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01" r:id="rId3"/>
    <p:sldId id="305" r:id="rId4"/>
    <p:sldId id="302" r:id="rId5"/>
    <p:sldId id="284" r:id="rId6"/>
    <p:sldId id="285" r:id="rId7"/>
    <p:sldId id="306" r:id="rId8"/>
    <p:sldId id="307" r:id="rId9"/>
    <p:sldId id="262" r:id="rId10"/>
    <p:sldId id="308" r:id="rId11"/>
    <p:sldId id="310" r:id="rId12"/>
    <p:sldId id="311" r:id="rId13"/>
    <p:sldId id="287" r:id="rId14"/>
    <p:sldId id="313" r:id="rId15"/>
    <p:sldId id="314" r:id="rId16"/>
    <p:sldId id="315" r:id="rId17"/>
    <p:sldId id="316" r:id="rId18"/>
    <p:sldId id="317" r:id="rId19"/>
    <p:sldId id="318" r:id="rId21"/>
    <p:sldId id="319" r:id="rId22"/>
    <p:sldId id="320" r:id="rId23"/>
    <p:sldId id="321" r:id="rId24"/>
    <p:sldId id="323" r:id="rId25"/>
    <p:sldId id="324" r:id="rId26"/>
    <p:sldId id="326" r:id="rId27"/>
    <p:sldId id="327" r:id="rId28"/>
    <p:sldId id="328" r:id="rId29"/>
    <p:sldId id="329" r:id="rId30"/>
    <p:sldId id="330" r:id="rId31"/>
    <p:sldId id="331" r:id="rId32"/>
    <p:sldId id="332" r:id="rId33"/>
    <p:sldId id="333" r:id="rId34"/>
    <p:sldId id="30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B30585"/>
    <a:srgbClr val="99CC00"/>
    <a:srgbClr val="00FF00"/>
    <a:srgbClr val="00FFFF"/>
    <a:srgbClr val="B41871"/>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3" d="100"/>
          <a:sy n="73"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9D2F7-2EE5-4932-A74D-9537E3FB1F2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E18DB-93A3-48D7-B126-D282BAC4A74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D308DE-8C44-47D4-BB74-647859585E4E}"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9"/>
        <p:cNvGrpSpPr/>
        <p:nvPr/>
      </p:nvGrpSpPr>
      <p:grpSpPr>
        <a:xfrm>
          <a:off x="0" y="0"/>
          <a:ext cx="0" cy="0"/>
          <a:chOff x="0" y="0"/>
          <a:chExt cx="0" cy="0"/>
        </a:xfrm>
      </p:grpSpPr>
      <p:sp>
        <p:nvSpPr>
          <p:cNvPr id="150" name="Google Shape;1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6601DA9-5C6D-4BCF-993D-0ED926E22C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90384-8E8E-4388-80B7-9EC910CF9FB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6601DA9-5C6D-4BCF-993D-0ED926E22C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90384-8E8E-4388-80B7-9EC910CF9FB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6601DA9-5C6D-4BCF-993D-0ED926E22C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90384-8E8E-4388-80B7-9EC910CF9FB5}"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noProof="1"/>
              <a:t>Click to edit Master title style</a:t>
            </a:r>
            <a:endParaRPr lang="en-US" noProof="1"/>
          </a:p>
        </p:txBody>
      </p:sp>
      <p:sp>
        <p:nvSpPr>
          <p:cNvPr id="3" name="Text Placeholder 2"/>
          <p:cNvSpPr>
            <a:spLocks noGrp="1"/>
          </p:cNvSpPr>
          <p:nvPr>
            <p:ph type="body" sz="half" idx="1"/>
          </p:nvPr>
        </p:nvSpPr>
        <p:spPr>
          <a:xfrm>
            <a:off x="609600" y="1600201"/>
            <a:ext cx="5384800" cy="4525963"/>
          </a:xfrm>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srcRect l="11150"/>
          <a:stretch>
            <a:fillRect/>
          </a:stretch>
        </p:blipFill>
        <p:spPr>
          <a:xfrm>
            <a:off x="3" y="4365502"/>
            <a:ext cx="1618700" cy="2492500"/>
          </a:xfrm>
          <a:prstGeom prst="rect">
            <a:avLst/>
          </a:prstGeom>
          <a:noFill/>
          <a:ln>
            <a:noFill/>
          </a:ln>
        </p:spPr>
      </p:pic>
      <p:sp>
        <p:nvSpPr>
          <p:cNvPr id="48" name="Google Shape;48;p7"/>
          <p:cNvSpPr/>
          <p:nvPr/>
        </p:nvSpPr>
        <p:spPr>
          <a:xfrm>
            <a:off x="731600" y="731600"/>
            <a:ext cx="10728800" cy="53948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7"/>
          <p:cNvSpPr txBox="1">
            <a:spLocks noGrp="1"/>
          </p:cNvSpPr>
          <p:nvPr>
            <p:ph type="title"/>
          </p:nvPr>
        </p:nvSpPr>
        <p:spPr>
          <a:xfrm>
            <a:off x="1326633" y="1312353"/>
            <a:ext cx="9538800" cy="5248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0" name="Google Shape;50;p7"/>
          <p:cNvSpPr txBox="1">
            <a:spLocks noGrp="1"/>
          </p:cNvSpPr>
          <p:nvPr>
            <p:ph type="body" idx="1"/>
          </p:nvPr>
        </p:nvSpPr>
        <p:spPr>
          <a:xfrm>
            <a:off x="1326633" y="2033100"/>
            <a:ext cx="2958000" cy="3652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p:txBody>
      </p:sp>
      <p:sp>
        <p:nvSpPr>
          <p:cNvPr id="51" name="Google Shape;51;p7"/>
          <p:cNvSpPr txBox="1">
            <a:spLocks noGrp="1"/>
          </p:cNvSpPr>
          <p:nvPr>
            <p:ph type="body" idx="2"/>
          </p:nvPr>
        </p:nvSpPr>
        <p:spPr>
          <a:xfrm>
            <a:off x="4595552" y="2033100"/>
            <a:ext cx="2958000" cy="3652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p:txBody>
      </p:sp>
      <p:sp>
        <p:nvSpPr>
          <p:cNvPr id="52" name="Google Shape;52;p7"/>
          <p:cNvSpPr txBox="1">
            <a:spLocks noGrp="1"/>
          </p:cNvSpPr>
          <p:nvPr>
            <p:ph type="body" idx="3"/>
          </p:nvPr>
        </p:nvSpPr>
        <p:spPr>
          <a:xfrm>
            <a:off x="7864469" y="2033100"/>
            <a:ext cx="2958000" cy="3652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p:txBody>
      </p:sp>
      <p:sp>
        <p:nvSpPr>
          <p:cNvPr id="53" name="Google Shape;53;p7"/>
          <p:cNvSpPr txBox="1">
            <a:spLocks noGrp="1"/>
          </p:cNvSpPr>
          <p:nvPr>
            <p:ph type="sldNum" idx="12"/>
          </p:nvPr>
        </p:nvSpPr>
        <p:spPr>
          <a:xfrm>
            <a:off x="5730200" y="6126400"/>
            <a:ext cx="731600" cy="73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GB" smtClean="0"/>
            </a:fld>
            <a:endParaRPr lang="en-GB"/>
          </a:p>
        </p:txBody>
      </p:sp>
      <p:pic>
        <p:nvPicPr>
          <p:cNvPr id="54" name="Google Shape;54;p7"/>
          <p:cNvPicPr preferRelativeResize="0"/>
          <p:nvPr/>
        </p:nvPicPr>
        <p:blipFill>
          <a:blip r:embed="rId3"/>
          <a:stretch>
            <a:fillRect/>
          </a:stretch>
        </p:blipFill>
        <p:spPr>
          <a:xfrm>
            <a:off x="7948404" y="1"/>
            <a:ext cx="4243601" cy="31010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6601DA9-5C6D-4BCF-993D-0ED926E22C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90384-8E8E-4388-80B7-9EC910CF9FB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6601DA9-5C6D-4BCF-993D-0ED926E22C5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90384-8E8E-4388-80B7-9EC910CF9FB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6601DA9-5C6D-4BCF-993D-0ED926E22C5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90384-8E8E-4388-80B7-9EC910CF9FB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6601DA9-5C6D-4BCF-993D-0ED926E22C5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90384-8E8E-4388-80B7-9EC910CF9FB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6601DA9-5C6D-4BCF-993D-0ED926E22C5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90384-8E8E-4388-80B7-9EC910CF9FB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01DA9-5C6D-4BCF-993D-0ED926E22C5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90384-8E8E-4388-80B7-9EC910CF9FB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6601DA9-5C6D-4BCF-993D-0ED926E22C5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90384-8E8E-4388-80B7-9EC910CF9FB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6601DA9-5C6D-4BCF-993D-0ED926E22C5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90384-8E8E-4388-80B7-9EC910CF9FB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01DA9-5C6D-4BCF-993D-0ED926E22C5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90384-8E8E-4388-80B7-9EC910CF9FB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GIF"/><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GIF"/></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GI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GI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p:nvPr/>
        </p:nvGrpSpPr>
        <p:grpSpPr bwMode="auto">
          <a:xfrm>
            <a:off x="230327" y="69486"/>
            <a:ext cx="11961673" cy="6845300"/>
            <a:chOff x="0" y="-192"/>
            <a:chExt cx="5856" cy="4530"/>
          </a:xfrm>
        </p:grpSpPr>
        <p:sp>
          <p:nvSpPr>
            <p:cNvPr id="6167" name="Rectangle 8"/>
            <p:cNvSpPr>
              <a:spLocks noChangeArrowheads="1"/>
            </p:cNvSpPr>
            <p:nvPr/>
          </p:nvSpPr>
          <p:spPr bwMode="auto">
            <a:xfrm>
              <a:off x="0" y="-192"/>
              <a:ext cx="5760"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ln>
          </p:spPr>
          <p:txBody>
            <a:bodyPr wrap="none" anchor="ctr"/>
            <a:lstStyle/>
            <a:p>
              <a:pPr algn="ctr" eaLnBrk="0" hangingPunct="0"/>
              <a:endParaRPr lang="en-US" altLang="zh-CN"/>
            </a:p>
          </p:txBody>
        </p:sp>
        <p:pic>
          <p:nvPicPr>
            <p:cNvPr id="6168" name="Picture 10" descr="POINSET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556001"/>
            <a:ext cx="1905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5" descr="BOOKAN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511300"/>
            <a:ext cx="3429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6"/>
          <p:cNvSpPr txBox="1">
            <a:spLocks noChangeArrowheads="1"/>
          </p:cNvSpPr>
          <p:nvPr/>
        </p:nvSpPr>
        <p:spPr bwMode="auto">
          <a:xfrm>
            <a:off x="4648200" y="1828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anose="030F0702030302020204" pitchFamily="66" charset="0"/>
                <a:cs typeface="Arial" panose="020B0604020202020204" pitchFamily="34" charset="0"/>
              </a:defRPr>
            </a:lvl1pPr>
            <a:lvl2pPr marL="742950" indent="-285750" eaLnBrk="0" hangingPunct="0">
              <a:defRPr sz="2000">
                <a:solidFill>
                  <a:schemeClr val="tx1"/>
                </a:solidFill>
                <a:latin typeface="Comic Sans MS" panose="030F0702030302020204" pitchFamily="66" charset="0"/>
                <a:cs typeface="Arial" panose="020B0604020202020204" pitchFamily="34" charset="0"/>
              </a:defRPr>
            </a:lvl2pPr>
            <a:lvl3pPr marL="1143000" indent="-228600" eaLnBrk="0" hangingPunct="0">
              <a:defRPr sz="2000">
                <a:solidFill>
                  <a:schemeClr val="tx1"/>
                </a:solidFill>
                <a:latin typeface="Comic Sans MS" panose="030F0702030302020204" pitchFamily="66" charset="0"/>
                <a:cs typeface="Arial" panose="020B0604020202020204" pitchFamily="34" charset="0"/>
              </a:defRPr>
            </a:lvl3pPr>
            <a:lvl4pPr marL="1600200" indent="-228600" eaLnBrk="0" hangingPunct="0">
              <a:defRPr sz="2000">
                <a:solidFill>
                  <a:schemeClr val="tx1"/>
                </a:solidFill>
                <a:latin typeface="Comic Sans MS" panose="030F0702030302020204" pitchFamily="66" charset="0"/>
                <a:cs typeface="Arial" panose="020B0604020202020204" pitchFamily="34" charset="0"/>
              </a:defRPr>
            </a:lvl4pPr>
            <a:lvl5pPr marL="2057400" indent="-228600"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Comic Sans MS" panose="030F0702030302020204" pitchFamily="66" charset="0"/>
                <a:cs typeface="Arial" panose="020B0604020202020204" pitchFamily="34" charset="0"/>
              </a:defRPr>
            </a:lvl9pPr>
          </a:lstStyle>
          <a:p>
            <a:pPr algn="ctr">
              <a:spcBef>
                <a:spcPct val="50000"/>
              </a:spcBef>
            </a:pPr>
            <a:r>
              <a:rPr lang="en-US" altLang="zh-CN" sz="3200" b="1" u="sng">
                <a:solidFill>
                  <a:srgbClr val="FF0000"/>
                </a:solidFill>
                <a:latin typeface="VNI-Thufap3" pitchFamily="18" charset="0"/>
              </a:rPr>
              <a:t>Daïy toát</a:t>
            </a:r>
            <a:endParaRPr lang="en-US" altLang="zh-CN" sz="3200" b="1" u="sng">
              <a:solidFill>
                <a:srgbClr val="FF0000"/>
              </a:solidFill>
              <a:latin typeface="VNI-Thufap3" pitchFamily="18" charset="0"/>
            </a:endParaRPr>
          </a:p>
        </p:txBody>
      </p:sp>
      <p:sp>
        <p:nvSpPr>
          <p:cNvPr id="6150" name="Text Box 18"/>
          <p:cNvSpPr txBox="1">
            <a:spLocks noChangeArrowheads="1"/>
          </p:cNvSpPr>
          <p:nvPr/>
        </p:nvSpPr>
        <p:spPr bwMode="auto">
          <a:xfrm>
            <a:off x="5791200" y="1828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anose="030F0702030302020204" pitchFamily="66" charset="0"/>
                <a:cs typeface="Arial" panose="020B0604020202020204" pitchFamily="34" charset="0"/>
              </a:defRPr>
            </a:lvl1pPr>
            <a:lvl2pPr marL="742950" indent="-285750" eaLnBrk="0" hangingPunct="0">
              <a:defRPr sz="2000">
                <a:solidFill>
                  <a:schemeClr val="tx1"/>
                </a:solidFill>
                <a:latin typeface="Comic Sans MS" panose="030F0702030302020204" pitchFamily="66" charset="0"/>
                <a:cs typeface="Arial" panose="020B0604020202020204" pitchFamily="34" charset="0"/>
              </a:defRPr>
            </a:lvl2pPr>
            <a:lvl3pPr marL="1143000" indent="-228600" eaLnBrk="0" hangingPunct="0">
              <a:defRPr sz="2000">
                <a:solidFill>
                  <a:schemeClr val="tx1"/>
                </a:solidFill>
                <a:latin typeface="Comic Sans MS" panose="030F0702030302020204" pitchFamily="66" charset="0"/>
                <a:cs typeface="Arial" panose="020B0604020202020204" pitchFamily="34" charset="0"/>
              </a:defRPr>
            </a:lvl3pPr>
            <a:lvl4pPr marL="1600200" indent="-228600" eaLnBrk="0" hangingPunct="0">
              <a:defRPr sz="2000">
                <a:solidFill>
                  <a:schemeClr val="tx1"/>
                </a:solidFill>
                <a:latin typeface="Comic Sans MS" panose="030F0702030302020204" pitchFamily="66" charset="0"/>
                <a:cs typeface="Arial" panose="020B0604020202020204" pitchFamily="34" charset="0"/>
              </a:defRPr>
            </a:lvl4pPr>
            <a:lvl5pPr marL="2057400" indent="-228600"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Comic Sans MS" panose="030F0702030302020204" pitchFamily="66" charset="0"/>
                <a:cs typeface="Arial" panose="020B0604020202020204" pitchFamily="34" charset="0"/>
              </a:defRPr>
            </a:lvl9pPr>
          </a:lstStyle>
          <a:p>
            <a:pPr algn="ctr">
              <a:spcBef>
                <a:spcPct val="50000"/>
              </a:spcBef>
            </a:pPr>
            <a:r>
              <a:rPr lang="en-US" altLang="zh-CN" sz="3200" b="1" u="sng">
                <a:solidFill>
                  <a:srgbClr val="FF0000"/>
                </a:solidFill>
                <a:latin typeface="VNI-Thufap3" pitchFamily="18" charset="0"/>
              </a:rPr>
              <a:t>Hoïc toát</a:t>
            </a:r>
            <a:endParaRPr lang="en-US" altLang="zh-CN" sz="3200" b="1" u="sng">
              <a:solidFill>
                <a:srgbClr val="FF0000"/>
              </a:solidFill>
              <a:latin typeface="VNI-Thufap3" pitchFamily="18" charset="0"/>
            </a:endParaRPr>
          </a:p>
        </p:txBody>
      </p:sp>
      <p:pic>
        <p:nvPicPr>
          <p:cNvPr id="6152" name="Picture 54" descr="Bellco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7233" y="113299"/>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4" descr="Bellco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388" y="5856779"/>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8382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4" descr="Bellco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163" y="126274"/>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4" descr="Bellco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1599" y="10867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0" descr="POINSET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flipV="1">
            <a:off x="230327" y="-126786"/>
            <a:ext cx="1905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20" descr="SS128x128P_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2369" y="4559811"/>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SS128x128P_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281866">
            <a:off x="343683" y="5075373"/>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2" descr="SS128x128P_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74454">
            <a:off x="1256611" y="5218298"/>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SS128x128P_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02722" y="51889"/>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SS128x128P_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281866">
            <a:off x="10077782" y="48603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SS128x128P_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74454">
            <a:off x="10876476" y="696913"/>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4099"/>
          <p:cNvSpPr txBox="1"/>
          <p:nvPr/>
        </p:nvSpPr>
        <p:spPr>
          <a:xfrm>
            <a:off x="4306651" y="2994681"/>
            <a:ext cx="2552137"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Font typeface="Arial" panose="020B0604020202020204" pitchFamily="34" charset="0"/>
              <a:buNone/>
              <a:defRPr/>
            </a:pPr>
            <a:r>
              <a:rPr lang="en-US" sz="2800" dirty="0">
                <a:solidFill>
                  <a:srgbClr val="FF0000"/>
                </a:solidFill>
                <a:latin typeface="Times New Roman" panose="02020603050405020304" pitchFamily="18" charset="0"/>
                <a:cs typeface="Times New Roman" panose="02020603050405020304" pitchFamily="18" charset="0"/>
              </a:rPr>
              <a:t>CÔNG NGHỆ 7</a:t>
            </a:r>
            <a:endParaRPr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1257" y="888274"/>
            <a:ext cx="11521440" cy="3526972"/>
          </a:xfrm>
          <a:prstGeom prst="rect">
            <a:avLst/>
          </a:prstGeom>
        </p:spPr>
      </p:pic>
      <p:sp>
        <p:nvSpPr>
          <p:cNvPr id="7" name="Rectangle 6"/>
          <p:cNvSpPr/>
          <p:nvPr/>
        </p:nvSpPr>
        <p:spPr>
          <a:xfrm>
            <a:off x="1187819" y="4703433"/>
            <a:ext cx="9903446" cy="1200329"/>
          </a:xfrm>
          <a:prstGeom prst="rect">
            <a:avLst/>
          </a:prstGeom>
        </p:spPr>
        <p:txBody>
          <a:bodyPr wrap="square">
            <a:spAutoFit/>
          </a:bodyPr>
          <a:lstStyle/>
          <a:p>
            <a:r>
              <a:rPr lang="de-DE" sz="3600" dirty="0">
                <a:solidFill>
                  <a:srgbClr val="FF0000"/>
                </a:solidFill>
                <a:latin typeface="Times New Roman" panose="02020603050405020304" pitchFamily="18" charset="0"/>
                <a:cs typeface="Times New Roman" panose="02020603050405020304" pitchFamily="18" charset="0"/>
              </a:rPr>
              <a:t>Hãy nêu yêu cầu của chuồng trại nuôi gà thể hiện trong mỗi trường hợp được minh họa ở hình </a:t>
            </a:r>
            <a:r>
              <a:rPr lang="de-DE" sz="3600" dirty="0" smtClean="0">
                <a:solidFill>
                  <a:srgbClr val="FF0000"/>
                </a:solidFill>
                <a:latin typeface="Times New Roman" panose="02020603050405020304" pitchFamily="18" charset="0"/>
                <a:cs typeface="Times New Roman" panose="02020603050405020304" pitchFamily="18" charset="0"/>
              </a:rPr>
              <a:t>11.2?</a:t>
            </a:r>
            <a:endParaRPr lang="en-US"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1886" y="4065087"/>
            <a:ext cx="3471866" cy="1077218"/>
          </a:xfrm>
          <a:prstGeom prst="rect">
            <a:avLst/>
          </a:prstGeom>
        </p:spPr>
        <p:txBody>
          <a:bodyPr wrap="square">
            <a:spAutoFit/>
          </a:bodyPr>
          <a:lstStyle/>
          <a:p>
            <a:r>
              <a:rPr lang="de-DE" sz="3200" dirty="0">
                <a:solidFill>
                  <a:srgbClr val="FF0000"/>
                </a:solidFill>
                <a:latin typeface="Times New Roman" panose="02020603050405020304" pitchFamily="18" charset="0"/>
                <a:cs typeface="Times New Roman" panose="02020603050405020304" pitchFamily="18" charset="0"/>
              </a:rPr>
              <a:t>a. Chuồng gà hứng được nắng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075086" y="4068495"/>
            <a:ext cx="3499738" cy="2062103"/>
          </a:xfrm>
          <a:prstGeom prst="rect">
            <a:avLst/>
          </a:prstGeom>
        </p:spPr>
        <p:txBody>
          <a:bodyPr wrap="square">
            <a:spAutoFit/>
          </a:bodyPr>
          <a:lstStyle/>
          <a:p>
            <a:r>
              <a:rPr lang="de-DE" sz="3200" dirty="0">
                <a:solidFill>
                  <a:srgbClr val="FF0000"/>
                </a:solidFill>
                <a:latin typeface="Times New Roman" panose="02020603050405020304" pitchFamily="18" charset="0"/>
                <a:cs typeface="Times New Roman" panose="02020603050405020304" pitchFamily="18" charset="0"/>
              </a:rPr>
              <a:t>b. Vườn chăn thả bằng phẳng và có bóng mát cây xanh, có máng ăn</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27863" y="1047926"/>
            <a:ext cx="3553097" cy="2882901"/>
          </a:xfrm>
          <a:prstGeom prst="rect">
            <a:avLst/>
          </a:prstGeom>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35278"/>
          <a:stretch>
            <a:fillRect/>
          </a:stretch>
        </p:blipFill>
        <p:spPr>
          <a:xfrm>
            <a:off x="7797419" y="1013820"/>
            <a:ext cx="3528079" cy="2882900"/>
          </a:xfrm>
          <a:prstGeom prst="rect">
            <a:avLst/>
          </a:prstGeom>
        </p:spPr>
      </p:pic>
      <p:sp>
        <p:nvSpPr>
          <p:cNvPr id="13" name="Rectangle 12"/>
          <p:cNvSpPr/>
          <p:nvPr/>
        </p:nvSpPr>
        <p:spPr>
          <a:xfrm>
            <a:off x="7836609" y="4065087"/>
            <a:ext cx="3658708" cy="1077218"/>
          </a:xfrm>
          <a:prstGeom prst="rect">
            <a:avLst/>
          </a:prstGeom>
        </p:spPr>
        <p:txBody>
          <a:bodyPr wrap="square">
            <a:spAutoFit/>
          </a:bodyPr>
          <a:lstStyle/>
          <a:p>
            <a:r>
              <a:rPr lang="de-DE" sz="3200" dirty="0">
                <a:solidFill>
                  <a:srgbClr val="FF0000"/>
                </a:solidFill>
                <a:latin typeface="Times New Roman" panose="02020603050405020304" pitchFamily="18" charset="0"/>
                <a:cs typeface="Times New Roman" panose="02020603050405020304" pitchFamily="18" charset="0"/>
              </a:rPr>
              <a:t>c. Có máng uống đặt trong chuồng nuôi </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699" y="1067230"/>
            <a:ext cx="3641684" cy="28777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5583" y="2449980"/>
            <a:ext cx="11636417" cy="1354217"/>
          </a:xfrm>
          <a:prstGeom prst="rect">
            <a:avLst/>
          </a:prstGeom>
          <a:noFill/>
        </p:spPr>
        <p:txBody>
          <a:bodyPr wrap="square">
            <a:spAutoFit/>
          </a:bodyPr>
          <a:lstStyle/>
          <a:p>
            <a:pPr algn="just">
              <a:spcBef>
                <a:spcPts val="600"/>
              </a:spcBef>
              <a:spcAft>
                <a:spcPts val="600"/>
              </a:spcAft>
              <a:tabLst>
                <a:tab pos="962025" algn="l"/>
              </a:tabLst>
            </a:pPr>
            <a:r>
              <a:rPr lang="en-US" sz="3600" dirty="0" smtClean="0">
                <a:solidFill>
                  <a:srgbClr val="002060"/>
                </a:solidFill>
                <a:latin typeface="Times New Roman" panose="02020603050405020304" pitchFamily="18" charset="0"/>
                <a:ea typeface="Calibri" panose="020F0502020204030204" pitchFamily="34" charset="0"/>
              </a:rPr>
              <a:t>- </a:t>
            </a:r>
            <a:r>
              <a:rPr lang="en-US" sz="3600" dirty="0" err="1">
                <a:solidFill>
                  <a:srgbClr val="002060"/>
                </a:solidFill>
                <a:latin typeface="Times New Roman" panose="02020603050405020304" pitchFamily="18" charset="0"/>
                <a:ea typeface="Calibri" panose="020F0502020204030204" pitchFamily="34" charset="0"/>
              </a:rPr>
              <a:t>V</a:t>
            </a:r>
            <a:r>
              <a:rPr lang="en-US" sz="3600" dirty="0" err="1" smtClean="0">
                <a:solidFill>
                  <a:srgbClr val="002060"/>
                </a:solidFill>
                <a:effectLst/>
                <a:latin typeface="Times New Roman" panose="02020603050405020304" pitchFamily="18" charset="0"/>
                <a:ea typeface="Calibri" panose="020F0502020204030204" pitchFamily="34" charset="0"/>
              </a:rPr>
              <a:t>ì</a:t>
            </a:r>
            <a:r>
              <a:rPr lang="en-US" sz="3600" dirty="0" smtClean="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sao</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nền</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chuồng</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cần</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khô</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ráo</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thoáng</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smtClean="0">
                <a:solidFill>
                  <a:srgbClr val="002060"/>
                </a:solidFill>
                <a:effectLst/>
                <a:latin typeface="Times New Roman" panose="02020603050405020304" pitchFamily="18" charset="0"/>
                <a:ea typeface="Calibri" panose="020F0502020204030204" pitchFamily="34" charset="0"/>
              </a:rPr>
              <a:t>mát</a:t>
            </a:r>
            <a:r>
              <a:rPr lang="en-US" sz="3600" dirty="0" smtClean="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dễ</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dọn</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vệ</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sinh</a:t>
            </a:r>
            <a:r>
              <a:rPr lang="en-US" sz="3600" dirty="0">
                <a:solidFill>
                  <a:srgbClr val="002060"/>
                </a:solidFill>
                <a:effectLst/>
                <a:latin typeface="Times New Roman" panose="02020603050405020304" pitchFamily="18" charset="0"/>
                <a:ea typeface="Calibri" panose="020F0502020204030204" pitchFamily="34" charset="0"/>
              </a:rPr>
              <a:t>?</a:t>
            </a:r>
            <a:endParaRPr lang="en-US" sz="3600" dirty="0">
              <a:solidFill>
                <a:srgbClr val="002060"/>
              </a:solidFill>
              <a:effectLst/>
              <a:latin typeface="Times New Roman" panose="02020603050405020304" pitchFamily="18" charset="0"/>
              <a:ea typeface="Calibri" panose="020F0502020204030204" pitchFamily="34" charset="0"/>
            </a:endParaRPr>
          </a:p>
          <a:p>
            <a:pPr algn="just">
              <a:spcBef>
                <a:spcPts val="600"/>
              </a:spcBef>
              <a:spcAft>
                <a:spcPts val="600"/>
              </a:spcAft>
              <a:tabLst>
                <a:tab pos="962025" algn="l"/>
              </a:tabLst>
            </a:pPr>
            <a:r>
              <a:rPr lang="en-US" sz="3600" dirty="0">
                <a:solidFill>
                  <a:srgbClr val="002060"/>
                </a:solidFill>
                <a:latin typeface="Times New Roman" panose="02020603050405020304" pitchFamily="18" charset="0"/>
                <a:ea typeface="Calibri" panose="020F0502020204030204" pitchFamily="34" charset="0"/>
              </a:rPr>
              <a:t>-</a:t>
            </a:r>
            <a:r>
              <a:rPr lang="en-US" sz="3600" dirty="0" smtClean="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Vườn</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chăn</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thả</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đem</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lại</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những</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lợi</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ích</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gì</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cho</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đàn</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gà</a:t>
            </a:r>
            <a:r>
              <a:rPr lang="en-US" sz="3600" dirty="0">
                <a:solidFill>
                  <a:srgbClr val="002060"/>
                </a:solidFill>
                <a:effectLst/>
                <a:latin typeface="Times New Roman" panose="02020603050405020304" pitchFamily="18" charset="0"/>
                <a:ea typeface="Calibri" panose="020F0502020204030204" pitchFamily="34" charset="0"/>
              </a:rPr>
              <a:t>? </a:t>
            </a:r>
            <a:endParaRPr lang="en-US" sz="3600" dirty="0">
              <a:solidFill>
                <a:srgbClr val="002060"/>
              </a:solidFill>
              <a:effectLst/>
              <a:latin typeface="Times New Roman" panose="02020603050405020304" pitchFamily="18" charset="0"/>
              <a:ea typeface="Calibri" panose="020F0502020204030204" pitchFamily="34" charset="0"/>
            </a:endParaRPr>
          </a:p>
        </p:txBody>
      </p:sp>
      <p:sp>
        <p:nvSpPr>
          <p:cNvPr id="6" name="Oval 5"/>
          <p:cNvSpPr/>
          <p:nvPr/>
        </p:nvSpPr>
        <p:spPr>
          <a:xfrm>
            <a:off x="2377440" y="587829"/>
            <a:ext cx="6701246" cy="901787"/>
          </a:xfrm>
          <a:prstGeom prst="ellipse">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0000"/>
                </a:solidFill>
                <a:latin typeface="Times New Roman" panose="02020603050405020304" pitchFamily="18" charset="0"/>
                <a:cs typeface="Times New Roman" panose="02020603050405020304" pitchFamily="18" charset="0"/>
              </a:rPr>
              <a:t>Thảo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luận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nhóm</a:t>
            </a:r>
            <a:r>
              <a:rPr lang="en-US" sz="4000" dirty="0" smtClean="0">
                <a:solidFill>
                  <a:srgbClr val="FF0000"/>
                </a:solidFill>
                <a:latin typeface="Times New Roman" panose="02020603050405020304" pitchFamily="18" charset="0"/>
                <a:cs typeface="Times New Roman" panose="02020603050405020304" pitchFamily="18" charset="0"/>
              </a:rPr>
              <a:t> (5p)</a:t>
            </a:r>
            <a:endParaRPr lang="en-US"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2331" y="1228047"/>
            <a:ext cx="10593977" cy="1200329"/>
          </a:xfrm>
          <a:prstGeom prst="rect">
            <a:avLst/>
          </a:prstGeom>
        </p:spPr>
        <p:txBody>
          <a:bodyPr wrap="square">
            <a:spAutoFit/>
          </a:bodyPr>
          <a:lstStyle/>
          <a:p>
            <a:r>
              <a:rPr lang="de-DE" sz="3600" dirty="0">
                <a:solidFill>
                  <a:srgbClr val="FF0000"/>
                </a:solidFill>
                <a:latin typeface="Times New Roman" panose="02020603050405020304" pitchFamily="18" charset="0"/>
                <a:cs typeface="Times New Roman" panose="02020603050405020304" pitchFamily="18" charset="0"/>
              </a:rPr>
              <a:t>Vì sao nền chuồng nuôi gà cần khô ráo, thoáng mát và dễ dọn vệ </a:t>
            </a:r>
            <a:r>
              <a:rPr lang="de-DE" sz="3600" dirty="0" smtClean="0">
                <a:solidFill>
                  <a:srgbClr val="FF0000"/>
                </a:solidFill>
                <a:latin typeface="Times New Roman" panose="02020603050405020304" pitchFamily="18" charset="0"/>
                <a:cs typeface="Times New Roman" panose="02020603050405020304" pitchFamily="18" charset="0"/>
              </a:rPr>
              <a:t>sinh?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92331" y="3197440"/>
            <a:ext cx="10711543" cy="1754326"/>
          </a:xfrm>
          <a:prstGeom prst="rect">
            <a:avLst/>
          </a:prstGeom>
        </p:spPr>
        <p:txBody>
          <a:bodyPr wrap="square">
            <a:spAutoFit/>
          </a:bodyPr>
          <a:lstStyle/>
          <a:p>
            <a:pPr algn="just"/>
            <a:r>
              <a:rPr lang="de-DE" sz="3600" dirty="0">
                <a:solidFill>
                  <a:srgbClr val="002060"/>
                </a:solidFill>
                <a:latin typeface="Times New Roman" panose="02020603050405020304" pitchFamily="18" charset="0"/>
                <a:cs typeface="Times New Roman" panose="02020603050405020304" pitchFamily="18" charset="0"/>
              </a:rPr>
              <a:t>Để đảm bảo vệ sinh chuồng nuôi, môi trường chăn nuôi và môi trường sống xung quanh giúp gà khỏe mạnh, phát triển tốt.</a:t>
            </a:r>
            <a:endParaRPr lang="en-US" sz="36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54480" y="5450479"/>
            <a:ext cx="9953897" cy="646331"/>
          </a:xfrm>
          <a:prstGeom prst="rect">
            <a:avLst/>
          </a:prstGeom>
        </p:spPr>
        <p:txBody>
          <a:bodyPr wrap="square">
            <a:spAutoFit/>
          </a:bodyPr>
          <a:lstStyle/>
          <a:p>
            <a:pPr algn="just"/>
            <a:r>
              <a:rPr lang="de-DE" sz="3600" dirty="0">
                <a:solidFill>
                  <a:srgbClr val="FF0000"/>
                </a:solidFill>
                <a:latin typeface="Times New Roman" panose="02020603050405020304" pitchFamily="18" charset="0"/>
                <a:cs typeface="Times New Roman" panose="02020603050405020304" pitchFamily="18" charset="0"/>
              </a:rPr>
              <a:t>Vườn chăn thả đem lại những lợi ích gì cho đàn gà?</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45475" y="182879"/>
            <a:ext cx="9640388" cy="4713602"/>
          </a:xfrm>
          <a:prstGeom prst="rect">
            <a:avLst/>
          </a:prstGeom>
          <a:ln>
            <a:noFill/>
          </a:ln>
          <a:effectLst>
            <a:softEdge rad="112500"/>
          </a:effectLst>
        </p:spPr>
      </p:pic>
      <p:sp>
        <p:nvSpPr>
          <p:cNvPr id="12" name="Rectangle 11"/>
          <p:cNvSpPr/>
          <p:nvPr/>
        </p:nvSpPr>
        <p:spPr>
          <a:xfrm>
            <a:off x="1325880" y="4896481"/>
            <a:ext cx="10411096" cy="1754326"/>
          </a:xfrm>
          <a:prstGeom prst="rect">
            <a:avLst/>
          </a:prstGeom>
        </p:spPr>
        <p:txBody>
          <a:bodyPr wrap="square">
            <a:spAutoFit/>
          </a:bodyPr>
          <a:lstStyle/>
          <a:p>
            <a:pPr algn="just"/>
            <a:r>
              <a:rPr lang="de-DE" sz="3600" dirty="0">
                <a:solidFill>
                  <a:srgbClr val="002060"/>
                </a:solidFill>
                <a:latin typeface="Times New Roman" panose="02020603050405020304" pitchFamily="18" charset="0"/>
                <a:cs typeface="Times New Roman" panose="02020603050405020304" pitchFamily="18" charset="0"/>
              </a:rPr>
              <a:t>Vườn chăn thả là nơi tạo thêm nguồn thức ăn cho gà như: giun đất, dế, cỏ... vườn chăn thả là nơi gà chạy nhảy, tìm kiếm thức ăn và vận động.</a:t>
            </a:r>
            <a:endParaRPr lang="en-US" sz="36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23055" y="1243534"/>
            <a:ext cx="10933611" cy="646331"/>
          </a:xfrm>
          <a:prstGeom prst="rect">
            <a:avLst/>
          </a:prstGeom>
        </p:spPr>
        <p:txBody>
          <a:bodyPr wrap="square">
            <a:spAutoFit/>
          </a:bodyPr>
          <a:lstStyle/>
          <a:p>
            <a:r>
              <a:rPr lang="de-DE" sz="3600" dirty="0">
                <a:solidFill>
                  <a:srgbClr val="FF0000"/>
                </a:solidFill>
                <a:latin typeface="Times New Roman" panose="02020603050405020304" pitchFamily="18" charset="0"/>
                <a:cs typeface="Times New Roman" panose="02020603050405020304" pitchFamily="18" charset="0"/>
              </a:rPr>
              <a:t>Hãy cho biết yêu cầu của chuồng trại nuôi gà thả vườn?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00892" y="2523241"/>
            <a:ext cx="11177938" cy="3416320"/>
          </a:xfrm>
          <a:prstGeom prst="rect">
            <a:avLst/>
          </a:prstGeom>
        </p:spPr>
        <p:txBody>
          <a:bodyPr wrap="square">
            <a:spAutoFit/>
          </a:bodyPr>
          <a:lstStyle/>
          <a:p>
            <a:pPr algn="just"/>
            <a:r>
              <a:rPr lang="de-DE" sz="3600" dirty="0">
                <a:solidFill>
                  <a:srgbClr val="002060"/>
                </a:solidFill>
                <a:latin typeface="Times New Roman" panose="02020603050405020304" pitchFamily="18" charset="0"/>
                <a:cs typeface="Times New Roman" panose="02020603050405020304" pitchFamily="18" charset="0"/>
              </a:rPr>
              <a:t>- Chuồng nuôi phải được thiết kế đủ rộng, cửa chuồng mở ra hướng đông hoặc đông nam và có hệ thống cống rãnh để xử lý chất thải, nước thải.</a:t>
            </a:r>
            <a:endParaRPr lang="en-US" sz="3600" dirty="0">
              <a:solidFill>
                <a:srgbClr val="002060"/>
              </a:solidFill>
              <a:latin typeface="Times New Roman" panose="02020603050405020304" pitchFamily="18" charset="0"/>
              <a:cs typeface="Times New Roman" panose="02020603050405020304" pitchFamily="18" charset="0"/>
            </a:endParaRPr>
          </a:p>
          <a:p>
            <a:pPr algn="just"/>
            <a:r>
              <a:rPr lang="de-DE" sz="3600" dirty="0">
                <a:solidFill>
                  <a:srgbClr val="002060"/>
                </a:solidFill>
                <a:latin typeface="Times New Roman" panose="02020603050405020304" pitchFamily="18" charset="0"/>
                <a:cs typeface="Times New Roman" panose="02020603050405020304" pitchFamily="18" charset="0"/>
              </a:rPr>
              <a:t>- Rào xung quanh vườn chăn thả gà để ngăn thú hoang hoặc thú nuôi khác, trong vườn chăn thả cần đặt máng ăn, treo </a:t>
            </a:r>
            <a:r>
              <a:rPr lang="de-DE" sz="3600" dirty="0" smtClean="0">
                <a:solidFill>
                  <a:srgbClr val="002060"/>
                </a:solidFill>
                <a:latin typeface="Times New Roman" panose="02020603050405020304" pitchFamily="18" charset="0"/>
                <a:cs typeface="Times New Roman" panose="02020603050405020304" pitchFamily="18" charset="0"/>
              </a:rPr>
              <a:t>máng </a:t>
            </a:r>
            <a:r>
              <a:rPr lang="de-DE" sz="3600" dirty="0">
                <a:solidFill>
                  <a:srgbClr val="002060"/>
                </a:solidFill>
                <a:latin typeface="Times New Roman" panose="02020603050405020304" pitchFamily="18" charset="0"/>
                <a:cs typeface="Times New Roman" panose="02020603050405020304" pitchFamily="18" charset="0"/>
              </a:rPr>
              <a:t>uống đầy đủ.</a:t>
            </a:r>
            <a:endParaRPr lang="en-US" sz="36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886" y="1451113"/>
            <a:ext cx="11289165" cy="584775"/>
          </a:xfrm>
          <a:prstGeom prst="rect">
            <a:avLst/>
          </a:prstGeom>
          <a:noFill/>
        </p:spPr>
        <p:txBody>
          <a:bodyPr wrap="square">
            <a:spAutoFit/>
          </a:bodyPr>
          <a:lstStyle/>
          <a:p>
            <a:r>
              <a:rPr lang="en-US" sz="3200" b="1" u="sng" dirty="0">
                <a:solidFill>
                  <a:srgbClr val="FF0000"/>
                </a:solidFill>
                <a:effectLst/>
                <a:latin typeface="Times New Roman" panose="02020603050405020304" pitchFamily="18" charset="0"/>
                <a:ea typeface="Calibri" panose="020F0502020204030204" pitchFamily="34" charset="0"/>
              </a:rPr>
              <a:t>1</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Quy</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trình</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chăn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nuôi</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5" name="Rectangle 4"/>
          <p:cNvSpPr/>
          <p:nvPr/>
        </p:nvSpPr>
        <p:spPr>
          <a:xfrm>
            <a:off x="130629" y="109067"/>
            <a:ext cx="10739473"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smtClean="0">
                <a:solidFill>
                  <a:srgbClr val="B30585"/>
                </a:solidFill>
                <a:latin typeface="Times New Roman" panose="02020603050405020304" pitchFamily="18" charset="0"/>
                <a:cs typeface="Times New Roman" panose="02020603050405020304" pitchFamily="18" charset="0"/>
              </a:rPr>
              <a:t>Bài</a:t>
            </a:r>
            <a:r>
              <a:rPr lang="en-US" sz="4400" b="1" dirty="0" smtClean="0">
                <a:solidFill>
                  <a:srgbClr val="B30585"/>
                </a:solidFill>
                <a:latin typeface="Times New Roman" panose="02020603050405020304" pitchFamily="18" charset="0"/>
                <a:cs typeface="Times New Roman" panose="02020603050405020304" pitchFamily="18" charset="0"/>
              </a:rPr>
              <a:t> 11. KĨ THUẬT CHĂN NUÔI GÀ THỊT  THẢ VƯỜN</a:t>
            </a:r>
            <a:endParaRPr lang="en-US" sz="4400" b="1" cap="none" spc="0" dirty="0">
              <a:solidFill>
                <a:srgbClr val="000099"/>
              </a:solidFill>
              <a:effectLst/>
              <a:latin typeface="Times New Roman" panose="02020603050405020304" pitchFamily="18" charset="0"/>
              <a:cs typeface="Times New Roman" panose="02020603050405020304" pitchFamily="18" charset="0"/>
            </a:endParaRPr>
          </a:p>
        </p:txBody>
      </p:sp>
      <p:pic>
        <p:nvPicPr>
          <p:cNvPr id="7" name="Picture 8"/>
          <p:cNvPicPr>
            <a:picLocks noChangeAspect="1"/>
          </p:cNvPicPr>
          <p:nvPr/>
        </p:nvPicPr>
        <p:blipFill>
          <a:blip r:embed="rId1"/>
          <a:srcRect/>
          <a:stretch>
            <a:fillRect/>
          </a:stretch>
        </p:blipFill>
        <p:spPr>
          <a:xfrm>
            <a:off x="10870102" y="210030"/>
            <a:ext cx="1321898" cy="1241083"/>
          </a:xfrm>
          <a:prstGeom prst="rect">
            <a:avLst/>
          </a:prstGeom>
        </p:spPr>
      </p:pic>
      <p:sp>
        <p:nvSpPr>
          <p:cNvPr id="9" name="TextBox 8"/>
          <p:cNvSpPr txBox="1"/>
          <p:nvPr/>
        </p:nvSpPr>
        <p:spPr>
          <a:xfrm>
            <a:off x="241885" y="1968248"/>
            <a:ext cx="11289165"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smtClean="0">
                <a:solidFill>
                  <a:srgbClr val="FF0000"/>
                </a:solidFill>
                <a:effectLst/>
                <a:latin typeface="Times New Roman" panose="02020603050405020304" pitchFamily="18" charset="0"/>
                <a:ea typeface="Calibri" panose="020F0502020204030204" pitchFamily="34" charset="0"/>
              </a:rPr>
              <a:t>hăn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nuôi</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gà</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thị</a:t>
            </a:r>
            <a:r>
              <a:rPr lang="en-US" sz="3200" b="1" u="sng" dirty="0" err="1" smtClean="0">
                <a:solidFill>
                  <a:srgbClr val="FF0000"/>
                </a:solidFill>
                <a:latin typeface="Times New Roman" panose="02020603050405020304" pitchFamily="18" charset="0"/>
                <a:ea typeface="Calibri" panose="020F0502020204030204" pitchFamily="34" charset="0"/>
              </a:rPr>
              <a:t>t</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thả</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vườn</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0" name="TextBox 9"/>
          <p:cNvSpPr txBox="1"/>
          <p:nvPr/>
        </p:nvSpPr>
        <p:spPr>
          <a:xfrm>
            <a:off x="359452" y="2448519"/>
            <a:ext cx="11289165" cy="584775"/>
          </a:xfrm>
          <a:prstGeom prst="rect">
            <a:avLst/>
          </a:prstGeom>
          <a:noFill/>
        </p:spPr>
        <p:txBody>
          <a:bodyPr wrap="square">
            <a:spAutoFit/>
          </a:bodyPr>
          <a:lstStyle/>
          <a:p>
            <a:r>
              <a:rPr lang="en-US" sz="3200" b="1" u="sng" dirty="0" smtClean="0">
                <a:solidFill>
                  <a:srgbClr val="FF0000"/>
                </a:solidFill>
                <a:latin typeface="Times New Roman" panose="02020603050405020304" pitchFamily="18" charset="0"/>
                <a:ea typeface="Calibri" panose="020F0502020204030204" pitchFamily="34" charset="0"/>
              </a:rPr>
              <a:t>2</a:t>
            </a:r>
            <a:r>
              <a:rPr lang="en-US" sz="3200" b="1" u="sng" dirty="0" smtClean="0">
                <a:solidFill>
                  <a:srgbClr val="FF0000"/>
                </a:solidFill>
                <a:effectLst/>
                <a:latin typeface="Times New Roman" panose="02020603050405020304" pitchFamily="18" charset="0"/>
                <a:ea typeface="Calibri" panose="020F0502020204030204" pitchFamily="34" charset="0"/>
              </a:rPr>
              <a:t>.1. </a:t>
            </a:r>
            <a:r>
              <a:rPr lang="en-US" sz="3200" b="1" u="sng" dirty="0" err="1" smtClean="0">
                <a:solidFill>
                  <a:srgbClr val="FF0000"/>
                </a:solidFill>
                <a:latin typeface="Times New Roman" panose="02020603050405020304" pitchFamily="18" charset="0"/>
                <a:ea typeface="Calibri" panose="020F0502020204030204" pitchFamily="34" charset="0"/>
              </a:rPr>
              <a:t>C</a:t>
            </a:r>
            <a:r>
              <a:rPr lang="en-US" sz="3200" b="1" u="sng" dirty="0" err="1" smtClean="0">
                <a:solidFill>
                  <a:srgbClr val="FF0000"/>
                </a:solidFill>
                <a:effectLst/>
                <a:latin typeface="Times New Roman" panose="02020603050405020304" pitchFamily="18" charset="0"/>
                <a:ea typeface="Calibri" panose="020F0502020204030204" pitchFamily="34" charset="0"/>
              </a:rPr>
              <a:t>huẩn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b</a:t>
            </a:r>
            <a:r>
              <a:rPr lang="en-US" sz="3200" b="1" u="sng" dirty="0" err="1" smtClean="0">
                <a:solidFill>
                  <a:srgbClr val="FF0000"/>
                </a:solidFill>
                <a:effectLst/>
                <a:latin typeface="Times New Roman" panose="02020603050405020304" pitchFamily="18" charset="0"/>
                <a:ea typeface="Calibri" panose="020F0502020204030204" pitchFamily="34" charset="0"/>
              </a:rPr>
              <a:t>ị</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chuồng</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trại</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1" name="Rectangle 10"/>
          <p:cNvSpPr/>
          <p:nvPr/>
        </p:nvSpPr>
        <p:spPr>
          <a:xfrm>
            <a:off x="297498" y="3013520"/>
            <a:ext cx="11177938" cy="1754326"/>
          </a:xfrm>
          <a:prstGeom prst="rect">
            <a:avLst/>
          </a:prstGeom>
        </p:spPr>
        <p:txBody>
          <a:bodyPr wrap="square">
            <a:spAutoFit/>
          </a:bodyPr>
          <a:lstStyle/>
          <a:p>
            <a:pPr algn="just"/>
            <a:r>
              <a:rPr lang="de-DE" sz="3600" dirty="0" smtClean="0">
                <a:solidFill>
                  <a:srgbClr val="002060"/>
                </a:solidFill>
                <a:latin typeface="Times New Roman" panose="02020603050405020304" pitchFamily="18" charset="0"/>
                <a:cs typeface="Times New Roman" panose="02020603050405020304" pitchFamily="18" charset="0"/>
              </a:rPr>
              <a:t>Chuồng nuôi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bãi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chăn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thả</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phải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đảm</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bảo</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khô</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ráo</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thoáng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mát</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dễ</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dọn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vệ</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sinh</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có</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máng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ăn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máng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uống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để</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gà</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dễ</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dàng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ăn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và</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uống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nước</a:t>
            </a:r>
            <a:r>
              <a:rPr lang="en-US" sz="3600" dirty="0" smtClean="0">
                <a:solidFill>
                  <a:srgbClr val="002060"/>
                </a:solidFill>
                <a:latin typeface="Times New Roman" panose="02020603050405020304" pitchFamily="18" charset="0"/>
                <a:cs typeface="Times New Roman" panose="02020603050405020304" pitchFamily="18" charset="0"/>
              </a:rPr>
              <a:t>. </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97498" y="4748071"/>
            <a:ext cx="11289165" cy="584775"/>
          </a:xfrm>
          <a:prstGeom prst="rect">
            <a:avLst/>
          </a:prstGeom>
          <a:noFill/>
        </p:spPr>
        <p:txBody>
          <a:bodyPr wrap="square">
            <a:spAutoFit/>
          </a:bodyPr>
          <a:lstStyle/>
          <a:p>
            <a:r>
              <a:rPr lang="en-US" sz="3200" b="1" u="sng" dirty="0" smtClean="0">
                <a:solidFill>
                  <a:srgbClr val="FF0000"/>
                </a:solidFill>
                <a:latin typeface="Times New Roman" panose="02020603050405020304" pitchFamily="18" charset="0"/>
                <a:ea typeface="Calibri" panose="020F0502020204030204" pitchFamily="34" charset="0"/>
              </a:rPr>
              <a:t>2</a:t>
            </a:r>
            <a:r>
              <a:rPr lang="en-US" sz="3200" b="1" u="sng" dirty="0" smtClean="0">
                <a:solidFill>
                  <a:srgbClr val="FF0000"/>
                </a:solidFill>
                <a:effectLst/>
                <a:latin typeface="Times New Roman" panose="02020603050405020304" pitchFamily="18" charset="0"/>
                <a:ea typeface="Calibri" panose="020F0502020204030204" pitchFamily="34" charset="0"/>
              </a:rPr>
              <a:t>.2. </a:t>
            </a:r>
            <a:r>
              <a:rPr lang="en-US" sz="3200" b="1" u="sng" dirty="0" err="1" smtClean="0">
                <a:solidFill>
                  <a:srgbClr val="FF0000"/>
                </a:solidFill>
                <a:latin typeface="Times New Roman" panose="02020603050405020304" pitchFamily="18" charset="0"/>
                <a:ea typeface="Calibri" panose="020F0502020204030204" pitchFamily="34" charset="0"/>
              </a:rPr>
              <a:t>C</a:t>
            </a:r>
            <a:r>
              <a:rPr lang="en-US" sz="3200" b="1" u="sng" dirty="0" err="1" smtClean="0">
                <a:solidFill>
                  <a:srgbClr val="FF0000"/>
                </a:solidFill>
                <a:effectLst/>
                <a:latin typeface="Times New Roman" panose="02020603050405020304" pitchFamily="18" charset="0"/>
                <a:ea typeface="Calibri" panose="020F0502020204030204" pitchFamily="34" charset="0"/>
              </a:rPr>
              <a:t>họn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gà</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giống</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9898" y="4072491"/>
            <a:ext cx="10228216" cy="1200329"/>
          </a:xfrm>
          <a:prstGeom prst="rect">
            <a:avLst/>
          </a:prstGeom>
        </p:spPr>
        <p:txBody>
          <a:bodyPr wrap="square">
            <a:spAutoFit/>
          </a:bodyPr>
          <a:lstStyle/>
          <a:p>
            <a:pPr algn="just"/>
            <a:r>
              <a:rPr lang="de-DE" sz="3600" dirty="0">
                <a:solidFill>
                  <a:srgbClr val="FF0000"/>
                </a:solidFill>
                <a:latin typeface="Times New Roman" panose="02020603050405020304" pitchFamily="18" charset="0"/>
                <a:cs typeface="Times New Roman" panose="02020603050405020304" pitchFamily="18" charset="0"/>
              </a:rPr>
              <a:t>Theo em, các giống gà thịt nuôi thả vườn có đặc điểm hình thể như thế nào?</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15646" y="701517"/>
            <a:ext cx="3422468" cy="2276813"/>
          </a:xfrm>
          <a:prstGeom prst="rect">
            <a:avLst/>
          </a:prstGeom>
          <a:ln>
            <a:noFill/>
          </a:ln>
          <a:effectLst>
            <a:softEdge rad="112500"/>
          </a:effectLst>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6063" y="701518"/>
            <a:ext cx="3247513" cy="2276813"/>
          </a:xfrm>
          <a:prstGeom prst="rect">
            <a:avLst/>
          </a:prstGeom>
          <a:ln>
            <a:noFill/>
          </a:ln>
          <a:effectLst>
            <a:softEdge rad="11250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394" y="701518"/>
            <a:ext cx="3235525" cy="2276813"/>
          </a:xfrm>
          <a:prstGeom prst="rect">
            <a:avLst/>
          </a:prstGeom>
          <a:ln>
            <a:noFill/>
          </a:ln>
          <a:effectLst>
            <a:softEdge rad="112500"/>
          </a:effectLst>
        </p:spPr>
      </p:pic>
      <p:sp>
        <p:nvSpPr>
          <p:cNvPr id="11" name="TextBox 10"/>
          <p:cNvSpPr txBox="1"/>
          <p:nvPr/>
        </p:nvSpPr>
        <p:spPr>
          <a:xfrm>
            <a:off x="705393" y="2880994"/>
            <a:ext cx="10097589" cy="584775"/>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Gà</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tàu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Gà</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Tam </a:t>
            </a:r>
            <a:r>
              <a:rPr lang="en-US" sz="3200" b="1" dirty="0" err="1">
                <a:solidFill>
                  <a:srgbClr val="FF0000"/>
                </a:solidFill>
                <a:latin typeface="Times New Roman" panose="02020603050405020304" pitchFamily="18" charset="0"/>
                <a:cs typeface="Times New Roman" panose="02020603050405020304" pitchFamily="18" charset="0"/>
              </a:rPr>
              <a:t>Hoàng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Tảo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09898" y="4072491"/>
            <a:ext cx="10607040" cy="1200329"/>
          </a:xfrm>
          <a:prstGeom prst="rect">
            <a:avLst/>
          </a:prstGeom>
          <a:noFill/>
        </p:spPr>
        <p:txBody>
          <a:bodyPr wrap="square" rtlCol="0">
            <a:spAutoFit/>
          </a:bodyPr>
          <a:lstStyle/>
          <a:p>
            <a:r>
              <a:rPr lang="en-US" sz="3600" dirty="0" err="1">
                <a:solidFill>
                  <a:srgbClr val="000099"/>
                </a:solidFill>
                <a:latin typeface="Times New Roman" panose="02020603050405020304" pitchFamily="18" charset="0"/>
                <a:cs typeface="Times New Roman" panose="02020603050405020304" pitchFamily="18" charset="0"/>
              </a:rPr>
              <a:t>Hình</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thể</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cân</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đối</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săn</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chắc</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dễ</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thích</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nghi</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với</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môi</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trường</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sống</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mau</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lớn</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thịt</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ngon</a:t>
            </a:r>
            <a:r>
              <a:rPr lang="en-US" sz="3600" dirty="0">
                <a:solidFill>
                  <a:srgbClr val="000099"/>
                </a:solidFill>
                <a:latin typeface="Times New Roman" panose="02020603050405020304" pitchFamily="18" charset="0"/>
                <a:cs typeface="Times New Roman" panose="02020603050405020304" pitchFamily="18" charset="0"/>
              </a:rPr>
              <a:t>.</a:t>
            </a:r>
            <a:endParaRPr lang="en-US" sz="3600"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659981" y="195943"/>
            <a:ext cx="6439989" cy="3636942"/>
          </a:xfrm>
          <a:prstGeom prst="rect">
            <a:avLst/>
          </a:prstGeom>
        </p:spPr>
      </p:pic>
      <p:sp>
        <p:nvSpPr>
          <p:cNvPr id="9" name="TextBox 8"/>
          <p:cNvSpPr txBox="1"/>
          <p:nvPr/>
        </p:nvSpPr>
        <p:spPr>
          <a:xfrm>
            <a:off x="282541" y="4074313"/>
            <a:ext cx="11194868" cy="1200329"/>
          </a:xfrm>
          <a:prstGeom prst="rect">
            <a:avLst/>
          </a:prstGeom>
          <a:noFill/>
        </p:spPr>
        <p:txBody>
          <a:bodyPr wrap="square" rtlCol="0">
            <a:spAutoFit/>
          </a:bodyPr>
          <a:lstStyle/>
          <a:p>
            <a:pPr algn="just"/>
            <a:r>
              <a:rPr lang="de-DE" sz="3600" dirty="0">
                <a:solidFill>
                  <a:srgbClr val="FF0000"/>
                </a:solidFill>
                <a:latin typeface="Times New Roman" panose="02020603050405020304" pitchFamily="18" charset="0"/>
                <a:cs typeface="Times New Roman" panose="02020603050405020304" pitchFamily="18" charset="0"/>
              </a:rPr>
              <a:t>Thể trạng của gà con giống ảnh hưởng như thế nào đến quá trình phát triển của đàn gà</a:t>
            </a:r>
            <a:r>
              <a:rPr lang="de-DE"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2541" y="5274642"/>
            <a:ext cx="11430000" cy="1200329"/>
          </a:xfrm>
          <a:prstGeom prst="rect">
            <a:avLst/>
          </a:prstGeom>
        </p:spPr>
        <p:txBody>
          <a:bodyPr wrap="square">
            <a:spAutoFit/>
          </a:bodyPr>
          <a:lstStyle/>
          <a:p>
            <a:r>
              <a:rPr lang="de-DE" sz="3600" dirty="0">
                <a:solidFill>
                  <a:srgbClr val="000099"/>
                </a:solidFill>
                <a:latin typeface="Times New Roman" panose="02020603050405020304" pitchFamily="18" charset="0"/>
                <a:cs typeface="Times New Roman" panose="02020603050405020304" pitchFamily="18" charset="0"/>
              </a:rPr>
              <a:t>Thể trạng của gà con giống khỏe mạnh sẽ giúp gà lớn nhanh, ít mắc bệnh. </a:t>
            </a:r>
            <a:endParaRPr lang="en-US" sz="3600"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775519" y="1024789"/>
            <a:ext cx="9108504" cy="646331"/>
          </a:xfrm>
          <a:prstGeom prst="rect">
            <a:avLst/>
          </a:prstGeom>
          <a:noFill/>
        </p:spPr>
        <p:txBody>
          <a:bodyPr wrap="square" rtlCol="0">
            <a:spAutoFit/>
          </a:bodyPr>
          <a:lstStyle/>
          <a:p>
            <a:pPr algn="just"/>
            <a:r>
              <a:rPr lang="en-US" sz="3600" dirty="0" err="1">
                <a:solidFill>
                  <a:srgbClr val="FF0000"/>
                </a:solidFill>
                <a:latin typeface="Times New Roman" panose="02020603050405020304" pitchFamily="18" charset="0"/>
                <a:cs typeface="Times New Roman" panose="02020603050405020304" pitchFamily="18" charset="0"/>
              </a:rPr>
              <a:t>Tiêu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chuẩn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chọn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356498" y="1796703"/>
            <a:ext cx="9946549" cy="1754326"/>
          </a:xfrm>
          <a:prstGeom prst="rect">
            <a:avLst/>
          </a:prstGeom>
        </p:spPr>
        <p:txBody>
          <a:bodyPr wrap="square">
            <a:spAutoFit/>
          </a:bodyPr>
          <a:lstStyle/>
          <a:p>
            <a:r>
              <a:rPr lang="de-DE" sz="3600" dirty="0">
                <a:solidFill>
                  <a:srgbClr val="000099"/>
                </a:solidFill>
                <a:latin typeface="Times New Roman" panose="02020603050405020304" pitchFamily="18" charset="0"/>
                <a:cs typeface="Times New Roman" panose="02020603050405020304" pitchFamily="18" charset="0"/>
              </a:rPr>
              <a:t>Chọn giống gà dễ nuôi, dễ thích nghi với điều kiện khí hậu và môi trường sống, có năng suất cao, chất lượng thịt ngon.</a:t>
            </a:r>
            <a:endParaRPr lang="en-US" sz="3600" dirty="0">
              <a:solidFill>
                <a:srgbClr val="000099"/>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775519" y="3676613"/>
            <a:ext cx="9108504" cy="646331"/>
          </a:xfrm>
          <a:prstGeom prst="rect">
            <a:avLst/>
          </a:prstGeom>
          <a:noFill/>
        </p:spPr>
        <p:txBody>
          <a:bodyPr wrap="square" rtlCol="0">
            <a:spAutoFit/>
          </a:bodyPr>
          <a:lstStyle/>
          <a:p>
            <a:pPr algn="just"/>
            <a:r>
              <a:rPr lang="en-US" sz="3600" dirty="0" err="1">
                <a:solidFill>
                  <a:srgbClr val="FF0000"/>
                </a:solidFill>
                <a:latin typeface="Times New Roman" panose="02020603050405020304" pitchFamily="18" charset="0"/>
                <a:cs typeface="Times New Roman" panose="02020603050405020304" pitchFamily="18" charset="0"/>
              </a:rPr>
              <a:t>Tiêu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chuẩn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chọn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gà</a:t>
            </a:r>
            <a:r>
              <a:rPr lang="en-US" sz="3600" dirty="0">
                <a:solidFill>
                  <a:srgbClr val="FF0000"/>
                </a:solidFill>
                <a:latin typeface="Times New Roman" panose="02020603050405020304" pitchFamily="18" charset="0"/>
                <a:cs typeface="Times New Roman" panose="02020603050405020304" pitchFamily="18" charset="0"/>
              </a:rPr>
              <a:t> con </a:t>
            </a:r>
            <a:r>
              <a:rPr lang="en-US" sz="3600" dirty="0" err="1">
                <a:solidFill>
                  <a:srgbClr val="FF0000"/>
                </a:solidFill>
                <a:latin typeface="Times New Roman" panose="02020603050405020304" pitchFamily="18" charset="0"/>
                <a:cs typeface="Times New Roman" panose="02020603050405020304" pitchFamily="18" charset="0"/>
              </a:rPr>
              <a:t>giống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356498" y="4352042"/>
            <a:ext cx="9946548" cy="1754326"/>
          </a:xfrm>
          <a:prstGeom prst="rect">
            <a:avLst/>
          </a:prstGeom>
        </p:spPr>
        <p:txBody>
          <a:bodyPr wrap="square">
            <a:spAutoFit/>
          </a:bodyPr>
          <a:lstStyle/>
          <a:p>
            <a:r>
              <a:rPr lang="de-DE" sz="3600" dirty="0">
                <a:solidFill>
                  <a:srgbClr val="000099"/>
                </a:solidFill>
                <a:latin typeface="Times New Roman" panose="02020603050405020304" pitchFamily="18" charset="0"/>
                <a:cs typeface="Times New Roman" panose="02020603050405020304" pitchFamily="18" charset="0"/>
              </a:rPr>
              <a:t>Gà con chọn làm giống phải đồng đều về khối lượng, nhanh nhẹn, mắt sáng, mỏ to, lông bông, bụng gọn, chân thẳng.</a:t>
            </a:r>
            <a:endParaRPr lang="en-US" sz="3600"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1"/>
          <p:cNvSpPr>
            <a:spLocks noChangeShapeType="1"/>
          </p:cNvSpPr>
          <p:nvPr/>
        </p:nvSpPr>
        <p:spPr bwMode="auto">
          <a:xfrm>
            <a:off x="2687420" y="2019300"/>
            <a:ext cx="6817163"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343" tIns="34172" rIns="68343" bIns="34172"/>
          <a:lstStyle/>
          <a:p>
            <a:endParaRPr lang="en-US" sz="915"/>
          </a:p>
        </p:txBody>
      </p:sp>
      <p:sp>
        <p:nvSpPr>
          <p:cNvPr id="17411" name="Line 22"/>
          <p:cNvSpPr>
            <a:spLocks noChangeShapeType="1"/>
          </p:cNvSpPr>
          <p:nvPr/>
        </p:nvSpPr>
        <p:spPr bwMode="auto">
          <a:xfrm>
            <a:off x="3027968" y="2133600"/>
            <a:ext cx="6021861"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343" tIns="34172" rIns="68343" bIns="34172"/>
          <a:lstStyle/>
          <a:p>
            <a:endParaRPr lang="en-US" sz="915"/>
          </a:p>
        </p:txBody>
      </p:sp>
      <p:sp>
        <p:nvSpPr>
          <p:cNvPr id="17412" name="WordArt 23"/>
          <p:cNvSpPr>
            <a:spLocks noChangeArrowheads="1" noChangeShapeType="1" noTextEdit="1"/>
          </p:cNvSpPr>
          <p:nvPr/>
        </p:nvSpPr>
        <p:spPr bwMode="auto">
          <a:xfrm>
            <a:off x="4299975" y="1153653"/>
            <a:ext cx="3449800" cy="665787"/>
          </a:xfrm>
          <a:prstGeom prst="rect">
            <a:avLst/>
          </a:prstGeom>
        </p:spPr>
        <p:txBody>
          <a:bodyPr wrap="none" fromWordArt="1">
            <a:prstTxWarp prst="textPlain">
              <a:avLst>
                <a:gd name="adj" fmla="val 50000"/>
              </a:avLst>
            </a:prstTxWarp>
          </a:bodyPr>
          <a:lstStyle/>
          <a:p>
            <a:pPr algn="ctr"/>
            <a:r>
              <a:rPr lang="en-US" sz="2680" kern="10" dirty="0">
                <a:ln w="12700">
                  <a:solidFill>
                    <a:srgbClr val="0066FF"/>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KIỂM TRA BÀI CŨ</a:t>
            </a:r>
            <a:endParaRPr lang="en-US" sz="2680" kern="10" dirty="0">
              <a:ln w="12700">
                <a:solidFill>
                  <a:srgbClr val="0066FF"/>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grpSp>
        <p:nvGrpSpPr>
          <p:cNvPr id="18" name="Group 17"/>
          <p:cNvGrpSpPr/>
          <p:nvPr/>
        </p:nvGrpSpPr>
        <p:grpSpPr bwMode="auto">
          <a:xfrm>
            <a:off x="1022556" y="2426065"/>
            <a:ext cx="10106992" cy="2714951"/>
            <a:chOff x="381000" y="396876"/>
            <a:chExt cx="8517078" cy="1887381"/>
          </a:xfrm>
        </p:grpSpPr>
        <p:sp>
          <p:nvSpPr>
            <p:cNvPr id="20" name="AutoShape 14"/>
            <p:cNvSpPr>
              <a:spLocks noChangeArrowheads="1"/>
            </p:cNvSpPr>
            <p:nvPr/>
          </p:nvSpPr>
          <p:spPr bwMode="gray">
            <a:xfrm>
              <a:off x="381000" y="1066523"/>
              <a:ext cx="8513200" cy="1217734"/>
            </a:xfrm>
            <a:prstGeom prst="roundRect">
              <a:avLst>
                <a:gd name="adj" fmla="val 50000"/>
              </a:avLst>
            </a:prstGeom>
            <a:solidFill>
              <a:srgbClr val="66FF99"/>
            </a:solidFill>
            <a:ln w="38100" algn="ctr">
              <a:solidFill>
                <a:srgbClr val="0033CC"/>
              </a:solidFill>
              <a:round/>
            </a:ln>
            <a:effectLst>
              <a:outerShdw dist="63500" dir="3187806" algn="ctr" rotWithShape="0">
                <a:srgbClr val="001D3A"/>
              </a:outerShdw>
            </a:effectLst>
          </p:spPr>
          <p:txBody>
            <a:bodyPr wrap="none" anchor="ctr"/>
            <a:lstStyle/>
            <a:p>
              <a:pPr algn="ctr">
                <a:spcBef>
                  <a:spcPct val="50000"/>
                </a:spcBef>
                <a:defRPr/>
              </a:pPr>
              <a:endParaRPr lang="vi-VN" sz="2685" dirty="0">
                <a:solidFill>
                  <a:srgbClr val="FF33CC"/>
                </a:solidFill>
                <a:effectLst>
                  <a:outerShdw blurRad="38100" dist="38100" dir="2700000" algn="tl">
                    <a:srgbClr val="000000"/>
                  </a:outerShdw>
                </a:effectLst>
                <a:latin typeface="VNI-Helve-Condense" pitchFamily="2" charset="0"/>
              </a:endParaRPr>
            </a:p>
          </p:txBody>
        </p:sp>
        <p:sp>
          <p:nvSpPr>
            <p:cNvPr id="21" name="Text Box 23"/>
            <p:cNvSpPr txBox="1">
              <a:spLocks noChangeArrowheads="1"/>
            </p:cNvSpPr>
            <p:nvPr/>
          </p:nvSpPr>
          <p:spPr bwMode="auto">
            <a:xfrm>
              <a:off x="1908346" y="1182246"/>
              <a:ext cx="6989732" cy="1091197"/>
            </a:xfrm>
            <a:prstGeom prst="rect">
              <a:avLst/>
            </a:prstGeom>
            <a:noFill/>
            <a:ln>
              <a:noFill/>
            </a:ln>
            <a:effectLst/>
          </p:spPr>
          <p:txBody>
            <a:bodyPr wrap="square">
              <a:spAutoFit/>
            </a:bodyPr>
            <a:lstStyle>
              <a:lvl1pPr eaLnBrk="0" hangingPunct="0">
                <a:defRPr b="1">
                  <a:solidFill>
                    <a:schemeClr val="tx1"/>
                  </a:solidFill>
                  <a:latin typeface="VNI-Times" pitchFamily="2" charset="0"/>
                </a:defRPr>
              </a:lvl1pPr>
              <a:lvl2pPr marL="742950" indent="-285750" eaLnBrk="0" hangingPunct="0">
                <a:defRPr b="1">
                  <a:solidFill>
                    <a:schemeClr val="tx1"/>
                  </a:solidFill>
                  <a:latin typeface="VNI-Times" pitchFamily="2" charset="0"/>
                </a:defRPr>
              </a:lvl2pPr>
              <a:lvl3pPr marL="1143000" indent="-228600" eaLnBrk="0" hangingPunct="0">
                <a:defRPr b="1">
                  <a:solidFill>
                    <a:schemeClr val="tx1"/>
                  </a:solidFill>
                  <a:latin typeface="VNI-Times" pitchFamily="2" charset="0"/>
                </a:defRPr>
              </a:lvl3pPr>
              <a:lvl4pPr marL="1600200" indent="-228600" eaLnBrk="0" hangingPunct="0">
                <a:defRPr b="1">
                  <a:solidFill>
                    <a:schemeClr val="tx1"/>
                  </a:solidFill>
                  <a:latin typeface="VNI-Times" pitchFamily="2" charset="0"/>
                </a:defRPr>
              </a:lvl4pPr>
              <a:lvl5pPr marL="2057400" indent="-228600" eaLnBrk="0" hangingPunct="0">
                <a:defRPr b="1">
                  <a:solidFill>
                    <a:schemeClr val="tx1"/>
                  </a:solidFill>
                  <a:latin typeface="VNI-Times" pitchFamily="2" charset="0"/>
                </a:defRPr>
              </a:lvl5pPr>
              <a:lvl6pPr marL="2514600" indent="-228600" eaLnBrk="0" fontAlgn="base" hangingPunct="0">
                <a:spcBef>
                  <a:spcPct val="0"/>
                </a:spcBef>
                <a:spcAft>
                  <a:spcPct val="0"/>
                </a:spcAft>
                <a:defRPr b="1">
                  <a:solidFill>
                    <a:schemeClr val="tx1"/>
                  </a:solidFill>
                  <a:latin typeface="VNI-Times" pitchFamily="2" charset="0"/>
                </a:defRPr>
              </a:lvl6pPr>
              <a:lvl7pPr marL="2971800" indent="-228600" eaLnBrk="0" fontAlgn="base" hangingPunct="0">
                <a:spcBef>
                  <a:spcPct val="0"/>
                </a:spcBef>
                <a:spcAft>
                  <a:spcPct val="0"/>
                </a:spcAft>
                <a:defRPr b="1">
                  <a:solidFill>
                    <a:schemeClr val="tx1"/>
                  </a:solidFill>
                  <a:latin typeface="VNI-Times" pitchFamily="2" charset="0"/>
                </a:defRPr>
              </a:lvl7pPr>
              <a:lvl8pPr marL="3429000" indent="-228600" eaLnBrk="0" fontAlgn="base" hangingPunct="0">
                <a:spcBef>
                  <a:spcPct val="0"/>
                </a:spcBef>
                <a:spcAft>
                  <a:spcPct val="0"/>
                </a:spcAft>
                <a:defRPr b="1">
                  <a:solidFill>
                    <a:schemeClr val="tx1"/>
                  </a:solidFill>
                  <a:latin typeface="VNI-Times" pitchFamily="2" charset="0"/>
                </a:defRPr>
              </a:lvl8pPr>
              <a:lvl9pPr marL="3886200" indent="-228600" eaLnBrk="0" fontAlgn="base" hangingPunct="0">
                <a:spcBef>
                  <a:spcPct val="0"/>
                </a:spcBef>
                <a:spcAft>
                  <a:spcPct val="0"/>
                </a:spcAft>
                <a:defRPr b="1">
                  <a:solidFill>
                    <a:schemeClr val="tx1"/>
                  </a:solidFill>
                  <a:latin typeface="VNI-Times" pitchFamily="2" charset="0"/>
                </a:defRPr>
              </a:lvl9pPr>
            </a:lstStyle>
            <a:p>
              <a:pPr>
                <a:spcBef>
                  <a:spcPts val="800"/>
                </a:spcBef>
              </a:pPr>
              <a:r>
                <a:rPr lang="en-US" sz="3200" i="1" dirty="0" smtClean="0">
                  <a:solidFill>
                    <a:srgbClr val="FF0000"/>
                  </a:solidFill>
                  <a:latin typeface="Times New Roman" panose="02020603050405020304" pitchFamily="18" charset="0"/>
                  <a:ea typeface="Times New Roman" panose="02020603050405020304" pitchFamily="18" charset="0"/>
                </a:rPr>
                <a:t>Cho </a:t>
              </a:r>
              <a:r>
                <a:rPr lang="en-US" sz="3200" i="1" dirty="0" err="1" smtClean="0">
                  <a:solidFill>
                    <a:srgbClr val="FF0000"/>
                  </a:solidFill>
                  <a:latin typeface="Times New Roman" panose="02020603050405020304" pitchFamily="18" charset="0"/>
                  <a:ea typeface="Times New Roman" panose="02020603050405020304" pitchFamily="18" charset="0"/>
                </a:rPr>
                <a:t>biết</a:t>
              </a:r>
              <a:r>
                <a:rPr lang="en-US" sz="3200" i="1" dirty="0" smtClean="0">
                  <a:solidFill>
                    <a:srgbClr val="FF0000"/>
                  </a:solidFill>
                  <a:latin typeface="Times New Roman" panose="02020603050405020304" pitchFamily="18" charset="0"/>
                  <a:ea typeface="Times New Roman" panose="02020603050405020304" pitchFamily="18" charset="0"/>
                </a:rPr>
                <a:t> </a:t>
              </a:r>
              <a:r>
                <a:rPr lang="en-US" sz="3200" i="1" dirty="0" err="1" smtClean="0">
                  <a:solidFill>
                    <a:srgbClr val="FF0000"/>
                  </a:solidFill>
                  <a:latin typeface="Times New Roman" panose="02020603050405020304" pitchFamily="18" charset="0"/>
                  <a:ea typeface="Times New Roman" panose="02020603050405020304" pitchFamily="18" charset="0"/>
                </a:rPr>
                <a:t>yêu</a:t>
              </a:r>
              <a:r>
                <a:rPr lang="en-US" sz="3200" i="1" dirty="0" smtClean="0">
                  <a:solidFill>
                    <a:srgbClr val="FF0000"/>
                  </a:solidFill>
                  <a:latin typeface="Times New Roman" panose="02020603050405020304" pitchFamily="18" charset="0"/>
                  <a:ea typeface="Times New Roman" panose="02020603050405020304" pitchFamily="18" charset="0"/>
                </a:rPr>
                <a:t> </a:t>
              </a:r>
              <a:r>
                <a:rPr lang="en-US" sz="3200" i="1" dirty="0" err="1" smtClean="0">
                  <a:solidFill>
                    <a:srgbClr val="FF0000"/>
                  </a:solidFill>
                  <a:latin typeface="Times New Roman" panose="02020603050405020304" pitchFamily="18" charset="0"/>
                  <a:ea typeface="Times New Roman" panose="02020603050405020304" pitchFamily="18" charset="0"/>
                </a:rPr>
                <a:t>cầu</a:t>
              </a:r>
              <a:r>
                <a:rPr lang="en-US" sz="3200" i="1" dirty="0" smtClean="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Calibri" panose="020F0502020204030204" pitchFamily="34" charset="0"/>
                </a:rPr>
                <a:t>đối</a:t>
              </a:r>
              <a:r>
                <a:rPr lang="en-US" sz="3200" i="1" dirty="0">
                  <a:solidFill>
                    <a:srgbClr val="FF0000"/>
                  </a:solidFill>
                  <a:latin typeface="Times New Roman" panose="02020603050405020304" pitchFamily="18" charset="0"/>
                  <a:ea typeface="Calibri" panose="020F0502020204030204" pitchFamily="34" charset="0"/>
                </a:rPr>
                <a:t> </a:t>
              </a:r>
              <a:r>
                <a:rPr lang="en-US" sz="3200" i="1" dirty="0" err="1">
                  <a:solidFill>
                    <a:srgbClr val="FF0000"/>
                  </a:solidFill>
                  <a:latin typeface="Times New Roman" panose="02020603050405020304" pitchFamily="18" charset="0"/>
                  <a:ea typeface="Calibri" panose="020F0502020204030204" pitchFamily="34" charset="0"/>
                </a:rPr>
                <a:t>với</a:t>
              </a:r>
              <a:r>
                <a:rPr lang="en-US" sz="3200" i="1" dirty="0">
                  <a:solidFill>
                    <a:srgbClr val="FF0000"/>
                  </a:solidFill>
                  <a:latin typeface="Times New Roman" panose="02020603050405020304" pitchFamily="18" charset="0"/>
                  <a:ea typeface="Calibri" panose="020F0502020204030204" pitchFamily="34" charset="0"/>
                </a:rPr>
                <a:t> </a:t>
              </a:r>
              <a:r>
                <a:rPr lang="en-US" sz="3200" i="1" dirty="0" err="1">
                  <a:solidFill>
                    <a:srgbClr val="FF0000"/>
                  </a:solidFill>
                  <a:latin typeface="Times New Roman" panose="02020603050405020304" pitchFamily="18" charset="0"/>
                  <a:ea typeface="Calibri" panose="020F0502020204030204" pitchFamily="34" charset="0"/>
                </a:rPr>
                <a:t>vật</a:t>
              </a:r>
              <a:r>
                <a:rPr lang="en-US" sz="3200" i="1" dirty="0">
                  <a:solidFill>
                    <a:srgbClr val="FF0000"/>
                  </a:solidFill>
                  <a:latin typeface="Times New Roman" panose="02020603050405020304" pitchFamily="18" charset="0"/>
                  <a:ea typeface="Calibri" panose="020F0502020204030204" pitchFamily="34" charset="0"/>
                </a:rPr>
                <a:t> </a:t>
              </a:r>
              <a:r>
                <a:rPr lang="en-US" sz="3200" i="1" dirty="0" err="1">
                  <a:solidFill>
                    <a:srgbClr val="FF0000"/>
                  </a:solidFill>
                  <a:latin typeface="Times New Roman" panose="02020603050405020304" pitchFamily="18" charset="0"/>
                  <a:ea typeface="Calibri" panose="020F0502020204030204" pitchFamily="34" charset="0"/>
                </a:rPr>
                <a:t>nuôi</a:t>
              </a:r>
              <a:r>
                <a:rPr lang="en-US" sz="3200" i="1" dirty="0">
                  <a:solidFill>
                    <a:srgbClr val="FF0000"/>
                  </a:solidFill>
                  <a:latin typeface="Times New Roman" panose="02020603050405020304" pitchFamily="18" charset="0"/>
                  <a:ea typeface="Calibri" panose="020F0502020204030204" pitchFamily="34" charset="0"/>
                </a:rPr>
                <a:t> </a:t>
              </a:r>
              <a:r>
                <a:rPr lang="en-US" sz="3200" i="1" dirty="0" err="1">
                  <a:solidFill>
                    <a:srgbClr val="FF0000"/>
                  </a:solidFill>
                  <a:latin typeface="Times New Roman" panose="02020603050405020304" pitchFamily="18" charset="0"/>
                  <a:ea typeface="Calibri" panose="020F0502020204030204" pitchFamily="34" charset="0"/>
                </a:rPr>
                <a:t>cái</a:t>
              </a:r>
              <a:r>
                <a:rPr lang="en-US" sz="3200" i="1" dirty="0">
                  <a:solidFill>
                    <a:srgbClr val="FF0000"/>
                  </a:solidFill>
                  <a:latin typeface="Times New Roman" panose="02020603050405020304" pitchFamily="18" charset="0"/>
                  <a:ea typeface="Calibri" panose="020F0502020204030204" pitchFamily="34" charset="0"/>
                </a:rPr>
                <a:t> </a:t>
              </a:r>
              <a:r>
                <a:rPr lang="en-US" sz="3200" i="1" dirty="0" err="1" smtClean="0">
                  <a:solidFill>
                    <a:srgbClr val="FF0000"/>
                  </a:solidFill>
                  <a:latin typeface="Times New Roman" panose="02020603050405020304" pitchFamily="18" charset="0"/>
                  <a:ea typeface="Calibri" panose="020F0502020204030204" pitchFamily="34" charset="0"/>
                </a:rPr>
                <a:t>giống</a:t>
              </a:r>
              <a:r>
                <a:rPr lang="en-US" sz="3200" i="1" dirty="0" smtClean="0">
                  <a:solidFill>
                    <a:srgbClr val="FF0000"/>
                  </a:solidFill>
                  <a:latin typeface="Times New Roman" panose="02020603050405020304" pitchFamily="18" charset="0"/>
                  <a:ea typeface="Calibri" panose="020F0502020204030204" pitchFamily="34" charset="0"/>
                </a:rPr>
                <a:t>?</a:t>
              </a:r>
              <a:r>
                <a:rPr lang="en-US" sz="3200" i="1" dirty="0" smtClean="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C</a:t>
              </a:r>
              <a:r>
                <a:rPr lang="en-US" sz="3200" i="1" dirty="0" err="1" smtClean="0">
                  <a:solidFill>
                    <a:srgbClr val="FF0000"/>
                  </a:solidFill>
                  <a:latin typeface="Times New Roman" panose="02020603050405020304" pitchFamily="18" charset="0"/>
                  <a:ea typeface="Times New Roman" panose="02020603050405020304" pitchFamily="18" charset="0"/>
                </a:rPr>
                <a:t>ách</a:t>
              </a:r>
              <a:r>
                <a:rPr lang="en-US" sz="3200" i="1" dirty="0" smtClean="0">
                  <a:solidFill>
                    <a:srgbClr val="FF0000"/>
                  </a:solidFill>
                  <a:latin typeface="Times New Roman" panose="02020603050405020304" pitchFamily="18" charset="0"/>
                  <a:ea typeface="Times New Roman" panose="02020603050405020304" pitchFamily="18" charset="0"/>
                </a:rPr>
                <a:t> </a:t>
              </a:r>
              <a:r>
                <a:rPr lang="en-US" sz="3200" i="1" dirty="0" err="1" smtClean="0">
                  <a:solidFill>
                    <a:srgbClr val="FF0000"/>
                  </a:solidFill>
                  <a:latin typeface="Times New Roman" panose="02020603050405020304" pitchFamily="18" charset="0"/>
                  <a:ea typeface="Times New Roman" panose="02020603050405020304" pitchFamily="18" charset="0"/>
                </a:rPr>
                <a:t>n</a:t>
              </a:r>
              <a:r>
                <a:rPr lang="en-US" sz="3200" i="1" dirty="0" err="1" smtClean="0">
                  <a:solidFill>
                    <a:srgbClr val="FF0000"/>
                  </a:solidFill>
                  <a:latin typeface="Times New Roman" panose="02020603050405020304" pitchFamily="18" charset="0"/>
                  <a:ea typeface="Calibri" panose="020F0502020204030204" pitchFamily="34" charset="0"/>
                </a:rPr>
                <a:t>uôi</a:t>
              </a:r>
              <a:r>
                <a:rPr lang="en-US" sz="3200" i="1" dirty="0" smtClean="0">
                  <a:solidFill>
                    <a:srgbClr val="FF0000"/>
                  </a:solidFill>
                  <a:latin typeface="Times New Roman" panose="02020603050405020304" pitchFamily="18" charset="0"/>
                  <a:ea typeface="Calibri" panose="020F0502020204030204" pitchFamily="34" charset="0"/>
                </a:rPr>
                <a:t> </a:t>
              </a:r>
              <a:r>
                <a:rPr lang="en-US" sz="3200" i="1" dirty="0" err="1">
                  <a:solidFill>
                    <a:srgbClr val="FF0000"/>
                  </a:solidFill>
                  <a:latin typeface="Times New Roman" panose="02020603050405020304" pitchFamily="18" charset="0"/>
                  <a:ea typeface="Calibri" panose="020F0502020204030204" pitchFamily="34" charset="0"/>
                </a:rPr>
                <a:t>dưỡng</a:t>
              </a:r>
              <a:r>
                <a:rPr lang="en-US" sz="3200" i="1" dirty="0">
                  <a:solidFill>
                    <a:srgbClr val="FF0000"/>
                  </a:solidFill>
                  <a:latin typeface="Times New Roman" panose="02020603050405020304" pitchFamily="18" charset="0"/>
                  <a:ea typeface="Calibri" panose="020F0502020204030204" pitchFamily="34" charset="0"/>
                </a:rPr>
                <a:t>, </a:t>
              </a:r>
              <a:r>
                <a:rPr lang="en-US" sz="3200" i="1" dirty="0" err="1">
                  <a:solidFill>
                    <a:srgbClr val="FF0000"/>
                  </a:solidFill>
                  <a:latin typeface="Times New Roman" panose="02020603050405020304" pitchFamily="18" charset="0"/>
                  <a:ea typeface="Calibri" panose="020F0502020204030204" pitchFamily="34" charset="0"/>
                </a:rPr>
                <a:t>chăm</a:t>
              </a:r>
              <a:r>
                <a:rPr lang="en-US" sz="3200" i="1" dirty="0">
                  <a:solidFill>
                    <a:srgbClr val="FF0000"/>
                  </a:solidFill>
                  <a:latin typeface="Times New Roman" panose="02020603050405020304" pitchFamily="18" charset="0"/>
                  <a:ea typeface="Calibri" panose="020F0502020204030204" pitchFamily="34" charset="0"/>
                </a:rPr>
                <a:t> </a:t>
              </a:r>
              <a:r>
                <a:rPr lang="en-US" sz="3200" i="1" dirty="0" err="1">
                  <a:solidFill>
                    <a:srgbClr val="FF0000"/>
                  </a:solidFill>
                  <a:latin typeface="Times New Roman" panose="02020603050405020304" pitchFamily="18" charset="0"/>
                  <a:ea typeface="Calibri" panose="020F0502020204030204" pitchFamily="34" charset="0"/>
                </a:rPr>
                <a:t>sóc</a:t>
              </a:r>
              <a:r>
                <a:rPr lang="en-US" sz="3200" i="1" dirty="0">
                  <a:solidFill>
                    <a:srgbClr val="FF0000"/>
                  </a:solidFill>
                  <a:latin typeface="Times New Roman" panose="02020603050405020304" pitchFamily="18" charset="0"/>
                  <a:ea typeface="Calibri" panose="020F0502020204030204" pitchFamily="34" charset="0"/>
                </a:rPr>
                <a:t> </a:t>
              </a:r>
              <a:r>
                <a:rPr lang="en-US" sz="3200" i="1" dirty="0" err="1">
                  <a:solidFill>
                    <a:srgbClr val="FF0000"/>
                  </a:solidFill>
                  <a:latin typeface="Times New Roman" panose="02020603050405020304" pitchFamily="18" charset="0"/>
                  <a:ea typeface="Calibri" panose="020F0502020204030204" pitchFamily="34" charset="0"/>
                </a:rPr>
                <a:t>vật</a:t>
              </a:r>
              <a:r>
                <a:rPr lang="en-US" sz="3200" i="1" dirty="0">
                  <a:solidFill>
                    <a:srgbClr val="FF0000"/>
                  </a:solidFill>
                  <a:latin typeface="Times New Roman" panose="02020603050405020304" pitchFamily="18" charset="0"/>
                  <a:ea typeface="Calibri" panose="020F0502020204030204" pitchFamily="34" charset="0"/>
                </a:rPr>
                <a:t> </a:t>
              </a:r>
              <a:r>
                <a:rPr lang="en-US" sz="3200" i="1" dirty="0" err="1">
                  <a:solidFill>
                    <a:srgbClr val="FF0000"/>
                  </a:solidFill>
                  <a:latin typeface="Times New Roman" panose="02020603050405020304" pitchFamily="18" charset="0"/>
                  <a:ea typeface="Calibri" panose="020F0502020204030204" pitchFamily="34" charset="0"/>
                </a:rPr>
                <a:t>nuôi</a:t>
              </a:r>
              <a:r>
                <a:rPr lang="en-US" sz="3200" i="1" dirty="0">
                  <a:solidFill>
                    <a:srgbClr val="FF0000"/>
                  </a:solidFill>
                  <a:latin typeface="Times New Roman" panose="02020603050405020304" pitchFamily="18" charset="0"/>
                  <a:ea typeface="Calibri" panose="020F0502020204030204" pitchFamily="34" charset="0"/>
                </a:rPr>
                <a:t> </a:t>
              </a:r>
              <a:r>
                <a:rPr lang="en-US" sz="3200" i="1" dirty="0" err="1">
                  <a:solidFill>
                    <a:srgbClr val="FF0000"/>
                  </a:solidFill>
                  <a:latin typeface="Times New Roman" panose="02020603050405020304" pitchFamily="18" charset="0"/>
                  <a:ea typeface="Calibri" panose="020F0502020204030204" pitchFamily="34" charset="0"/>
                </a:rPr>
                <a:t>cái</a:t>
              </a:r>
              <a:r>
                <a:rPr lang="en-US" sz="3200" i="1" dirty="0">
                  <a:solidFill>
                    <a:srgbClr val="FF0000"/>
                  </a:solidFill>
                  <a:latin typeface="Times New Roman" panose="02020603050405020304" pitchFamily="18" charset="0"/>
                  <a:ea typeface="Calibri" panose="020F0502020204030204" pitchFamily="34" charset="0"/>
                </a:rPr>
                <a:t> </a:t>
              </a:r>
              <a:r>
                <a:rPr lang="en-US" sz="3200" i="1" dirty="0" err="1" smtClean="0">
                  <a:solidFill>
                    <a:srgbClr val="FF0000"/>
                  </a:solidFill>
                  <a:latin typeface="Times New Roman" panose="02020603050405020304" pitchFamily="18" charset="0"/>
                  <a:ea typeface="Calibri" panose="020F0502020204030204" pitchFamily="34" charset="0"/>
                </a:rPr>
                <a:t>giống</a:t>
              </a:r>
              <a:r>
                <a:rPr lang="en-US" sz="3200" i="1" dirty="0">
                  <a:solidFill>
                    <a:srgbClr val="FF0000"/>
                  </a:solidFill>
                  <a:latin typeface="Times New Roman" panose="02020603050405020304" pitchFamily="18" charset="0"/>
                  <a:ea typeface="Calibri" panose="020F0502020204030204" pitchFamily="34" charset="0"/>
                </a:rPr>
                <a:t> </a:t>
              </a:r>
              <a:r>
                <a:rPr lang="en-US" sz="3200" i="1" dirty="0" err="1" smtClean="0">
                  <a:solidFill>
                    <a:srgbClr val="FF0000"/>
                  </a:solidFill>
                  <a:latin typeface="Times New Roman" panose="02020603050405020304" pitchFamily="18" charset="0"/>
                  <a:ea typeface="Calibri" panose="020F0502020204030204" pitchFamily="34" charset="0"/>
                </a:rPr>
                <a:t>như</a:t>
              </a:r>
              <a:r>
                <a:rPr lang="en-US" sz="3200" i="1" dirty="0" smtClean="0">
                  <a:solidFill>
                    <a:srgbClr val="FF0000"/>
                  </a:solidFill>
                  <a:latin typeface="Times New Roman" panose="02020603050405020304" pitchFamily="18" charset="0"/>
                  <a:ea typeface="Calibri" panose="020F0502020204030204" pitchFamily="34" charset="0"/>
                </a:rPr>
                <a:t> </a:t>
              </a:r>
              <a:r>
                <a:rPr lang="en-US" sz="3200" i="1" dirty="0" err="1" smtClean="0">
                  <a:solidFill>
                    <a:srgbClr val="FF0000"/>
                  </a:solidFill>
                  <a:latin typeface="Times New Roman" panose="02020603050405020304" pitchFamily="18" charset="0"/>
                  <a:ea typeface="Calibri" panose="020F0502020204030204" pitchFamily="34" charset="0"/>
                </a:rPr>
                <a:t>thế</a:t>
              </a:r>
              <a:r>
                <a:rPr lang="en-US" sz="3200" i="1" dirty="0" smtClean="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nào</a:t>
              </a:r>
              <a:r>
                <a:rPr lang="en-US" sz="3200" i="1" dirty="0">
                  <a:solidFill>
                    <a:srgbClr val="FF0000"/>
                  </a:solidFill>
                  <a:latin typeface="Times New Roman" panose="02020603050405020304" pitchFamily="18" charset="0"/>
                  <a:ea typeface="Times New Roman" panose="02020603050405020304" pitchFamily="18" charset="0"/>
                </a:rPr>
                <a:t>?</a:t>
              </a:r>
              <a:endParaRPr lang="en-US" sz="3200" i="1" dirty="0">
                <a:solidFill>
                  <a:srgbClr val="FF0000"/>
                </a:solidFill>
                <a:latin typeface="Times New Roman" panose="02020603050405020304" pitchFamily="18" charset="0"/>
                <a:ea typeface="Calibri" panose="020F0502020204030204" pitchFamily="34" charset="0"/>
              </a:endParaRPr>
            </a:p>
          </p:txBody>
        </p:sp>
        <p:grpSp>
          <p:nvGrpSpPr>
            <p:cNvPr id="17422" name="Group 31"/>
            <p:cNvGrpSpPr/>
            <p:nvPr/>
          </p:nvGrpSpPr>
          <p:grpSpPr bwMode="auto">
            <a:xfrm>
              <a:off x="381000" y="396876"/>
              <a:ext cx="1690690" cy="1182688"/>
              <a:chOff x="288" y="778"/>
              <a:chExt cx="1065" cy="745"/>
            </a:xfrm>
          </p:grpSpPr>
          <p:pic>
            <p:nvPicPr>
              <p:cNvPr id="17423" name="Picture 6" descr="question_pop_up_from_box_rotate_hg_clr"/>
              <p:cNvPicPr>
                <a:picLocks noChangeAspect="1" noChangeArrowheads="1" noCrop="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8" y="778"/>
                <a:ext cx="76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30"/>
              <p:cNvSpPr txBox="1">
                <a:spLocks noChangeArrowheads="1"/>
              </p:cNvSpPr>
              <p:nvPr/>
            </p:nvSpPr>
            <p:spPr bwMode="auto">
              <a:xfrm>
                <a:off x="373" y="1267"/>
                <a:ext cx="980" cy="256"/>
              </a:xfrm>
              <a:prstGeom prst="rect">
                <a:avLst/>
              </a:prstGeom>
              <a:noFill/>
              <a:ln>
                <a:noFill/>
              </a:ln>
              <a:effectLst/>
            </p:spPr>
            <p:txBody>
              <a:bodyPr wrap="square">
                <a:spAutoFit/>
              </a:bodyPr>
              <a:lstStyle>
                <a:lvl1pPr eaLnBrk="0" hangingPunct="0">
                  <a:defRPr b="1">
                    <a:solidFill>
                      <a:schemeClr val="tx1"/>
                    </a:solidFill>
                    <a:latin typeface="VNI-Times" pitchFamily="2" charset="0"/>
                  </a:defRPr>
                </a:lvl1pPr>
                <a:lvl2pPr marL="742950" indent="-285750" eaLnBrk="0" hangingPunct="0">
                  <a:defRPr b="1">
                    <a:solidFill>
                      <a:schemeClr val="tx1"/>
                    </a:solidFill>
                    <a:latin typeface="VNI-Times" pitchFamily="2" charset="0"/>
                  </a:defRPr>
                </a:lvl2pPr>
                <a:lvl3pPr marL="1143000" indent="-228600" eaLnBrk="0" hangingPunct="0">
                  <a:defRPr b="1">
                    <a:solidFill>
                      <a:schemeClr val="tx1"/>
                    </a:solidFill>
                    <a:latin typeface="VNI-Times" pitchFamily="2" charset="0"/>
                  </a:defRPr>
                </a:lvl3pPr>
                <a:lvl4pPr marL="1600200" indent="-228600" eaLnBrk="0" hangingPunct="0">
                  <a:defRPr b="1">
                    <a:solidFill>
                      <a:schemeClr val="tx1"/>
                    </a:solidFill>
                    <a:latin typeface="VNI-Times" pitchFamily="2" charset="0"/>
                  </a:defRPr>
                </a:lvl4pPr>
                <a:lvl5pPr marL="2057400" indent="-228600" eaLnBrk="0" hangingPunct="0">
                  <a:defRPr b="1">
                    <a:solidFill>
                      <a:schemeClr val="tx1"/>
                    </a:solidFill>
                    <a:latin typeface="VNI-Times" pitchFamily="2" charset="0"/>
                  </a:defRPr>
                </a:lvl5pPr>
                <a:lvl6pPr marL="2514600" indent="-228600" eaLnBrk="0" fontAlgn="base" hangingPunct="0">
                  <a:spcBef>
                    <a:spcPct val="0"/>
                  </a:spcBef>
                  <a:spcAft>
                    <a:spcPct val="0"/>
                  </a:spcAft>
                  <a:defRPr b="1">
                    <a:solidFill>
                      <a:schemeClr val="tx1"/>
                    </a:solidFill>
                    <a:latin typeface="VNI-Times" pitchFamily="2" charset="0"/>
                  </a:defRPr>
                </a:lvl6pPr>
                <a:lvl7pPr marL="2971800" indent="-228600" eaLnBrk="0" fontAlgn="base" hangingPunct="0">
                  <a:spcBef>
                    <a:spcPct val="0"/>
                  </a:spcBef>
                  <a:spcAft>
                    <a:spcPct val="0"/>
                  </a:spcAft>
                  <a:defRPr b="1">
                    <a:solidFill>
                      <a:schemeClr val="tx1"/>
                    </a:solidFill>
                    <a:latin typeface="VNI-Times" pitchFamily="2" charset="0"/>
                  </a:defRPr>
                </a:lvl7pPr>
                <a:lvl8pPr marL="3429000" indent="-228600" eaLnBrk="0" fontAlgn="base" hangingPunct="0">
                  <a:spcBef>
                    <a:spcPct val="0"/>
                  </a:spcBef>
                  <a:spcAft>
                    <a:spcPct val="0"/>
                  </a:spcAft>
                  <a:defRPr b="1">
                    <a:solidFill>
                      <a:schemeClr val="tx1"/>
                    </a:solidFill>
                    <a:latin typeface="VNI-Times" pitchFamily="2" charset="0"/>
                  </a:defRPr>
                </a:lvl8pPr>
                <a:lvl9pPr marL="3886200" indent="-228600" eaLnBrk="0" fontAlgn="base" hangingPunct="0">
                  <a:spcBef>
                    <a:spcPct val="0"/>
                  </a:spcBef>
                  <a:spcAft>
                    <a:spcPct val="0"/>
                  </a:spcAft>
                  <a:defRPr b="1">
                    <a:solidFill>
                      <a:schemeClr val="tx1"/>
                    </a:solidFill>
                    <a:latin typeface="VNI-Times" pitchFamily="2" charset="0"/>
                  </a:defRPr>
                </a:lvl9pPr>
              </a:lstStyle>
              <a:p>
                <a:pPr eaLnBrk="1" hangingPunct="1">
                  <a:spcBef>
                    <a:spcPct val="50000"/>
                  </a:spcBef>
                  <a:defRPr/>
                </a:pPr>
                <a:r>
                  <a:rPr lang="en-US" altLang="en-US" sz="3200" dirty="0" err="1">
                    <a:solidFill>
                      <a:srgbClr val="FF0000"/>
                    </a:solidFill>
                    <a:latin typeface="Times New Roman" panose="02020603050405020304" pitchFamily="18" charset="0"/>
                    <a:cs typeface="Times New Roman" panose="02020603050405020304" pitchFamily="18" charset="0"/>
                  </a:rPr>
                  <a:t>Câu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hỏi</a:t>
                </a:r>
                <a:r>
                  <a:rPr lang="en-US" altLang="en-US" sz="3200" dirty="0">
                    <a:solidFill>
                      <a:srgbClr val="FF0000"/>
                    </a:solidFill>
                    <a:latin typeface="Times New Roman" panose="02020603050405020304" pitchFamily="18" charset="0"/>
                    <a:cs typeface="Times New Roman" panose="02020603050405020304" pitchFamily="18" charset="0"/>
                  </a:rPr>
                  <a: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886" y="1451113"/>
            <a:ext cx="11289165" cy="584775"/>
          </a:xfrm>
          <a:prstGeom prst="rect">
            <a:avLst/>
          </a:prstGeom>
          <a:noFill/>
        </p:spPr>
        <p:txBody>
          <a:bodyPr wrap="square">
            <a:spAutoFit/>
          </a:bodyPr>
          <a:lstStyle/>
          <a:p>
            <a:r>
              <a:rPr lang="en-US" sz="3200" b="1" u="sng" dirty="0">
                <a:solidFill>
                  <a:srgbClr val="FF0000"/>
                </a:solidFill>
                <a:effectLst/>
                <a:latin typeface="Times New Roman" panose="02020603050405020304" pitchFamily="18" charset="0"/>
                <a:ea typeface="Calibri" panose="020F0502020204030204" pitchFamily="34" charset="0"/>
              </a:rPr>
              <a:t>1</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Quy</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trình</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chăn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nuôi</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5" name="Rectangle 4"/>
          <p:cNvSpPr/>
          <p:nvPr/>
        </p:nvSpPr>
        <p:spPr>
          <a:xfrm>
            <a:off x="130629" y="109067"/>
            <a:ext cx="10739473"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smtClean="0">
                <a:solidFill>
                  <a:srgbClr val="B30585"/>
                </a:solidFill>
                <a:latin typeface="Times New Roman" panose="02020603050405020304" pitchFamily="18" charset="0"/>
                <a:cs typeface="Times New Roman" panose="02020603050405020304" pitchFamily="18" charset="0"/>
              </a:rPr>
              <a:t>Bài</a:t>
            </a:r>
            <a:r>
              <a:rPr lang="en-US" sz="4400" b="1" dirty="0" smtClean="0">
                <a:solidFill>
                  <a:srgbClr val="B30585"/>
                </a:solidFill>
                <a:latin typeface="Times New Roman" panose="02020603050405020304" pitchFamily="18" charset="0"/>
                <a:cs typeface="Times New Roman" panose="02020603050405020304" pitchFamily="18" charset="0"/>
              </a:rPr>
              <a:t> 11. KĨ THUẬT CHĂN NUÔI GÀ THỊT  THẢ VƯỜN</a:t>
            </a:r>
            <a:endParaRPr lang="en-US" sz="4400" b="1" cap="none" spc="0" dirty="0">
              <a:solidFill>
                <a:srgbClr val="000099"/>
              </a:solidFill>
              <a:effectLst/>
              <a:latin typeface="Times New Roman" panose="02020603050405020304" pitchFamily="18" charset="0"/>
              <a:cs typeface="Times New Roman" panose="02020603050405020304" pitchFamily="18" charset="0"/>
            </a:endParaRPr>
          </a:p>
        </p:txBody>
      </p:sp>
      <p:pic>
        <p:nvPicPr>
          <p:cNvPr id="7" name="Picture 8"/>
          <p:cNvPicPr>
            <a:picLocks noChangeAspect="1"/>
          </p:cNvPicPr>
          <p:nvPr/>
        </p:nvPicPr>
        <p:blipFill>
          <a:blip r:embed="rId1"/>
          <a:srcRect/>
          <a:stretch>
            <a:fillRect/>
          </a:stretch>
        </p:blipFill>
        <p:spPr>
          <a:xfrm>
            <a:off x="10870102" y="210030"/>
            <a:ext cx="1321898" cy="1241083"/>
          </a:xfrm>
          <a:prstGeom prst="rect">
            <a:avLst/>
          </a:prstGeom>
        </p:spPr>
      </p:pic>
      <p:sp>
        <p:nvSpPr>
          <p:cNvPr id="9" name="TextBox 8"/>
          <p:cNvSpPr txBox="1"/>
          <p:nvPr/>
        </p:nvSpPr>
        <p:spPr>
          <a:xfrm>
            <a:off x="241885" y="1968248"/>
            <a:ext cx="11289165"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smtClean="0">
                <a:solidFill>
                  <a:srgbClr val="FF0000"/>
                </a:solidFill>
                <a:effectLst/>
                <a:latin typeface="Times New Roman" panose="02020603050405020304" pitchFamily="18" charset="0"/>
                <a:ea typeface="Calibri" panose="020F0502020204030204" pitchFamily="34" charset="0"/>
              </a:rPr>
              <a:t>hăn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nuôi</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gà</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thị</a:t>
            </a:r>
            <a:r>
              <a:rPr lang="en-US" sz="3200" b="1" u="sng" dirty="0" err="1" smtClean="0">
                <a:solidFill>
                  <a:srgbClr val="FF0000"/>
                </a:solidFill>
                <a:latin typeface="Times New Roman" panose="02020603050405020304" pitchFamily="18" charset="0"/>
                <a:ea typeface="Calibri" panose="020F0502020204030204" pitchFamily="34" charset="0"/>
              </a:rPr>
              <a:t>t</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thả</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vườn</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0" name="TextBox 9"/>
          <p:cNvSpPr txBox="1"/>
          <p:nvPr/>
        </p:nvSpPr>
        <p:spPr>
          <a:xfrm>
            <a:off x="359452" y="2448519"/>
            <a:ext cx="11289165" cy="584775"/>
          </a:xfrm>
          <a:prstGeom prst="rect">
            <a:avLst/>
          </a:prstGeom>
          <a:noFill/>
        </p:spPr>
        <p:txBody>
          <a:bodyPr wrap="square">
            <a:spAutoFit/>
          </a:bodyPr>
          <a:lstStyle/>
          <a:p>
            <a:r>
              <a:rPr lang="en-US" sz="3200" b="1" u="sng" dirty="0" smtClean="0">
                <a:solidFill>
                  <a:srgbClr val="FF0000"/>
                </a:solidFill>
                <a:latin typeface="Times New Roman" panose="02020603050405020304" pitchFamily="18" charset="0"/>
                <a:ea typeface="Calibri" panose="020F0502020204030204" pitchFamily="34" charset="0"/>
              </a:rPr>
              <a:t>2</a:t>
            </a:r>
            <a:r>
              <a:rPr lang="en-US" sz="3200" b="1" u="sng" dirty="0" smtClean="0">
                <a:solidFill>
                  <a:srgbClr val="FF0000"/>
                </a:solidFill>
                <a:effectLst/>
                <a:latin typeface="Times New Roman" panose="02020603050405020304" pitchFamily="18" charset="0"/>
                <a:ea typeface="Calibri" panose="020F0502020204030204" pitchFamily="34" charset="0"/>
              </a:rPr>
              <a:t>.1. </a:t>
            </a:r>
            <a:r>
              <a:rPr lang="en-US" sz="3200" b="1" u="sng" dirty="0" err="1" smtClean="0">
                <a:solidFill>
                  <a:srgbClr val="FF0000"/>
                </a:solidFill>
                <a:latin typeface="Times New Roman" panose="02020603050405020304" pitchFamily="18" charset="0"/>
                <a:ea typeface="Calibri" panose="020F0502020204030204" pitchFamily="34" charset="0"/>
              </a:rPr>
              <a:t>C</a:t>
            </a:r>
            <a:r>
              <a:rPr lang="en-US" sz="3200" b="1" u="sng" dirty="0" err="1" smtClean="0">
                <a:solidFill>
                  <a:srgbClr val="FF0000"/>
                </a:solidFill>
                <a:effectLst/>
                <a:latin typeface="Times New Roman" panose="02020603050405020304" pitchFamily="18" charset="0"/>
                <a:ea typeface="Calibri" panose="020F0502020204030204" pitchFamily="34" charset="0"/>
              </a:rPr>
              <a:t>huẩn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b</a:t>
            </a:r>
            <a:r>
              <a:rPr lang="en-US" sz="3200" b="1" u="sng" dirty="0" err="1" smtClean="0">
                <a:solidFill>
                  <a:srgbClr val="FF0000"/>
                </a:solidFill>
                <a:effectLst/>
                <a:latin typeface="Times New Roman" panose="02020603050405020304" pitchFamily="18" charset="0"/>
                <a:ea typeface="Calibri" panose="020F0502020204030204" pitchFamily="34" charset="0"/>
              </a:rPr>
              <a:t>ị</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chuồng</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trại</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2" name="TextBox 11"/>
          <p:cNvSpPr txBox="1"/>
          <p:nvPr/>
        </p:nvSpPr>
        <p:spPr>
          <a:xfrm>
            <a:off x="359451" y="2965654"/>
            <a:ext cx="11289165" cy="584775"/>
          </a:xfrm>
          <a:prstGeom prst="rect">
            <a:avLst/>
          </a:prstGeom>
          <a:noFill/>
        </p:spPr>
        <p:txBody>
          <a:bodyPr wrap="square">
            <a:spAutoFit/>
          </a:bodyPr>
          <a:lstStyle/>
          <a:p>
            <a:r>
              <a:rPr lang="en-US" sz="3200" b="1" u="sng" dirty="0" smtClean="0">
                <a:solidFill>
                  <a:srgbClr val="FF0000"/>
                </a:solidFill>
                <a:latin typeface="Times New Roman" panose="02020603050405020304" pitchFamily="18" charset="0"/>
                <a:ea typeface="Calibri" panose="020F0502020204030204" pitchFamily="34" charset="0"/>
              </a:rPr>
              <a:t>2</a:t>
            </a:r>
            <a:r>
              <a:rPr lang="en-US" sz="3200" b="1" u="sng" dirty="0" smtClean="0">
                <a:solidFill>
                  <a:srgbClr val="FF0000"/>
                </a:solidFill>
                <a:effectLst/>
                <a:latin typeface="Times New Roman" panose="02020603050405020304" pitchFamily="18" charset="0"/>
                <a:ea typeface="Calibri" panose="020F0502020204030204" pitchFamily="34" charset="0"/>
              </a:rPr>
              <a:t>.2. </a:t>
            </a:r>
            <a:r>
              <a:rPr lang="en-US" sz="3200" b="1" u="sng" dirty="0" err="1" smtClean="0">
                <a:solidFill>
                  <a:srgbClr val="FF0000"/>
                </a:solidFill>
                <a:latin typeface="Times New Roman" panose="02020603050405020304" pitchFamily="18" charset="0"/>
                <a:ea typeface="Calibri" panose="020F0502020204030204" pitchFamily="34" charset="0"/>
              </a:rPr>
              <a:t>C</a:t>
            </a:r>
            <a:r>
              <a:rPr lang="en-US" sz="3200" b="1" u="sng" dirty="0" err="1" smtClean="0">
                <a:solidFill>
                  <a:srgbClr val="FF0000"/>
                </a:solidFill>
                <a:effectLst/>
                <a:latin typeface="Times New Roman" panose="02020603050405020304" pitchFamily="18" charset="0"/>
                <a:ea typeface="Calibri" panose="020F0502020204030204" pitchFamily="34" charset="0"/>
              </a:rPr>
              <a:t>họn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gà</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giống</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3" name="Rectangle 12"/>
          <p:cNvSpPr/>
          <p:nvPr/>
        </p:nvSpPr>
        <p:spPr>
          <a:xfrm>
            <a:off x="435649" y="3500502"/>
            <a:ext cx="11569116" cy="1200329"/>
          </a:xfrm>
          <a:prstGeom prst="rect">
            <a:avLst/>
          </a:prstGeom>
        </p:spPr>
        <p:txBody>
          <a:bodyPr wrap="square">
            <a:spAutoFit/>
          </a:bodyPr>
          <a:lstStyle/>
          <a:p>
            <a:r>
              <a:rPr lang="de-DE" sz="3600" dirty="0">
                <a:solidFill>
                  <a:srgbClr val="000099"/>
                </a:solidFill>
                <a:latin typeface="Times New Roman" panose="02020603050405020304" pitchFamily="18" charset="0"/>
                <a:cs typeface="Times New Roman" panose="02020603050405020304" pitchFamily="18" charset="0"/>
              </a:rPr>
              <a:t>Chọn giống gà </a:t>
            </a:r>
            <a:r>
              <a:rPr lang="de-DE" sz="3600" dirty="0" smtClean="0">
                <a:solidFill>
                  <a:srgbClr val="000099"/>
                </a:solidFill>
                <a:latin typeface="Times New Roman" panose="02020603050405020304" pitchFamily="18" charset="0"/>
                <a:cs typeface="Times New Roman" panose="02020603050405020304" pitchFamily="18" charset="0"/>
              </a:rPr>
              <a:t>cho năng suất cao, dễ nuôi; Gà con giống khoẻ mạnh, nhanh nhẹn.</a:t>
            </a:r>
            <a:endParaRPr lang="en-US" sz="3600" dirty="0">
              <a:solidFill>
                <a:srgbClr val="000099"/>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59450" y="4602412"/>
            <a:ext cx="11289165" cy="584775"/>
          </a:xfrm>
          <a:prstGeom prst="rect">
            <a:avLst/>
          </a:prstGeom>
          <a:noFill/>
        </p:spPr>
        <p:txBody>
          <a:bodyPr wrap="square">
            <a:spAutoFit/>
          </a:bodyPr>
          <a:lstStyle/>
          <a:p>
            <a:r>
              <a:rPr lang="en-US" sz="3200" b="1" u="sng" dirty="0" smtClean="0">
                <a:solidFill>
                  <a:srgbClr val="FF0000"/>
                </a:solidFill>
                <a:latin typeface="Times New Roman" panose="02020603050405020304" pitchFamily="18" charset="0"/>
                <a:ea typeface="Calibri" panose="020F0502020204030204" pitchFamily="34" charset="0"/>
              </a:rPr>
              <a:t>2</a:t>
            </a:r>
            <a:r>
              <a:rPr lang="en-US" sz="3200" b="1" u="sng" dirty="0" smtClean="0">
                <a:solidFill>
                  <a:srgbClr val="FF0000"/>
                </a:solidFill>
                <a:effectLst/>
                <a:latin typeface="Times New Roman" panose="02020603050405020304" pitchFamily="18" charset="0"/>
                <a:ea typeface="Calibri" panose="020F0502020204030204" pitchFamily="34" charset="0"/>
              </a:rPr>
              <a:t>.3. </a:t>
            </a:r>
            <a:r>
              <a:rPr lang="en-US" sz="3200" b="1" u="sng" dirty="0" err="1" smtClean="0">
                <a:solidFill>
                  <a:srgbClr val="FF0000"/>
                </a:solidFill>
                <a:latin typeface="Times New Roman" panose="02020603050405020304" pitchFamily="18" charset="0"/>
                <a:ea typeface="Calibri" panose="020F0502020204030204" pitchFamily="34" charset="0"/>
              </a:rPr>
              <a:t>Kĩ</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thuật</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nuôi</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dưỡng</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c</a:t>
            </a:r>
            <a:r>
              <a:rPr lang="en-US" sz="3200" b="1" u="sng" dirty="0" err="1" smtClean="0">
                <a:solidFill>
                  <a:srgbClr val="FF0000"/>
                </a:solidFill>
                <a:effectLst/>
                <a:latin typeface="Times New Roman" panose="02020603050405020304" pitchFamily="18" charset="0"/>
                <a:ea typeface="Calibri" panose="020F0502020204030204" pitchFamily="34" charset="0"/>
              </a:rPr>
              <a:t>hăm</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sóc</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824" y="39189"/>
            <a:ext cx="10829109" cy="1200329"/>
          </a:xfrm>
          <a:prstGeom prst="rect">
            <a:avLst/>
          </a:prstGeom>
        </p:spPr>
        <p:txBody>
          <a:bodyPr wrap="square">
            <a:spAutoFit/>
          </a:bodyPr>
          <a:lstStyle/>
          <a:p>
            <a:r>
              <a:rPr lang="de-DE" sz="3600" dirty="0">
                <a:solidFill>
                  <a:srgbClr val="FF0000"/>
                </a:solidFill>
                <a:latin typeface="Times New Roman" panose="02020603050405020304" pitchFamily="18" charset="0"/>
                <a:cs typeface="Times New Roman" panose="02020603050405020304" pitchFamily="18" charset="0"/>
              </a:rPr>
              <a:t>Nhu cầu thức ăn thay đổi như thế nào trong quá trình phát triển của gà?</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78824" y="1094381"/>
            <a:ext cx="11181806" cy="1200329"/>
          </a:xfrm>
          <a:prstGeom prst="rect">
            <a:avLst/>
          </a:prstGeom>
        </p:spPr>
        <p:txBody>
          <a:bodyPr wrap="square">
            <a:spAutoFit/>
          </a:bodyPr>
          <a:lstStyle/>
          <a:p>
            <a:r>
              <a:rPr lang="de-DE" sz="3600" dirty="0">
                <a:solidFill>
                  <a:srgbClr val="000099"/>
                </a:solidFill>
                <a:latin typeface="Times New Roman" panose="02020603050405020304" pitchFamily="18" charset="0"/>
                <a:cs typeface="Times New Roman" panose="02020603050405020304" pitchFamily="18" charset="0"/>
              </a:rPr>
              <a:t>Nhu cầu thức ăn cung cấp đủ và tăng lên theo các giai đoạn phát triển của gà</a:t>
            </a:r>
            <a:r>
              <a:rPr lang="de-DE" sz="3600" dirty="0" smtClean="0">
                <a:solidFill>
                  <a:srgbClr val="000099"/>
                </a:solidFill>
                <a:latin typeface="Times New Roman" panose="02020603050405020304" pitchFamily="18" charset="0"/>
                <a:cs typeface="Times New Roman" panose="02020603050405020304" pitchFamily="18" charset="0"/>
              </a:rPr>
              <a:t>.</a:t>
            </a:r>
            <a:endParaRPr lang="de-DE" sz="3600" dirty="0" smtClean="0">
              <a:solidFill>
                <a:srgbClr val="000099"/>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78824" y="2294710"/>
            <a:ext cx="11534502" cy="4401205"/>
          </a:xfrm>
          <a:prstGeom prst="rect">
            <a:avLst/>
          </a:prstGeom>
          <a:noFill/>
        </p:spPr>
        <p:txBody>
          <a:bodyPr wrap="square">
            <a:spAutoFit/>
          </a:bodyPr>
          <a:lstStyle/>
          <a:p>
            <a:pPr algn="just"/>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Giai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đoạn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con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1 </a:t>
            </a:r>
            <a:r>
              <a:rPr lang="en-US" sz="2800" dirty="0" err="1">
                <a:solidFill>
                  <a:srgbClr val="000000"/>
                </a:solidFill>
                <a:effectLst/>
                <a:latin typeface="Times New Roman" panose="02020603050405020304" pitchFamily="18" charset="0"/>
                <a:ea typeface="Calibri" panose="020F0502020204030204" pitchFamily="34" charset="0"/>
              </a:rPr>
              <a:t>ngày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đến</a:t>
            </a:r>
            <a:r>
              <a:rPr lang="en-US" sz="2800" dirty="0">
                <a:solidFill>
                  <a:srgbClr val="000000"/>
                </a:solidFill>
                <a:effectLst/>
                <a:latin typeface="Times New Roman" panose="02020603050405020304" pitchFamily="18" charset="0"/>
                <a:ea typeface="Calibri" panose="020F0502020204030204" pitchFamily="34" charset="0"/>
              </a:rPr>
              <a:t> 4 </a:t>
            </a:r>
            <a:r>
              <a:rPr lang="en-US" sz="2800" dirty="0" err="1">
                <a:solidFill>
                  <a:srgbClr val="000000"/>
                </a:solidFill>
                <a:effectLst/>
                <a:latin typeface="Times New Roman" panose="02020603050405020304" pitchFamily="18" charset="0"/>
                <a:ea typeface="Calibri" panose="020F0502020204030204" pitchFamily="34" charset="0"/>
              </a:rPr>
              <a:t>tuần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tuổi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tự</a:t>
            </a:r>
            <a:r>
              <a:rPr lang="en-US" sz="2800" dirty="0">
                <a:solidFill>
                  <a:srgbClr val="000000"/>
                </a:solidFill>
                <a:effectLst/>
                <a:latin typeface="Times New Roman" panose="02020603050405020304" pitchFamily="18" charset="0"/>
                <a:ea typeface="Calibri" panose="020F0502020204030204" pitchFamily="34" charset="0"/>
              </a:rPr>
              <a:t> do </a:t>
            </a:r>
            <a:r>
              <a:rPr lang="en-US" sz="2800" dirty="0" err="1">
                <a:solidFill>
                  <a:srgbClr val="000000"/>
                </a:solidFill>
                <a:effectLst/>
                <a:latin typeface="Times New Roman" panose="02020603050405020304" pitchFamily="18" charset="0"/>
                <a:ea typeface="Calibri" panose="020F0502020204030204" pitchFamily="34" charset="0"/>
              </a:rPr>
              <a:t>loại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chế</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phù</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hợp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năng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tiêu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hoá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Rải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đều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khay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tuỳ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theo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định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dầy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khoảng</a:t>
            </a:r>
            <a:r>
              <a:rPr lang="en-US" sz="2800" dirty="0">
                <a:solidFill>
                  <a:srgbClr val="000000"/>
                </a:solidFill>
                <a:effectLst/>
                <a:latin typeface="Times New Roman" panose="02020603050405020304" pitchFamily="18" charset="0"/>
                <a:ea typeface="Calibri" panose="020F0502020204030204" pitchFamily="34" charset="0"/>
              </a:rPr>
              <a:t> 1 cm)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bổ</a:t>
            </a:r>
            <a:r>
              <a:rPr lang="en-US" sz="2800" dirty="0">
                <a:solidFill>
                  <a:srgbClr val="000000"/>
                </a:solidFill>
                <a:effectLst/>
                <a:latin typeface="Times New Roman" panose="02020603050405020304" pitchFamily="18" charset="0"/>
                <a:ea typeface="Calibri" panose="020F0502020204030204" pitchFamily="34" charset="0"/>
              </a:rPr>
              <a:t> sung </a:t>
            </a:r>
            <a:r>
              <a:rPr lang="en-US" sz="2800" dirty="0" err="1">
                <a:solidFill>
                  <a:srgbClr val="000000"/>
                </a:solidFill>
                <a:effectLst/>
                <a:latin typeface="Times New Roman" panose="02020603050405020304" pitchFamily="18" charset="0"/>
                <a:ea typeface="Calibri" panose="020F0502020204030204" pitchFamily="34" charset="0"/>
              </a:rPr>
              <a:t>thêm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khoảng</a:t>
            </a:r>
            <a:r>
              <a:rPr lang="en-US" sz="2800" dirty="0">
                <a:solidFill>
                  <a:srgbClr val="000000"/>
                </a:solidFill>
                <a:effectLst/>
                <a:latin typeface="Times New Roman" panose="02020603050405020304" pitchFamily="18" charset="0"/>
                <a:ea typeface="Calibri" panose="020F0502020204030204" pitchFamily="34" charset="0"/>
              </a:rPr>
              <a:t> 6 – 7 </a:t>
            </a:r>
            <a:r>
              <a:rPr lang="en-US" sz="2800" dirty="0" err="1">
                <a:solidFill>
                  <a:srgbClr val="000000"/>
                </a:solidFill>
                <a:effectLst/>
                <a:latin typeface="Times New Roman" panose="02020603050405020304" pitchFamily="18" charset="0"/>
                <a:ea typeface="Calibri" panose="020F0502020204030204" pitchFamily="34" charset="0"/>
              </a:rPr>
              <a:t>lần</a:t>
            </a:r>
            <a:r>
              <a:rPr lang="en-US" sz="2800" dirty="0">
                <a:solidFill>
                  <a:srgbClr val="000000"/>
                </a:solidFill>
                <a:effectLst/>
                <a:latin typeface="Times New Roman" panose="02020603050405020304" pitchFamily="18" charset="0"/>
                <a:ea typeface="Calibri" panose="020F0502020204030204" pitchFamily="34" charset="0"/>
              </a:rPr>
              <a:t>/</a:t>
            </a:r>
            <a:r>
              <a:rPr lang="en-US" sz="2800" dirty="0" err="1">
                <a:solidFill>
                  <a:srgbClr val="000000"/>
                </a:solidFill>
                <a:effectLst/>
                <a:latin typeface="Times New Roman" panose="02020603050405020304" pitchFamily="18" charset="0"/>
                <a:ea typeface="Calibri" panose="020F0502020204030204" pitchFamily="34" charset="0"/>
              </a:rPr>
              <a:t>ngày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rải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vệ</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sinh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thừa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còn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khay</a:t>
            </a:r>
            <a:r>
              <a:rPr lang="en-US" sz="2800" dirty="0">
                <a:solidFill>
                  <a:srgbClr val="000000"/>
                </a:solidFill>
                <a:effectLst/>
                <a:latin typeface="Times New Roman" panose="02020603050405020304" pitchFamily="18" charset="0"/>
                <a:ea typeface="Calibri" panose="020F0502020204030204" pitchFamily="34" charset="0"/>
              </a:rPr>
              <a:t> ở </a:t>
            </a:r>
            <a:r>
              <a:rPr lang="en-US" sz="2800" dirty="0" err="1">
                <a:solidFill>
                  <a:srgbClr val="000000"/>
                </a:solidFill>
                <a:effectLst/>
                <a:latin typeface="Times New Roman" panose="02020603050405020304" pitchFamily="18" charset="0"/>
                <a:ea typeface="Calibri" panose="020F0502020204030204" pitchFamily="34" charset="0"/>
              </a:rPr>
              <a:t>lần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Đặt</a:t>
            </a:r>
            <a:r>
              <a:rPr lang="en-US" sz="2800" dirty="0">
                <a:solidFill>
                  <a:srgbClr val="000000"/>
                </a:solidFill>
                <a:effectLst/>
                <a:latin typeface="Times New Roman" panose="02020603050405020304" pitchFamily="18" charset="0"/>
                <a:ea typeface="Calibri" panose="020F0502020204030204" pitchFamily="34" charset="0"/>
              </a:rPr>
              <a:t> xen </a:t>
            </a:r>
            <a:r>
              <a:rPr lang="en-US" sz="2800" dirty="0" err="1">
                <a:solidFill>
                  <a:srgbClr val="000000"/>
                </a:solidFill>
                <a:effectLst/>
                <a:latin typeface="Times New Roman" panose="02020603050405020304" pitchFamily="18" charset="0"/>
                <a:ea typeface="Calibri" panose="020F0502020204030204" pitchFamily="34" charset="0"/>
              </a:rPr>
              <a:t>kẽ</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uống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khay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thay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khoảng</a:t>
            </a:r>
            <a:r>
              <a:rPr lang="en-US" sz="2800" dirty="0">
                <a:solidFill>
                  <a:srgbClr val="000000"/>
                </a:solidFill>
                <a:effectLst/>
                <a:latin typeface="Times New Roman" panose="02020603050405020304" pitchFamily="18" charset="0"/>
                <a:ea typeface="Calibri" panose="020F0502020204030204" pitchFamily="34" charset="0"/>
              </a:rPr>
              <a:t> 2 – 3 </a:t>
            </a:r>
            <a:r>
              <a:rPr lang="en-US" sz="2800" dirty="0" err="1">
                <a:solidFill>
                  <a:srgbClr val="000000"/>
                </a:solidFill>
                <a:effectLst/>
                <a:latin typeface="Times New Roman" panose="02020603050405020304" pitchFamily="18" charset="0"/>
                <a:ea typeface="Calibri" panose="020F0502020204030204" pitchFamily="34" charset="0"/>
              </a:rPr>
              <a:t>lần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ngày</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solidFill>
                <a:srgbClr val="000000"/>
              </a:solidFill>
              <a:effectLst/>
              <a:latin typeface="Times New Roman" panose="02020603050405020304" pitchFamily="18" charset="0"/>
              <a:ea typeface="Calibri" panose="020F0502020204030204" pitchFamily="34" charset="0"/>
            </a:endParaRPr>
          </a:p>
          <a:p>
            <a:pPr algn="just"/>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Giai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đoạn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non, </a:t>
            </a:r>
            <a:r>
              <a:rPr lang="en-US" sz="2800" dirty="0" err="1">
                <a:solidFill>
                  <a:srgbClr val="000000"/>
                </a:solidFill>
                <a:effectLst/>
                <a:latin typeface="Times New Roman" panose="02020603050405020304" pitchFamily="18" charset="0"/>
                <a:ea typeface="Calibri" panose="020F0502020204030204" pitchFamily="34" charset="0"/>
              </a:rPr>
              <a:t>mới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lớn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trộn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thêm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lúa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gạo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rau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tăng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cường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dinh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dưỡng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solidFill>
                <a:srgbClr val="000000"/>
              </a:solidFill>
              <a:effectLst/>
              <a:latin typeface="Times New Roman" panose="02020603050405020304" pitchFamily="18" charset="0"/>
              <a:ea typeface="Calibri" panose="020F0502020204030204" pitchFamily="34" charset="0"/>
            </a:endParaRPr>
          </a:p>
          <a:p>
            <a:pPr algn="just"/>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Giai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đoạn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thịt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tăng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uống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đồng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bổ</a:t>
            </a:r>
            <a:r>
              <a:rPr lang="en-US" sz="2800" dirty="0">
                <a:solidFill>
                  <a:srgbClr val="000000"/>
                </a:solidFill>
                <a:effectLst/>
                <a:latin typeface="Times New Roman" panose="02020603050405020304" pitchFamily="18" charset="0"/>
                <a:ea typeface="Calibri" panose="020F0502020204030204" pitchFamily="34" charset="0"/>
              </a:rPr>
              <a:t> sung </a:t>
            </a:r>
            <a:r>
              <a:rPr lang="en-US" sz="2800" dirty="0" err="1">
                <a:solidFill>
                  <a:srgbClr val="000000"/>
                </a:solidFill>
                <a:effectLst/>
                <a:latin typeface="Times New Roman" panose="02020603050405020304" pitchFamily="18" charset="0"/>
                <a:ea typeface="Calibri" panose="020F0502020204030204" pitchFamily="34" charset="0"/>
              </a:rPr>
              <a:t>thêm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giàu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đạm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rau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lớn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chắc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xương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hơn</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solidFill>
                <a:srgbClr val="000000"/>
              </a:solidFill>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6571" y="2005843"/>
            <a:ext cx="11636417" cy="1200329"/>
          </a:xfrm>
          <a:prstGeom prst="rect">
            <a:avLst/>
          </a:prstGeom>
          <a:noFill/>
        </p:spPr>
        <p:txBody>
          <a:bodyPr wrap="square">
            <a:spAutoFit/>
          </a:bodyPr>
          <a:lstStyle/>
          <a:p>
            <a:pPr algn="just"/>
            <a:r>
              <a:rPr lang="de-DE" sz="3600" dirty="0" smtClean="0">
                <a:solidFill>
                  <a:srgbClr val="000099"/>
                </a:solidFill>
                <a:latin typeface="Times New Roman" panose="02020603050405020304" pitchFamily="18" charset="0"/>
                <a:cs typeface="Times New Roman" panose="02020603050405020304" pitchFamily="18" charset="0"/>
              </a:rPr>
              <a:t>Liệt </a:t>
            </a:r>
            <a:r>
              <a:rPr lang="de-DE" sz="3600" dirty="0">
                <a:solidFill>
                  <a:srgbClr val="000099"/>
                </a:solidFill>
                <a:latin typeface="Times New Roman" panose="02020603050405020304" pitchFamily="18" charset="0"/>
                <a:cs typeface="Times New Roman" panose="02020603050405020304" pitchFamily="18" charset="0"/>
              </a:rPr>
              <a:t>kê các kĩ thuật chăm sóc vật nuôi non phù hợp để chăm sóc gà con?</a:t>
            </a:r>
            <a:endParaRPr lang="en-US" sz="3600" dirty="0">
              <a:solidFill>
                <a:srgbClr val="000099"/>
              </a:solidFill>
              <a:latin typeface="Times New Roman" panose="02020603050405020304" pitchFamily="18" charset="0"/>
              <a:cs typeface="Times New Roman" panose="02020603050405020304" pitchFamily="18" charset="0"/>
            </a:endParaRPr>
          </a:p>
        </p:txBody>
      </p:sp>
      <p:sp>
        <p:nvSpPr>
          <p:cNvPr id="6" name="Oval 5"/>
          <p:cNvSpPr/>
          <p:nvPr/>
        </p:nvSpPr>
        <p:spPr>
          <a:xfrm>
            <a:off x="2377440" y="587829"/>
            <a:ext cx="6701246" cy="901787"/>
          </a:xfrm>
          <a:prstGeom prst="ellipse">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0000"/>
                </a:solidFill>
                <a:latin typeface="Times New Roman" panose="02020603050405020304" pitchFamily="18" charset="0"/>
                <a:cs typeface="Times New Roman" panose="02020603050405020304" pitchFamily="18" charset="0"/>
              </a:rPr>
              <a:t>Thảo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luận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nhóm</a:t>
            </a:r>
            <a:r>
              <a:rPr lang="en-US" sz="4000" dirty="0" smtClean="0">
                <a:solidFill>
                  <a:srgbClr val="FF0000"/>
                </a:solidFill>
                <a:latin typeface="Times New Roman" panose="02020603050405020304" pitchFamily="18" charset="0"/>
                <a:cs typeface="Times New Roman" panose="02020603050405020304" pitchFamily="18" charset="0"/>
              </a:rPr>
              <a:t> (3p)</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26571" y="3535775"/>
            <a:ext cx="11273246" cy="2308324"/>
          </a:xfrm>
          <a:prstGeom prst="rect">
            <a:avLst/>
          </a:prstGeom>
        </p:spPr>
        <p:txBody>
          <a:bodyPr wrap="square">
            <a:spAutoFit/>
          </a:bodyPr>
          <a:lstStyle/>
          <a:p>
            <a:pPr algn="just"/>
            <a:r>
              <a:rPr lang="de-DE" sz="2800" dirty="0">
                <a:solidFill>
                  <a:srgbClr val="FF0000"/>
                </a:solidFill>
                <a:latin typeface="Arial" panose="020B0604020202020204" pitchFamily="34" charset="0"/>
                <a:cs typeface="Arial" panose="020B0604020202020204" pitchFamily="34" charset="0"/>
              </a:rPr>
              <a:t> </a:t>
            </a:r>
            <a:r>
              <a:rPr lang="de-DE" sz="3600" dirty="0">
                <a:solidFill>
                  <a:srgbClr val="FF0000"/>
                </a:solidFill>
                <a:latin typeface="Times New Roman" panose="02020603050405020304" pitchFamily="18" charset="0"/>
                <a:cs typeface="Times New Roman" panose="02020603050405020304" pitchFamily="18" charset="0"/>
              </a:rPr>
              <a:t>Giữ ấm cho cơ thể, tập cho vật nuôi non ăn sớm với thức ăn đủ chất dinh dưỡng, cho vật nuôi non vận động, tiếp xúc nhiều với ánh sáng và giữ vệ sinh, phòng bệnh cho vật nuôi non.</a:t>
            </a:r>
            <a:endParaRPr lang="en-US"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886" y="1451113"/>
            <a:ext cx="4578309" cy="584775"/>
          </a:xfrm>
          <a:prstGeom prst="rect">
            <a:avLst/>
          </a:prstGeom>
          <a:noFill/>
        </p:spPr>
        <p:txBody>
          <a:bodyPr wrap="square">
            <a:spAutoFit/>
          </a:bodyPr>
          <a:lstStyle/>
          <a:p>
            <a:r>
              <a:rPr lang="en-US" sz="3200" b="1" u="sng" dirty="0">
                <a:solidFill>
                  <a:srgbClr val="FF0000"/>
                </a:solidFill>
                <a:effectLst/>
                <a:latin typeface="Times New Roman" panose="02020603050405020304" pitchFamily="18" charset="0"/>
                <a:ea typeface="Calibri" panose="020F0502020204030204" pitchFamily="34" charset="0"/>
              </a:rPr>
              <a:t>1</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Quy</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trình</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chăn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nuôi</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5" name="Rectangle 4"/>
          <p:cNvSpPr/>
          <p:nvPr/>
        </p:nvSpPr>
        <p:spPr>
          <a:xfrm>
            <a:off x="130629" y="109067"/>
            <a:ext cx="10739473"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smtClean="0">
                <a:solidFill>
                  <a:srgbClr val="B30585"/>
                </a:solidFill>
                <a:latin typeface="Times New Roman" panose="02020603050405020304" pitchFamily="18" charset="0"/>
                <a:cs typeface="Times New Roman" panose="02020603050405020304" pitchFamily="18" charset="0"/>
              </a:rPr>
              <a:t>Bài</a:t>
            </a:r>
            <a:r>
              <a:rPr lang="en-US" sz="4400" b="1" dirty="0" smtClean="0">
                <a:solidFill>
                  <a:srgbClr val="B30585"/>
                </a:solidFill>
                <a:latin typeface="Times New Roman" panose="02020603050405020304" pitchFamily="18" charset="0"/>
                <a:cs typeface="Times New Roman" panose="02020603050405020304" pitchFamily="18" charset="0"/>
              </a:rPr>
              <a:t> 11. KĨ THUẬT CHĂN NUÔI GÀ THỊT  THẢ VƯỜN</a:t>
            </a:r>
            <a:endParaRPr lang="en-US" sz="4400" b="1" cap="none" spc="0" dirty="0">
              <a:solidFill>
                <a:srgbClr val="000099"/>
              </a:solidFill>
              <a:effectLst/>
              <a:latin typeface="Times New Roman" panose="02020603050405020304" pitchFamily="18" charset="0"/>
              <a:cs typeface="Times New Roman" panose="02020603050405020304" pitchFamily="18" charset="0"/>
            </a:endParaRPr>
          </a:p>
        </p:txBody>
      </p:sp>
      <p:pic>
        <p:nvPicPr>
          <p:cNvPr id="7" name="Picture 8"/>
          <p:cNvPicPr>
            <a:picLocks noChangeAspect="1"/>
          </p:cNvPicPr>
          <p:nvPr/>
        </p:nvPicPr>
        <p:blipFill>
          <a:blip r:embed="rId1"/>
          <a:srcRect/>
          <a:stretch>
            <a:fillRect/>
          </a:stretch>
        </p:blipFill>
        <p:spPr>
          <a:xfrm>
            <a:off x="10870102" y="210030"/>
            <a:ext cx="1321898" cy="1241083"/>
          </a:xfrm>
          <a:prstGeom prst="rect">
            <a:avLst/>
          </a:prstGeom>
        </p:spPr>
      </p:pic>
      <p:sp>
        <p:nvSpPr>
          <p:cNvPr id="9" name="TextBox 8"/>
          <p:cNvSpPr txBox="1"/>
          <p:nvPr/>
        </p:nvSpPr>
        <p:spPr>
          <a:xfrm>
            <a:off x="241886" y="1968248"/>
            <a:ext cx="5675590"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smtClean="0">
                <a:solidFill>
                  <a:srgbClr val="FF0000"/>
                </a:solidFill>
                <a:effectLst/>
                <a:latin typeface="Times New Roman" panose="02020603050405020304" pitchFamily="18" charset="0"/>
                <a:ea typeface="Calibri" panose="020F0502020204030204" pitchFamily="34" charset="0"/>
              </a:rPr>
              <a:t>hăn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nuôi</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gà</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thị</a:t>
            </a:r>
            <a:r>
              <a:rPr lang="en-US" sz="3200" b="1" u="sng" dirty="0" err="1" smtClean="0">
                <a:solidFill>
                  <a:srgbClr val="FF0000"/>
                </a:solidFill>
                <a:latin typeface="Times New Roman" panose="02020603050405020304" pitchFamily="18" charset="0"/>
                <a:ea typeface="Calibri" panose="020F0502020204030204" pitchFamily="34" charset="0"/>
              </a:rPr>
              <a:t>t</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thả</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vườn</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0" name="TextBox 9"/>
          <p:cNvSpPr txBox="1"/>
          <p:nvPr/>
        </p:nvSpPr>
        <p:spPr>
          <a:xfrm>
            <a:off x="359453" y="2448519"/>
            <a:ext cx="5558022" cy="584775"/>
          </a:xfrm>
          <a:prstGeom prst="rect">
            <a:avLst/>
          </a:prstGeom>
          <a:noFill/>
        </p:spPr>
        <p:txBody>
          <a:bodyPr wrap="square">
            <a:spAutoFit/>
          </a:bodyPr>
          <a:lstStyle/>
          <a:p>
            <a:r>
              <a:rPr lang="en-US" sz="3200" b="1" u="sng" dirty="0" smtClean="0">
                <a:solidFill>
                  <a:srgbClr val="FF0000"/>
                </a:solidFill>
                <a:latin typeface="Times New Roman" panose="02020603050405020304" pitchFamily="18" charset="0"/>
                <a:ea typeface="Calibri" panose="020F0502020204030204" pitchFamily="34" charset="0"/>
              </a:rPr>
              <a:t>2</a:t>
            </a:r>
            <a:r>
              <a:rPr lang="en-US" sz="3200" b="1" u="sng" dirty="0" smtClean="0">
                <a:solidFill>
                  <a:srgbClr val="FF0000"/>
                </a:solidFill>
                <a:effectLst/>
                <a:latin typeface="Times New Roman" panose="02020603050405020304" pitchFamily="18" charset="0"/>
                <a:ea typeface="Calibri" panose="020F0502020204030204" pitchFamily="34" charset="0"/>
              </a:rPr>
              <a:t>.1. </a:t>
            </a:r>
            <a:r>
              <a:rPr lang="en-US" sz="3200" b="1" u="sng" dirty="0" err="1" smtClean="0">
                <a:solidFill>
                  <a:srgbClr val="FF0000"/>
                </a:solidFill>
                <a:latin typeface="Times New Roman" panose="02020603050405020304" pitchFamily="18" charset="0"/>
                <a:ea typeface="Calibri" panose="020F0502020204030204" pitchFamily="34" charset="0"/>
              </a:rPr>
              <a:t>C</a:t>
            </a:r>
            <a:r>
              <a:rPr lang="en-US" sz="3200" b="1" u="sng" dirty="0" err="1" smtClean="0">
                <a:solidFill>
                  <a:srgbClr val="FF0000"/>
                </a:solidFill>
                <a:effectLst/>
                <a:latin typeface="Times New Roman" panose="02020603050405020304" pitchFamily="18" charset="0"/>
                <a:ea typeface="Calibri" panose="020F0502020204030204" pitchFamily="34" charset="0"/>
              </a:rPr>
              <a:t>huẩn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b</a:t>
            </a:r>
            <a:r>
              <a:rPr lang="en-US" sz="3200" b="1" u="sng" dirty="0" err="1" smtClean="0">
                <a:solidFill>
                  <a:srgbClr val="FF0000"/>
                </a:solidFill>
                <a:effectLst/>
                <a:latin typeface="Times New Roman" panose="02020603050405020304" pitchFamily="18" charset="0"/>
                <a:ea typeface="Calibri" panose="020F0502020204030204" pitchFamily="34" charset="0"/>
              </a:rPr>
              <a:t>ị</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chuồng</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trại</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2" name="TextBox 11"/>
          <p:cNvSpPr txBox="1"/>
          <p:nvPr/>
        </p:nvSpPr>
        <p:spPr>
          <a:xfrm>
            <a:off x="359451" y="2965654"/>
            <a:ext cx="3912103" cy="584775"/>
          </a:xfrm>
          <a:prstGeom prst="rect">
            <a:avLst/>
          </a:prstGeom>
          <a:noFill/>
        </p:spPr>
        <p:txBody>
          <a:bodyPr wrap="square">
            <a:spAutoFit/>
          </a:bodyPr>
          <a:lstStyle/>
          <a:p>
            <a:r>
              <a:rPr lang="en-US" sz="3200" b="1" u="sng" dirty="0" smtClean="0">
                <a:solidFill>
                  <a:srgbClr val="FF0000"/>
                </a:solidFill>
                <a:latin typeface="Times New Roman" panose="02020603050405020304" pitchFamily="18" charset="0"/>
                <a:ea typeface="Calibri" panose="020F0502020204030204" pitchFamily="34" charset="0"/>
              </a:rPr>
              <a:t>2</a:t>
            </a:r>
            <a:r>
              <a:rPr lang="en-US" sz="3200" b="1" u="sng" dirty="0" smtClean="0">
                <a:solidFill>
                  <a:srgbClr val="FF0000"/>
                </a:solidFill>
                <a:effectLst/>
                <a:latin typeface="Times New Roman" panose="02020603050405020304" pitchFamily="18" charset="0"/>
                <a:ea typeface="Calibri" panose="020F0502020204030204" pitchFamily="34" charset="0"/>
              </a:rPr>
              <a:t>.2. </a:t>
            </a:r>
            <a:r>
              <a:rPr lang="en-US" sz="3200" b="1" u="sng" dirty="0" err="1" smtClean="0">
                <a:solidFill>
                  <a:srgbClr val="FF0000"/>
                </a:solidFill>
                <a:latin typeface="Times New Roman" panose="02020603050405020304" pitchFamily="18" charset="0"/>
                <a:ea typeface="Calibri" panose="020F0502020204030204" pitchFamily="34" charset="0"/>
              </a:rPr>
              <a:t>C</a:t>
            </a:r>
            <a:r>
              <a:rPr lang="en-US" sz="3200" b="1" u="sng" dirty="0" err="1" smtClean="0">
                <a:solidFill>
                  <a:srgbClr val="FF0000"/>
                </a:solidFill>
                <a:effectLst/>
                <a:latin typeface="Times New Roman" panose="02020603050405020304" pitchFamily="18" charset="0"/>
                <a:ea typeface="Calibri" panose="020F0502020204030204" pitchFamily="34" charset="0"/>
              </a:rPr>
              <a:t>họn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gà</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giống</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4" name="TextBox 13"/>
          <p:cNvSpPr txBox="1"/>
          <p:nvPr/>
        </p:nvSpPr>
        <p:spPr>
          <a:xfrm>
            <a:off x="359452" y="3489321"/>
            <a:ext cx="6694492" cy="584775"/>
          </a:xfrm>
          <a:prstGeom prst="rect">
            <a:avLst/>
          </a:prstGeom>
          <a:noFill/>
        </p:spPr>
        <p:txBody>
          <a:bodyPr wrap="square">
            <a:spAutoFit/>
          </a:bodyPr>
          <a:lstStyle/>
          <a:p>
            <a:r>
              <a:rPr lang="en-US" sz="3200" b="1" u="sng" dirty="0" smtClean="0">
                <a:solidFill>
                  <a:srgbClr val="FF0000"/>
                </a:solidFill>
                <a:latin typeface="Times New Roman" panose="02020603050405020304" pitchFamily="18" charset="0"/>
                <a:ea typeface="Calibri" panose="020F0502020204030204" pitchFamily="34" charset="0"/>
              </a:rPr>
              <a:t>2</a:t>
            </a:r>
            <a:r>
              <a:rPr lang="en-US" sz="3200" b="1" u="sng" dirty="0" smtClean="0">
                <a:solidFill>
                  <a:srgbClr val="FF0000"/>
                </a:solidFill>
                <a:effectLst/>
                <a:latin typeface="Times New Roman" panose="02020603050405020304" pitchFamily="18" charset="0"/>
                <a:ea typeface="Calibri" panose="020F0502020204030204" pitchFamily="34" charset="0"/>
              </a:rPr>
              <a:t>.3. </a:t>
            </a:r>
            <a:r>
              <a:rPr lang="en-US" sz="3200" b="1" u="sng" dirty="0" err="1" smtClean="0">
                <a:solidFill>
                  <a:srgbClr val="FF0000"/>
                </a:solidFill>
                <a:latin typeface="Times New Roman" panose="02020603050405020304" pitchFamily="18" charset="0"/>
                <a:ea typeface="Calibri" panose="020F0502020204030204" pitchFamily="34" charset="0"/>
              </a:rPr>
              <a:t>Kĩ</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thuật</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nuôi</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dưỡng</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c</a:t>
            </a:r>
            <a:r>
              <a:rPr lang="en-US" sz="3200" b="1" u="sng" dirty="0" err="1" smtClean="0">
                <a:solidFill>
                  <a:srgbClr val="FF0000"/>
                </a:solidFill>
                <a:effectLst/>
                <a:latin typeface="Times New Roman" panose="02020603050405020304" pitchFamily="18" charset="0"/>
                <a:ea typeface="Calibri" panose="020F0502020204030204" pitchFamily="34" charset="0"/>
              </a:rPr>
              <a:t>hăm</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sóc</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1" name="Rectangle 10"/>
          <p:cNvSpPr/>
          <p:nvPr/>
        </p:nvSpPr>
        <p:spPr>
          <a:xfrm>
            <a:off x="78378" y="3976123"/>
            <a:ext cx="12061370" cy="2308324"/>
          </a:xfrm>
          <a:prstGeom prst="rect">
            <a:avLst/>
          </a:prstGeom>
        </p:spPr>
        <p:txBody>
          <a:bodyPr wrap="square">
            <a:spAutoFit/>
          </a:bodyPr>
          <a:lstStyle/>
          <a:p>
            <a:r>
              <a:rPr lang="de-DE" sz="3600" dirty="0" smtClean="0">
                <a:solidFill>
                  <a:srgbClr val="000099"/>
                </a:solidFill>
                <a:latin typeface="Times New Roman" panose="02020603050405020304" pitchFamily="18" charset="0"/>
                <a:cs typeface="Times New Roman" panose="02020603050405020304" pitchFamily="18" charset="0"/>
              </a:rPr>
              <a:t>- Trong quá trình nuôi dưỡng cần cung cấp dinh dưỡng phù hợp cho từng giai đoạn phát triển của gà.</a:t>
            </a:r>
            <a:endParaRPr lang="de-DE" sz="3600" dirty="0" smtClean="0">
              <a:solidFill>
                <a:srgbClr val="000099"/>
              </a:solidFill>
              <a:latin typeface="Times New Roman" panose="02020603050405020304" pitchFamily="18" charset="0"/>
              <a:cs typeface="Times New Roman" panose="02020603050405020304" pitchFamily="18" charset="0"/>
            </a:endParaRPr>
          </a:p>
          <a:p>
            <a:r>
              <a:rPr lang="en-US" sz="3600" dirty="0" smtClean="0">
                <a:solidFill>
                  <a:srgbClr val="000099"/>
                </a:solidFill>
                <a:latin typeface="Times New Roman" panose="02020603050405020304" pitchFamily="18" charset="0"/>
                <a:cs typeface="Times New Roman" panose="02020603050405020304" pitchFamily="18" charset="0"/>
              </a:rPr>
              <a:t>- </a:t>
            </a:r>
            <a:r>
              <a:rPr lang="en-US" sz="3600" dirty="0" err="1" smtClean="0">
                <a:solidFill>
                  <a:srgbClr val="000099"/>
                </a:solidFill>
                <a:latin typeface="Times New Roman" panose="02020603050405020304" pitchFamily="18" charset="0"/>
                <a:cs typeface="Times New Roman" panose="02020603050405020304" pitchFamily="18" charset="0"/>
              </a:rPr>
              <a:t>Chăm</a:t>
            </a:r>
            <a:r>
              <a:rPr lang="en-US" sz="3600" dirty="0" smtClean="0">
                <a:solidFill>
                  <a:srgbClr val="000099"/>
                </a:solidFill>
                <a:latin typeface="Times New Roman" panose="02020603050405020304" pitchFamily="18" charset="0"/>
                <a:cs typeface="Times New Roman" panose="02020603050405020304" pitchFamily="18" charset="0"/>
              </a:rPr>
              <a:t> </a:t>
            </a:r>
            <a:r>
              <a:rPr lang="en-US" sz="3600" dirty="0" err="1" smtClean="0">
                <a:solidFill>
                  <a:srgbClr val="000099"/>
                </a:solidFill>
                <a:latin typeface="Times New Roman" panose="02020603050405020304" pitchFamily="18" charset="0"/>
                <a:cs typeface="Times New Roman" panose="02020603050405020304" pitchFamily="18" charset="0"/>
              </a:rPr>
              <a:t>sóc</a:t>
            </a:r>
            <a:r>
              <a:rPr lang="en-US" sz="3600" dirty="0" smtClean="0">
                <a:solidFill>
                  <a:srgbClr val="000099"/>
                </a:solidFill>
                <a:latin typeface="Times New Roman" panose="02020603050405020304" pitchFamily="18" charset="0"/>
                <a:cs typeface="Times New Roman" panose="02020603050405020304" pitchFamily="18" charset="0"/>
              </a:rPr>
              <a:t> </a:t>
            </a:r>
            <a:r>
              <a:rPr lang="en-US" sz="3600" dirty="0" err="1" smtClean="0">
                <a:solidFill>
                  <a:srgbClr val="000099"/>
                </a:solidFill>
                <a:latin typeface="Times New Roman" panose="02020603050405020304" pitchFamily="18" charset="0"/>
                <a:cs typeface="Times New Roman" panose="02020603050405020304" pitchFamily="18" charset="0"/>
              </a:rPr>
              <a:t>đúng</a:t>
            </a:r>
            <a:r>
              <a:rPr lang="en-US" sz="3600" dirty="0" smtClean="0">
                <a:solidFill>
                  <a:srgbClr val="000099"/>
                </a:solidFill>
                <a:latin typeface="Times New Roman" panose="02020603050405020304" pitchFamily="18" charset="0"/>
                <a:cs typeface="Times New Roman" panose="02020603050405020304" pitchFamily="18" charset="0"/>
              </a:rPr>
              <a:t> </a:t>
            </a:r>
            <a:r>
              <a:rPr lang="en-US" sz="3600" dirty="0" err="1" smtClean="0">
                <a:solidFill>
                  <a:srgbClr val="000099"/>
                </a:solidFill>
                <a:latin typeface="Times New Roman" panose="02020603050405020304" pitchFamily="18" charset="0"/>
                <a:cs typeface="Times New Roman" panose="02020603050405020304" pitchFamily="18" charset="0"/>
              </a:rPr>
              <a:t>cách</a:t>
            </a:r>
            <a:r>
              <a:rPr lang="en-US" sz="3600" dirty="0" smtClean="0">
                <a:solidFill>
                  <a:srgbClr val="000099"/>
                </a:solidFill>
                <a:latin typeface="Times New Roman" panose="02020603050405020304" pitchFamily="18" charset="0"/>
                <a:cs typeface="Times New Roman" panose="02020603050405020304" pitchFamily="18" charset="0"/>
              </a:rPr>
              <a:t>: </a:t>
            </a:r>
            <a:r>
              <a:rPr lang="de-DE" sz="3600" dirty="0">
                <a:solidFill>
                  <a:srgbClr val="000099"/>
                </a:solidFill>
                <a:latin typeface="Times New Roman" panose="02020603050405020304" pitchFamily="18" charset="0"/>
                <a:cs typeface="Times New Roman" panose="02020603050405020304" pitchFamily="18" charset="0"/>
              </a:rPr>
              <a:t>g</a:t>
            </a:r>
            <a:r>
              <a:rPr lang="de-DE" sz="3600" dirty="0" smtClean="0">
                <a:solidFill>
                  <a:srgbClr val="000099"/>
                </a:solidFill>
                <a:latin typeface="Times New Roman" panose="02020603050405020304" pitchFamily="18" charset="0"/>
                <a:cs typeface="Times New Roman" panose="02020603050405020304" pitchFamily="18" charset="0"/>
              </a:rPr>
              <a:t>iữ ấm, </a:t>
            </a:r>
            <a:r>
              <a:rPr lang="de-DE" sz="3600" dirty="0">
                <a:solidFill>
                  <a:srgbClr val="000099"/>
                </a:solidFill>
                <a:latin typeface="Times New Roman" panose="02020603050405020304" pitchFamily="18" charset="0"/>
                <a:cs typeface="Times New Roman" panose="02020603050405020304" pitchFamily="18" charset="0"/>
              </a:rPr>
              <a:t>tập cho vật nuôi non ăn </a:t>
            </a:r>
            <a:r>
              <a:rPr lang="de-DE" sz="3600" dirty="0" smtClean="0">
                <a:solidFill>
                  <a:srgbClr val="000099"/>
                </a:solidFill>
                <a:latin typeface="Times New Roman" panose="02020603050405020304" pitchFamily="18" charset="0"/>
                <a:cs typeface="Times New Roman" panose="02020603050405020304" pitchFamily="18" charset="0"/>
              </a:rPr>
              <a:t>sớm, vận </a:t>
            </a:r>
            <a:r>
              <a:rPr lang="de-DE" sz="3600" dirty="0">
                <a:solidFill>
                  <a:srgbClr val="000099"/>
                </a:solidFill>
                <a:latin typeface="Times New Roman" panose="02020603050405020304" pitchFamily="18" charset="0"/>
                <a:cs typeface="Times New Roman" panose="02020603050405020304" pitchFamily="18" charset="0"/>
              </a:rPr>
              <a:t>động, tiếp xúc nhiều với </a:t>
            </a:r>
            <a:r>
              <a:rPr lang="de-DE" sz="3600" dirty="0" smtClean="0">
                <a:solidFill>
                  <a:srgbClr val="000099"/>
                </a:solidFill>
                <a:latin typeface="Times New Roman" panose="02020603050405020304" pitchFamily="18" charset="0"/>
                <a:cs typeface="Times New Roman" panose="02020603050405020304" pitchFamily="18" charset="0"/>
              </a:rPr>
              <a:t>nắng ấm </a:t>
            </a:r>
            <a:r>
              <a:rPr lang="de-DE" sz="3600" dirty="0">
                <a:solidFill>
                  <a:srgbClr val="000099"/>
                </a:solidFill>
                <a:latin typeface="Times New Roman" panose="02020603050405020304" pitchFamily="18" charset="0"/>
                <a:cs typeface="Times New Roman" panose="02020603050405020304" pitchFamily="18" charset="0"/>
              </a:rPr>
              <a:t>và giữ vệ sinh, phòng </a:t>
            </a:r>
            <a:r>
              <a:rPr lang="de-DE" sz="3600" dirty="0" smtClean="0">
                <a:solidFill>
                  <a:srgbClr val="000099"/>
                </a:solidFill>
                <a:latin typeface="Times New Roman" panose="02020603050405020304" pitchFamily="18" charset="0"/>
                <a:cs typeface="Times New Roman" panose="02020603050405020304" pitchFamily="18" charset="0"/>
              </a:rPr>
              <a:t>bệnh.</a:t>
            </a:r>
            <a:endParaRPr lang="en-US" sz="3600" dirty="0">
              <a:solidFill>
                <a:srgbClr val="000099"/>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59451" y="6162230"/>
            <a:ext cx="4460744" cy="584775"/>
          </a:xfrm>
          <a:prstGeom prst="rect">
            <a:avLst/>
          </a:prstGeom>
          <a:noFill/>
        </p:spPr>
        <p:txBody>
          <a:bodyPr wrap="square">
            <a:spAutoFit/>
          </a:bodyPr>
          <a:lstStyle/>
          <a:p>
            <a:r>
              <a:rPr lang="en-US" sz="3200" b="1" u="sng" dirty="0" smtClean="0">
                <a:solidFill>
                  <a:srgbClr val="FF0000"/>
                </a:solidFill>
                <a:latin typeface="Times New Roman" panose="02020603050405020304" pitchFamily="18" charset="0"/>
                <a:ea typeface="Calibri" panose="020F0502020204030204" pitchFamily="34" charset="0"/>
              </a:rPr>
              <a:t>2</a:t>
            </a:r>
            <a:r>
              <a:rPr lang="en-US" sz="3200" b="1" u="sng" dirty="0" smtClean="0">
                <a:solidFill>
                  <a:srgbClr val="FF0000"/>
                </a:solidFill>
                <a:effectLst/>
                <a:latin typeface="Times New Roman" panose="02020603050405020304" pitchFamily="18" charset="0"/>
                <a:ea typeface="Calibri" panose="020F0502020204030204" pitchFamily="34" charset="0"/>
              </a:rPr>
              <a:t>.4. </a:t>
            </a:r>
            <a:r>
              <a:rPr lang="en-US" sz="3200" b="1" u="sng" dirty="0" err="1" smtClean="0">
                <a:solidFill>
                  <a:srgbClr val="FF0000"/>
                </a:solidFill>
                <a:latin typeface="Times New Roman" panose="02020603050405020304" pitchFamily="18" charset="0"/>
                <a:ea typeface="Calibri" panose="020F0502020204030204" pitchFamily="34" charset="0"/>
              </a:rPr>
              <a:t>Phòng</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và</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trị</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bệnh</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663" y="4657603"/>
            <a:ext cx="11077303" cy="2062103"/>
          </a:xfrm>
          <a:prstGeom prst="rect">
            <a:avLst/>
          </a:prstGeom>
          <a:noFill/>
        </p:spPr>
        <p:txBody>
          <a:bodyPr wrap="square">
            <a:spAutoFit/>
          </a:bodyPr>
          <a:lstStyle/>
          <a:p>
            <a:r>
              <a:rPr lang="de-DE" sz="3200" dirty="0">
                <a:solidFill>
                  <a:srgbClr val="FF0000"/>
                </a:solidFill>
                <a:latin typeface="Times New Roman" panose="02020603050405020304" pitchFamily="18" charset="0"/>
                <a:cs typeface="Times New Roman" panose="02020603050405020304" pitchFamily="18" charset="0"/>
              </a:rPr>
              <a:t>+ Ở mỗi trường hợp trong hình 11.7, người chăn nuôi đã làm công việc gì để phòng và trị bệnh cho gà?</a:t>
            </a:r>
            <a:endParaRPr lang="en-US" sz="3200" dirty="0">
              <a:solidFill>
                <a:srgbClr val="FF0000"/>
              </a:solidFill>
              <a:latin typeface="Times New Roman" panose="02020603050405020304" pitchFamily="18" charset="0"/>
              <a:cs typeface="Times New Roman" panose="02020603050405020304" pitchFamily="18" charset="0"/>
            </a:endParaRPr>
          </a:p>
          <a:p>
            <a:r>
              <a:rPr lang="de-DE" sz="3200" dirty="0">
                <a:solidFill>
                  <a:srgbClr val="FF0000"/>
                </a:solidFill>
                <a:latin typeface="Times New Roman" panose="02020603050405020304" pitchFamily="18" charset="0"/>
                <a:cs typeface="Times New Roman" panose="02020603050405020304" pitchFamily="18" charset="0"/>
              </a:rPr>
              <a:t>+ Giữa phòng và trị bệnh cho gà nuôi, theo em công tác nào quan trọng hơn? Vì sao?</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Oval 5"/>
          <p:cNvSpPr/>
          <p:nvPr/>
        </p:nvSpPr>
        <p:spPr>
          <a:xfrm>
            <a:off x="2429692" y="225232"/>
            <a:ext cx="6701246" cy="901787"/>
          </a:xfrm>
          <a:prstGeom prst="ellipse">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0000"/>
                </a:solidFill>
                <a:latin typeface="Times New Roman" panose="02020603050405020304" pitchFamily="18" charset="0"/>
                <a:cs typeface="Times New Roman" panose="02020603050405020304" pitchFamily="18" charset="0"/>
              </a:rPr>
              <a:t>Thảo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luận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nhóm</a:t>
            </a:r>
            <a:r>
              <a:rPr lang="en-US" sz="4000" dirty="0" smtClean="0">
                <a:solidFill>
                  <a:srgbClr val="FF0000"/>
                </a:solidFill>
                <a:latin typeface="Times New Roman" panose="02020603050405020304" pitchFamily="18" charset="0"/>
                <a:cs typeface="Times New Roman" panose="02020603050405020304" pitchFamily="18" charset="0"/>
              </a:rPr>
              <a:t> (5p)</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67378" y="1225496"/>
            <a:ext cx="8225874" cy="3255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
            <a:extLst>
              <a:ext uri="{28A0092B-C50C-407E-A947-70E740481C1C}">
                <a14:useLocalDpi xmlns:a14="http://schemas.microsoft.com/office/drawing/2010/main" val="0"/>
              </a:ext>
            </a:extLst>
          </a:blip>
          <a:srcRect r="55373" b="18323"/>
          <a:stretch>
            <a:fillRect/>
          </a:stretch>
        </p:blipFill>
        <p:spPr>
          <a:xfrm>
            <a:off x="943918" y="1480918"/>
            <a:ext cx="4578276" cy="3487782"/>
          </a:xfrm>
          <a:prstGeom prst="rect">
            <a:avLst/>
          </a:prstGeom>
        </p:spPr>
      </p:pic>
      <p:sp>
        <p:nvSpPr>
          <p:cNvPr id="3" name="Rectangle 2"/>
          <p:cNvSpPr/>
          <p:nvPr/>
        </p:nvSpPr>
        <p:spPr>
          <a:xfrm>
            <a:off x="1198389" y="5034014"/>
            <a:ext cx="4323805" cy="1077218"/>
          </a:xfrm>
          <a:prstGeom prst="rect">
            <a:avLst/>
          </a:prstGeom>
        </p:spPr>
        <p:txBody>
          <a:bodyPr wrap="square">
            <a:spAutoFit/>
          </a:bodyPr>
          <a:lstStyle/>
          <a:p>
            <a:pPr algn="ctr"/>
            <a:r>
              <a:rPr lang="de-DE" sz="3200" dirty="0">
                <a:solidFill>
                  <a:srgbClr val="000099"/>
                </a:solidFill>
                <a:latin typeface="Times New Roman" panose="02020603050405020304" pitchFamily="18" charset="0"/>
                <a:cs typeface="Times New Roman" panose="02020603050405020304" pitchFamily="18" charset="0"/>
              </a:rPr>
              <a:t>Khử trùng chuồng trại chăn nuôi gà</a:t>
            </a:r>
            <a:endParaRPr lang="en-US" sz="3200" dirty="0">
              <a:solidFill>
                <a:srgbClr val="000099"/>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1">
            <a:extLst>
              <a:ext uri="{28A0092B-C50C-407E-A947-70E740481C1C}">
                <a14:useLocalDpi xmlns:a14="http://schemas.microsoft.com/office/drawing/2010/main" val="0"/>
              </a:ext>
            </a:extLst>
          </a:blip>
          <a:srcRect l="51683" r="2168" b="14989"/>
          <a:stretch>
            <a:fillRect/>
          </a:stretch>
        </p:blipFill>
        <p:spPr>
          <a:xfrm>
            <a:off x="6117066" y="1480918"/>
            <a:ext cx="4176464" cy="3487782"/>
          </a:xfrm>
          <a:prstGeom prst="rect">
            <a:avLst/>
          </a:prstGeom>
        </p:spPr>
      </p:pic>
      <p:sp>
        <p:nvSpPr>
          <p:cNvPr id="11" name="Rectangle 10"/>
          <p:cNvSpPr/>
          <p:nvPr/>
        </p:nvSpPr>
        <p:spPr>
          <a:xfrm>
            <a:off x="6117066" y="5034014"/>
            <a:ext cx="4176464" cy="1077218"/>
          </a:xfrm>
          <a:prstGeom prst="rect">
            <a:avLst/>
          </a:prstGeom>
        </p:spPr>
        <p:txBody>
          <a:bodyPr wrap="square">
            <a:spAutoFit/>
          </a:bodyPr>
          <a:lstStyle/>
          <a:p>
            <a:pPr algn="ctr"/>
            <a:r>
              <a:rPr lang="de-DE" sz="3200" dirty="0">
                <a:solidFill>
                  <a:srgbClr val="000099"/>
                </a:solidFill>
                <a:latin typeface="Times New Roman" panose="02020603050405020304" pitchFamily="18" charset="0"/>
                <a:cs typeface="Times New Roman" panose="02020603050405020304" pitchFamily="18" charset="0"/>
              </a:rPr>
              <a:t>Tiêm phòng thuốc trị bệnh cho gà</a:t>
            </a:r>
            <a:endParaRPr lang="en-US" sz="3200" dirty="0">
              <a:solidFill>
                <a:srgbClr val="000099"/>
              </a:solidFill>
              <a:latin typeface="Times New Roman" panose="02020603050405020304" pitchFamily="18" charset="0"/>
              <a:cs typeface="Times New Roman" panose="02020603050405020304" pitchFamily="18" charset="0"/>
            </a:endParaRPr>
          </a:p>
        </p:txBody>
      </p:sp>
      <p:sp>
        <p:nvSpPr>
          <p:cNvPr id="9" name="Rectangle 8"/>
          <p:cNvSpPr/>
          <p:nvPr/>
        </p:nvSpPr>
        <p:spPr>
          <a:xfrm>
            <a:off x="548640" y="215275"/>
            <a:ext cx="10946673" cy="1200329"/>
          </a:xfrm>
          <a:prstGeom prst="rect">
            <a:avLst/>
          </a:prstGeom>
        </p:spPr>
        <p:txBody>
          <a:bodyPr wrap="square">
            <a:spAutoFit/>
          </a:bodyPr>
          <a:lstStyle/>
          <a:p>
            <a:r>
              <a:rPr lang="de-DE" sz="3600" dirty="0" smtClean="0">
                <a:solidFill>
                  <a:srgbClr val="FF0000"/>
                </a:solidFill>
                <a:latin typeface="Times New Roman" panose="02020603050405020304" pitchFamily="18" charset="0"/>
                <a:cs typeface="Times New Roman" panose="02020603050405020304" pitchFamily="18" charset="0"/>
              </a:rPr>
              <a:t>Người </a:t>
            </a:r>
            <a:r>
              <a:rPr lang="de-DE" sz="3600" dirty="0">
                <a:solidFill>
                  <a:srgbClr val="FF0000"/>
                </a:solidFill>
                <a:latin typeface="Times New Roman" panose="02020603050405020304" pitchFamily="18" charset="0"/>
                <a:cs typeface="Times New Roman" panose="02020603050405020304" pitchFamily="18" charset="0"/>
              </a:rPr>
              <a:t>chăn nuôi đã làm công việc gì để phòng và trị bệnh cho gà?</a:t>
            </a:r>
            <a:endParaRPr lang="en-US"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66206" y="686144"/>
            <a:ext cx="10985863" cy="1200329"/>
          </a:xfrm>
          <a:prstGeom prst="rect">
            <a:avLst/>
          </a:prstGeom>
        </p:spPr>
        <p:txBody>
          <a:bodyPr wrap="square">
            <a:spAutoFit/>
          </a:bodyPr>
          <a:lstStyle/>
          <a:p>
            <a:r>
              <a:rPr lang="de-DE" sz="3600" dirty="0">
                <a:solidFill>
                  <a:srgbClr val="FF0000"/>
                </a:solidFill>
                <a:latin typeface="Times New Roman" panose="02020603050405020304" pitchFamily="18" charset="0"/>
                <a:cs typeface="Times New Roman" panose="02020603050405020304" pitchFamily="18" charset="0"/>
              </a:rPr>
              <a:t> Giữa phòng và trị bệnh cho gà nuôi, theo em công tác nào quan trọng hơn? Vì sao?</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66206" y="1987891"/>
            <a:ext cx="10672354" cy="4031873"/>
          </a:xfrm>
          <a:prstGeom prst="rect">
            <a:avLst/>
          </a:prstGeom>
        </p:spPr>
        <p:txBody>
          <a:bodyPr wrap="square">
            <a:spAutoFit/>
          </a:bodyPr>
          <a:lstStyle/>
          <a:p>
            <a:pPr algn="just"/>
            <a:r>
              <a:rPr lang="de-DE" sz="3200" dirty="0">
                <a:solidFill>
                  <a:srgbClr val="000099"/>
                </a:solidFill>
                <a:latin typeface="Times New Roman" panose="02020603050405020304" pitchFamily="18" charset="0"/>
                <a:cs typeface="Times New Roman" panose="02020603050405020304" pitchFamily="18" charset="0"/>
              </a:rPr>
              <a:t>Công tác phòng bệnh cho gà nuôi quan trọng hơn trị bệnh vì nếu phòng bệnh tốt cho vật nuôi thì vật nuôi sẽ cho sản phẩm chất lượng cao, số lượng nhiều, ngoài ra chi phí phòng bệnh sẽ thấp hơn chi phí chữa bệnh. Nếu vật nuôi bị bệnh, ta phải dùng thuốc chữa bệnh; nếu bệnh quá nặng, vật nuôi sẽ chết, gây ảnh hưởng lớn đến kinh tế. Ngoài ra, khi vật nuôi bị bệnh, bệnh có thể lây lan ra toàn bộ vật nuôi khác, gây thiệt hại lớn hơn khi phòng bệnh cho vật nuôi đầy đủ.</a:t>
            </a:r>
            <a:endParaRPr lang="en-US" sz="3200"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886" y="1451113"/>
            <a:ext cx="4578309" cy="584775"/>
          </a:xfrm>
          <a:prstGeom prst="rect">
            <a:avLst/>
          </a:prstGeom>
          <a:noFill/>
        </p:spPr>
        <p:txBody>
          <a:bodyPr wrap="square">
            <a:spAutoFit/>
          </a:bodyPr>
          <a:lstStyle/>
          <a:p>
            <a:r>
              <a:rPr lang="en-US" sz="3200" b="1" u="sng" dirty="0">
                <a:solidFill>
                  <a:srgbClr val="FF0000"/>
                </a:solidFill>
                <a:effectLst/>
                <a:latin typeface="Times New Roman" panose="02020603050405020304" pitchFamily="18" charset="0"/>
                <a:ea typeface="Calibri" panose="020F0502020204030204" pitchFamily="34" charset="0"/>
              </a:rPr>
              <a:t>1</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Quy</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trình</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chăn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nuôi</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5" name="Rectangle 4"/>
          <p:cNvSpPr/>
          <p:nvPr/>
        </p:nvSpPr>
        <p:spPr>
          <a:xfrm>
            <a:off x="130629" y="109067"/>
            <a:ext cx="10739473"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smtClean="0">
                <a:solidFill>
                  <a:srgbClr val="B30585"/>
                </a:solidFill>
                <a:latin typeface="Times New Roman" panose="02020603050405020304" pitchFamily="18" charset="0"/>
                <a:cs typeface="Times New Roman" panose="02020603050405020304" pitchFamily="18" charset="0"/>
              </a:rPr>
              <a:t>Bài</a:t>
            </a:r>
            <a:r>
              <a:rPr lang="en-US" sz="4400" b="1" dirty="0" smtClean="0">
                <a:solidFill>
                  <a:srgbClr val="B30585"/>
                </a:solidFill>
                <a:latin typeface="Times New Roman" panose="02020603050405020304" pitchFamily="18" charset="0"/>
                <a:cs typeface="Times New Roman" panose="02020603050405020304" pitchFamily="18" charset="0"/>
              </a:rPr>
              <a:t> 11. KĨ THUẬT CHĂN NUÔI GÀ THỊT  THẢ VƯỜN</a:t>
            </a:r>
            <a:endParaRPr lang="en-US" sz="4400" b="1" cap="none" spc="0" dirty="0">
              <a:solidFill>
                <a:srgbClr val="000099"/>
              </a:solidFill>
              <a:effectLst/>
              <a:latin typeface="Times New Roman" panose="02020603050405020304" pitchFamily="18" charset="0"/>
              <a:cs typeface="Times New Roman" panose="02020603050405020304" pitchFamily="18" charset="0"/>
            </a:endParaRPr>
          </a:p>
        </p:txBody>
      </p:sp>
      <p:pic>
        <p:nvPicPr>
          <p:cNvPr id="7" name="Picture 8"/>
          <p:cNvPicPr>
            <a:picLocks noChangeAspect="1"/>
          </p:cNvPicPr>
          <p:nvPr/>
        </p:nvPicPr>
        <p:blipFill>
          <a:blip r:embed="rId1"/>
          <a:srcRect/>
          <a:stretch>
            <a:fillRect/>
          </a:stretch>
        </p:blipFill>
        <p:spPr>
          <a:xfrm>
            <a:off x="10870102" y="210030"/>
            <a:ext cx="1321898" cy="1241083"/>
          </a:xfrm>
          <a:prstGeom prst="rect">
            <a:avLst/>
          </a:prstGeom>
        </p:spPr>
      </p:pic>
      <p:sp>
        <p:nvSpPr>
          <p:cNvPr id="9" name="TextBox 8"/>
          <p:cNvSpPr txBox="1"/>
          <p:nvPr/>
        </p:nvSpPr>
        <p:spPr>
          <a:xfrm>
            <a:off x="241886" y="1968248"/>
            <a:ext cx="5675590"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smtClean="0">
                <a:solidFill>
                  <a:srgbClr val="FF0000"/>
                </a:solidFill>
                <a:effectLst/>
                <a:latin typeface="Times New Roman" panose="02020603050405020304" pitchFamily="18" charset="0"/>
                <a:ea typeface="Calibri" panose="020F0502020204030204" pitchFamily="34" charset="0"/>
              </a:rPr>
              <a:t>hăn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nuôi</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gà</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thị</a:t>
            </a:r>
            <a:r>
              <a:rPr lang="en-US" sz="3200" b="1" u="sng" dirty="0" err="1" smtClean="0">
                <a:solidFill>
                  <a:srgbClr val="FF0000"/>
                </a:solidFill>
                <a:latin typeface="Times New Roman" panose="02020603050405020304" pitchFamily="18" charset="0"/>
                <a:ea typeface="Calibri" panose="020F0502020204030204" pitchFamily="34" charset="0"/>
              </a:rPr>
              <a:t>t</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thả</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vườn</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0" name="TextBox 9"/>
          <p:cNvSpPr txBox="1"/>
          <p:nvPr/>
        </p:nvSpPr>
        <p:spPr>
          <a:xfrm>
            <a:off x="359453" y="2448519"/>
            <a:ext cx="5558022" cy="584775"/>
          </a:xfrm>
          <a:prstGeom prst="rect">
            <a:avLst/>
          </a:prstGeom>
          <a:noFill/>
        </p:spPr>
        <p:txBody>
          <a:bodyPr wrap="square">
            <a:spAutoFit/>
          </a:bodyPr>
          <a:lstStyle/>
          <a:p>
            <a:r>
              <a:rPr lang="en-US" sz="3200" b="1" u="sng" dirty="0" smtClean="0">
                <a:solidFill>
                  <a:srgbClr val="FF0000"/>
                </a:solidFill>
                <a:latin typeface="Times New Roman" panose="02020603050405020304" pitchFamily="18" charset="0"/>
                <a:ea typeface="Calibri" panose="020F0502020204030204" pitchFamily="34" charset="0"/>
              </a:rPr>
              <a:t>2</a:t>
            </a:r>
            <a:r>
              <a:rPr lang="en-US" sz="3200" b="1" u="sng" dirty="0" smtClean="0">
                <a:solidFill>
                  <a:srgbClr val="FF0000"/>
                </a:solidFill>
                <a:effectLst/>
                <a:latin typeface="Times New Roman" panose="02020603050405020304" pitchFamily="18" charset="0"/>
                <a:ea typeface="Calibri" panose="020F0502020204030204" pitchFamily="34" charset="0"/>
              </a:rPr>
              <a:t>.1. </a:t>
            </a:r>
            <a:r>
              <a:rPr lang="en-US" sz="3200" b="1" u="sng" dirty="0" err="1" smtClean="0">
                <a:solidFill>
                  <a:srgbClr val="FF0000"/>
                </a:solidFill>
                <a:latin typeface="Times New Roman" panose="02020603050405020304" pitchFamily="18" charset="0"/>
                <a:ea typeface="Calibri" panose="020F0502020204030204" pitchFamily="34" charset="0"/>
              </a:rPr>
              <a:t>C</a:t>
            </a:r>
            <a:r>
              <a:rPr lang="en-US" sz="3200" b="1" u="sng" dirty="0" err="1" smtClean="0">
                <a:solidFill>
                  <a:srgbClr val="FF0000"/>
                </a:solidFill>
                <a:effectLst/>
                <a:latin typeface="Times New Roman" panose="02020603050405020304" pitchFamily="18" charset="0"/>
                <a:ea typeface="Calibri" panose="020F0502020204030204" pitchFamily="34" charset="0"/>
              </a:rPr>
              <a:t>huẩn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b</a:t>
            </a:r>
            <a:r>
              <a:rPr lang="en-US" sz="3200" b="1" u="sng" dirty="0" err="1" smtClean="0">
                <a:solidFill>
                  <a:srgbClr val="FF0000"/>
                </a:solidFill>
                <a:effectLst/>
                <a:latin typeface="Times New Roman" panose="02020603050405020304" pitchFamily="18" charset="0"/>
                <a:ea typeface="Calibri" panose="020F0502020204030204" pitchFamily="34" charset="0"/>
              </a:rPr>
              <a:t>ị</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chuồng</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trại</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2" name="TextBox 11"/>
          <p:cNvSpPr txBox="1"/>
          <p:nvPr/>
        </p:nvSpPr>
        <p:spPr>
          <a:xfrm>
            <a:off x="359451" y="2965654"/>
            <a:ext cx="3912103" cy="584775"/>
          </a:xfrm>
          <a:prstGeom prst="rect">
            <a:avLst/>
          </a:prstGeom>
          <a:noFill/>
        </p:spPr>
        <p:txBody>
          <a:bodyPr wrap="square">
            <a:spAutoFit/>
          </a:bodyPr>
          <a:lstStyle/>
          <a:p>
            <a:r>
              <a:rPr lang="en-US" sz="3200" b="1" u="sng" dirty="0" smtClean="0">
                <a:solidFill>
                  <a:srgbClr val="FF0000"/>
                </a:solidFill>
                <a:latin typeface="Times New Roman" panose="02020603050405020304" pitchFamily="18" charset="0"/>
                <a:ea typeface="Calibri" panose="020F0502020204030204" pitchFamily="34" charset="0"/>
              </a:rPr>
              <a:t>2</a:t>
            </a:r>
            <a:r>
              <a:rPr lang="en-US" sz="3200" b="1" u="sng" dirty="0" smtClean="0">
                <a:solidFill>
                  <a:srgbClr val="FF0000"/>
                </a:solidFill>
                <a:effectLst/>
                <a:latin typeface="Times New Roman" panose="02020603050405020304" pitchFamily="18" charset="0"/>
                <a:ea typeface="Calibri" panose="020F0502020204030204" pitchFamily="34" charset="0"/>
              </a:rPr>
              <a:t>.2. </a:t>
            </a:r>
            <a:r>
              <a:rPr lang="en-US" sz="3200" b="1" u="sng" dirty="0" err="1" smtClean="0">
                <a:solidFill>
                  <a:srgbClr val="FF0000"/>
                </a:solidFill>
                <a:latin typeface="Times New Roman" panose="02020603050405020304" pitchFamily="18" charset="0"/>
                <a:ea typeface="Calibri" panose="020F0502020204030204" pitchFamily="34" charset="0"/>
              </a:rPr>
              <a:t>C</a:t>
            </a:r>
            <a:r>
              <a:rPr lang="en-US" sz="3200" b="1" u="sng" dirty="0" err="1" smtClean="0">
                <a:solidFill>
                  <a:srgbClr val="FF0000"/>
                </a:solidFill>
                <a:effectLst/>
                <a:latin typeface="Times New Roman" panose="02020603050405020304" pitchFamily="18" charset="0"/>
                <a:ea typeface="Calibri" panose="020F0502020204030204" pitchFamily="34" charset="0"/>
              </a:rPr>
              <a:t>họn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gà</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giống</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4" name="TextBox 13"/>
          <p:cNvSpPr txBox="1"/>
          <p:nvPr/>
        </p:nvSpPr>
        <p:spPr>
          <a:xfrm>
            <a:off x="359452" y="3489321"/>
            <a:ext cx="6694492" cy="584775"/>
          </a:xfrm>
          <a:prstGeom prst="rect">
            <a:avLst/>
          </a:prstGeom>
          <a:noFill/>
        </p:spPr>
        <p:txBody>
          <a:bodyPr wrap="square">
            <a:spAutoFit/>
          </a:bodyPr>
          <a:lstStyle/>
          <a:p>
            <a:r>
              <a:rPr lang="en-US" sz="3200" b="1" u="sng" dirty="0" smtClean="0">
                <a:solidFill>
                  <a:srgbClr val="FF0000"/>
                </a:solidFill>
                <a:latin typeface="Times New Roman" panose="02020603050405020304" pitchFamily="18" charset="0"/>
                <a:ea typeface="Calibri" panose="020F0502020204030204" pitchFamily="34" charset="0"/>
              </a:rPr>
              <a:t>2</a:t>
            </a:r>
            <a:r>
              <a:rPr lang="en-US" sz="3200" b="1" u="sng" dirty="0" smtClean="0">
                <a:solidFill>
                  <a:srgbClr val="FF0000"/>
                </a:solidFill>
                <a:effectLst/>
                <a:latin typeface="Times New Roman" panose="02020603050405020304" pitchFamily="18" charset="0"/>
                <a:ea typeface="Calibri" panose="020F0502020204030204" pitchFamily="34" charset="0"/>
              </a:rPr>
              <a:t>.3. </a:t>
            </a:r>
            <a:r>
              <a:rPr lang="en-US" sz="3200" b="1" u="sng" dirty="0" err="1" smtClean="0">
                <a:solidFill>
                  <a:srgbClr val="FF0000"/>
                </a:solidFill>
                <a:latin typeface="Times New Roman" panose="02020603050405020304" pitchFamily="18" charset="0"/>
                <a:ea typeface="Calibri" panose="020F0502020204030204" pitchFamily="34" charset="0"/>
              </a:rPr>
              <a:t>Kĩ</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thuật</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nuôi</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dưỡng</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c</a:t>
            </a:r>
            <a:r>
              <a:rPr lang="en-US" sz="3200" b="1" u="sng" dirty="0" err="1" smtClean="0">
                <a:solidFill>
                  <a:srgbClr val="FF0000"/>
                </a:solidFill>
                <a:effectLst/>
                <a:latin typeface="Times New Roman" panose="02020603050405020304" pitchFamily="18" charset="0"/>
                <a:ea typeface="Calibri" panose="020F0502020204030204" pitchFamily="34" charset="0"/>
              </a:rPr>
              <a:t>hăm</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sóc</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5" name="TextBox 14"/>
          <p:cNvSpPr txBox="1"/>
          <p:nvPr/>
        </p:nvSpPr>
        <p:spPr>
          <a:xfrm>
            <a:off x="359451" y="4012988"/>
            <a:ext cx="4460744" cy="584775"/>
          </a:xfrm>
          <a:prstGeom prst="rect">
            <a:avLst/>
          </a:prstGeom>
          <a:noFill/>
        </p:spPr>
        <p:txBody>
          <a:bodyPr wrap="square">
            <a:spAutoFit/>
          </a:bodyPr>
          <a:lstStyle/>
          <a:p>
            <a:r>
              <a:rPr lang="en-US" sz="3200" b="1" u="sng" dirty="0" smtClean="0">
                <a:solidFill>
                  <a:srgbClr val="FF0000"/>
                </a:solidFill>
                <a:latin typeface="Times New Roman" panose="02020603050405020304" pitchFamily="18" charset="0"/>
                <a:ea typeface="Calibri" panose="020F0502020204030204" pitchFamily="34" charset="0"/>
              </a:rPr>
              <a:t>2</a:t>
            </a:r>
            <a:r>
              <a:rPr lang="en-US" sz="3200" b="1" u="sng" dirty="0" smtClean="0">
                <a:solidFill>
                  <a:srgbClr val="FF0000"/>
                </a:solidFill>
                <a:effectLst/>
                <a:latin typeface="Times New Roman" panose="02020603050405020304" pitchFamily="18" charset="0"/>
                <a:ea typeface="Calibri" panose="020F0502020204030204" pitchFamily="34" charset="0"/>
              </a:rPr>
              <a:t>.4. </a:t>
            </a:r>
            <a:r>
              <a:rPr lang="en-US" sz="3200" b="1" u="sng" dirty="0" err="1" smtClean="0">
                <a:solidFill>
                  <a:srgbClr val="FF0000"/>
                </a:solidFill>
                <a:latin typeface="Times New Roman" panose="02020603050405020304" pitchFamily="18" charset="0"/>
                <a:ea typeface="Calibri" panose="020F0502020204030204" pitchFamily="34" charset="0"/>
              </a:rPr>
              <a:t>Phòng</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và</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trị</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bệnh</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3" name="Rectangle 12"/>
          <p:cNvSpPr/>
          <p:nvPr/>
        </p:nvSpPr>
        <p:spPr>
          <a:xfrm>
            <a:off x="241885" y="4524399"/>
            <a:ext cx="11566937" cy="1754326"/>
          </a:xfrm>
          <a:prstGeom prst="rect">
            <a:avLst/>
          </a:prstGeom>
        </p:spPr>
        <p:txBody>
          <a:bodyPr wrap="square">
            <a:spAutoFit/>
          </a:bodyPr>
          <a:lstStyle/>
          <a:p>
            <a:r>
              <a:rPr lang="de-DE" sz="3600" dirty="0" smtClean="0">
                <a:solidFill>
                  <a:srgbClr val="000099"/>
                </a:solidFill>
                <a:latin typeface="Times New Roman" panose="02020603050405020304" pitchFamily="18" charset="0"/>
                <a:cs typeface="Times New Roman" panose="02020603050405020304" pitchFamily="18" charset="0"/>
              </a:rPr>
              <a:t>Để phòng bệnh cần thực hiện: tiêu độc, khử trùng, giữ vệ sinh chuồng và vườn chăn thả, tiêm phòng cho gà theo định kì, bổ sung vitamin để nâng cao sức đề kháng cho gà.</a:t>
            </a:r>
            <a:endParaRPr lang="en-US" sz="3600"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2697" y="1987891"/>
            <a:ext cx="11430000" cy="4708981"/>
          </a:xfrm>
          <a:prstGeom prst="rect">
            <a:avLst/>
          </a:prstGeom>
        </p:spPr>
        <p:txBody>
          <a:bodyPr wrap="square">
            <a:spAutoFit/>
          </a:bodyPr>
          <a:lstStyle/>
          <a:p>
            <a:r>
              <a:rPr lang="en-US" sz="3000" dirty="0" smtClean="0">
                <a:solidFill>
                  <a:srgbClr val="FF0000"/>
                </a:solidFill>
                <a:latin typeface="Times New Roman" panose="02020603050405020304" pitchFamily="18" charset="0"/>
                <a:cs typeface="Times New Roman" panose="02020603050405020304" pitchFamily="18" charset="0"/>
              </a:rPr>
              <a:t>- </a:t>
            </a:r>
            <a:r>
              <a:rPr lang="vi-VN" sz="3000" dirty="0" smtClean="0">
                <a:solidFill>
                  <a:srgbClr val="FF0000"/>
                </a:solidFill>
                <a:latin typeface="Times New Roman" panose="02020603050405020304" pitchFamily="18" charset="0"/>
                <a:cs typeface="Times New Roman" panose="02020603050405020304" pitchFamily="18" charset="0"/>
              </a:rPr>
              <a:t>Gà </a:t>
            </a:r>
            <a:r>
              <a:rPr lang="vi-VN" sz="3000" dirty="0">
                <a:solidFill>
                  <a:srgbClr val="FF0000"/>
                </a:solidFill>
                <a:latin typeface="Times New Roman" panose="02020603050405020304" pitchFamily="18" charset="0"/>
                <a:cs typeface="Times New Roman" panose="02020603050405020304" pitchFamily="18" charset="0"/>
              </a:rPr>
              <a:t>khi được phơi nắng sẽ giúp ích rất nhiều trong quá trình nuôi gà, giúp gà tăng trưởng cả về mặt thể chất cũng như tinh thần:</a:t>
            </a:r>
            <a:endParaRPr lang="vi-VN" sz="3000" dirty="0">
              <a:solidFill>
                <a:srgbClr val="FF0000"/>
              </a:solidFill>
              <a:latin typeface="Times New Roman" panose="02020603050405020304" pitchFamily="18" charset="0"/>
              <a:cs typeface="Times New Roman" panose="02020603050405020304" pitchFamily="18" charset="0"/>
            </a:endParaRPr>
          </a:p>
          <a:p>
            <a:r>
              <a:rPr lang="vi-VN" sz="3000" dirty="0">
                <a:solidFill>
                  <a:srgbClr val="FF0000"/>
                </a:solidFill>
                <a:latin typeface="Times New Roman" panose="02020603050405020304" pitchFamily="18" charset="0"/>
                <a:cs typeface="Times New Roman" panose="02020603050405020304" pitchFamily="18" charset="0"/>
              </a:rPr>
              <a:t>- Anh nắng sẽ giúp gà làm sạch cơ thể, thải trừ bọ mạt. Công tác vệ sinh cũng tinh khiết hơn khi gà sinh hoạt tại vùng có ánh nắng.</a:t>
            </a:r>
            <a:endParaRPr lang="vi-VN" sz="3000" dirty="0">
              <a:solidFill>
                <a:srgbClr val="FF0000"/>
              </a:solidFill>
              <a:latin typeface="Times New Roman" panose="02020603050405020304" pitchFamily="18" charset="0"/>
              <a:cs typeface="Times New Roman" panose="02020603050405020304" pitchFamily="18" charset="0"/>
            </a:endParaRPr>
          </a:p>
          <a:p>
            <a:r>
              <a:rPr lang="vi-VN" sz="3000" dirty="0">
                <a:solidFill>
                  <a:srgbClr val="FF0000"/>
                </a:solidFill>
                <a:latin typeface="Times New Roman" panose="02020603050405020304" pitchFamily="18" charset="0"/>
                <a:cs typeface="Times New Roman" panose="02020603050405020304" pitchFamily="18" charset="0"/>
              </a:rPr>
              <a:t>- Gà sẽ hấp thụ được ánh nắng nắng mặt trời giúp chuyển hoá, đàm đạo đổi chất tốt hơn, da đỏ, xương cứng </a:t>
            </a:r>
            <a:r>
              <a:rPr lang="vi-VN" sz="3000" dirty="0" smtClean="0">
                <a:solidFill>
                  <a:srgbClr val="FF0000"/>
                </a:solidFill>
                <a:latin typeface="Times New Roman" panose="02020603050405020304" pitchFamily="18" charset="0"/>
                <a:cs typeface="Times New Roman" panose="02020603050405020304" pitchFamily="18" charset="0"/>
              </a:rPr>
              <a:t>cáp</a:t>
            </a:r>
            <a:r>
              <a:rPr lang="en-US" sz="3000" dirty="0" smtClean="0">
                <a:solidFill>
                  <a:srgbClr val="FF0000"/>
                </a:solidFill>
                <a:latin typeface="Times New Roman" panose="02020603050405020304" pitchFamily="18" charset="0"/>
                <a:cs typeface="Times New Roman" panose="02020603050405020304" pitchFamily="18" charset="0"/>
              </a:rPr>
              <a:t>.</a:t>
            </a:r>
            <a:endParaRPr lang="vi-VN" sz="3000" dirty="0">
              <a:solidFill>
                <a:srgbClr val="FF0000"/>
              </a:solidFill>
              <a:latin typeface="Times New Roman" panose="02020603050405020304" pitchFamily="18" charset="0"/>
              <a:cs typeface="Times New Roman" panose="02020603050405020304" pitchFamily="18" charset="0"/>
            </a:endParaRPr>
          </a:p>
          <a:p>
            <a:r>
              <a:rPr lang="vi-VN" sz="3000" dirty="0">
                <a:solidFill>
                  <a:srgbClr val="FF0000"/>
                </a:solidFill>
                <a:latin typeface="Times New Roman" panose="02020603050405020304" pitchFamily="18" charset="0"/>
                <a:cs typeface="Times New Roman" panose="02020603050405020304" pitchFamily="18" charset="0"/>
              </a:rPr>
              <a:t>- Việc giam cầm và phơi nắng sẽ khiến cho gà tiêu hao năng lượng khi hoạt động dưới trời nắng giúp cơ thể chúng săn chắc </a:t>
            </a:r>
            <a:r>
              <a:rPr lang="vi-VN" sz="3000" dirty="0" smtClean="0">
                <a:solidFill>
                  <a:srgbClr val="FF0000"/>
                </a:solidFill>
                <a:latin typeface="Times New Roman" panose="02020603050405020304" pitchFamily="18" charset="0"/>
                <a:cs typeface="Times New Roman" panose="02020603050405020304" pitchFamily="18" charset="0"/>
              </a:rPr>
              <a:t>hơn</a:t>
            </a:r>
            <a:r>
              <a:rPr lang="en-US" sz="3000" dirty="0" smtClean="0">
                <a:solidFill>
                  <a:srgbClr val="FF0000"/>
                </a:solidFill>
                <a:latin typeface="Times New Roman" panose="02020603050405020304" pitchFamily="18" charset="0"/>
                <a:cs typeface="Times New Roman" panose="02020603050405020304" pitchFamily="18" charset="0"/>
              </a:rPr>
              <a:t>.</a:t>
            </a:r>
            <a:endParaRPr lang="vi-VN" sz="3000" dirty="0">
              <a:solidFill>
                <a:srgbClr val="FF0000"/>
              </a:solidFill>
              <a:latin typeface="Times New Roman" panose="02020603050405020304" pitchFamily="18" charset="0"/>
              <a:cs typeface="Times New Roman" panose="02020603050405020304" pitchFamily="18" charset="0"/>
            </a:endParaRPr>
          </a:p>
          <a:p>
            <a:r>
              <a:rPr lang="en-US" sz="3000" dirty="0">
                <a:solidFill>
                  <a:srgbClr val="FF0000"/>
                </a:solidFill>
                <a:latin typeface="Times New Roman" panose="02020603050405020304" pitchFamily="18" charset="0"/>
                <a:cs typeface="Times New Roman" panose="02020603050405020304" pitchFamily="18" charset="0"/>
              </a:rPr>
              <a:t>-</a:t>
            </a:r>
            <a:r>
              <a:rPr lang="vi-VN" sz="3000" dirty="0" smtClean="0">
                <a:solidFill>
                  <a:srgbClr val="FF0000"/>
                </a:solidFill>
                <a:latin typeface="Times New Roman" panose="02020603050405020304" pitchFamily="18" charset="0"/>
                <a:cs typeface="Times New Roman" panose="02020603050405020304" pitchFamily="18" charset="0"/>
              </a:rPr>
              <a:t> </a:t>
            </a:r>
            <a:r>
              <a:rPr lang="vi-VN" sz="3000" dirty="0">
                <a:solidFill>
                  <a:srgbClr val="FF0000"/>
                </a:solidFill>
                <a:latin typeface="Times New Roman" panose="02020603050405020304" pitchFamily="18" charset="0"/>
                <a:cs typeface="Times New Roman" panose="02020603050405020304" pitchFamily="18" charset="0"/>
              </a:rPr>
              <a:t>Lùa gà về chuồng trước khi mặt trời mọc đảm bảo cho gà con không bị lạnh khi </a:t>
            </a:r>
            <a:r>
              <a:rPr lang="vi-VN" sz="3000" dirty="0" smtClean="0">
                <a:solidFill>
                  <a:srgbClr val="FF0000"/>
                </a:solidFill>
                <a:latin typeface="Times New Roman" panose="02020603050405020304" pitchFamily="18" charset="0"/>
                <a:cs typeface="Times New Roman" panose="02020603050405020304" pitchFamily="18" charset="0"/>
              </a:rPr>
              <a:t>ra</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khỏi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chuồng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dẫn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đến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bệnh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chết</a:t>
            </a:r>
            <a:r>
              <a:rPr lang="en-US" sz="3000" dirty="0" smtClean="0">
                <a:solidFill>
                  <a:srgbClr val="FF0000"/>
                </a:solidFill>
                <a:latin typeface="Times New Roman" panose="02020603050405020304" pitchFamily="18" charset="0"/>
                <a:cs typeface="Times New Roman" panose="02020603050405020304" pitchFamily="18" charset="0"/>
              </a:rPr>
              <a:t>.</a:t>
            </a:r>
            <a:endParaRPr lang="vi-VN" sz="3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294175" y="220459"/>
            <a:ext cx="3416416" cy="646331"/>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LUYỆN TẬP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3327" y="866790"/>
            <a:ext cx="11299370" cy="1077218"/>
          </a:xfrm>
          <a:prstGeom prst="rect">
            <a:avLst/>
          </a:prstGeom>
        </p:spPr>
        <p:txBody>
          <a:bodyPr wrap="square">
            <a:spAutoFit/>
          </a:bodyPr>
          <a:lstStyle/>
          <a:p>
            <a:r>
              <a:rPr lang="en-US" sz="3200" u="sng" dirty="0" err="1">
                <a:solidFill>
                  <a:srgbClr val="002060"/>
                </a:solidFill>
                <a:latin typeface="Times New Roman" panose="02020603050405020304" pitchFamily="18" charset="0"/>
                <a:cs typeface="Times New Roman" panose="02020603050405020304" pitchFamily="18" charset="0"/>
              </a:rPr>
              <a:t>Câu</a:t>
            </a:r>
            <a:r>
              <a:rPr lang="en-US" sz="3200" u="sng" dirty="0">
                <a:solidFill>
                  <a:srgbClr val="002060"/>
                </a:solidFill>
                <a:latin typeface="Times New Roman" panose="02020603050405020304" pitchFamily="18" charset="0"/>
                <a:cs typeface="Times New Roman" panose="02020603050405020304" pitchFamily="18" charset="0"/>
              </a:rPr>
              <a:t> 1 </a:t>
            </a:r>
            <a:r>
              <a:rPr lang="en-US" sz="3200" u="sng" dirty="0" err="1">
                <a:solidFill>
                  <a:srgbClr val="002060"/>
                </a:solidFill>
                <a:latin typeface="Times New Roman" panose="02020603050405020304" pitchFamily="18" charset="0"/>
                <a:cs typeface="Times New Roman" panose="02020603050405020304" pitchFamily="18" charset="0"/>
              </a:rPr>
              <a:t>trang</a:t>
            </a:r>
            <a:r>
              <a:rPr lang="en-US" sz="3200" u="sng" dirty="0">
                <a:solidFill>
                  <a:srgbClr val="002060"/>
                </a:solidFill>
                <a:latin typeface="Times New Roman" panose="02020603050405020304" pitchFamily="18" charset="0"/>
                <a:cs typeface="Times New Roman" panose="02020603050405020304" pitchFamily="18" charset="0"/>
              </a:rPr>
              <a:t> </a:t>
            </a:r>
            <a:r>
              <a:rPr lang="en-US" sz="3200" u="sng" dirty="0" smtClean="0">
                <a:solidFill>
                  <a:srgbClr val="002060"/>
                </a:solidFill>
                <a:latin typeface="Times New Roman" panose="02020603050405020304" pitchFamily="18" charset="0"/>
                <a:cs typeface="Times New Roman" panose="02020603050405020304" pitchFamily="18" charset="0"/>
              </a:rPr>
              <a:t>67.</a:t>
            </a:r>
            <a:r>
              <a:rPr lang="en-US" sz="3200" dirty="0" smtClean="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Hãy cho biết tác dụng của việc thả gà ra vườn chăn thả khi mặt trời mọc và lùa gà về chuồng trước lúc mặt trời </a:t>
            </a:r>
            <a:r>
              <a:rPr lang="vi-VN" sz="3200" dirty="0" smtClean="0">
                <a:solidFill>
                  <a:srgbClr val="002060"/>
                </a:solidFill>
                <a:latin typeface="Times New Roman" panose="02020603050405020304" pitchFamily="18" charset="0"/>
                <a:cs typeface="Times New Roman" panose="02020603050405020304" pitchFamily="18" charset="0"/>
              </a:rPr>
              <a:t>lặn</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2697" y="1864780"/>
            <a:ext cx="11430000" cy="4893647"/>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 </a:t>
            </a:r>
            <a:r>
              <a:rPr lang="vi-VN" sz="2400" dirty="0" smtClean="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Lượng khí độc ít.</a:t>
            </a:r>
            <a:endParaRPr lang="vi-VN" sz="24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FF0000"/>
                </a:solidFill>
                <a:latin typeface="Times New Roman" panose="02020603050405020304" pitchFamily="18" charset="0"/>
                <a:cs typeface="Times New Roman" panose="02020603050405020304" pitchFamily="18" charset="0"/>
              </a:rPr>
              <a:t>- Đảm bảo nhiệt độ và độ ẩm thích hợp.</a:t>
            </a:r>
            <a:endParaRPr lang="vi-VN" sz="24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FF0000"/>
                </a:solidFill>
                <a:latin typeface="Times New Roman" panose="02020603050405020304" pitchFamily="18" charset="0"/>
                <a:cs typeface="Times New Roman" panose="02020603050405020304" pitchFamily="18" charset="0"/>
              </a:rPr>
              <a:t>- Cao ráo, thoáng mát phù hợp với thời tiết.</a:t>
            </a:r>
            <a:endParaRPr lang="vi-VN" sz="24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FF0000"/>
                </a:solidFill>
                <a:latin typeface="Times New Roman" panose="02020603050405020304" pitchFamily="18" charset="0"/>
                <a:cs typeface="Times New Roman" panose="02020603050405020304" pitchFamily="18" charset="0"/>
              </a:rPr>
              <a:t>- Các thiết bị khác chuồng cần được bố trí hợp lý.</a:t>
            </a:r>
            <a:endParaRPr lang="vi-VN" sz="24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FF0000"/>
                </a:solidFill>
                <a:latin typeface="Times New Roman" panose="02020603050405020304" pitchFamily="18" charset="0"/>
                <a:cs typeface="Times New Roman" panose="02020603050405020304" pitchFamily="18" charset="0"/>
              </a:rPr>
              <a:t>- Chuồng nên quay về hướng đông nam, mùa hè mát mẻ, mùa đông ấm áp.</a:t>
            </a:r>
            <a:endParaRPr lang="vi-VN" sz="24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FF0000"/>
                </a:solidFill>
                <a:latin typeface="Times New Roman" panose="02020603050405020304" pitchFamily="18" charset="0"/>
                <a:cs typeface="Times New Roman" panose="02020603050405020304" pitchFamily="18" charset="0"/>
              </a:rPr>
              <a:t>- Nền chuồng cao, tránh gây trơn trượt và ẩm ướt khi vào mùa mưa.</a:t>
            </a:r>
            <a:endParaRPr lang="vi-VN" sz="24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FF0000"/>
                </a:solidFill>
                <a:latin typeface="Times New Roman" panose="02020603050405020304" pitchFamily="18" charset="0"/>
                <a:cs typeface="Times New Roman" panose="02020603050405020304" pitchFamily="18" charset="0"/>
              </a:rPr>
              <a:t>- Chọn địa điểm phải cách xa khu dân cư theo khoảng cách đúng quy định.</a:t>
            </a:r>
            <a:endParaRPr lang="vi-VN" sz="24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FF0000"/>
                </a:solidFill>
                <a:latin typeface="Times New Roman" panose="02020603050405020304" pitchFamily="18" charset="0"/>
                <a:cs typeface="Times New Roman" panose="02020603050405020304" pitchFamily="18" charset="0"/>
              </a:rPr>
              <a:t>- Tường nên xây bằng gạch để ủ ấm vật nuôi, mái che nên thiết kế dốc để thoát nước nhanh (Thiết kế hệ thống thoát nước xung quanh, tránh đọng nước gây ô nhiễm sau này</a:t>
            </a:r>
            <a:r>
              <a:rPr lang="vi-VN" sz="2400" dirty="0" smtClean="0">
                <a:solidFill>
                  <a:srgbClr val="FF0000"/>
                </a:solidFill>
                <a:latin typeface="Times New Roman" panose="02020603050405020304" pitchFamily="18" charset="0"/>
                <a:cs typeface="Times New Roman" panose="02020603050405020304"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a:t>
            </a:r>
            <a:endParaRPr lang="vi-VN" sz="24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FF0000"/>
                </a:solidFill>
                <a:latin typeface="Times New Roman" panose="02020603050405020304" pitchFamily="18" charset="0"/>
                <a:cs typeface="Times New Roman" panose="02020603050405020304" pitchFamily="18" charset="0"/>
              </a:rPr>
              <a:t>- Chuồng đảm bảo vệ sinh, quét vôi sáng sủa, phòng chuột, rắn, ruồi, muỗi</a:t>
            </a:r>
            <a:r>
              <a:rPr lang="vi-VN" sz="2400" dirty="0" smtClean="0">
                <a:solidFill>
                  <a:srgbClr val="FF0000"/>
                </a:solidFill>
                <a:latin typeface="Times New Roman" panose="02020603050405020304" pitchFamily="18" charset="0"/>
                <a:cs typeface="Times New Roman" panose="02020603050405020304" pitchFamily="18" charset="0"/>
              </a:rPr>
              <a:t>...</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 - </a:t>
            </a:r>
            <a:r>
              <a:rPr lang="vi-VN" sz="2400" dirty="0" smtClean="0">
                <a:solidFill>
                  <a:srgbClr val="FF0000"/>
                </a:solidFill>
                <a:latin typeface="Times New Roman" panose="02020603050405020304" pitchFamily="18" charset="0"/>
                <a:cs typeface="Times New Roman" panose="02020603050405020304" pitchFamily="18" charset="0"/>
              </a:rPr>
              <a:t>Chuồng </a:t>
            </a:r>
            <a:r>
              <a:rPr lang="vi-VN" sz="2400" dirty="0">
                <a:solidFill>
                  <a:srgbClr val="FF0000"/>
                </a:solidFill>
                <a:latin typeface="Times New Roman" panose="02020603050405020304" pitchFamily="18" charset="0"/>
                <a:cs typeface="Times New Roman" panose="02020603050405020304" pitchFamily="18" charset="0"/>
              </a:rPr>
              <a:t>nuôi cần cách xa khu vực người ở để: đảm bảo vệ sinh và an toàn dịch bệnh cho vật nuôi và sức khỏe cho con người ; giảm thiểu khả năng gây ô nhiễm không khí, cũng như nguồn nước cho người dân sống ở các vùng lân </a:t>
            </a:r>
            <a:r>
              <a:rPr lang="vi-VN" sz="2400" dirty="0" smtClean="0">
                <a:solidFill>
                  <a:srgbClr val="FF0000"/>
                </a:solidFill>
                <a:latin typeface="Times New Roman" panose="02020603050405020304" pitchFamily="18" charset="0"/>
                <a:cs typeface="Times New Roman" panose="02020603050405020304" pitchFamily="18" charset="0"/>
              </a:rPr>
              <a:t>cận</a:t>
            </a:r>
            <a:r>
              <a:rPr lang="en-US" sz="2400" dirty="0" smtClean="0">
                <a:solidFill>
                  <a:srgbClr val="FF0000"/>
                </a:solidFill>
                <a:latin typeface="Times New Roman" panose="02020603050405020304" pitchFamily="18" charset="0"/>
                <a:cs typeface="Times New Roman" panose="02020603050405020304" pitchFamily="18" charset="0"/>
              </a:rPr>
              <a:t>.</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294175" y="220459"/>
            <a:ext cx="3416416" cy="646331"/>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LUYỆN TẬP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3327" y="787562"/>
            <a:ext cx="11299370" cy="1077218"/>
          </a:xfrm>
          <a:prstGeom prst="rect">
            <a:avLst/>
          </a:prstGeom>
        </p:spPr>
        <p:txBody>
          <a:bodyPr wrap="square">
            <a:spAutoFit/>
          </a:bodyPr>
          <a:lstStyle/>
          <a:p>
            <a:r>
              <a:rPr lang="en-US" sz="3200" u="sng" dirty="0" err="1">
                <a:solidFill>
                  <a:srgbClr val="002060"/>
                </a:solidFill>
                <a:latin typeface="Times New Roman" panose="02020603050405020304" pitchFamily="18" charset="0"/>
                <a:cs typeface="Times New Roman" panose="02020603050405020304" pitchFamily="18" charset="0"/>
              </a:rPr>
              <a:t>Câu</a:t>
            </a:r>
            <a:r>
              <a:rPr lang="en-US" sz="3200" u="sng" dirty="0">
                <a:solidFill>
                  <a:srgbClr val="002060"/>
                </a:solidFill>
                <a:latin typeface="Times New Roman" panose="02020603050405020304" pitchFamily="18" charset="0"/>
                <a:cs typeface="Times New Roman" panose="02020603050405020304" pitchFamily="18" charset="0"/>
              </a:rPr>
              <a:t> </a:t>
            </a:r>
            <a:r>
              <a:rPr lang="en-US" sz="3200" u="sng" dirty="0" smtClean="0">
                <a:solidFill>
                  <a:srgbClr val="002060"/>
                </a:solidFill>
                <a:latin typeface="Times New Roman" panose="02020603050405020304" pitchFamily="18" charset="0"/>
                <a:cs typeface="Times New Roman" panose="02020603050405020304" pitchFamily="18" charset="0"/>
              </a:rPr>
              <a:t>2 </a:t>
            </a:r>
            <a:r>
              <a:rPr lang="en-US" sz="3200" u="sng" dirty="0" err="1">
                <a:solidFill>
                  <a:srgbClr val="002060"/>
                </a:solidFill>
                <a:latin typeface="Times New Roman" panose="02020603050405020304" pitchFamily="18" charset="0"/>
                <a:cs typeface="Times New Roman" panose="02020603050405020304" pitchFamily="18" charset="0"/>
              </a:rPr>
              <a:t>trang</a:t>
            </a:r>
            <a:r>
              <a:rPr lang="en-US" sz="3200" u="sng" dirty="0">
                <a:solidFill>
                  <a:srgbClr val="002060"/>
                </a:solidFill>
                <a:latin typeface="Times New Roman" panose="02020603050405020304" pitchFamily="18" charset="0"/>
                <a:cs typeface="Times New Roman" panose="02020603050405020304" pitchFamily="18" charset="0"/>
              </a:rPr>
              <a:t> </a:t>
            </a:r>
            <a:r>
              <a:rPr lang="en-US" sz="3200" u="sng" dirty="0" smtClean="0">
                <a:solidFill>
                  <a:srgbClr val="002060"/>
                </a:solidFill>
                <a:latin typeface="Times New Roman" panose="02020603050405020304" pitchFamily="18" charset="0"/>
                <a:cs typeface="Times New Roman" panose="02020603050405020304" pitchFamily="18" charset="0"/>
              </a:rPr>
              <a:t>67.</a:t>
            </a:r>
            <a:r>
              <a:rPr lang="en-US" sz="3200" dirty="0" smtClean="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Hãy nêu đặc điểm của chuồng gà hợp vệ sinh. Tại sao chuồng nuôi cần cách xa khu vực người </a:t>
            </a:r>
            <a:r>
              <a:rPr lang="vi-VN" sz="3200" dirty="0" smtClean="0">
                <a:solidFill>
                  <a:srgbClr val="002060"/>
                </a:solidFill>
                <a:latin typeface="Times New Roman" panose="02020603050405020304" pitchFamily="18" charset="0"/>
                <a:cs typeface="Times New Roman" panose="02020603050405020304" pitchFamily="18" charset="0"/>
              </a:rPr>
              <a:t>ở</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barn(inVertical)">
                                      <p:cBhvr>
                                        <p:cTn id="15" dur="500"/>
                                        <p:tgtEl>
                                          <p:spTgt spid="1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barn(inVertical)">
                                      <p:cBhvr>
                                        <p:cTn id="18" dur="500"/>
                                        <p:tgtEl>
                                          <p:spTgt spid="12">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barn(inVertical)">
                                      <p:cBhvr>
                                        <p:cTn id="21" dur="500"/>
                                        <p:tgtEl>
                                          <p:spTgt spid="12">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barn(inVertical)">
                                      <p:cBhvr>
                                        <p:cTn id="24" dur="500"/>
                                        <p:tgtEl>
                                          <p:spTgt spid="12">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barn(inVertical)">
                                      <p:cBhvr>
                                        <p:cTn id="27" dur="500"/>
                                        <p:tgtEl>
                                          <p:spTgt spid="12">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2">
                                            <p:txEl>
                                              <p:pRg st="6" end="6"/>
                                            </p:txEl>
                                          </p:spTgt>
                                        </p:tgtEl>
                                        <p:attrNameLst>
                                          <p:attrName>style.visibility</p:attrName>
                                        </p:attrNameLst>
                                      </p:cBhvr>
                                      <p:to>
                                        <p:strVal val="visible"/>
                                      </p:to>
                                    </p:set>
                                    <p:animEffect transition="in" filter="barn(inVertical)">
                                      <p:cBhvr>
                                        <p:cTn id="30" dur="500"/>
                                        <p:tgtEl>
                                          <p:spTgt spid="12">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animEffect transition="in" filter="barn(inVertical)">
                                      <p:cBhvr>
                                        <p:cTn id="33" dur="500"/>
                                        <p:tgtEl>
                                          <p:spTgt spid="12">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2">
                                            <p:txEl>
                                              <p:pRg st="8" end="8"/>
                                            </p:txEl>
                                          </p:spTgt>
                                        </p:tgtEl>
                                        <p:attrNameLst>
                                          <p:attrName>style.visibility</p:attrName>
                                        </p:attrNameLst>
                                      </p:cBhvr>
                                      <p:to>
                                        <p:strVal val="visible"/>
                                      </p:to>
                                    </p:set>
                                    <p:animEffect transition="in" filter="barn(inVertical)">
                                      <p:cBhvr>
                                        <p:cTn id="36" dur="500"/>
                                        <p:tgtEl>
                                          <p:spTgt spid="12">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circle(in)">
                                      <p:cBhvr>
                                        <p:cTn id="41" dur="20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886" y="1451113"/>
            <a:ext cx="11289165" cy="584775"/>
          </a:xfrm>
          <a:prstGeom prst="rect">
            <a:avLst/>
          </a:prstGeom>
          <a:noFill/>
        </p:spPr>
        <p:txBody>
          <a:bodyPr wrap="square">
            <a:spAutoFit/>
          </a:bodyPr>
          <a:lstStyle/>
          <a:p>
            <a:r>
              <a:rPr lang="en-US" sz="3200" b="1" u="sng" dirty="0">
                <a:solidFill>
                  <a:srgbClr val="FF0000"/>
                </a:solidFill>
                <a:effectLst/>
                <a:latin typeface="Times New Roman" panose="02020603050405020304" pitchFamily="18" charset="0"/>
                <a:ea typeface="Calibri" panose="020F0502020204030204" pitchFamily="34" charset="0"/>
              </a:rPr>
              <a:t>1</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Quy</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trình</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chăn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nuôi</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5" name="Rectangle 4"/>
          <p:cNvSpPr/>
          <p:nvPr/>
        </p:nvSpPr>
        <p:spPr>
          <a:xfrm>
            <a:off x="117566" y="96004"/>
            <a:ext cx="10752536"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smtClean="0">
                <a:solidFill>
                  <a:srgbClr val="B30585"/>
                </a:solidFill>
                <a:latin typeface="Times New Roman" panose="02020603050405020304" pitchFamily="18" charset="0"/>
                <a:cs typeface="Times New Roman" panose="02020603050405020304" pitchFamily="18" charset="0"/>
              </a:rPr>
              <a:t>Bài</a:t>
            </a:r>
            <a:r>
              <a:rPr lang="en-US" sz="4400" b="1" dirty="0" smtClean="0">
                <a:solidFill>
                  <a:srgbClr val="B30585"/>
                </a:solidFill>
                <a:latin typeface="Times New Roman" panose="02020603050405020304" pitchFamily="18" charset="0"/>
                <a:cs typeface="Times New Roman" panose="02020603050405020304" pitchFamily="18" charset="0"/>
              </a:rPr>
              <a:t> 11. KĨ THUẬT CHĂN NUÔI GÀ THỊT  THẢ VƯỜN</a:t>
            </a:r>
            <a:endParaRPr lang="en-US" sz="4400" b="1" cap="none" spc="0" dirty="0">
              <a:solidFill>
                <a:srgbClr val="000099"/>
              </a:solidFill>
              <a:effectLst/>
              <a:latin typeface="Times New Roman" panose="02020603050405020304" pitchFamily="18" charset="0"/>
              <a:cs typeface="Times New Roman" panose="02020603050405020304" pitchFamily="18" charset="0"/>
            </a:endParaRPr>
          </a:p>
        </p:txBody>
      </p:sp>
      <p:pic>
        <p:nvPicPr>
          <p:cNvPr id="7" name="Picture 8"/>
          <p:cNvPicPr>
            <a:picLocks noChangeAspect="1"/>
          </p:cNvPicPr>
          <p:nvPr/>
        </p:nvPicPr>
        <p:blipFill>
          <a:blip r:embed="rId1"/>
          <a:srcRect/>
          <a:stretch>
            <a:fillRect/>
          </a:stretch>
        </p:blipFill>
        <p:spPr>
          <a:xfrm>
            <a:off x="10870102" y="210030"/>
            <a:ext cx="1321898" cy="12410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2697" y="2079332"/>
            <a:ext cx="11430000" cy="4401205"/>
          </a:xfrm>
          <a:prstGeom prst="rect">
            <a:avLst/>
          </a:prstGeom>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 Ở mỗi giai đoạn khác nhau, gà cần lượng dinh dưỡng và chất dinh dưỡng khác nhau: khi còn nhỏ gà cơ thể gà con rất bé vì vậy cũng cần lượng thức ăn ít hơn và chất dinh dưỡng vừa đủ để cung cấp cho cơ thể, còn gà trong giai đoạn sinh trưởng chúng cần lượng dinh dưỡng nhiều hơn để cơ thể phát triển.</a:t>
            </a:r>
            <a:endParaRPr lang="vi-VN"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 Khả năng phát triển và kiếm ăn cũng khác nhau: Gà còn nhỏ không thể tự kiếm ăn nên phải ăn thức ăn có sẵn, khi lớn hơn chúng có thể tự kiếm ăn và cần để cho chúng tự kiếm ăn để cơ thể được săn chắc.</a:t>
            </a:r>
            <a:endParaRPr lang="vi-VN"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 khả năng hấp thụ và tiêu hóa chất dinh dưỡng cũng khác nhau: gà con chỉ có thể ăn thức ăn được xay nhỏ và chế biến sẵn còn gà lớn có khả năng tiêu thụ và hấp thu tốt hơn nên ăn được thức ăn nhiều chất dinh dưỡng và tự kiếm ăn</a:t>
            </a:r>
            <a:r>
              <a:rPr lang="vi-VN" sz="2800" dirty="0" smtClean="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294175" y="220459"/>
            <a:ext cx="3416416" cy="646331"/>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LUYỆN TẬP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3327" y="866790"/>
            <a:ext cx="11299370" cy="1200329"/>
          </a:xfrm>
          <a:prstGeom prst="rect">
            <a:avLst/>
          </a:prstGeom>
        </p:spPr>
        <p:txBody>
          <a:bodyPr wrap="square">
            <a:spAutoFit/>
          </a:bodyPr>
          <a:lstStyle/>
          <a:p>
            <a:r>
              <a:rPr lang="en-US" sz="3600" u="sng" dirty="0" err="1">
                <a:solidFill>
                  <a:srgbClr val="002060"/>
                </a:solidFill>
                <a:latin typeface="Times New Roman" panose="02020603050405020304" pitchFamily="18" charset="0"/>
                <a:cs typeface="Times New Roman" panose="02020603050405020304" pitchFamily="18" charset="0"/>
              </a:rPr>
              <a:t>Câu</a:t>
            </a:r>
            <a:r>
              <a:rPr lang="en-US" sz="3600" u="sng" dirty="0">
                <a:solidFill>
                  <a:srgbClr val="002060"/>
                </a:solidFill>
                <a:latin typeface="Times New Roman" panose="02020603050405020304" pitchFamily="18" charset="0"/>
                <a:cs typeface="Times New Roman" panose="02020603050405020304" pitchFamily="18" charset="0"/>
              </a:rPr>
              <a:t> </a:t>
            </a:r>
            <a:r>
              <a:rPr lang="en-US" sz="3600" u="sng" dirty="0" smtClean="0">
                <a:solidFill>
                  <a:srgbClr val="002060"/>
                </a:solidFill>
                <a:latin typeface="Times New Roman" panose="02020603050405020304" pitchFamily="18" charset="0"/>
                <a:cs typeface="Times New Roman" panose="02020603050405020304" pitchFamily="18" charset="0"/>
              </a:rPr>
              <a:t>3 </a:t>
            </a:r>
            <a:r>
              <a:rPr lang="en-US" sz="3600" u="sng" dirty="0" err="1">
                <a:solidFill>
                  <a:srgbClr val="002060"/>
                </a:solidFill>
                <a:latin typeface="Times New Roman" panose="02020603050405020304" pitchFamily="18" charset="0"/>
                <a:cs typeface="Times New Roman" panose="02020603050405020304" pitchFamily="18" charset="0"/>
              </a:rPr>
              <a:t>trang</a:t>
            </a:r>
            <a:r>
              <a:rPr lang="en-US" sz="3600" u="sng" dirty="0">
                <a:solidFill>
                  <a:srgbClr val="002060"/>
                </a:solidFill>
                <a:latin typeface="Times New Roman" panose="02020603050405020304" pitchFamily="18" charset="0"/>
                <a:cs typeface="Times New Roman" panose="02020603050405020304" pitchFamily="18" charset="0"/>
              </a:rPr>
              <a:t> </a:t>
            </a:r>
            <a:r>
              <a:rPr lang="en-US" sz="3600" u="sng" dirty="0" smtClean="0">
                <a:solidFill>
                  <a:srgbClr val="002060"/>
                </a:solidFill>
                <a:latin typeface="Times New Roman" panose="02020603050405020304" pitchFamily="18" charset="0"/>
                <a:cs typeface="Times New Roman" panose="02020603050405020304" pitchFamily="18" charset="0"/>
              </a:rPr>
              <a:t>67.</a:t>
            </a:r>
            <a:r>
              <a:rPr lang="en-US" sz="3600" dirty="0" smtClean="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Vì sao việc cung cấp thức ăn lại phụ thuốc vào các giai đoạn sinh trưởng của gà?</a:t>
            </a:r>
            <a:endParaRPr lang="en-US" sz="36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2697" y="2588783"/>
            <a:ext cx="11430000" cy="2862322"/>
          </a:xfrm>
          <a:prstGeom prst="rect">
            <a:avLst/>
          </a:prstGeom>
        </p:spPr>
        <p:txBody>
          <a:bodyPr wrap="square">
            <a:spAutoFit/>
          </a:bodyPr>
          <a:lstStyle/>
          <a:p>
            <a:r>
              <a:rPr lang="vi-VN" sz="3600" dirty="0">
                <a:solidFill>
                  <a:srgbClr val="FF0000"/>
                </a:solidFill>
                <a:latin typeface="Times New Roman" panose="02020603050405020304" pitchFamily="18" charset="0"/>
                <a:cs typeface="Times New Roman" panose="02020603050405020304" pitchFamily="18" charset="0"/>
              </a:rPr>
              <a:t>Cần tiêu độc, khử trùng chuồng trại sau mỗi đợt nuôi vì nó giúp khống chế bệnh dịch, diệt mầm bệnh trong môi trường, ngăn chặn lây lan bệnh dịch, tránh vi khuẩn gây bệnh phát triển. Sát trùng chuồng trại và dụng cụ chăn nuôi giúp tăng hiệu quả chăn nuôi, phát triển bền vững, hạn chế bệnh dịch.</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268049" y="416401"/>
            <a:ext cx="3416416" cy="646331"/>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LUYỆN TẬP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3327" y="1284801"/>
            <a:ext cx="11299370" cy="1200329"/>
          </a:xfrm>
          <a:prstGeom prst="rect">
            <a:avLst/>
          </a:prstGeom>
        </p:spPr>
        <p:txBody>
          <a:bodyPr wrap="square">
            <a:spAutoFit/>
          </a:bodyPr>
          <a:lstStyle/>
          <a:p>
            <a:r>
              <a:rPr lang="en-US" sz="3600" u="sng" dirty="0" err="1">
                <a:solidFill>
                  <a:srgbClr val="002060"/>
                </a:solidFill>
                <a:latin typeface="Times New Roman" panose="02020603050405020304" pitchFamily="18" charset="0"/>
                <a:cs typeface="Times New Roman" panose="02020603050405020304" pitchFamily="18" charset="0"/>
              </a:rPr>
              <a:t>Câu</a:t>
            </a:r>
            <a:r>
              <a:rPr lang="en-US" sz="3600" u="sng" dirty="0">
                <a:solidFill>
                  <a:srgbClr val="002060"/>
                </a:solidFill>
                <a:latin typeface="Times New Roman" panose="02020603050405020304" pitchFamily="18" charset="0"/>
                <a:cs typeface="Times New Roman" panose="02020603050405020304" pitchFamily="18" charset="0"/>
              </a:rPr>
              <a:t> 4</a:t>
            </a:r>
            <a:r>
              <a:rPr lang="en-US" sz="3600" u="sng" dirty="0" smtClean="0">
                <a:solidFill>
                  <a:srgbClr val="002060"/>
                </a:solidFill>
                <a:latin typeface="Times New Roman" panose="02020603050405020304" pitchFamily="18" charset="0"/>
                <a:cs typeface="Times New Roman" panose="02020603050405020304" pitchFamily="18" charset="0"/>
              </a:rPr>
              <a:t> </a:t>
            </a:r>
            <a:r>
              <a:rPr lang="en-US" sz="3600" u="sng" dirty="0" err="1">
                <a:solidFill>
                  <a:srgbClr val="002060"/>
                </a:solidFill>
                <a:latin typeface="Times New Roman" panose="02020603050405020304" pitchFamily="18" charset="0"/>
                <a:cs typeface="Times New Roman" panose="02020603050405020304" pitchFamily="18" charset="0"/>
              </a:rPr>
              <a:t>trang</a:t>
            </a:r>
            <a:r>
              <a:rPr lang="en-US" sz="3600" u="sng" dirty="0">
                <a:solidFill>
                  <a:srgbClr val="002060"/>
                </a:solidFill>
                <a:latin typeface="Times New Roman" panose="02020603050405020304" pitchFamily="18" charset="0"/>
                <a:cs typeface="Times New Roman" panose="02020603050405020304" pitchFamily="18" charset="0"/>
              </a:rPr>
              <a:t> </a:t>
            </a:r>
            <a:r>
              <a:rPr lang="en-US" sz="3600" u="sng" dirty="0" smtClean="0">
                <a:solidFill>
                  <a:srgbClr val="002060"/>
                </a:solidFill>
                <a:latin typeface="Times New Roman" panose="02020603050405020304" pitchFamily="18" charset="0"/>
                <a:cs typeface="Times New Roman" panose="02020603050405020304" pitchFamily="18" charset="0"/>
              </a:rPr>
              <a:t>67.</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Vì</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sao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cần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tiêu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độc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khử</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trùng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chuồng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trại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sau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mỗi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đợt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nuôi</a:t>
            </a:r>
            <a:r>
              <a:rPr lang="vi-VN" sz="3600" dirty="0" smtClean="0">
                <a:solidFill>
                  <a:srgbClr val="002060"/>
                </a:solidFill>
                <a:latin typeface="Times New Roman" panose="02020603050405020304" pitchFamily="18" charset="0"/>
                <a:cs typeface="Times New Roman" panose="02020603050405020304" pitchFamily="18" charset="0"/>
              </a:rPr>
              <a:t>?</a:t>
            </a:r>
            <a:endParaRPr lang="en-US" sz="36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1" name="Cloud 10"/>
          <p:cNvSpPr/>
          <p:nvPr/>
        </p:nvSpPr>
        <p:spPr>
          <a:xfrm>
            <a:off x="1048776" y="1196754"/>
            <a:ext cx="9619225" cy="4005807"/>
          </a:xfrm>
          <a:prstGeom prst="cloud">
            <a:avLst/>
          </a:prstGeom>
          <a:solidFill>
            <a:schemeClr val="accent3">
              <a:lumMod val="95000"/>
            </a:schemeClr>
          </a:solidFill>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vi-VN" altLang="en-US" sz="4000" b="1" dirty="0">
                <a:solidFill>
                  <a:srgbClr val="FF0000"/>
                </a:solidFill>
                <a:latin typeface="Times New Roman" panose="02020603050405020304" pitchFamily="18" charset="0"/>
              </a:rPr>
              <a:t>DẶN DÒ</a:t>
            </a:r>
            <a:endParaRPr lang="en-US" altLang="en-US" sz="4000" b="1" dirty="0">
              <a:solidFill>
                <a:srgbClr val="FF0000"/>
              </a:solidFill>
              <a:latin typeface="Times New Roman" panose="02020603050405020304" pitchFamily="18" charset="0"/>
            </a:endParaRPr>
          </a:p>
          <a:p>
            <a:pPr>
              <a:defRPr/>
            </a:pP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Học</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bài</a:t>
            </a:r>
            <a:r>
              <a:rPr lang="en-US" altLang="en-US" sz="4000" dirty="0">
                <a:solidFill>
                  <a:srgbClr val="002060"/>
                </a:solidFill>
                <a:latin typeface="Times New Roman" panose="02020603050405020304" pitchFamily="18" charset="0"/>
                <a:cs typeface="Times New Roman" panose="02020603050405020304" pitchFamily="18" charset="0"/>
              </a:rPr>
              <a:t>.</a:t>
            </a:r>
            <a:endParaRPr lang="en-US" altLang="en-US" sz="4000" dirty="0">
              <a:solidFill>
                <a:srgbClr val="002060"/>
              </a:solidFill>
              <a:latin typeface="Times New Roman" panose="02020603050405020304" pitchFamily="18" charset="0"/>
              <a:cs typeface="Times New Roman" panose="02020603050405020304" pitchFamily="18" charset="0"/>
            </a:endParaRPr>
          </a:p>
          <a:p>
            <a:pPr>
              <a:defRPr/>
            </a:pPr>
            <a:r>
              <a:rPr lang="en-US" altLang="en-US" sz="3800" dirty="0">
                <a:solidFill>
                  <a:srgbClr val="002060"/>
                </a:solidFill>
                <a:latin typeface="Times New Roman" panose="02020603050405020304" pitchFamily="18" charset="0"/>
                <a:cs typeface="Times New Roman" panose="02020603050405020304" pitchFamily="18" charset="0"/>
              </a:rPr>
              <a:t>- </a:t>
            </a:r>
            <a:r>
              <a:rPr lang="en-US" altLang="en-US" sz="3800" dirty="0" err="1">
                <a:solidFill>
                  <a:srgbClr val="002060"/>
                </a:solidFill>
                <a:latin typeface="Times New Roman" panose="02020603050405020304" pitchFamily="18" charset="0"/>
                <a:cs typeface="Times New Roman" panose="02020603050405020304" pitchFamily="18" charset="0"/>
              </a:rPr>
              <a:t>Đọc</a:t>
            </a:r>
            <a:r>
              <a:rPr lang="en-US" altLang="en-US" sz="3800" dirty="0">
                <a:solidFill>
                  <a:srgbClr val="002060"/>
                </a:solidFill>
                <a:latin typeface="Times New Roman" panose="02020603050405020304" pitchFamily="18" charset="0"/>
                <a:cs typeface="Times New Roman" panose="02020603050405020304" pitchFamily="18" charset="0"/>
              </a:rPr>
              <a:t> </a:t>
            </a:r>
            <a:r>
              <a:rPr lang="en-US" altLang="en-US" sz="3800" dirty="0" err="1">
                <a:solidFill>
                  <a:srgbClr val="002060"/>
                </a:solidFill>
                <a:latin typeface="Times New Roman" panose="02020603050405020304" pitchFamily="18" charset="0"/>
                <a:cs typeface="Times New Roman" panose="02020603050405020304" pitchFamily="18" charset="0"/>
              </a:rPr>
              <a:t>và</a:t>
            </a:r>
            <a:r>
              <a:rPr lang="en-US" altLang="en-US" sz="3800" dirty="0">
                <a:solidFill>
                  <a:srgbClr val="002060"/>
                </a:solidFill>
                <a:latin typeface="Times New Roman" panose="02020603050405020304" pitchFamily="18" charset="0"/>
                <a:cs typeface="Times New Roman" panose="02020603050405020304" pitchFamily="18" charset="0"/>
              </a:rPr>
              <a:t> </a:t>
            </a:r>
            <a:r>
              <a:rPr lang="en-US" altLang="en-US" sz="3800" dirty="0" err="1">
                <a:solidFill>
                  <a:srgbClr val="002060"/>
                </a:solidFill>
                <a:latin typeface="Times New Roman" panose="02020603050405020304" pitchFamily="18" charset="0"/>
                <a:cs typeface="Times New Roman" panose="02020603050405020304" pitchFamily="18" charset="0"/>
              </a:rPr>
              <a:t>chuẩn</a:t>
            </a:r>
            <a:r>
              <a:rPr lang="en-US" altLang="en-US" sz="3800" dirty="0">
                <a:solidFill>
                  <a:srgbClr val="002060"/>
                </a:solidFill>
                <a:latin typeface="Times New Roman" panose="02020603050405020304" pitchFamily="18" charset="0"/>
                <a:cs typeface="Times New Roman" panose="02020603050405020304" pitchFamily="18" charset="0"/>
              </a:rPr>
              <a:t> </a:t>
            </a:r>
            <a:r>
              <a:rPr lang="en-US" altLang="en-US" sz="3800" dirty="0" err="1">
                <a:solidFill>
                  <a:srgbClr val="002060"/>
                </a:solidFill>
                <a:latin typeface="Times New Roman" panose="02020603050405020304" pitchFamily="18" charset="0"/>
                <a:cs typeface="Times New Roman" panose="02020603050405020304" pitchFamily="18" charset="0"/>
              </a:rPr>
              <a:t>bị</a:t>
            </a:r>
            <a:r>
              <a:rPr lang="en-US" altLang="en-US" sz="3800" dirty="0">
                <a:solidFill>
                  <a:srgbClr val="002060"/>
                </a:solidFill>
                <a:latin typeface="Times New Roman" panose="02020603050405020304" pitchFamily="18" charset="0"/>
                <a:cs typeface="Times New Roman" panose="02020603050405020304" pitchFamily="18" charset="0"/>
              </a:rPr>
              <a:t> </a:t>
            </a:r>
            <a:r>
              <a:rPr lang="en-US" altLang="en-US" sz="3800" dirty="0" err="1">
                <a:solidFill>
                  <a:srgbClr val="002060"/>
                </a:solidFill>
                <a:latin typeface="Times New Roman" panose="02020603050405020304" pitchFamily="18" charset="0"/>
                <a:cs typeface="Times New Roman" panose="02020603050405020304" pitchFamily="18" charset="0"/>
              </a:rPr>
              <a:t>trước</a:t>
            </a:r>
            <a:r>
              <a:rPr lang="en-US" altLang="en-US" sz="3800" dirty="0">
                <a:solidFill>
                  <a:srgbClr val="002060"/>
                </a:solidFill>
                <a:latin typeface="Times New Roman" panose="02020603050405020304" pitchFamily="18" charset="0"/>
                <a:cs typeface="Times New Roman" panose="02020603050405020304" pitchFamily="18" charset="0"/>
              </a:rPr>
              <a:t> </a:t>
            </a:r>
            <a:r>
              <a:rPr lang="en-US" altLang="en-US" sz="3800" dirty="0" err="1" smtClean="0">
                <a:solidFill>
                  <a:srgbClr val="002060"/>
                </a:solidFill>
                <a:latin typeface="Times New Roman" panose="02020603050405020304" pitchFamily="18" charset="0"/>
                <a:cs typeface="Times New Roman" panose="02020603050405020304" pitchFamily="18" charset="0"/>
              </a:rPr>
              <a:t>bài</a:t>
            </a:r>
            <a:r>
              <a:rPr lang="en-US" altLang="en-US" sz="3800" dirty="0" smtClean="0">
                <a:solidFill>
                  <a:srgbClr val="002060"/>
                </a:solidFill>
                <a:latin typeface="Times New Roman" panose="02020603050405020304" pitchFamily="18" charset="0"/>
                <a:cs typeface="Times New Roman" panose="02020603050405020304" pitchFamily="18" charset="0"/>
              </a:rPr>
              <a:t>. </a:t>
            </a:r>
            <a:r>
              <a:rPr lang="en-US" altLang="en-US" sz="3600" dirty="0" smtClean="0">
                <a:solidFill>
                  <a:srgbClr val="002060"/>
                </a:solidFill>
                <a:latin typeface="Times New Roman" panose="02020603050405020304" pitchFamily="18" charset="0"/>
                <a:cs typeface="Times New Roman" panose="02020603050405020304" pitchFamily="18" charset="0"/>
              </a:rPr>
              <a:t>“DỰ ÁN 2” </a:t>
            </a:r>
            <a:r>
              <a:rPr lang="en-US" altLang="en-US" sz="3600" dirty="0">
                <a:solidFill>
                  <a:srgbClr val="002060"/>
                </a:solidFill>
                <a:latin typeface="Times New Roman" panose="02020603050405020304" pitchFamily="18" charset="0"/>
                <a:cs typeface="Times New Roman" panose="02020603050405020304" pitchFamily="18" charset="0"/>
              </a:rPr>
              <a:t>SGK </a:t>
            </a:r>
            <a:r>
              <a:rPr lang="en-US" altLang="en-US" sz="3600" dirty="0" smtClean="0">
                <a:solidFill>
                  <a:srgbClr val="002060"/>
                </a:solidFill>
                <a:latin typeface="Times New Roman" panose="02020603050405020304" pitchFamily="18" charset="0"/>
                <a:cs typeface="Times New Roman" panose="02020603050405020304" pitchFamily="18" charset="0"/>
              </a:rPr>
              <a:t>Tr68.</a:t>
            </a:r>
            <a:endParaRPr lang="en-US" altLang="en-US" sz="36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Kể tên những công việc chăn nuôi được minh hoạ trong Hình 11.1 và sắp xế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4766" y="313509"/>
            <a:ext cx="11168743" cy="41931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1328" y="5021090"/>
            <a:ext cx="10975617" cy="1077218"/>
          </a:xfrm>
          <a:prstGeom prst="rect">
            <a:avLst/>
          </a:prstGeom>
          <a:solidFill>
            <a:srgbClr val="99CC00"/>
          </a:solidFill>
        </p:spPr>
        <p:txBody>
          <a:bodyPr wrap="square">
            <a:spAutoFit/>
          </a:bodyPr>
          <a:lstStyle/>
          <a:p>
            <a:r>
              <a:rPr lang="en-US" sz="3200" dirty="0" err="1">
                <a:solidFill>
                  <a:srgbClr val="000000"/>
                </a:solidFill>
                <a:effectLst/>
                <a:latin typeface="Times New Roman" panose="02020603050405020304" pitchFamily="18" charset="0"/>
                <a:ea typeface="Calibri" panose="020F0502020204030204" pitchFamily="34" charset="0"/>
              </a:rPr>
              <a:t>Kể</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tên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những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công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việc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chăn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nuôi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được</a:t>
            </a:r>
            <a:r>
              <a:rPr lang="en-US" sz="3200" dirty="0">
                <a:solidFill>
                  <a:srgbClr val="000000"/>
                </a:solidFill>
                <a:effectLst/>
                <a:latin typeface="Times New Roman" panose="02020603050405020304" pitchFamily="18" charset="0"/>
                <a:ea typeface="Calibri" panose="020F0502020204030204" pitchFamily="34" charset="0"/>
              </a:rPr>
              <a:t> minh </a:t>
            </a:r>
            <a:r>
              <a:rPr lang="en-US" sz="3200" dirty="0" err="1">
                <a:solidFill>
                  <a:srgbClr val="000000"/>
                </a:solidFill>
                <a:effectLst/>
                <a:latin typeface="Times New Roman" panose="02020603050405020304" pitchFamily="18" charset="0"/>
                <a:ea typeface="Calibri" panose="020F0502020204030204" pitchFamily="34" charset="0"/>
              </a:rPr>
              <a:t>họa</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trong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hình</a:t>
            </a:r>
            <a:r>
              <a:rPr lang="en-US" sz="3200" dirty="0">
                <a:solidFill>
                  <a:srgbClr val="000000"/>
                </a:solidFill>
                <a:effectLst/>
                <a:latin typeface="Times New Roman" panose="02020603050405020304" pitchFamily="18" charset="0"/>
                <a:ea typeface="Calibri" panose="020F0502020204030204" pitchFamily="34" charset="0"/>
              </a:rPr>
              <a:t> 11.1 </a:t>
            </a:r>
            <a:r>
              <a:rPr lang="en-US" sz="3200" dirty="0" err="1">
                <a:solidFill>
                  <a:srgbClr val="000000"/>
                </a:solidFill>
                <a:effectLst/>
                <a:latin typeface="Times New Roman" panose="02020603050405020304" pitchFamily="18" charset="0"/>
                <a:ea typeface="Calibri" panose="020F0502020204030204" pitchFamily="34" charset="0"/>
              </a:rPr>
              <a:t>và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sắp</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xếp</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chúng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theo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thứ</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smtClean="0">
                <a:solidFill>
                  <a:srgbClr val="000000"/>
                </a:solidFill>
                <a:effectLst/>
                <a:latin typeface="Times New Roman" panose="02020603050405020304" pitchFamily="18" charset="0"/>
                <a:ea typeface="Calibri" panose="020F0502020204030204" pitchFamily="34" charset="0"/>
              </a:rPr>
              <a:t>tự</a:t>
            </a:r>
            <a:r>
              <a:rPr lang="en-US" sz="3200" dirty="0" smtClean="0">
                <a:solidFill>
                  <a:srgbClr val="000000"/>
                </a:solidFill>
                <a:effectLst/>
                <a:latin typeface="Times New Roman" panose="02020603050405020304" pitchFamily="18" charset="0"/>
                <a:ea typeface="Calibri" panose="020F0502020204030204" pitchFamily="34" charset="0"/>
              </a:rPr>
              <a:t>?</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Kể tên những công việc chăn nuôi được minh hoạ trong Hình 11.1 và sắp xế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31806" y="287382"/>
            <a:ext cx="9237606" cy="31531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31806" y="3704899"/>
            <a:ext cx="10513959" cy="2062103"/>
          </a:xfrm>
          <a:prstGeom prst="rect">
            <a:avLst/>
          </a:prstGeom>
          <a:solidFill>
            <a:srgbClr val="99CC00"/>
          </a:solidFill>
        </p:spPr>
        <p:txBody>
          <a:bodyPr wrap="square">
            <a:spAutoFit/>
          </a:bodyPr>
          <a:lstStyle/>
          <a:p>
            <a:pPr algn="just"/>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Hình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smtClean="0">
                <a:solidFill>
                  <a:srgbClr val="000000"/>
                </a:solidFill>
                <a:effectLst/>
                <a:latin typeface="Times New Roman" panose="02020603050405020304" pitchFamily="18" charset="0"/>
                <a:ea typeface="Calibri" panose="020F0502020204030204" pitchFamily="34" charset="0"/>
              </a:rPr>
              <a:t>11.1c: </a:t>
            </a:r>
            <a:r>
              <a:rPr lang="en-US" sz="3200" dirty="0" err="1">
                <a:solidFill>
                  <a:srgbClr val="000000"/>
                </a:solidFill>
                <a:latin typeface="Times New Roman" panose="02020603050405020304" pitchFamily="18" charset="0"/>
                <a:ea typeface="Calibri" panose="020F0502020204030204" pitchFamily="34" charset="0"/>
              </a:rPr>
              <a:t>X</a:t>
            </a:r>
            <a:r>
              <a:rPr lang="en-US" sz="3200" dirty="0" err="1" smtClean="0">
                <a:solidFill>
                  <a:srgbClr val="000000"/>
                </a:solidFill>
                <a:effectLst/>
                <a:latin typeface="Times New Roman" panose="02020603050405020304" pitchFamily="18" charset="0"/>
                <a:ea typeface="Calibri" panose="020F0502020204030204" pitchFamily="34" charset="0"/>
              </a:rPr>
              <a:t>ây</a:t>
            </a:r>
            <a:r>
              <a:rPr lang="en-US" sz="3200" dirty="0" smtClean="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dựng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chuồng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trại</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Hình</a:t>
            </a:r>
            <a:r>
              <a:rPr lang="en-US" sz="3200" dirty="0">
                <a:solidFill>
                  <a:srgbClr val="000000"/>
                </a:solidFill>
                <a:effectLst/>
                <a:latin typeface="Times New Roman" panose="02020603050405020304" pitchFamily="18" charset="0"/>
                <a:ea typeface="Calibri" panose="020F0502020204030204" pitchFamily="34" charset="0"/>
              </a:rPr>
              <a:t> 11.1b: </a:t>
            </a:r>
            <a:r>
              <a:rPr lang="en-US" sz="3200" dirty="0" err="1">
                <a:solidFill>
                  <a:srgbClr val="000000"/>
                </a:solidFill>
                <a:effectLst/>
                <a:latin typeface="Times New Roman" panose="02020603050405020304" pitchFamily="18" charset="0"/>
                <a:ea typeface="Calibri" panose="020F0502020204030204" pitchFamily="34" charset="0"/>
              </a:rPr>
              <a:t>Chọn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giống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smtClean="0">
                <a:solidFill>
                  <a:srgbClr val="000000"/>
                </a:solidFill>
                <a:effectLst/>
                <a:latin typeface="Times New Roman" panose="02020603050405020304" pitchFamily="18" charset="0"/>
                <a:ea typeface="Calibri" panose="020F0502020204030204" pitchFamily="34" charset="0"/>
              </a:rPr>
              <a:t>vật</a:t>
            </a:r>
            <a:r>
              <a:rPr lang="en-US" sz="3200" dirty="0" smtClean="0">
                <a:solidFill>
                  <a:srgbClr val="000000"/>
                </a:solidFill>
                <a:effectLst/>
                <a:latin typeface="Times New Roman" panose="02020603050405020304" pitchFamily="18" charset="0"/>
                <a:ea typeface="Calibri" panose="020F0502020204030204" pitchFamily="34" charset="0"/>
              </a:rPr>
              <a:t> </a:t>
            </a:r>
            <a:r>
              <a:rPr lang="en-US" sz="3200" dirty="0" err="1" smtClean="0">
                <a:solidFill>
                  <a:srgbClr val="000000"/>
                </a:solidFill>
                <a:effectLst/>
                <a:latin typeface="Times New Roman" panose="02020603050405020304" pitchFamily="18" charset="0"/>
                <a:ea typeface="Calibri" panose="020F0502020204030204" pitchFamily="34" charset="0"/>
              </a:rPr>
              <a:t>nuôi</a:t>
            </a:r>
            <a:r>
              <a:rPr lang="en-US" sz="3200" dirty="0" smtClean="0">
                <a:solidFill>
                  <a:srgbClr val="000000"/>
                </a:solidFill>
                <a:effectLst/>
                <a:latin typeface="Times New Roman" panose="02020603050405020304" pitchFamily="18" charset="0"/>
                <a:ea typeface="Calibri" panose="020F0502020204030204" pitchFamily="34" charset="0"/>
              </a:rPr>
              <a:t>.</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en-US" sz="3200" dirty="0" smtClean="0">
                <a:solidFill>
                  <a:srgbClr val="000000"/>
                </a:solidFill>
                <a:effectLst/>
                <a:latin typeface="Times New Roman" panose="02020603050405020304" pitchFamily="18" charset="0"/>
                <a:ea typeface="Calibri" panose="020F0502020204030204" pitchFamily="34" charset="0"/>
              </a:rPr>
              <a:t>- </a:t>
            </a:r>
            <a:r>
              <a:rPr lang="en-US" sz="3200" dirty="0" err="1" smtClean="0">
                <a:solidFill>
                  <a:srgbClr val="000000"/>
                </a:solidFill>
                <a:effectLst/>
                <a:latin typeface="Times New Roman" panose="02020603050405020304" pitchFamily="18" charset="0"/>
                <a:ea typeface="Calibri" panose="020F0502020204030204" pitchFamily="34" charset="0"/>
              </a:rPr>
              <a:t>Hình</a:t>
            </a:r>
            <a:r>
              <a:rPr lang="en-US" sz="3200" dirty="0" smtClean="0">
                <a:solidFill>
                  <a:srgbClr val="000000"/>
                </a:solidFill>
                <a:effectLst/>
                <a:latin typeface="Times New Roman" panose="02020603050405020304" pitchFamily="18" charset="0"/>
                <a:ea typeface="Calibri" panose="020F0502020204030204" pitchFamily="34" charset="0"/>
              </a:rPr>
              <a:t> </a:t>
            </a:r>
            <a:r>
              <a:rPr lang="en-US" sz="3200" dirty="0">
                <a:solidFill>
                  <a:srgbClr val="000000"/>
                </a:solidFill>
                <a:effectLst/>
                <a:latin typeface="Times New Roman" panose="02020603050405020304" pitchFamily="18" charset="0"/>
                <a:ea typeface="Calibri" panose="020F0502020204030204" pitchFamily="34" charset="0"/>
              </a:rPr>
              <a:t>11.1d: </a:t>
            </a:r>
            <a:r>
              <a:rPr lang="en-US" sz="3200" dirty="0" err="1">
                <a:solidFill>
                  <a:srgbClr val="000000"/>
                </a:solidFill>
                <a:effectLst/>
                <a:latin typeface="Times New Roman" panose="02020603050405020304" pitchFamily="18" charset="0"/>
                <a:ea typeface="Calibri" panose="020F0502020204030204" pitchFamily="34" charset="0"/>
              </a:rPr>
              <a:t>Nuôi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dưỡng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chăm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sóc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vật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smtClean="0">
                <a:solidFill>
                  <a:srgbClr val="000000"/>
                </a:solidFill>
                <a:effectLst/>
                <a:latin typeface="Times New Roman" panose="02020603050405020304" pitchFamily="18" charset="0"/>
                <a:ea typeface="Calibri" panose="020F0502020204030204" pitchFamily="34" charset="0"/>
              </a:rPr>
              <a:t>nuôi</a:t>
            </a:r>
            <a:r>
              <a:rPr lang="en-US" sz="3200" dirty="0" smtClean="0">
                <a:solidFill>
                  <a:srgbClr val="000000"/>
                </a:solidFill>
                <a:effectLst/>
                <a:latin typeface="Times New Roman" panose="02020603050405020304" pitchFamily="18" charset="0"/>
                <a:ea typeface="Calibri" panose="020F0502020204030204" pitchFamily="34" charset="0"/>
              </a:rPr>
              <a:t>.</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en-US" sz="3200" dirty="0" smtClean="0">
                <a:solidFill>
                  <a:srgbClr val="000000"/>
                </a:solidFill>
                <a:latin typeface="Times New Roman" panose="02020603050405020304" pitchFamily="18" charset="0"/>
                <a:ea typeface="Calibri" panose="020F0502020204030204" pitchFamily="34" charset="0"/>
              </a:rPr>
              <a:t>- </a:t>
            </a:r>
            <a:r>
              <a:rPr lang="en-US" sz="3200" dirty="0" err="1" smtClean="0">
                <a:solidFill>
                  <a:srgbClr val="000000"/>
                </a:solidFill>
                <a:effectLst/>
                <a:latin typeface="Times New Roman" panose="02020603050405020304" pitchFamily="18" charset="0"/>
                <a:ea typeface="Calibri" panose="020F0502020204030204" pitchFamily="34" charset="0"/>
              </a:rPr>
              <a:t>Hình</a:t>
            </a:r>
            <a:r>
              <a:rPr lang="en-US" sz="3200" dirty="0" smtClean="0">
                <a:solidFill>
                  <a:srgbClr val="000000"/>
                </a:solidFill>
                <a:effectLst/>
                <a:latin typeface="Times New Roman" panose="02020603050405020304" pitchFamily="18" charset="0"/>
                <a:ea typeface="Calibri" panose="020F0502020204030204" pitchFamily="34" charset="0"/>
              </a:rPr>
              <a:t> </a:t>
            </a:r>
            <a:r>
              <a:rPr lang="en-US" sz="3200" dirty="0">
                <a:solidFill>
                  <a:srgbClr val="000000"/>
                </a:solidFill>
                <a:effectLst/>
                <a:latin typeface="Times New Roman" panose="02020603050405020304" pitchFamily="18" charset="0"/>
                <a:ea typeface="Calibri" panose="020F0502020204030204" pitchFamily="34" charset="0"/>
              </a:rPr>
              <a:t>11.1a: </a:t>
            </a:r>
            <a:r>
              <a:rPr lang="en-US" sz="3200" dirty="0" err="1">
                <a:solidFill>
                  <a:srgbClr val="000000"/>
                </a:solidFill>
                <a:effectLst/>
                <a:latin typeface="Times New Roman" panose="02020603050405020304" pitchFamily="18" charset="0"/>
                <a:ea typeface="Calibri" panose="020F0502020204030204" pitchFamily="34" charset="0"/>
              </a:rPr>
              <a:t>Tiêm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phòng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vật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nuôi</a:t>
            </a:r>
            <a:r>
              <a:rPr lang="en-US" sz="3200" dirty="0">
                <a:solidFill>
                  <a:srgbClr val="000000"/>
                </a:solidFill>
                <a:effectLst/>
                <a:latin typeface="Times New Roman" panose="02020603050405020304" pitchFamily="18" charset="0"/>
                <a:ea typeface="Calibri" panose="020F0502020204030204" pitchFamily="34" charset="0"/>
              </a:rPr>
              <a:t>.</a:t>
            </a:r>
            <a:endParaRPr lang="en-US" sz="3200" dirty="0">
              <a:solidFill>
                <a:srgbClr val="000000"/>
              </a:solidFill>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6270" y="2521741"/>
            <a:ext cx="10606252" cy="1200329"/>
          </a:xfrm>
          <a:prstGeom prst="rect">
            <a:avLst/>
          </a:prstGeom>
          <a:noFill/>
        </p:spPr>
        <p:txBody>
          <a:bodyPr wrap="square">
            <a:spAutoFit/>
          </a:bodyPr>
          <a:lstStyle/>
          <a:p>
            <a:r>
              <a:rPr lang="en-US" sz="3600" dirty="0" err="1">
                <a:solidFill>
                  <a:srgbClr val="FF0000"/>
                </a:solidFill>
                <a:latin typeface="Times New Roman" panose="02020603050405020304" pitchFamily="18" charset="0"/>
                <a:cs typeface="Times New Roman" panose="02020603050405020304" pitchFamily="18" charset="0"/>
              </a:rPr>
              <a:t>Chọn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vị</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trí</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dựng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chuồng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nuôi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cần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đảm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bảo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tiêu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chí</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nào</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1704" y="214444"/>
            <a:ext cx="5113012" cy="2664296"/>
          </a:xfrm>
          <a:prstGeom prst="rect">
            <a:avLst/>
          </a:prstGeom>
        </p:spPr>
      </p:pic>
      <p:sp>
        <p:nvSpPr>
          <p:cNvPr id="5" name="TextBox 4"/>
          <p:cNvSpPr txBox="1"/>
          <p:nvPr/>
        </p:nvSpPr>
        <p:spPr>
          <a:xfrm>
            <a:off x="710128" y="2813694"/>
            <a:ext cx="4585779" cy="523220"/>
          </a:xfrm>
          <a:prstGeom prst="rect">
            <a:avLst/>
          </a:prstGeom>
          <a:noFill/>
        </p:spPr>
        <p:txBody>
          <a:bodyPr wrap="square" rtlCol="0">
            <a:spAutoFit/>
          </a:bodyPr>
          <a:lstStyle/>
          <a:p>
            <a:pPr algn="ctr"/>
            <a:r>
              <a:rPr lang="en-US" sz="2800" dirty="0" err="1">
                <a:solidFill>
                  <a:srgbClr val="000099"/>
                </a:solidFill>
                <a:latin typeface="Times New Roman" panose="02020603050405020304" pitchFamily="18" charset="0"/>
                <a:cs typeface="Times New Roman" panose="02020603050405020304" pitchFamily="18" charset="0"/>
              </a:rPr>
              <a:t>Cách</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xa</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đường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giao</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thông</a:t>
            </a:r>
            <a:endParaRPr lang="en-US" sz="2800" dirty="0">
              <a:solidFill>
                <a:srgbClr val="000099"/>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704" y="3336914"/>
            <a:ext cx="5113011" cy="3031549"/>
          </a:xfrm>
          <a:prstGeom prst="rect">
            <a:avLst/>
          </a:prstGeom>
        </p:spPr>
      </p:pic>
      <p:sp>
        <p:nvSpPr>
          <p:cNvPr id="7" name="TextBox 6"/>
          <p:cNvSpPr txBox="1"/>
          <p:nvPr/>
        </p:nvSpPr>
        <p:spPr>
          <a:xfrm>
            <a:off x="710128" y="6334780"/>
            <a:ext cx="3816424" cy="523220"/>
          </a:xfrm>
          <a:prstGeom prst="rect">
            <a:avLst/>
          </a:prstGeom>
          <a:noFill/>
        </p:spPr>
        <p:txBody>
          <a:bodyPr wrap="square" rtlCol="0">
            <a:spAutoFit/>
          </a:bodyPr>
          <a:lstStyle/>
          <a:p>
            <a:pPr algn="ctr"/>
            <a:r>
              <a:rPr lang="en-US" sz="2800" dirty="0" err="1">
                <a:solidFill>
                  <a:srgbClr val="000099"/>
                </a:solidFill>
                <a:latin typeface="Times New Roman" panose="02020603050405020304" pitchFamily="18" charset="0"/>
                <a:cs typeface="Times New Roman" panose="02020603050405020304" pitchFamily="18" charset="0"/>
              </a:rPr>
              <a:t>Cách</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xa</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nhà</a:t>
            </a:r>
            <a:r>
              <a:rPr lang="en-US" sz="2800" dirty="0">
                <a:solidFill>
                  <a:srgbClr val="000099"/>
                </a:solidFill>
                <a:latin typeface="Times New Roman" panose="02020603050405020304" pitchFamily="18" charset="0"/>
                <a:cs typeface="Times New Roman" panose="02020603050405020304" pitchFamily="18" charset="0"/>
              </a:rPr>
              <a:t> ở</a:t>
            </a:r>
            <a:endParaRPr lang="en-US" sz="2800" dirty="0">
              <a:solidFill>
                <a:srgbClr val="000099"/>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108" y="199431"/>
            <a:ext cx="5688590" cy="4424819"/>
          </a:xfrm>
          <a:prstGeom prst="rect">
            <a:avLst/>
          </a:prstGeom>
        </p:spPr>
      </p:pic>
      <p:sp>
        <p:nvSpPr>
          <p:cNvPr id="9" name="TextBox 8"/>
          <p:cNvSpPr txBox="1"/>
          <p:nvPr/>
        </p:nvSpPr>
        <p:spPr>
          <a:xfrm>
            <a:off x="5963480" y="4852688"/>
            <a:ext cx="5819218" cy="1384995"/>
          </a:xfrm>
          <a:prstGeom prst="rect">
            <a:avLst/>
          </a:prstGeom>
          <a:noFill/>
        </p:spPr>
        <p:txBody>
          <a:bodyPr wrap="square" rtlCol="0">
            <a:spAutoFit/>
          </a:bodyPr>
          <a:lstStyle/>
          <a:p>
            <a:r>
              <a:rPr lang="en-US" sz="2800" dirty="0" err="1">
                <a:solidFill>
                  <a:srgbClr val="000099"/>
                </a:solidFill>
                <a:latin typeface="Times New Roman" panose="02020603050405020304" pitchFamily="18" charset="0"/>
                <a:cs typeface="Times New Roman" panose="02020603050405020304" pitchFamily="18" charset="0"/>
              </a:rPr>
              <a:t>Nơi</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chứa</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và</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xử</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lí</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chất</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smtClean="0">
                <a:solidFill>
                  <a:srgbClr val="000099"/>
                </a:solidFill>
                <a:latin typeface="Times New Roman" panose="02020603050405020304" pitchFamily="18" charset="0"/>
                <a:cs typeface="Times New Roman" panose="02020603050405020304" pitchFamily="18" charset="0"/>
              </a:rPr>
              <a:t>thải</a:t>
            </a:r>
            <a:r>
              <a:rPr lang="en-US" sz="2800" dirty="0" smtClean="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đặt</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trong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khu</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chăn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nuôi</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và</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cách</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chuồng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nuôi</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tối</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thiểu</a:t>
            </a:r>
            <a:r>
              <a:rPr lang="en-US" sz="2800" dirty="0">
                <a:solidFill>
                  <a:srgbClr val="000099"/>
                </a:solidFill>
                <a:latin typeface="Times New Roman" panose="02020603050405020304" pitchFamily="18" charset="0"/>
                <a:cs typeface="Times New Roman" panose="02020603050405020304" pitchFamily="18" charset="0"/>
              </a:rPr>
              <a:t> 20m</a:t>
            </a:r>
            <a:endParaRPr lang="en-US" sz="2800"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7423" y="2497073"/>
            <a:ext cx="11509147" cy="2308324"/>
          </a:xfrm>
          <a:prstGeom prst="rect">
            <a:avLst/>
          </a:prstGeom>
          <a:noFill/>
        </p:spPr>
        <p:txBody>
          <a:bodyPr wrap="square">
            <a:spAutoFit/>
          </a:bodyPr>
          <a:lstStyle/>
          <a:p>
            <a:pPr algn="just"/>
            <a:r>
              <a:rPr lang="en-US" sz="3600" kern="1200" dirty="0" smtClean="0">
                <a:solidFill>
                  <a:srgbClr val="000000"/>
                </a:solidFill>
                <a:effectLst/>
                <a:latin typeface="Times New Roman" panose="02020603050405020304" pitchFamily="18" charset="0"/>
                <a:ea typeface="Calibri" panose="020F0502020204030204" pitchFamily="34" charset="0"/>
              </a:rPr>
              <a:t>- </a:t>
            </a:r>
            <a:r>
              <a:rPr lang="en-US" sz="3600" kern="1200" dirty="0" err="1" smtClean="0">
                <a:solidFill>
                  <a:srgbClr val="000000"/>
                </a:solidFill>
                <a:effectLst/>
                <a:latin typeface="Times New Roman" panose="02020603050405020304" pitchFamily="18" charset="0"/>
                <a:ea typeface="Calibri" panose="020F0502020204030204" pitchFamily="34" charset="0"/>
              </a:rPr>
              <a:t>Chuẩn</a:t>
            </a:r>
            <a:r>
              <a:rPr lang="en-US" sz="3600" kern="1200" dirty="0" smtClean="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bị</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chuồng</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trại</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và</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xây</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dựng</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bãi</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chăn</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thả</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trước</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khi</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chăn</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smtClean="0">
                <a:solidFill>
                  <a:srgbClr val="000000"/>
                </a:solidFill>
                <a:effectLst/>
                <a:latin typeface="Times New Roman" panose="02020603050405020304" pitchFamily="18" charset="0"/>
                <a:ea typeface="Calibri" panose="020F0502020204030204" pitchFamily="34" charset="0"/>
              </a:rPr>
              <a:t>nuôi</a:t>
            </a:r>
            <a:r>
              <a:rPr lang="en-US" sz="3600" kern="1200" dirty="0" smtClean="0">
                <a:solidFill>
                  <a:srgbClr val="000000"/>
                </a:solidFill>
                <a:effectLst/>
                <a:latin typeface="Times New Roman" panose="02020603050405020304" pitchFamily="18" charset="0"/>
                <a:ea typeface="Calibri" panose="020F0502020204030204" pitchFamily="34" charset="0"/>
              </a:rPr>
              <a:t>.</a:t>
            </a:r>
            <a:endParaRPr lang="en-US" sz="3600" kern="1200" dirty="0">
              <a:solidFill>
                <a:srgbClr val="000000"/>
              </a:solidFill>
              <a:effectLst/>
              <a:latin typeface="Times New Roman" panose="02020603050405020304" pitchFamily="18" charset="0"/>
              <a:ea typeface="Calibri" panose="020F0502020204030204" pitchFamily="34" charset="0"/>
            </a:endParaRPr>
          </a:p>
          <a:p>
            <a:pPr algn="just"/>
            <a:r>
              <a:rPr lang="en-US" sz="3600" kern="1200" dirty="0" smtClean="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C</a:t>
            </a:r>
            <a:r>
              <a:rPr lang="en-US" sz="3600" kern="1200" dirty="0" err="1" smtClean="0">
                <a:solidFill>
                  <a:srgbClr val="000000"/>
                </a:solidFill>
                <a:effectLst/>
                <a:latin typeface="Times New Roman" panose="02020603050405020304" pitchFamily="18" charset="0"/>
                <a:ea typeface="Calibri" panose="020F0502020204030204" pitchFamily="34" charset="0"/>
              </a:rPr>
              <a:t>họn</a:t>
            </a:r>
            <a:r>
              <a:rPr lang="en-US" sz="3600" kern="1200" dirty="0" smtClean="0">
                <a:solidFill>
                  <a:srgbClr val="000000"/>
                </a:solidFill>
                <a:effectLst/>
                <a:latin typeface="Times New Roman" panose="02020603050405020304" pitchFamily="18" charset="0"/>
                <a:ea typeface="Calibri" panose="020F0502020204030204" pitchFamily="34" charset="0"/>
              </a:rPr>
              <a:t> </a:t>
            </a:r>
            <a:r>
              <a:rPr lang="en-US" sz="3600" kern="1200" dirty="0" err="1" smtClean="0">
                <a:solidFill>
                  <a:srgbClr val="000000"/>
                </a:solidFill>
                <a:effectLst/>
                <a:latin typeface="Times New Roman" panose="02020603050405020304" pitchFamily="18" charset="0"/>
                <a:ea typeface="Calibri" panose="020F0502020204030204" pitchFamily="34" charset="0"/>
              </a:rPr>
              <a:t>giống</a:t>
            </a:r>
            <a:r>
              <a:rPr lang="en-US" sz="3600" kern="1200" dirty="0" smtClean="0">
                <a:solidFill>
                  <a:srgbClr val="000000"/>
                </a:solidFill>
                <a:effectLst/>
                <a:latin typeface="Times New Roman" panose="02020603050405020304" pitchFamily="18" charset="0"/>
                <a:ea typeface="Calibri" panose="020F0502020204030204" pitchFamily="34" charset="0"/>
              </a:rPr>
              <a:t> </a:t>
            </a:r>
            <a:r>
              <a:rPr lang="en-US" sz="3600" kern="1200" dirty="0" err="1" smtClean="0">
                <a:solidFill>
                  <a:srgbClr val="000000"/>
                </a:solidFill>
                <a:effectLst/>
                <a:latin typeface="Times New Roman" panose="02020603050405020304" pitchFamily="18" charset="0"/>
                <a:ea typeface="Calibri" panose="020F0502020204030204" pitchFamily="34" charset="0"/>
              </a:rPr>
              <a:t>và</a:t>
            </a:r>
            <a:r>
              <a:rPr lang="en-US" sz="3600" kern="1200" dirty="0" smtClean="0">
                <a:solidFill>
                  <a:srgbClr val="000000"/>
                </a:solidFill>
                <a:effectLst/>
                <a:latin typeface="Times New Roman" panose="02020603050405020304" pitchFamily="18" charset="0"/>
                <a:ea typeface="Calibri" panose="020F0502020204030204" pitchFamily="34" charset="0"/>
              </a:rPr>
              <a:t> con </a:t>
            </a:r>
            <a:r>
              <a:rPr lang="en-US" sz="3600" kern="1200" dirty="0" err="1" smtClean="0">
                <a:solidFill>
                  <a:srgbClr val="000000"/>
                </a:solidFill>
                <a:effectLst/>
                <a:latin typeface="Times New Roman" panose="02020603050405020304" pitchFamily="18" charset="0"/>
                <a:ea typeface="Calibri" panose="020F0502020204030204" pitchFamily="34" charset="0"/>
              </a:rPr>
              <a:t>giống</a:t>
            </a:r>
            <a:r>
              <a:rPr lang="en-US" sz="3600" kern="1200" dirty="0" smtClean="0">
                <a:solidFill>
                  <a:srgbClr val="000000"/>
                </a:solidFill>
                <a:effectLst/>
                <a:latin typeface="Times New Roman" panose="02020603050405020304" pitchFamily="18" charset="0"/>
                <a:ea typeface="Calibri" panose="020F0502020204030204" pitchFamily="34" charset="0"/>
              </a:rPr>
              <a:t>.</a:t>
            </a:r>
            <a:endParaRPr lang="en-US" sz="3600" kern="1200" dirty="0">
              <a:solidFill>
                <a:srgbClr val="000000"/>
              </a:solidFill>
              <a:effectLst/>
              <a:latin typeface="Times New Roman" panose="02020603050405020304" pitchFamily="18" charset="0"/>
              <a:ea typeface="Calibri" panose="020F0502020204030204" pitchFamily="34" charset="0"/>
            </a:endParaRPr>
          </a:p>
          <a:p>
            <a:pPr algn="just"/>
            <a:r>
              <a:rPr lang="en-US" sz="3600" kern="1200" dirty="0" smtClean="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N</a:t>
            </a:r>
            <a:r>
              <a:rPr lang="en-US" sz="3600" kern="1200" dirty="0" err="1" smtClean="0">
                <a:solidFill>
                  <a:srgbClr val="000000"/>
                </a:solidFill>
                <a:effectLst/>
                <a:latin typeface="Times New Roman" panose="02020603050405020304" pitchFamily="18" charset="0"/>
                <a:ea typeface="Calibri" panose="020F0502020204030204" pitchFamily="34" charset="0"/>
              </a:rPr>
              <a:t>uôi</a:t>
            </a:r>
            <a:r>
              <a:rPr lang="en-US" sz="3600" kern="1200" dirty="0" smtClean="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dưỡng</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chăm</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sóc</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và</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phòng</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trị</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bệnh</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cho</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đàn</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vật</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smtClean="0">
                <a:solidFill>
                  <a:srgbClr val="000000"/>
                </a:solidFill>
                <a:effectLst/>
                <a:latin typeface="Times New Roman" panose="02020603050405020304" pitchFamily="18" charset="0"/>
                <a:ea typeface="Calibri" panose="020F0502020204030204" pitchFamily="34" charset="0"/>
              </a:rPr>
              <a:t>nuôi</a:t>
            </a:r>
            <a:r>
              <a:rPr lang="en-US" sz="3600" dirty="0" smtClean="0">
                <a:solidFill>
                  <a:srgbClr val="000000"/>
                </a:solidFill>
                <a:effectLst/>
                <a:latin typeface="Times New Roman" panose="02020603050405020304" pitchFamily="18" charset="0"/>
                <a:ea typeface="Calibri" panose="020F0502020204030204" pitchFamily="34" charset="0"/>
              </a:rPr>
              <a:t>.</a:t>
            </a:r>
            <a:endParaRPr lang="en-US" sz="3600" dirty="0">
              <a:solidFill>
                <a:srgbClr val="000000"/>
              </a:solidFill>
              <a:effectLst/>
              <a:latin typeface="Times New Roman" panose="02020603050405020304" pitchFamily="18" charset="0"/>
              <a:ea typeface="Calibri" panose="020F0502020204030204" pitchFamily="34" charset="0"/>
            </a:endParaRPr>
          </a:p>
        </p:txBody>
      </p:sp>
      <p:sp>
        <p:nvSpPr>
          <p:cNvPr id="9" name="Rectangle 8"/>
          <p:cNvSpPr/>
          <p:nvPr/>
        </p:nvSpPr>
        <p:spPr>
          <a:xfrm>
            <a:off x="312736" y="1103162"/>
            <a:ext cx="11443834" cy="1200329"/>
          </a:xfrm>
          <a:prstGeom prst="rect">
            <a:avLst/>
          </a:prstGeom>
        </p:spPr>
        <p:txBody>
          <a:bodyPr wrap="square">
            <a:spAutoFit/>
          </a:bodyPr>
          <a:lstStyle/>
          <a:p>
            <a:pPr algn="just"/>
            <a:r>
              <a:rPr lang="de-DE" sz="3600" dirty="0">
                <a:solidFill>
                  <a:srgbClr val="FF0000"/>
                </a:solidFill>
                <a:latin typeface="Times New Roman" panose="02020603050405020304" pitchFamily="18" charset="0"/>
                <a:cs typeface="Times New Roman" panose="02020603050405020304" pitchFamily="18" charset="0"/>
              </a:rPr>
              <a:t>Để chăn nuôi hiệu quả, cần thực hiện các công việc theo quy </a:t>
            </a:r>
            <a:r>
              <a:rPr lang="de-DE" sz="3600" dirty="0" smtClean="0">
                <a:solidFill>
                  <a:srgbClr val="FF0000"/>
                </a:solidFill>
                <a:latin typeface="Times New Roman" panose="02020603050405020304" pitchFamily="18" charset="0"/>
                <a:cs typeface="Times New Roman" panose="02020603050405020304" pitchFamily="18" charset="0"/>
              </a:rPr>
              <a:t>trình như thế nào?</a:t>
            </a:r>
            <a:endParaRPr lang="en-US"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886" y="1451113"/>
            <a:ext cx="11289165" cy="584775"/>
          </a:xfrm>
          <a:prstGeom prst="rect">
            <a:avLst/>
          </a:prstGeom>
          <a:noFill/>
        </p:spPr>
        <p:txBody>
          <a:bodyPr wrap="square">
            <a:spAutoFit/>
          </a:bodyPr>
          <a:lstStyle/>
          <a:p>
            <a:r>
              <a:rPr lang="en-US" sz="3200" b="1" u="sng" dirty="0">
                <a:solidFill>
                  <a:srgbClr val="FF0000"/>
                </a:solidFill>
                <a:effectLst/>
                <a:latin typeface="Times New Roman" panose="02020603050405020304" pitchFamily="18" charset="0"/>
                <a:ea typeface="Calibri" panose="020F0502020204030204" pitchFamily="34" charset="0"/>
              </a:rPr>
              <a:t>1</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Quy</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trình</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chăn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nuôi</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5" name="Rectangle 4"/>
          <p:cNvSpPr/>
          <p:nvPr/>
        </p:nvSpPr>
        <p:spPr>
          <a:xfrm>
            <a:off x="130629" y="109067"/>
            <a:ext cx="10739473"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smtClean="0">
                <a:solidFill>
                  <a:srgbClr val="B30585"/>
                </a:solidFill>
                <a:latin typeface="Times New Roman" panose="02020603050405020304" pitchFamily="18" charset="0"/>
                <a:cs typeface="Times New Roman" panose="02020603050405020304" pitchFamily="18" charset="0"/>
              </a:rPr>
              <a:t>Bài</a:t>
            </a:r>
            <a:r>
              <a:rPr lang="en-US" sz="4400" b="1" dirty="0" smtClean="0">
                <a:solidFill>
                  <a:srgbClr val="B30585"/>
                </a:solidFill>
                <a:latin typeface="Times New Roman" panose="02020603050405020304" pitchFamily="18" charset="0"/>
                <a:cs typeface="Times New Roman" panose="02020603050405020304" pitchFamily="18" charset="0"/>
              </a:rPr>
              <a:t> 11. KĨ THUẬT CHĂN NUÔI GÀ THỊT  THẢ VƯỜN</a:t>
            </a:r>
            <a:endParaRPr lang="en-US" sz="4400" b="1" cap="none" spc="0" dirty="0">
              <a:solidFill>
                <a:srgbClr val="000099"/>
              </a:solidFill>
              <a:effectLst/>
              <a:latin typeface="Times New Roman" panose="02020603050405020304" pitchFamily="18" charset="0"/>
              <a:cs typeface="Times New Roman" panose="02020603050405020304" pitchFamily="18" charset="0"/>
            </a:endParaRPr>
          </a:p>
        </p:txBody>
      </p:sp>
      <p:pic>
        <p:nvPicPr>
          <p:cNvPr id="7" name="Picture 8"/>
          <p:cNvPicPr>
            <a:picLocks noChangeAspect="1"/>
          </p:cNvPicPr>
          <p:nvPr/>
        </p:nvPicPr>
        <p:blipFill>
          <a:blip r:embed="rId1"/>
          <a:srcRect/>
          <a:stretch>
            <a:fillRect/>
          </a:stretch>
        </p:blipFill>
        <p:spPr>
          <a:xfrm>
            <a:off x="10870102" y="210030"/>
            <a:ext cx="1321898" cy="1241083"/>
          </a:xfrm>
          <a:prstGeom prst="rect">
            <a:avLst/>
          </a:prstGeom>
        </p:spPr>
      </p:pic>
      <p:sp>
        <p:nvSpPr>
          <p:cNvPr id="8" name="TextBox 7"/>
          <p:cNvSpPr txBox="1"/>
          <p:nvPr/>
        </p:nvSpPr>
        <p:spPr>
          <a:xfrm>
            <a:off x="241886" y="2035888"/>
            <a:ext cx="11509147" cy="2308324"/>
          </a:xfrm>
          <a:prstGeom prst="rect">
            <a:avLst/>
          </a:prstGeom>
          <a:noFill/>
        </p:spPr>
        <p:txBody>
          <a:bodyPr wrap="square">
            <a:spAutoFit/>
          </a:bodyPr>
          <a:lstStyle/>
          <a:p>
            <a:pPr algn="just"/>
            <a:r>
              <a:rPr lang="en-US" sz="3600" kern="1200" dirty="0" smtClean="0">
                <a:solidFill>
                  <a:srgbClr val="000000"/>
                </a:solidFill>
                <a:effectLst/>
                <a:latin typeface="Times New Roman" panose="02020603050405020304" pitchFamily="18" charset="0"/>
                <a:ea typeface="Calibri" panose="020F0502020204030204" pitchFamily="34" charset="0"/>
              </a:rPr>
              <a:t>- </a:t>
            </a:r>
            <a:r>
              <a:rPr lang="en-US" sz="3600" kern="1200" dirty="0" err="1" smtClean="0">
                <a:solidFill>
                  <a:srgbClr val="000000"/>
                </a:solidFill>
                <a:effectLst/>
                <a:latin typeface="Times New Roman" panose="02020603050405020304" pitchFamily="18" charset="0"/>
                <a:ea typeface="Calibri" panose="020F0502020204030204" pitchFamily="34" charset="0"/>
              </a:rPr>
              <a:t>Chuẩn</a:t>
            </a:r>
            <a:r>
              <a:rPr lang="en-US" sz="3600" kern="1200" dirty="0" smtClean="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bị</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chuồng</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trại</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và</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xây</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dựng</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bãi</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chăn</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thả</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trước</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khi</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chăn</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smtClean="0">
                <a:solidFill>
                  <a:srgbClr val="000000"/>
                </a:solidFill>
                <a:effectLst/>
                <a:latin typeface="Times New Roman" panose="02020603050405020304" pitchFamily="18" charset="0"/>
                <a:ea typeface="Calibri" panose="020F0502020204030204" pitchFamily="34" charset="0"/>
              </a:rPr>
              <a:t>nuôi</a:t>
            </a:r>
            <a:r>
              <a:rPr lang="en-US" sz="3600" kern="1200" dirty="0" smtClean="0">
                <a:solidFill>
                  <a:srgbClr val="000000"/>
                </a:solidFill>
                <a:effectLst/>
                <a:latin typeface="Times New Roman" panose="02020603050405020304" pitchFamily="18" charset="0"/>
                <a:ea typeface="Calibri" panose="020F0502020204030204" pitchFamily="34" charset="0"/>
              </a:rPr>
              <a:t>.</a:t>
            </a:r>
            <a:endParaRPr lang="en-US" sz="3600" kern="1200" dirty="0">
              <a:solidFill>
                <a:srgbClr val="000000"/>
              </a:solidFill>
              <a:effectLst/>
              <a:latin typeface="Times New Roman" panose="02020603050405020304" pitchFamily="18" charset="0"/>
              <a:ea typeface="Calibri" panose="020F0502020204030204" pitchFamily="34" charset="0"/>
            </a:endParaRPr>
          </a:p>
          <a:p>
            <a:pPr algn="just"/>
            <a:r>
              <a:rPr lang="en-US" sz="3600" kern="1200" dirty="0" smtClean="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C</a:t>
            </a:r>
            <a:r>
              <a:rPr lang="en-US" sz="3600" kern="1200" dirty="0" err="1" smtClean="0">
                <a:solidFill>
                  <a:srgbClr val="000000"/>
                </a:solidFill>
                <a:effectLst/>
                <a:latin typeface="Times New Roman" panose="02020603050405020304" pitchFamily="18" charset="0"/>
                <a:ea typeface="Calibri" panose="020F0502020204030204" pitchFamily="34" charset="0"/>
              </a:rPr>
              <a:t>họn</a:t>
            </a:r>
            <a:r>
              <a:rPr lang="en-US" sz="3600" kern="1200" dirty="0" smtClean="0">
                <a:solidFill>
                  <a:srgbClr val="000000"/>
                </a:solidFill>
                <a:effectLst/>
                <a:latin typeface="Times New Roman" panose="02020603050405020304" pitchFamily="18" charset="0"/>
                <a:ea typeface="Calibri" panose="020F0502020204030204" pitchFamily="34" charset="0"/>
              </a:rPr>
              <a:t> </a:t>
            </a:r>
            <a:r>
              <a:rPr lang="en-US" sz="3600" kern="1200" dirty="0" err="1" smtClean="0">
                <a:solidFill>
                  <a:srgbClr val="000000"/>
                </a:solidFill>
                <a:effectLst/>
                <a:latin typeface="Times New Roman" panose="02020603050405020304" pitchFamily="18" charset="0"/>
                <a:ea typeface="Calibri" panose="020F0502020204030204" pitchFamily="34" charset="0"/>
              </a:rPr>
              <a:t>giống</a:t>
            </a:r>
            <a:r>
              <a:rPr lang="en-US" sz="3600" kern="1200" dirty="0" smtClean="0">
                <a:solidFill>
                  <a:srgbClr val="000000"/>
                </a:solidFill>
                <a:effectLst/>
                <a:latin typeface="Times New Roman" panose="02020603050405020304" pitchFamily="18" charset="0"/>
                <a:ea typeface="Calibri" panose="020F0502020204030204" pitchFamily="34" charset="0"/>
              </a:rPr>
              <a:t> </a:t>
            </a:r>
            <a:r>
              <a:rPr lang="en-US" sz="3600" kern="1200" dirty="0" err="1" smtClean="0">
                <a:solidFill>
                  <a:srgbClr val="000000"/>
                </a:solidFill>
                <a:effectLst/>
                <a:latin typeface="Times New Roman" panose="02020603050405020304" pitchFamily="18" charset="0"/>
                <a:ea typeface="Calibri" panose="020F0502020204030204" pitchFamily="34" charset="0"/>
              </a:rPr>
              <a:t>và</a:t>
            </a:r>
            <a:r>
              <a:rPr lang="en-US" sz="3600" kern="1200" dirty="0" smtClean="0">
                <a:solidFill>
                  <a:srgbClr val="000000"/>
                </a:solidFill>
                <a:effectLst/>
                <a:latin typeface="Times New Roman" panose="02020603050405020304" pitchFamily="18" charset="0"/>
                <a:ea typeface="Calibri" panose="020F0502020204030204" pitchFamily="34" charset="0"/>
              </a:rPr>
              <a:t> con </a:t>
            </a:r>
            <a:r>
              <a:rPr lang="en-US" sz="3600" kern="1200" dirty="0" err="1" smtClean="0">
                <a:solidFill>
                  <a:srgbClr val="000000"/>
                </a:solidFill>
                <a:effectLst/>
                <a:latin typeface="Times New Roman" panose="02020603050405020304" pitchFamily="18" charset="0"/>
                <a:ea typeface="Calibri" panose="020F0502020204030204" pitchFamily="34" charset="0"/>
              </a:rPr>
              <a:t>giống</a:t>
            </a:r>
            <a:r>
              <a:rPr lang="en-US" sz="3600" kern="1200" dirty="0" smtClean="0">
                <a:solidFill>
                  <a:srgbClr val="000000"/>
                </a:solidFill>
                <a:effectLst/>
                <a:latin typeface="Times New Roman" panose="02020603050405020304" pitchFamily="18" charset="0"/>
                <a:ea typeface="Calibri" panose="020F0502020204030204" pitchFamily="34" charset="0"/>
              </a:rPr>
              <a:t>.</a:t>
            </a:r>
            <a:endParaRPr lang="en-US" sz="3600" kern="1200" dirty="0">
              <a:solidFill>
                <a:srgbClr val="000000"/>
              </a:solidFill>
              <a:effectLst/>
              <a:latin typeface="Times New Roman" panose="02020603050405020304" pitchFamily="18" charset="0"/>
              <a:ea typeface="Calibri" panose="020F0502020204030204" pitchFamily="34" charset="0"/>
            </a:endParaRPr>
          </a:p>
          <a:p>
            <a:pPr algn="just"/>
            <a:r>
              <a:rPr lang="en-US" sz="3600" kern="1200" dirty="0" smtClean="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N</a:t>
            </a:r>
            <a:r>
              <a:rPr lang="en-US" sz="3600" kern="1200" dirty="0" err="1" smtClean="0">
                <a:solidFill>
                  <a:srgbClr val="000000"/>
                </a:solidFill>
                <a:effectLst/>
                <a:latin typeface="Times New Roman" panose="02020603050405020304" pitchFamily="18" charset="0"/>
                <a:ea typeface="Calibri" panose="020F0502020204030204" pitchFamily="34" charset="0"/>
              </a:rPr>
              <a:t>uôi</a:t>
            </a:r>
            <a:r>
              <a:rPr lang="en-US" sz="3600" kern="1200" dirty="0" smtClean="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dưỡng</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chăm</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sóc</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và</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phòng</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trị</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bệnh</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cho</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đàn</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vật</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smtClean="0">
                <a:solidFill>
                  <a:srgbClr val="000000"/>
                </a:solidFill>
                <a:effectLst/>
                <a:latin typeface="Times New Roman" panose="02020603050405020304" pitchFamily="18" charset="0"/>
                <a:ea typeface="Calibri" panose="020F0502020204030204" pitchFamily="34" charset="0"/>
              </a:rPr>
              <a:t>nuôi</a:t>
            </a:r>
            <a:r>
              <a:rPr lang="en-US" sz="3600" dirty="0" smtClean="0">
                <a:solidFill>
                  <a:srgbClr val="000000"/>
                </a:solidFill>
                <a:effectLst/>
                <a:latin typeface="Times New Roman" panose="02020603050405020304" pitchFamily="18" charset="0"/>
                <a:ea typeface="Calibri" panose="020F0502020204030204" pitchFamily="34" charset="0"/>
              </a:rPr>
              <a:t>.</a:t>
            </a:r>
            <a:endParaRPr lang="en-US" sz="3600" dirty="0">
              <a:solidFill>
                <a:srgbClr val="000000"/>
              </a:solidFill>
              <a:effectLst/>
              <a:latin typeface="Times New Roman" panose="02020603050405020304" pitchFamily="18" charset="0"/>
              <a:ea typeface="Calibri" panose="020F0502020204030204" pitchFamily="34" charset="0"/>
            </a:endParaRPr>
          </a:p>
        </p:txBody>
      </p:sp>
      <p:sp>
        <p:nvSpPr>
          <p:cNvPr id="9" name="TextBox 8"/>
          <p:cNvSpPr txBox="1"/>
          <p:nvPr/>
        </p:nvSpPr>
        <p:spPr>
          <a:xfrm>
            <a:off x="241886" y="4303106"/>
            <a:ext cx="11289165"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smtClean="0">
                <a:solidFill>
                  <a:srgbClr val="FF0000"/>
                </a:solidFill>
                <a:effectLst/>
                <a:latin typeface="Times New Roman" panose="02020603050405020304" pitchFamily="18" charset="0"/>
                <a:ea typeface="Calibri" panose="020F0502020204030204" pitchFamily="34" charset="0"/>
              </a:rPr>
              <a:t>hăn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nuôi</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gà</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thị</a:t>
            </a:r>
            <a:r>
              <a:rPr lang="en-US" sz="3200" b="1" u="sng" dirty="0" err="1" smtClean="0">
                <a:solidFill>
                  <a:srgbClr val="FF0000"/>
                </a:solidFill>
                <a:latin typeface="Times New Roman" panose="02020603050405020304" pitchFamily="18" charset="0"/>
                <a:ea typeface="Calibri" panose="020F0502020204030204" pitchFamily="34" charset="0"/>
              </a:rPr>
              <a:t>t</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thả</a:t>
            </a:r>
            <a:r>
              <a:rPr lang="en-US" sz="3200" b="1" u="sng" dirty="0" smtClean="0">
                <a:solidFill>
                  <a:srgbClr val="FF0000"/>
                </a:solidFill>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vườn</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0" name="TextBox 9"/>
          <p:cNvSpPr txBox="1"/>
          <p:nvPr/>
        </p:nvSpPr>
        <p:spPr>
          <a:xfrm>
            <a:off x="398641" y="4824483"/>
            <a:ext cx="11289165" cy="584775"/>
          </a:xfrm>
          <a:prstGeom prst="rect">
            <a:avLst/>
          </a:prstGeom>
          <a:noFill/>
        </p:spPr>
        <p:txBody>
          <a:bodyPr wrap="square">
            <a:spAutoFit/>
          </a:bodyPr>
          <a:lstStyle/>
          <a:p>
            <a:r>
              <a:rPr lang="en-US" sz="3200" b="1" u="sng" dirty="0" smtClean="0">
                <a:solidFill>
                  <a:srgbClr val="FF0000"/>
                </a:solidFill>
                <a:latin typeface="Times New Roman" panose="02020603050405020304" pitchFamily="18" charset="0"/>
                <a:ea typeface="Calibri" panose="020F0502020204030204" pitchFamily="34" charset="0"/>
              </a:rPr>
              <a:t>2</a:t>
            </a:r>
            <a:r>
              <a:rPr lang="en-US" sz="3200" b="1" u="sng" dirty="0" smtClean="0">
                <a:solidFill>
                  <a:srgbClr val="FF0000"/>
                </a:solidFill>
                <a:effectLst/>
                <a:latin typeface="Times New Roman" panose="02020603050405020304" pitchFamily="18" charset="0"/>
                <a:ea typeface="Calibri" panose="020F0502020204030204" pitchFamily="34" charset="0"/>
              </a:rPr>
              <a:t>.1. </a:t>
            </a:r>
            <a:r>
              <a:rPr lang="en-US" sz="3200" b="1" u="sng" dirty="0" err="1" smtClean="0">
                <a:solidFill>
                  <a:srgbClr val="FF0000"/>
                </a:solidFill>
                <a:latin typeface="Times New Roman" panose="02020603050405020304" pitchFamily="18" charset="0"/>
                <a:ea typeface="Calibri" panose="020F0502020204030204" pitchFamily="34" charset="0"/>
              </a:rPr>
              <a:t>C</a:t>
            </a:r>
            <a:r>
              <a:rPr lang="en-US" sz="3200" b="1" u="sng" dirty="0" err="1" smtClean="0">
                <a:solidFill>
                  <a:srgbClr val="FF0000"/>
                </a:solidFill>
                <a:effectLst/>
                <a:latin typeface="Times New Roman" panose="02020603050405020304" pitchFamily="18" charset="0"/>
                <a:ea typeface="Calibri" panose="020F0502020204030204" pitchFamily="34" charset="0"/>
              </a:rPr>
              <a:t>huẩn</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b</a:t>
            </a:r>
            <a:r>
              <a:rPr lang="en-US" sz="3200" b="1" u="sng" dirty="0" err="1" smtClean="0">
                <a:solidFill>
                  <a:srgbClr val="FF0000"/>
                </a:solidFill>
                <a:effectLst/>
                <a:latin typeface="Times New Roman" panose="02020603050405020304" pitchFamily="18" charset="0"/>
                <a:ea typeface="Calibri" panose="020F0502020204030204" pitchFamily="34" charset="0"/>
              </a:rPr>
              <a:t>ị</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effectLst/>
                <a:latin typeface="Times New Roman" panose="02020603050405020304" pitchFamily="18" charset="0"/>
                <a:ea typeface="Calibri" panose="020F0502020204030204" pitchFamily="34" charset="0"/>
              </a:rPr>
              <a:t>chuồng</a:t>
            </a:r>
            <a:r>
              <a:rPr lang="en-US" sz="3200" b="1" u="sng" dirty="0" smtClean="0">
                <a:solidFill>
                  <a:srgbClr val="FF0000"/>
                </a:solidFill>
                <a:effectLst/>
                <a:latin typeface="Times New Roman" panose="02020603050405020304" pitchFamily="18" charset="0"/>
                <a:ea typeface="Calibri" panose="020F0502020204030204" pitchFamily="34" charset="0"/>
              </a:rPr>
              <a:t> </a:t>
            </a:r>
            <a:r>
              <a:rPr lang="en-US" sz="3200" b="1" u="sng" dirty="0" err="1" smtClean="0">
                <a:solidFill>
                  <a:srgbClr val="FF0000"/>
                </a:solidFill>
                <a:latin typeface="Times New Roman" panose="02020603050405020304" pitchFamily="18" charset="0"/>
                <a:ea typeface="Calibri" panose="020F0502020204030204" pitchFamily="34" charset="0"/>
              </a:rPr>
              <a:t>trại</a:t>
            </a:r>
            <a:r>
              <a:rPr lang="en-US" sz="3200" b="1" u="sng" dirty="0" smtClean="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9163</Words>
  <Application>WPS Presentation</Application>
  <PresentationFormat>Widescreen</PresentationFormat>
  <Paragraphs>224</Paragraphs>
  <Slides>32</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32</vt:i4>
      </vt:variant>
    </vt:vector>
  </HeadingPairs>
  <TitlesOfParts>
    <vt:vector size="46" baseType="lpstr">
      <vt:lpstr>Arial</vt:lpstr>
      <vt:lpstr>SimSun</vt:lpstr>
      <vt:lpstr>Wingdings</vt:lpstr>
      <vt:lpstr>Comic Sans MS</vt:lpstr>
      <vt:lpstr>VNI-Thufap3</vt:lpstr>
      <vt:lpstr>Segoe Print</vt:lpstr>
      <vt:lpstr>Times New Roman</vt:lpstr>
      <vt:lpstr>VNI-Helve-Condense</vt:lpstr>
      <vt:lpstr>VNI-Times</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Khôi Nguyễn Tuấn</cp:lastModifiedBy>
  <cp:revision>90</cp:revision>
  <dcterms:created xsi:type="dcterms:W3CDTF">2024-01-16T12:41:00Z</dcterms:created>
  <dcterms:modified xsi:type="dcterms:W3CDTF">2025-05-17T09:27:35Z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BF26768C18BE4B66A5D30A78DB2D34AB_13</vt:lpwstr>
  </property>
  <property fmtid="{D5CDD505-2E9C-101B-9397-08002B2CF9AE}" pid="3" name="KSOProductBuildVer">
    <vt:lpwstr>1033-12.2.0.21179</vt:lpwstr>
  </property>
</Properties>
</file>