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327" r:id="rId3"/>
    <p:sldId id="326" r:id="rId4"/>
    <p:sldId id="268" r:id="rId5"/>
    <p:sldId id="257" r:id="rId6"/>
    <p:sldId id="308" r:id="rId7"/>
    <p:sldId id="270" r:id="rId8"/>
    <p:sldId id="309" r:id="rId9"/>
    <p:sldId id="310" r:id="rId10"/>
    <p:sldId id="311" r:id="rId11"/>
    <p:sldId id="312" r:id="rId13"/>
    <p:sldId id="313" r:id="rId14"/>
    <p:sldId id="314" r:id="rId15"/>
    <p:sldId id="295" r:id="rId16"/>
    <p:sldId id="316" r:id="rId17"/>
    <p:sldId id="296" r:id="rId18"/>
    <p:sldId id="297" r:id="rId19"/>
    <p:sldId id="298" r:id="rId20"/>
    <p:sldId id="328" r:id="rId21"/>
    <p:sldId id="329" r:id="rId22"/>
    <p:sldId id="330" r:id="rId23"/>
    <p:sldId id="300" r:id="rId24"/>
    <p:sldId id="331" r:id="rId25"/>
    <p:sldId id="303" r:id="rId26"/>
    <p:sldId id="304" r:id="rId27"/>
    <p:sldId id="332" r:id="rId28"/>
    <p:sldId id="333" r:id="rId29"/>
    <p:sldId id="335" r:id="rId30"/>
    <p:sldId id="336" r:id="rId31"/>
    <p:sldId id="334" r:id="rId32"/>
    <p:sldId id="287" r:id="rId33"/>
    <p:sldId id="323" r:id="rId34"/>
    <p:sldId id="305" r:id="rId35"/>
    <p:sldId id="324" r:id="rId36"/>
    <p:sldId id="290" r:id="rId37"/>
    <p:sldId id="325" r:id="rId38"/>
    <p:sldId id="30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182" autoAdjust="0"/>
  </p:normalViewPr>
  <p:slideViewPr>
    <p:cSldViewPr showGuides="1">
      <p:cViewPr varScale="1">
        <p:scale>
          <a:sx n="104" d="100"/>
          <a:sy n="104" d="100"/>
        </p:scale>
        <p:origin x="54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5F6B85F-6FE8-434F-B26E-5D71C3E0AFB3}"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6CDED0FB-502E-4BEE-8964-87B43B1C6188}">
      <dgm:prSet phldrT="[Text]" custT="1"/>
      <dgm:spPr/>
      <dgm:t>
        <a:bodyPr/>
        <a:lstStyle/>
        <a:p>
          <a:r>
            <a:rPr lang="en-US" sz="3200" b="1" dirty="0" smtClean="0">
              <a:latin typeface="Times New Roman" panose="02020603050405020304" pitchFamily="18" charset="0"/>
              <a:cs typeface="Times New Roman" panose="02020603050405020304" pitchFamily="18" charset="0"/>
            </a:rPr>
            <a:t>NỘI DUNG</a:t>
          </a:r>
          <a:endParaRPr lang="en-US" sz="3200" dirty="0">
            <a:latin typeface="Times New Roman" panose="02020603050405020304" pitchFamily="18" charset="0"/>
            <a:cs typeface="Times New Roman" panose="02020603050405020304" pitchFamily="18" charset="0"/>
          </a:endParaRPr>
        </a:p>
      </dgm:t>
    </dgm:pt>
    <dgm:pt modelId="{F457A265-A0F8-4824-9C7B-D403706E214D}" cxnId="{D3D2A2F3-7A70-4CCA-8D2E-4B634BA4928D}" type="parTrans">
      <dgm:prSet/>
      <dgm:spPr/>
      <dgm:t>
        <a:bodyPr/>
        <a:lstStyle/>
        <a:p>
          <a:endParaRPr lang="en-US"/>
        </a:p>
      </dgm:t>
    </dgm:pt>
    <dgm:pt modelId="{01A04E7E-A881-4B47-848A-BA62CD933B51}" cxnId="{D3D2A2F3-7A70-4CCA-8D2E-4B634BA4928D}" type="sibTrans">
      <dgm:prSet/>
      <dgm:spPr/>
      <dgm:t>
        <a:bodyPr/>
        <a:lstStyle/>
        <a:p>
          <a:endParaRPr lang="en-US"/>
        </a:p>
      </dgm:t>
    </dgm:pt>
    <dgm:pt modelId="{C207598B-6164-4BA1-8750-89BD268598F4}">
      <dgm:prSet phldrT="[Text]" custT="1"/>
      <dgm:spPr/>
      <dgm:t>
        <a:bodyPr/>
        <a:lstStyle/>
        <a:p>
          <a:pPr algn="l"/>
          <a:r>
            <a:rPr lang="en-US" sz="2800" dirty="0" smtClean="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VAI TRÒ CỦA RỪNG</a:t>
          </a:r>
        </a:p>
      </dgm:t>
    </dgm:pt>
    <dgm:pt modelId="{AFE049E4-130A-45FF-9D2E-6A8DD760D2A6}" cxnId="{987B2109-B82C-49AC-9400-70004E5E3343}" type="parTrans">
      <dgm:prSet/>
      <dgm:spPr/>
      <dgm:t>
        <a:bodyPr/>
        <a:lstStyle/>
        <a:p>
          <a:endParaRPr lang="en-US"/>
        </a:p>
      </dgm:t>
    </dgm:pt>
    <dgm:pt modelId="{E2A10142-DECB-4552-9F09-2A082E5771A0}" cxnId="{987B2109-B82C-49AC-9400-70004E5E3343}" type="sibTrans">
      <dgm:prSet/>
      <dgm:spPr/>
      <dgm:t>
        <a:bodyPr/>
        <a:lstStyle/>
        <a:p>
          <a:endParaRPr lang="en-US"/>
        </a:p>
      </dgm:t>
    </dgm:pt>
    <dgm:pt modelId="{0763C09E-856B-485E-BD7E-FA14EFE3299D}">
      <dgm:prSet phldrT="[Text]" custT="1"/>
      <dgm:spPr/>
      <dgm:t>
        <a:bodyPr/>
        <a:lstStyle/>
        <a:p>
          <a:pPr algn="l"/>
          <a:r>
            <a:rPr lang="en-US" sz="2800" dirty="0" smtClean="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 MỘT SỐ LOẠI RỪNG PHỔ BIẾN Ở VIỆT NAM</a:t>
          </a:r>
        </a:p>
      </dgm:t>
    </dgm:pt>
    <dgm:pt modelId="{2B9689E1-A0E5-4AC1-AF5F-8A3A195E4783}" cxnId="{BAE93D5B-AC79-4922-B8BD-C5FC3B96D84A}" type="parTrans">
      <dgm:prSet/>
      <dgm:spPr/>
      <dgm:t>
        <a:bodyPr/>
        <a:lstStyle/>
        <a:p>
          <a:endParaRPr lang="en-US"/>
        </a:p>
      </dgm:t>
    </dgm:pt>
    <dgm:pt modelId="{A8603243-9555-428E-A9C3-535C82B41332}" cxnId="{BAE93D5B-AC79-4922-B8BD-C5FC3B96D84A}" type="sibTrans">
      <dgm:prSet/>
      <dgm:spPr/>
      <dgm:t>
        <a:bodyPr/>
        <a:lstStyle/>
        <a:p>
          <a:endParaRPr lang="en-US"/>
        </a:p>
      </dgm:t>
    </dgm:pt>
    <dgm:pt modelId="{FAA07477-0944-475C-9E8D-FD0F65D11FFA}" type="pres">
      <dgm:prSet presAssocID="{95F6B85F-6FE8-434F-B26E-5D71C3E0AFB3}" presName="Name0" presStyleCnt="0">
        <dgm:presLayoutVars>
          <dgm:chPref val="1"/>
          <dgm:dir/>
          <dgm:animOne val="branch"/>
          <dgm:animLvl val="lvl"/>
          <dgm:resizeHandles val="exact"/>
        </dgm:presLayoutVars>
      </dgm:prSet>
      <dgm:spPr/>
      <dgm:t>
        <a:bodyPr/>
        <a:lstStyle/>
        <a:p>
          <a:endParaRPr lang="en-US"/>
        </a:p>
      </dgm:t>
    </dgm:pt>
    <dgm:pt modelId="{DA82B7BA-D258-4A2C-B793-B4497C3C2075}" type="pres">
      <dgm:prSet presAssocID="{6CDED0FB-502E-4BEE-8964-87B43B1C6188}" presName="root1" presStyleCnt="0"/>
      <dgm:spPr/>
    </dgm:pt>
    <dgm:pt modelId="{52CC3858-04E6-4AC8-9521-5CA3BFE29911}" type="pres">
      <dgm:prSet presAssocID="{6CDED0FB-502E-4BEE-8964-87B43B1C6188}" presName="LevelOneTextNode" presStyleLbl="node0" presStyleIdx="0" presStyleCnt="1" custScaleX="127801" custScaleY="104811">
        <dgm:presLayoutVars>
          <dgm:chPref val="3"/>
        </dgm:presLayoutVars>
      </dgm:prSet>
      <dgm:spPr/>
      <dgm:t>
        <a:bodyPr/>
        <a:lstStyle/>
        <a:p>
          <a:endParaRPr lang="en-US"/>
        </a:p>
      </dgm:t>
    </dgm:pt>
    <dgm:pt modelId="{FA375B6B-EC55-4898-A826-331971A25438}" type="pres">
      <dgm:prSet presAssocID="{6CDED0FB-502E-4BEE-8964-87B43B1C6188}" presName="level2hierChild" presStyleCnt="0"/>
      <dgm:spPr/>
    </dgm:pt>
    <dgm:pt modelId="{88FDB691-016A-40B0-A9DB-C295FAE27C13}" type="pres">
      <dgm:prSet presAssocID="{AFE049E4-130A-45FF-9D2E-6A8DD760D2A6}" presName="conn2-1" presStyleLbl="parChTrans1D2" presStyleIdx="0" presStyleCnt="2"/>
      <dgm:spPr/>
      <dgm:t>
        <a:bodyPr/>
        <a:lstStyle/>
        <a:p>
          <a:endParaRPr lang="en-US"/>
        </a:p>
      </dgm:t>
    </dgm:pt>
    <dgm:pt modelId="{4C657D35-8FF6-4CE4-854D-7790B4683305}" type="pres">
      <dgm:prSet presAssocID="{AFE049E4-130A-45FF-9D2E-6A8DD760D2A6}" presName="connTx" presStyleLbl="parChTrans1D2" presStyleIdx="0" presStyleCnt="2"/>
      <dgm:spPr/>
      <dgm:t>
        <a:bodyPr/>
        <a:lstStyle/>
        <a:p>
          <a:endParaRPr lang="en-US"/>
        </a:p>
      </dgm:t>
    </dgm:pt>
    <dgm:pt modelId="{18F05378-3571-48B7-8D83-A923E957A7A8}" type="pres">
      <dgm:prSet presAssocID="{C207598B-6164-4BA1-8750-89BD268598F4}" presName="root2" presStyleCnt="0"/>
      <dgm:spPr/>
    </dgm:pt>
    <dgm:pt modelId="{588D7B36-9318-452D-AA4D-4E12F5F67A05}" type="pres">
      <dgm:prSet presAssocID="{C207598B-6164-4BA1-8750-89BD268598F4}" presName="LevelTwoTextNode" presStyleLbl="node2" presStyleIdx="0" presStyleCnt="2" custScaleX="238337">
        <dgm:presLayoutVars>
          <dgm:chPref val="3"/>
        </dgm:presLayoutVars>
      </dgm:prSet>
      <dgm:spPr/>
      <dgm:t>
        <a:bodyPr/>
        <a:lstStyle/>
        <a:p>
          <a:endParaRPr lang="en-US"/>
        </a:p>
      </dgm:t>
    </dgm:pt>
    <dgm:pt modelId="{8AFB1D86-9A95-41BD-AD3C-CDEC5E301989}" type="pres">
      <dgm:prSet presAssocID="{C207598B-6164-4BA1-8750-89BD268598F4}" presName="level3hierChild" presStyleCnt="0"/>
      <dgm:spPr/>
    </dgm:pt>
    <dgm:pt modelId="{5B81714E-4C4C-40B2-98B1-B3C189056BAA}" type="pres">
      <dgm:prSet presAssocID="{2B9689E1-A0E5-4AC1-AF5F-8A3A195E4783}" presName="conn2-1" presStyleLbl="parChTrans1D2" presStyleIdx="1" presStyleCnt="2"/>
      <dgm:spPr/>
      <dgm:t>
        <a:bodyPr/>
        <a:lstStyle/>
        <a:p>
          <a:endParaRPr lang="en-US"/>
        </a:p>
      </dgm:t>
    </dgm:pt>
    <dgm:pt modelId="{0100AB55-3CB7-49EC-AF19-B1206FBFBA10}" type="pres">
      <dgm:prSet presAssocID="{2B9689E1-A0E5-4AC1-AF5F-8A3A195E4783}" presName="connTx" presStyleLbl="parChTrans1D2" presStyleIdx="1" presStyleCnt="2"/>
      <dgm:spPr/>
      <dgm:t>
        <a:bodyPr/>
        <a:lstStyle/>
        <a:p>
          <a:endParaRPr lang="en-US"/>
        </a:p>
      </dgm:t>
    </dgm:pt>
    <dgm:pt modelId="{D607D19D-7883-4D5D-83EB-95D51D0A182B}" type="pres">
      <dgm:prSet presAssocID="{0763C09E-856B-485E-BD7E-FA14EFE3299D}" presName="root2" presStyleCnt="0"/>
      <dgm:spPr/>
    </dgm:pt>
    <dgm:pt modelId="{4873DB87-FF6F-4DF1-AB10-6BBE036B1793}" type="pres">
      <dgm:prSet presAssocID="{0763C09E-856B-485E-BD7E-FA14EFE3299D}" presName="LevelTwoTextNode" presStyleLbl="node2" presStyleIdx="1" presStyleCnt="2" custScaleX="240451" custScaleY="127949">
        <dgm:presLayoutVars>
          <dgm:chPref val="3"/>
        </dgm:presLayoutVars>
      </dgm:prSet>
      <dgm:spPr/>
      <dgm:t>
        <a:bodyPr/>
        <a:lstStyle/>
        <a:p>
          <a:endParaRPr lang="en-US"/>
        </a:p>
      </dgm:t>
    </dgm:pt>
    <dgm:pt modelId="{12FA001F-335F-46F5-9C4B-4E872794CF9F}" type="pres">
      <dgm:prSet presAssocID="{0763C09E-856B-485E-BD7E-FA14EFE3299D}" presName="level3hierChild" presStyleCnt="0"/>
      <dgm:spPr/>
    </dgm:pt>
  </dgm:ptLst>
  <dgm:cxnLst>
    <dgm:cxn modelId="{F4D2A8F4-E02B-45C1-B71C-38379611BE4A}" type="presOf" srcId="{95F6B85F-6FE8-434F-B26E-5D71C3E0AFB3}" destId="{FAA07477-0944-475C-9E8D-FD0F65D11FFA}" srcOrd="0" destOrd="0" presId="urn:microsoft.com/office/officeart/2008/layout/HorizontalMultiLevelHierarchy"/>
    <dgm:cxn modelId="{AE87D2C8-EBDD-47A6-BF82-2143ED459759}" type="presOf" srcId="{0763C09E-856B-485E-BD7E-FA14EFE3299D}" destId="{4873DB87-FF6F-4DF1-AB10-6BBE036B1793}" srcOrd="0" destOrd="0" presId="urn:microsoft.com/office/officeart/2008/layout/HorizontalMultiLevelHierarchy"/>
    <dgm:cxn modelId="{BB7BC066-23E9-43E5-ACE2-3979E00186F3}" type="presOf" srcId="{AFE049E4-130A-45FF-9D2E-6A8DD760D2A6}" destId="{88FDB691-016A-40B0-A9DB-C295FAE27C13}" srcOrd="0" destOrd="0" presId="urn:microsoft.com/office/officeart/2008/layout/HorizontalMultiLevelHierarchy"/>
    <dgm:cxn modelId="{11DD8378-6AFF-4C18-8ECB-AC639F88DB10}" type="presOf" srcId="{6CDED0FB-502E-4BEE-8964-87B43B1C6188}" destId="{52CC3858-04E6-4AC8-9521-5CA3BFE29911}" srcOrd="0" destOrd="0" presId="urn:microsoft.com/office/officeart/2008/layout/HorizontalMultiLevelHierarchy"/>
    <dgm:cxn modelId="{BAE93D5B-AC79-4922-B8BD-C5FC3B96D84A}" srcId="{6CDED0FB-502E-4BEE-8964-87B43B1C6188}" destId="{0763C09E-856B-485E-BD7E-FA14EFE3299D}" srcOrd="1" destOrd="0" parTransId="{2B9689E1-A0E5-4AC1-AF5F-8A3A195E4783}" sibTransId="{A8603243-9555-428E-A9C3-535C82B41332}"/>
    <dgm:cxn modelId="{D3D2A2F3-7A70-4CCA-8D2E-4B634BA4928D}" srcId="{95F6B85F-6FE8-434F-B26E-5D71C3E0AFB3}" destId="{6CDED0FB-502E-4BEE-8964-87B43B1C6188}" srcOrd="0" destOrd="0" parTransId="{F457A265-A0F8-4824-9C7B-D403706E214D}" sibTransId="{01A04E7E-A881-4B47-848A-BA62CD933B51}"/>
    <dgm:cxn modelId="{76C43168-EC41-4EA9-96BF-A1F51061117E}" type="presOf" srcId="{C207598B-6164-4BA1-8750-89BD268598F4}" destId="{588D7B36-9318-452D-AA4D-4E12F5F67A05}" srcOrd="0" destOrd="0" presId="urn:microsoft.com/office/officeart/2008/layout/HorizontalMultiLevelHierarchy"/>
    <dgm:cxn modelId="{94EEB20C-2C65-4161-8804-7B606FE7EE91}" type="presOf" srcId="{AFE049E4-130A-45FF-9D2E-6A8DD760D2A6}" destId="{4C657D35-8FF6-4CE4-854D-7790B4683305}" srcOrd="1" destOrd="0" presId="urn:microsoft.com/office/officeart/2008/layout/HorizontalMultiLevelHierarchy"/>
    <dgm:cxn modelId="{AA04297A-D928-4B37-BC1E-535339158CD2}" type="presOf" srcId="{2B9689E1-A0E5-4AC1-AF5F-8A3A195E4783}" destId="{0100AB55-3CB7-49EC-AF19-B1206FBFBA10}" srcOrd="1" destOrd="0" presId="urn:microsoft.com/office/officeart/2008/layout/HorizontalMultiLevelHierarchy"/>
    <dgm:cxn modelId="{0D1A2642-29C2-4488-BC7F-CDC6E4E1C3F7}" type="presOf" srcId="{2B9689E1-A0E5-4AC1-AF5F-8A3A195E4783}" destId="{5B81714E-4C4C-40B2-98B1-B3C189056BAA}" srcOrd="0" destOrd="0" presId="urn:microsoft.com/office/officeart/2008/layout/HorizontalMultiLevelHierarchy"/>
    <dgm:cxn modelId="{987B2109-B82C-49AC-9400-70004E5E3343}" srcId="{6CDED0FB-502E-4BEE-8964-87B43B1C6188}" destId="{C207598B-6164-4BA1-8750-89BD268598F4}" srcOrd="0" destOrd="0" parTransId="{AFE049E4-130A-45FF-9D2E-6A8DD760D2A6}" sibTransId="{E2A10142-DECB-4552-9F09-2A082E5771A0}"/>
    <dgm:cxn modelId="{52E43774-90A3-48F3-85DC-2FE465AEBB54}" type="presParOf" srcId="{FAA07477-0944-475C-9E8D-FD0F65D11FFA}" destId="{DA82B7BA-D258-4A2C-B793-B4497C3C2075}" srcOrd="0" destOrd="0" presId="urn:microsoft.com/office/officeart/2008/layout/HorizontalMultiLevelHierarchy"/>
    <dgm:cxn modelId="{E7E24D1D-17F8-4A72-B073-96C211E48979}" type="presParOf" srcId="{DA82B7BA-D258-4A2C-B793-B4497C3C2075}" destId="{52CC3858-04E6-4AC8-9521-5CA3BFE29911}" srcOrd="0" destOrd="0" presId="urn:microsoft.com/office/officeart/2008/layout/HorizontalMultiLevelHierarchy"/>
    <dgm:cxn modelId="{28E4D002-BAE5-4B3F-B037-21AD2752DF77}" type="presParOf" srcId="{DA82B7BA-D258-4A2C-B793-B4497C3C2075}" destId="{FA375B6B-EC55-4898-A826-331971A25438}" srcOrd="1" destOrd="0" presId="urn:microsoft.com/office/officeart/2008/layout/HorizontalMultiLevelHierarchy"/>
    <dgm:cxn modelId="{7AC8A487-D84E-4F43-8EC0-4D7683392FD8}" type="presParOf" srcId="{FA375B6B-EC55-4898-A826-331971A25438}" destId="{88FDB691-016A-40B0-A9DB-C295FAE27C13}" srcOrd="0" destOrd="0" presId="urn:microsoft.com/office/officeart/2008/layout/HorizontalMultiLevelHierarchy"/>
    <dgm:cxn modelId="{ED3EA311-F1EB-4843-9ECA-C83FFC3C598C}" type="presParOf" srcId="{88FDB691-016A-40B0-A9DB-C295FAE27C13}" destId="{4C657D35-8FF6-4CE4-854D-7790B4683305}" srcOrd="0" destOrd="0" presId="urn:microsoft.com/office/officeart/2008/layout/HorizontalMultiLevelHierarchy"/>
    <dgm:cxn modelId="{75FBC657-3385-41DC-AE9E-94F06BE511D0}" type="presParOf" srcId="{FA375B6B-EC55-4898-A826-331971A25438}" destId="{18F05378-3571-48B7-8D83-A923E957A7A8}" srcOrd="1" destOrd="0" presId="urn:microsoft.com/office/officeart/2008/layout/HorizontalMultiLevelHierarchy"/>
    <dgm:cxn modelId="{6F7B9D91-F318-4D5C-9E05-106FDE866A79}" type="presParOf" srcId="{18F05378-3571-48B7-8D83-A923E957A7A8}" destId="{588D7B36-9318-452D-AA4D-4E12F5F67A05}" srcOrd="0" destOrd="0" presId="urn:microsoft.com/office/officeart/2008/layout/HorizontalMultiLevelHierarchy"/>
    <dgm:cxn modelId="{68EFC25C-E623-49E6-BD63-E4EA2B3C2C82}" type="presParOf" srcId="{18F05378-3571-48B7-8D83-A923E957A7A8}" destId="{8AFB1D86-9A95-41BD-AD3C-CDEC5E301989}" srcOrd="1" destOrd="0" presId="urn:microsoft.com/office/officeart/2008/layout/HorizontalMultiLevelHierarchy"/>
    <dgm:cxn modelId="{3DAC35E2-B12D-4C6D-949B-09048E6D4D07}" type="presParOf" srcId="{FA375B6B-EC55-4898-A826-331971A25438}" destId="{5B81714E-4C4C-40B2-98B1-B3C189056BAA}" srcOrd="2" destOrd="0" presId="urn:microsoft.com/office/officeart/2008/layout/HorizontalMultiLevelHierarchy"/>
    <dgm:cxn modelId="{9A6535F2-77C7-416A-9103-D860A80072A1}" type="presParOf" srcId="{5B81714E-4C4C-40B2-98B1-B3C189056BAA}" destId="{0100AB55-3CB7-49EC-AF19-B1206FBFBA10}" srcOrd="0" destOrd="0" presId="urn:microsoft.com/office/officeart/2008/layout/HorizontalMultiLevelHierarchy"/>
    <dgm:cxn modelId="{A8F73EDC-0304-40C6-93A1-F4C30F9C006A}" type="presParOf" srcId="{FA375B6B-EC55-4898-A826-331971A25438}" destId="{D607D19D-7883-4D5D-83EB-95D51D0A182B}" srcOrd="3" destOrd="0" presId="urn:microsoft.com/office/officeart/2008/layout/HorizontalMultiLevelHierarchy"/>
    <dgm:cxn modelId="{889077A7-EABB-4A1C-9D33-53AC65D0B461}" type="presParOf" srcId="{D607D19D-7883-4D5D-83EB-95D51D0A182B}" destId="{4873DB87-FF6F-4DF1-AB10-6BBE036B1793}" srcOrd="0" destOrd="0" presId="urn:microsoft.com/office/officeart/2008/layout/HorizontalMultiLevelHierarchy"/>
    <dgm:cxn modelId="{C95B8F4B-B279-43B1-8CAA-2FF9D2CD9875}" type="presParOf" srcId="{D607D19D-7883-4D5D-83EB-95D51D0A182B}" destId="{12FA001F-335F-46F5-9C4B-4E872794CF9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517031" cy="3960440"/>
        <a:chOff x="0" y="0"/>
        <a:chExt cx="8517031" cy="3960440"/>
      </a:xfrm>
    </dsp:grpSpPr>
    <dsp:sp modelId="{88FDB691-016A-40B0-A9DB-C295FAE27C13}">
      <dsp:nvSpPr>
        <dsp:cNvPr id="4" name="Freeform 3"/>
        <dsp:cNvSpPr/>
      </dsp:nvSpPr>
      <dsp:spPr bwMode="white">
        <a:xfrm>
          <a:off x="1650664" y="1431176"/>
          <a:ext cx="470971" cy="549044"/>
        </a:xfrm>
        <a:custGeom>
          <a:avLst/>
          <a:gdLst/>
          <a:ahLst/>
          <a:cxnLst/>
          <a:pathLst>
            <a:path w="742" h="865">
              <a:moveTo>
                <a:pt x="0" y="865"/>
              </a:moveTo>
              <a:lnTo>
                <a:pt x="371" y="865"/>
              </a:lnTo>
              <a:lnTo>
                <a:pt x="371" y="0"/>
              </a:lnTo>
              <a:lnTo>
                <a:pt x="742" y="0"/>
              </a:lnTo>
            </a:path>
          </a:pathLst>
        </a:custGeom>
      </dsp:spPr>
      <dsp:style>
        <a:lnRef idx="2">
          <a:schemeClr val="accent2"/>
        </a:lnRef>
        <a:fillRef idx="0">
          <a:schemeClr val="accent3">
            <a:tint val="90000"/>
          </a:schemeClr>
        </a:fillRef>
        <a:effectRef idx="0">
          <a:scrgbClr r="0" g="0" b="0"/>
        </a:effectRef>
        <a:fontRef idx="minor"/>
      </dsp:style>
      <dsp:txBody>
        <a:bodyPr lIns="12700" tIns="0" rIns="12700" bIns="0" anchor="ctr"/>
        <a:lstStyle>
          <a:lvl1pPr algn="ctr">
            <a:defRPr sz="35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nSpc>
              <a:spcPct val="100000"/>
            </a:lnSpc>
            <a:spcBef>
              <a:spcPct val="0"/>
            </a:spcBef>
            <a:spcAft>
              <a:spcPct val="35000"/>
            </a:spcAft>
          </a:pPr>
          <a:endParaRPr lang="en-US">
            <a:solidFill>
              <a:schemeClr val="tx1"/>
            </a:solidFill>
          </a:endParaRPr>
        </a:p>
      </dsp:txBody>
      <dsp:txXfrm>
        <a:off x="1650664" y="1431176"/>
        <a:ext cx="470971" cy="549044"/>
      </dsp:txXfrm>
    </dsp:sp>
    <dsp:sp modelId="{5B81714E-4C4C-40B2-98B1-B3C189056BAA}">
      <dsp:nvSpPr>
        <dsp:cNvPr id="6" name="Freeform 5"/>
        <dsp:cNvSpPr/>
      </dsp:nvSpPr>
      <dsp:spPr bwMode="white">
        <a:xfrm>
          <a:off x="1650664" y="1980220"/>
          <a:ext cx="470971" cy="448715"/>
        </a:xfrm>
        <a:custGeom>
          <a:avLst/>
          <a:gdLst/>
          <a:ahLst/>
          <a:cxnLst/>
          <a:pathLst>
            <a:path w="742" h="707">
              <a:moveTo>
                <a:pt x="0" y="0"/>
              </a:moveTo>
              <a:lnTo>
                <a:pt x="371" y="0"/>
              </a:lnTo>
              <a:lnTo>
                <a:pt x="371" y="707"/>
              </a:lnTo>
              <a:lnTo>
                <a:pt x="742" y="707"/>
              </a:lnTo>
            </a:path>
          </a:pathLst>
        </a:custGeom>
      </dsp:spPr>
      <dsp:style>
        <a:lnRef idx="2">
          <a:schemeClr val="accent2"/>
        </a:lnRef>
        <a:fillRef idx="0">
          <a:schemeClr val="accent3">
            <a:tint val="90000"/>
          </a:schemeClr>
        </a:fillRef>
        <a:effectRef idx="0">
          <a:scrgbClr r="0" g="0" b="0"/>
        </a:effectRef>
        <a:fontRef idx="minor"/>
      </dsp:style>
      <dsp:txBody>
        <a:bodyPr lIns="12700" tIns="0" rIns="12700" bIns="0" anchor="ctr"/>
        <a:lstStyle>
          <a:lvl1pPr algn="ctr">
            <a:defRPr sz="2900"/>
          </a:lvl1pPr>
          <a:lvl2pPr marL="228600" indent="-228600" algn="ctr">
            <a:defRPr sz="2300"/>
          </a:lvl2pPr>
          <a:lvl3pPr marL="457200" indent="-228600" algn="ctr">
            <a:defRPr sz="2300"/>
          </a:lvl3pPr>
          <a:lvl4pPr marL="685800" indent="-228600" algn="ctr">
            <a:defRPr sz="2300"/>
          </a:lvl4pPr>
          <a:lvl5pPr marL="914400" indent="-228600" algn="ctr">
            <a:defRPr sz="2300"/>
          </a:lvl5pPr>
          <a:lvl6pPr marL="1143000" indent="-228600" algn="ctr">
            <a:defRPr sz="2300"/>
          </a:lvl6pPr>
          <a:lvl7pPr marL="1371600" indent="-228600" algn="ctr">
            <a:defRPr sz="2300"/>
          </a:lvl7pPr>
          <a:lvl8pPr marL="1600200" indent="-228600" algn="ctr">
            <a:defRPr sz="2300"/>
          </a:lvl8pPr>
          <a:lvl9pPr marL="1828800" indent="-228600" algn="ctr">
            <a:defRPr sz="2300"/>
          </a:lvl9pPr>
        </a:lstStyle>
        <a:p>
          <a:pPr lvl="0">
            <a:lnSpc>
              <a:spcPct val="100000"/>
            </a:lnSpc>
            <a:spcBef>
              <a:spcPct val="0"/>
            </a:spcBef>
            <a:spcAft>
              <a:spcPct val="35000"/>
            </a:spcAft>
          </a:pPr>
          <a:endParaRPr lang="en-US">
            <a:solidFill>
              <a:schemeClr val="tx1"/>
            </a:solidFill>
          </a:endParaRPr>
        </a:p>
      </dsp:txBody>
      <dsp:txXfrm>
        <a:off x="1650664" y="1980220"/>
        <a:ext cx="470971" cy="448715"/>
      </dsp:txXfrm>
    </dsp:sp>
    <dsp:sp modelId="{52CC3858-04E6-4AC8-9521-5CA3BFE29911}">
      <dsp:nvSpPr>
        <dsp:cNvPr id="3" name="Rectangles 2"/>
        <dsp:cNvSpPr/>
      </dsp:nvSpPr>
      <dsp:spPr bwMode="white">
        <a:xfrm rot="16200000">
          <a:off x="-788325" y="1521451"/>
          <a:ext cx="3960440" cy="917539"/>
        </a:xfrm>
        <a:prstGeom prst="rect">
          <a:avLst/>
        </a:prstGeom>
      </dsp:spPr>
      <dsp:style>
        <a:lnRef idx="2">
          <a:schemeClr val="lt1"/>
        </a:lnRef>
        <a:fillRef idx="1">
          <a:schemeClr val="accent1"/>
        </a:fillRef>
        <a:effectRef idx="0">
          <a:scrgbClr r="0" g="0" b="0"/>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3200" b="1" dirty="0" smtClean="0">
              <a:latin typeface="Times New Roman" panose="02020603050405020304" pitchFamily="18" charset="0"/>
              <a:cs typeface="Times New Roman" panose="02020603050405020304" pitchFamily="18" charset="0"/>
            </a:rPr>
            <a:t>NỘI DUNG</a:t>
          </a:r>
          <a:endParaRPr lang="en-US" sz="3200" dirty="0">
            <a:latin typeface="Times New Roman" panose="02020603050405020304" pitchFamily="18" charset="0"/>
            <a:cs typeface="Times New Roman" panose="02020603050405020304" pitchFamily="18" charset="0"/>
          </a:endParaRPr>
        </a:p>
      </dsp:txBody>
      <dsp:txXfrm rot="16200000">
        <a:off x="-788325" y="1521451"/>
        <a:ext cx="3960440" cy="917539"/>
      </dsp:txXfrm>
    </dsp:sp>
    <dsp:sp modelId="{588D7B36-9318-452D-AA4D-4E12F5F67A05}">
      <dsp:nvSpPr>
        <dsp:cNvPr id="5" name="Rectangles 4"/>
        <dsp:cNvSpPr/>
      </dsp:nvSpPr>
      <dsp:spPr bwMode="white">
        <a:xfrm>
          <a:off x="2121635" y="1072205"/>
          <a:ext cx="5612489" cy="717943"/>
        </a:xfrm>
        <a:prstGeom prst="rect">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US" sz="2800" dirty="0" smtClean="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VAI TRÒ CỦA RỪNG</a:t>
          </a:r>
        </a:p>
      </dsp:txBody>
      <dsp:txXfrm>
        <a:off x="2121635" y="1072205"/>
        <a:ext cx="5612489" cy="717943"/>
      </dsp:txXfrm>
    </dsp:sp>
    <dsp:sp modelId="{4873DB87-FF6F-4DF1-AB10-6BBE036B1793}">
      <dsp:nvSpPr>
        <dsp:cNvPr id="7" name="Rectangles 6"/>
        <dsp:cNvSpPr/>
      </dsp:nvSpPr>
      <dsp:spPr bwMode="white">
        <a:xfrm>
          <a:off x="2121635" y="1969634"/>
          <a:ext cx="5662270" cy="918601"/>
        </a:xfrm>
        <a:prstGeom prst="rect">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US" sz="2800" dirty="0" smtClean="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 MỘT SỐ LOẠI RỪNG PHỔ BIẾN Ở VIỆT NAM</a:t>
          </a:r>
        </a:p>
      </dsp:txBody>
      <dsp:txXfrm>
        <a:off x="2121635" y="1969634"/>
        <a:ext cx="5662270" cy="91860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283F0A-31C6-4257-BA9F-8E132D7BCA28}"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D308DE-8C44-47D4-BB74-647859585E4E}"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308DE-8C44-47D4-BB74-647859585E4E}"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308DE-8C44-47D4-BB74-647859585E4E}"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308DE-8C44-47D4-BB74-647859585E4E}"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308DE-8C44-47D4-BB74-647859585E4E}"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308DE-8C44-47D4-BB74-647859585E4E}"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9"/>
        <p:cNvGrpSpPr/>
        <p:nvPr/>
      </p:nvGrpSpPr>
      <p:grpSpPr>
        <a:xfrm>
          <a:off x="0" y="0"/>
          <a:ext cx="0" cy="0"/>
          <a:chOff x="0" y="0"/>
          <a:chExt cx="0" cy="0"/>
        </a:xfrm>
      </p:grpSpPr>
      <p:sp>
        <p:nvSpPr>
          <p:cNvPr id="150" name="Google Shape;150;g35f391192_0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AD70B60-EB16-4181-BE10-F25BFBBA407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AD70B60-EB16-4181-BE10-F25BFBBA407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AD70B60-EB16-4181-BE10-F25BFBBA407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srcRect l="11150"/>
          <a:stretch>
            <a:fillRect/>
          </a:stretch>
        </p:blipFill>
        <p:spPr>
          <a:xfrm>
            <a:off x="1" y="4365501"/>
            <a:ext cx="1214025" cy="2492500"/>
          </a:xfrm>
          <a:prstGeom prst="rect">
            <a:avLst/>
          </a:prstGeom>
          <a:noFill/>
          <a:ln>
            <a:noFill/>
          </a:ln>
        </p:spPr>
      </p:pic>
      <p:sp>
        <p:nvSpPr>
          <p:cNvPr id="48" name="Google Shape;48;p7"/>
          <p:cNvSpPr/>
          <p:nvPr/>
        </p:nvSpPr>
        <p:spPr>
          <a:xfrm>
            <a:off x="548700" y="731600"/>
            <a:ext cx="8046600" cy="53948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 name="Google Shape;49;p7"/>
          <p:cNvSpPr txBox="1">
            <a:spLocks noGrp="1"/>
          </p:cNvSpPr>
          <p:nvPr>
            <p:ph type="title"/>
          </p:nvPr>
        </p:nvSpPr>
        <p:spPr>
          <a:xfrm>
            <a:off x="994975" y="1312353"/>
            <a:ext cx="7154100" cy="5248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0" name="Google Shape;50;p7"/>
          <p:cNvSpPr txBox="1">
            <a:spLocks noGrp="1"/>
          </p:cNvSpPr>
          <p:nvPr>
            <p:ph type="body" idx="1"/>
          </p:nvPr>
        </p:nvSpPr>
        <p:spPr>
          <a:xfrm>
            <a:off x="994975" y="2033100"/>
            <a:ext cx="2218500" cy="36524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p:txBody>
      </p:sp>
      <p:sp>
        <p:nvSpPr>
          <p:cNvPr id="51" name="Google Shape;51;p7"/>
          <p:cNvSpPr txBox="1">
            <a:spLocks noGrp="1"/>
          </p:cNvSpPr>
          <p:nvPr>
            <p:ph type="body" idx="2"/>
          </p:nvPr>
        </p:nvSpPr>
        <p:spPr>
          <a:xfrm>
            <a:off x="3446664" y="2033100"/>
            <a:ext cx="2218500" cy="36524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p:txBody>
      </p:sp>
      <p:sp>
        <p:nvSpPr>
          <p:cNvPr id="52" name="Google Shape;52;p7"/>
          <p:cNvSpPr txBox="1">
            <a:spLocks noGrp="1"/>
          </p:cNvSpPr>
          <p:nvPr>
            <p:ph type="body" idx="3"/>
          </p:nvPr>
        </p:nvSpPr>
        <p:spPr>
          <a:xfrm>
            <a:off x="5898352" y="2033100"/>
            <a:ext cx="2218500" cy="36524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p:txBody>
      </p:sp>
      <p:sp>
        <p:nvSpPr>
          <p:cNvPr id="53" name="Google Shape;53;p7"/>
          <p:cNvSpPr txBox="1">
            <a:spLocks noGrp="1"/>
          </p:cNvSpPr>
          <p:nvPr>
            <p:ph type="sldNum" idx="12"/>
          </p:nvPr>
        </p:nvSpPr>
        <p:spPr>
          <a:xfrm>
            <a:off x="4297650" y="6126400"/>
            <a:ext cx="548700" cy="73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GB" smtClean="0"/>
            </a:fld>
            <a:endParaRPr lang="en-GB"/>
          </a:p>
        </p:txBody>
      </p:sp>
      <p:pic>
        <p:nvPicPr>
          <p:cNvPr id="54" name="Google Shape;54;p7"/>
          <p:cNvPicPr preferRelativeResize="0"/>
          <p:nvPr/>
        </p:nvPicPr>
        <p:blipFill>
          <a:blip r:embed="rId3"/>
          <a:stretch>
            <a:fillRect/>
          </a:stretch>
        </p:blipFill>
        <p:spPr>
          <a:xfrm>
            <a:off x="5961301" y="1"/>
            <a:ext cx="3182701" cy="310106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AD70B60-EB16-4181-BE10-F25BFBBA407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AD70B60-EB16-4181-BE10-F25BFBBA407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AD70B60-EB16-4181-BE10-F25BFBBA407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90985-CE35-4CA4-87A4-6E3A6538720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AD70B60-EB16-4181-BE10-F25BFBBA407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090985-CE35-4CA4-87A4-6E3A6538720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AD70B60-EB16-4181-BE10-F25BFBBA407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90985-CE35-4CA4-87A4-6E3A6538720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70B60-EB16-4181-BE10-F25BFBBA407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090985-CE35-4CA4-87A4-6E3A6538720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AD70B60-EB16-4181-BE10-F25BFBBA407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90985-CE35-4CA4-87A4-6E3A6538720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AD70B60-EB16-4181-BE10-F25BFBBA407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90985-CE35-4CA4-87A4-6E3A6538720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70B60-EB16-4181-BE10-F25BFBBA4077}"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90985-CE35-4CA4-87A4-6E3A6538720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9.GIF"/></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jpeg"/><Relationship Id="rId2" Type="http://schemas.openxmlformats.org/officeDocument/2006/relationships/image" Target="../media/image15.jpeg"/><Relationship Id="rId1" Type="http://schemas.openxmlformats.org/officeDocument/2006/relationships/image" Target="../media/image25.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jpeg"/><Relationship Id="rId2" Type="http://schemas.openxmlformats.org/officeDocument/2006/relationships/image" Target="../media/image15.jpeg"/><Relationship Id="rId1"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png"/><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6.jpe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37.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sp>
        <p:nvSpPr>
          <p:cNvPr id="3074" name="Rectangle 8"/>
          <p:cNvSpPr>
            <a:spLocks noChangeArrowheads="1"/>
          </p:cNvSpPr>
          <p:nvPr/>
        </p:nvSpPr>
        <p:spPr bwMode="auto">
          <a:xfrm>
            <a:off x="911225" y="3810189"/>
            <a:ext cx="76247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50000"/>
              </a:lnSpc>
              <a:spcBef>
                <a:spcPct val="0"/>
              </a:spcBef>
              <a:buFontTx/>
              <a:buNone/>
            </a:pPr>
            <a:r>
              <a:rPr lang="en-US" altLang="en-US" b="1" dirty="0" err="1">
                <a:latin typeface="Times New Roman" panose="02020603050405020304" pitchFamily="18" charset="0"/>
                <a:cs typeface="Times New Roman" panose="02020603050405020304" pitchFamily="18" charset="0"/>
              </a:rPr>
              <a:t>Giáo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viên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Nguyễn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Thị</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Thắm</a:t>
            </a:r>
            <a:r>
              <a:rPr lang="en-US" altLang="en-US" b="1" dirty="0">
                <a:latin typeface="Times New Roman" panose="02020603050405020304" pitchFamily="18" charset="0"/>
                <a:cs typeface="Times New Roman" panose="02020603050405020304" pitchFamily="18" charset="0"/>
              </a:rPr>
              <a:t>	</a:t>
            </a:r>
            <a:endParaRPr lang="en-US" altLang="en-US" b="1" dirty="0">
              <a:latin typeface="Times New Roman" panose="02020603050405020304" pitchFamily="18" charset="0"/>
              <a:cs typeface="Times New Roman" panose="02020603050405020304" pitchFamily="18" charset="0"/>
            </a:endParaRPr>
          </a:p>
          <a:p>
            <a:pPr algn="ctr" eaLnBrk="1" hangingPunct="1">
              <a:lnSpc>
                <a:spcPct val="150000"/>
              </a:lnSpc>
              <a:spcBef>
                <a:spcPct val="0"/>
              </a:spcBef>
              <a:buFontTx/>
              <a:buNone/>
            </a:pPr>
            <a:r>
              <a:rPr lang="en-US" altLang="en-US" b="1" dirty="0" err="1">
                <a:latin typeface="Times New Roman" panose="02020603050405020304" pitchFamily="18" charset="0"/>
                <a:cs typeface="Times New Roman" panose="02020603050405020304" pitchFamily="18" charset="0"/>
              </a:rPr>
              <a:t>Môn</a:t>
            </a:r>
            <a:r>
              <a:rPr lang="en-US" altLang="en-US" b="1" dirty="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Công</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nghệ</a:t>
            </a:r>
            <a:r>
              <a:rPr lang="en-US" altLang="en-US" b="1" dirty="0" smtClean="0">
                <a:latin typeface="Times New Roman" panose="02020603050405020304" pitchFamily="18" charset="0"/>
                <a:cs typeface="Times New Roman" panose="02020603050405020304" pitchFamily="18" charset="0"/>
              </a:rPr>
              <a:t> 7</a:t>
            </a:r>
            <a:endParaRPr lang="en-US" altLang="en-US" b="1" dirty="0">
              <a:latin typeface="Times New Roman" panose="02020603050405020304" pitchFamily="18" charset="0"/>
              <a:cs typeface="Times New Roman" panose="02020603050405020304" pitchFamily="18" charset="0"/>
            </a:endParaRPr>
          </a:p>
        </p:txBody>
      </p:sp>
      <p:sp>
        <p:nvSpPr>
          <p:cNvPr id="3075" name="Text Box 5"/>
          <p:cNvSpPr txBox="1">
            <a:spLocks noChangeArrowheads="1"/>
          </p:cNvSpPr>
          <p:nvPr/>
        </p:nvSpPr>
        <p:spPr bwMode="auto">
          <a:xfrm>
            <a:off x="467544" y="1340768"/>
            <a:ext cx="8382000" cy="165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50000"/>
              </a:lnSpc>
              <a:spcBef>
                <a:spcPct val="50000"/>
              </a:spcBef>
              <a:buFontTx/>
              <a:buNone/>
            </a:pPr>
            <a:r>
              <a:rPr lang="en-US" altLang="en-US" sz="3600" b="1" dirty="0" err="1">
                <a:solidFill>
                  <a:srgbClr val="FF0000"/>
                </a:solidFill>
                <a:latin typeface="Times New Roman" panose="02020603050405020304" pitchFamily="18" charset="0"/>
                <a:cs typeface="Times New Roman" panose="02020603050405020304" pitchFamily="18" charset="0"/>
              </a:rPr>
              <a:t>CHÀO</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MỪNG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CÁC</a:t>
            </a:r>
            <a:r>
              <a:rPr lang="en-US" altLang="en-US" sz="3600" b="1" dirty="0">
                <a:solidFill>
                  <a:srgbClr val="FF0000"/>
                </a:solidFill>
                <a:latin typeface="Times New Roman" panose="02020603050405020304" pitchFamily="18" charset="0"/>
                <a:cs typeface="Times New Roman" panose="02020603050405020304" pitchFamily="18" charset="0"/>
              </a:rPr>
              <a:t> EM </a:t>
            </a:r>
            <a:r>
              <a:rPr lang="en-US" altLang="en-US" sz="3600" b="1" dirty="0" err="1">
                <a:solidFill>
                  <a:srgbClr val="FF0000"/>
                </a:solidFill>
                <a:latin typeface="Times New Roman" panose="02020603050405020304" pitchFamily="18" charset="0"/>
                <a:cs typeface="Times New Roman" panose="02020603050405020304" pitchFamily="18" charset="0"/>
              </a:rPr>
              <a:t>HỌC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SINH</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ĐẾN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VỚI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TIẾT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HỌC</a:t>
            </a:r>
            <a:r>
              <a:rPr lang="en-US" altLang="en-US" sz="3600" b="1" dirty="0">
                <a:solidFill>
                  <a:srgbClr val="FF0000"/>
                </a:solidFill>
                <a:latin typeface="Times New Roman" panose="02020603050405020304" pitchFamily="18" charset="0"/>
                <a:cs typeface="Times New Roman" panose="02020603050405020304" pitchFamily="18" charset="0"/>
              </a:rPr>
              <a:t> </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88604" y="1052736"/>
            <a:ext cx="8847892" cy="1077218"/>
          </a:xfrm>
          <a:prstGeom prst="rect">
            <a:avLst/>
          </a:prstGeom>
        </p:spPr>
        <p:txBody>
          <a:bodyPr wrap="square">
            <a:spAutoFit/>
          </a:bodyPr>
          <a:lstStyle/>
          <a:p>
            <a:pPr lvl="0"/>
            <a:endParaRPr lang="de-DE" sz="3200" dirty="0" smtClean="0">
              <a:solidFill>
                <a:srgbClr val="FF0000"/>
              </a:solidFill>
              <a:latin typeface="Times New Roman" panose="02020603050405020304" pitchFamily="18" charset="0"/>
              <a:cs typeface="Times New Roman" panose="02020603050405020304" pitchFamily="18" charset="0"/>
            </a:endParaRPr>
          </a:p>
          <a:p>
            <a:pPr lvl="0"/>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256066" y="836712"/>
            <a:ext cx="8708422" cy="52565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năm</a:t>
            </a:r>
            <a:r>
              <a:rPr lang="en-US" sz="3600" dirty="0">
                <a:latin typeface="Times New Roman" panose="02020603050405020304" pitchFamily="18" charset="0"/>
                <a:cs typeface="Times New Roman" panose="02020603050405020304" pitchFamily="18" charset="0"/>
              </a:rPr>
              <a:t> 2013,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kiện</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a:t>
            </a:r>
            <a:r>
              <a:rPr lang="en-US" sz="3600" b="1" dirty="0" err="1" smtClean="0">
                <a:latin typeface="Times New Roman" panose="02020603050405020304" pitchFamily="18" charset="0"/>
                <a:cs typeface="Times New Roman" panose="02020603050405020304" pitchFamily="18" charset="0"/>
              </a:rPr>
              <a:t>Ngày</a:t>
            </a:r>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quốc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quốc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tổ</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21 </a:t>
            </a:r>
            <a:r>
              <a:rPr lang="en-US" sz="3600" dirty="0" err="1">
                <a:latin typeface="Times New Roman" panose="02020603050405020304" pitchFamily="18" charset="0"/>
                <a:cs typeface="Times New Roman" panose="02020603050405020304" pitchFamily="18" charset="0"/>
              </a:rPr>
              <a:t>tháng</a:t>
            </a:r>
            <a:r>
              <a:rPr lang="en-US" sz="3600" dirty="0">
                <a:latin typeface="Times New Roman" panose="02020603050405020304" pitchFamily="18" charset="0"/>
                <a:cs typeface="Times New Roman" panose="02020603050405020304" pitchFamily="18" charset="0"/>
              </a:rPr>
              <a:t> 3 </a:t>
            </a:r>
            <a:r>
              <a:rPr lang="en-US" sz="3600" dirty="0" err="1">
                <a:latin typeface="Times New Roman" panose="02020603050405020304" pitchFamily="18" charset="0"/>
                <a:cs typeface="Times New Roman" panose="02020603050405020304" pitchFamily="18" charset="0"/>
              </a:rPr>
              <a:t>hằng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nâng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tầm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trọng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đẩy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góp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thải</a:t>
            </a:r>
            <a:r>
              <a:rPr lang="en-US" sz="3600" dirty="0">
                <a:latin typeface="Times New Roman" panose="02020603050405020304" pitchFamily="18" charset="0"/>
                <a:cs typeface="Times New Roman" panose="02020603050405020304" pitchFamily="18" charset="0"/>
              </a:rPr>
              <a:t> carbon dioxide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do </a:t>
            </a:r>
            <a:r>
              <a:rPr lang="en-US" sz="3600" dirty="0" err="1">
                <a:latin typeface="Times New Roman" panose="02020603050405020304" pitchFamily="18" charset="0"/>
                <a:cs typeface="Times New Roman" panose="02020603050405020304" pitchFamily="18" charset="0"/>
              </a:rPr>
              <a:t>hiệu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kính</a:t>
            </a:r>
            <a:r>
              <a:rPr 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88604" y="1052736"/>
            <a:ext cx="8847892" cy="1077218"/>
          </a:xfrm>
          <a:prstGeom prst="rect">
            <a:avLst/>
          </a:prstGeom>
        </p:spPr>
        <p:txBody>
          <a:bodyPr wrap="square">
            <a:spAutoFit/>
          </a:bodyPr>
          <a:lstStyle/>
          <a:p>
            <a:pPr lvl="0"/>
            <a:endParaRPr lang="de-DE" sz="3200" dirty="0" smtClean="0">
              <a:solidFill>
                <a:srgbClr val="FF0000"/>
              </a:solidFill>
              <a:latin typeface="Times New Roman" panose="02020603050405020304" pitchFamily="18" charset="0"/>
              <a:cs typeface="Times New Roman" panose="02020603050405020304" pitchFamily="18" charset="0"/>
            </a:endParaRPr>
          </a:p>
          <a:p>
            <a:pPr lvl="0"/>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29072" y="929625"/>
            <a:ext cx="8055804" cy="1200329"/>
          </a:xfrm>
          <a:prstGeom prst="rect">
            <a:avLst/>
          </a:prstGeom>
        </p:spPr>
        <p:txBody>
          <a:bodyPr wrap="square">
            <a:spAutoFit/>
          </a:bodyPr>
          <a:lstStyle/>
          <a:p>
            <a:pPr algn="ctr"/>
            <a:r>
              <a:rPr lang="de-DE" sz="3600" b="1" dirty="0">
                <a:solidFill>
                  <a:srgbClr val="FF0000"/>
                </a:solidFill>
                <a:latin typeface="Times New Roman" panose="02020603050405020304" pitchFamily="18" charset="0"/>
                <a:cs typeface="Times New Roman" panose="02020603050405020304" pitchFamily="18" charset="0"/>
              </a:rPr>
              <a:t>Hãy cho biết vai trò của rừng đối với môi trường, đời sống và sản </a:t>
            </a:r>
            <a:r>
              <a:rPr lang="de-DE" sz="3600" b="1" dirty="0" smtClean="0">
                <a:solidFill>
                  <a:srgbClr val="FF0000"/>
                </a:solidFill>
                <a:latin typeface="Times New Roman" panose="02020603050405020304" pitchFamily="18" charset="0"/>
                <a:cs typeface="Times New Roman" panose="02020603050405020304" pitchFamily="18" charset="0"/>
              </a:rPr>
              <a:t>xuất?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17204" y="2492896"/>
            <a:ext cx="8892480" cy="2219838"/>
          </a:xfrm>
          <a:prstGeom prst="rect">
            <a:avLst/>
          </a:prstGeom>
        </p:spPr>
        <p:txBody>
          <a:bodyPr wrap="square">
            <a:spAutoFit/>
          </a:bodyPr>
          <a:lstStyle/>
          <a:p>
            <a:pPr>
              <a:lnSpc>
                <a:spcPct val="150000"/>
              </a:lnSpc>
            </a:pPr>
            <a:r>
              <a:rPr lang="de-DE" sz="3200" b="1" dirty="0">
                <a:solidFill>
                  <a:srgbClr val="0000FF"/>
                </a:solidFill>
                <a:latin typeface="Times New Roman" panose="02020603050405020304" pitchFamily="18" charset="0"/>
                <a:cs typeface="Times New Roman" panose="02020603050405020304" pitchFamily="18" charset="0"/>
              </a:rPr>
              <a:t>-  </a:t>
            </a:r>
            <a:r>
              <a:rPr lang="de-DE" sz="3200" dirty="0">
                <a:solidFill>
                  <a:srgbClr val="0000FF"/>
                </a:solidFill>
                <a:latin typeface="Times New Roman" panose="02020603050405020304" pitchFamily="18" charset="0"/>
                <a:cs typeface="Times New Roman" panose="02020603050405020304" pitchFamily="18" charset="0"/>
              </a:rPr>
              <a:t>Bảo </a:t>
            </a:r>
            <a:r>
              <a:rPr lang="de-DE" sz="3200" dirty="0" smtClean="0">
                <a:solidFill>
                  <a:srgbClr val="0000FF"/>
                </a:solidFill>
                <a:latin typeface="Times New Roman" panose="02020603050405020304" pitchFamily="18" charset="0"/>
                <a:cs typeface="Times New Roman" panose="02020603050405020304" pitchFamily="18" charset="0"/>
              </a:rPr>
              <a:t>vệ, </a:t>
            </a:r>
            <a:r>
              <a:rPr lang="de-DE" sz="3200" dirty="0">
                <a:solidFill>
                  <a:srgbClr val="0000FF"/>
                </a:solidFill>
                <a:latin typeface="Times New Roman" panose="02020603050405020304" pitchFamily="18" charset="0"/>
                <a:cs typeface="Times New Roman" panose="02020603050405020304" pitchFamily="18" charset="0"/>
              </a:rPr>
              <a:t>cải tạo môi trường.</a:t>
            </a:r>
            <a:endParaRPr lang="en-US" sz="3200" dirty="0">
              <a:solidFill>
                <a:srgbClr val="0000FF"/>
              </a:solidFill>
              <a:latin typeface="Times New Roman" panose="02020603050405020304" pitchFamily="18" charset="0"/>
              <a:cs typeface="Times New Roman" panose="02020603050405020304" pitchFamily="18" charset="0"/>
            </a:endParaRPr>
          </a:p>
          <a:p>
            <a:pPr>
              <a:lnSpc>
                <a:spcPct val="150000"/>
              </a:lnSpc>
            </a:pPr>
            <a:r>
              <a:rPr lang="de-DE" sz="3200" b="1" dirty="0">
                <a:solidFill>
                  <a:srgbClr val="0000FF"/>
                </a:solidFill>
                <a:latin typeface="Times New Roman" panose="02020603050405020304" pitchFamily="18" charset="0"/>
                <a:cs typeface="Times New Roman" panose="02020603050405020304" pitchFamily="18" charset="0"/>
              </a:rPr>
              <a:t>-</a:t>
            </a:r>
            <a:r>
              <a:rPr lang="de-DE" sz="3200" dirty="0">
                <a:solidFill>
                  <a:srgbClr val="0000FF"/>
                </a:solidFill>
                <a:latin typeface="Times New Roman" panose="02020603050405020304" pitchFamily="18" charset="0"/>
                <a:cs typeface="Times New Roman" panose="02020603050405020304" pitchFamily="18" charset="0"/>
              </a:rPr>
              <a:t> </a:t>
            </a:r>
            <a:r>
              <a:rPr lang="de-DE" sz="3200" dirty="0" smtClean="0">
                <a:solidFill>
                  <a:srgbClr val="0000FF"/>
                </a:solidFill>
                <a:latin typeface="Times New Roman" panose="02020603050405020304" pitchFamily="18" charset="0"/>
                <a:cs typeface="Times New Roman" panose="02020603050405020304" pitchFamily="18" charset="0"/>
              </a:rPr>
              <a:t> Phục </a:t>
            </a:r>
            <a:r>
              <a:rPr lang="de-DE" sz="3200" dirty="0">
                <a:solidFill>
                  <a:srgbClr val="0000FF"/>
                </a:solidFill>
                <a:latin typeface="Times New Roman" panose="02020603050405020304" pitchFamily="18" charset="0"/>
                <a:cs typeface="Times New Roman" panose="02020603050405020304" pitchFamily="18" charset="0"/>
              </a:rPr>
              <a:t>vụ tích cực cho đời sống, sản xuất con người.</a:t>
            </a:r>
            <a:endParaRPr lang="en-US" sz="3200" dirty="0">
              <a:solidFill>
                <a:srgbClr val="0000FF"/>
              </a:solidFill>
              <a:latin typeface="Times New Roman" panose="02020603050405020304" pitchFamily="18" charset="0"/>
              <a:cs typeface="Times New Roman" panose="02020603050405020304" pitchFamily="18" charset="0"/>
            </a:endParaRPr>
          </a:p>
          <a:p>
            <a:pPr>
              <a:lnSpc>
                <a:spcPct val="150000"/>
              </a:lnSpc>
            </a:pPr>
            <a:r>
              <a:rPr lang="de-DE" sz="3200" b="1" dirty="0">
                <a:solidFill>
                  <a:srgbClr val="0000FF"/>
                </a:solidFill>
                <a:latin typeface="Times New Roman" panose="02020603050405020304" pitchFamily="18" charset="0"/>
                <a:cs typeface="Times New Roman" panose="02020603050405020304" pitchFamily="18" charset="0"/>
              </a:rPr>
              <a:t>-</a:t>
            </a:r>
            <a:r>
              <a:rPr lang="de-DE" sz="3200" dirty="0">
                <a:solidFill>
                  <a:srgbClr val="0000FF"/>
                </a:solidFill>
                <a:latin typeface="Times New Roman" panose="02020603050405020304" pitchFamily="18" charset="0"/>
                <a:cs typeface="Times New Roman" panose="02020603050405020304" pitchFamily="18" charset="0"/>
              </a:rPr>
              <a:t> Phục vụ nghiên cứu khoa học.</a:t>
            </a:r>
            <a:endParaRPr lang="en-US" sz="32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88604" y="1052736"/>
            <a:ext cx="8847892" cy="1077218"/>
          </a:xfrm>
          <a:prstGeom prst="rect">
            <a:avLst/>
          </a:prstGeom>
        </p:spPr>
        <p:txBody>
          <a:bodyPr wrap="square">
            <a:spAutoFit/>
          </a:bodyPr>
          <a:lstStyle/>
          <a:p>
            <a:pPr lvl="0"/>
            <a:endParaRPr lang="de-DE" sz="3200" dirty="0" smtClean="0">
              <a:solidFill>
                <a:srgbClr val="FF0000"/>
              </a:solidFill>
              <a:latin typeface="Times New Roman" panose="02020603050405020304" pitchFamily="18" charset="0"/>
              <a:cs typeface="Times New Roman" panose="02020603050405020304" pitchFamily="18" charset="0"/>
            </a:endParaRPr>
          </a:p>
          <a:p>
            <a:pPr lvl="0"/>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1800954" y="15300"/>
            <a:ext cx="5912196" cy="646331"/>
          </a:xfrm>
          <a:prstGeom prst="rect">
            <a:avLst/>
          </a:prstGeom>
        </p:spPr>
        <p:txBody>
          <a:bodyPr wrap="non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en-US" sz="3600" b="1" dirty="0" smtClean="0">
                <a:solidFill>
                  <a:srgbClr val="FF0000"/>
                </a:solidFill>
                <a:latin typeface="Times New Roman" panose="02020603050405020304" pitchFamily="18" charset="0"/>
                <a:cs typeface="Times New Roman" panose="02020603050405020304" pitchFamily="18" charset="0"/>
              </a:rPr>
              <a:t>6. </a:t>
            </a:r>
            <a:r>
              <a:rPr lang="en-US" sz="3600" b="1" dirty="0">
                <a:solidFill>
                  <a:srgbClr val="FF0000"/>
                </a:solidFill>
                <a:latin typeface="Times New Roman" panose="02020603050405020304" pitchFamily="18" charset="0"/>
                <a:cs typeface="Times New Roman" panose="02020603050405020304" pitchFamily="18" charset="0"/>
              </a:rPr>
              <a:t>RỪNG Ở VIỆT NAM</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4764" y="611977"/>
            <a:ext cx="4431341" cy="553998"/>
          </a:xfrm>
          <a:prstGeom prst="rect">
            <a:avLst/>
          </a:prstGeom>
        </p:spPr>
        <p:txBody>
          <a:bodyPr wrap="none">
            <a:spAutoFit/>
          </a:bodyPr>
          <a:lstStyle/>
          <a:p>
            <a:r>
              <a:rPr lang="de-DE" sz="3000" b="1" dirty="0">
                <a:solidFill>
                  <a:srgbClr val="0000FF"/>
                </a:solidFill>
                <a:latin typeface="Times New Roman" panose="02020603050405020304" pitchFamily="18" charset="0"/>
                <a:cs typeface="Times New Roman" panose="02020603050405020304" pitchFamily="18" charset="0"/>
              </a:rPr>
              <a:t>1. </a:t>
            </a:r>
            <a:r>
              <a:rPr lang="de-DE" sz="3000" b="1" u="sng" dirty="0">
                <a:solidFill>
                  <a:srgbClr val="0000FF"/>
                </a:solidFill>
                <a:latin typeface="Times New Roman" panose="02020603050405020304" pitchFamily="18" charset="0"/>
                <a:cs typeface="Times New Roman" panose="02020603050405020304" pitchFamily="18" charset="0"/>
              </a:rPr>
              <a:t>VAI TRÒ CỦA </a:t>
            </a:r>
            <a:r>
              <a:rPr lang="de-DE" sz="3000" b="1" u="sng" dirty="0" smtClean="0">
                <a:solidFill>
                  <a:srgbClr val="0000FF"/>
                </a:solidFill>
                <a:latin typeface="Times New Roman" panose="02020603050405020304" pitchFamily="18" charset="0"/>
                <a:cs typeface="Times New Roman" panose="02020603050405020304" pitchFamily="18" charset="0"/>
              </a:rPr>
              <a:t>RỪNG:</a:t>
            </a:r>
            <a:endParaRPr lang="en-US" sz="3000" u="sng" dirty="0">
              <a:solidFill>
                <a:srgbClr val="0000FF"/>
              </a:solidFill>
              <a:latin typeface="Times New Roman" panose="02020603050405020304" pitchFamily="18" charset="0"/>
              <a:cs typeface="Times New Roman" panose="02020603050405020304" pitchFamily="18" charset="0"/>
            </a:endParaRPr>
          </a:p>
        </p:txBody>
      </p:sp>
      <p:pic>
        <p:nvPicPr>
          <p:cNvPr id="8" name="Picture 8"/>
          <p:cNvPicPr>
            <a:picLocks noChangeAspect="1"/>
          </p:cNvPicPr>
          <p:nvPr/>
        </p:nvPicPr>
        <p:blipFill>
          <a:blip r:embed="rId1"/>
          <a:srcRect/>
          <a:stretch>
            <a:fillRect/>
          </a:stretch>
        </p:blipFill>
        <p:spPr>
          <a:xfrm>
            <a:off x="7906518" y="83982"/>
            <a:ext cx="1108707" cy="1112770"/>
          </a:xfrm>
          <a:prstGeom prst="rect">
            <a:avLst/>
          </a:prstGeom>
        </p:spPr>
      </p:pic>
      <p:sp>
        <p:nvSpPr>
          <p:cNvPr id="9" name="TextBox 8"/>
          <p:cNvSpPr txBox="1"/>
          <p:nvPr/>
        </p:nvSpPr>
        <p:spPr>
          <a:xfrm>
            <a:off x="167818" y="1186587"/>
            <a:ext cx="8640960" cy="1477328"/>
          </a:xfrm>
          <a:prstGeom prst="rect">
            <a:avLst/>
          </a:prstGeom>
          <a:noFill/>
        </p:spPr>
        <p:txBody>
          <a:bodyPr wrap="square">
            <a:spAutoFit/>
          </a:bodyPr>
          <a:lstStyle/>
          <a:p>
            <a:pPr algn="just"/>
            <a:r>
              <a:rPr lang="en-US" sz="3000" dirty="0" err="1">
                <a:solidFill>
                  <a:srgbClr val="000000"/>
                </a:solidFill>
                <a:effectLst/>
                <a:latin typeface="Times New Roman" panose="02020603050405020304" pitchFamily="18" charset="0"/>
                <a:ea typeface="Times New Roman" panose="02020603050405020304" pitchFamily="18" charset="0"/>
              </a:rPr>
              <a:t>Rừng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vai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trò</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quan</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trọng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trong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việc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bảo</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vệ</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và</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cải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tạo</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môi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trường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phục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vụ</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tích</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cực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cho</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đời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sống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sản</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xuất</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và</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nghiên</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cứu</a:t>
            </a:r>
            <a:r>
              <a:rPr lang="en-US" sz="3000" dirty="0">
                <a:solidFill>
                  <a:srgbClr val="000000"/>
                </a:solidFill>
                <a:effectLst/>
                <a:latin typeface="Times New Roman" panose="02020603050405020304" pitchFamily="18" charset="0"/>
                <a:ea typeface="Times New Roman" panose="02020603050405020304" pitchFamily="18" charset="0"/>
              </a:rPr>
              <a:t> khoa </a:t>
            </a:r>
            <a:r>
              <a:rPr lang="en-US" sz="3000" dirty="0" err="1">
                <a:solidFill>
                  <a:srgbClr val="000000"/>
                </a:solidFill>
                <a:effectLst/>
                <a:latin typeface="Times New Roman" panose="02020603050405020304" pitchFamily="18" charset="0"/>
                <a:ea typeface="Times New Roman" panose="02020603050405020304" pitchFamily="18" charset="0"/>
              </a:rPr>
              <a:t>học</a:t>
            </a:r>
            <a:r>
              <a:rPr lang="en-US" sz="3000" dirty="0">
                <a:solidFill>
                  <a:srgbClr val="000000"/>
                </a:solidFill>
                <a:effectLst/>
                <a:latin typeface="Times New Roman" panose="02020603050405020304" pitchFamily="18" charset="0"/>
                <a:ea typeface="Times New Roman" panose="02020603050405020304" pitchFamily="18" charset="0"/>
              </a:rPr>
              <a:t>.</a:t>
            </a:r>
            <a:endParaRPr lang="en-US" sz="3000" dirty="0">
              <a:solidFill>
                <a:srgbClr val="000000"/>
              </a:solidFill>
              <a:effectLst/>
              <a:latin typeface="Times New Roman" panose="02020603050405020304" pitchFamily="18" charset="0"/>
              <a:ea typeface="Calibri" panose="020F0502020204030204" pitchFamily="34" charset="0"/>
            </a:endParaRPr>
          </a:p>
        </p:txBody>
      </p:sp>
      <p:sp>
        <p:nvSpPr>
          <p:cNvPr id="11" name="Rectangle 10"/>
          <p:cNvSpPr/>
          <p:nvPr/>
        </p:nvSpPr>
        <p:spPr>
          <a:xfrm>
            <a:off x="-8567" y="2644342"/>
            <a:ext cx="9049618" cy="553998"/>
          </a:xfrm>
          <a:prstGeom prst="rect">
            <a:avLst/>
          </a:prstGeom>
        </p:spPr>
        <p:txBody>
          <a:bodyPr wrap="square">
            <a:spAutoFit/>
          </a:bodyPr>
          <a:lstStyle/>
          <a:p>
            <a:r>
              <a:rPr lang="de-DE" sz="3000" b="1" dirty="0">
                <a:solidFill>
                  <a:srgbClr val="0000FF"/>
                </a:solidFill>
                <a:latin typeface="Times New Roman" panose="02020603050405020304" pitchFamily="18" charset="0"/>
                <a:cs typeface="Times New Roman" panose="02020603050405020304" pitchFamily="18" charset="0"/>
              </a:rPr>
              <a:t>2</a:t>
            </a:r>
            <a:r>
              <a:rPr lang="de-DE" sz="3000" b="1" dirty="0" smtClean="0">
                <a:solidFill>
                  <a:srgbClr val="0000FF"/>
                </a:solidFill>
                <a:latin typeface="Times New Roman" panose="02020603050405020304" pitchFamily="18" charset="0"/>
                <a:cs typeface="Times New Roman" panose="02020603050405020304" pitchFamily="18" charset="0"/>
              </a:rPr>
              <a:t>. </a:t>
            </a:r>
            <a:r>
              <a:rPr lang="de-DE" sz="3000" b="1" u="sng" dirty="0" smtClean="0">
                <a:solidFill>
                  <a:srgbClr val="0000FF"/>
                </a:solidFill>
                <a:latin typeface="Times New Roman" panose="02020603050405020304" pitchFamily="18" charset="0"/>
                <a:cs typeface="Times New Roman" panose="02020603050405020304" pitchFamily="18" charset="0"/>
              </a:rPr>
              <a:t>MỘT SỐ LOẠI RỪNG PHỔ BIẾN Ở VIỆT NAM:</a:t>
            </a:r>
            <a:endParaRPr lang="en-US" sz="3000" u="sng"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940152" y="1845716"/>
            <a:ext cx="3059832" cy="2665145"/>
          </a:xfrm>
          <a:prstGeom prst="rect">
            <a:avLst/>
          </a:prstGeom>
          <a:ln>
            <a:noFill/>
          </a:ln>
          <a:effectLst>
            <a:softEdge rad="112500"/>
          </a:effectLst>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57" y="1796290"/>
            <a:ext cx="2923875" cy="2714571"/>
          </a:xfrm>
          <a:prstGeom prst="rect">
            <a:avLst/>
          </a:prstGeom>
          <a:ln>
            <a:noFill/>
          </a:ln>
          <a:effectLst>
            <a:softEdge rad="112500"/>
          </a:effectLst>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14697" b="11409"/>
          <a:stretch>
            <a:fillRect/>
          </a:stretch>
        </p:blipFill>
        <p:spPr>
          <a:xfrm>
            <a:off x="2987824" y="1845716"/>
            <a:ext cx="2952328" cy="2665145"/>
          </a:xfrm>
          <a:prstGeom prst="rect">
            <a:avLst/>
          </a:prstGeom>
          <a:ln>
            <a:noFill/>
          </a:ln>
          <a:effectLst>
            <a:softEdge rad="112500"/>
          </a:effectLst>
        </p:spPr>
      </p:pic>
      <p:sp>
        <p:nvSpPr>
          <p:cNvPr id="11" name="Rounded Rectangle 10"/>
          <p:cNvSpPr/>
          <p:nvPr/>
        </p:nvSpPr>
        <p:spPr>
          <a:xfrm>
            <a:off x="107504" y="4438853"/>
            <a:ext cx="2880320"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Rừng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endParaRPr lang="en-US" sz="2400" b="1"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3376317" y="4438853"/>
            <a:ext cx="2275803"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Rừng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nứa</a:t>
            </a:r>
            <a:endParaRPr lang="en-US" sz="2400" b="1"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6012160" y="4366845"/>
            <a:ext cx="2555776"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Rừng</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ngập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nước</a:t>
            </a:r>
            <a:endParaRPr lang="en-US" sz="24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284001" y="417663"/>
            <a:ext cx="8460432" cy="1077218"/>
          </a:xfrm>
          <a:prstGeom prst="rect">
            <a:avLst/>
          </a:prstGeom>
        </p:spPr>
        <p:txBody>
          <a:bodyPr wrap="square">
            <a:spAutoFit/>
          </a:bodyPr>
          <a:lstStyle/>
          <a:p>
            <a:pPr lvl="0" algn="ctr"/>
            <a:r>
              <a:rPr lang="en-US" sz="3200" b="1" dirty="0" err="1">
                <a:solidFill>
                  <a:srgbClr val="FF0000"/>
                </a:solidFill>
                <a:latin typeface="Times New Roman" panose="02020603050405020304" pitchFamily="18" charset="0"/>
                <a:cs typeface="Times New Roman" panose="02020603050405020304" pitchFamily="18" charset="0"/>
              </a:rPr>
              <a:t>Những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loại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rừng</a:t>
            </a:r>
            <a:r>
              <a:rPr lang="en-US" sz="3200" b="1" dirty="0">
                <a:solidFill>
                  <a:srgbClr val="FF0000"/>
                </a:solidFill>
                <a:latin typeface="Times New Roman" panose="02020603050405020304" pitchFamily="18" charset="0"/>
                <a:cs typeface="Times New Roman" panose="02020603050405020304" pitchFamily="18" charset="0"/>
              </a:rPr>
              <a:t> ở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6.2 </a:t>
            </a:r>
            <a:r>
              <a:rPr lang="en-US" sz="3200" b="1" dirty="0" err="1">
                <a:solidFill>
                  <a:srgbClr val="FF0000"/>
                </a:solidFill>
                <a:latin typeface="Times New Roman" panose="02020603050405020304" pitchFamily="18" charset="0"/>
                <a:cs typeface="Times New Roman" panose="02020603050405020304" pitchFamily="18" charset="0"/>
              </a:rPr>
              <a:t>được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gọi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theo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đặc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nào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rừng</a:t>
            </a:r>
            <a:r>
              <a:rPr lang="en-US" sz="3200" b="1" dirty="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556263" y="5302949"/>
            <a:ext cx="1915909" cy="646331"/>
          </a:xfrm>
          <a:prstGeom prst="rect">
            <a:avLst/>
          </a:prstGeom>
        </p:spPr>
        <p:txBody>
          <a:bodyPr wrap="none">
            <a:spAutoFit/>
          </a:bodyPr>
          <a:lstStyle/>
          <a:p>
            <a:r>
              <a:rPr lang="en-US" sz="3600" dirty="0" err="1" smtClean="0">
                <a:solidFill>
                  <a:srgbClr val="0000FF"/>
                </a:solidFill>
                <a:latin typeface="Times New Roman" panose="02020603050405020304" pitchFamily="18" charset="0"/>
                <a:cs typeface="Times New Roman" panose="02020603050405020304" pitchFamily="18" charset="0"/>
              </a:rPr>
              <a:t>Hình</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a:solidFill>
                  <a:srgbClr val="0000FF"/>
                </a:solidFill>
                <a:latin typeface="Times New Roman" panose="02020603050405020304" pitchFamily="18" charset="0"/>
                <a:cs typeface="Times New Roman" panose="02020603050405020304" pitchFamily="18" charset="0"/>
              </a:rPr>
              <a:t>6.2 </a:t>
            </a:r>
            <a:endParaRPr lang="en-US" sz="36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940152" y="1267911"/>
            <a:ext cx="3059832" cy="2665145"/>
          </a:xfrm>
          <a:prstGeom prst="rect">
            <a:avLst/>
          </a:prstGeom>
          <a:ln>
            <a:noFill/>
          </a:ln>
          <a:effectLst>
            <a:softEdge rad="112500"/>
          </a:effectLst>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57" y="1218485"/>
            <a:ext cx="2923875" cy="2714571"/>
          </a:xfrm>
          <a:prstGeom prst="rect">
            <a:avLst/>
          </a:prstGeom>
          <a:ln>
            <a:noFill/>
          </a:ln>
          <a:effectLst>
            <a:softEdge rad="112500"/>
          </a:effectLst>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14697" b="11409"/>
          <a:stretch>
            <a:fillRect/>
          </a:stretch>
        </p:blipFill>
        <p:spPr>
          <a:xfrm>
            <a:off x="2987824" y="1267911"/>
            <a:ext cx="2952328" cy="2665145"/>
          </a:xfrm>
          <a:prstGeom prst="rect">
            <a:avLst/>
          </a:prstGeom>
          <a:ln>
            <a:noFill/>
          </a:ln>
          <a:effectLst>
            <a:softEdge rad="112500"/>
          </a:effectLst>
        </p:spPr>
      </p:pic>
      <p:sp>
        <p:nvSpPr>
          <p:cNvPr id="11" name="Rounded Rectangle 10"/>
          <p:cNvSpPr/>
          <p:nvPr/>
        </p:nvSpPr>
        <p:spPr>
          <a:xfrm>
            <a:off x="107504" y="3861048"/>
            <a:ext cx="2880320"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Rừng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endParaRPr lang="en-US" sz="2400" b="1"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3376317" y="3861048"/>
            <a:ext cx="2275803"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Rừng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nứa</a:t>
            </a:r>
            <a:endParaRPr lang="en-US" sz="2400" b="1"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6012160" y="3789040"/>
            <a:ext cx="2555776"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Rừng</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ngập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nước</a:t>
            </a:r>
            <a:endParaRPr lang="en-US" sz="2400" b="1" dirty="0">
              <a:latin typeface="Times New Roman" panose="02020603050405020304" pitchFamily="18" charset="0"/>
              <a:cs typeface="Times New Roman" panose="02020603050405020304" pitchFamily="18" charset="0"/>
            </a:endParaRPr>
          </a:p>
        </p:txBody>
      </p:sp>
      <p:sp>
        <p:nvSpPr>
          <p:cNvPr id="2" name="Rectangle 1"/>
          <p:cNvSpPr/>
          <p:nvPr/>
        </p:nvSpPr>
        <p:spPr>
          <a:xfrm>
            <a:off x="3736211" y="6021288"/>
            <a:ext cx="1915909" cy="646331"/>
          </a:xfrm>
          <a:prstGeom prst="rect">
            <a:avLst/>
          </a:prstGeom>
        </p:spPr>
        <p:txBody>
          <a:bodyPr wrap="none">
            <a:spAutoFit/>
          </a:bodyPr>
          <a:lstStyle/>
          <a:p>
            <a:r>
              <a:rPr lang="en-US" sz="3600" dirty="0" err="1" smtClean="0">
                <a:solidFill>
                  <a:srgbClr val="0000FF"/>
                </a:solidFill>
                <a:latin typeface="Times New Roman" panose="02020603050405020304" pitchFamily="18" charset="0"/>
                <a:cs typeface="Times New Roman" panose="02020603050405020304" pitchFamily="18" charset="0"/>
              </a:rPr>
              <a:t>Hình</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a:solidFill>
                  <a:srgbClr val="0000FF"/>
                </a:solidFill>
                <a:latin typeface="Times New Roman" panose="02020603050405020304" pitchFamily="18" charset="0"/>
                <a:cs typeface="Times New Roman" panose="02020603050405020304" pitchFamily="18" charset="0"/>
              </a:rPr>
              <a:t>6.2 </a:t>
            </a:r>
            <a:endParaRPr lang="en-US" sz="3600" dirty="0">
              <a:solidFill>
                <a:srgbClr val="0000FF"/>
              </a:solidFill>
            </a:endParaRPr>
          </a:p>
        </p:txBody>
      </p:sp>
      <p:sp>
        <p:nvSpPr>
          <p:cNvPr id="15" name="Rectangle 14"/>
          <p:cNvSpPr/>
          <p:nvPr/>
        </p:nvSpPr>
        <p:spPr>
          <a:xfrm>
            <a:off x="492639" y="4653136"/>
            <a:ext cx="1936676" cy="954107"/>
          </a:xfrm>
          <a:prstGeom prst="rect">
            <a:avLst/>
          </a:prstGeom>
        </p:spPr>
        <p:txBody>
          <a:bodyPr wrap="square">
            <a:spAutoFit/>
          </a:bodyPr>
          <a:lstStyle/>
          <a:p>
            <a:r>
              <a:rPr lang="de-DE" sz="2800" b="1" dirty="0">
                <a:solidFill>
                  <a:srgbClr val="FF0000"/>
                </a:solidFill>
                <a:latin typeface="Times New Roman" panose="02020603050405020304" pitchFamily="18" charset="0"/>
                <a:cs typeface="Times New Roman" panose="02020603050405020304" pitchFamily="18" charset="0"/>
              </a:rPr>
              <a:t>Nguồn gốc hình thành</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3378156" y="4751566"/>
            <a:ext cx="2217274" cy="523220"/>
          </a:xfrm>
          <a:prstGeom prst="rect">
            <a:avLst/>
          </a:prstGeom>
        </p:spPr>
        <p:txBody>
          <a:bodyPr wrap="none">
            <a:spAutoFit/>
          </a:bodyPr>
          <a:lstStyle/>
          <a:p>
            <a:r>
              <a:rPr lang="de-DE" sz="2800" b="1" dirty="0">
                <a:solidFill>
                  <a:srgbClr val="FF0000"/>
                </a:solidFill>
                <a:latin typeface="Times New Roman" panose="02020603050405020304" pitchFamily="18" charset="0"/>
                <a:cs typeface="Times New Roman" panose="02020603050405020304" pitchFamily="18" charset="0"/>
              </a:rPr>
              <a:t>Theo loài cây</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6090853" y="4686235"/>
            <a:ext cx="2441587" cy="954107"/>
          </a:xfrm>
          <a:prstGeom prst="rect">
            <a:avLst/>
          </a:prstGeom>
        </p:spPr>
        <p:txBody>
          <a:bodyPr wrap="square">
            <a:spAutoFit/>
          </a:bodyPr>
          <a:lstStyle/>
          <a:p>
            <a:pPr algn="ctr"/>
            <a:r>
              <a:rPr lang="de-DE" sz="2800" b="1" dirty="0">
                <a:solidFill>
                  <a:srgbClr val="FF0000"/>
                </a:solidFill>
                <a:latin typeface="Times New Roman" panose="02020603050405020304" pitchFamily="18" charset="0"/>
                <a:cs typeface="Times New Roman" panose="02020603050405020304" pitchFamily="18" charset="0"/>
              </a:rPr>
              <a:t>Theo điều kiện lập địa</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96508" y="1849179"/>
            <a:ext cx="6552728" cy="3024336"/>
          </a:xfrm>
          <a:prstGeom prst="rect">
            <a:avLst/>
          </a:prstGeom>
          <a:ln>
            <a:noFill/>
          </a:ln>
          <a:effectLst>
            <a:softEdge rad="112500"/>
          </a:effectLst>
        </p:spPr>
      </p:pic>
      <p:sp>
        <p:nvSpPr>
          <p:cNvPr id="3" name="Rectangle 2"/>
          <p:cNvSpPr/>
          <p:nvPr/>
        </p:nvSpPr>
        <p:spPr>
          <a:xfrm>
            <a:off x="971600" y="764704"/>
            <a:ext cx="7415813" cy="584775"/>
          </a:xfrm>
          <a:prstGeom prst="rect">
            <a:avLst/>
          </a:prstGeom>
        </p:spPr>
        <p:txBody>
          <a:bodyPr wrap="none">
            <a:spAutoFit/>
          </a:bodyPr>
          <a:lstStyle/>
          <a:p>
            <a:pPr lvl="0"/>
            <a:r>
              <a:rPr lang="en-US" sz="3200" b="1" dirty="0" err="1">
                <a:solidFill>
                  <a:srgbClr val="FF0000"/>
                </a:solidFill>
                <a:latin typeface="Times New Roman" panose="02020603050405020304" pitchFamily="18" charset="0"/>
                <a:cs typeface="Times New Roman" panose="02020603050405020304" pitchFamily="18" charset="0"/>
              </a:rPr>
              <a:t>Hãy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gọi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loại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rừng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trên</a:t>
            </a:r>
            <a:r>
              <a:rPr lang="en-US" sz="3200" b="1" dirty="0" smtClean="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281267" y="5013176"/>
            <a:ext cx="6505307" cy="584775"/>
          </a:xfrm>
          <a:prstGeom prst="rect">
            <a:avLst/>
          </a:prstGeom>
        </p:spPr>
        <p:txBody>
          <a:bodyPr wrap="none">
            <a:spAutoFit/>
          </a:bodyPr>
          <a:lstStyle/>
          <a:p>
            <a:r>
              <a:rPr lang="de-DE" sz="3200" b="1" dirty="0">
                <a:solidFill>
                  <a:srgbClr val="0000FF"/>
                </a:solidFill>
                <a:latin typeface="Times New Roman" panose="02020603050405020304" pitchFamily="18" charset="0"/>
                <a:cs typeface="Times New Roman" panose="02020603050405020304" pitchFamily="18" charset="0"/>
              </a:rPr>
              <a:t>Rừng cau dừa hoặc rừng ngập nước</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052736"/>
            <a:ext cx="8219434" cy="1077218"/>
          </a:xfrm>
          <a:prstGeom prst="rect">
            <a:avLst/>
          </a:prstGeom>
        </p:spPr>
        <p:txBody>
          <a:bodyPr wrap="square">
            <a:spAutoFit/>
          </a:bodyPr>
          <a:lstStyle/>
          <a:p>
            <a:pPr lvl="0" algn="ctr"/>
            <a:r>
              <a:rPr lang="en-US" sz="3200" b="1" dirty="0" err="1">
                <a:solidFill>
                  <a:srgbClr val="0000FF"/>
                </a:solidFill>
                <a:latin typeface="Times New Roman" panose="02020603050405020304" pitchFamily="18" charset="0"/>
                <a:cs typeface="Times New Roman" panose="02020603050405020304" pitchFamily="18" charset="0"/>
              </a:rPr>
              <a:t>Tại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địa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phương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em</a:t>
            </a:r>
            <a:r>
              <a:rPr lang="en-US" sz="3200" b="1" dirty="0">
                <a:solidFill>
                  <a:srgbClr val="0000FF"/>
                </a:solidFill>
                <a:latin typeface="Times New Roman" panose="02020603050405020304" pitchFamily="18" charset="0"/>
                <a:cs typeface="Times New Roman" panose="02020603050405020304" pitchFamily="18" charset="0"/>
              </a:rPr>
              <a:t> ở </a:t>
            </a:r>
            <a:r>
              <a:rPr lang="en-US" sz="3200" b="1" dirty="0" err="1">
                <a:solidFill>
                  <a:srgbClr val="0000FF"/>
                </a:solidFill>
                <a:latin typeface="Times New Roman" panose="02020603050405020304" pitchFamily="18" charset="0"/>
                <a:cs typeface="Times New Roman" panose="02020603050405020304" pitchFamily="18" charset="0"/>
              </a:rPr>
              <a:t>có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những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loại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rừng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nào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Hãy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rừng</a:t>
            </a:r>
            <a:r>
              <a:rPr lang="en-US" sz="3200" b="1" dirty="0">
                <a:solidFill>
                  <a:srgbClr val="0000FF"/>
                </a:solidFill>
                <a:latin typeface="Times New Roman" panose="02020603050405020304" pitchFamily="18" charset="0"/>
                <a:cs typeface="Times New Roman" panose="02020603050405020304" pitchFamily="18" charset="0"/>
              </a:rPr>
              <a:t> ở </a:t>
            </a:r>
            <a:r>
              <a:rPr lang="en-US" sz="3200" b="1" dirty="0" err="1">
                <a:solidFill>
                  <a:srgbClr val="0000FF"/>
                </a:solidFill>
                <a:latin typeface="Times New Roman" panose="02020603050405020304" pitchFamily="18" charset="0"/>
                <a:cs typeface="Times New Roman" panose="02020603050405020304" pitchFamily="18" charset="0"/>
              </a:rPr>
              <a:t>Việt</a:t>
            </a:r>
            <a:r>
              <a:rPr lang="en-US" sz="3200" b="1" dirty="0">
                <a:solidFill>
                  <a:srgbClr val="0000FF"/>
                </a:solidFill>
                <a:latin typeface="Times New Roman" panose="02020603050405020304" pitchFamily="18" charset="0"/>
                <a:cs typeface="Times New Roman" panose="02020603050405020304" pitchFamily="18" charset="0"/>
              </a:rPr>
              <a:t> Nam </a:t>
            </a:r>
            <a:r>
              <a:rPr lang="en-US" sz="3200" b="1" dirty="0" err="1">
                <a:solidFill>
                  <a:srgbClr val="0000FF"/>
                </a:solidFill>
                <a:latin typeface="Times New Roman" panose="02020603050405020304" pitchFamily="18" charset="0"/>
                <a:cs typeface="Times New Roman" panose="02020603050405020304" pitchFamily="18" charset="0"/>
              </a:rPr>
              <a:t>mà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em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biết</a:t>
            </a:r>
            <a:r>
              <a:rPr lang="en-US" sz="3200" b="1" dirty="0">
                <a:solidFill>
                  <a:srgbClr val="0000FF"/>
                </a:solidFill>
                <a:latin typeface="Times New Roman" panose="02020603050405020304" pitchFamily="18" charset="0"/>
                <a:cs typeface="Times New Roman" panose="02020603050405020304" pitchFamily="18" charset="0"/>
              </a:rPr>
              <a:t>?</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491880" y="5229200"/>
            <a:ext cx="2216974"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Rừng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đước</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5576" y="692696"/>
            <a:ext cx="7895446" cy="4276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131840" y="5733256"/>
            <a:ext cx="3168352" cy="584775"/>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Rừng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tre</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nứa</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5122" name="Picture 2" descr="Làm giàu từ tre, nứa ,lồ ô tại sao khô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5616" y="188640"/>
            <a:ext cx="7488832" cy="5616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491880" y="5949280"/>
            <a:ext cx="2216974"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Rừng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keo</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4098" name="Picture 2" descr="Cần cách nhìn đúng về giá trị cây keo – Báo Nông nghiệp Việt Nam — Viện  Khoa học Lâm nghiệp Việt Na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67919" y="332656"/>
            <a:ext cx="8064896" cy="54161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18436" y="332656"/>
            <a:ext cx="6958020" cy="1200329"/>
          </a:xfrm>
          <a:prstGeom prst="rect">
            <a:avLst/>
          </a:prstGeom>
        </p:spPr>
        <p:txBody>
          <a:bodyPr wrap="square">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Rừng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động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7368" y="235109"/>
            <a:ext cx="1551068" cy="2185780"/>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9265" y="3676378"/>
            <a:ext cx="4323215" cy="29748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672338"/>
            <a:ext cx="4291385" cy="2860923"/>
          </a:xfrm>
          <a:prstGeom prst="rect">
            <a:avLst/>
          </a:prstGeom>
        </p:spPr>
      </p:pic>
      <p:sp>
        <p:nvSpPr>
          <p:cNvPr id="7" name="Rectangle 6"/>
          <p:cNvSpPr/>
          <p:nvPr/>
        </p:nvSpPr>
        <p:spPr>
          <a:xfrm>
            <a:off x="4569266" y="2066072"/>
            <a:ext cx="4573844" cy="1200329"/>
          </a:xfrm>
          <a:prstGeom prst="rect">
            <a:avLst/>
          </a:prstGeom>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Ở </a:t>
            </a:r>
            <a:r>
              <a:rPr lang="en-US" sz="3600" b="1" dirty="0" err="1">
                <a:solidFill>
                  <a:srgbClr val="FF0000"/>
                </a:solidFill>
                <a:latin typeface="Times New Roman" panose="02020603050405020304" pitchFamily="18" charset="0"/>
                <a:cs typeface="Times New Roman" panose="02020603050405020304" pitchFamily="18" charset="0"/>
              </a:rPr>
              <a:t>Việt</a:t>
            </a:r>
            <a:r>
              <a:rPr lang="en-US" sz="3600" b="1" dirty="0">
                <a:solidFill>
                  <a:srgbClr val="FF0000"/>
                </a:solidFill>
                <a:latin typeface="Times New Roman" panose="02020603050405020304" pitchFamily="18" charset="0"/>
                <a:cs typeface="Times New Roman" panose="02020603050405020304" pitchFamily="18" charset="0"/>
              </a:rPr>
              <a:t> Nam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loại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rừng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131840" y="6021288"/>
            <a:ext cx="3312368"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Rừng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Bạch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đàn</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Cây bạch đà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1560" y="80628"/>
            <a:ext cx="7920880" cy="59406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2360" y="260648"/>
            <a:ext cx="8655579" cy="1569660"/>
          </a:xfrm>
          <a:prstGeom prst="rect">
            <a:avLst/>
          </a:prstGeom>
        </p:spPr>
        <p:txBody>
          <a:bodyPr wrap="square">
            <a:spAutoFit/>
          </a:bodyPr>
          <a:lstStyle/>
          <a:p>
            <a:pPr lvl="0" algn="ctr"/>
            <a:r>
              <a:rPr lang="de-DE" sz="3200" b="1" dirty="0">
                <a:solidFill>
                  <a:srgbClr val="0000FF"/>
                </a:solidFill>
                <a:latin typeface="Times New Roman" panose="02020603050405020304" pitchFamily="18" charset="0"/>
                <a:cs typeface="Times New Roman" panose="02020603050405020304" pitchFamily="18" charset="0"/>
              </a:rPr>
              <a:t>Thảo luận nhóm </a:t>
            </a:r>
            <a:r>
              <a:rPr lang="de-DE" sz="3200" b="1" dirty="0" smtClean="0">
                <a:solidFill>
                  <a:srgbClr val="0000FF"/>
                </a:solidFill>
                <a:latin typeface="Times New Roman" panose="02020603050405020304" pitchFamily="18" charset="0"/>
                <a:cs typeface="Times New Roman" panose="02020603050405020304" pitchFamily="18" charset="0"/>
              </a:rPr>
              <a:t>(3 </a:t>
            </a:r>
            <a:r>
              <a:rPr lang="de-DE" sz="3200" b="1" dirty="0">
                <a:solidFill>
                  <a:srgbClr val="0000FF"/>
                </a:solidFill>
                <a:latin typeface="Times New Roman" panose="02020603050405020304" pitchFamily="18" charset="0"/>
                <a:cs typeface="Times New Roman" panose="02020603050405020304" pitchFamily="18" charset="0"/>
              </a:rPr>
              <a:t>phút</a:t>
            </a:r>
            <a:r>
              <a:rPr lang="de-DE" sz="3200" b="1" dirty="0" smtClean="0">
                <a:solidFill>
                  <a:srgbClr val="0000FF"/>
                </a:solidFill>
                <a:latin typeface="Times New Roman" panose="02020603050405020304" pitchFamily="18" charset="0"/>
                <a:cs typeface="Times New Roman" panose="02020603050405020304" pitchFamily="18" charset="0"/>
              </a:rPr>
              <a:t>) </a:t>
            </a:r>
            <a:r>
              <a:rPr lang="de-DE" sz="3200" b="1" dirty="0" smtClean="0">
                <a:solidFill>
                  <a:srgbClr val="FF0000"/>
                </a:solidFill>
                <a:latin typeface="Times New Roman" panose="02020603050405020304" pitchFamily="18" charset="0"/>
                <a:cs typeface="Times New Roman" panose="02020603050405020304" pitchFamily="18" charset="0"/>
              </a:rPr>
              <a:t>Hình </a:t>
            </a:r>
            <a:r>
              <a:rPr lang="de-DE" sz="3200" b="1" dirty="0">
                <a:solidFill>
                  <a:srgbClr val="FF0000"/>
                </a:solidFill>
                <a:latin typeface="Times New Roman" panose="02020603050405020304" pitchFamily="18" charset="0"/>
                <a:cs typeface="Times New Roman" panose="02020603050405020304" pitchFamily="18" charset="0"/>
              </a:rPr>
              <a:t>6.4 cho thấy rừng giúp ích cho môi trường và cho đời sống con người thế nào?</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504" y="2469425"/>
            <a:ext cx="3075343" cy="2399735"/>
          </a:xfrm>
          <a:prstGeom prst="rect">
            <a:avLst/>
          </a:prstGeom>
          <a:ln>
            <a:noFill/>
          </a:ln>
          <a:effectLst>
            <a:softEdge rad="112500"/>
          </a:effectLst>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7181" y="2492896"/>
            <a:ext cx="2734106" cy="2361050"/>
          </a:xfrm>
          <a:prstGeom prst="rect">
            <a:avLst/>
          </a:prstGeom>
          <a:ln>
            <a:noFill/>
          </a:ln>
          <a:effectLst>
            <a:softEdge rad="112500"/>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2469426"/>
            <a:ext cx="3135341" cy="2399734"/>
          </a:xfrm>
          <a:prstGeom prst="rect">
            <a:avLst/>
          </a:prstGeom>
          <a:ln>
            <a:noFill/>
          </a:ln>
          <a:effectLst>
            <a:softEdge rad="112500"/>
          </a:effectLst>
        </p:spPr>
      </p:pic>
      <p:sp>
        <p:nvSpPr>
          <p:cNvPr id="11" name="Oval 10"/>
          <p:cNvSpPr/>
          <p:nvPr/>
        </p:nvSpPr>
        <p:spPr>
          <a:xfrm>
            <a:off x="1259632" y="4853946"/>
            <a:ext cx="385543" cy="3752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latin typeface="Times New Roman" panose="02020603050405020304" pitchFamily="18" charset="0"/>
                <a:cs typeface="Times New Roman" panose="02020603050405020304" pitchFamily="18" charset="0"/>
              </a:rPr>
              <a:t>a</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12" name="Oval 11"/>
          <p:cNvSpPr/>
          <p:nvPr/>
        </p:nvSpPr>
        <p:spPr>
          <a:xfrm>
            <a:off x="4184607" y="4869160"/>
            <a:ext cx="385543" cy="3752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latin typeface="Times New Roman" panose="02020603050405020304" pitchFamily="18" charset="0"/>
                <a:cs typeface="Times New Roman" panose="02020603050405020304" pitchFamily="18" charset="0"/>
              </a:rPr>
              <a:t>b</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13" name="Oval 12"/>
          <p:cNvSpPr/>
          <p:nvPr/>
        </p:nvSpPr>
        <p:spPr>
          <a:xfrm>
            <a:off x="7282801" y="4871239"/>
            <a:ext cx="385543" cy="3752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latin typeface="Times New Roman" panose="02020603050405020304" pitchFamily="18" charset="0"/>
                <a:cs typeface="Times New Roman" panose="02020603050405020304" pitchFamily="18" charset="0"/>
              </a:rPr>
              <a:t>c</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419423" y="5733256"/>
            <a:ext cx="1915909" cy="646331"/>
          </a:xfrm>
          <a:prstGeom prst="rect">
            <a:avLst/>
          </a:prstGeom>
        </p:spPr>
        <p:txBody>
          <a:bodyPr wrap="none">
            <a:spAutoFit/>
          </a:bodyPr>
          <a:lstStyle/>
          <a:p>
            <a:r>
              <a:rPr lang="en-US" sz="3600" dirty="0" err="1" smtClean="0">
                <a:solidFill>
                  <a:srgbClr val="0000FF"/>
                </a:solidFill>
                <a:latin typeface="Times New Roman" panose="02020603050405020304" pitchFamily="18" charset="0"/>
                <a:cs typeface="Times New Roman" panose="02020603050405020304" pitchFamily="18" charset="0"/>
              </a:rPr>
              <a:t>Hình</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smtClean="0">
                <a:solidFill>
                  <a:srgbClr val="0000FF"/>
                </a:solidFill>
                <a:latin typeface="Times New Roman" panose="02020603050405020304" pitchFamily="18" charset="0"/>
                <a:cs typeface="Times New Roman" panose="02020603050405020304" pitchFamily="18" charset="0"/>
              </a:rPr>
              <a:t>6.4 </a:t>
            </a:r>
            <a:endParaRPr lang="en-US" sz="3600" dirty="0">
              <a:solidFill>
                <a:srgbClr val="0000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504" y="1700808"/>
            <a:ext cx="3075343" cy="2399735"/>
          </a:xfrm>
          <a:prstGeom prst="rect">
            <a:avLst/>
          </a:prstGeom>
          <a:ln>
            <a:noFill/>
          </a:ln>
          <a:effectLst>
            <a:softEdge rad="112500"/>
          </a:effectLst>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7181" y="1724279"/>
            <a:ext cx="2734106" cy="2361050"/>
          </a:xfrm>
          <a:prstGeom prst="rect">
            <a:avLst/>
          </a:prstGeom>
          <a:ln>
            <a:noFill/>
          </a:ln>
          <a:effectLst>
            <a:softEdge rad="112500"/>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1700809"/>
            <a:ext cx="3135341" cy="2399734"/>
          </a:xfrm>
          <a:prstGeom prst="rect">
            <a:avLst/>
          </a:prstGeom>
          <a:ln>
            <a:noFill/>
          </a:ln>
          <a:effectLst>
            <a:softEdge rad="112500"/>
          </a:effectLst>
        </p:spPr>
      </p:pic>
      <p:sp>
        <p:nvSpPr>
          <p:cNvPr id="11" name="Oval 10"/>
          <p:cNvSpPr/>
          <p:nvPr/>
        </p:nvSpPr>
        <p:spPr>
          <a:xfrm>
            <a:off x="1259632" y="4085329"/>
            <a:ext cx="385543" cy="3752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latin typeface="Times New Roman" panose="02020603050405020304" pitchFamily="18" charset="0"/>
                <a:cs typeface="Times New Roman" panose="02020603050405020304" pitchFamily="18" charset="0"/>
              </a:rPr>
              <a:t>a</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12" name="Oval 11"/>
          <p:cNvSpPr/>
          <p:nvPr/>
        </p:nvSpPr>
        <p:spPr>
          <a:xfrm>
            <a:off x="4184607" y="4100543"/>
            <a:ext cx="385543" cy="3752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latin typeface="Times New Roman" panose="02020603050405020304" pitchFamily="18" charset="0"/>
                <a:cs typeface="Times New Roman" panose="02020603050405020304" pitchFamily="18" charset="0"/>
              </a:rPr>
              <a:t>b</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13" name="Oval 12"/>
          <p:cNvSpPr/>
          <p:nvPr/>
        </p:nvSpPr>
        <p:spPr>
          <a:xfrm>
            <a:off x="7282801" y="4102622"/>
            <a:ext cx="385543" cy="3752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latin typeface="Times New Roman" panose="02020603050405020304" pitchFamily="18" charset="0"/>
                <a:cs typeface="Times New Roman" panose="02020603050405020304" pitchFamily="18" charset="0"/>
              </a:rPr>
              <a:t>c</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741555" y="5853125"/>
            <a:ext cx="1915909" cy="646331"/>
          </a:xfrm>
          <a:prstGeom prst="rect">
            <a:avLst/>
          </a:prstGeom>
        </p:spPr>
        <p:txBody>
          <a:bodyPr wrap="none">
            <a:spAutoFit/>
          </a:bodyPr>
          <a:lstStyle/>
          <a:p>
            <a:r>
              <a:rPr lang="en-US" sz="3600" dirty="0" err="1" smtClean="0">
                <a:solidFill>
                  <a:srgbClr val="0000FF"/>
                </a:solidFill>
                <a:latin typeface="Times New Roman" panose="02020603050405020304" pitchFamily="18" charset="0"/>
                <a:cs typeface="Times New Roman" panose="02020603050405020304" pitchFamily="18" charset="0"/>
              </a:rPr>
              <a:t>Hình</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smtClean="0">
                <a:solidFill>
                  <a:srgbClr val="0000FF"/>
                </a:solidFill>
                <a:latin typeface="Times New Roman" panose="02020603050405020304" pitchFamily="18" charset="0"/>
                <a:cs typeface="Times New Roman" panose="02020603050405020304" pitchFamily="18" charset="0"/>
              </a:rPr>
              <a:t>6.4 </a:t>
            </a:r>
            <a:endParaRPr lang="en-US" sz="3600" dirty="0">
              <a:solidFill>
                <a:srgbClr val="0000FF"/>
              </a:solidFill>
            </a:endParaRPr>
          </a:p>
        </p:txBody>
      </p:sp>
      <p:sp>
        <p:nvSpPr>
          <p:cNvPr id="15" name="Rectangle 14"/>
          <p:cNvSpPr/>
          <p:nvPr/>
        </p:nvSpPr>
        <p:spPr>
          <a:xfrm>
            <a:off x="188307" y="4589511"/>
            <a:ext cx="2414444" cy="584775"/>
          </a:xfrm>
          <a:prstGeom prst="rect">
            <a:avLst/>
          </a:prstGeom>
        </p:spPr>
        <p:txBody>
          <a:bodyPr wrap="none">
            <a:spAutoFit/>
          </a:bodyPr>
          <a:lstStyle/>
          <a:p>
            <a:r>
              <a:rPr lang="de-DE" sz="3200" dirty="0">
                <a:solidFill>
                  <a:srgbClr val="FF0000"/>
                </a:solidFill>
                <a:latin typeface="Times New Roman" panose="02020603050405020304" pitchFamily="18" charset="0"/>
                <a:cs typeface="Times New Roman" panose="02020603050405020304" pitchFamily="18" charset="0"/>
              </a:rPr>
              <a:t>rừng sản xuất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3275856" y="4604599"/>
            <a:ext cx="2550698" cy="584775"/>
          </a:xfrm>
          <a:prstGeom prst="rect">
            <a:avLst/>
          </a:prstGeom>
        </p:spPr>
        <p:txBody>
          <a:bodyPr wrap="none">
            <a:spAutoFit/>
          </a:bodyPr>
          <a:lstStyle/>
          <a:p>
            <a:r>
              <a:rPr lang="de-DE" sz="3200" dirty="0">
                <a:solidFill>
                  <a:srgbClr val="FF0000"/>
                </a:solidFill>
                <a:latin typeface="Times New Roman" panose="02020603050405020304" pitchFamily="18" charset="0"/>
                <a:cs typeface="Times New Roman" panose="02020603050405020304" pitchFamily="18" charset="0"/>
              </a:rPr>
              <a:t>rừng đặc dụng</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6300192" y="4585435"/>
            <a:ext cx="2595582" cy="584775"/>
          </a:xfrm>
          <a:prstGeom prst="rect">
            <a:avLst/>
          </a:prstGeom>
        </p:spPr>
        <p:txBody>
          <a:bodyPr wrap="none">
            <a:spAutoFit/>
          </a:bodyPr>
          <a:lstStyle/>
          <a:p>
            <a:r>
              <a:rPr lang="de-DE" sz="3200" dirty="0">
                <a:solidFill>
                  <a:srgbClr val="FF0000"/>
                </a:solidFill>
                <a:latin typeface="Times New Roman" panose="02020603050405020304" pitchFamily="18" charset="0"/>
                <a:cs typeface="Times New Roman" panose="02020603050405020304" pitchFamily="18" charset="0"/>
              </a:rPr>
              <a:t>rừng phòng hộ</a:t>
            </a:r>
            <a:endParaRPr lang="en-US" sz="3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7504" y="620688"/>
            <a:ext cx="8280919" cy="1077218"/>
          </a:xfrm>
          <a:prstGeom prst="rect">
            <a:avLst/>
          </a:prstGeom>
        </p:spPr>
        <p:txBody>
          <a:bodyPr wrap="square">
            <a:spAutoFit/>
          </a:bodyPr>
          <a:lstStyle/>
          <a:p>
            <a:pPr lvl="0" algn="ctr"/>
            <a:r>
              <a:rPr lang="de-DE" sz="3200" b="1" dirty="0">
                <a:solidFill>
                  <a:srgbClr val="FF0000"/>
                </a:solidFill>
                <a:latin typeface="Times New Roman" panose="02020603050405020304" pitchFamily="18" charset="0"/>
                <a:cs typeface="Times New Roman" panose="02020603050405020304" pitchFamily="18" charset="0"/>
              </a:rPr>
              <a:t>Rừng trong tự nhiên được phân loại theo những cách nào?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79512" y="1844824"/>
            <a:ext cx="8820901" cy="4031873"/>
          </a:xfrm>
          <a:prstGeom prst="rect">
            <a:avLst/>
          </a:prstGeom>
        </p:spPr>
        <p:txBody>
          <a:bodyPr wrap="square">
            <a:spAutoFit/>
          </a:bodyPr>
          <a:lstStyle/>
          <a:p>
            <a:r>
              <a:rPr lang="de-DE" sz="3200" dirty="0">
                <a:solidFill>
                  <a:srgbClr val="0000FF"/>
                </a:solidFill>
                <a:latin typeface="Times New Roman" panose="02020603050405020304" pitchFamily="18" charset="0"/>
                <a:cs typeface="Times New Roman" panose="02020603050405020304" pitchFamily="18" charset="0"/>
              </a:rPr>
              <a:t>+ Phân loại theo nguồn gốc hình thành: </a:t>
            </a:r>
            <a:r>
              <a:rPr lang="de-DE" sz="3200" dirty="0">
                <a:latin typeface="Times New Roman" panose="02020603050405020304" pitchFamily="18" charset="0"/>
                <a:cs typeface="Times New Roman" panose="02020603050405020304" pitchFamily="18" charset="0"/>
              </a:rPr>
              <a:t>rừng tự nhiên, rừng trồng.</a:t>
            </a:r>
            <a:endParaRPr lang="en-US" sz="3200" dirty="0">
              <a:latin typeface="Times New Roman" panose="02020603050405020304" pitchFamily="18" charset="0"/>
              <a:cs typeface="Times New Roman" panose="02020603050405020304" pitchFamily="18" charset="0"/>
            </a:endParaRPr>
          </a:p>
          <a:p>
            <a:r>
              <a:rPr lang="de-DE" sz="3200" dirty="0">
                <a:solidFill>
                  <a:srgbClr val="0000FF"/>
                </a:solidFill>
                <a:latin typeface="Times New Roman" panose="02020603050405020304" pitchFamily="18" charset="0"/>
                <a:cs typeface="Times New Roman" panose="02020603050405020304" pitchFamily="18" charset="0"/>
              </a:rPr>
              <a:t>+ Phân loại theo cây: </a:t>
            </a:r>
            <a:r>
              <a:rPr lang="de-DE" sz="3200" dirty="0">
                <a:latin typeface="Times New Roman" panose="02020603050405020304" pitchFamily="18" charset="0"/>
                <a:cs typeface="Times New Roman" panose="02020603050405020304" pitchFamily="18" charset="0"/>
              </a:rPr>
              <a:t>rừng tràm, rừng thông, rừng tre nứa...</a:t>
            </a:r>
            <a:endParaRPr lang="en-US" sz="3200" dirty="0">
              <a:latin typeface="Times New Roman" panose="02020603050405020304" pitchFamily="18" charset="0"/>
              <a:cs typeface="Times New Roman" panose="02020603050405020304" pitchFamily="18" charset="0"/>
            </a:endParaRPr>
          </a:p>
          <a:p>
            <a:r>
              <a:rPr lang="de-DE" sz="3200" dirty="0">
                <a:solidFill>
                  <a:srgbClr val="0000FF"/>
                </a:solidFill>
                <a:latin typeface="Times New Roman" panose="02020603050405020304" pitchFamily="18" charset="0"/>
                <a:cs typeface="Times New Roman" panose="02020603050405020304" pitchFamily="18" charset="0"/>
              </a:rPr>
              <a:t>+ Phân loại theo trữ lượng: </a:t>
            </a:r>
            <a:r>
              <a:rPr lang="de-DE" sz="3200" dirty="0">
                <a:latin typeface="Times New Roman" panose="02020603050405020304" pitchFamily="18" charset="0"/>
                <a:cs typeface="Times New Roman" panose="02020603050405020304" pitchFamily="18" charset="0"/>
              </a:rPr>
              <a:t>rừng rất giàu, rừng giàu, rừng trung bình, rừng nghèo...</a:t>
            </a:r>
            <a:endParaRPr lang="en-US" sz="3200" dirty="0">
              <a:latin typeface="Times New Roman" panose="02020603050405020304" pitchFamily="18" charset="0"/>
              <a:cs typeface="Times New Roman" panose="02020603050405020304" pitchFamily="18" charset="0"/>
            </a:endParaRPr>
          </a:p>
          <a:p>
            <a:r>
              <a:rPr lang="de-DE" sz="3200" dirty="0">
                <a:solidFill>
                  <a:srgbClr val="0000FF"/>
                </a:solidFill>
                <a:latin typeface="Times New Roman" panose="02020603050405020304" pitchFamily="18" charset="0"/>
                <a:cs typeface="Times New Roman" panose="02020603050405020304" pitchFamily="18" charset="0"/>
              </a:rPr>
              <a:t>+ Phân loại theo điều kiện lập địa: </a:t>
            </a:r>
            <a:r>
              <a:rPr lang="de-DE" sz="3200" dirty="0">
                <a:latin typeface="Times New Roman" panose="02020603050405020304" pitchFamily="18" charset="0"/>
                <a:cs typeface="Times New Roman" panose="02020603050405020304" pitchFamily="18" charset="0"/>
              </a:rPr>
              <a:t>rừng núi đất, rừng núi đá, rừng ngập nước, rừng đất cát.</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91680" y="764704"/>
            <a:ext cx="5472608" cy="646331"/>
          </a:xfrm>
          <a:prstGeom prst="rect">
            <a:avLst/>
          </a:prstGeom>
        </p:spPr>
        <p:txBody>
          <a:bodyPr wrap="square">
            <a:spAutoFit/>
          </a:bodyPr>
          <a:lstStyle/>
          <a:p>
            <a:pPr lvl="0" algn="just"/>
            <a:r>
              <a:rPr lang="de-DE" sz="3600" b="1" dirty="0">
                <a:solidFill>
                  <a:srgbClr val="FF0000"/>
                </a:solidFill>
                <a:latin typeface="Times New Roman" panose="02020603050405020304" pitchFamily="18" charset="0"/>
                <a:cs typeface="Times New Roman" panose="02020603050405020304" pitchFamily="18" charset="0"/>
              </a:rPr>
              <a:t>Nước ta có mấy loại rừng?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23528" y="1844824"/>
            <a:ext cx="8582692" cy="2862322"/>
          </a:xfrm>
          <a:prstGeom prst="rect">
            <a:avLst/>
          </a:prstGeom>
        </p:spPr>
        <p:txBody>
          <a:bodyPr wrap="square">
            <a:spAutoFit/>
          </a:bodyPr>
          <a:lstStyle/>
          <a:p>
            <a:r>
              <a:rPr lang="de-DE" sz="3600" dirty="0">
                <a:latin typeface="Times New Roman" panose="02020603050405020304" pitchFamily="18" charset="0"/>
                <a:cs typeface="Times New Roman" panose="02020603050405020304" pitchFamily="18" charset="0"/>
              </a:rPr>
              <a:t>Ở nước ta, rừng chủ yếu phân loại theo mục đích sử dụng riêng, có 3 loại rừng:</a:t>
            </a:r>
            <a:endParaRPr lang="en-US" sz="3600" dirty="0">
              <a:latin typeface="Times New Roman" panose="02020603050405020304" pitchFamily="18" charset="0"/>
              <a:cs typeface="Times New Roman" panose="02020603050405020304" pitchFamily="18" charset="0"/>
            </a:endParaRPr>
          </a:p>
          <a:p>
            <a:r>
              <a:rPr lang="de-DE" sz="3600" dirty="0">
                <a:solidFill>
                  <a:srgbClr val="0000FF"/>
                </a:solidFill>
                <a:latin typeface="Times New Roman" panose="02020603050405020304" pitchFamily="18" charset="0"/>
                <a:cs typeface="Times New Roman" panose="02020603050405020304" pitchFamily="18" charset="0"/>
              </a:rPr>
              <a:t>+ Rừng sản xuất</a:t>
            </a:r>
            <a:endParaRPr lang="en-US" sz="3600" dirty="0">
              <a:solidFill>
                <a:srgbClr val="0000FF"/>
              </a:solidFill>
              <a:latin typeface="Times New Roman" panose="02020603050405020304" pitchFamily="18" charset="0"/>
              <a:cs typeface="Times New Roman" panose="02020603050405020304" pitchFamily="18" charset="0"/>
            </a:endParaRPr>
          </a:p>
          <a:p>
            <a:r>
              <a:rPr lang="de-DE" sz="3600" dirty="0">
                <a:solidFill>
                  <a:srgbClr val="0000FF"/>
                </a:solidFill>
                <a:latin typeface="Times New Roman" panose="02020603050405020304" pitchFamily="18" charset="0"/>
                <a:cs typeface="Times New Roman" panose="02020603050405020304" pitchFamily="18" charset="0"/>
              </a:rPr>
              <a:t>+ Rừng đặc dụng</a:t>
            </a:r>
            <a:endParaRPr lang="en-US" sz="3600" dirty="0">
              <a:solidFill>
                <a:srgbClr val="0000FF"/>
              </a:solidFill>
              <a:latin typeface="Times New Roman" panose="02020603050405020304" pitchFamily="18" charset="0"/>
              <a:cs typeface="Times New Roman" panose="02020603050405020304" pitchFamily="18" charset="0"/>
            </a:endParaRPr>
          </a:p>
          <a:p>
            <a:r>
              <a:rPr lang="de-DE" sz="3600" dirty="0">
                <a:solidFill>
                  <a:srgbClr val="0000FF"/>
                </a:solidFill>
                <a:latin typeface="Times New Roman" panose="02020603050405020304" pitchFamily="18" charset="0"/>
                <a:cs typeface="Times New Roman" panose="02020603050405020304" pitchFamily="18" charset="0"/>
              </a:rPr>
              <a:t>+ Rừng phòng hộ </a:t>
            </a:r>
            <a:endParaRPr lang="en-US" sz="36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88604" y="1052736"/>
            <a:ext cx="8847892" cy="1077218"/>
          </a:xfrm>
          <a:prstGeom prst="rect">
            <a:avLst/>
          </a:prstGeom>
        </p:spPr>
        <p:txBody>
          <a:bodyPr wrap="square">
            <a:spAutoFit/>
          </a:bodyPr>
          <a:lstStyle/>
          <a:p>
            <a:pPr lvl="0"/>
            <a:endParaRPr lang="de-DE" sz="3200" dirty="0" smtClean="0">
              <a:solidFill>
                <a:srgbClr val="FF0000"/>
              </a:solidFill>
              <a:latin typeface="Times New Roman" panose="02020603050405020304" pitchFamily="18" charset="0"/>
              <a:cs typeface="Times New Roman" panose="02020603050405020304" pitchFamily="18" charset="0"/>
            </a:endParaRPr>
          </a:p>
          <a:p>
            <a:pPr lvl="0"/>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1800954" y="15300"/>
            <a:ext cx="5912196" cy="646331"/>
          </a:xfrm>
          <a:prstGeom prst="rect">
            <a:avLst/>
          </a:prstGeom>
        </p:spPr>
        <p:txBody>
          <a:bodyPr wrap="non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en-US" sz="3600" b="1" dirty="0" smtClean="0">
                <a:solidFill>
                  <a:srgbClr val="FF0000"/>
                </a:solidFill>
                <a:latin typeface="Times New Roman" panose="02020603050405020304" pitchFamily="18" charset="0"/>
                <a:cs typeface="Times New Roman" panose="02020603050405020304" pitchFamily="18" charset="0"/>
              </a:rPr>
              <a:t>6. </a:t>
            </a:r>
            <a:r>
              <a:rPr lang="en-US" sz="3600" b="1" dirty="0">
                <a:solidFill>
                  <a:srgbClr val="FF0000"/>
                </a:solidFill>
                <a:latin typeface="Times New Roman" panose="02020603050405020304" pitchFamily="18" charset="0"/>
                <a:cs typeface="Times New Roman" panose="02020603050405020304" pitchFamily="18" charset="0"/>
              </a:rPr>
              <a:t>RỪNG Ở VIỆT NAM</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4764" y="611977"/>
            <a:ext cx="4431341" cy="553998"/>
          </a:xfrm>
          <a:prstGeom prst="rect">
            <a:avLst/>
          </a:prstGeom>
        </p:spPr>
        <p:txBody>
          <a:bodyPr wrap="none">
            <a:spAutoFit/>
          </a:bodyPr>
          <a:lstStyle/>
          <a:p>
            <a:r>
              <a:rPr lang="de-DE" sz="3000" b="1" dirty="0">
                <a:solidFill>
                  <a:srgbClr val="0000FF"/>
                </a:solidFill>
                <a:latin typeface="Times New Roman" panose="02020603050405020304" pitchFamily="18" charset="0"/>
                <a:cs typeface="Times New Roman" panose="02020603050405020304" pitchFamily="18" charset="0"/>
              </a:rPr>
              <a:t>1. </a:t>
            </a:r>
            <a:r>
              <a:rPr lang="de-DE" sz="3000" b="1" u="sng" dirty="0">
                <a:solidFill>
                  <a:srgbClr val="0000FF"/>
                </a:solidFill>
                <a:latin typeface="Times New Roman" panose="02020603050405020304" pitchFamily="18" charset="0"/>
                <a:cs typeface="Times New Roman" panose="02020603050405020304" pitchFamily="18" charset="0"/>
              </a:rPr>
              <a:t>VAI TRÒ CỦA </a:t>
            </a:r>
            <a:r>
              <a:rPr lang="de-DE" sz="3000" b="1" u="sng" dirty="0" smtClean="0">
                <a:solidFill>
                  <a:srgbClr val="0000FF"/>
                </a:solidFill>
                <a:latin typeface="Times New Roman" panose="02020603050405020304" pitchFamily="18" charset="0"/>
                <a:cs typeface="Times New Roman" panose="02020603050405020304" pitchFamily="18" charset="0"/>
              </a:rPr>
              <a:t>RỪNG:</a:t>
            </a:r>
            <a:endParaRPr lang="en-US" sz="3000" u="sng" dirty="0">
              <a:solidFill>
                <a:srgbClr val="0000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67818" y="1186587"/>
            <a:ext cx="8640960" cy="1477328"/>
          </a:xfrm>
          <a:prstGeom prst="rect">
            <a:avLst/>
          </a:prstGeom>
          <a:noFill/>
        </p:spPr>
        <p:txBody>
          <a:bodyPr wrap="square">
            <a:spAutoFit/>
          </a:bodyPr>
          <a:lstStyle/>
          <a:p>
            <a:pPr algn="just"/>
            <a:r>
              <a:rPr lang="en-US" sz="3000" dirty="0" err="1">
                <a:solidFill>
                  <a:srgbClr val="000000"/>
                </a:solidFill>
                <a:effectLst/>
                <a:latin typeface="Times New Roman" panose="02020603050405020304" pitchFamily="18" charset="0"/>
                <a:ea typeface="Times New Roman" panose="02020603050405020304" pitchFamily="18" charset="0"/>
              </a:rPr>
              <a:t>Rừng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vai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trò</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quan</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trọng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trong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việc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bảo</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vệ</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và</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cải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tạo</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môi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trường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phục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vụ</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tích</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cực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cho</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đời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sống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sản</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xuất</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và</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nghiên</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cứu</a:t>
            </a:r>
            <a:r>
              <a:rPr lang="en-US" sz="3000" dirty="0">
                <a:solidFill>
                  <a:srgbClr val="000000"/>
                </a:solidFill>
                <a:effectLst/>
                <a:latin typeface="Times New Roman" panose="02020603050405020304" pitchFamily="18" charset="0"/>
                <a:ea typeface="Times New Roman" panose="02020603050405020304" pitchFamily="18" charset="0"/>
              </a:rPr>
              <a:t> khoa </a:t>
            </a:r>
            <a:r>
              <a:rPr lang="en-US" sz="3000" dirty="0" err="1">
                <a:solidFill>
                  <a:srgbClr val="000000"/>
                </a:solidFill>
                <a:effectLst/>
                <a:latin typeface="Times New Roman" panose="02020603050405020304" pitchFamily="18" charset="0"/>
                <a:ea typeface="Times New Roman" panose="02020603050405020304" pitchFamily="18" charset="0"/>
              </a:rPr>
              <a:t>học</a:t>
            </a:r>
            <a:r>
              <a:rPr lang="en-US" sz="3000" dirty="0">
                <a:solidFill>
                  <a:srgbClr val="000000"/>
                </a:solidFill>
                <a:effectLst/>
                <a:latin typeface="Times New Roman" panose="02020603050405020304" pitchFamily="18" charset="0"/>
                <a:ea typeface="Times New Roman" panose="02020603050405020304" pitchFamily="18" charset="0"/>
              </a:rPr>
              <a:t>.</a:t>
            </a:r>
            <a:endParaRPr lang="en-US" sz="3000" dirty="0">
              <a:solidFill>
                <a:srgbClr val="000000"/>
              </a:solidFill>
              <a:effectLst/>
              <a:latin typeface="Times New Roman" panose="02020603050405020304" pitchFamily="18" charset="0"/>
              <a:ea typeface="Calibri" panose="020F0502020204030204" pitchFamily="34" charset="0"/>
            </a:endParaRPr>
          </a:p>
        </p:txBody>
      </p:sp>
      <p:sp>
        <p:nvSpPr>
          <p:cNvPr id="11" name="Rectangle 10"/>
          <p:cNvSpPr/>
          <p:nvPr/>
        </p:nvSpPr>
        <p:spPr>
          <a:xfrm>
            <a:off x="-8567" y="2644342"/>
            <a:ext cx="9049618" cy="553998"/>
          </a:xfrm>
          <a:prstGeom prst="rect">
            <a:avLst/>
          </a:prstGeom>
        </p:spPr>
        <p:txBody>
          <a:bodyPr wrap="square">
            <a:spAutoFit/>
          </a:bodyPr>
          <a:lstStyle/>
          <a:p>
            <a:r>
              <a:rPr lang="de-DE" sz="3000" b="1" dirty="0">
                <a:solidFill>
                  <a:srgbClr val="0000FF"/>
                </a:solidFill>
                <a:latin typeface="Times New Roman" panose="02020603050405020304" pitchFamily="18" charset="0"/>
                <a:cs typeface="Times New Roman" panose="02020603050405020304" pitchFamily="18" charset="0"/>
              </a:rPr>
              <a:t>2</a:t>
            </a:r>
            <a:r>
              <a:rPr lang="de-DE" sz="3000" b="1" dirty="0" smtClean="0">
                <a:solidFill>
                  <a:srgbClr val="0000FF"/>
                </a:solidFill>
                <a:latin typeface="Times New Roman" panose="02020603050405020304" pitchFamily="18" charset="0"/>
                <a:cs typeface="Times New Roman" panose="02020603050405020304" pitchFamily="18" charset="0"/>
              </a:rPr>
              <a:t>. </a:t>
            </a:r>
            <a:r>
              <a:rPr lang="de-DE" sz="3000" b="1" u="sng" dirty="0" smtClean="0">
                <a:solidFill>
                  <a:srgbClr val="0000FF"/>
                </a:solidFill>
                <a:latin typeface="Times New Roman" panose="02020603050405020304" pitchFamily="18" charset="0"/>
                <a:cs typeface="Times New Roman" panose="02020603050405020304" pitchFamily="18" charset="0"/>
              </a:rPr>
              <a:t>MỘT SỐ LOẠI RỪNG PHỔ BIẾN Ở VIỆT NAM:</a:t>
            </a:r>
            <a:endParaRPr lang="en-US" sz="3000" u="sng" dirty="0">
              <a:solidFill>
                <a:srgbClr val="0000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67818" y="3284984"/>
            <a:ext cx="8826621" cy="1015663"/>
          </a:xfrm>
          <a:prstGeom prst="rect">
            <a:avLst/>
          </a:prstGeom>
        </p:spPr>
        <p:txBody>
          <a:bodyPr wrap="square">
            <a:spAutoFit/>
          </a:bodyPr>
          <a:lstStyle/>
          <a:p>
            <a:r>
              <a:rPr lang="de-DE" sz="3000" dirty="0">
                <a:latin typeface="Times New Roman" panose="02020603050405020304" pitchFamily="18" charset="0"/>
                <a:cs typeface="Times New Roman" panose="02020603050405020304" pitchFamily="18" charset="0"/>
              </a:rPr>
              <a:t>Ở nước ta, </a:t>
            </a:r>
            <a:r>
              <a:rPr lang="de-DE" sz="3000" dirty="0" smtClean="0">
                <a:latin typeface="Times New Roman" panose="02020603050405020304" pitchFamily="18" charset="0"/>
                <a:cs typeface="Times New Roman" panose="02020603050405020304" pitchFamily="18" charset="0"/>
              </a:rPr>
              <a:t>có </a:t>
            </a:r>
            <a:r>
              <a:rPr lang="de-DE" sz="3000" dirty="0">
                <a:latin typeface="Times New Roman" panose="02020603050405020304" pitchFamily="18" charset="0"/>
                <a:cs typeface="Times New Roman" panose="02020603050405020304" pitchFamily="18" charset="0"/>
              </a:rPr>
              <a:t>3 loại rừng</a:t>
            </a:r>
            <a:r>
              <a:rPr lang="de-DE" sz="3000" dirty="0" smtClean="0">
                <a:latin typeface="Times New Roman" panose="02020603050405020304" pitchFamily="18" charset="0"/>
                <a:cs typeface="Times New Roman" panose="02020603050405020304" pitchFamily="18" charset="0"/>
              </a:rPr>
              <a:t>: </a:t>
            </a:r>
            <a:r>
              <a:rPr lang="de-DE" sz="3000" dirty="0">
                <a:latin typeface="Times New Roman" panose="02020603050405020304" pitchFamily="18" charset="0"/>
                <a:cs typeface="Times New Roman" panose="02020603050405020304" pitchFamily="18" charset="0"/>
              </a:rPr>
              <a:t>Rừng sản </a:t>
            </a:r>
            <a:r>
              <a:rPr lang="de-DE" sz="3000" dirty="0" smtClean="0">
                <a:latin typeface="Times New Roman" panose="02020603050405020304" pitchFamily="18" charset="0"/>
                <a:cs typeface="Times New Roman" panose="02020603050405020304" pitchFamily="18" charset="0"/>
              </a:rPr>
              <a:t>xuất</a:t>
            </a:r>
            <a:r>
              <a:rPr lang="en-US" sz="3000" dirty="0" smtClean="0">
                <a:latin typeface="Times New Roman" panose="02020603050405020304" pitchFamily="18" charset="0"/>
                <a:cs typeface="Times New Roman" panose="02020603050405020304" pitchFamily="18" charset="0"/>
              </a:rPr>
              <a:t>, r</a:t>
            </a:r>
            <a:r>
              <a:rPr lang="de-DE" sz="3000" dirty="0" smtClean="0">
                <a:latin typeface="Times New Roman" panose="02020603050405020304" pitchFamily="18" charset="0"/>
                <a:cs typeface="Times New Roman" panose="02020603050405020304" pitchFamily="18" charset="0"/>
              </a:rPr>
              <a:t>ừng </a:t>
            </a:r>
            <a:r>
              <a:rPr lang="de-DE" sz="3000" dirty="0">
                <a:latin typeface="Times New Roman" panose="02020603050405020304" pitchFamily="18" charset="0"/>
                <a:cs typeface="Times New Roman" panose="02020603050405020304" pitchFamily="18" charset="0"/>
              </a:rPr>
              <a:t>đặc </a:t>
            </a:r>
            <a:r>
              <a:rPr lang="de-DE" sz="3000" dirty="0" smtClean="0">
                <a:latin typeface="Times New Roman" panose="02020603050405020304" pitchFamily="18" charset="0"/>
                <a:cs typeface="Times New Roman" panose="02020603050405020304" pitchFamily="18" charset="0"/>
              </a:rPr>
              <a:t>dụng</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và</a:t>
            </a:r>
            <a:r>
              <a:rPr lang="en-US" sz="3000" dirty="0" smtClean="0">
                <a:latin typeface="Times New Roman" panose="02020603050405020304" pitchFamily="18" charset="0"/>
                <a:cs typeface="Times New Roman" panose="02020603050405020304" pitchFamily="18" charset="0"/>
              </a:rPr>
              <a:t> r</a:t>
            </a:r>
            <a:r>
              <a:rPr lang="de-DE" sz="3000" dirty="0" smtClean="0">
                <a:latin typeface="Times New Roman" panose="02020603050405020304" pitchFamily="18" charset="0"/>
                <a:cs typeface="Times New Roman" panose="02020603050405020304" pitchFamily="18" charset="0"/>
              </a:rPr>
              <a:t>ừng </a:t>
            </a:r>
            <a:r>
              <a:rPr lang="de-DE" sz="3000" dirty="0">
                <a:latin typeface="Times New Roman" panose="02020603050405020304" pitchFamily="18" charset="0"/>
                <a:cs typeface="Times New Roman" panose="02020603050405020304" pitchFamily="18" charset="0"/>
              </a:rPr>
              <a:t>phòng </a:t>
            </a:r>
            <a:r>
              <a:rPr lang="de-DE" sz="3000" dirty="0" smtClean="0">
                <a:latin typeface="Times New Roman" panose="02020603050405020304" pitchFamily="18" charset="0"/>
                <a:cs typeface="Times New Roman" panose="02020603050405020304" pitchFamily="18" charset="0"/>
              </a:rPr>
              <a:t>hộ.</a:t>
            </a:r>
            <a:endParaRPr lang="en-US" sz="3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3568" y="332656"/>
            <a:ext cx="7836085" cy="1200329"/>
          </a:xfrm>
          <a:prstGeom prst="rect">
            <a:avLst/>
          </a:prstGeom>
          <a:noFill/>
        </p:spPr>
        <p:txBody>
          <a:bodyPr wrap="square" rtlCol="0">
            <a:spAutoFit/>
          </a:bodyPr>
          <a:lstStyle/>
          <a:p>
            <a:pPr algn="ctr"/>
            <a:r>
              <a:rPr lang="en-US" sz="3600" b="1" dirty="0" err="1" smtClean="0">
                <a:solidFill>
                  <a:srgbClr val="FF0000"/>
                </a:solidFill>
                <a:latin typeface="Times New Roman" panose="02020603050405020304" pitchFamily="18" charset="0"/>
                <a:cs typeface="Times New Roman" panose="02020603050405020304" pitchFamily="18" charset="0"/>
              </a:rPr>
              <a:t>Giới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thiệu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về</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một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số</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vườn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quốc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gia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ở </a:t>
            </a:r>
            <a:r>
              <a:rPr lang="en-US" sz="3600" b="1" dirty="0" err="1" smtClean="0">
                <a:solidFill>
                  <a:srgbClr val="FF0000"/>
                </a:solidFill>
                <a:latin typeface="Times New Roman" panose="02020603050405020304" pitchFamily="18" charset="0"/>
                <a:cs typeface="Times New Roman" panose="02020603050405020304" pitchFamily="18" charset="0"/>
              </a:rPr>
              <a:t>Việt</a:t>
            </a:r>
            <a:r>
              <a:rPr lang="en-US" sz="3600" b="1" dirty="0" smtClean="0">
                <a:solidFill>
                  <a:srgbClr val="FF0000"/>
                </a:solidFill>
                <a:latin typeface="Times New Roman" panose="02020603050405020304" pitchFamily="18" charset="0"/>
                <a:cs typeface="Times New Roman" panose="02020603050405020304" pitchFamily="18" charset="0"/>
              </a:rPr>
              <a:t> Nam</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6148" name="Picture 4" descr="Vườn Quốc gia Phong Nha - Kẻ Bàng - Quảng Bình Travel - Tour Quảng Bình  chuyên nghiệ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3568" y="1594698"/>
            <a:ext cx="7847509" cy="522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arn(inVertical)">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Vườn Quốc gia Phong Nha - Kẻ Bàng: Điểm đến du lịch đẳng cấp quốc tế"/>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3528" y="476672"/>
            <a:ext cx="8352928" cy="5403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Động Thiên Đường tuyệt tác tạo hóa đánh thức mọi giác qua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9512" y="188640"/>
            <a:ext cx="8683149" cy="54269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1560" y="5615608"/>
            <a:ext cx="7436651" cy="1200329"/>
          </a:xfrm>
          <a:prstGeom prst="rect">
            <a:avLst/>
          </a:prstGeom>
        </p:spPr>
        <p:txBody>
          <a:bodyPr wrap="none">
            <a:spAutoFit/>
          </a:bodyPr>
          <a:lstStyle/>
          <a:p>
            <a:pPr algn="ctr"/>
            <a:r>
              <a:rPr lang="en-US" sz="3600" dirty="0" smtClean="0">
                <a:solidFill>
                  <a:srgbClr val="0000FF"/>
                </a:solidFill>
                <a:latin typeface="Times New Roman" panose="02020603050405020304" pitchFamily="18" charset="0"/>
                <a:cs typeface="Times New Roman" panose="02020603050405020304" pitchFamily="18" charset="0"/>
              </a:rPr>
              <a:t>Động </a:t>
            </a:r>
            <a:r>
              <a:rPr lang="en-US" sz="3600" dirty="0" err="1" smtClean="0">
                <a:solidFill>
                  <a:srgbClr val="0000FF"/>
                </a:solidFill>
                <a:latin typeface="Times New Roman" panose="02020603050405020304" pitchFamily="18" charset="0"/>
                <a:cs typeface="Times New Roman" panose="02020603050405020304" pitchFamily="18" charset="0"/>
              </a:rPr>
              <a:t>Thiên</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đường</a:t>
            </a:r>
            <a:endParaRPr lang="en-US" sz="3600" dirty="0" smtClean="0">
              <a:solidFill>
                <a:srgbClr val="0000FF"/>
              </a:solidFill>
              <a:latin typeface="Times New Roman" panose="02020603050405020304" pitchFamily="18" charset="0"/>
              <a:cs typeface="Times New Roman" panose="02020603050405020304" pitchFamily="18" charset="0"/>
            </a:endParaRPr>
          </a:p>
          <a:p>
            <a:pPr algn="ct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Vườn</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quốc</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gia</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Phong</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Nha</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Kẻ</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Bàng</a:t>
            </a:r>
            <a:r>
              <a:rPr lang="en-US" sz="3600" dirty="0" smtClean="0">
                <a:solidFill>
                  <a:srgbClr val="0000FF"/>
                </a:solidFill>
                <a:latin typeface="Times New Roman" panose="02020603050405020304" pitchFamily="18" charset="0"/>
                <a:cs typeface="Times New Roman" panose="02020603050405020304" pitchFamily="18" charset="0"/>
              </a:rPr>
              <a:t>)</a:t>
            </a:r>
            <a:endParaRPr lang="en-US" sz="36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arn(inVertical)">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3568" y="332656"/>
            <a:ext cx="7836085" cy="646331"/>
          </a:xfrm>
          <a:prstGeom prst="rect">
            <a:avLst/>
          </a:prstGeom>
          <a:noFill/>
        </p:spPr>
        <p:txBody>
          <a:bodyPr wrap="square" rtlCol="0">
            <a:spAutoFit/>
          </a:bodyPr>
          <a:lstStyle/>
          <a:p>
            <a:pPr algn="ctr"/>
            <a:r>
              <a:rPr lang="en-US" sz="3600" b="1" dirty="0" err="1" smtClean="0">
                <a:solidFill>
                  <a:srgbClr val="FF0000"/>
                </a:solidFill>
                <a:latin typeface="Times New Roman" panose="02020603050405020304" pitchFamily="18" charset="0"/>
                <a:cs typeface="Times New Roman" panose="02020603050405020304" pitchFamily="18" charset="0"/>
              </a:rPr>
              <a:t>Vườn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quốc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gia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Phong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Nha</a:t>
            </a:r>
            <a:r>
              <a:rPr lang="en-US" sz="3600" b="1" dirty="0" smtClean="0">
                <a:solidFill>
                  <a:srgbClr val="FF0000"/>
                </a:solidFill>
                <a:latin typeface="Times New Roman" panose="02020603050405020304" pitchFamily="18" charset="0"/>
                <a:cs typeface="Times New Roman" panose="02020603050405020304" pitchFamily="18" charset="0"/>
              </a:rPr>
              <a:t> – </a:t>
            </a:r>
            <a:r>
              <a:rPr lang="en-US" sz="3600" b="1" dirty="0" err="1" smtClean="0">
                <a:solidFill>
                  <a:srgbClr val="FF0000"/>
                </a:solidFill>
                <a:latin typeface="Times New Roman" panose="02020603050405020304" pitchFamily="18" charset="0"/>
                <a:cs typeface="Times New Roman" panose="02020603050405020304" pitchFamily="18" charset="0"/>
              </a:rPr>
              <a:t>Kẻ</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Bàng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95536" y="1124744"/>
            <a:ext cx="8496944" cy="4493538"/>
          </a:xfrm>
          <a:prstGeom prst="rect">
            <a:avLst/>
          </a:prstGeom>
        </p:spPr>
        <p:txBody>
          <a:bodyPr wrap="square">
            <a:spAutoFit/>
          </a:bodyPr>
          <a:lstStyle/>
          <a:p>
            <a:pPr fontAlgn="base"/>
            <a:r>
              <a:rPr lang="vi-VN" sz="2600" b="1" dirty="0">
                <a:solidFill>
                  <a:srgbClr val="121110"/>
                </a:solidFill>
                <a:latin typeface="+mj-lt"/>
              </a:rPr>
              <a:t>Vườn Quốc Gia Phong Nha – Kẻ Bàng</a:t>
            </a:r>
            <a:r>
              <a:rPr lang="vi-VN" sz="2600" dirty="0">
                <a:solidFill>
                  <a:srgbClr val="121110"/>
                </a:solidFill>
                <a:latin typeface="+mj-lt"/>
              </a:rPr>
              <a:t> là một thắng cảnh thiên nhiên mà tạo hoá đã ban tặng cho mảnh đất Quảng Bình. Một mảnh đất gắn liền với những chiến tích anh hùng lịch sử. Nơi đây, sự giao hoà của rừng nguyên sinh và sông Son, cùng với động khô và động nước tạo nên một bức tranh thuỷ mặc làm say lòng người. </a:t>
            </a:r>
            <a:r>
              <a:rPr lang="vi-VN" sz="2600" dirty="0">
                <a:solidFill>
                  <a:srgbClr val="0000FF"/>
                </a:solidFill>
                <a:latin typeface="+mj-lt"/>
              </a:rPr>
              <a:t>Phong Nha – Kẻ Bàng đã được tổ chức văn hoá thế giới UNESCO 2 lần công nhận là di sản thiên nhiên thế giới ngày 5/7/2003 và 2015.</a:t>
            </a:r>
            <a:endParaRPr lang="vi-VN" sz="2600" dirty="0">
              <a:solidFill>
                <a:srgbClr val="0000FF"/>
              </a:solidFill>
              <a:latin typeface="+mj-lt"/>
            </a:endParaRPr>
          </a:p>
          <a:p>
            <a:pPr fontAlgn="base"/>
            <a:r>
              <a:rPr lang="vi-VN" sz="2600" dirty="0">
                <a:solidFill>
                  <a:srgbClr val="121110"/>
                </a:solidFill>
                <a:latin typeface="+mj-lt"/>
              </a:rPr>
              <a:t>Đây cũng là nơi có hang Sơn Đoòng hang động lớn nhất thế giới, cùng hàng trăm hang động lớn nhỏ nổi tiếng như Động Phong Nha, Động Thiên Đường.</a:t>
            </a:r>
            <a:endParaRPr lang="vi-VN" sz="2600" b="0" i="0" dirty="0">
              <a:solidFill>
                <a:srgbClr val="121110"/>
              </a:solidFill>
              <a:effectLst/>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662519" y="1200329"/>
            <a:ext cx="8064896" cy="646331"/>
          </a:xfrm>
          <a:prstGeom prst="rect">
            <a:avLst/>
          </a:prstGeom>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en-US" sz="3600" b="1" dirty="0" smtClean="0">
                <a:solidFill>
                  <a:srgbClr val="FF0000"/>
                </a:solidFill>
                <a:latin typeface="Times New Roman" panose="02020603050405020304" pitchFamily="18" charset="0"/>
                <a:cs typeface="Times New Roman" panose="02020603050405020304" pitchFamily="18" charset="0"/>
              </a:rPr>
              <a:t>6. </a:t>
            </a:r>
            <a:r>
              <a:rPr lang="en-US" sz="3600" b="1" dirty="0">
                <a:solidFill>
                  <a:srgbClr val="FF0000"/>
                </a:solidFill>
                <a:latin typeface="Times New Roman" panose="02020603050405020304" pitchFamily="18" charset="0"/>
                <a:cs typeface="Times New Roman" panose="02020603050405020304" pitchFamily="18" charset="0"/>
              </a:rPr>
              <a:t>RỪNG Ở VIỆT NAM</a:t>
            </a:r>
            <a:endParaRPr lang="en-US" sz="3600"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Diagram 3"/>
          <p:cNvGraphicFramePr/>
          <p:nvPr/>
        </p:nvGraphicFramePr>
        <p:xfrm>
          <a:off x="467544" y="2492896"/>
          <a:ext cx="8517031"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07504" y="0"/>
            <a:ext cx="8877071" cy="1200329"/>
          </a:xfrm>
          <a:prstGeom prst="rect">
            <a:avLst/>
          </a:prstGeom>
        </p:spPr>
        <p:txBody>
          <a:bodyPr wrap="square">
            <a:spAutoFit/>
          </a:bodyPr>
          <a:lstStyle/>
          <a:p>
            <a:pPr algn="ctr"/>
            <a:r>
              <a:rPr lang="en-US" sz="3600" b="1" dirty="0" err="1">
                <a:solidFill>
                  <a:srgbClr val="0000FF"/>
                </a:solidFill>
                <a:latin typeface="Times New Roman" panose="02020603050405020304" pitchFamily="18" charset="0"/>
                <a:cs typeface="Times New Roman" panose="02020603050405020304" pitchFamily="18" charset="0"/>
              </a:rPr>
              <a:t>Chương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smtClean="0">
                <a:solidFill>
                  <a:srgbClr val="0000FF"/>
                </a:solidFill>
                <a:latin typeface="Times New Roman" panose="02020603050405020304" pitchFamily="18" charset="0"/>
                <a:cs typeface="Times New Roman" panose="02020603050405020304" pitchFamily="18" charset="0"/>
              </a:rPr>
              <a:t>3. </a:t>
            </a:r>
            <a:endParaRPr lang="en-US" sz="3600" b="1" dirty="0" smtClean="0">
              <a:solidFill>
                <a:srgbClr val="0000FF"/>
              </a:solidFill>
              <a:latin typeface="Times New Roman" panose="02020603050405020304" pitchFamily="18" charset="0"/>
              <a:cs typeface="Times New Roman" panose="02020603050405020304" pitchFamily="18" charset="0"/>
            </a:endParaRPr>
          </a:p>
          <a:p>
            <a:pPr algn="ctr"/>
            <a:r>
              <a:rPr lang="en-US" sz="3600" b="1" dirty="0" err="1" smtClean="0">
                <a:solidFill>
                  <a:srgbClr val="0000FF"/>
                </a:solidFill>
                <a:latin typeface="Times New Roman" panose="02020603050405020304" pitchFamily="18" charset="0"/>
                <a:cs typeface="Times New Roman" panose="02020603050405020304" pitchFamily="18" charset="0"/>
              </a:rPr>
              <a:t>TRỒNG</a:t>
            </a:r>
            <a:r>
              <a:rPr lang="en-US" sz="3600" b="1" dirty="0">
                <a:solidFill>
                  <a:srgbClr val="0000FF"/>
                </a:solidFill>
                <a:latin typeface="Times New Roman" panose="02020603050405020304" pitchFamily="18" charset="0"/>
                <a:cs typeface="Times New Roman" panose="02020603050405020304" pitchFamily="18" charset="0"/>
              </a:rPr>
              <a:t>, CHĂM </a:t>
            </a:r>
            <a:r>
              <a:rPr lang="en-US" sz="3600" b="1" dirty="0" err="1">
                <a:solidFill>
                  <a:srgbClr val="0000FF"/>
                </a:solidFill>
                <a:latin typeface="Times New Roman" panose="02020603050405020304" pitchFamily="18" charset="0"/>
                <a:cs typeface="Times New Roman" panose="02020603050405020304" pitchFamily="18" charset="0"/>
              </a:rPr>
              <a:t>SÓC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VÀ</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a:solidFill>
                  <a:srgbClr val="0000FF"/>
                </a:solidFill>
                <a:latin typeface="Times New Roman" panose="02020603050405020304" pitchFamily="18" charset="0"/>
                <a:cs typeface="Times New Roman" panose="02020603050405020304" pitchFamily="18" charset="0"/>
              </a:rPr>
              <a:t>BẢO VỆ RỪNG</a:t>
            </a:r>
            <a:endParaRPr lang="en-US" sz="36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a:extLst>
              <a:ext uri="{28A0092B-C50C-407E-A947-70E740481C1C}">
                <a14:useLocalDpi xmlns:a14="http://schemas.microsoft.com/office/drawing/2010/main" val="0"/>
              </a:ext>
            </a:extLst>
          </a:blip>
          <a:srcRect b="67677"/>
          <a:stretch>
            <a:fillRect/>
          </a:stretch>
        </p:blipFill>
        <p:spPr>
          <a:xfrm>
            <a:off x="0" y="1"/>
            <a:ext cx="9144000" cy="1168588"/>
          </a:xfrm>
          <a:prstGeom prst="rect">
            <a:avLst/>
          </a:prstGeom>
        </p:spPr>
      </p:pic>
      <p:sp>
        <p:nvSpPr>
          <p:cNvPr id="5" name="Rectangle 4"/>
          <p:cNvSpPr/>
          <p:nvPr/>
        </p:nvSpPr>
        <p:spPr>
          <a:xfrm>
            <a:off x="2232128" y="275481"/>
            <a:ext cx="5670376" cy="646331"/>
          </a:xfrm>
          <a:prstGeom prst="rect">
            <a:avLst/>
          </a:prstGeom>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LUYỆN TẬP</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51520" y="1203144"/>
            <a:ext cx="8640960" cy="1569660"/>
          </a:xfrm>
          <a:prstGeom prst="rect">
            <a:avLst/>
          </a:prstGeom>
        </p:spPr>
        <p:txBody>
          <a:bodyPr wrap="square">
            <a:spAutoFit/>
          </a:bodyPr>
          <a:lstStyle/>
          <a:p>
            <a:pPr>
              <a:lnSpc>
                <a:spcPct val="150000"/>
              </a:lnSpc>
            </a:pPr>
            <a:r>
              <a:rPr lang="en-US" sz="3200" b="1" dirty="0">
                <a:solidFill>
                  <a:srgbClr val="002060"/>
                </a:solidFill>
                <a:latin typeface="Times New Roman" panose="02020603050405020304" pitchFamily="18" charset="0"/>
                <a:cs typeface="Times New Roman" panose="02020603050405020304" pitchFamily="18" charset="0"/>
              </a:rPr>
              <a:t>1. </a:t>
            </a:r>
            <a:r>
              <a:rPr lang="en-US" sz="3200" b="1" dirty="0" err="1">
                <a:solidFill>
                  <a:srgbClr val="002060"/>
                </a:solidFill>
                <a:latin typeface="Times New Roman" panose="02020603050405020304" pitchFamily="18" charset="0"/>
                <a:cs typeface="Times New Roman" panose="02020603050405020304" pitchFamily="18" charset="0"/>
              </a:rPr>
              <a:t>Quan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sát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hình</a:t>
            </a:r>
            <a:r>
              <a:rPr lang="en-US" sz="3200" b="1" dirty="0">
                <a:solidFill>
                  <a:srgbClr val="002060"/>
                </a:solidFill>
                <a:latin typeface="Times New Roman" panose="02020603050405020304" pitchFamily="18" charset="0"/>
                <a:cs typeface="Times New Roman" panose="02020603050405020304" pitchFamily="18" charset="0"/>
              </a:rPr>
              <a:t> 6.5 SGK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kể</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những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sản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phẩm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được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từ</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rùng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phục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vụ</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đời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sống</a:t>
            </a:r>
            <a:r>
              <a:rPr lang="en-US" sz="3200" b="1" dirty="0">
                <a:solidFill>
                  <a:srgbClr val="002060"/>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616632"/>
            <a:ext cx="3312368" cy="190067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2748161"/>
            <a:ext cx="3828733" cy="1948207"/>
          </a:xfrm>
          <a:prstGeom prst="rect">
            <a:avLst/>
          </a:prstGeom>
          <a:ln>
            <a:noFill/>
          </a:ln>
          <a:effectLst>
            <a:softEdge rad="112500"/>
          </a:effectLst>
        </p:spPr>
      </p:pic>
      <p:sp>
        <p:nvSpPr>
          <p:cNvPr id="7" name="Oval 6"/>
          <p:cNvSpPr/>
          <p:nvPr/>
        </p:nvSpPr>
        <p:spPr>
          <a:xfrm>
            <a:off x="1907704" y="3910651"/>
            <a:ext cx="720080" cy="43458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latin typeface="Arial" panose="020B0604020202020204" pitchFamily="34" charset="0"/>
                <a:cs typeface="Arial" panose="020B0604020202020204" pitchFamily="34" charset="0"/>
              </a:rPr>
              <a:t>a</a:t>
            </a:r>
            <a:endParaRPr lang="en-US" sz="3200" dirty="0">
              <a:solidFill>
                <a:srgbClr val="0000FF"/>
              </a:solidFill>
              <a:latin typeface="Arial" panose="020B0604020202020204" pitchFamily="34" charset="0"/>
              <a:cs typeface="Arial" panose="020B0604020202020204" pitchFamily="34" charset="0"/>
            </a:endParaRPr>
          </a:p>
        </p:txBody>
      </p:sp>
      <p:sp>
        <p:nvSpPr>
          <p:cNvPr id="8" name="Oval 7"/>
          <p:cNvSpPr/>
          <p:nvPr/>
        </p:nvSpPr>
        <p:spPr>
          <a:xfrm>
            <a:off x="4716016" y="4146546"/>
            <a:ext cx="720080" cy="43458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latin typeface="Arial" panose="020B0604020202020204" pitchFamily="34" charset="0"/>
                <a:cs typeface="Arial" panose="020B0604020202020204" pitchFamily="34" charset="0"/>
              </a:rPr>
              <a:t>b</a:t>
            </a:r>
            <a:endParaRPr lang="en-US" sz="3200" dirty="0">
              <a:solidFill>
                <a:srgbClr val="0000FF"/>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 y="4498009"/>
            <a:ext cx="4007813" cy="2092646"/>
          </a:xfrm>
          <a:prstGeom prst="rect">
            <a:avLst/>
          </a:prstGeom>
          <a:ln>
            <a:noFill/>
          </a:ln>
          <a:effectLst>
            <a:softEdge rad="112500"/>
          </a:effectLst>
        </p:spPr>
      </p:pic>
      <p:sp>
        <p:nvSpPr>
          <p:cNvPr id="10" name="Oval 9"/>
          <p:cNvSpPr/>
          <p:nvPr/>
        </p:nvSpPr>
        <p:spPr>
          <a:xfrm>
            <a:off x="107504" y="6156073"/>
            <a:ext cx="720080" cy="43458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latin typeface="Arial" panose="020B0604020202020204" pitchFamily="34" charset="0"/>
                <a:cs typeface="Arial" panose="020B0604020202020204" pitchFamily="34" charset="0"/>
              </a:rPr>
              <a:t>c</a:t>
            </a:r>
            <a:endParaRPr lang="en-US" sz="3200" dirty="0">
              <a:solidFill>
                <a:srgbClr val="0000FF"/>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4008" y="4696577"/>
            <a:ext cx="3960440" cy="2044791"/>
          </a:xfrm>
          <a:prstGeom prst="rect">
            <a:avLst/>
          </a:prstGeom>
          <a:ln>
            <a:noFill/>
          </a:ln>
          <a:effectLst>
            <a:softEdge rad="112500"/>
          </a:effectLst>
        </p:spPr>
      </p:pic>
      <p:sp>
        <p:nvSpPr>
          <p:cNvPr id="12" name="Oval 11"/>
          <p:cNvSpPr/>
          <p:nvPr/>
        </p:nvSpPr>
        <p:spPr>
          <a:xfrm>
            <a:off x="4707276" y="6234778"/>
            <a:ext cx="720080" cy="43458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latin typeface="Arial" panose="020B0604020202020204" pitchFamily="34" charset="0"/>
                <a:cs typeface="Arial" panose="020B0604020202020204" pitchFamily="34" charset="0"/>
              </a:rPr>
              <a:t>d</a:t>
            </a:r>
            <a:endParaRPr lang="en-US" sz="3200" dirty="0">
              <a:solidFill>
                <a:srgbClr val="0000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268760"/>
            <a:ext cx="8424936" cy="4401205"/>
          </a:xfrm>
          <a:prstGeom prst="rect">
            <a:avLst/>
          </a:prstGeom>
        </p:spPr>
        <p:txBody>
          <a:bodyPr wrap="square">
            <a:spAutoFit/>
          </a:bodyPr>
          <a:lstStyle/>
          <a:p>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Hình</a:t>
            </a:r>
            <a:r>
              <a:rPr lang="en-US" sz="4000" dirty="0" smtClean="0">
                <a:solidFill>
                  <a:srgbClr val="0000FF"/>
                </a:solidFill>
                <a:latin typeface="Times New Roman" panose="02020603050405020304" pitchFamily="18" charset="0"/>
                <a:cs typeface="Times New Roman" panose="02020603050405020304" pitchFamily="18" charset="0"/>
              </a:rPr>
              <a:t> 6.5a. </a:t>
            </a:r>
            <a:r>
              <a:rPr lang="en-US" sz="4000" dirty="0" err="1" smtClean="0">
                <a:solidFill>
                  <a:srgbClr val="0000FF"/>
                </a:solidFill>
                <a:latin typeface="Times New Roman" panose="02020603050405020304" pitchFamily="18" charset="0"/>
                <a:cs typeface="Times New Roman" panose="02020603050405020304" pitchFamily="18" charset="0"/>
              </a:rPr>
              <a:t>Đồ</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gỗ</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bàn</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gỗ</a:t>
            </a:r>
            <a:r>
              <a:rPr lang="en-US" sz="4000" dirty="0" smtClean="0">
                <a:solidFill>
                  <a:srgbClr val="0000FF"/>
                </a:solidFill>
                <a:latin typeface="Times New Roman" panose="02020603050405020304" pitchFamily="18" charset="0"/>
                <a:cs typeface="Times New Roman" panose="02020603050405020304" pitchFamily="18" charset="0"/>
              </a:rPr>
              <a:t>).</a:t>
            </a:r>
            <a:endParaRPr lang="en-US" sz="4000" dirty="0" smtClean="0">
              <a:solidFill>
                <a:srgbClr val="0000FF"/>
              </a:solidFill>
              <a:latin typeface="Times New Roman" panose="02020603050405020304" pitchFamily="18" charset="0"/>
              <a:cs typeface="Times New Roman" panose="02020603050405020304" pitchFamily="18" charset="0"/>
            </a:endParaRPr>
          </a:p>
          <a:p>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Hình</a:t>
            </a:r>
            <a:r>
              <a:rPr lang="en-US" sz="4000" dirty="0" smtClean="0">
                <a:solidFill>
                  <a:srgbClr val="0000FF"/>
                </a:solidFill>
                <a:latin typeface="Times New Roman" panose="02020603050405020304" pitchFamily="18" charset="0"/>
                <a:cs typeface="Times New Roman" panose="02020603050405020304" pitchFamily="18" charset="0"/>
              </a:rPr>
              <a:t> 6.5b. </a:t>
            </a:r>
            <a:r>
              <a:rPr lang="en-US" sz="4000" dirty="0" err="1" smtClean="0">
                <a:solidFill>
                  <a:srgbClr val="0000FF"/>
                </a:solidFill>
                <a:latin typeface="Times New Roman" panose="02020603050405020304" pitchFamily="18" charset="0"/>
                <a:cs typeface="Times New Roman" panose="02020603050405020304" pitchFamily="18" charset="0"/>
              </a:rPr>
              <a:t>Các</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sản</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phẩm</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từ</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mây</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tre</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đan</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giỏ</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mây</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tre</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đan</a:t>
            </a:r>
            <a:r>
              <a:rPr lang="en-US" sz="4000" dirty="0" smtClean="0">
                <a:solidFill>
                  <a:srgbClr val="0000FF"/>
                </a:solidFill>
                <a:latin typeface="Times New Roman" panose="02020603050405020304" pitchFamily="18" charset="0"/>
                <a:cs typeface="Times New Roman" panose="02020603050405020304" pitchFamily="18" charset="0"/>
              </a:rPr>
              <a:t>).</a:t>
            </a:r>
            <a:endParaRPr lang="en-US" sz="4000" dirty="0" smtClean="0">
              <a:solidFill>
                <a:srgbClr val="0000FF"/>
              </a:solidFill>
              <a:latin typeface="Times New Roman" panose="02020603050405020304" pitchFamily="18" charset="0"/>
              <a:cs typeface="Times New Roman" panose="02020603050405020304" pitchFamily="18" charset="0"/>
            </a:endParaRPr>
          </a:p>
          <a:p>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Hình</a:t>
            </a:r>
            <a:r>
              <a:rPr lang="en-US" sz="4000" dirty="0" smtClean="0">
                <a:solidFill>
                  <a:srgbClr val="0000FF"/>
                </a:solidFill>
                <a:latin typeface="Times New Roman" panose="02020603050405020304" pitchFamily="18" charset="0"/>
                <a:cs typeface="Times New Roman" panose="02020603050405020304" pitchFamily="18" charset="0"/>
              </a:rPr>
              <a:t> 6.5c. </a:t>
            </a:r>
            <a:r>
              <a:rPr lang="en-US" sz="4000" dirty="0" err="1" smtClean="0">
                <a:solidFill>
                  <a:srgbClr val="0000FF"/>
                </a:solidFill>
                <a:latin typeface="Times New Roman" panose="02020603050405020304" pitchFamily="18" charset="0"/>
                <a:cs typeface="Times New Roman" panose="02020603050405020304" pitchFamily="18" charset="0"/>
              </a:rPr>
              <a:t>Các</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loại</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tinh</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dầu</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chiết</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suất</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từ</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bộ</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phận</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của</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cây</a:t>
            </a:r>
            <a:r>
              <a:rPr lang="en-US" sz="4000" dirty="0" smtClean="0">
                <a:solidFill>
                  <a:srgbClr val="0000FF"/>
                </a:solidFill>
                <a:latin typeface="Times New Roman" panose="02020603050405020304" pitchFamily="18" charset="0"/>
                <a:cs typeface="Times New Roman" panose="02020603050405020304" pitchFamily="18" charset="0"/>
              </a:rPr>
              <a:t>.</a:t>
            </a:r>
            <a:endParaRPr lang="en-US" sz="4000" dirty="0" smtClean="0">
              <a:solidFill>
                <a:srgbClr val="0000FF"/>
              </a:solidFill>
              <a:latin typeface="Times New Roman" panose="02020603050405020304" pitchFamily="18" charset="0"/>
              <a:cs typeface="Times New Roman" panose="02020603050405020304" pitchFamily="18" charset="0"/>
            </a:endParaRPr>
          </a:p>
          <a:p>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Hình</a:t>
            </a:r>
            <a:r>
              <a:rPr lang="en-US" sz="4000" dirty="0" smtClean="0">
                <a:solidFill>
                  <a:srgbClr val="0000FF"/>
                </a:solidFill>
                <a:latin typeface="Times New Roman" panose="02020603050405020304" pitchFamily="18" charset="0"/>
                <a:cs typeface="Times New Roman" panose="02020603050405020304" pitchFamily="18" charset="0"/>
              </a:rPr>
              <a:t> 6.5d. </a:t>
            </a:r>
            <a:r>
              <a:rPr lang="en-US" sz="4000" dirty="0" err="1" smtClean="0">
                <a:solidFill>
                  <a:srgbClr val="0000FF"/>
                </a:solidFill>
                <a:latin typeface="Times New Roman" panose="02020603050405020304" pitchFamily="18" charset="0"/>
                <a:cs typeface="Times New Roman" panose="02020603050405020304" pitchFamily="18" charset="0"/>
              </a:rPr>
              <a:t>Sản</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phẩm</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cho</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thực</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phẩm</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có</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nguồn</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gốc</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động</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vật</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mật</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ong</a:t>
            </a:r>
            <a:r>
              <a:rPr lang="en-US" sz="4000" dirty="0" smtClean="0">
                <a:solidFill>
                  <a:srgbClr val="0000FF"/>
                </a:solidFill>
                <a:latin typeface="Times New Roman" panose="02020603050405020304" pitchFamily="18" charset="0"/>
                <a:cs typeface="Times New Roman" panose="02020603050405020304" pitchFamily="18" charset="0"/>
              </a:rPr>
              <a:t>).</a:t>
            </a:r>
            <a:endParaRPr lang="en-US" sz="4000" b="0" i="0" dirty="0">
              <a:solidFill>
                <a:srgbClr val="0000FF"/>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a:extLst>
              <a:ext uri="{28A0092B-C50C-407E-A947-70E740481C1C}">
                <a14:useLocalDpi xmlns:a14="http://schemas.microsoft.com/office/drawing/2010/main" val="0"/>
              </a:ext>
            </a:extLst>
          </a:blip>
          <a:srcRect b="67677"/>
          <a:stretch>
            <a:fillRect/>
          </a:stretch>
        </p:blipFill>
        <p:spPr>
          <a:xfrm>
            <a:off x="0" y="1"/>
            <a:ext cx="9144000" cy="1358770"/>
          </a:xfrm>
          <a:prstGeom prst="rect">
            <a:avLst/>
          </a:prstGeom>
        </p:spPr>
      </p:pic>
      <p:sp>
        <p:nvSpPr>
          <p:cNvPr id="2" name="Rectangle 1"/>
          <p:cNvSpPr/>
          <p:nvPr/>
        </p:nvSpPr>
        <p:spPr>
          <a:xfrm>
            <a:off x="251520" y="1484784"/>
            <a:ext cx="8784976" cy="1200329"/>
          </a:xfrm>
          <a:prstGeom prst="rect">
            <a:avLst/>
          </a:prstGeom>
        </p:spPr>
        <p:txBody>
          <a:bodyPr wrap="square">
            <a:spAutoFit/>
          </a:bodyPr>
          <a:lstStyle/>
          <a:p>
            <a:r>
              <a:rPr lang="en-US" sz="3600" b="1" dirty="0">
                <a:solidFill>
                  <a:srgbClr val="0000FF"/>
                </a:solidFill>
                <a:latin typeface="Times New Roman" panose="02020603050405020304" pitchFamily="18" charset="0"/>
                <a:cs typeface="Times New Roman" panose="02020603050405020304" pitchFamily="18" charset="0"/>
              </a:rPr>
              <a:t>2. </a:t>
            </a:r>
            <a:r>
              <a:rPr lang="en-US" sz="3600" b="1" dirty="0" err="1">
                <a:solidFill>
                  <a:srgbClr val="0000FF"/>
                </a:solidFill>
                <a:latin typeface="Times New Roman" panose="02020603050405020304" pitchFamily="18" charset="0"/>
                <a:cs typeface="Times New Roman" panose="02020603050405020304" pitchFamily="18" charset="0"/>
              </a:rPr>
              <a:t>Hãy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biết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mục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đích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sử</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dụng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loại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rừng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thể</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hiện</a:t>
            </a:r>
            <a:r>
              <a:rPr lang="en-US" sz="3600" b="1" dirty="0">
                <a:solidFill>
                  <a:srgbClr val="0000FF"/>
                </a:solidFill>
                <a:latin typeface="Times New Roman" panose="02020603050405020304" pitchFamily="18" charset="0"/>
                <a:cs typeface="Times New Roman" panose="02020603050405020304" pitchFamily="18" charset="0"/>
              </a:rPr>
              <a:t> ở H.6.6, H</a:t>
            </a:r>
            <a:r>
              <a:rPr lang="en-US" sz="3600" b="1" dirty="0" smtClean="0">
                <a:solidFill>
                  <a:srgbClr val="0000FF"/>
                </a:solidFill>
                <a:latin typeface="Times New Roman" panose="02020603050405020304" pitchFamily="18" charset="0"/>
                <a:cs typeface="Times New Roman" panose="02020603050405020304" pitchFamily="18" charset="0"/>
              </a:rPr>
              <a:t>. 6.7</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smtClean="0">
                <a:solidFill>
                  <a:srgbClr val="0000FF"/>
                </a:solidFill>
                <a:latin typeface="Times New Roman" panose="02020603050405020304" pitchFamily="18" charset="0"/>
                <a:cs typeface="Times New Roman" panose="02020603050405020304" pitchFamily="18" charset="0"/>
              </a:rPr>
              <a:t>H.6.8?</a:t>
            </a: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924944"/>
            <a:ext cx="2592288" cy="2736304"/>
          </a:xfrm>
          <a:prstGeom prst="rect">
            <a:avLst/>
          </a:prstGeom>
          <a:ln>
            <a:noFill/>
          </a:ln>
          <a:effectLst>
            <a:softEdge rad="112500"/>
          </a:effectLst>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17843"/>
          <a:stretch>
            <a:fillRect/>
          </a:stretch>
        </p:blipFill>
        <p:spPr>
          <a:xfrm>
            <a:off x="5868144" y="3040076"/>
            <a:ext cx="3165794" cy="2621171"/>
          </a:xfrm>
          <a:prstGeom prst="rect">
            <a:avLst/>
          </a:prstGeom>
          <a:ln>
            <a:noFill/>
          </a:ln>
          <a:effectLst>
            <a:softEdge rad="112500"/>
          </a:effec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2924944"/>
            <a:ext cx="2988444" cy="2758796"/>
          </a:xfrm>
          <a:prstGeom prst="rect">
            <a:avLst/>
          </a:prstGeom>
          <a:ln>
            <a:noFill/>
          </a:ln>
          <a:effectLst>
            <a:softEdge rad="112500"/>
          </a:effectLst>
        </p:spPr>
      </p:pic>
      <p:sp>
        <p:nvSpPr>
          <p:cNvPr id="16" name="Rectangle 15"/>
          <p:cNvSpPr/>
          <p:nvPr/>
        </p:nvSpPr>
        <p:spPr>
          <a:xfrm>
            <a:off x="1" y="5699965"/>
            <a:ext cx="2555776" cy="830997"/>
          </a:xfrm>
          <a:prstGeom prst="rect">
            <a:avLst/>
          </a:prstGeom>
        </p:spPr>
        <p:txBody>
          <a:bodyPr wrap="square">
            <a:spAutoFit/>
          </a:bodyPr>
          <a:lstStyle/>
          <a:p>
            <a:pPr algn="ctr"/>
            <a:r>
              <a:rPr lang="vi-VN" sz="2400" b="1" dirty="0">
                <a:solidFill>
                  <a:srgbClr val="FF0000"/>
                </a:solidFill>
                <a:latin typeface="Times New Roman" panose="02020603050405020304" pitchFamily="18" charset="0"/>
                <a:cs typeface="Times New Roman" panose="02020603050405020304" pitchFamily="18" charset="0"/>
              </a:rPr>
              <a:t>Hình </a:t>
            </a:r>
            <a:r>
              <a:rPr lang="vi-VN" sz="2400" b="1" dirty="0" smtClean="0">
                <a:solidFill>
                  <a:srgbClr val="FF0000"/>
                </a:solidFill>
                <a:latin typeface="Times New Roman" panose="02020603050405020304" pitchFamily="18" charset="0"/>
                <a:cs typeface="Times New Roman" panose="02020603050405020304" pitchFamily="18" charset="0"/>
              </a:rPr>
              <a:t>6.6</a:t>
            </a:r>
            <a:r>
              <a:rPr lang="en-US" sz="2400" b="1" dirty="0" smtClean="0">
                <a:solidFill>
                  <a:srgbClr val="FF0000"/>
                </a:solidFill>
                <a:latin typeface="Times New Roman" panose="02020603050405020304" pitchFamily="18" charset="0"/>
                <a:cs typeface="Times New Roman" panose="02020603050405020304" pitchFamily="18" charset="0"/>
              </a:rPr>
              <a:t>.</a:t>
            </a:r>
            <a:r>
              <a:rPr lang="vi-VN" sz="2400" b="1" dirty="0" smtClean="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Rừng Cúc Phương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2843808" y="5683740"/>
            <a:ext cx="2610346" cy="830997"/>
          </a:xfrm>
          <a:prstGeom prst="rect">
            <a:avLst/>
          </a:prstGeom>
        </p:spPr>
        <p:txBody>
          <a:bodyPr wrap="square">
            <a:spAutoFit/>
          </a:bodyPr>
          <a:lstStyle/>
          <a:p>
            <a:pPr algn="ctr"/>
            <a:r>
              <a:rPr lang="vi-VN" sz="2400" b="1" dirty="0">
                <a:solidFill>
                  <a:srgbClr val="FF0000"/>
                </a:solidFill>
                <a:latin typeface="Times New Roman" panose="02020603050405020304" pitchFamily="18" charset="0"/>
                <a:cs typeface="Times New Roman" panose="02020603050405020304" pitchFamily="18" charset="0"/>
              </a:rPr>
              <a:t>Hình </a:t>
            </a:r>
            <a:r>
              <a:rPr lang="vi-VN" sz="2400" b="1" dirty="0" smtClean="0">
                <a:solidFill>
                  <a:srgbClr val="FF0000"/>
                </a:solidFill>
                <a:latin typeface="Times New Roman" panose="02020603050405020304" pitchFamily="18" charset="0"/>
                <a:cs typeface="Times New Roman" panose="02020603050405020304" pitchFamily="18" charset="0"/>
              </a:rPr>
              <a:t>6.7</a:t>
            </a:r>
            <a:r>
              <a:rPr lang="en-US" sz="2400" b="1" dirty="0" smtClean="0">
                <a:solidFill>
                  <a:srgbClr val="FF0000"/>
                </a:solidFill>
                <a:latin typeface="Times New Roman" panose="02020603050405020304" pitchFamily="18" charset="0"/>
                <a:cs typeface="Times New Roman" panose="02020603050405020304" pitchFamily="18" charset="0"/>
              </a:rPr>
              <a:t>.</a:t>
            </a:r>
            <a:r>
              <a:rPr lang="vi-VN" sz="2400" b="1" dirty="0" smtClean="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Rừng keo trồng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5859671" y="5699965"/>
            <a:ext cx="3174267" cy="461665"/>
          </a:xfrm>
          <a:prstGeom prst="rect">
            <a:avLst/>
          </a:prstGeom>
        </p:spPr>
        <p:txBody>
          <a:bodyPr wrap="none">
            <a:spAutoFit/>
          </a:bodyPr>
          <a:lstStyle/>
          <a:p>
            <a:r>
              <a:rPr lang="vi-VN" sz="2400" b="1" dirty="0">
                <a:solidFill>
                  <a:srgbClr val="FF0000"/>
                </a:solidFill>
                <a:latin typeface="Times New Roman" panose="02020603050405020304" pitchFamily="18" charset="0"/>
                <a:cs typeface="Times New Roman" panose="02020603050405020304" pitchFamily="18" charset="0"/>
              </a:rPr>
              <a:t>Hình </a:t>
            </a:r>
            <a:r>
              <a:rPr lang="vi-VN" sz="2400" b="1" dirty="0" smtClean="0">
                <a:solidFill>
                  <a:srgbClr val="FF0000"/>
                </a:solidFill>
                <a:latin typeface="Times New Roman" panose="02020603050405020304" pitchFamily="18" charset="0"/>
                <a:cs typeface="Times New Roman" panose="02020603050405020304" pitchFamily="18" charset="0"/>
              </a:rPr>
              <a:t>6.8</a:t>
            </a:r>
            <a:r>
              <a:rPr lang="en-US" sz="2400" b="1" dirty="0" smtClean="0">
                <a:solidFill>
                  <a:srgbClr val="FF0000"/>
                </a:solidFill>
                <a:latin typeface="Times New Roman" panose="02020603050405020304" pitchFamily="18" charset="0"/>
                <a:cs typeface="Times New Roman" panose="02020603050405020304" pitchFamily="18" charset="0"/>
              </a:rPr>
              <a:t>.</a:t>
            </a:r>
            <a:r>
              <a:rPr lang="vi-VN" sz="2400" b="1" dirty="0" smtClean="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Rừng phi lao</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195736" y="361132"/>
            <a:ext cx="5670376" cy="646331"/>
          </a:xfrm>
          <a:prstGeom prst="rect">
            <a:avLst/>
          </a:prstGeom>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LUYỆN TẬP</a:t>
            </a:r>
            <a:endParaRPr lang="en-US" sz="3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060848"/>
            <a:ext cx="8856984" cy="3170099"/>
          </a:xfrm>
          <a:prstGeom prst="rect">
            <a:avLst/>
          </a:prstGeom>
        </p:spPr>
        <p:txBody>
          <a:bodyPr wrap="square">
            <a:spAutoFit/>
          </a:bodyPr>
          <a:lstStyle/>
          <a:p>
            <a:r>
              <a:rPr lang="vi-VN" sz="4000" dirty="0">
                <a:solidFill>
                  <a:srgbClr val="0000FF"/>
                </a:solidFill>
                <a:latin typeface="Times New Roman" panose="02020603050405020304" pitchFamily="18" charset="0"/>
                <a:cs typeface="Times New Roman" panose="02020603050405020304" pitchFamily="18" charset="0"/>
              </a:rPr>
              <a:t>+ Hình </a:t>
            </a:r>
            <a:r>
              <a:rPr lang="vi-VN" sz="4000" dirty="0" smtClean="0">
                <a:solidFill>
                  <a:srgbClr val="0000FF"/>
                </a:solidFill>
                <a:latin typeface="Times New Roman" panose="02020603050405020304" pitchFamily="18" charset="0"/>
                <a:cs typeface="Times New Roman" panose="02020603050405020304" pitchFamily="18" charset="0"/>
              </a:rPr>
              <a:t>6.6</a:t>
            </a:r>
            <a:r>
              <a:rPr lang="en-US" sz="4000" dirty="0" smtClean="0">
                <a:solidFill>
                  <a:srgbClr val="0000FF"/>
                </a:solidFill>
                <a:latin typeface="Times New Roman" panose="02020603050405020304" pitchFamily="18" charset="0"/>
                <a:cs typeface="Times New Roman" panose="02020603050405020304" pitchFamily="18" charset="0"/>
              </a:rPr>
              <a:t>.</a:t>
            </a:r>
            <a:r>
              <a:rPr lang="vi-VN" sz="4000" dirty="0" smtClean="0">
                <a:solidFill>
                  <a:srgbClr val="0000FF"/>
                </a:solidFill>
                <a:latin typeface="Times New Roman" panose="02020603050405020304" pitchFamily="18" charset="0"/>
                <a:cs typeface="Times New Roman" panose="02020603050405020304" pitchFamily="18" charset="0"/>
              </a:rPr>
              <a:t> </a:t>
            </a:r>
            <a:r>
              <a:rPr lang="vi-VN" sz="4000" dirty="0">
                <a:solidFill>
                  <a:srgbClr val="0000FF"/>
                </a:solidFill>
                <a:latin typeface="Times New Roman" panose="02020603050405020304" pitchFamily="18" charset="0"/>
                <a:cs typeface="Times New Roman" panose="02020603050405020304" pitchFamily="18" charset="0"/>
              </a:rPr>
              <a:t>Rừng Cúc Phương: rừng đặc </a:t>
            </a:r>
            <a:r>
              <a:rPr lang="vi-VN" sz="4000" dirty="0" smtClean="0">
                <a:solidFill>
                  <a:srgbClr val="0000FF"/>
                </a:solidFill>
                <a:latin typeface="Times New Roman" panose="02020603050405020304" pitchFamily="18" charset="0"/>
                <a:cs typeface="Times New Roman" panose="02020603050405020304" pitchFamily="18" charset="0"/>
              </a:rPr>
              <a:t>dụng</a:t>
            </a:r>
            <a:r>
              <a:rPr lang="en-US" sz="4000" dirty="0" smtClean="0">
                <a:solidFill>
                  <a:srgbClr val="0000FF"/>
                </a:solidFill>
                <a:latin typeface="Times New Roman" panose="02020603050405020304" pitchFamily="18" charset="0"/>
                <a:cs typeface="Times New Roman" panose="02020603050405020304" pitchFamily="18" charset="0"/>
              </a:rPr>
              <a:t>.</a:t>
            </a:r>
            <a:endParaRPr lang="vi-VN" sz="4000" dirty="0">
              <a:solidFill>
                <a:srgbClr val="0000FF"/>
              </a:solidFill>
              <a:latin typeface="Times New Roman" panose="02020603050405020304" pitchFamily="18" charset="0"/>
              <a:cs typeface="Times New Roman" panose="02020603050405020304" pitchFamily="18" charset="0"/>
            </a:endParaRPr>
          </a:p>
          <a:p>
            <a:r>
              <a:rPr lang="vi-VN" sz="4000" dirty="0">
                <a:solidFill>
                  <a:srgbClr val="0000FF"/>
                </a:solidFill>
                <a:latin typeface="Times New Roman" panose="02020603050405020304" pitchFamily="18" charset="0"/>
                <a:cs typeface="Times New Roman" panose="02020603050405020304" pitchFamily="18" charset="0"/>
              </a:rPr>
              <a:t>+ Hình </a:t>
            </a:r>
            <a:r>
              <a:rPr lang="vi-VN" sz="4000" dirty="0" smtClean="0">
                <a:solidFill>
                  <a:srgbClr val="0000FF"/>
                </a:solidFill>
                <a:latin typeface="Times New Roman" panose="02020603050405020304" pitchFamily="18" charset="0"/>
                <a:cs typeface="Times New Roman" panose="02020603050405020304" pitchFamily="18" charset="0"/>
              </a:rPr>
              <a:t>6.7</a:t>
            </a:r>
            <a:r>
              <a:rPr lang="en-US" sz="4000" dirty="0" smtClean="0">
                <a:solidFill>
                  <a:srgbClr val="0000FF"/>
                </a:solidFill>
                <a:latin typeface="Times New Roman" panose="02020603050405020304" pitchFamily="18" charset="0"/>
                <a:cs typeface="Times New Roman" panose="02020603050405020304" pitchFamily="18" charset="0"/>
              </a:rPr>
              <a:t>.</a:t>
            </a:r>
            <a:r>
              <a:rPr lang="vi-VN" sz="4000" dirty="0" smtClean="0">
                <a:solidFill>
                  <a:srgbClr val="0000FF"/>
                </a:solidFill>
                <a:latin typeface="Times New Roman" panose="02020603050405020304" pitchFamily="18" charset="0"/>
                <a:cs typeface="Times New Roman" panose="02020603050405020304" pitchFamily="18" charset="0"/>
              </a:rPr>
              <a:t> </a:t>
            </a:r>
            <a:r>
              <a:rPr lang="vi-VN" sz="4000" dirty="0">
                <a:solidFill>
                  <a:srgbClr val="0000FF"/>
                </a:solidFill>
                <a:latin typeface="Times New Roman" panose="02020603050405020304" pitchFamily="18" charset="0"/>
                <a:cs typeface="Times New Roman" panose="02020603050405020304" pitchFamily="18" charset="0"/>
              </a:rPr>
              <a:t>Rừng keo trồng: Rừng sản </a:t>
            </a:r>
            <a:r>
              <a:rPr lang="vi-VN" sz="4000" dirty="0" smtClean="0">
                <a:solidFill>
                  <a:srgbClr val="0000FF"/>
                </a:solidFill>
                <a:latin typeface="Times New Roman" panose="02020603050405020304" pitchFamily="18" charset="0"/>
                <a:cs typeface="Times New Roman" panose="02020603050405020304" pitchFamily="18" charset="0"/>
              </a:rPr>
              <a:t>xuất</a:t>
            </a:r>
            <a:r>
              <a:rPr lang="en-US" sz="4000" dirty="0" smtClean="0">
                <a:solidFill>
                  <a:srgbClr val="0000FF"/>
                </a:solidFill>
                <a:latin typeface="Times New Roman" panose="02020603050405020304" pitchFamily="18" charset="0"/>
                <a:cs typeface="Times New Roman" panose="02020603050405020304" pitchFamily="18" charset="0"/>
              </a:rPr>
              <a:t>.</a:t>
            </a:r>
            <a:endParaRPr lang="vi-VN" sz="4000" dirty="0">
              <a:solidFill>
                <a:srgbClr val="0000FF"/>
              </a:solidFill>
              <a:latin typeface="Times New Roman" panose="02020603050405020304" pitchFamily="18" charset="0"/>
              <a:cs typeface="Times New Roman" panose="02020603050405020304" pitchFamily="18" charset="0"/>
            </a:endParaRPr>
          </a:p>
          <a:p>
            <a:r>
              <a:rPr lang="vi-VN" sz="4000" dirty="0">
                <a:solidFill>
                  <a:srgbClr val="0000FF"/>
                </a:solidFill>
                <a:latin typeface="Times New Roman" panose="02020603050405020304" pitchFamily="18" charset="0"/>
                <a:cs typeface="Times New Roman" panose="02020603050405020304" pitchFamily="18" charset="0"/>
              </a:rPr>
              <a:t>+ Hình </a:t>
            </a:r>
            <a:r>
              <a:rPr lang="vi-VN" sz="4000" dirty="0" smtClean="0">
                <a:solidFill>
                  <a:srgbClr val="0000FF"/>
                </a:solidFill>
                <a:latin typeface="Times New Roman" panose="02020603050405020304" pitchFamily="18" charset="0"/>
                <a:cs typeface="Times New Roman" panose="02020603050405020304" pitchFamily="18" charset="0"/>
              </a:rPr>
              <a:t>6.8</a:t>
            </a:r>
            <a:r>
              <a:rPr lang="en-US" sz="4000" dirty="0" smtClean="0">
                <a:solidFill>
                  <a:srgbClr val="0000FF"/>
                </a:solidFill>
                <a:latin typeface="Times New Roman" panose="02020603050405020304" pitchFamily="18" charset="0"/>
                <a:cs typeface="Times New Roman" panose="02020603050405020304" pitchFamily="18" charset="0"/>
              </a:rPr>
              <a:t>.</a:t>
            </a:r>
            <a:r>
              <a:rPr lang="vi-VN" sz="4000" dirty="0" smtClean="0">
                <a:solidFill>
                  <a:srgbClr val="0000FF"/>
                </a:solidFill>
                <a:latin typeface="Times New Roman" panose="02020603050405020304" pitchFamily="18" charset="0"/>
                <a:cs typeface="Times New Roman" panose="02020603050405020304" pitchFamily="18" charset="0"/>
              </a:rPr>
              <a:t> </a:t>
            </a:r>
            <a:r>
              <a:rPr lang="vi-VN" sz="4000" dirty="0">
                <a:solidFill>
                  <a:srgbClr val="0000FF"/>
                </a:solidFill>
                <a:latin typeface="Times New Roman" panose="02020603050405020304" pitchFamily="18" charset="0"/>
                <a:cs typeface="Times New Roman" panose="02020603050405020304" pitchFamily="18" charset="0"/>
              </a:rPr>
              <a:t>Rừng phi lao: Rừng phòng </a:t>
            </a:r>
            <a:r>
              <a:rPr lang="vi-VN" sz="4000" dirty="0" smtClean="0">
                <a:solidFill>
                  <a:srgbClr val="0000FF"/>
                </a:solidFill>
                <a:latin typeface="Times New Roman" panose="02020603050405020304" pitchFamily="18" charset="0"/>
                <a:cs typeface="Times New Roman" panose="02020603050405020304" pitchFamily="18" charset="0"/>
              </a:rPr>
              <a:t>hộ</a:t>
            </a:r>
            <a:r>
              <a:rPr lang="en-US" sz="4000" dirty="0" smtClean="0">
                <a:solidFill>
                  <a:srgbClr val="0000FF"/>
                </a:solidFill>
                <a:latin typeface="Times New Roman" panose="02020603050405020304" pitchFamily="18" charset="0"/>
                <a:cs typeface="Times New Roman" panose="02020603050405020304" pitchFamily="18" charset="0"/>
              </a:rPr>
              <a:t>.</a:t>
            </a:r>
            <a:endParaRPr lang="vi-VN" sz="4000" b="0" i="0" dirty="0">
              <a:solidFill>
                <a:srgbClr val="0000FF"/>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a:extLst>
              <a:ext uri="{28A0092B-C50C-407E-A947-70E740481C1C}">
                <a14:useLocalDpi xmlns:a14="http://schemas.microsoft.com/office/drawing/2010/main" val="0"/>
              </a:ext>
            </a:extLst>
          </a:blip>
          <a:srcRect b="67677"/>
          <a:stretch>
            <a:fillRect/>
          </a:stretch>
        </p:blipFill>
        <p:spPr>
          <a:xfrm>
            <a:off x="0" y="1"/>
            <a:ext cx="9144000" cy="1358770"/>
          </a:xfrm>
          <a:prstGeom prst="rect">
            <a:avLst/>
          </a:prstGeom>
        </p:spPr>
      </p:pic>
      <p:sp>
        <p:nvSpPr>
          <p:cNvPr id="5" name="Rectangle 4"/>
          <p:cNvSpPr/>
          <p:nvPr/>
        </p:nvSpPr>
        <p:spPr>
          <a:xfrm>
            <a:off x="2286000" y="522258"/>
            <a:ext cx="5670376" cy="646331"/>
          </a:xfrm>
          <a:prstGeom prst="rect">
            <a:avLst/>
          </a:prstGeom>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VẬN DỤNG</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539552" y="2204864"/>
            <a:ext cx="8280920" cy="1938992"/>
          </a:xfrm>
          <a:prstGeom prst="rect">
            <a:avLst/>
          </a:prstGeom>
        </p:spPr>
        <p:txBody>
          <a:bodyPr wrap="square">
            <a:spAutoFit/>
          </a:bodyPr>
          <a:lstStyle/>
          <a:p>
            <a:pPr algn="just"/>
            <a:r>
              <a:rPr lang="en-US" sz="4000" dirty="0" err="1">
                <a:solidFill>
                  <a:srgbClr val="0000FF"/>
                </a:solidFill>
                <a:latin typeface="Times New Roman" panose="02020603050405020304" pitchFamily="18" charset="0"/>
                <a:cs typeface="Times New Roman" panose="02020603050405020304" pitchFamily="18" charset="0"/>
              </a:rPr>
              <a:t>Rừng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giúp</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ích</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như</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thế</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nào</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cho</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cuộc</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sống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của</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gia</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đình</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em</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và</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người</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dân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địa</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phương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nơi</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em</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sinh</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sống</a:t>
            </a:r>
            <a:r>
              <a:rPr lang="en-US" sz="4000" dirty="0">
                <a:solidFill>
                  <a:srgbClr val="0000FF"/>
                </a:solidFill>
                <a:latin typeface="Times New Roman" panose="02020603050405020304" pitchFamily="18" charset="0"/>
                <a:cs typeface="Times New Roman" panose="02020603050405020304" pitchFamily="18" charset="0"/>
              </a:rPr>
              <a:t>?</a:t>
            </a:r>
            <a:endParaRPr lang="en-US" sz="40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980728"/>
            <a:ext cx="8280920" cy="5016758"/>
          </a:xfrm>
          <a:prstGeom prst="rect">
            <a:avLst/>
          </a:prstGeom>
        </p:spPr>
        <p:txBody>
          <a:bodyPr wrap="square">
            <a:spAutoFit/>
          </a:bodyPr>
          <a:lstStyle/>
          <a:p>
            <a:pPr algn="just"/>
            <a:r>
              <a:rPr lang="vi-VN" sz="4000" dirty="0" smtClean="0">
                <a:solidFill>
                  <a:srgbClr val="CC3399"/>
                </a:solidFill>
                <a:latin typeface="Times New Roman" panose="02020603050405020304" pitchFamily="18" charset="0"/>
                <a:cs typeface="Times New Roman" panose="02020603050405020304" pitchFamily="18" charset="0"/>
              </a:rPr>
              <a:t>Rừng đóng vai trò rất quan trọng đối với cuộc sống của con người và môi trường: cung cấp </a:t>
            </a:r>
            <a:r>
              <a:rPr lang="en-US" sz="4000" dirty="0" smtClean="0">
                <a:solidFill>
                  <a:srgbClr val="CC3399"/>
                </a:solidFill>
                <a:latin typeface="Times New Roman" panose="02020603050405020304" pitchFamily="18" charset="0"/>
                <a:cs typeface="Times New Roman" panose="02020603050405020304" pitchFamily="18" charset="0"/>
              </a:rPr>
              <a:t>oxy, </a:t>
            </a:r>
            <a:r>
              <a:rPr lang="vi-VN" sz="4000" dirty="0" smtClean="0">
                <a:solidFill>
                  <a:srgbClr val="CC3399"/>
                </a:solidFill>
                <a:latin typeface="Times New Roman" panose="02020603050405020304" pitchFamily="18" charset="0"/>
                <a:cs typeface="Times New Roman" panose="02020603050405020304" pitchFamily="18" charset="0"/>
              </a:rPr>
              <a:t>nguồn gỗ, củi</a:t>
            </a:r>
            <a:r>
              <a:rPr lang="en-US" sz="4000" dirty="0" smtClean="0">
                <a:solidFill>
                  <a:srgbClr val="CC3399"/>
                </a:solidFill>
                <a:latin typeface="Times New Roman" panose="02020603050405020304" pitchFamily="18" charset="0"/>
                <a:cs typeface="Times New Roman" panose="02020603050405020304" pitchFamily="18" charset="0"/>
              </a:rPr>
              <a:t>…;</a:t>
            </a:r>
            <a:r>
              <a:rPr lang="vi-VN" sz="4000" dirty="0" smtClean="0">
                <a:solidFill>
                  <a:srgbClr val="CC3399"/>
                </a:solidFill>
                <a:latin typeface="Times New Roman" panose="02020603050405020304" pitchFamily="18" charset="0"/>
                <a:cs typeface="Times New Roman" panose="02020603050405020304" pitchFamily="18" charset="0"/>
              </a:rPr>
              <a:t> điều hòa </a:t>
            </a:r>
            <a:r>
              <a:rPr lang="en-US" sz="4000" dirty="0" err="1" smtClean="0">
                <a:solidFill>
                  <a:srgbClr val="CC3399"/>
                </a:solidFill>
                <a:latin typeface="Times New Roman" panose="02020603050405020304" pitchFamily="18" charset="0"/>
                <a:cs typeface="Times New Roman" panose="02020603050405020304" pitchFamily="18" charset="0"/>
              </a:rPr>
              <a:t>không</a:t>
            </a:r>
            <a:r>
              <a:rPr lang="en-US" sz="4000" dirty="0" smtClean="0">
                <a:solidFill>
                  <a:srgbClr val="CC3399"/>
                </a:solidFill>
                <a:latin typeface="Times New Roman" panose="02020603050405020304" pitchFamily="18" charset="0"/>
                <a:cs typeface="Times New Roman" panose="02020603050405020304" pitchFamily="18" charset="0"/>
              </a:rPr>
              <a:t> </a:t>
            </a:r>
            <a:r>
              <a:rPr lang="en-US" sz="4000" dirty="0" err="1" smtClean="0">
                <a:solidFill>
                  <a:srgbClr val="CC3399"/>
                </a:solidFill>
                <a:latin typeface="Times New Roman" panose="02020603050405020304" pitchFamily="18" charset="0"/>
                <a:cs typeface="Times New Roman" panose="02020603050405020304" pitchFamily="18" charset="0"/>
              </a:rPr>
              <a:t>khí</a:t>
            </a:r>
            <a:r>
              <a:rPr lang="en-US" sz="4000" dirty="0" smtClean="0">
                <a:solidFill>
                  <a:srgbClr val="CC3399"/>
                </a:solidFill>
                <a:latin typeface="Times New Roman" panose="02020603050405020304" pitchFamily="18" charset="0"/>
                <a:cs typeface="Times New Roman" panose="02020603050405020304" pitchFamily="18" charset="0"/>
              </a:rPr>
              <a:t>; </a:t>
            </a:r>
            <a:r>
              <a:rPr lang="vi-VN" sz="4000" dirty="0" smtClean="0">
                <a:solidFill>
                  <a:srgbClr val="CC3399"/>
                </a:solidFill>
                <a:latin typeface="Times New Roman" panose="02020603050405020304" pitchFamily="18" charset="0"/>
                <a:cs typeface="Times New Roman" panose="02020603050405020304" pitchFamily="18" charset="0"/>
              </a:rPr>
              <a:t>là nơi cư trú động thực vật</a:t>
            </a:r>
            <a:r>
              <a:rPr lang="en-US" sz="4000" dirty="0" smtClean="0">
                <a:solidFill>
                  <a:srgbClr val="CC3399"/>
                </a:solidFill>
                <a:latin typeface="Times New Roman" panose="02020603050405020304" pitchFamily="18" charset="0"/>
                <a:cs typeface="Times New Roman" panose="02020603050405020304" pitchFamily="18" charset="0"/>
              </a:rPr>
              <a:t>…;</a:t>
            </a:r>
            <a:r>
              <a:rPr lang="vi-VN" sz="4000" dirty="0" smtClean="0">
                <a:solidFill>
                  <a:srgbClr val="CC3399"/>
                </a:solidFill>
                <a:latin typeface="Times New Roman" panose="02020603050405020304" pitchFamily="18" charset="0"/>
                <a:cs typeface="Times New Roman" panose="02020603050405020304" pitchFamily="18" charset="0"/>
              </a:rPr>
              <a:t> bảo vệ và ngăn chặn gió bão, chống xói mòn</a:t>
            </a:r>
            <a:r>
              <a:rPr lang="en-US" sz="4000" dirty="0" smtClean="0">
                <a:solidFill>
                  <a:srgbClr val="CC3399"/>
                </a:solidFill>
                <a:latin typeface="Times New Roman" panose="02020603050405020304" pitchFamily="18" charset="0"/>
                <a:cs typeface="Times New Roman" panose="02020603050405020304" pitchFamily="18" charset="0"/>
              </a:rPr>
              <a:t>, </a:t>
            </a:r>
            <a:r>
              <a:rPr lang="en-US" sz="4000" dirty="0" err="1" smtClean="0">
                <a:solidFill>
                  <a:srgbClr val="CC3399"/>
                </a:solidFill>
                <a:latin typeface="Times New Roman" panose="02020603050405020304" pitchFamily="18" charset="0"/>
                <a:cs typeface="Times New Roman" panose="02020603050405020304" pitchFamily="18" charset="0"/>
              </a:rPr>
              <a:t>sạt</a:t>
            </a:r>
            <a:r>
              <a:rPr lang="en-US" sz="4000" dirty="0" smtClean="0">
                <a:solidFill>
                  <a:srgbClr val="CC3399"/>
                </a:solidFill>
                <a:latin typeface="Times New Roman" panose="02020603050405020304" pitchFamily="18" charset="0"/>
                <a:cs typeface="Times New Roman" panose="02020603050405020304" pitchFamily="18" charset="0"/>
              </a:rPr>
              <a:t> </a:t>
            </a:r>
            <a:r>
              <a:rPr lang="en-US" sz="4000" dirty="0" err="1" smtClean="0">
                <a:solidFill>
                  <a:srgbClr val="CC3399"/>
                </a:solidFill>
                <a:latin typeface="Times New Roman" panose="02020603050405020304" pitchFamily="18" charset="0"/>
                <a:cs typeface="Times New Roman" panose="02020603050405020304" pitchFamily="18" charset="0"/>
              </a:rPr>
              <a:t>lỡ</a:t>
            </a:r>
            <a:r>
              <a:rPr lang="en-US" sz="4000" dirty="0" smtClean="0">
                <a:solidFill>
                  <a:srgbClr val="CC3399"/>
                </a:solidFill>
                <a:latin typeface="Times New Roman" panose="02020603050405020304" pitchFamily="18" charset="0"/>
                <a:cs typeface="Times New Roman" panose="02020603050405020304" pitchFamily="18" charset="0"/>
              </a:rPr>
              <a:t> </a:t>
            </a:r>
            <a:r>
              <a:rPr lang="vi-VN" sz="4000" dirty="0" smtClean="0">
                <a:solidFill>
                  <a:srgbClr val="CC3399"/>
                </a:solidFill>
                <a:latin typeface="Times New Roman" panose="02020603050405020304" pitchFamily="18" charset="0"/>
                <a:cs typeface="Times New Roman" panose="02020603050405020304" pitchFamily="18" charset="0"/>
              </a:rPr>
              <a:t>đất, đảm bảo cho sự sống, bảo vệ sức khỏe của con người…</a:t>
            </a:r>
            <a:endParaRPr lang="vi-VN" sz="4000" b="0" i="0" dirty="0">
              <a:solidFill>
                <a:srgbClr val="CC3399"/>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 r="-1000"/>
          </a:stretch>
        </a:blipFill>
        <a:effectLst/>
      </p:bgPr>
    </p:bg>
    <p:spTree>
      <p:nvGrpSpPr>
        <p:cNvPr id="1" name="Shape 152"/>
        <p:cNvGrpSpPr/>
        <p:nvPr/>
      </p:nvGrpSpPr>
      <p:grpSpPr>
        <a:xfrm>
          <a:off x="0" y="0"/>
          <a:ext cx="0" cy="0"/>
          <a:chOff x="0" y="0"/>
          <a:chExt cx="0" cy="0"/>
        </a:xfrm>
      </p:grpSpPr>
      <p:sp>
        <p:nvSpPr>
          <p:cNvPr id="2" name="Rectangle 1"/>
          <p:cNvSpPr/>
          <p:nvPr/>
        </p:nvSpPr>
        <p:spPr>
          <a:xfrm>
            <a:off x="1331640" y="3284984"/>
            <a:ext cx="5364088" cy="2246769"/>
          </a:xfrm>
          <a:prstGeom prst="rect">
            <a:avLst/>
          </a:prstGeom>
        </p:spPr>
        <p:txBody>
          <a:bodyPr wrap="square">
            <a:spAutoFit/>
          </a:bodyPr>
          <a:lstStyle/>
          <a:p>
            <a:pPr algn="ctr">
              <a:defRPr/>
            </a:pPr>
            <a:r>
              <a:rPr lang="vi-VN" altLang="en-US" sz="2800" b="1" dirty="0">
                <a:solidFill>
                  <a:srgbClr val="FF0000"/>
                </a:solidFill>
                <a:latin typeface="Times New Roman" panose="02020603050405020304" pitchFamily="18" charset="0"/>
              </a:rPr>
              <a:t>DẶN DÒ</a:t>
            </a:r>
            <a:endParaRPr lang="en-US" altLang="en-US" sz="2800" b="1" dirty="0">
              <a:solidFill>
                <a:srgbClr val="FF0000"/>
              </a:solidFill>
              <a:latin typeface="Times New Roman" panose="02020603050405020304" pitchFamily="18" charset="0"/>
            </a:endParaRPr>
          </a:p>
          <a:p>
            <a:pPr>
              <a:defRPr/>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Học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bài</a:t>
            </a:r>
            <a:r>
              <a:rPr lang="en-US" altLang="en-US" sz="2800" dirty="0">
                <a:solidFill>
                  <a:srgbClr val="0000FF"/>
                </a:solidFill>
                <a:latin typeface="Times New Roman" panose="02020603050405020304" pitchFamily="18" charset="0"/>
                <a:cs typeface="Times New Roman" panose="02020603050405020304" pitchFamily="18" charset="0"/>
              </a:rPr>
              <a:t>.</a:t>
            </a:r>
            <a:endParaRPr lang="en-US" altLang="en-US" sz="2800" dirty="0">
              <a:solidFill>
                <a:srgbClr val="0000FF"/>
              </a:solidFill>
              <a:latin typeface="Times New Roman" panose="02020603050405020304" pitchFamily="18" charset="0"/>
              <a:cs typeface="Times New Roman" panose="02020603050405020304" pitchFamily="18" charset="0"/>
            </a:endParaRPr>
          </a:p>
          <a:p>
            <a:pPr>
              <a:defRPr/>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Đọc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và</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chuẩn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bị</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trước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bài</a:t>
            </a:r>
            <a:r>
              <a:rPr lang="en-US" altLang="en-US" sz="2800" dirty="0">
                <a:solidFill>
                  <a:srgbClr val="0000FF"/>
                </a:solidFill>
                <a:latin typeface="Times New Roman" panose="02020603050405020304" pitchFamily="18" charset="0"/>
                <a:cs typeface="Times New Roman" panose="02020603050405020304" pitchFamily="18" charset="0"/>
              </a:rPr>
              <a:t> 7: “</a:t>
            </a:r>
            <a:r>
              <a:rPr lang="en-US" sz="2800" dirty="0" err="1">
                <a:solidFill>
                  <a:srgbClr val="0000FF"/>
                </a:solidFill>
                <a:latin typeface="Times New Roman" panose="02020603050405020304" pitchFamily="18" charset="0"/>
                <a:cs typeface="Times New Roman" panose="02020603050405020304" pitchFamily="18" charset="0"/>
              </a:rPr>
              <a:t>TRỒNG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CHĂM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SÓC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BẢO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VỆ</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RỪNG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SGK</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Tr42</a:t>
            </a:r>
            <a:r>
              <a:rPr lang="en-US" altLang="en-US" sz="2800" dirty="0">
                <a:solidFill>
                  <a:srgbClr val="0000FF"/>
                </a:solidFill>
                <a:latin typeface="Times New Roman" panose="02020603050405020304" pitchFamily="18" charset="0"/>
                <a:cs typeface="Times New Roman" panose="02020603050405020304" pitchFamily="18" charset="0"/>
              </a:rPr>
              <a:t>.</a:t>
            </a:r>
            <a:endParaRPr lang="en-US" altLang="en-US" sz="28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179512" y="2276872"/>
            <a:ext cx="4720523" cy="584775"/>
          </a:xfrm>
          <a:prstGeom prst="rect">
            <a:avLst/>
          </a:prstGeom>
        </p:spPr>
        <p:txBody>
          <a:bodyPr wrap="none">
            <a:spAutoFit/>
          </a:bodyPr>
          <a:lstStyle/>
          <a:p>
            <a:r>
              <a:rPr lang="de-DE" sz="3200" b="1" dirty="0">
                <a:solidFill>
                  <a:srgbClr val="0000FF"/>
                </a:solidFill>
                <a:latin typeface="Times New Roman" panose="02020603050405020304" pitchFamily="18" charset="0"/>
                <a:cs typeface="Times New Roman" panose="02020603050405020304" pitchFamily="18" charset="0"/>
              </a:rPr>
              <a:t>1. </a:t>
            </a:r>
            <a:r>
              <a:rPr lang="de-DE" sz="3200" b="1" u="sng" dirty="0">
                <a:solidFill>
                  <a:srgbClr val="0000FF"/>
                </a:solidFill>
                <a:latin typeface="Times New Roman" panose="02020603050405020304" pitchFamily="18" charset="0"/>
                <a:cs typeface="Times New Roman" panose="02020603050405020304" pitchFamily="18" charset="0"/>
              </a:rPr>
              <a:t>VAI TRÒ CỦA </a:t>
            </a:r>
            <a:r>
              <a:rPr lang="de-DE" sz="3200" b="1" u="sng" dirty="0" smtClean="0">
                <a:solidFill>
                  <a:srgbClr val="0000FF"/>
                </a:solidFill>
                <a:latin typeface="Times New Roman" panose="02020603050405020304" pitchFamily="18" charset="0"/>
                <a:cs typeface="Times New Roman" panose="02020603050405020304" pitchFamily="18" charset="0"/>
              </a:rPr>
              <a:t>RỪNG:</a:t>
            </a:r>
            <a:endParaRPr lang="en-US" sz="3200" u="sng" dirty="0">
              <a:solidFill>
                <a:srgbClr val="00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3131840" y="2854677"/>
            <a:ext cx="2523771" cy="646331"/>
          </a:xfrm>
          <a:prstGeom prst="rect">
            <a:avLst/>
          </a:prstGeom>
        </p:spPr>
        <p:txBody>
          <a:bodyPr wrap="square">
            <a:spAutoFit/>
          </a:bodyPr>
          <a:lstStyle/>
          <a:p>
            <a:pPr algn="just"/>
            <a:r>
              <a:rPr lang="en-US" sz="3600" dirty="0" err="1">
                <a:solidFill>
                  <a:srgbClr val="FF0000"/>
                </a:solidFill>
                <a:latin typeface="Times New Roman" panose="02020603050405020304" pitchFamily="18" charset="0"/>
                <a:cs typeface="Times New Roman" panose="02020603050405020304" pitchFamily="18" charset="0"/>
              </a:rPr>
              <a:t>Rừng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gì</a:t>
            </a:r>
            <a:r>
              <a:rPr lang="en-US" sz="3600" dirty="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116188" y="764704"/>
            <a:ext cx="5912196" cy="646331"/>
          </a:xfrm>
          <a:prstGeom prst="rect">
            <a:avLst/>
          </a:prstGeom>
        </p:spPr>
        <p:txBody>
          <a:bodyPr wrap="non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en-US" sz="3600" b="1" dirty="0" smtClean="0">
                <a:solidFill>
                  <a:srgbClr val="FF0000"/>
                </a:solidFill>
                <a:latin typeface="Times New Roman" panose="02020603050405020304" pitchFamily="18" charset="0"/>
                <a:cs typeface="Times New Roman" panose="02020603050405020304" pitchFamily="18" charset="0"/>
              </a:rPr>
              <a:t>6. </a:t>
            </a:r>
            <a:r>
              <a:rPr lang="en-US" sz="3600" b="1" dirty="0">
                <a:solidFill>
                  <a:srgbClr val="FF0000"/>
                </a:solidFill>
                <a:latin typeface="Times New Roman" panose="02020603050405020304" pitchFamily="18" charset="0"/>
                <a:cs typeface="Times New Roman" panose="02020603050405020304" pitchFamily="18" charset="0"/>
              </a:rPr>
              <a:t>RỪNG Ở VIỆT NAM</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429000"/>
            <a:ext cx="7632848" cy="3312368"/>
          </a:xfrm>
          <a:prstGeom prst="rect">
            <a:avLst/>
          </a:prstGeom>
          <a:ln>
            <a:noFill/>
          </a:ln>
          <a:effectLst>
            <a:softEdge rad="112500"/>
          </a:effectLst>
        </p:spPr>
      </p:pic>
      <p:pic>
        <p:nvPicPr>
          <p:cNvPr id="9" name="Picture 8"/>
          <p:cNvPicPr>
            <a:picLocks noChangeAspect="1"/>
          </p:cNvPicPr>
          <p:nvPr/>
        </p:nvPicPr>
        <p:blipFill>
          <a:blip r:embed="rId3"/>
          <a:srcRect/>
          <a:stretch>
            <a:fillRect/>
          </a:stretch>
        </p:blipFill>
        <p:spPr>
          <a:xfrm>
            <a:off x="7524328" y="1563671"/>
            <a:ext cx="1454661" cy="12241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988840"/>
            <a:ext cx="8784976" cy="2862322"/>
          </a:xfrm>
          <a:prstGeom prst="rect">
            <a:avLst/>
          </a:prstGeom>
        </p:spPr>
        <p:txBody>
          <a:bodyPr wrap="square">
            <a:spAutoFit/>
          </a:bodyPr>
          <a:lstStyle/>
          <a:p>
            <a:pPr algn="ctr"/>
            <a:r>
              <a:rPr lang="vi-VN" sz="3600" i="1" dirty="0">
                <a:solidFill>
                  <a:srgbClr val="0000FF"/>
                </a:solidFill>
                <a:latin typeface="Times New Roman" panose="02020603050405020304" pitchFamily="18" charset="0"/>
                <a:cs typeface="Times New Roman" panose="02020603050405020304" pitchFamily="18" charset="0"/>
              </a:rPr>
              <a:t>Rừng là một hệ sinh thái bao gồm các loài thực vật rừng, động vật rừng, nấm, vi sinh vật, đất rừng và các yếu tố môi trường </a:t>
            </a:r>
            <a:r>
              <a:rPr lang="vi-VN" sz="3600" i="1" dirty="0" smtClean="0">
                <a:solidFill>
                  <a:srgbClr val="0000FF"/>
                </a:solidFill>
                <a:latin typeface="Times New Roman" panose="02020603050405020304" pitchFamily="18" charset="0"/>
                <a:cs typeface="Times New Roman" panose="02020603050405020304" pitchFamily="18" charset="0"/>
              </a:rPr>
              <a:t>khác</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Những</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yếu</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tố</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này</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của</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rừng</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có</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mối</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quan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hệ</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mật</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thiết</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với</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nhau</a:t>
            </a:r>
            <a:r>
              <a:rPr lang="en-US" sz="3600" i="1" dirty="0">
                <a:solidFill>
                  <a:srgbClr val="0000FF"/>
                </a:solidFill>
                <a:latin typeface="Times New Roman" panose="02020603050405020304" pitchFamily="18" charset="0"/>
                <a:cs typeface="Times New Roman" panose="02020603050405020304" pitchFamily="18" charset="0"/>
              </a:rPr>
              <a:t>.</a:t>
            </a:r>
            <a:endParaRPr lang="en-US" sz="3600" i="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005" y="2708920"/>
            <a:ext cx="3188215" cy="2041505"/>
            <a:chOff x="251520" y="1844824"/>
            <a:chExt cx="3711399" cy="2484318"/>
          </a:xfrm>
        </p:grpSpPr>
        <p:pic>
          <p:nvPicPr>
            <p:cNvPr id="10" name="Picture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51520" y="1844824"/>
              <a:ext cx="3711399" cy="2484318"/>
            </a:xfrm>
            <a:prstGeom prst="rect">
              <a:avLst/>
            </a:prstGeom>
            <a:ln>
              <a:noFill/>
            </a:ln>
            <a:effectLst>
              <a:softEdge rad="112500"/>
            </a:effectLst>
          </p:spPr>
        </p:pic>
        <p:sp>
          <p:nvSpPr>
            <p:cNvPr id="11" name="Oval 10"/>
            <p:cNvSpPr/>
            <p:nvPr/>
          </p:nvSpPr>
          <p:spPr>
            <a:xfrm>
              <a:off x="410535" y="2103111"/>
              <a:ext cx="1773384" cy="71382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Oxygen</a:t>
              </a:r>
              <a:endParaRPr lang="en-US" sz="2000" dirty="0">
                <a:latin typeface="Times New Roman" panose="02020603050405020304" pitchFamily="18" charset="0"/>
                <a:cs typeface="Times New Roman" panose="02020603050405020304" pitchFamily="18" charset="0"/>
              </a:endParaRPr>
            </a:p>
          </p:txBody>
        </p:sp>
        <p:sp>
          <p:nvSpPr>
            <p:cNvPr id="17" name="Oval 16"/>
            <p:cNvSpPr/>
            <p:nvPr/>
          </p:nvSpPr>
          <p:spPr>
            <a:xfrm>
              <a:off x="2160265" y="2043604"/>
              <a:ext cx="1653689" cy="7651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Carbon</a:t>
              </a:r>
              <a:endParaRPr lang="en-US"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dioxide</a:t>
              </a:r>
              <a:endParaRPr lang="en-US" sz="2000" dirty="0">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1251377" y="2924944"/>
              <a:ext cx="0" cy="37806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0" name="Straight Arrow Connector 19"/>
            <p:cNvCxnSpPr/>
            <p:nvPr/>
          </p:nvCxnSpPr>
          <p:spPr>
            <a:xfrm>
              <a:off x="3003201" y="2996952"/>
              <a:ext cx="0" cy="49506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5" name="Oval 24"/>
            <p:cNvSpPr/>
            <p:nvPr/>
          </p:nvSpPr>
          <p:spPr>
            <a:xfrm>
              <a:off x="323528" y="3861048"/>
              <a:ext cx="432048" cy="3600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rPr>
                <a:t>a</a:t>
              </a:r>
              <a:endParaRPr lang="en-US" sz="3200" dirty="0">
                <a:solidFill>
                  <a:srgbClr val="0000FF"/>
                </a:solidFill>
              </a:endParaRPr>
            </a:p>
          </p:txBody>
        </p:sp>
      </p:gr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797152"/>
            <a:ext cx="3132716" cy="2016224"/>
          </a:xfrm>
          <a:prstGeom prst="rect">
            <a:avLst/>
          </a:prstGeom>
          <a:ln>
            <a:noFill/>
          </a:ln>
          <a:effectLst>
            <a:softEdge rad="112500"/>
          </a:effectLst>
        </p:spPr>
      </p:pic>
      <p:sp>
        <p:nvSpPr>
          <p:cNvPr id="28" name="Oval 27"/>
          <p:cNvSpPr/>
          <p:nvPr/>
        </p:nvSpPr>
        <p:spPr>
          <a:xfrm>
            <a:off x="188604" y="6358505"/>
            <a:ext cx="400440" cy="3600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rPr>
              <a:t>d</a:t>
            </a:r>
            <a:endParaRPr lang="en-US" sz="3200" dirty="0">
              <a:solidFill>
                <a:srgbClr val="0000FF"/>
              </a:solidFill>
            </a:endParaRP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4853606"/>
            <a:ext cx="3024336" cy="1959770"/>
          </a:xfrm>
          <a:prstGeom prst="rect">
            <a:avLst/>
          </a:prstGeom>
          <a:ln>
            <a:noFill/>
          </a:ln>
          <a:effectLst>
            <a:softEdge rad="112500"/>
          </a:effectLst>
        </p:spPr>
      </p:pic>
      <p:sp>
        <p:nvSpPr>
          <p:cNvPr id="34" name="Oval 33"/>
          <p:cNvSpPr/>
          <p:nvPr/>
        </p:nvSpPr>
        <p:spPr>
          <a:xfrm>
            <a:off x="6156176" y="6309320"/>
            <a:ext cx="432048" cy="3600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solidFill>
                  <a:srgbClr val="0000FF"/>
                </a:solidFill>
              </a:rPr>
              <a:t>f</a:t>
            </a:r>
            <a:endParaRPr lang="en-US" sz="2800" dirty="0">
              <a:solidFill>
                <a:srgbClr val="0000FF"/>
              </a:solidFill>
            </a:endParaRPr>
          </a:p>
        </p:txBody>
      </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40220" y="4797153"/>
            <a:ext cx="2843948" cy="2016223"/>
          </a:xfrm>
          <a:prstGeom prst="rect">
            <a:avLst/>
          </a:prstGeom>
          <a:ln>
            <a:noFill/>
          </a:ln>
          <a:effectLst>
            <a:softEdge rad="112500"/>
          </a:effectLst>
        </p:spPr>
      </p:pic>
      <p:sp>
        <p:nvSpPr>
          <p:cNvPr id="36" name="Oval 35"/>
          <p:cNvSpPr/>
          <p:nvPr/>
        </p:nvSpPr>
        <p:spPr>
          <a:xfrm>
            <a:off x="3275856" y="6309320"/>
            <a:ext cx="432048" cy="3600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solidFill>
                  <a:srgbClr val="0000FF"/>
                </a:solidFill>
              </a:rPr>
              <a:t>e</a:t>
            </a:r>
            <a:endParaRPr lang="en-US" sz="2800" dirty="0">
              <a:solidFill>
                <a:srgbClr val="0000FF"/>
              </a:solidFill>
            </a:endParaRPr>
          </a:p>
        </p:txBody>
      </p:sp>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1469" y="2708920"/>
            <a:ext cx="3035027" cy="2160240"/>
          </a:xfrm>
          <a:prstGeom prst="rect">
            <a:avLst/>
          </a:prstGeom>
          <a:ln>
            <a:noFill/>
          </a:ln>
          <a:effectLst>
            <a:softEdge rad="112500"/>
          </a:effectLst>
        </p:spPr>
      </p:pic>
      <p:pic>
        <p:nvPicPr>
          <p:cNvPr id="38" name="Pictur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240218" y="2568314"/>
            <a:ext cx="2761249" cy="2228838"/>
          </a:xfrm>
          <a:prstGeom prst="rect">
            <a:avLst/>
          </a:prstGeom>
          <a:ln>
            <a:noFill/>
          </a:ln>
          <a:effectLst>
            <a:softEdge rad="112500"/>
          </a:effectLst>
        </p:spPr>
      </p:pic>
      <p:sp>
        <p:nvSpPr>
          <p:cNvPr id="39" name="Oval 38"/>
          <p:cNvSpPr/>
          <p:nvPr/>
        </p:nvSpPr>
        <p:spPr>
          <a:xfrm>
            <a:off x="3275856" y="4293096"/>
            <a:ext cx="432048" cy="43204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solidFill>
                  <a:srgbClr val="0000FF"/>
                </a:solidFill>
              </a:rPr>
              <a:t>b</a:t>
            </a:r>
            <a:endParaRPr lang="en-US" sz="2800" dirty="0">
              <a:solidFill>
                <a:srgbClr val="0000FF"/>
              </a:solidFill>
            </a:endParaRPr>
          </a:p>
        </p:txBody>
      </p:sp>
      <p:sp>
        <p:nvSpPr>
          <p:cNvPr id="40" name="Oval 39"/>
          <p:cNvSpPr/>
          <p:nvPr/>
        </p:nvSpPr>
        <p:spPr>
          <a:xfrm>
            <a:off x="6084168" y="4365104"/>
            <a:ext cx="360040" cy="3600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solidFill>
                  <a:srgbClr val="0000FF"/>
                </a:solidFill>
              </a:rPr>
              <a:t>c</a:t>
            </a:r>
            <a:endParaRPr lang="en-US" sz="2800" dirty="0">
              <a:solidFill>
                <a:srgbClr val="0000FF"/>
              </a:solidFill>
            </a:endParaRPr>
          </a:p>
        </p:txBody>
      </p:sp>
      <p:sp>
        <p:nvSpPr>
          <p:cNvPr id="41" name="Rectangle 40"/>
          <p:cNvSpPr/>
          <p:nvPr/>
        </p:nvSpPr>
        <p:spPr>
          <a:xfrm>
            <a:off x="188604" y="245989"/>
            <a:ext cx="8847892" cy="1477328"/>
          </a:xfrm>
          <a:prstGeom prst="rect">
            <a:avLst/>
          </a:prstGeom>
        </p:spPr>
        <p:txBody>
          <a:bodyPr wrap="square">
            <a:spAutoFit/>
          </a:bodyPr>
          <a:lstStyle/>
          <a:p>
            <a:pPr lvl="0" algn="ctr"/>
            <a:r>
              <a:rPr lang="de-DE" sz="3000" b="1" dirty="0">
                <a:solidFill>
                  <a:srgbClr val="0000FF"/>
                </a:solidFill>
                <a:latin typeface="Times New Roman" panose="02020603050405020304" pitchFamily="18" charset="0"/>
                <a:cs typeface="Times New Roman" panose="02020603050405020304" pitchFamily="18" charset="0"/>
              </a:rPr>
              <a:t>Thảo luận nhóm </a:t>
            </a:r>
            <a:r>
              <a:rPr lang="de-DE" sz="3000" dirty="0" smtClean="0">
                <a:solidFill>
                  <a:srgbClr val="0000FF"/>
                </a:solidFill>
                <a:latin typeface="Times New Roman" panose="02020603050405020304" pitchFamily="18" charset="0"/>
                <a:cs typeface="Times New Roman" panose="02020603050405020304" pitchFamily="18" charset="0"/>
              </a:rPr>
              <a:t>(5 </a:t>
            </a:r>
            <a:r>
              <a:rPr lang="de-DE" sz="3000" dirty="0">
                <a:solidFill>
                  <a:srgbClr val="0000FF"/>
                </a:solidFill>
                <a:latin typeface="Times New Roman" panose="02020603050405020304" pitchFamily="18" charset="0"/>
                <a:cs typeface="Times New Roman" panose="02020603050405020304" pitchFamily="18" charset="0"/>
              </a:rPr>
              <a:t>phút): </a:t>
            </a:r>
            <a:r>
              <a:rPr lang="de-DE" sz="3000" dirty="0">
                <a:solidFill>
                  <a:srgbClr val="FF0000"/>
                </a:solidFill>
                <a:latin typeface="Times New Roman" panose="02020603050405020304" pitchFamily="18" charset="0"/>
                <a:cs typeface="Times New Roman" panose="02020603050405020304" pitchFamily="18" charset="0"/>
              </a:rPr>
              <a:t>Em hãy nêu vai trò của rừng đối với môi trường, đời sống và sản xuất trong mỗi trường hợp được được minh họa ở Hình </a:t>
            </a:r>
            <a:r>
              <a:rPr lang="de-DE" sz="3000" dirty="0" smtClean="0">
                <a:solidFill>
                  <a:srgbClr val="FF0000"/>
                </a:solidFill>
                <a:latin typeface="Times New Roman" panose="02020603050405020304" pitchFamily="18" charset="0"/>
                <a:cs typeface="Times New Roman" panose="02020603050405020304" pitchFamily="18" charset="0"/>
              </a:rPr>
              <a:t>6.1?</a:t>
            </a:r>
            <a:endParaRPr lang="en-US" sz="3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ircle(in)">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circle(in)">
                                      <p:cBhvr>
                                        <p:cTn id="17" dur="20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circle(in)">
                                      <p:cBhvr>
                                        <p:cTn id="22" dur="20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circle(in)">
                                      <p:cBhvr>
                                        <p:cTn id="27" dur="20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circle(in)">
                                      <p:cBhvr>
                                        <p:cTn id="32" dur="20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ircle(in)">
                                      <p:cBhvr>
                                        <p:cTn id="37" dur="2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circle(in)">
                                      <p:cBhvr>
                                        <p:cTn id="42" dur="20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circle(in)">
                                      <p:cBhvr>
                                        <p:cTn id="47" dur="20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circle(in)">
                                      <p:cBhvr>
                                        <p:cTn id="52" dur="20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circle(in)">
                                      <p:cBhvr>
                                        <p:cTn id="57" dur="2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circle(in)">
                                      <p:cBhvr>
                                        <p:cTn id="6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6" grpId="0" animBg="1"/>
      <p:bldP spid="39" grpId="0" animBg="1"/>
      <p:bldP spid="40"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539552" y="332658"/>
          <a:ext cx="8064896" cy="5976663"/>
        </p:xfrm>
        <a:graphic>
          <a:graphicData uri="http://schemas.openxmlformats.org/drawingml/2006/table">
            <a:tbl>
              <a:tblPr firstRow="1" firstCol="1" bandRow="1">
                <a:tableStyleId>{BDBED569-4797-4DF1-A0F4-6AAB3CD982D8}</a:tableStyleId>
              </a:tblPr>
              <a:tblGrid>
                <a:gridCol w="1224136"/>
                <a:gridCol w="6840760"/>
              </a:tblGrid>
              <a:tr h="863049">
                <a:tc>
                  <a:txBody>
                    <a:bodyPr/>
                    <a:lstStyle/>
                    <a:p>
                      <a:pPr algn="ctr">
                        <a:lnSpc>
                          <a:spcPct val="107000"/>
                        </a:lnSpc>
                        <a:spcBef>
                          <a:spcPts val="600"/>
                        </a:spcBef>
                        <a:spcAft>
                          <a:spcPts val="600"/>
                        </a:spcAft>
                      </a:pPr>
                      <a:r>
                        <a:rPr lang="en-US" sz="3200" b="1" dirty="0" err="1">
                          <a:solidFill>
                            <a:srgbClr val="FF0000"/>
                          </a:solidFill>
                          <a:effectLst/>
                          <a:latin typeface="Times New Roman" panose="02020603050405020304" pitchFamily="18" charset="0"/>
                          <a:cs typeface="Times New Roman" panose="02020603050405020304" pitchFamily="18" charset="0"/>
                        </a:rPr>
                        <a:t>Hình</a:t>
                      </a:r>
                      <a:endPar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Bef>
                          <a:spcPts val="600"/>
                        </a:spcBef>
                        <a:spcAft>
                          <a:spcPts val="600"/>
                        </a:spcAft>
                      </a:pPr>
                      <a:r>
                        <a:rPr lang="en-US" sz="3200" b="1" dirty="0" err="1">
                          <a:solidFill>
                            <a:srgbClr val="FF0000"/>
                          </a:solidFill>
                          <a:effectLst/>
                          <a:latin typeface="Times New Roman" panose="02020603050405020304" pitchFamily="18" charset="0"/>
                          <a:cs typeface="Times New Roman" panose="02020603050405020304" pitchFamily="18" charset="0"/>
                        </a:rPr>
                        <a:t>Vai</a:t>
                      </a:r>
                      <a:r>
                        <a:rPr lang="en-US" sz="3200" b="1" dirty="0">
                          <a:solidFill>
                            <a:srgbClr val="FF0000"/>
                          </a:solidFill>
                          <a:effectLst/>
                          <a:latin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cs typeface="Times New Roman" panose="02020603050405020304" pitchFamily="18" charset="0"/>
                        </a:rPr>
                        <a:t>trò</a:t>
                      </a:r>
                      <a:r>
                        <a:rPr lang="en-US" sz="3200" b="1" dirty="0">
                          <a:solidFill>
                            <a:srgbClr val="FF0000"/>
                          </a:solidFill>
                          <a:effectLst/>
                          <a:latin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cs typeface="Times New Roman" panose="02020603050405020304" pitchFamily="18" charset="0"/>
                        </a:rPr>
                        <a:t>của</a:t>
                      </a:r>
                      <a:r>
                        <a:rPr lang="en-US" sz="3200" b="1" dirty="0">
                          <a:solidFill>
                            <a:srgbClr val="FF0000"/>
                          </a:solidFill>
                          <a:effectLst/>
                          <a:latin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cs typeface="Times New Roman" panose="02020603050405020304" pitchFamily="18" charset="0"/>
                        </a:rPr>
                        <a:t>rừng</a:t>
                      </a:r>
                      <a:r>
                        <a:rPr lang="en-US" sz="3200" b="1" dirty="0">
                          <a:solidFill>
                            <a:srgbClr val="FF0000"/>
                          </a:solidFill>
                          <a:effectLst/>
                          <a:latin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cs typeface="Times New Roman" panose="02020603050405020304" pitchFamily="18" charset="0"/>
                        </a:rPr>
                        <a:t>tương</a:t>
                      </a:r>
                      <a:r>
                        <a:rPr lang="en-US" sz="3200" b="1" dirty="0">
                          <a:solidFill>
                            <a:srgbClr val="FF0000"/>
                          </a:solidFill>
                          <a:effectLst/>
                          <a:latin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cs typeface="Times New Roman" panose="02020603050405020304" pitchFamily="18" charset="0"/>
                        </a:rPr>
                        <a:t>ứng</a:t>
                      </a:r>
                      <a:endPar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r>
              <a:tr h="852269">
                <a:tc>
                  <a:txBody>
                    <a:bodyPr/>
                    <a:lstStyle/>
                    <a:p>
                      <a:pPr algn="ctr">
                        <a:lnSpc>
                          <a:spcPct val="107000"/>
                        </a:lnSpc>
                        <a:spcBef>
                          <a:spcPts val="600"/>
                        </a:spcBef>
                        <a:spcAft>
                          <a:spcPts val="600"/>
                        </a:spcAft>
                      </a:pPr>
                      <a:r>
                        <a:rPr lang="en-US" sz="3200" b="1" dirty="0">
                          <a:solidFill>
                            <a:srgbClr val="0000FF"/>
                          </a:solidFill>
                          <a:effectLst/>
                          <a:latin typeface="Times New Roman" panose="02020603050405020304" pitchFamily="18" charset="0"/>
                          <a:cs typeface="Times New Roman" panose="02020603050405020304" pitchFamily="18" charset="0"/>
                        </a:rPr>
                        <a:t>a</a:t>
                      </a:r>
                      <a:endParaRPr lang="en-US"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pPr>
                      <a:endParaRPr lang="en-US" sz="3200" b="1" dirty="0">
                        <a:effectLst/>
                        <a:latin typeface="Times New Roman" panose="02020603050405020304" pitchFamily="18" charset="0"/>
                        <a:cs typeface="Times New Roman" panose="02020603050405020304" pitchFamily="18" charset="0"/>
                      </a:endParaRPr>
                    </a:p>
                  </a:txBody>
                  <a:tcPr marL="51435" marR="51435" marT="0" marB="0"/>
                </a:tc>
              </a:tr>
              <a:tr h="852269">
                <a:tc>
                  <a:txBody>
                    <a:bodyPr/>
                    <a:lstStyle/>
                    <a:p>
                      <a:pPr algn="ctr">
                        <a:lnSpc>
                          <a:spcPct val="107000"/>
                        </a:lnSpc>
                        <a:spcBef>
                          <a:spcPts val="600"/>
                        </a:spcBef>
                        <a:spcAft>
                          <a:spcPts val="600"/>
                        </a:spcAft>
                      </a:pPr>
                      <a:r>
                        <a:rPr lang="en-US" sz="3200" b="1" dirty="0">
                          <a:solidFill>
                            <a:srgbClr val="0000FF"/>
                          </a:solidFill>
                          <a:effectLst/>
                          <a:latin typeface="Times New Roman" panose="02020603050405020304" pitchFamily="18" charset="0"/>
                          <a:cs typeface="Times New Roman" panose="02020603050405020304" pitchFamily="18" charset="0"/>
                        </a:rPr>
                        <a:t>b</a:t>
                      </a:r>
                      <a:endParaRPr lang="en-US"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pPr>
                      <a:endParaRPr lang="en-US" sz="3200" b="1" dirty="0">
                        <a:effectLst/>
                        <a:latin typeface="Times New Roman" panose="02020603050405020304" pitchFamily="18" charset="0"/>
                        <a:cs typeface="Times New Roman" panose="02020603050405020304" pitchFamily="18" charset="0"/>
                      </a:endParaRPr>
                    </a:p>
                  </a:txBody>
                  <a:tcPr marL="51435" marR="51435" marT="0" marB="0"/>
                </a:tc>
              </a:tr>
              <a:tr h="852269">
                <a:tc>
                  <a:txBody>
                    <a:bodyPr/>
                    <a:lstStyle/>
                    <a:p>
                      <a:pPr algn="ctr">
                        <a:lnSpc>
                          <a:spcPct val="107000"/>
                        </a:lnSpc>
                        <a:spcBef>
                          <a:spcPts val="600"/>
                        </a:spcBef>
                        <a:spcAft>
                          <a:spcPts val="600"/>
                        </a:spcAft>
                      </a:pPr>
                      <a:r>
                        <a:rPr lang="en-US" sz="3200" b="1" dirty="0">
                          <a:solidFill>
                            <a:srgbClr val="0000FF"/>
                          </a:solidFill>
                          <a:effectLst/>
                          <a:latin typeface="Times New Roman" panose="02020603050405020304" pitchFamily="18" charset="0"/>
                          <a:cs typeface="Times New Roman" panose="02020603050405020304" pitchFamily="18" charset="0"/>
                        </a:rPr>
                        <a:t>c</a:t>
                      </a:r>
                      <a:endParaRPr lang="en-US"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pPr>
                      <a:endParaRPr lang="en-US" sz="3200" b="1" dirty="0">
                        <a:effectLst/>
                        <a:latin typeface="Times New Roman" panose="02020603050405020304" pitchFamily="18" charset="0"/>
                        <a:cs typeface="Times New Roman" panose="02020603050405020304" pitchFamily="18" charset="0"/>
                      </a:endParaRPr>
                    </a:p>
                  </a:txBody>
                  <a:tcPr marL="51435" marR="51435" marT="0" marB="0"/>
                </a:tc>
              </a:tr>
              <a:tr h="852269">
                <a:tc>
                  <a:txBody>
                    <a:bodyPr/>
                    <a:lstStyle/>
                    <a:p>
                      <a:pPr algn="ctr">
                        <a:lnSpc>
                          <a:spcPct val="107000"/>
                        </a:lnSpc>
                        <a:spcBef>
                          <a:spcPts val="600"/>
                        </a:spcBef>
                        <a:spcAft>
                          <a:spcPts val="600"/>
                        </a:spcAft>
                      </a:pPr>
                      <a:r>
                        <a:rPr lang="en-US" sz="3200" b="1" dirty="0">
                          <a:solidFill>
                            <a:srgbClr val="0000FF"/>
                          </a:solidFill>
                          <a:effectLst/>
                          <a:latin typeface="Times New Roman" panose="02020603050405020304" pitchFamily="18" charset="0"/>
                          <a:cs typeface="Times New Roman" panose="02020603050405020304" pitchFamily="18" charset="0"/>
                        </a:rPr>
                        <a:t>d</a:t>
                      </a:r>
                      <a:endParaRPr lang="en-US"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pPr>
                      <a:endParaRPr lang="en-US" sz="3200" b="1" dirty="0">
                        <a:effectLst/>
                        <a:latin typeface="Times New Roman" panose="02020603050405020304" pitchFamily="18" charset="0"/>
                        <a:cs typeface="Times New Roman" panose="02020603050405020304" pitchFamily="18" charset="0"/>
                      </a:endParaRPr>
                    </a:p>
                  </a:txBody>
                  <a:tcPr marL="51435" marR="51435" marT="0" marB="0"/>
                </a:tc>
              </a:tr>
              <a:tr h="852269">
                <a:tc>
                  <a:txBody>
                    <a:bodyPr/>
                    <a:lstStyle/>
                    <a:p>
                      <a:pPr algn="ctr">
                        <a:lnSpc>
                          <a:spcPct val="107000"/>
                        </a:lnSpc>
                        <a:spcBef>
                          <a:spcPts val="600"/>
                        </a:spcBef>
                        <a:spcAft>
                          <a:spcPts val="600"/>
                        </a:spcAft>
                      </a:pPr>
                      <a:r>
                        <a:rPr lang="en-US" sz="3200" b="1" dirty="0">
                          <a:solidFill>
                            <a:srgbClr val="0000FF"/>
                          </a:solidFill>
                          <a:effectLst/>
                          <a:latin typeface="Times New Roman" panose="02020603050405020304" pitchFamily="18" charset="0"/>
                          <a:cs typeface="Times New Roman" panose="02020603050405020304" pitchFamily="18" charset="0"/>
                        </a:rPr>
                        <a:t>e</a:t>
                      </a:r>
                      <a:endParaRPr lang="en-US"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pPr>
                      <a:endParaRPr lang="en-US" sz="3200" b="1" dirty="0">
                        <a:effectLst/>
                        <a:latin typeface="Times New Roman" panose="02020603050405020304" pitchFamily="18" charset="0"/>
                        <a:cs typeface="Times New Roman" panose="02020603050405020304" pitchFamily="18" charset="0"/>
                      </a:endParaRPr>
                    </a:p>
                  </a:txBody>
                  <a:tcPr marL="51435" marR="51435" marT="0" marB="0"/>
                </a:tc>
              </a:tr>
              <a:tr h="852269">
                <a:tc>
                  <a:txBody>
                    <a:bodyPr/>
                    <a:lstStyle/>
                    <a:p>
                      <a:pPr algn="ctr">
                        <a:lnSpc>
                          <a:spcPct val="107000"/>
                        </a:lnSpc>
                        <a:spcBef>
                          <a:spcPts val="600"/>
                        </a:spcBef>
                        <a:spcAft>
                          <a:spcPts val="600"/>
                        </a:spcAft>
                      </a:pPr>
                      <a:r>
                        <a:rPr lang="en-US" sz="3200" b="1" dirty="0">
                          <a:solidFill>
                            <a:srgbClr val="0000FF"/>
                          </a:solidFill>
                          <a:effectLst/>
                          <a:latin typeface="Times New Roman" panose="02020603050405020304" pitchFamily="18" charset="0"/>
                          <a:cs typeface="Times New Roman" panose="02020603050405020304" pitchFamily="18" charset="0"/>
                        </a:rPr>
                        <a:t>f</a:t>
                      </a:r>
                      <a:endParaRPr lang="en-US"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pPr>
                      <a:endParaRPr lang="en-US" sz="3200" b="1" dirty="0">
                        <a:effectLst/>
                        <a:latin typeface="Times New Roman" panose="02020603050405020304" pitchFamily="18" charset="0"/>
                        <a:cs typeface="Times New Roman" panose="02020603050405020304" pitchFamily="18" charset="0"/>
                      </a:endParaRPr>
                    </a:p>
                  </a:txBody>
                  <a:tcPr marL="51435" marR="51435" marT="0" marB="0"/>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7504" y="44624"/>
          <a:ext cx="9036495" cy="6696744"/>
        </p:xfrm>
        <a:graphic>
          <a:graphicData uri="http://schemas.openxmlformats.org/drawingml/2006/table">
            <a:tbl>
              <a:tblPr firstRow="1" firstCol="1" bandRow="1">
                <a:tableStyleId>{22838BEF-8BB2-4498-84A7-C5851F593DF1}</a:tableStyleId>
              </a:tblPr>
              <a:tblGrid>
                <a:gridCol w="1199695"/>
                <a:gridCol w="7836800"/>
              </a:tblGrid>
              <a:tr h="582616">
                <a:tc>
                  <a:txBody>
                    <a:bodyPr/>
                    <a:lstStyle/>
                    <a:p>
                      <a:pPr algn="ctr">
                        <a:lnSpc>
                          <a:spcPct val="107000"/>
                        </a:lnSpc>
                      </a:pPr>
                      <a:r>
                        <a:rPr lang="en-US" sz="3200" dirty="0" err="1">
                          <a:solidFill>
                            <a:srgbClr val="FF0000"/>
                          </a:solidFill>
                          <a:effectLst/>
                          <a:latin typeface="Times New Roman" panose="02020603050405020304" pitchFamily="18" charset="0"/>
                          <a:cs typeface="Times New Roman" panose="02020603050405020304" pitchFamily="18" charset="0"/>
                        </a:rPr>
                        <a:t>Hình</a:t>
                      </a:r>
                      <a:endPar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pPr>
                      <a:r>
                        <a:rPr lang="en-US" sz="3200" dirty="0" err="1">
                          <a:solidFill>
                            <a:srgbClr val="FF0000"/>
                          </a:solidFill>
                          <a:effectLst/>
                          <a:latin typeface="Times New Roman" panose="02020603050405020304" pitchFamily="18" charset="0"/>
                          <a:cs typeface="Times New Roman" panose="02020603050405020304" pitchFamily="18" charset="0"/>
                        </a:rPr>
                        <a:t>Vai</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trò</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của</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rừng</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tương</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ứng</a:t>
                      </a:r>
                      <a:endPar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r>
              <a:tr h="1501367">
                <a:tc>
                  <a:txBody>
                    <a:bodyPr/>
                    <a:lstStyle/>
                    <a:p>
                      <a:pPr algn="ctr">
                        <a:lnSpc>
                          <a:spcPct val="107000"/>
                        </a:lnSpc>
                      </a:pPr>
                      <a:r>
                        <a:rPr lang="en-US" sz="3200" dirty="0">
                          <a:solidFill>
                            <a:srgbClr val="0000FF"/>
                          </a:solidFill>
                          <a:effectLst/>
                          <a:latin typeface="Times New Roman" panose="02020603050405020304" pitchFamily="18" charset="0"/>
                          <a:cs typeface="Times New Roman" panose="02020603050405020304" pitchFamily="18" charset="0"/>
                        </a:rPr>
                        <a:t>a</a:t>
                      </a:r>
                      <a:endParaRPr lang="en-US" sz="3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l">
                        <a:lnSpc>
                          <a:spcPct val="107000"/>
                        </a:lnSpc>
                      </a:pPr>
                      <a:endPar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r>
              <a:tr h="1009913">
                <a:tc>
                  <a:txBody>
                    <a:bodyPr/>
                    <a:lstStyle/>
                    <a:p>
                      <a:pPr algn="ctr">
                        <a:lnSpc>
                          <a:spcPct val="107000"/>
                        </a:lnSpc>
                      </a:pPr>
                      <a:r>
                        <a:rPr lang="en-US" sz="3200" dirty="0">
                          <a:solidFill>
                            <a:srgbClr val="0000FF"/>
                          </a:solidFill>
                          <a:effectLst/>
                          <a:latin typeface="Times New Roman" panose="02020603050405020304" pitchFamily="18" charset="0"/>
                          <a:cs typeface="Times New Roman" panose="02020603050405020304" pitchFamily="18" charset="0"/>
                        </a:rPr>
                        <a:t>b</a:t>
                      </a:r>
                      <a:endParaRPr lang="en-US" sz="3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l">
                        <a:lnSpc>
                          <a:spcPct val="107000"/>
                        </a:lnSpc>
                      </a:pPr>
                      <a:endPar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r>
              <a:tr h="515649">
                <a:tc>
                  <a:txBody>
                    <a:bodyPr/>
                    <a:lstStyle/>
                    <a:p>
                      <a:pPr algn="ctr">
                        <a:lnSpc>
                          <a:spcPct val="107000"/>
                        </a:lnSpc>
                      </a:pPr>
                      <a:r>
                        <a:rPr lang="en-US" sz="3200" dirty="0">
                          <a:solidFill>
                            <a:srgbClr val="0000FF"/>
                          </a:solidFill>
                          <a:effectLst/>
                          <a:latin typeface="Times New Roman" panose="02020603050405020304" pitchFamily="18" charset="0"/>
                          <a:cs typeface="Times New Roman" panose="02020603050405020304" pitchFamily="18" charset="0"/>
                        </a:rPr>
                        <a:t>c</a:t>
                      </a:r>
                      <a:endParaRPr lang="en-US" sz="3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l">
                        <a:lnSpc>
                          <a:spcPct val="107000"/>
                        </a:lnSpc>
                      </a:pPr>
                      <a:endPar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r>
              <a:tr h="2001823">
                <a:tc>
                  <a:txBody>
                    <a:bodyPr/>
                    <a:lstStyle/>
                    <a:p>
                      <a:pPr algn="ctr">
                        <a:lnSpc>
                          <a:spcPct val="107000"/>
                        </a:lnSpc>
                      </a:pPr>
                      <a:r>
                        <a:rPr lang="en-US" sz="3200" dirty="0">
                          <a:solidFill>
                            <a:srgbClr val="0000FF"/>
                          </a:solidFill>
                          <a:effectLst/>
                          <a:latin typeface="Times New Roman" panose="02020603050405020304" pitchFamily="18" charset="0"/>
                          <a:cs typeface="Times New Roman" panose="02020603050405020304" pitchFamily="18" charset="0"/>
                        </a:rPr>
                        <a:t>d</a:t>
                      </a:r>
                      <a:endParaRPr lang="en-US" sz="3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l">
                        <a:lnSpc>
                          <a:spcPct val="107000"/>
                        </a:lnSpc>
                      </a:pPr>
                      <a:endPar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r>
              <a:tr h="502760">
                <a:tc>
                  <a:txBody>
                    <a:bodyPr/>
                    <a:lstStyle/>
                    <a:p>
                      <a:pPr algn="ctr">
                        <a:lnSpc>
                          <a:spcPct val="107000"/>
                        </a:lnSpc>
                      </a:pPr>
                      <a:r>
                        <a:rPr lang="en-US" sz="3200" b="1" dirty="0">
                          <a:solidFill>
                            <a:srgbClr val="0000FF"/>
                          </a:solidFill>
                          <a:effectLst/>
                          <a:latin typeface="Times New Roman" panose="02020603050405020304" pitchFamily="18" charset="0"/>
                          <a:cs typeface="Times New Roman" panose="02020603050405020304" pitchFamily="18" charset="0"/>
                        </a:rPr>
                        <a:t>e</a:t>
                      </a:r>
                      <a:endParaRPr lang="en-US"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l">
                        <a:lnSpc>
                          <a:spcPct val="107000"/>
                        </a:lnSpc>
                      </a:pPr>
                      <a:endPar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r>
              <a:tr h="582616">
                <a:tc>
                  <a:txBody>
                    <a:bodyPr/>
                    <a:lstStyle/>
                    <a:p>
                      <a:pPr algn="ctr">
                        <a:lnSpc>
                          <a:spcPct val="107000"/>
                        </a:lnSpc>
                      </a:pPr>
                      <a:r>
                        <a:rPr lang="en-US" sz="2400" b="1" dirty="0">
                          <a:solidFill>
                            <a:srgbClr val="0000FF"/>
                          </a:solidFill>
                          <a:effectLst/>
                          <a:latin typeface="Times New Roman" panose="02020603050405020304" pitchFamily="18" charset="0"/>
                          <a:cs typeface="Times New Roman" panose="02020603050405020304" pitchFamily="18" charset="0"/>
                        </a:rPr>
                        <a:t>f</a:t>
                      </a:r>
                      <a:endParaRPr lang="en-US"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l">
                        <a:lnSpc>
                          <a:spcPct val="107000"/>
                        </a:lnSpc>
                      </a:pPr>
                      <a:endPar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r>
            </a:tbl>
          </a:graphicData>
        </a:graphic>
      </p:graphicFrame>
      <p:sp>
        <p:nvSpPr>
          <p:cNvPr id="3" name="Rectangle 2"/>
          <p:cNvSpPr/>
          <p:nvPr/>
        </p:nvSpPr>
        <p:spPr>
          <a:xfrm>
            <a:off x="1331640" y="620688"/>
            <a:ext cx="7704855" cy="1574277"/>
          </a:xfrm>
          <a:prstGeom prst="rect">
            <a:avLst/>
          </a:prstGeom>
        </p:spPr>
        <p:txBody>
          <a:bodyPr wrap="square">
            <a:spAutoFit/>
          </a:bodyPr>
          <a:lstStyle/>
          <a:p>
            <a:pPr>
              <a:lnSpc>
                <a:spcPct val="107000"/>
              </a:lnSpc>
            </a:pPr>
            <a:r>
              <a:rPr lang="en-US" sz="3000" dirty="0" err="1">
                <a:latin typeface="Times New Roman" panose="02020603050405020304" pitchFamily="18" charset="0"/>
                <a:cs typeface="Times New Roman" panose="02020603050405020304" pitchFamily="18" charset="0"/>
              </a:rPr>
              <a:t>Cung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cấp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khí</a:t>
            </a:r>
            <a:r>
              <a:rPr lang="en-US" sz="3000" dirty="0">
                <a:latin typeface="Times New Roman" panose="02020603050405020304" pitchFamily="18" charset="0"/>
                <a:cs typeface="Times New Roman" panose="02020603050405020304" pitchFamily="18" charset="0"/>
              </a:rPr>
              <a:t> Oxygen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khí</a:t>
            </a:r>
            <a:r>
              <a:rPr lang="en-US" sz="3000" dirty="0">
                <a:latin typeface="Times New Roman" panose="02020603050405020304" pitchFamily="18" charset="0"/>
                <a:cs typeface="Times New Roman" panose="02020603050405020304" pitchFamily="18" charset="0"/>
              </a:rPr>
              <a:t> Carbon dioxide </a:t>
            </a:r>
            <a:r>
              <a:rPr lang="en-US" sz="3000" dirty="0" err="1">
                <a:latin typeface="Times New Roman" panose="02020603050405020304" pitchFamily="18" charset="0"/>
                <a:cs typeface="Times New Roman" panose="02020603050405020304" pitchFamily="18" charset="0"/>
              </a:rPr>
              <a:t>giúp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góp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hòa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hậu</a:t>
            </a:r>
            <a:r>
              <a:rPr lang="en-US" sz="3000" dirty="0">
                <a:latin typeface="Times New Roman" panose="02020603050405020304" pitchFamily="18" charset="0"/>
                <a:cs typeface="Times New Roman" panose="02020603050405020304" pitchFamily="18" charset="0"/>
              </a:rPr>
              <a:t>.</a:t>
            </a:r>
            <a:endPar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1331639" y="2094015"/>
            <a:ext cx="7704855" cy="1046953"/>
          </a:xfrm>
          <a:prstGeom prst="rect">
            <a:avLst/>
          </a:prstGeom>
        </p:spPr>
        <p:txBody>
          <a:bodyPr wrap="square">
            <a:spAutoFit/>
          </a:bodyPr>
          <a:lstStyle/>
          <a:p>
            <a:pPr>
              <a:lnSpc>
                <a:spcPct val="107000"/>
              </a:lnSpc>
            </a:pPr>
            <a:r>
              <a:rPr lang="en-US" sz="3000" dirty="0" err="1">
                <a:latin typeface="Times New Roman" panose="02020603050405020304" pitchFamily="18" charset="0"/>
                <a:cs typeface="Times New Roman" panose="02020603050405020304" pitchFamily="18" charset="0"/>
              </a:rPr>
              <a:t>Chắn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cát</a:t>
            </a:r>
            <a:r>
              <a:rPr lang="en-US" sz="3000" dirty="0">
                <a:latin typeface="Times New Roman" panose="02020603050405020304" pitchFamily="18" charset="0"/>
                <a:cs typeface="Times New Roman" panose="02020603050405020304" pitchFamily="18" charset="0"/>
              </a:rPr>
              <a:t> di </a:t>
            </a:r>
            <a:r>
              <a:rPr lang="en-US" sz="3000" dirty="0" err="1">
                <a:latin typeface="Times New Roman" panose="02020603050405020304" pitchFamily="18" charset="0"/>
                <a:cs typeface="Times New Roman" panose="02020603050405020304" pitchFamily="18" charset="0"/>
              </a:rPr>
              <a:t>động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ven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vùng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phía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liền</a:t>
            </a:r>
            <a:r>
              <a:rPr lang="en-US" sz="3000" dirty="0">
                <a:latin typeface="Times New Roman" panose="02020603050405020304" pitchFamily="18" charset="0"/>
                <a:cs typeface="Times New Roman" panose="02020603050405020304" pitchFamily="18" charset="0"/>
              </a:rPr>
              <a:t>.</a:t>
            </a:r>
            <a:endPar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331641" y="3092052"/>
            <a:ext cx="7704855" cy="552972"/>
          </a:xfrm>
          <a:prstGeom prst="rect">
            <a:avLst/>
          </a:prstGeom>
        </p:spPr>
        <p:txBody>
          <a:bodyPr wrap="square">
            <a:spAutoFit/>
          </a:bodyPr>
          <a:lstStyle/>
          <a:p>
            <a:pPr>
              <a:lnSpc>
                <a:spcPct val="107000"/>
              </a:lnSpc>
            </a:pPr>
            <a:r>
              <a:rPr lang="en-US" sz="3000" dirty="0" err="1">
                <a:latin typeface="Times New Roman" panose="02020603050405020304" pitchFamily="18" charset="0"/>
                <a:cs typeface="Times New Roman" panose="02020603050405020304" pitchFamily="18" charset="0"/>
              </a:rPr>
              <a:t>Cung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cấp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nguyên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gỗ</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xuất</a:t>
            </a:r>
            <a:r>
              <a:rPr lang="en-US" sz="3000" dirty="0">
                <a:latin typeface="Times New Roman" panose="02020603050405020304" pitchFamily="18" charset="0"/>
                <a:cs typeface="Times New Roman" panose="02020603050405020304" pitchFamily="18" charset="0"/>
              </a:rPr>
              <a:t>.</a:t>
            </a:r>
            <a:endPar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1331641" y="3645024"/>
            <a:ext cx="7704855" cy="2034916"/>
          </a:xfrm>
          <a:prstGeom prst="rect">
            <a:avLst/>
          </a:prstGeom>
        </p:spPr>
        <p:txBody>
          <a:bodyPr wrap="square">
            <a:spAutoFit/>
          </a:bodyPr>
          <a:lstStyle/>
          <a:p>
            <a:pPr>
              <a:lnSpc>
                <a:spcPct val="107000"/>
              </a:lnSpc>
            </a:pPr>
            <a:r>
              <a:rPr lang="en-US" sz="3000" dirty="0" err="1">
                <a:latin typeface="Times New Roman" panose="02020603050405020304" pitchFamily="18" charset="0"/>
                <a:cs typeface="Times New Roman" panose="02020603050405020304" pitchFamily="18" charset="0"/>
              </a:rPr>
              <a:t>Rừng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giảm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tốc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dòng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chảy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mặt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nước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giúp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vệ</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chế</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tượng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xói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mòn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lụt</a:t>
            </a:r>
            <a:r>
              <a:rPr lang="en-US" sz="3000" dirty="0">
                <a:latin typeface="Times New Roman" panose="02020603050405020304" pitchFamily="18" charset="0"/>
                <a:cs typeface="Times New Roman" panose="02020603050405020304" pitchFamily="18" charset="0"/>
              </a:rPr>
              <a:t>.</a:t>
            </a:r>
            <a:endPar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1331639" y="5644229"/>
            <a:ext cx="7704855" cy="552972"/>
          </a:xfrm>
          <a:prstGeom prst="rect">
            <a:avLst/>
          </a:prstGeom>
        </p:spPr>
        <p:txBody>
          <a:bodyPr wrap="square">
            <a:spAutoFit/>
          </a:bodyPr>
          <a:lstStyle/>
          <a:p>
            <a:pPr>
              <a:lnSpc>
                <a:spcPct val="107000"/>
              </a:lnSpc>
            </a:pPr>
            <a:r>
              <a:rPr lang="en-US" sz="3000" dirty="0" err="1">
                <a:latin typeface="Times New Roman" panose="02020603050405020304" pitchFamily="18" charset="0"/>
                <a:cs typeface="Times New Roman" panose="02020603050405020304" pitchFamily="18" charset="0"/>
              </a:rPr>
              <a:t>Phục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vụ</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nghiên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cứu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cs typeface="Times New Roman" panose="02020603050405020304" pitchFamily="18" charset="0"/>
              </a:rPr>
              <a:t>.</a:t>
            </a:r>
            <a:endPar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1304436" y="6188396"/>
            <a:ext cx="7839563" cy="586314"/>
          </a:xfrm>
          <a:prstGeom prst="rect">
            <a:avLst/>
          </a:prstGeom>
        </p:spPr>
        <p:txBody>
          <a:bodyPr wrap="square">
            <a:spAutoFit/>
          </a:bodyPr>
          <a:lstStyle/>
          <a:p>
            <a:pPr>
              <a:lnSpc>
                <a:spcPct val="107000"/>
              </a:lnSpc>
            </a:pPr>
            <a:r>
              <a:rPr lang="en-US" sz="3000" dirty="0" err="1">
                <a:latin typeface="Times New Roman" panose="02020603050405020304" pitchFamily="18" charset="0"/>
                <a:cs typeface="Times New Roman" panose="02020603050405020304" pitchFamily="18" charset="0"/>
              </a:rPr>
              <a:t>Môi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trường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tốt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loài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vật</a:t>
            </a:r>
            <a:r>
              <a:rPr lang="en-US" sz="3000" dirty="0">
                <a:latin typeface="Times New Roman" panose="02020603050405020304" pitchFamily="18" charset="0"/>
                <a:cs typeface="Times New Roman" panose="02020603050405020304" pitchFamily="18" charset="0"/>
              </a:rPr>
              <a:t>.</a:t>
            </a:r>
            <a:endPar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79512" y="476672"/>
            <a:ext cx="8847892" cy="1200329"/>
          </a:xfrm>
          <a:prstGeom prst="rect">
            <a:avLst/>
          </a:prstGeom>
        </p:spPr>
        <p:txBody>
          <a:bodyPr wrap="square">
            <a:spAutoFit/>
          </a:bodyPr>
          <a:lstStyle/>
          <a:p>
            <a:pPr lvl="0" algn="ctr"/>
            <a:r>
              <a:rPr lang="de-DE" sz="3600" b="1" dirty="0">
                <a:solidFill>
                  <a:srgbClr val="FF0000"/>
                </a:solidFill>
                <a:latin typeface="Times New Roman" panose="02020603050405020304" pitchFamily="18" charset="0"/>
                <a:cs typeface="Times New Roman" panose="02020603050405020304" pitchFamily="18" charset="0"/>
              </a:rPr>
              <a:t>Hãy kể những ngành sản xuất sử dụng nguyên liệu từ </a:t>
            </a:r>
            <a:r>
              <a:rPr lang="de-DE" sz="3600" b="1" dirty="0" smtClean="0">
                <a:solidFill>
                  <a:srgbClr val="FF0000"/>
                </a:solidFill>
                <a:latin typeface="Times New Roman" panose="02020603050405020304" pitchFamily="18" charset="0"/>
                <a:cs typeface="Times New Roman" panose="02020603050405020304" pitchFamily="18" charset="0"/>
              </a:rPr>
              <a:t>rừng?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179512" y="1861659"/>
            <a:ext cx="8640960" cy="255454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gỗ</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gỗ</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cành</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thân</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thuốc</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keo</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29" name="Picture 28"/>
          <p:cNvPicPr>
            <a:picLocks noChangeAspect="1"/>
          </p:cNvPicPr>
          <p:nvPr/>
        </p:nvPicPr>
        <p:blipFill>
          <a:blip r:embed="rId1"/>
          <a:stretch>
            <a:fillRect/>
          </a:stretch>
        </p:blipFill>
        <p:spPr>
          <a:xfrm>
            <a:off x="3131840" y="4639297"/>
            <a:ext cx="2736304" cy="2160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5321</Words>
  <Application>WPS Presentation</Application>
  <PresentationFormat>On-screen Show (4:3)</PresentationFormat>
  <Paragraphs>253</Paragraphs>
  <Slides>36</Slides>
  <Notes>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36</vt:i4>
      </vt:variant>
    </vt:vector>
  </HeadingPairs>
  <TitlesOfParts>
    <vt:vector size="44" baseType="lpstr">
      <vt:lpstr>Arial</vt:lpstr>
      <vt:lpstr>SimSun</vt:lpstr>
      <vt:lpstr>Wingdings</vt:lpstr>
      <vt:lpstr>Times New Roman</vt:lpstr>
      <vt:lpstr>Calibri</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Du An-Mien Phi-STEM</Company>
  <LinksUpToDate>false</LinksUpToDate>
  <SharedDoc>false</SharedDoc>
  <HyperlinksChanged>false</HyperlinksChanged>
  <AppVersion>14.0000</AppVersion>
  <Manager>Du An-Mien Phi-STEM</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An-Mien Phi-STEM</dc:title>
  <dc:creator>Du An-Mien Phi-STEM</dc:creator>
  <dc:description>Du An-Mien Phi-STEM</dc:description>
  <dc:subject>Du An-Mien Phi-STEM</dc:subject>
  <cp:category>Du An-Mien Phi-STEM</cp:category>
  <cp:lastModifiedBy>Khôi Nguyễn Tuấn</cp:lastModifiedBy>
  <cp:revision>105</cp:revision>
  <dcterms:created xsi:type="dcterms:W3CDTF">2022-07-31T13:34:00Z</dcterms:created>
  <dcterms:modified xsi:type="dcterms:W3CDTF">2025-05-16T11:36:22Z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2B7B5A1A4D6D422896E2DC4FB4E2CE1D_13</vt:lpwstr>
  </property>
  <property fmtid="{D5CDD505-2E9C-101B-9397-08002B2CF9AE}" pid="3" name="KSOProductBuildVer">
    <vt:lpwstr>1033-12.2.0.21179</vt:lpwstr>
  </property>
</Properties>
</file>