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3"/>
  </p:notesMasterIdLst>
  <p:sldIdLst>
    <p:sldId id="403" r:id="rId3"/>
    <p:sldId id="399" r:id="rId4"/>
    <p:sldId id="344" r:id="rId5"/>
    <p:sldId id="345" r:id="rId6"/>
    <p:sldId id="404" r:id="rId7"/>
    <p:sldId id="420" r:id="rId8"/>
    <p:sldId id="400" r:id="rId9"/>
    <p:sldId id="421" r:id="rId10"/>
    <p:sldId id="405" r:id="rId11"/>
    <p:sldId id="406" r:id="rId12"/>
    <p:sldId id="407" r:id="rId13"/>
    <p:sldId id="408" r:id="rId14"/>
    <p:sldId id="422" r:id="rId15"/>
    <p:sldId id="409" r:id="rId16"/>
    <p:sldId id="423" r:id="rId17"/>
    <p:sldId id="410" r:id="rId18"/>
    <p:sldId id="411" r:id="rId19"/>
    <p:sldId id="412" r:id="rId20"/>
    <p:sldId id="424" r:id="rId21"/>
    <p:sldId id="413" r:id="rId22"/>
    <p:sldId id="425" r:id="rId23"/>
    <p:sldId id="414" r:id="rId24"/>
    <p:sldId id="426" r:id="rId25"/>
    <p:sldId id="416" r:id="rId26"/>
    <p:sldId id="389" r:id="rId27"/>
    <p:sldId id="419" r:id="rId28"/>
    <p:sldId id="368" r:id="rId29"/>
    <p:sldId id="417" r:id="rId30"/>
    <p:sldId id="418" r:id="rId31"/>
    <p:sldId id="427" r:id="rId32"/>
  </p:sldIdLst>
  <p:sldSz cx="9144000" cy="6858000" type="screen4x3"/>
  <p:notesSz cx="6858000" cy="9144000"/>
  <p:custDataLst>
    <p:tags r:id="rId37"/>
  </p:custDataLst>
  <p:defaultTextStyle>
    <a:defPPr>
      <a:defRPr lang="en-US"/>
    </a:defPPr>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A1815"/>
    <a:srgbClr val="E84C88"/>
    <a:srgbClr val="4A7EBB"/>
    <a:srgbClr val="EDF6E5"/>
    <a:srgbClr val="FFBCBC"/>
    <a:srgbClr val="F38BA0"/>
    <a:srgbClr val="FF912B"/>
    <a:srgbClr val="2CC6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035"/>
    <p:restoredTop sz="93178"/>
  </p:normalViewPr>
  <p:slideViewPr>
    <p:cSldViewPr showGuides="1">
      <p:cViewPr varScale="1">
        <p:scale>
          <a:sx n="77" d="100"/>
          <a:sy n="77" d="100"/>
        </p:scale>
        <p:origin x="1690" y="58"/>
      </p:cViewPr>
      <p:guideLst>
        <p:guide orient="horz" pos="2352"/>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7" Type="http://schemas.openxmlformats.org/officeDocument/2006/relationships/tags" Target="tags/tag15.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notesMaster" Target="notesMasters/notesMaster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VnAristote"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VnAristote" pitchFamily="34" charset="0"/>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VnAristote"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4E2D5205-BFF1-47AA-919B-AC9BD659BC7B}" type="datetimeFigureOut">
              <a:rPr kumimoji="0" lang="en-US" sz="1200" b="0" i="0" u="none" strike="noStrike" kern="1200" cap="none" spc="0" normalizeH="0" baseline="0" noProof="0">
                <a:ln>
                  <a:noFill/>
                </a:ln>
                <a:solidFill>
                  <a:schemeClr val="tx1"/>
                </a:solidFill>
                <a:effectLst/>
                <a:uLnTx/>
                <a:uFillTx/>
                <a:latin typeface=".VnAristote"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VnAristote" pitchFamily="34" charset="0"/>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VnAristote"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VnAristote" pitchFamily="34" charset="0"/>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
            <a:pPr lvl="0" algn="r" eaLnBrk="1" hangingPunct="1"/>
            <a:fld id="{9A0DB2DC-4C9A-4742-B13C-FB6460FD3503}" type="slidenum">
              <a:rPr lang="en-US" altLang="vi-VN" sz="1200" dirty="0">
                <a:latin typeface=".VnAristote" pitchFamily="34" charset="0"/>
              </a:rPr>
            </a:fld>
            <a:endParaRPr lang="en-US" altLang="vi-VN" sz="1200" dirty="0">
              <a:latin typeface=".VnAristote"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4" y="2130433"/>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43"/>
            <a:ext cx="2057401"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3" y="274643"/>
            <a:ext cx="6019801"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4406905"/>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6"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6" y="1600205"/>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5" y="1600205"/>
            <a:ext cx="403860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8" y="1535117"/>
            <a:ext cx="4041774"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8"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73053"/>
            <a:ext cx="3008313" cy="1162051"/>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7" y="273058"/>
            <a:ext cx="511174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5"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4"/>
            <a:ext cx="5486400" cy="566739"/>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9"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9" y="5367345"/>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nchorCtr="0"/>
          <a:p>
            <a:pPr lvl="0"/>
            <a:r>
              <a:rPr lang="en-US" altLang="vi-VN" dirty="0"/>
              <a:t>Click to edit Master title style</a:t>
            </a:r>
            <a:endParaRPr lang="en-US" altLang="vi-V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6.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xml"/><Relationship Id="rId7" Type="http://schemas.openxmlformats.org/officeDocument/2006/relationships/image" Target="../media/image6.png"/><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7.png"/><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xml"/><Relationship Id="rId2" Type="http://schemas.openxmlformats.org/officeDocument/2006/relationships/image" Target="../media/image6.png"/><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xml"/><Relationship Id="rId2" Type="http://schemas.openxmlformats.org/officeDocument/2006/relationships/image" Target="../media/image6.png"/><Relationship Id="rId1" Type="http://schemas.openxmlformats.org/officeDocument/2006/relationships/image" Target="../media/image13.png"/></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0.xml"/><Relationship Id="rId7" Type="http://schemas.openxmlformats.org/officeDocument/2006/relationships/image" Target="../media/image6.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7.png"/><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1.xml"/><Relationship Id="rId4" Type="http://schemas.openxmlformats.org/officeDocument/2006/relationships/image" Target="../media/image6.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2.xml"/><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3.xml"/><Relationship Id="rId7" Type="http://schemas.openxmlformats.org/officeDocument/2006/relationships/image" Target="../media/image6.png"/><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4.xml"/><Relationship Id="rId3" Type="http://schemas.openxmlformats.org/officeDocument/2006/relationships/image" Target="../media/image6.png"/><Relationship Id="rId2" Type="http://schemas.openxmlformats.org/officeDocument/2006/relationships/image" Target="../media/image33.png"/><Relationship Id="rId1"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4.png"/></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png"/><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37.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38.png"/><Relationship Id="rId1"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png"/><Relationship Id="rId1" Type="http://schemas.openxmlformats.org/officeDocument/2006/relationships/image" Target="../media/image37.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image" Target="../media/image7.png"/></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1.wav"/><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xml"/><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2.xml"/><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xml"/><Relationship Id="rId2" Type="http://schemas.openxmlformats.org/officeDocument/2006/relationships/image" Target="../media/image6.pn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1"/>
          <p:cNvPicPr>
            <a:picLocks noChangeAspect="1"/>
          </p:cNvPicPr>
          <p:nvPr/>
        </p:nvPicPr>
        <p:blipFill>
          <a:blip r:embed="rId1"/>
          <a:stretch>
            <a:fillRect/>
          </a:stretch>
        </p:blipFill>
        <p:spPr>
          <a:xfrm>
            <a:off x="228600" y="0"/>
            <a:ext cx="8915400" cy="6858000"/>
          </a:xfrm>
          <a:prstGeom prst="rect">
            <a:avLst/>
          </a:prstGeom>
          <a:noFill/>
          <a:ln w="9525">
            <a:noFill/>
          </a:ln>
        </p:spPr>
      </p:pic>
      <p:sp>
        <p:nvSpPr>
          <p:cNvPr id="14" name="Rectangle 13"/>
          <p:cNvSpPr/>
          <p:nvPr/>
        </p:nvSpPr>
        <p:spPr>
          <a:xfrm>
            <a:off x="-1587" y="0"/>
            <a:ext cx="9144000" cy="7162800"/>
          </a:xfrm>
          <a:prstGeom prst="rect">
            <a:avLst/>
          </a:prstGeom>
          <a:blipFill>
            <a:blip r:embed="rId2"/>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pic>
        <p:nvPicPr>
          <p:cNvPr id="3076" name="Picture 1"/>
          <p:cNvPicPr>
            <a:picLocks noChangeAspect="1"/>
          </p:cNvPicPr>
          <p:nvPr/>
        </p:nvPicPr>
        <p:blipFill>
          <a:blip r:embed="rId3"/>
          <a:stretch>
            <a:fillRect/>
          </a:stretch>
        </p:blipFill>
        <p:spPr>
          <a:xfrm>
            <a:off x="-228600" y="-304800"/>
            <a:ext cx="9169400" cy="7188200"/>
          </a:xfrm>
          <a:prstGeom prst="rect">
            <a:avLst/>
          </a:prstGeom>
          <a:noFill/>
          <a:ln w="9525">
            <a:noFill/>
          </a:ln>
        </p:spPr>
      </p:pic>
      <p:sp>
        <p:nvSpPr>
          <p:cNvPr id="3077" name="TextBox 3"/>
          <p:cNvSpPr txBox="1"/>
          <p:nvPr/>
        </p:nvSpPr>
        <p:spPr>
          <a:xfrm>
            <a:off x="1295400" y="865188"/>
            <a:ext cx="7038975" cy="3784600"/>
          </a:xfrm>
          <a:prstGeom prst="rect">
            <a:avLst/>
          </a:prstGeom>
          <a:noFill/>
          <a:ln w="9525">
            <a:noFill/>
          </a:ln>
        </p:spPr>
        <p:txBody>
          <a:bodyPr>
            <a:spAutoFit/>
          </a:bodyPr>
          <a:p>
            <a:r>
              <a:rPr lang="en-US" altLang="en-US" sz="6000" dirty="0">
                <a:solidFill>
                  <a:srgbClr val="00B0F0"/>
                </a:solidFill>
                <a:latin typeface="Times New Roman" panose="02020603050405020304" pitchFamily="18" charset="0"/>
                <a:cs typeface="Times New Roman" panose="02020603050405020304" pitchFamily="18" charset="0"/>
              </a:rPr>
              <a:t>SỬ DỤNG ĐỒ DÙNG ĐIỆN</a:t>
            </a:r>
            <a:endParaRPr lang="en-US" altLang="en-US" sz="6000" dirty="0">
              <a:solidFill>
                <a:srgbClr val="00B0F0"/>
              </a:solidFill>
              <a:latin typeface="Times New Roman" panose="02020603050405020304" pitchFamily="18" charset="0"/>
              <a:cs typeface="Times New Roman" panose="02020603050405020304" pitchFamily="18" charset="0"/>
            </a:endParaRPr>
          </a:p>
          <a:p>
            <a:r>
              <a:rPr lang="en-US" altLang="en-US" sz="6000" dirty="0">
                <a:solidFill>
                  <a:srgbClr val="00B0F0"/>
                </a:solidFill>
                <a:latin typeface="Times New Roman" panose="02020603050405020304" pitchFamily="18" charset="0"/>
                <a:cs typeface="Times New Roman" panose="02020603050405020304" pitchFamily="18" charset="0"/>
              </a:rPr>
              <a:t>TRONG GIA ĐÌNH</a:t>
            </a:r>
            <a:endParaRPr lang="en-US" altLang="en-US" sz="6000" dirty="0">
              <a:solidFill>
                <a:srgbClr val="00B0F0"/>
              </a:solidFill>
              <a:latin typeface="Times New Roman" panose="02020603050405020304" pitchFamily="18" charset="0"/>
              <a:cs typeface="Times New Roman" panose="02020603050405020304" pitchFamily="18" charset="0"/>
            </a:endParaRPr>
          </a:p>
          <a:p>
            <a:pPr algn="ctr"/>
            <a:endParaRPr lang="en-US" altLang="en-US" sz="6000" dirty="0">
              <a:solidFill>
                <a:srgbClr val="00B0F0"/>
              </a:solidFill>
              <a:latin typeface="Times New Roman" panose="02020603050405020304" pitchFamily="18" charset="0"/>
              <a:ea typeface="Times New Roman" panose="02020603050405020304" pitchFamily="18" charset="0"/>
            </a:endParaRPr>
          </a:p>
        </p:txBody>
      </p:sp>
      <p:pic>
        <p:nvPicPr>
          <p:cNvPr id="3078" name="Picture 2"/>
          <p:cNvPicPr>
            <a:picLocks noChangeAspect="1"/>
          </p:cNvPicPr>
          <p:nvPr/>
        </p:nvPicPr>
        <p:blipFill>
          <a:blip r:embed="rId4"/>
          <a:stretch>
            <a:fillRect/>
          </a:stretch>
        </p:blipFill>
        <p:spPr>
          <a:xfrm>
            <a:off x="381000" y="942975"/>
            <a:ext cx="1616075" cy="1481138"/>
          </a:xfrm>
          <a:prstGeom prst="rect">
            <a:avLst/>
          </a:prstGeom>
          <a:noFill/>
          <a:ln w="9525">
            <a:noFill/>
          </a:ln>
        </p:spPr>
      </p:pic>
      <p:pic>
        <p:nvPicPr>
          <p:cNvPr id="3079" name="Picture 16"/>
          <p:cNvPicPr>
            <a:picLocks noChangeAspect="1"/>
          </p:cNvPicPr>
          <p:nvPr/>
        </p:nvPicPr>
        <p:blipFill>
          <a:blip r:embed="rId4"/>
          <a:stretch>
            <a:fillRect/>
          </a:stretch>
        </p:blipFill>
        <p:spPr>
          <a:xfrm>
            <a:off x="7175500" y="638175"/>
            <a:ext cx="1616075" cy="1481138"/>
          </a:xfrm>
          <a:prstGeom prst="rect">
            <a:avLst/>
          </a:prstGeom>
          <a:noFill/>
          <a:ln w="9525">
            <a:noFill/>
          </a:ln>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12291"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2292" name="Rectangle 10"/>
          <p:cNvSpPr/>
          <p:nvPr/>
        </p:nvSpPr>
        <p:spPr>
          <a:xfrm>
            <a:off x="341313" y="163513"/>
            <a:ext cx="4808537" cy="461962"/>
          </a:xfrm>
          <a:prstGeom prst="rect">
            <a:avLst/>
          </a:prstGeom>
          <a:noFill/>
          <a:ln w="9525">
            <a:noFill/>
          </a:ln>
        </p:spPr>
        <p:txBody>
          <a:bodyPr wrap="none">
            <a:spAutoFit/>
          </a:bodyPr>
          <a:p>
            <a:r>
              <a:rPr lang="fr-FR" altLang="en-US" b="1" dirty="0">
                <a:solidFill>
                  <a:srgbClr val="FF0000"/>
                </a:solidFill>
                <a:latin typeface="Times New Roman" panose="02020603050405020304" pitchFamily="18" charset="0"/>
              </a:rPr>
              <a:t>Bảng 9.2. Quy trình sử dụng bàn là</a:t>
            </a:r>
            <a:endParaRPr lang="en-US" altLang="en-US" dirty="0">
              <a:solidFill>
                <a:srgbClr val="FF0000"/>
              </a:solidFill>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2294" name="Picture 10"/>
          <p:cNvPicPr>
            <a:picLocks noChangeAspect="1"/>
          </p:cNvPicPr>
          <p:nvPr/>
        </p:nvPicPr>
        <p:blipFill>
          <a:blip r:embed="rId1"/>
          <a:stretch>
            <a:fillRect/>
          </a:stretch>
        </p:blipFill>
        <p:spPr>
          <a:xfrm>
            <a:off x="7734300" y="215900"/>
            <a:ext cx="838200" cy="893763"/>
          </a:xfrm>
          <a:prstGeom prst="rect">
            <a:avLst/>
          </a:prstGeom>
          <a:noFill/>
          <a:ln w="9525">
            <a:noFill/>
          </a:ln>
        </p:spPr>
      </p:pic>
      <p:pic>
        <p:nvPicPr>
          <p:cNvPr id="12295" name="Audio 1">
            <a:hlinkClick r:id="" action="ppaction://media"/>
          </p:cNvPr>
          <p:cNvPicPr>
            <a:picLocks noChangeAspect="1"/>
          </p:cNvPicPr>
          <p:nvPr/>
        </p:nvPicPr>
        <p:blipFill>
          <a:blip r:embed="rId2"/>
          <a:stretch>
            <a:fillRect/>
          </a:stretch>
        </p:blipFill>
        <p:spPr>
          <a:xfrm>
            <a:off x="8382000" y="6096000"/>
            <a:ext cx="609600" cy="609600"/>
          </a:xfrm>
          <a:prstGeom prst="rect">
            <a:avLst/>
          </a:prstGeom>
          <a:noFill/>
          <a:ln w="9525">
            <a:noFill/>
          </a:ln>
        </p:spPr>
      </p:pic>
      <p:pic>
        <p:nvPicPr>
          <p:cNvPr id="12296" name="Picture 1" descr="Screen Clipping"/>
          <p:cNvPicPr>
            <a:picLocks noChangeAspect="1"/>
          </p:cNvPicPr>
          <p:nvPr/>
        </p:nvPicPr>
        <p:blipFill>
          <a:blip r:embed="rId3"/>
          <a:stretch>
            <a:fillRect/>
          </a:stretch>
        </p:blipFill>
        <p:spPr>
          <a:xfrm>
            <a:off x="36513" y="541338"/>
            <a:ext cx="9144000" cy="2946400"/>
          </a:xfrm>
          <a:prstGeom prst="rect">
            <a:avLst/>
          </a:prstGeom>
          <a:noFill/>
          <a:ln w="9525">
            <a:noFill/>
          </a:ln>
        </p:spPr>
      </p:pic>
      <p:pic>
        <p:nvPicPr>
          <p:cNvPr id="12297" name="Picture 2" descr="Screen Clipping"/>
          <p:cNvPicPr>
            <a:picLocks noChangeAspect="1"/>
          </p:cNvPicPr>
          <p:nvPr/>
        </p:nvPicPr>
        <p:blipFill>
          <a:blip r:embed="rId4"/>
          <a:stretch>
            <a:fillRect/>
          </a:stretch>
        </p:blipFill>
        <p:spPr>
          <a:xfrm>
            <a:off x="73025" y="2543175"/>
            <a:ext cx="9144000" cy="3214688"/>
          </a:xfrm>
          <a:prstGeom prst="rect">
            <a:avLst/>
          </a:prstGeom>
          <a:noFill/>
          <a:ln w="9525">
            <a:noFill/>
          </a:ln>
        </p:spPr>
      </p:pic>
      <p:pic>
        <p:nvPicPr>
          <p:cNvPr id="12298" name="Picture 3" descr="Screen Clipping"/>
          <p:cNvPicPr>
            <a:picLocks noChangeAspect="1"/>
          </p:cNvPicPr>
          <p:nvPr/>
        </p:nvPicPr>
        <p:blipFill>
          <a:blip r:embed="rId5"/>
          <a:stretch>
            <a:fillRect/>
          </a:stretch>
        </p:blipFill>
        <p:spPr>
          <a:xfrm>
            <a:off x="73025" y="5691188"/>
            <a:ext cx="9144000" cy="1004887"/>
          </a:xfrm>
          <a:prstGeom prst="rect">
            <a:avLst/>
          </a:prstGeom>
          <a:noFill/>
          <a:ln w="9525">
            <a:noFill/>
          </a:ln>
        </p:spPr>
      </p:pic>
      <p:pic>
        <p:nvPicPr>
          <p:cNvPr id="12299" name="Picture 14"/>
          <p:cNvPicPr>
            <a:picLocks noChangeAspect="1"/>
          </p:cNvPicPr>
          <p:nvPr/>
        </p:nvPicPr>
        <p:blipFill>
          <a:blip r:embed="rId6"/>
          <a:stretch>
            <a:fillRect/>
          </a:stretch>
        </p:blipFill>
        <p:spPr>
          <a:xfrm>
            <a:off x="8639175" y="0"/>
            <a:ext cx="457200" cy="457200"/>
          </a:xfrm>
          <a:prstGeom prst="rect">
            <a:avLst/>
          </a:prstGeom>
          <a:noFill/>
          <a:ln w="9525">
            <a:noFill/>
          </a:ln>
        </p:spPr>
      </p:pic>
      <p:pic>
        <p:nvPicPr>
          <p:cNvPr id="12300" name="Picture 15"/>
          <p:cNvPicPr>
            <a:picLocks noChangeAspect="1"/>
          </p:cNvPicPr>
          <p:nvPr/>
        </p:nvPicPr>
        <p:blipFill>
          <a:blip r:embed="rId6"/>
          <a:stretch>
            <a:fillRect/>
          </a:stretch>
        </p:blipFill>
        <p:spPr>
          <a:xfrm>
            <a:off x="8707438" y="6403975"/>
            <a:ext cx="457200" cy="457200"/>
          </a:xfrm>
          <a:prstGeom prst="rect">
            <a:avLst/>
          </a:prstGeom>
          <a:noFill/>
          <a:ln w="9525">
            <a:noFill/>
          </a:ln>
        </p:spPr>
      </p:pic>
      <p:pic>
        <p:nvPicPr>
          <p:cNvPr id="12301" name="Picture 16"/>
          <p:cNvPicPr>
            <a:picLocks noChangeAspect="1"/>
          </p:cNvPicPr>
          <p:nvPr/>
        </p:nvPicPr>
        <p:blipFill>
          <a:blip r:embed="rId6"/>
          <a:stretch>
            <a:fillRect/>
          </a:stretch>
        </p:blipFill>
        <p:spPr>
          <a:xfrm>
            <a:off x="184150" y="0"/>
            <a:ext cx="457200" cy="457200"/>
          </a:xfrm>
          <a:prstGeom prst="rect">
            <a:avLst/>
          </a:prstGeom>
          <a:noFill/>
          <a:ln w="9525">
            <a:noFill/>
          </a:ln>
        </p:spPr>
      </p:pic>
      <p:pic>
        <p:nvPicPr>
          <p:cNvPr id="12302" name="Picture 17"/>
          <p:cNvPicPr>
            <a:picLocks noChangeAspect="1"/>
          </p:cNvPicPr>
          <p:nvPr/>
        </p:nvPicPr>
        <p:blipFill>
          <a:blip r:embed="rId6"/>
          <a:stretch>
            <a:fillRect/>
          </a:stretch>
        </p:blipFill>
        <p:spPr>
          <a:xfrm>
            <a:off x="-106362" y="6400800"/>
            <a:ext cx="457200" cy="457200"/>
          </a:xfrm>
          <a:prstGeom prst="rect">
            <a:avLst/>
          </a:prstGeom>
          <a:noFill/>
          <a:ln w="9525">
            <a:noFill/>
          </a:ln>
        </p:spPr>
      </p:pic>
    </p:spTree>
    <p:custDataLst>
      <p:tags r:id="rId7"/>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9" name="Text Box 5"/>
          <p:cNvSpPr txBox="1"/>
          <p:nvPr/>
        </p:nvSpPr>
        <p:spPr>
          <a:xfrm>
            <a:off x="2976563" y="5556250"/>
            <a:ext cx="7248525" cy="522288"/>
          </a:xfrm>
          <a:prstGeom prst="rect">
            <a:avLst/>
          </a:prstGeom>
          <a:noFill/>
          <a:ln w="9525">
            <a:noFill/>
          </a:ln>
        </p:spPr>
        <p:txBody>
          <a:bodyPr>
            <a:spAutoFit/>
          </a:bodyPr>
          <a:p>
            <a:r>
              <a:rPr lang="vi-VN" altLang="en-US" sz="2800" dirty="0">
                <a:solidFill>
                  <a:schemeClr val="hlink"/>
                </a:solidFill>
                <a:latin typeface="Times New Roman" panose="02020603050405020304" pitchFamily="18" charset="0"/>
              </a:rPr>
              <a:t>Hình 9.4. Cấu tạo của đèn LED </a:t>
            </a:r>
            <a:endParaRPr lang="en-US" altLang="en-US" sz="2800" dirty="0">
              <a:solidFill>
                <a:schemeClr val="hlink"/>
              </a:solidFill>
              <a:latin typeface="Times New Roman" panose="02020603050405020304" pitchFamily="18" charset="0"/>
            </a:endParaRPr>
          </a:p>
        </p:txBody>
      </p:sp>
      <p:sp>
        <p:nvSpPr>
          <p:cNvPr id="13316"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8" name="Text Box 5"/>
          <p:cNvSpPr txBox="1"/>
          <p:nvPr/>
        </p:nvSpPr>
        <p:spPr>
          <a:xfrm>
            <a:off x="523875" y="727075"/>
            <a:ext cx="7248525" cy="461963"/>
          </a:xfrm>
          <a:prstGeom prst="rect">
            <a:avLst/>
          </a:prstGeom>
          <a:noFill/>
          <a:ln w="9525">
            <a:noFill/>
          </a:ln>
        </p:spPr>
        <p:txBody>
          <a:bodyPr>
            <a:spAutoFit/>
          </a:bodyPr>
          <a:p>
            <a:r>
              <a:rPr lang="en-US" altLang="en-US" dirty="0">
                <a:solidFill>
                  <a:srgbClr val="0070C0"/>
                </a:solidFill>
                <a:latin typeface="Times New Roman" panose="02020603050405020304" pitchFamily="18" charset="0"/>
              </a:rPr>
              <a:t>1.2. Đèn LED (Light Emitting Diode)</a:t>
            </a:r>
            <a:endParaRPr lang="en-US" altLang="en-US" dirty="0">
              <a:solidFill>
                <a:srgbClr val="0070C0"/>
              </a:solidFill>
              <a:latin typeface="Times New Roman" panose="02020603050405020304" pitchFamily="18" charset="0"/>
            </a:endParaRPr>
          </a:p>
        </p:txBody>
      </p:sp>
      <p:sp>
        <p:nvSpPr>
          <p:cNvPr id="13325" name="Rectangle 1"/>
          <p:cNvSpPr/>
          <p:nvPr/>
        </p:nvSpPr>
        <p:spPr>
          <a:xfrm>
            <a:off x="493713" y="1354138"/>
            <a:ext cx="3941762" cy="461962"/>
          </a:xfrm>
          <a:prstGeom prst="rect">
            <a:avLst/>
          </a:prstGeom>
          <a:noFill/>
          <a:ln w="9525">
            <a:noFill/>
          </a:ln>
        </p:spPr>
        <p:txBody>
          <a:bodyPr wrap="none">
            <a:spAutoFit/>
          </a:bodyPr>
          <a:p>
            <a:r>
              <a:rPr lang="en-US" altLang="en-US" b="1" dirty="0">
                <a:solidFill>
                  <a:srgbClr val="252500"/>
                </a:solidFill>
                <a:latin typeface="Times New Roman" panose="02020603050405020304" pitchFamily="18" charset="0"/>
                <a:cs typeface="Times New Roman" panose="02020603050405020304" pitchFamily="18" charset="0"/>
              </a:rPr>
              <a:t>a</a:t>
            </a:r>
            <a:r>
              <a:rPr lang="en-US" altLang="en-US" dirty="0">
                <a:solidFill>
                  <a:srgbClr val="0070C0"/>
                </a:solidFill>
                <a:latin typeface="Times New Roman" panose="02020603050405020304" pitchFamily="18" charset="0"/>
              </a:rPr>
              <a:t>. Cấu tạo và thông số kĩ thuật</a:t>
            </a:r>
            <a:endParaRPr lang="en-US" altLang="en-US" dirty="0">
              <a:solidFill>
                <a:srgbClr val="0070C0"/>
              </a:solidFill>
              <a:latin typeface="Times New Roman" panose="02020603050405020304" pitchFamily="18" charset="0"/>
            </a:endParaRPr>
          </a:p>
        </p:txBody>
      </p:sp>
      <p:sp>
        <p:nvSpPr>
          <p:cNvPr id="19" name="Text Box 5"/>
          <p:cNvSpPr txBox="1"/>
          <p:nvPr/>
        </p:nvSpPr>
        <p:spPr>
          <a:xfrm>
            <a:off x="357188" y="2211388"/>
            <a:ext cx="3224212" cy="1938337"/>
          </a:xfrm>
          <a:prstGeom prst="rect">
            <a:avLst/>
          </a:prstGeom>
          <a:noFill/>
          <a:ln w="9525">
            <a:noFill/>
          </a:ln>
        </p:spPr>
        <p:txBody>
          <a:bodyPr>
            <a:spAutoFit/>
          </a:bodyPr>
          <a:p>
            <a:r>
              <a:rPr lang="en-US" altLang="en-US" i="1" dirty="0">
                <a:solidFill>
                  <a:srgbClr val="00B050"/>
                </a:solidFill>
                <a:latin typeface="Times New Roman" panose="02020603050405020304" pitchFamily="18" charset="0"/>
              </a:rPr>
              <a:t>Em hãy quan sát Hinh 9.4 và chỉ ra các bộ phận chính của đèn LED trong tag với những mô tả dưới đây</a:t>
            </a:r>
            <a:r>
              <a:rPr lang="en-US" altLang="en-US" i="1" dirty="0">
                <a:latin typeface="Times New Roman" panose="02020603050405020304" pitchFamily="18" charset="0"/>
              </a:rPr>
              <a:t>:</a:t>
            </a:r>
            <a:endParaRPr lang="en-US" altLang="en-US" dirty="0">
              <a:latin typeface="Times New Roman" panose="02020603050405020304" pitchFamily="18" charset="0"/>
            </a:endParaRPr>
          </a:p>
        </p:txBody>
      </p:sp>
      <p:pic>
        <p:nvPicPr>
          <p:cNvPr id="13327" name="Picture 16" descr="Screen Clipping"/>
          <p:cNvPicPr>
            <a:picLocks noChangeAspect="1"/>
          </p:cNvPicPr>
          <p:nvPr/>
        </p:nvPicPr>
        <p:blipFill>
          <a:blip r:embed="rId1"/>
          <a:srcRect l="-2029" t="-368" r="2029" b="14503"/>
          <a:stretch>
            <a:fillRect/>
          </a:stretch>
        </p:blipFill>
        <p:spPr>
          <a:xfrm>
            <a:off x="4124325" y="1638300"/>
            <a:ext cx="3908425" cy="3883025"/>
          </a:xfrm>
          <a:prstGeom prst="rect">
            <a:avLst/>
          </a:prstGeom>
          <a:noFill/>
          <a:ln w="9525">
            <a:noFill/>
          </a:ln>
        </p:spPr>
      </p:pic>
      <p:pic>
        <p:nvPicPr>
          <p:cNvPr id="13322" name="Picture 15"/>
          <p:cNvPicPr>
            <a:picLocks noChangeAspect="1"/>
          </p:cNvPicPr>
          <p:nvPr/>
        </p:nvPicPr>
        <p:blipFill>
          <a:blip r:embed="rId2"/>
          <a:stretch>
            <a:fillRect/>
          </a:stretch>
        </p:blipFill>
        <p:spPr>
          <a:xfrm>
            <a:off x="8639175" y="0"/>
            <a:ext cx="457200" cy="457200"/>
          </a:xfrm>
          <a:prstGeom prst="rect">
            <a:avLst/>
          </a:prstGeom>
          <a:noFill/>
          <a:ln w="9525">
            <a:noFill/>
          </a:ln>
        </p:spPr>
      </p:pic>
      <p:pic>
        <p:nvPicPr>
          <p:cNvPr id="13323" name="Picture 16"/>
          <p:cNvPicPr>
            <a:picLocks noChangeAspect="1"/>
          </p:cNvPicPr>
          <p:nvPr/>
        </p:nvPicPr>
        <p:blipFill>
          <a:blip r:embed="rId2"/>
          <a:stretch>
            <a:fillRect/>
          </a:stretch>
        </p:blipFill>
        <p:spPr>
          <a:xfrm>
            <a:off x="8707438" y="6403975"/>
            <a:ext cx="457200" cy="457200"/>
          </a:xfrm>
          <a:prstGeom prst="rect">
            <a:avLst/>
          </a:prstGeom>
          <a:noFill/>
          <a:ln w="9525">
            <a:noFill/>
          </a:ln>
        </p:spPr>
      </p:pic>
      <p:pic>
        <p:nvPicPr>
          <p:cNvPr id="13324" name="Picture 19"/>
          <p:cNvPicPr>
            <a:picLocks noChangeAspect="1"/>
          </p:cNvPicPr>
          <p:nvPr/>
        </p:nvPicPr>
        <p:blipFill>
          <a:blip r:embed="rId2"/>
          <a:stretch>
            <a:fillRect/>
          </a:stretch>
        </p:blipFill>
        <p:spPr>
          <a:xfrm>
            <a:off x="184150" y="0"/>
            <a:ext cx="457200" cy="457200"/>
          </a:xfrm>
          <a:prstGeom prst="rect">
            <a:avLst/>
          </a:prstGeom>
          <a:noFill/>
          <a:ln w="9525">
            <a:noFill/>
          </a:ln>
        </p:spPr>
      </p:pic>
      <p:pic>
        <p:nvPicPr>
          <p:cNvPr id="2" name="Picture 20"/>
          <p:cNvPicPr>
            <a:picLocks noChangeAspect="1"/>
          </p:cNvPicPr>
          <p:nvPr/>
        </p:nvPicPr>
        <p:blipFill>
          <a:blip r:embed="rId2"/>
          <a:stretch>
            <a:fillRect/>
          </a:stretch>
        </p:blipFill>
        <p:spPr>
          <a:xfrm>
            <a:off x="-106362" y="6400800"/>
            <a:ext cx="457200" cy="457200"/>
          </a:xfrm>
          <a:prstGeom prst="rect">
            <a:avLst/>
          </a:prstGeom>
          <a:noFill/>
          <a:ln w="9525">
            <a:noFill/>
          </a:ln>
        </p:spPr>
      </p:pic>
    </p:spTree>
    <p:custDataLst>
      <p:tags r:id="rId3"/>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325">
                                            <p:txEl>
                                              <p:charRg st="0" end="32"/>
                                            </p:txEl>
                                          </p:spTgt>
                                        </p:tgtEl>
                                        <p:attrNameLst>
                                          <p:attrName>style.visibility</p:attrName>
                                        </p:attrNameLst>
                                      </p:cBhvr>
                                      <p:to>
                                        <p:strVal val="visible"/>
                                      </p:to>
                                    </p:set>
                                    <p:animEffect transition="in" filter="fade">
                                      <p:cBhvr>
                                        <p:cTn id="13" dur="500"/>
                                        <p:tgtEl>
                                          <p:spTgt spid="13325">
                                            <p:txEl>
                                              <p:charRg st="0" end="3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32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0966"/>
                                        </p:tgtEl>
                                        <p:attrNameLst>
                                          <p:attrName>style.visibility</p:attrName>
                                        </p:attrNameLst>
                                      </p:cBhvr>
                                      <p:to>
                                        <p:strVal val="visible"/>
                                      </p:to>
                                    </p:set>
                                    <p:animEffect transition="in" filter="wipe(down)">
                                      <p:cBhvr>
                                        <p:cTn id="22" dur="500"/>
                                        <p:tgtEl>
                                          <p:spTgt spid="4096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14339"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4340" name="Rectangle 10"/>
          <p:cNvSpPr/>
          <p:nvPr/>
        </p:nvSpPr>
        <p:spPr>
          <a:xfrm>
            <a:off x="341313" y="163513"/>
            <a:ext cx="8056562" cy="461962"/>
          </a:xfrm>
          <a:prstGeom prst="rect">
            <a:avLst/>
          </a:prstGeom>
          <a:noFill/>
          <a:ln w="9525">
            <a:noFill/>
          </a:ln>
        </p:spPr>
        <p:txBody>
          <a:bodyPr wrap="none">
            <a:spAutoFit/>
          </a:bodyPr>
          <a:p>
            <a:r>
              <a:rPr lang="en-US" altLang="en-US" b="1" dirty="0">
                <a:solidFill>
                  <a:srgbClr val="FF0000"/>
                </a:solidFill>
                <a:latin typeface="Times New Roman" panose="02020603050405020304" pitchFamily="18" charset="0"/>
              </a:rPr>
              <a:t>Bảng 9.3. Thông số kĩ thuật cơ bản của một số loại đèn LED</a:t>
            </a:r>
            <a:endParaRPr lang="en-US" altLang="en-US" b="1" dirty="0">
              <a:solidFill>
                <a:srgbClr val="FF0000"/>
              </a:solidFill>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4342" name="Picture 11"/>
          <p:cNvPicPr>
            <a:picLocks noChangeAspect="1"/>
          </p:cNvPicPr>
          <p:nvPr/>
        </p:nvPicPr>
        <p:blipFill>
          <a:blip r:embed="rId1"/>
          <a:stretch>
            <a:fillRect/>
          </a:stretch>
        </p:blipFill>
        <p:spPr>
          <a:xfrm>
            <a:off x="8686800" y="6400800"/>
            <a:ext cx="457200" cy="457200"/>
          </a:xfrm>
          <a:prstGeom prst="rect">
            <a:avLst/>
          </a:prstGeom>
          <a:noFill/>
          <a:ln w="9525">
            <a:noFill/>
          </a:ln>
        </p:spPr>
      </p:pic>
      <p:pic>
        <p:nvPicPr>
          <p:cNvPr id="14343" name="Picture 15"/>
          <p:cNvPicPr>
            <a:picLocks noChangeAspect="1"/>
          </p:cNvPicPr>
          <p:nvPr/>
        </p:nvPicPr>
        <p:blipFill>
          <a:blip r:embed="rId1"/>
          <a:stretch>
            <a:fillRect/>
          </a:stretch>
        </p:blipFill>
        <p:spPr>
          <a:xfrm>
            <a:off x="8645525" y="-17462"/>
            <a:ext cx="457200" cy="457200"/>
          </a:xfrm>
          <a:prstGeom prst="rect">
            <a:avLst/>
          </a:prstGeom>
          <a:noFill/>
          <a:ln w="9525">
            <a:noFill/>
          </a:ln>
        </p:spPr>
      </p:pic>
      <p:pic>
        <p:nvPicPr>
          <p:cNvPr id="14344" name="Audio 1">
            <a:hlinkClick r:id="" action="ppaction://media"/>
          </p:cNvPr>
          <p:cNvPicPr>
            <a:picLocks noChangeAspect="1"/>
          </p:cNvPicPr>
          <p:nvPr/>
        </p:nvPicPr>
        <p:blipFill>
          <a:blip r:embed="rId2"/>
          <a:stretch>
            <a:fillRect/>
          </a:stretch>
        </p:blipFill>
        <p:spPr>
          <a:xfrm>
            <a:off x="8382000" y="6096000"/>
            <a:ext cx="609600" cy="609600"/>
          </a:xfrm>
          <a:prstGeom prst="rect">
            <a:avLst/>
          </a:prstGeom>
          <a:noFill/>
          <a:ln w="9525">
            <a:noFill/>
          </a:ln>
        </p:spPr>
      </p:pic>
      <p:graphicFrame>
        <p:nvGraphicFramePr>
          <p:cNvPr id="14345" name="Table 14344"/>
          <p:cNvGraphicFramePr/>
          <p:nvPr/>
        </p:nvGraphicFramePr>
        <p:xfrm>
          <a:off x="700088" y="746125"/>
          <a:ext cx="8291512" cy="6384925"/>
        </p:xfrm>
        <a:graphic>
          <a:graphicData uri="http://schemas.openxmlformats.org/drawingml/2006/table">
            <a:tbl>
              <a:tblPr/>
              <a:tblGrid>
                <a:gridCol w="2073275"/>
                <a:gridCol w="2179638"/>
                <a:gridCol w="2057400"/>
                <a:gridCol w="1981200"/>
              </a:tblGrid>
              <a:tr h="114300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en-US" altLang="en-US" sz="2000" b="1" dirty="0">
                          <a:solidFill>
                            <a:srgbClr val="F6CB00"/>
                          </a:solidFill>
                          <a:latin typeface="Arial" panose="020B0604020202020204" pitchFamily="34" charset="0"/>
                          <a:cs typeface="Times New Roman" panose="02020603050405020304" pitchFamily="18" charset="0"/>
                        </a:rPr>
                        <a:t>Loại đèn LED</a:t>
                      </a:r>
                      <a:endParaRPr lang="en-US" altLang="en-US" sz="2000" b="1" dirty="0">
                        <a:solidFill>
                          <a:srgbClr val="FFFFFF"/>
                        </a:solidFill>
                        <a:latin typeface="Calibri" panose="020F0502020204030204" pitchFamily="34" charset="0"/>
                        <a:cs typeface="Times New Roman" panose="02020603050405020304" pitchFamily="18" charset="0"/>
                      </a:endParaRPr>
                    </a:p>
                    <a:p>
                      <a:pPr lvl="0" eaLnBrk="1" hangingPunct="1">
                        <a:buNone/>
                      </a:pPr>
                      <a:endParaRPr lang="en-US" sz="2000" b="1" dirty="0">
                        <a:solidFill>
                          <a:srgbClr val="FFFFFF"/>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en-US" altLang="en-US" sz="2000" b="1" dirty="0">
                          <a:solidFill>
                            <a:srgbClr val="E5D600"/>
                          </a:solidFill>
                          <a:latin typeface="Arial" panose="020B0604020202020204" pitchFamily="34" charset="0"/>
                          <a:cs typeface="Times New Roman" panose="02020603050405020304" pitchFamily="18" charset="0"/>
                        </a:rPr>
                        <a:t>Hình ảnh</a:t>
                      </a:r>
                      <a:endParaRPr lang="en-US" altLang="en-US" sz="2000" b="1" dirty="0">
                        <a:solidFill>
                          <a:srgbClr val="FFFFFF"/>
                        </a:solidFill>
                        <a:latin typeface="Calibri" panose="020F0502020204030204" pitchFamily="34" charset="0"/>
                        <a:cs typeface="Times New Roman" panose="02020603050405020304" pitchFamily="18" charset="0"/>
                      </a:endParaRPr>
                    </a:p>
                    <a:p>
                      <a:pPr lvl="0" eaLnBrk="1" hangingPunct="1">
                        <a:buNone/>
                      </a:pPr>
                      <a:endParaRPr lang="en-US" sz="2000" b="1" dirty="0">
                        <a:solidFill>
                          <a:srgbClr val="FFFFFF"/>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en-US" altLang="en-US" sz="2000" b="1" dirty="0">
                          <a:solidFill>
                            <a:srgbClr val="F0C200"/>
                          </a:solidFill>
                          <a:latin typeface="Arial" panose="020B0604020202020204" pitchFamily="34" charset="0"/>
                          <a:cs typeface="Times New Roman" panose="02020603050405020304" pitchFamily="18" charset="0"/>
                        </a:rPr>
                        <a:t>Công suất định mức </a:t>
                      </a:r>
                      <a:endParaRPr lang="en-US" sz="2000" b="1" dirty="0">
                        <a:solidFill>
                          <a:srgbClr val="FFFFFF"/>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en-US" altLang="en-US" sz="2000" b="1" dirty="0">
                          <a:solidFill>
                            <a:srgbClr val="F0C200"/>
                          </a:solidFill>
                          <a:latin typeface="Arial" panose="020B0604020202020204" pitchFamily="34" charset="0"/>
                          <a:cs typeface="Times New Roman" panose="02020603050405020304" pitchFamily="18" charset="0"/>
                        </a:rPr>
                        <a:t>Điện áp định mức</a:t>
                      </a:r>
                      <a:endParaRPr lang="en-US" altLang="en-US" sz="2000" b="1" dirty="0">
                        <a:solidFill>
                          <a:srgbClr val="FFFFFF"/>
                        </a:solidFill>
                        <a:latin typeface="Calibri" panose="020F0502020204030204" pitchFamily="34" charset="0"/>
                        <a:cs typeface="Times New Roman" panose="02020603050405020304" pitchFamily="18" charset="0"/>
                      </a:endParaRPr>
                    </a:p>
                    <a:p>
                      <a:pPr lvl="0" eaLnBrk="1" hangingPunct="1">
                        <a:buNone/>
                      </a:pPr>
                      <a:endParaRPr lang="en-US" sz="2000" b="1" dirty="0">
                        <a:solidFill>
                          <a:srgbClr val="FFFFFF"/>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1309688">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en-US" altLang="en-US" sz="2000" dirty="0">
                          <a:solidFill>
                            <a:srgbClr val="686800"/>
                          </a:solidFill>
                          <a:latin typeface="Arial" panose="020B0604020202020204" pitchFamily="34" charset="0"/>
                          <a:cs typeface="Times New Roman" panose="02020603050405020304" pitchFamily="18" charset="0"/>
                        </a:rPr>
                        <a:t>Đèn Led ốp trần nồi</a:t>
                      </a:r>
                      <a:endParaRPr lang="en-US" altLang="en-US" sz="2000" dirty="0">
                        <a:solidFill>
                          <a:srgbClr val="000000"/>
                        </a:solidFill>
                        <a:latin typeface="Calibri" panose="020F0502020204030204" pitchFamily="34" charset="0"/>
                        <a:cs typeface="Times New Roman" panose="02020603050405020304" pitchFamily="18" charset="0"/>
                      </a:endParaRPr>
                    </a:p>
                    <a:p>
                      <a:pPr lvl="0" eaLnBrk="1" hangingPunct="1">
                        <a:buNone/>
                      </a:pPr>
                      <a:endParaRPr lang="en-US" sz="2000" dirty="0">
                        <a:solidFill>
                          <a:srgbClr val="000000"/>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endParaRPr sz="2000" dirty="0">
                        <a:solidFill>
                          <a:srgbClr val="000000"/>
                        </a:solidFill>
                        <a:latin typeface="Calibri" panose="020F0502020204030204" pitchFamily="34" charset="0"/>
                      </a:endParaRPr>
                    </a:p>
                    <a:p>
                      <a:pPr lvl="0" eaLnBrk="1" hangingPunct="1">
                        <a:buNone/>
                      </a:pPr>
                      <a:endParaRPr sz="2000" dirty="0">
                        <a:solidFill>
                          <a:srgbClr val="000000"/>
                        </a:solidFill>
                        <a:latin typeface="Calibri" panose="020F0502020204030204" pitchFamily="34" charset="0"/>
                      </a:endParaRPr>
                    </a:p>
                    <a:p>
                      <a:pPr lvl="0" eaLnBrk="1" hangingPunct="1">
                        <a:buNone/>
                      </a:pPr>
                      <a:endParaRPr sz="2000" dirty="0">
                        <a:solidFill>
                          <a:srgbClr val="000000"/>
                        </a:solidFill>
                        <a:latin typeface="Calibri" panose="020F0502020204030204" pitchFamily="34" charset="0"/>
                      </a:endParaRPr>
                    </a:p>
                    <a:p>
                      <a:pPr lvl="0" eaLnBrk="1" hangingPunct="1">
                        <a:buNone/>
                      </a:pPr>
                      <a:endParaRPr lang="en-US" sz="2000" dirty="0">
                        <a:solidFill>
                          <a:srgbClr val="000000"/>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dirty="0">
                          <a:solidFill>
                            <a:srgbClr val="000000"/>
                          </a:solidFill>
                          <a:latin typeface="Calibri" panose="020F0502020204030204" pitchFamily="34" charset="0"/>
                        </a:rPr>
                        <a:t>9W, 12W,  18W, 24W</a:t>
                      </a:r>
                      <a:endParaRPr lang="en-US" sz="2000" dirty="0">
                        <a:solidFill>
                          <a:srgbClr val="000000"/>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dirty="0">
                          <a:solidFill>
                            <a:srgbClr val="000000"/>
                          </a:solidFill>
                          <a:latin typeface="Calibri" panose="020F0502020204030204" pitchFamily="34" charset="0"/>
                        </a:rPr>
                        <a:t>220V</a:t>
                      </a:r>
                      <a:endParaRPr lang="en-US" sz="2000" dirty="0">
                        <a:solidFill>
                          <a:srgbClr val="000000"/>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13112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en-US" altLang="en-US" sz="2000" dirty="0">
                          <a:solidFill>
                            <a:srgbClr val="6C6C00"/>
                          </a:solidFill>
                          <a:latin typeface="Arial" panose="020B0604020202020204" pitchFamily="34" charset="0"/>
                          <a:cs typeface="Times New Roman" panose="02020603050405020304" pitchFamily="18" charset="0"/>
                        </a:rPr>
                        <a:t>Đèn Led sơn trân</a:t>
                      </a:r>
                      <a:endParaRPr lang="en-US" altLang="en-US" sz="2000" dirty="0">
                        <a:solidFill>
                          <a:srgbClr val="000000"/>
                        </a:solidFill>
                        <a:latin typeface="Calibri" panose="020F0502020204030204" pitchFamily="34" charset="0"/>
                        <a:cs typeface="Times New Roman" panose="02020603050405020304" pitchFamily="18" charset="0"/>
                      </a:endParaRPr>
                    </a:p>
                    <a:p>
                      <a:pPr lvl="0" eaLnBrk="1" hangingPunct="1">
                        <a:buNone/>
                      </a:pPr>
                      <a:endParaRPr lang="en-US" sz="2000" dirty="0">
                        <a:solidFill>
                          <a:srgbClr val="000000"/>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endParaRPr sz="2000" dirty="0">
                        <a:solidFill>
                          <a:srgbClr val="000000"/>
                        </a:solidFill>
                        <a:latin typeface="Calibri" panose="020F0502020204030204" pitchFamily="34" charset="0"/>
                      </a:endParaRPr>
                    </a:p>
                    <a:p>
                      <a:pPr lvl="0" eaLnBrk="1" hangingPunct="1">
                        <a:buNone/>
                      </a:pPr>
                      <a:endParaRPr sz="2000" dirty="0">
                        <a:solidFill>
                          <a:srgbClr val="000000"/>
                        </a:solidFill>
                        <a:latin typeface="Calibri" panose="020F0502020204030204" pitchFamily="34" charset="0"/>
                      </a:endParaRPr>
                    </a:p>
                    <a:p>
                      <a:pPr lvl="0" eaLnBrk="1" hangingPunct="1">
                        <a:buNone/>
                      </a:pPr>
                      <a:endParaRPr sz="2000" dirty="0">
                        <a:solidFill>
                          <a:srgbClr val="000000"/>
                        </a:solidFill>
                        <a:latin typeface="Calibri" panose="020F0502020204030204" pitchFamily="34" charset="0"/>
                      </a:endParaRPr>
                    </a:p>
                    <a:p>
                      <a:pPr lvl="0" eaLnBrk="1" hangingPunct="1">
                        <a:buNone/>
                      </a:pPr>
                      <a:endParaRPr lang="en-US" sz="2000" dirty="0">
                        <a:solidFill>
                          <a:srgbClr val="000000"/>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dirty="0">
                          <a:solidFill>
                            <a:srgbClr val="000000"/>
                          </a:solidFill>
                          <a:latin typeface="Calibri" panose="020F0502020204030204" pitchFamily="34" charset="0"/>
                        </a:rPr>
                        <a:t>6W, 9W, 12W</a:t>
                      </a:r>
                      <a:endParaRPr lang="en-US" sz="2000" dirty="0">
                        <a:solidFill>
                          <a:srgbClr val="000000"/>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dirty="0">
                          <a:solidFill>
                            <a:srgbClr val="000000"/>
                          </a:solidFill>
                          <a:latin typeface="Calibri" panose="020F0502020204030204" pitchFamily="34" charset="0"/>
                        </a:rPr>
                        <a:t>220 V</a:t>
                      </a:r>
                      <a:endParaRPr lang="en-US" sz="2000" dirty="0">
                        <a:solidFill>
                          <a:srgbClr val="000000"/>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r h="1309687">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dirty="0">
                          <a:solidFill>
                            <a:srgbClr val="000000"/>
                          </a:solidFill>
                          <a:latin typeface="Calibri" panose="020F0502020204030204" pitchFamily="34" charset="0"/>
                        </a:rPr>
                        <a:t>Đèn Led búp</a:t>
                      </a:r>
                      <a:endParaRPr lang="en-US" sz="2000" dirty="0">
                        <a:solidFill>
                          <a:srgbClr val="000000"/>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endParaRPr sz="2000" dirty="0">
                        <a:solidFill>
                          <a:srgbClr val="000000"/>
                        </a:solidFill>
                        <a:latin typeface="Calibri" panose="020F0502020204030204" pitchFamily="34" charset="0"/>
                      </a:endParaRPr>
                    </a:p>
                    <a:p>
                      <a:pPr lvl="0" eaLnBrk="1" hangingPunct="1">
                        <a:buNone/>
                      </a:pPr>
                      <a:endParaRPr sz="2000" dirty="0">
                        <a:solidFill>
                          <a:srgbClr val="000000"/>
                        </a:solidFill>
                        <a:latin typeface="Calibri" panose="020F0502020204030204" pitchFamily="34" charset="0"/>
                      </a:endParaRPr>
                    </a:p>
                    <a:p>
                      <a:pPr lvl="0" eaLnBrk="1" hangingPunct="1">
                        <a:buNone/>
                      </a:pPr>
                      <a:endParaRPr sz="2000" dirty="0">
                        <a:solidFill>
                          <a:srgbClr val="000000"/>
                        </a:solidFill>
                        <a:latin typeface="Calibri" panose="020F0502020204030204" pitchFamily="34" charset="0"/>
                      </a:endParaRPr>
                    </a:p>
                    <a:p>
                      <a:pPr lvl="0" eaLnBrk="1" hangingPunct="1">
                        <a:buNone/>
                      </a:pPr>
                      <a:endParaRPr lang="en-US" sz="2000" dirty="0">
                        <a:solidFill>
                          <a:srgbClr val="000000"/>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dirty="0">
                          <a:solidFill>
                            <a:srgbClr val="000000"/>
                          </a:solidFill>
                          <a:latin typeface="Calibri" panose="020F0502020204030204" pitchFamily="34" charset="0"/>
                        </a:rPr>
                        <a:t>3W, 6W, 8W, 10W, 13W</a:t>
                      </a:r>
                      <a:endParaRPr lang="en-US" sz="2000" dirty="0">
                        <a:solidFill>
                          <a:srgbClr val="000000"/>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dirty="0">
                          <a:solidFill>
                            <a:srgbClr val="000000"/>
                          </a:solidFill>
                          <a:latin typeface="Calibri" panose="020F0502020204030204" pitchFamily="34" charset="0"/>
                        </a:rPr>
                        <a:t>220V</a:t>
                      </a:r>
                      <a:endParaRPr lang="en-US" sz="2000" dirty="0">
                        <a:solidFill>
                          <a:srgbClr val="000000"/>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1311275">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dirty="0">
                          <a:solidFill>
                            <a:srgbClr val="000000"/>
                          </a:solidFill>
                          <a:latin typeface="Calibri" panose="020F0502020204030204" pitchFamily="34" charset="0"/>
                        </a:rPr>
                        <a:t>Đèn Led tuýt bán nguyệt dẹt 1.2m</a:t>
                      </a:r>
                      <a:endParaRPr lang="en-US" sz="2000" dirty="0">
                        <a:solidFill>
                          <a:srgbClr val="000000"/>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endParaRPr sz="2000" dirty="0">
                        <a:solidFill>
                          <a:srgbClr val="000000"/>
                        </a:solidFill>
                        <a:latin typeface="Calibri" panose="020F0502020204030204" pitchFamily="34" charset="0"/>
                      </a:endParaRPr>
                    </a:p>
                    <a:p>
                      <a:pPr lvl="0" eaLnBrk="1" hangingPunct="1">
                        <a:buNone/>
                      </a:pPr>
                      <a:endParaRPr sz="2000" dirty="0">
                        <a:solidFill>
                          <a:srgbClr val="000000"/>
                        </a:solidFill>
                        <a:latin typeface="Calibri" panose="020F0502020204030204" pitchFamily="34" charset="0"/>
                      </a:endParaRPr>
                    </a:p>
                    <a:p>
                      <a:pPr lvl="0" eaLnBrk="1" hangingPunct="1">
                        <a:buNone/>
                      </a:pPr>
                      <a:endParaRPr sz="2000" dirty="0">
                        <a:solidFill>
                          <a:srgbClr val="000000"/>
                        </a:solidFill>
                        <a:latin typeface="Calibri" panose="020F0502020204030204" pitchFamily="34" charset="0"/>
                      </a:endParaRPr>
                    </a:p>
                    <a:p>
                      <a:pPr lvl="0" eaLnBrk="1" hangingPunct="1">
                        <a:buNone/>
                      </a:pPr>
                      <a:endParaRPr lang="en-US" sz="2000" dirty="0">
                        <a:solidFill>
                          <a:srgbClr val="000000"/>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dirty="0">
                          <a:solidFill>
                            <a:srgbClr val="000000"/>
                          </a:solidFill>
                          <a:latin typeface="Calibri" panose="020F0502020204030204" pitchFamily="34" charset="0"/>
                        </a:rPr>
                        <a:t>18W, 24W, 36W</a:t>
                      </a:r>
                      <a:endParaRPr lang="en-US" sz="2000" dirty="0">
                        <a:solidFill>
                          <a:srgbClr val="000000"/>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2000" dirty="0">
                          <a:solidFill>
                            <a:srgbClr val="000000"/>
                          </a:solidFill>
                          <a:latin typeface="Calibri" panose="020F0502020204030204" pitchFamily="34" charset="0"/>
                        </a:rPr>
                        <a:t>220 V</a:t>
                      </a:r>
                      <a:endParaRPr lang="en-US" sz="2000" dirty="0">
                        <a:solidFill>
                          <a:srgbClr val="000000"/>
                        </a:solidFill>
                        <a:latin typeface="Calibri" panose="020F0502020204030204" pitchFamily="34" charset="0"/>
                      </a:endParaRPr>
                    </a:p>
                  </a:txBody>
                  <a:tcPr marL="91447" marR="91447" marT="45721" marB="45721">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bl>
          </a:graphicData>
        </a:graphic>
      </p:graphicFrame>
      <p:pic>
        <p:nvPicPr>
          <p:cNvPr id="14377" name="Picture 3" descr="Screen Clipping"/>
          <p:cNvPicPr>
            <a:picLocks noChangeAspect="1"/>
          </p:cNvPicPr>
          <p:nvPr/>
        </p:nvPicPr>
        <p:blipFill>
          <a:blip r:embed="rId3"/>
          <a:stretch>
            <a:fillRect/>
          </a:stretch>
        </p:blipFill>
        <p:spPr>
          <a:xfrm>
            <a:off x="2819400" y="4448175"/>
            <a:ext cx="1876425" cy="962025"/>
          </a:xfrm>
          <a:prstGeom prst="rect">
            <a:avLst/>
          </a:prstGeom>
          <a:noFill/>
          <a:ln w="9525">
            <a:noFill/>
          </a:ln>
        </p:spPr>
      </p:pic>
      <p:pic>
        <p:nvPicPr>
          <p:cNvPr id="14378" name="Picture 16" descr="Screen Clipping"/>
          <p:cNvPicPr>
            <a:picLocks noChangeAspect="1"/>
          </p:cNvPicPr>
          <p:nvPr/>
        </p:nvPicPr>
        <p:blipFill>
          <a:blip r:embed="rId4"/>
          <a:stretch>
            <a:fillRect/>
          </a:stretch>
        </p:blipFill>
        <p:spPr>
          <a:xfrm>
            <a:off x="2632075" y="5572125"/>
            <a:ext cx="2028825" cy="1057275"/>
          </a:xfrm>
          <a:prstGeom prst="rect">
            <a:avLst/>
          </a:prstGeom>
          <a:noFill/>
          <a:ln w="9525">
            <a:noFill/>
          </a:ln>
        </p:spPr>
      </p:pic>
      <p:pic>
        <p:nvPicPr>
          <p:cNvPr id="14379" name="Picture 7"/>
          <p:cNvPicPr>
            <a:picLocks noChangeAspect="1"/>
          </p:cNvPicPr>
          <p:nvPr/>
        </p:nvPicPr>
        <p:blipFill>
          <a:blip r:embed="rId5"/>
          <a:stretch>
            <a:fillRect/>
          </a:stretch>
        </p:blipFill>
        <p:spPr>
          <a:xfrm>
            <a:off x="2667000" y="3035300"/>
            <a:ext cx="1790700" cy="1181100"/>
          </a:xfrm>
          <a:prstGeom prst="rect">
            <a:avLst/>
          </a:prstGeom>
          <a:noFill/>
          <a:ln w="9525">
            <a:noFill/>
          </a:ln>
        </p:spPr>
      </p:pic>
      <p:pic>
        <p:nvPicPr>
          <p:cNvPr id="14380" name="Picture 8"/>
          <p:cNvPicPr>
            <a:picLocks noChangeAspect="1"/>
          </p:cNvPicPr>
          <p:nvPr/>
        </p:nvPicPr>
        <p:blipFill>
          <a:blip r:embed="rId6"/>
          <a:stretch>
            <a:fillRect/>
          </a:stretch>
        </p:blipFill>
        <p:spPr>
          <a:xfrm>
            <a:off x="2971800" y="1863725"/>
            <a:ext cx="1876425" cy="1133475"/>
          </a:xfrm>
          <a:prstGeom prst="rect">
            <a:avLst/>
          </a:prstGeom>
          <a:noFill/>
          <a:ln w="9525">
            <a:noFill/>
          </a:ln>
        </p:spPr>
      </p:pic>
      <p:pic>
        <p:nvPicPr>
          <p:cNvPr id="14381" name="Picture 15"/>
          <p:cNvPicPr>
            <a:picLocks noChangeAspect="1"/>
          </p:cNvPicPr>
          <p:nvPr/>
        </p:nvPicPr>
        <p:blipFill>
          <a:blip r:embed="rId7"/>
          <a:stretch>
            <a:fillRect/>
          </a:stretch>
        </p:blipFill>
        <p:spPr>
          <a:xfrm>
            <a:off x="8639175" y="0"/>
            <a:ext cx="457200" cy="457200"/>
          </a:xfrm>
          <a:prstGeom prst="rect">
            <a:avLst/>
          </a:prstGeom>
          <a:noFill/>
          <a:ln w="9525">
            <a:noFill/>
          </a:ln>
        </p:spPr>
      </p:pic>
      <p:pic>
        <p:nvPicPr>
          <p:cNvPr id="14382" name="Picture 16"/>
          <p:cNvPicPr>
            <a:picLocks noChangeAspect="1"/>
          </p:cNvPicPr>
          <p:nvPr/>
        </p:nvPicPr>
        <p:blipFill>
          <a:blip r:embed="rId7"/>
          <a:stretch>
            <a:fillRect/>
          </a:stretch>
        </p:blipFill>
        <p:spPr>
          <a:xfrm>
            <a:off x="8707438" y="6403975"/>
            <a:ext cx="457200" cy="457200"/>
          </a:xfrm>
          <a:prstGeom prst="rect">
            <a:avLst/>
          </a:prstGeom>
          <a:noFill/>
          <a:ln w="9525">
            <a:noFill/>
          </a:ln>
        </p:spPr>
      </p:pic>
      <p:pic>
        <p:nvPicPr>
          <p:cNvPr id="14383" name="Picture 17"/>
          <p:cNvPicPr>
            <a:picLocks noChangeAspect="1"/>
          </p:cNvPicPr>
          <p:nvPr/>
        </p:nvPicPr>
        <p:blipFill>
          <a:blip r:embed="rId7"/>
          <a:stretch>
            <a:fillRect/>
          </a:stretch>
        </p:blipFill>
        <p:spPr>
          <a:xfrm>
            <a:off x="184150" y="0"/>
            <a:ext cx="457200" cy="457200"/>
          </a:xfrm>
          <a:prstGeom prst="rect">
            <a:avLst/>
          </a:prstGeom>
          <a:noFill/>
          <a:ln w="9525">
            <a:noFill/>
          </a:ln>
        </p:spPr>
      </p:pic>
      <p:pic>
        <p:nvPicPr>
          <p:cNvPr id="14384" name="Picture 18"/>
          <p:cNvPicPr>
            <a:picLocks noChangeAspect="1"/>
          </p:cNvPicPr>
          <p:nvPr/>
        </p:nvPicPr>
        <p:blipFill>
          <a:blip r:embed="rId7"/>
          <a:stretch>
            <a:fillRect/>
          </a:stretch>
        </p:blipFill>
        <p:spPr>
          <a:xfrm>
            <a:off x="-106362" y="6400800"/>
            <a:ext cx="457200" cy="457200"/>
          </a:xfrm>
          <a:prstGeom prst="rect">
            <a:avLst/>
          </a:prstGeom>
          <a:noFill/>
          <a:ln w="9525">
            <a:noFill/>
          </a:ln>
        </p:spPr>
      </p:pic>
    </p:spTree>
    <p:custDataLst>
      <p:tags r:id="rId8"/>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Freeform 19"/>
          <p:cNvSpPr/>
          <p:nvPr/>
        </p:nvSpPr>
        <p:spPr>
          <a:xfrm rot="5400000">
            <a:off x="1355725" y="-1370012"/>
            <a:ext cx="7053263" cy="9753600"/>
          </a:xfrm>
          <a:custGeom>
            <a:avLst/>
            <a:gdLst/>
            <a:ahLst/>
            <a:cxnLst>
              <a:cxn ang="0">
                <a:pos x="0" y="0"/>
              </a:cxn>
              <a:cxn ang="0">
                <a:pos x="2147483646" y="2147483646"/>
              </a:cxn>
              <a:cxn ang="0">
                <a:pos x="0" y="2147483646"/>
              </a:cxn>
            </a:cxnLst>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2" name="Rectangle 1"/>
          <p:cNvSpPr/>
          <p:nvPr/>
        </p:nvSpPr>
        <p:spPr>
          <a:xfrm>
            <a:off x="369888" y="762000"/>
            <a:ext cx="8545513" cy="4465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490538" y="1009650"/>
            <a:ext cx="8131175" cy="4894263"/>
          </a:xfrm>
          <a:prstGeom prst="rect">
            <a:avLst/>
          </a:prstGeom>
        </p:spPr>
        <p:txBody>
          <a:bodyPr>
            <a:spAutoFit/>
          </a:bodyPr>
          <a:p>
            <a:pPr>
              <a:buNone/>
            </a:pPr>
            <a:r>
              <a:rPr lang="es-ES" altLang="x-none" sz="3200" dirty="0">
                <a:solidFill>
                  <a:schemeClr val="bg1"/>
                </a:solidFill>
                <a:latin typeface="Times New Roman" panose="02020603050405020304" pitchFamily="18" charset="0"/>
                <a:cs typeface="Times New Roman" panose="02020603050405020304" pitchFamily="18" charset="0"/>
              </a:rPr>
              <a:t>1.2 </a:t>
            </a:r>
            <a:r>
              <a:rPr lang="vi-VN" altLang="x-none" sz="3200" dirty="0">
                <a:solidFill>
                  <a:schemeClr val="bg1"/>
                </a:solidFill>
                <a:latin typeface="Times New Roman" panose="02020603050405020304" pitchFamily="18" charset="0"/>
                <a:cs typeface="Times New Roman" panose="02020603050405020304" pitchFamily="18" charset="0"/>
              </a:rPr>
              <a:t> Đèn LED</a:t>
            </a:r>
            <a:endParaRPr sz="3200" dirty="0">
              <a:solidFill>
                <a:schemeClr val="bg1"/>
              </a:solidFill>
              <a:latin typeface="Times New Roman" panose="02020603050405020304" pitchFamily="18" charset="0"/>
              <a:cs typeface="Times New Roman" panose="02020603050405020304" pitchFamily="18" charset="0"/>
            </a:endParaRPr>
          </a:p>
          <a:p>
            <a:pPr>
              <a:buNone/>
            </a:pPr>
            <a:r>
              <a:rPr lang="vi-VN" altLang="x-none" sz="3200" dirty="0">
                <a:solidFill>
                  <a:schemeClr val="bg1"/>
                </a:solidFill>
                <a:latin typeface="Times New Roman" panose="02020603050405020304" pitchFamily="18" charset="0"/>
                <a:cs typeface="Times New Roman" panose="02020603050405020304" pitchFamily="18" charset="0"/>
              </a:rPr>
              <a:t>a. Cấu tạo v</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 thông số kĩ thuật</a:t>
            </a:r>
            <a:endParaRPr sz="3200" dirty="0">
              <a:solidFill>
                <a:schemeClr val="bg1"/>
              </a:solidFill>
              <a:latin typeface="Times New Roman" panose="02020603050405020304" pitchFamily="18" charset="0"/>
              <a:cs typeface="Times New Roman" panose="02020603050405020304" pitchFamily="18" charset="0"/>
            </a:endParaRPr>
          </a:p>
          <a:p>
            <a:pPr>
              <a:buNone/>
            </a:pPr>
            <a:r>
              <a:rPr lang="vi-VN" altLang="x-none" sz="3200" dirty="0">
                <a:solidFill>
                  <a:schemeClr val="bg1"/>
                </a:solidFill>
                <a:latin typeface="Times New Roman" panose="02020603050405020304" pitchFamily="18" charset="0"/>
                <a:cs typeface="Times New Roman" panose="02020603050405020304" pitchFamily="18" charset="0"/>
              </a:rPr>
              <a:t> </a:t>
            </a:r>
            <a:endParaRPr sz="3200" dirty="0">
              <a:solidFill>
                <a:schemeClr val="bg1"/>
              </a:solidFill>
              <a:latin typeface="Times New Roman" panose="02020603050405020304" pitchFamily="18" charset="0"/>
              <a:cs typeface="Times New Roman" panose="02020603050405020304" pitchFamily="18" charset="0"/>
            </a:endParaRPr>
          </a:p>
          <a:p>
            <a:pPr>
              <a:buNone/>
            </a:pPr>
            <a:r>
              <a:rPr lang="vi-VN" altLang="x-none" sz="3200" dirty="0">
                <a:solidFill>
                  <a:schemeClr val="bg1"/>
                </a:solidFill>
                <a:latin typeface="Times New Roman" panose="02020603050405020304" pitchFamily="18" charset="0"/>
                <a:cs typeface="Times New Roman" panose="02020603050405020304" pitchFamily="18" charset="0"/>
              </a:rPr>
              <a:t> có cấu tạo gồm các bộ phận chính sau: vỏ đèn, bộ nguồn, bảng Imạch LED. </a:t>
            </a:r>
            <a:r>
              <a:rPr lang="es-ES" altLang="x-none" sz="3200" dirty="0">
                <a:solidFill>
                  <a:schemeClr val="bg1"/>
                </a:solidFill>
                <a:latin typeface="Times New Roman" panose="02020603050405020304" pitchFamily="18" charset="0"/>
                <a:cs typeface="Times New Roman" panose="02020603050405020304" pitchFamily="18" charset="0"/>
              </a:rPr>
              <a:t>Mỗi bộ phận có các chức năng khác nhau.</a:t>
            </a:r>
            <a:endParaRPr sz="3200" dirty="0">
              <a:solidFill>
                <a:schemeClr val="bg1"/>
              </a:solidFill>
              <a:latin typeface="Times New Roman" panose="02020603050405020304" pitchFamily="18" charset="0"/>
              <a:cs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p:txBody>
      </p:sp>
      <p:sp>
        <p:nvSpPr>
          <p:cNvPr id="15365" name="Rectangle 29"/>
          <p:cNvSpPr/>
          <p:nvPr/>
        </p:nvSpPr>
        <p:spPr>
          <a:xfrm>
            <a:off x="214313" y="190500"/>
            <a:ext cx="8715375"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5367" name="Picture 6"/>
          <p:cNvPicPr>
            <a:picLocks noChangeAspect="1"/>
          </p:cNvPicPr>
          <p:nvPr/>
        </p:nvPicPr>
        <p:blipFill>
          <a:blip r:embed="rId1"/>
          <a:stretch>
            <a:fillRect/>
          </a:stretch>
        </p:blipFill>
        <p:spPr>
          <a:xfrm>
            <a:off x="8639175" y="0"/>
            <a:ext cx="457200" cy="457200"/>
          </a:xfrm>
          <a:prstGeom prst="rect">
            <a:avLst/>
          </a:prstGeom>
          <a:noFill/>
          <a:ln w="9525">
            <a:noFill/>
          </a:ln>
        </p:spPr>
      </p:pic>
      <p:pic>
        <p:nvPicPr>
          <p:cNvPr id="15368" name="Picture 8"/>
          <p:cNvPicPr>
            <a:picLocks noChangeAspect="1"/>
          </p:cNvPicPr>
          <p:nvPr/>
        </p:nvPicPr>
        <p:blipFill>
          <a:blip r:embed="rId1"/>
          <a:stretch>
            <a:fillRect/>
          </a:stretch>
        </p:blipFill>
        <p:spPr>
          <a:xfrm>
            <a:off x="8707438" y="6403975"/>
            <a:ext cx="457200" cy="457200"/>
          </a:xfrm>
          <a:prstGeom prst="rect">
            <a:avLst/>
          </a:prstGeom>
          <a:noFill/>
          <a:ln w="9525">
            <a:noFill/>
          </a:ln>
        </p:spPr>
      </p:pic>
      <p:pic>
        <p:nvPicPr>
          <p:cNvPr id="15369" name="Picture 10"/>
          <p:cNvPicPr>
            <a:picLocks noChangeAspect="1"/>
          </p:cNvPicPr>
          <p:nvPr/>
        </p:nvPicPr>
        <p:blipFill>
          <a:blip r:embed="rId1"/>
          <a:stretch>
            <a:fillRect/>
          </a:stretch>
        </p:blipFill>
        <p:spPr>
          <a:xfrm>
            <a:off x="184150" y="0"/>
            <a:ext cx="457200" cy="457200"/>
          </a:xfrm>
          <a:prstGeom prst="rect">
            <a:avLst/>
          </a:prstGeom>
          <a:noFill/>
          <a:ln w="9525">
            <a:noFill/>
          </a:ln>
        </p:spPr>
      </p:pic>
      <p:pic>
        <p:nvPicPr>
          <p:cNvPr id="15370" name="Picture 11"/>
          <p:cNvPicPr>
            <a:picLocks noChangeAspect="1"/>
          </p:cNvPicPr>
          <p:nvPr/>
        </p:nvPicPr>
        <p:blipFill>
          <a:blip r:embed="rId1"/>
          <a:stretch>
            <a:fillRect/>
          </a:stretch>
        </p:blipFill>
        <p:spPr>
          <a:xfrm>
            <a:off x="-106362" y="6400800"/>
            <a:ext cx="457200" cy="4572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16387"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6388" name="Rectangle 10"/>
          <p:cNvSpPr/>
          <p:nvPr/>
        </p:nvSpPr>
        <p:spPr>
          <a:xfrm>
            <a:off x="341313" y="163513"/>
            <a:ext cx="3627437" cy="584200"/>
          </a:xfrm>
          <a:prstGeom prst="rect">
            <a:avLst/>
          </a:prstGeom>
          <a:noFill/>
          <a:ln w="9525">
            <a:noFill/>
          </a:ln>
        </p:spPr>
        <p:txBody>
          <a:bodyPr wrap="none">
            <a:spAutoFit/>
          </a:bodyPr>
          <a:p>
            <a:r>
              <a:rPr lang="en-US" altLang="en-US" sz="3200" dirty="0">
                <a:solidFill>
                  <a:srgbClr val="FF3300"/>
                </a:solidFill>
                <a:latin typeface="Times New Roman" panose="02020603050405020304" pitchFamily="18" charset="0"/>
              </a:rPr>
              <a:t>b.Nguyên lí làm việc</a:t>
            </a:r>
            <a:endParaRPr lang="en-US" altLang="en-US" sz="3200" dirty="0">
              <a:solidFill>
                <a:srgbClr val="FF3300"/>
              </a:solidFill>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6390" name="Picture 10"/>
          <p:cNvPicPr>
            <a:picLocks noChangeAspect="1"/>
          </p:cNvPicPr>
          <p:nvPr/>
        </p:nvPicPr>
        <p:blipFill>
          <a:blip r:embed="rId1"/>
          <a:stretch>
            <a:fillRect/>
          </a:stretch>
        </p:blipFill>
        <p:spPr>
          <a:xfrm>
            <a:off x="7734300" y="215900"/>
            <a:ext cx="838200" cy="893763"/>
          </a:xfrm>
          <a:prstGeom prst="rect">
            <a:avLst/>
          </a:prstGeom>
          <a:noFill/>
          <a:ln w="9525">
            <a:noFill/>
          </a:ln>
        </p:spPr>
      </p:pic>
      <p:sp>
        <p:nvSpPr>
          <p:cNvPr id="15" name="Rectangle 14"/>
          <p:cNvSpPr/>
          <p:nvPr/>
        </p:nvSpPr>
        <p:spPr>
          <a:xfrm>
            <a:off x="388938" y="1592263"/>
            <a:ext cx="2028825" cy="11160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Cấp</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điện</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cho</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đèn</a:t>
            </a:r>
            <a:endParaRPr kumimoji="0" lang="en-US" sz="2400" b="0" i="0" u="none" strike="noStrike" kern="1200" cap="none" spc="0" normalizeH="0" baseline="0" noProof="0" dirty="0">
              <a:ln>
                <a:noFill/>
              </a:ln>
              <a:solidFill>
                <a:srgbClr val="00B050"/>
              </a:solidFill>
              <a:effectLst/>
              <a:uLnTx/>
              <a:uFillTx/>
              <a:latin typeface="+mn-lt"/>
              <a:ea typeface="+mn-ea"/>
              <a:cs typeface="+mn-cs"/>
            </a:endParaRPr>
          </a:p>
        </p:txBody>
      </p:sp>
      <p:cxnSp>
        <p:nvCxnSpPr>
          <p:cNvPr id="16" name="Straight Arrow Connector 15"/>
          <p:cNvCxnSpPr/>
          <p:nvPr/>
        </p:nvCxnSpPr>
        <p:spPr>
          <a:xfrm flipV="1">
            <a:off x="2451100" y="1981200"/>
            <a:ext cx="542925" cy="7938"/>
          </a:xfrm>
          <a:prstGeom prst="straightConnector1">
            <a:avLst/>
          </a:prstGeom>
          <a:ln w="66675">
            <a:tailEnd type="triangle"/>
          </a:ln>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3028950" y="1557338"/>
            <a:ext cx="2028825" cy="1114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Bô</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nguồn</a:t>
            </a:r>
            <a:endParaRPr kumimoji="0" lang="en-US" sz="2400" b="0" i="0" u="none" strike="noStrike" kern="1200" cap="none" spc="0" normalizeH="0" baseline="0" noProof="0" dirty="0">
              <a:ln>
                <a:noFill/>
              </a:ln>
              <a:solidFill>
                <a:srgbClr val="00B050"/>
              </a:solidFill>
              <a:effectLst/>
              <a:uLnTx/>
              <a:uFillTx/>
              <a:latin typeface="+mn-lt"/>
              <a:ea typeface="+mn-ea"/>
              <a:cs typeface="+mn-cs"/>
            </a:endParaRPr>
          </a:p>
        </p:txBody>
      </p:sp>
      <p:sp>
        <p:nvSpPr>
          <p:cNvPr id="18" name="Rectangle 17"/>
          <p:cNvSpPr/>
          <p:nvPr/>
        </p:nvSpPr>
        <p:spPr>
          <a:xfrm>
            <a:off x="5949950" y="1630363"/>
            <a:ext cx="2028825" cy="1114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Bảng</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mạch</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LED</a:t>
            </a:r>
            <a:endParaRPr kumimoji="0" lang="en-US" sz="2400" b="0" i="0" u="none" strike="noStrike" kern="1200" cap="none" spc="0" normalizeH="0" baseline="0" noProof="0" dirty="0">
              <a:ln>
                <a:noFill/>
              </a:ln>
              <a:solidFill>
                <a:srgbClr val="00B050"/>
              </a:solidFill>
              <a:effectLst/>
              <a:uLnTx/>
              <a:uFillTx/>
              <a:latin typeface="+mn-lt"/>
              <a:ea typeface="+mn-ea"/>
              <a:cs typeface="+mn-cs"/>
            </a:endParaRPr>
          </a:p>
        </p:txBody>
      </p:sp>
      <p:sp>
        <p:nvSpPr>
          <p:cNvPr id="19" name="Rectangle 18"/>
          <p:cNvSpPr/>
          <p:nvPr/>
        </p:nvSpPr>
        <p:spPr>
          <a:xfrm>
            <a:off x="5354638" y="3598863"/>
            <a:ext cx="2028825" cy="11160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Phát</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ra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ánh</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sáng</a:t>
            </a:r>
            <a:endParaRPr kumimoji="0" lang="en-US" sz="2400" b="0" i="0" u="none" strike="noStrike" kern="1200" cap="none" spc="0" normalizeH="0" baseline="0" noProof="0" dirty="0">
              <a:ln>
                <a:noFill/>
              </a:ln>
              <a:solidFill>
                <a:srgbClr val="00B050"/>
              </a:solidFill>
              <a:effectLst/>
              <a:uLnTx/>
              <a:uFillTx/>
              <a:latin typeface="+mn-lt"/>
              <a:ea typeface="+mn-ea"/>
              <a:cs typeface="+mn-cs"/>
            </a:endParaRPr>
          </a:p>
        </p:txBody>
      </p:sp>
      <p:cxnSp>
        <p:nvCxnSpPr>
          <p:cNvPr id="20" name="Straight Arrow Connector 19"/>
          <p:cNvCxnSpPr/>
          <p:nvPr/>
        </p:nvCxnSpPr>
        <p:spPr>
          <a:xfrm flipV="1">
            <a:off x="5232400" y="2187575"/>
            <a:ext cx="542925" cy="7938"/>
          </a:xfrm>
          <a:prstGeom prst="straightConnector1">
            <a:avLst/>
          </a:prstGeom>
          <a:ln w="66675">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p:cNvCxnSpPr/>
          <p:nvPr/>
        </p:nvCxnSpPr>
        <p:spPr>
          <a:xfrm rot="5400000" flipV="1">
            <a:off x="6422231" y="3161506"/>
            <a:ext cx="542925" cy="7938"/>
          </a:xfrm>
          <a:prstGeom prst="straightConnector1">
            <a:avLst/>
          </a:prstGeom>
          <a:ln w="66675">
            <a:tailEnd type="triangle"/>
          </a:ln>
        </p:spPr>
        <p:style>
          <a:lnRef idx="1">
            <a:schemeClr val="accent2"/>
          </a:lnRef>
          <a:fillRef idx="0">
            <a:schemeClr val="accent2"/>
          </a:fillRef>
          <a:effectRef idx="0">
            <a:schemeClr val="accent2"/>
          </a:effectRef>
          <a:fontRef idx="minor">
            <a:schemeClr val="tx1"/>
          </a:fontRef>
        </p:style>
      </p:cxnSp>
      <p:sp>
        <p:nvSpPr>
          <p:cNvPr id="16398" name="Rectangle 10"/>
          <p:cNvSpPr/>
          <p:nvPr/>
        </p:nvSpPr>
        <p:spPr>
          <a:xfrm>
            <a:off x="539750" y="5180013"/>
            <a:ext cx="7588250" cy="461962"/>
          </a:xfrm>
          <a:prstGeom prst="rect">
            <a:avLst/>
          </a:prstGeom>
          <a:noFill/>
          <a:ln w="9525">
            <a:noFill/>
          </a:ln>
        </p:spPr>
        <p:txBody>
          <a:bodyPr wrap="none">
            <a:spAutoFit/>
          </a:bodyPr>
          <a:p>
            <a:r>
              <a:rPr lang="en-US" altLang="en-US" dirty="0">
                <a:solidFill>
                  <a:srgbClr val="FF3300"/>
                </a:solidFill>
                <a:latin typeface="Times New Roman" panose="02020603050405020304" pitchFamily="18" charset="0"/>
              </a:rPr>
              <a:t>Hình 9.5: Sơ đồ khối mô tả nguyên lí làm việc của đèn LED</a:t>
            </a:r>
            <a:endParaRPr lang="en-US" altLang="en-US" dirty="0">
              <a:latin typeface="Times New Roman" panose="02020603050405020304" pitchFamily="18" charset="0"/>
            </a:endParaRPr>
          </a:p>
        </p:txBody>
      </p:sp>
      <p:pic>
        <p:nvPicPr>
          <p:cNvPr id="16399" name="Picture 21"/>
          <p:cNvPicPr>
            <a:picLocks noChangeAspect="1"/>
          </p:cNvPicPr>
          <p:nvPr/>
        </p:nvPicPr>
        <p:blipFill>
          <a:blip r:embed="rId2"/>
          <a:stretch>
            <a:fillRect/>
          </a:stretch>
        </p:blipFill>
        <p:spPr>
          <a:xfrm>
            <a:off x="8639175" y="0"/>
            <a:ext cx="457200" cy="457200"/>
          </a:xfrm>
          <a:prstGeom prst="rect">
            <a:avLst/>
          </a:prstGeom>
          <a:noFill/>
          <a:ln w="9525">
            <a:noFill/>
          </a:ln>
        </p:spPr>
      </p:pic>
      <p:pic>
        <p:nvPicPr>
          <p:cNvPr id="16400" name="Picture 22"/>
          <p:cNvPicPr>
            <a:picLocks noChangeAspect="1"/>
          </p:cNvPicPr>
          <p:nvPr/>
        </p:nvPicPr>
        <p:blipFill>
          <a:blip r:embed="rId2"/>
          <a:stretch>
            <a:fillRect/>
          </a:stretch>
        </p:blipFill>
        <p:spPr>
          <a:xfrm>
            <a:off x="8707438" y="6403975"/>
            <a:ext cx="457200" cy="457200"/>
          </a:xfrm>
          <a:prstGeom prst="rect">
            <a:avLst/>
          </a:prstGeom>
          <a:noFill/>
          <a:ln w="9525">
            <a:noFill/>
          </a:ln>
        </p:spPr>
      </p:pic>
      <p:pic>
        <p:nvPicPr>
          <p:cNvPr id="16401" name="Picture 23"/>
          <p:cNvPicPr>
            <a:picLocks noChangeAspect="1"/>
          </p:cNvPicPr>
          <p:nvPr/>
        </p:nvPicPr>
        <p:blipFill>
          <a:blip r:embed="rId2"/>
          <a:stretch>
            <a:fillRect/>
          </a:stretch>
        </p:blipFill>
        <p:spPr>
          <a:xfrm>
            <a:off x="184150" y="0"/>
            <a:ext cx="457200" cy="457200"/>
          </a:xfrm>
          <a:prstGeom prst="rect">
            <a:avLst/>
          </a:prstGeom>
          <a:noFill/>
          <a:ln w="9525">
            <a:noFill/>
          </a:ln>
        </p:spPr>
      </p:pic>
      <p:pic>
        <p:nvPicPr>
          <p:cNvPr id="16402" name="Picture 24"/>
          <p:cNvPicPr>
            <a:picLocks noChangeAspect="1"/>
          </p:cNvPicPr>
          <p:nvPr/>
        </p:nvPicPr>
        <p:blipFill>
          <a:blip r:embed="rId2"/>
          <a:stretch>
            <a:fillRect/>
          </a:stretch>
        </p:blipFill>
        <p:spPr>
          <a:xfrm>
            <a:off x="-106362" y="6400800"/>
            <a:ext cx="457200" cy="457200"/>
          </a:xfrm>
          <a:prstGeom prst="rect">
            <a:avLst/>
          </a:prstGeom>
          <a:noFill/>
          <a:ln w="9525">
            <a:noFill/>
          </a:ln>
        </p:spPr>
      </p:pic>
    </p:spTree>
    <p:custDataLst>
      <p:tags r:id="rId3"/>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0966"/>
                                        </p:tgtEl>
                                        <p:attrNameLst>
                                          <p:attrName>style.visibility</p:attrName>
                                        </p:attrNameLst>
                                      </p:cBhvr>
                                      <p:to>
                                        <p:strVal val="visible"/>
                                      </p:to>
                                    </p:set>
                                    <p:animEffect transition="in" filter="barn(inVertical)">
                                      <p:cBhvr>
                                        <p:cTn id="32" dur="500"/>
                                        <p:tgtEl>
                                          <p:spTgt spid="4096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5"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Freeform 19"/>
          <p:cNvSpPr/>
          <p:nvPr/>
        </p:nvSpPr>
        <p:spPr>
          <a:xfrm rot="5400000">
            <a:off x="1355725" y="-1370012"/>
            <a:ext cx="7053263" cy="9753600"/>
          </a:xfrm>
          <a:custGeom>
            <a:avLst/>
            <a:gdLst/>
            <a:ahLst/>
            <a:cxnLst>
              <a:cxn ang="0">
                <a:pos x="0" y="0"/>
              </a:cxn>
              <a:cxn ang="0">
                <a:pos x="2147483646" y="2147483646"/>
              </a:cxn>
              <a:cxn ang="0">
                <a:pos x="0" y="2147483646"/>
              </a:cxn>
            </a:cxnLst>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2" name="Rectangle 1"/>
          <p:cNvSpPr/>
          <p:nvPr/>
        </p:nvSpPr>
        <p:spPr>
          <a:xfrm>
            <a:off x="369888" y="762000"/>
            <a:ext cx="8545513" cy="4465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490538" y="1009650"/>
            <a:ext cx="8131175" cy="3908425"/>
          </a:xfrm>
          <a:prstGeom prst="rect">
            <a:avLst/>
          </a:prstGeom>
        </p:spPr>
        <p:txBody>
          <a:bodyPr>
            <a:spAutoFit/>
          </a:bodyPr>
          <a:p>
            <a:pPr>
              <a:buNone/>
            </a:pPr>
            <a:r>
              <a:rPr lang="es-ES" altLang="x-none" sz="3200" dirty="0">
                <a:solidFill>
                  <a:schemeClr val="bg1"/>
                </a:solidFill>
                <a:latin typeface="Times New Roman" panose="02020603050405020304" pitchFamily="18" charset="0"/>
                <a:cs typeface="Times New Roman" panose="02020603050405020304" pitchFamily="18" charset="0"/>
              </a:rPr>
              <a:t>b. Nguyên lý l</a:t>
            </a:r>
            <a:r>
              <a:rPr lang="es-ES" altLang="x-none" sz="3200" dirty="0">
                <a:solidFill>
                  <a:schemeClr val="bg1"/>
                </a:solidFill>
                <a:latin typeface="Times New Roman" panose="02020603050405020304" pitchFamily="18" charset="0"/>
                <a:ea typeface="Times New Roman" panose="02020603050405020304" pitchFamily="18" charset="0"/>
              </a:rPr>
              <a:t>à</a:t>
            </a:r>
            <a:r>
              <a:rPr lang="es-ES" altLang="x-none" sz="3200" dirty="0">
                <a:solidFill>
                  <a:schemeClr val="bg1"/>
                </a:solidFill>
                <a:latin typeface="Times New Roman" panose="02020603050405020304" pitchFamily="18" charset="0"/>
                <a:cs typeface="Times New Roman" panose="02020603050405020304" pitchFamily="18" charset="0"/>
              </a:rPr>
              <a:t>m việc</a:t>
            </a:r>
            <a:endParaRPr sz="3200" dirty="0">
              <a:solidFill>
                <a:schemeClr val="bg1"/>
              </a:solidFill>
              <a:latin typeface="Times New Roman" panose="02020603050405020304" pitchFamily="18" charset="0"/>
              <a:cs typeface="Times New Roman" panose="02020603050405020304" pitchFamily="18" charset="0"/>
            </a:endParaRPr>
          </a:p>
          <a:p>
            <a:pPr>
              <a:buNone/>
            </a:pPr>
            <a:r>
              <a:rPr lang="vi-VN" altLang="x-none" sz="3200" dirty="0">
                <a:solidFill>
                  <a:schemeClr val="bg1"/>
                </a:solidFill>
                <a:latin typeface="Times New Roman" panose="02020603050405020304" pitchFamily="18" charset="0"/>
                <a:cs typeface="Times New Roman" panose="02020603050405020304" pitchFamily="18" charset="0"/>
              </a:rPr>
              <a:t>Khi cấp điện cho đèn LED, bộ nguồn trong đèn sẽ biến đổi dòng điện v</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 truyền đến bảng Imạch LED, l</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m đèn phát sáng</a:t>
            </a:r>
            <a:endParaRPr sz="3200" dirty="0">
              <a:solidFill>
                <a:schemeClr val="bg1"/>
              </a:solidFill>
              <a:latin typeface="Times New Roman" panose="02020603050405020304" pitchFamily="18" charset="0"/>
              <a:cs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p:txBody>
      </p:sp>
      <p:sp>
        <p:nvSpPr>
          <p:cNvPr id="17413" name="Rectangle 29"/>
          <p:cNvSpPr/>
          <p:nvPr/>
        </p:nvSpPr>
        <p:spPr>
          <a:xfrm>
            <a:off x="214313" y="190500"/>
            <a:ext cx="8715375"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7415" name="Picture 6"/>
          <p:cNvPicPr>
            <a:picLocks noChangeAspect="1"/>
          </p:cNvPicPr>
          <p:nvPr/>
        </p:nvPicPr>
        <p:blipFill>
          <a:blip r:embed="rId1"/>
          <a:stretch>
            <a:fillRect/>
          </a:stretch>
        </p:blipFill>
        <p:spPr>
          <a:xfrm>
            <a:off x="8639175" y="0"/>
            <a:ext cx="457200" cy="457200"/>
          </a:xfrm>
          <a:prstGeom prst="rect">
            <a:avLst/>
          </a:prstGeom>
          <a:noFill/>
          <a:ln w="9525">
            <a:noFill/>
          </a:ln>
        </p:spPr>
      </p:pic>
      <p:pic>
        <p:nvPicPr>
          <p:cNvPr id="17416" name="Picture 8"/>
          <p:cNvPicPr>
            <a:picLocks noChangeAspect="1"/>
          </p:cNvPicPr>
          <p:nvPr/>
        </p:nvPicPr>
        <p:blipFill>
          <a:blip r:embed="rId1"/>
          <a:stretch>
            <a:fillRect/>
          </a:stretch>
        </p:blipFill>
        <p:spPr>
          <a:xfrm>
            <a:off x="8707438" y="6403975"/>
            <a:ext cx="457200" cy="457200"/>
          </a:xfrm>
          <a:prstGeom prst="rect">
            <a:avLst/>
          </a:prstGeom>
          <a:noFill/>
          <a:ln w="9525">
            <a:noFill/>
          </a:ln>
        </p:spPr>
      </p:pic>
      <p:pic>
        <p:nvPicPr>
          <p:cNvPr id="17417" name="Picture 10"/>
          <p:cNvPicPr>
            <a:picLocks noChangeAspect="1"/>
          </p:cNvPicPr>
          <p:nvPr/>
        </p:nvPicPr>
        <p:blipFill>
          <a:blip r:embed="rId1"/>
          <a:stretch>
            <a:fillRect/>
          </a:stretch>
        </p:blipFill>
        <p:spPr>
          <a:xfrm>
            <a:off x="184150" y="0"/>
            <a:ext cx="457200" cy="457200"/>
          </a:xfrm>
          <a:prstGeom prst="rect">
            <a:avLst/>
          </a:prstGeom>
          <a:noFill/>
          <a:ln w="9525">
            <a:noFill/>
          </a:ln>
        </p:spPr>
      </p:pic>
      <p:pic>
        <p:nvPicPr>
          <p:cNvPr id="17418" name="Picture 11"/>
          <p:cNvPicPr>
            <a:picLocks noChangeAspect="1"/>
          </p:cNvPicPr>
          <p:nvPr/>
        </p:nvPicPr>
        <p:blipFill>
          <a:blip r:embed="rId1"/>
          <a:stretch>
            <a:fillRect/>
          </a:stretch>
        </p:blipFill>
        <p:spPr>
          <a:xfrm>
            <a:off x="-106362" y="6400800"/>
            <a:ext cx="457200" cy="4572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8435" name="Rectangle 10"/>
          <p:cNvSpPr/>
          <p:nvPr/>
        </p:nvSpPr>
        <p:spPr>
          <a:xfrm>
            <a:off x="184150" y="147638"/>
            <a:ext cx="5291138" cy="584200"/>
          </a:xfrm>
          <a:prstGeom prst="rect">
            <a:avLst/>
          </a:prstGeom>
          <a:noFill/>
          <a:ln w="9525">
            <a:noFill/>
          </a:ln>
        </p:spPr>
        <p:txBody>
          <a:bodyPr wrap="none">
            <a:spAutoFit/>
          </a:bodyPr>
          <a:p>
            <a:r>
              <a:rPr lang="vi-VN" altLang="en-US" sz="3200" dirty="0">
                <a:solidFill>
                  <a:srgbClr val="FF3300"/>
                </a:solidFill>
                <a:latin typeface="Times New Roman" panose="02020603050405020304" pitchFamily="18" charset="0"/>
              </a:rPr>
              <a:t>c. Lưu ý khi sử dụng đèn LED </a:t>
            </a:r>
            <a:endParaRPr lang="en-US" altLang="en-US" sz="3200" dirty="0">
              <a:solidFill>
                <a:srgbClr val="FF3300"/>
              </a:solidFill>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8437" name="Picture 10"/>
          <p:cNvPicPr>
            <a:picLocks noChangeAspect="1"/>
          </p:cNvPicPr>
          <p:nvPr/>
        </p:nvPicPr>
        <p:blipFill>
          <a:blip r:embed="rId1"/>
          <a:stretch>
            <a:fillRect/>
          </a:stretch>
        </p:blipFill>
        <p:spPr>
          <a:xfrm>
            <a:off x="7734300" y="215900"/>
            <a:ext cx="838200" cy="893763"/>
          </a:xfrm>
          <a:prstGeom prst="rect">
            <a:avLst/>
          </a:prstGeom>
          <a:noFill/>
          <a:ln w="9525">
            <a:noFill/>
          </a:ln>
        </p:spPr>
      </p:pic>
      <p:sp>
        <p:nvSpPr>
          <p:cNvPr id="14348" name="Rectangle 10"/>
          <p:cNvSpPr>
            <a:spLocks noChangeArrowheads="1"/>
          </p:cNvSpPr>
          <p:nvPr/>
        </p:nvSpPr>
        <p:spPr bwMode="auto">
          <a:xfrm>
            <a:off x="411163" y="2035175"/>
            <a:ext cx="9590088" cy="3786188"/>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342900" marR="0" lvl="0" indent="-342900" algn="l" defTabSz="914400" rtl="0" eaLnBrk="0" fontAlgn="base" latinLnBrk="0" hangingPunct="0">
              <a:lnSpc>
                <a:spcPct val="100000"/>
              </a:lnSpc>
              <a:spcBef>
                <a:spcPct val="0"/>
              </a:spcBef>
              <a:spcAft>
                <a:spcPct val="0"/>
              </a:spcAft>
              <a:buClrTx/>
              <a:buSzTx/>
              <a:buFontTx/>
              <a:buChar char="-"/>
              <a:defRPr/>
            </a:pP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Không</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đặt</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đèn</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trực</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tiếp</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dưới</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ánh</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sáng</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mặt</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trời</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hoặc</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những</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nơi</a:t>
            </a:r>
            <a:endPar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có</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nhiệt</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độ</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cao</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ẩm</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ướt</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a:t>
            </a:r>
            <a:endPar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Không</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đặt</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đèn</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gần</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những</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chất</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dễ</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gây</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cháy</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nổ</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endPar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endPar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Vệ</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sinh</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đẻn</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bằng</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vải</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khô</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mn-cs"/>
              </a:rPr>
              <a:t>sạch</a:t>
            </a:r>
            <a:r>
              <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rPr>
              <a:t>.</a:t>
            </a:r>
            <a:endParaRPr kumimoji="0" lang="en-US" altLang="en-US" sz="28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dirty="0">
              <a:ln>
                <a:noFill/>
              </a:ln>
              <a:solidFill>
                <a:srgbClr val="00B0F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pic>
        <p:nvPicPr>
          <p:cNvPr id="18439" name="Picture 11"/>
          <p:cNvPicPr>
            <a:picLocks noChangeAspect="1"/>
          </p:cNvPicPr>
          <p:nvPr/>
        </p:nvPicPr>
        <p:blipFill>
          <a:blip r:embed="rId2"/>
          <a:stretch>
            <a:fillRect/>
          </a:stretch>
        </p:blipFill>
        <p:spPr>
          <a:xfrm>
            <a:off x="8639175" y="0"/>
            <a:ext cx="457200" cy="457200"/>
          </a:xfrm>
          <a:prstGeom prst="rect">
            <a:avLst/>
          </a:prstGeom>
          <a:noFill/>
          <a:ln w="9525">
            <a:noFill/>
          </a:ln>
        </p:spPr>
      </p:pic>
      <p:pic>
        <p:nvPicPr>
          <p:cNvPr id="18440" name="Picture 12"/>
          <p:cNvPicPr>
            <a:picLocks noChangeAspect="1"/>
          </p:cNvPicPr>
          <p:nvPr/>
        </p:nvPicPr>
        <p:blipFill>
          <a:blip r:embed="rId2"/>
          <a:stretch>
            <a:fillRect/>
          </a:stretch>
        </p:blipFill>
        <p:spPr>
          <a:xfrm>
            <a:off x="8707438" y="6403975"/>
            <a:ext cx="457200" cy="457200"/>
          </a:xfrm>
          <a:prstGeom prst="rect">
            <a:avLst/>
          </a:prstGeom>
          <a:noFill/>
          <a:ln w="9525">
            <a:noFill/>
          </a:ln>
        </p:spPr>
      </p:pic>
      <p:pic>
        <p:nvPicPr>
          <p:cNvPr id="18441" name="Picture 14"/>
          <p:cNvPicPr>
            <a:picLocks noChangeAspect="1"/>
          </p:cNvPicPr>
          <p:nvPr/>
        </p:nvPicPr>
        <p:blipFill>
          <a:blip r:embed="rId2"/>
          <a:stretch>
            <a:fillRect/>
          </a:stretch>
        </p:blipFill>
        <p:spPr>
          <a:xfrm>
            <a:off x="184150" y="0"/>
            <a:ext cx="457200" cy="457200"/>
          </a:xfrm>
          <a:prstGeom prst="rect">
            <a:avLst/>
          </a:prstGeom>
          <a:noFill/>
          <a:ln w="9525">
            <a:noFill/>
          </a:ln>
        </p:spPr>
      </p:pic>
      <p:pic>
        <p:nvPicPr>
          <p:cNvPr id="18442" name="Picture 15"/>
          <p:cNvPicPr>
            <a:picLocks noChangeAspect="1"/>
          </p:cNvPicPr>
          <p:nvPr/>
        </p:nvPicPr>
        <p:blipFill>
          <a:blip r:embed="rId2"/>
          <a:stretch>
            <a:fillRect/>
          </a:stretch>
        </p:blipFill>
        <p:spPr>
          <a:xfrm>
            <a:off x="-106362" y="6400800"/>
            <a:ext cx="457200" cy="457200"/>
          </a:xfrm>
          <a:prstGeom prst="rect">
            <a:avLst/>
          </a:prstGeom>
          <a:noFill/>
          <a:ln w="9525">
            <a:noFill/>
          </a:ln>
        </p:spPr>
      </p:pic>
    </p:spTree>
    <p:custDataLst>
      <p:tags r:id="rId3"/>
    </p:custData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19459"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9461" name="Picture 10"/>
          <p:cNvPicPr>
            <a:picLocks noChangeAspect="1"/>
          </p:cNvPicPr>
          <p:nvPr/>
        </p:nvPicPr>
        <p:blipFill>
          <a:blip r:embed="rId1"/>
          <a:stretch>
            <a:fillRect/>
          </a:stretch>
        </p:blipFill>
        <p:spPr>
          <a:xfrm>
            <a:off x="7734300" y="215900"/>
            <a:ext cx="838200" cy="893763"/>
          </a:xfrm>
          <a:prstGeom prst="rect">
            <a:avLst/>
          </a:prstGeom>
          <a:noFill/>
          <a:ln w="9525">
            <a:noFill/>
          </a:ln>
        </p:spPr>
      </p:pic>
      <p:pic>
        <p:nvPicPr>
          <p:cNvPr id="19462" name="Audio 1">
            <a:hlinkClick r:id="" action="ppaction://media"/>
          </p:cNvPr>
          <p:cNvPicPr>
            <a:picLocks noChangeAspect="1"/>
          </p:cNvPicPr>
          <p:nvPr/>
        </p:nvPicPr>
        <p:blipFill>
          <a:blip r:embed="rId2"/>
          <a:stretch>
            <a:fillRect/>
          </a:stretch>
        </p:blipFill>
        <p:spPr>
          <a:xfrm>
            <a:off x="8382000" y="6096000"/>
            <a:ext cx="609600" cy="609600"/>
          </a:xfrm>
          <a:prstGeom prst="rect">
            <a:avLst/>
          </a:prstGeom>
          <a:noFill/>
          <a:ln w="9525">
            <a:noFill/>
          </a:ln>
        </p:spPr>
      </p:pic>
      <p:sp>
        <p:nvSpPr>
          <p:cNvPr id="18" name="Text Box 5"/>
          <p:cNvSpPr txBox="1"/>
          <p:nvPr/>
        </p:nvSpPr>
        <p:spPr>
          <a:xfrm>
            <a:off x="449263" y="269875"/>
            <a:ext cx="7248525" cy="584200"/>
          </a:xfrm>
          <a:prstGeom prst="rect">
            <a:avLst/>
          </a:prstGeom>
          <a:noFill/>
          <a:ln w="9525">
            <a:noFill/>
          </a:ln>
        </p:spPr>
        <p:txBody>
          <a:bodyPr>
            <a:spAutoFit/>
          </a:bodyPr>
          <a:p>
            <a:r>
              <a:rPr lang="en-US" altLang="en-US" sz="3200" dirty="0">
                <a:solidFill>
                  <a:srgbClr val="FF3300"/>
                </a:solidFill>
                <a:latin typeface="Times New Roman" panose="02020603050405020304" pitchFamily="18" charset="0"/>
              </a:rPr>
              <a:t>1.3. Máy xay thực phẩm</a:t>
            </a:r>
            <a:endParaRPr lang="en-US" altLang="en-US" sz="3200" dirty="0">
              <a:solidFill>
                <a:srgbClr val="FF3300"/>
              </a:solidFill>
              <a:latin typeface="Times New Roman" panose="02020603050405020304" pitchFamily="18" charset="0"/>
            </a:endParaRPr>
          </a:p>
        </p:txBody>
      </p:sp>
      <p:sp>
        <p:nvSpPr>
          <p:cNvPr id="19468" name="Rectangle 1"/>
          <p:cNvSpPr/>
          <p:nvPr/>
        </p:nvSpPr>
        <p:spPr>
          <a:xfrm>
            <a:off x="493713" y="1354138"/>
            <a:ext cx="4206875" cy="461962"/>
          </a:xfrm>
          <a:prstGeom prst="rect">
            <a:avLst/>
          </a:prstGeom>
          <a:noFill/>
          <a:ln w="9525">
            <a:noFill/>
          </a:ln>
        </p:spPr>
        <p:txBody>
          <a:bodyPr wrap="none">
            <a:spAutoFit/>
          </a:bodyPr>
          <a:p>
            <a:r>
              <a:rPr lang="en-US" altLang="en-US" b="1" dirty="0">
                <a:solidFill>
                  <a:srgbClr val="00B0F0"/>
                </a:solidFill>
                <a:latin typeface="Times New Roman" panose="02020603050405020304" pitchFamily="18" charset="0"/>
                <a:cs typeface="Times New Roman" panose="02020603050405020304" pitchFamily="18" charset="0"/>
              </a:rPr>
              <a:t>a. Cấu tạo v</a:t>
            </a:r>
            <a:r>
              <a:rPr lang="en-US" altLang="en-US" b="1" dirty="0">
                <a:solidFill>
                  <a:srgbClr val="00B0F0"/>
                </a:solidFill>
                <a:latin typeface="Times New Roman" panose="02020603050405020304" pitchFamily="18" charset="0"/>
                <a:ea typeface="Times New Roman" panose="02020603050405020304" pitchFamily="18" charset="0"/>
              </a:rPr>
              <a:t>à</a:t>
            </a:r>
            <a:r>
              <a:rPr lang="en-US" altLang="en-US" b="1" dirty="0">
                <a:solidFill>
                  <a:srgbClr val="00B0F0"/>
                </a:solidFill>
                <a:latin typeface="Times New Roman" panose="02020603050405020304" pitchFamily="18" charset="0"/>
                <a:cs typeface="Times New Roman" panose="02020603050405020304" pitchFamily="18" charset="0"/>
              </a:rPr>
              <a:t> thông số kĩ thuật</a:t>
            </a:r>
            <a:endParaRPr lang="en-US" altLang="en-US" sz="1800" dirty="0">
              <a:solidFill>
                <a:srgbClr val="00B0F0"/>
              </a:solidFill>
              <a:latin typeface="Times New Roman" panose="02020603050405020304" pitchFamily="18" charset="0"/>
              <a:ea typeface="Times New Roman" panose="02020603050405020304" pitchFamily="18" charset="0"/>
            </a:endParaRPr>
          </a:p>
        </p:txBody>
      </p:sp>
      <p:sp>
        <p:nvSpPr>
          <p:cNvPr id="19" name="Text Box 5"/>
          <p:cNvSpPr txBox="1"/>
          <p:nvPr/>
        </p:nvSpPr>
        <p:spPr>
          <a:xfrm>
            <a:off x="357188" y="2211388"/>
            <a:ext cx="2343150" cy="3786187"/>
          </a:xfrm>
          <a:prstGeom prst="rect">
            <a:avLst/>
          </a:prstGeom>
          <a:noFill/>
          <a:ln w="9525">
            <a:noFill/>
          </a:ln>
        </p:spPr>
        <p:txBody>
          <a:bodyPr>
            <a:spAutoFit/>
          </a:bodyPr>
          <a:p>
            <a:pPr algn="just"/>
            <a:r>
              <a:rPr lang="en-US" altLang="en-US" i="1" dirty="0">
                <a:solidFill>
                  <a:srgbClr val="00B050"/>
                </a:solidFill>
                <a:latin typeface="Times New Roman" panose="02020603050405020304" pitchFamily="18" charset="0"/>
              </a:rPr>
              <a:t>Quan sát Hinh 9.6, em hãy cho biết tên và chức năng các bộ phận chính của máy xay thực phẩm tương tổng với mô tả nào sau đây:</a:t>
            </a:r>
            <a:endParaRPr lang="en-US" altLang="en-US" dirty="0">
              <a:solidFill>
                <a:srgbClr val="00B050"/>
              </a:solidFill>
              <a:latin typeface="Times New Roman" panose="02020603050405020304" pitchFamily="18" charset="0"/>
            </a:endParaRPr>
          </a:p>
          <a:p>
            <a:endParaRPr lang="en-US" altLang="en-US" dirty="0">
              <a:latin typeface="Times New Roman" panose="02020603050405020304" pitchFamily="18" charset="0"/>
            </a:endParaRPr>
          </a:p>
        </p:txBody>
      </p:sp>
      <p:pic>
        <p:nvPicPr>
          <p:cNvPr id="19466" name="Picture 19" descr="Screen Clipping"/>
          <p:cNvPicPr>
            <a:picLocks noChangeAspect="1"/>
          </p:cNvPicPr>
          <p:nvPr/>
        </p:nvPicPr>
        <p:blipFill>
          <a:blip r:embed="rId3"/>
          <a:stretch>
            <a:fillRect/>
          </a:stretch>
        </p:blipFill>
        <p:spPr>
          <a:xfrm>
            <a:off x="4965700" y="-212725"/>
            <a:ext cx="3287713" cy="3924300"/>
          </a:xfrm>
          <a:prstGeom prst="rect">
            <a:avLst/>
          </a:prstGeom>
          <a:noFill/>
          <a:ln w="9525">
            <a:noFill/>
          </a:ln>
        </p:spPr>
      </p:pic>
      <p:pic>
        <p:nvPicPr>
          <p:cNvPr id="19467" name="Picture 20" descr="Screen Clipping"/>
          <p:cNvPicPr>
            <a:picLocks noChangeAspect="1"/>
          </p:cNvPicPr>
          <p:nvPr/>
        </p:nvPicPr>
        <p:blipFill>
          <a:blip r:embed="rId4"/>
          <a:stretch>
            <a:fillRect/>
          </a:stretch>
        </p:blipFill>
        <p:spPr>
          <a:xfrm>
            <a:off x="2605088" y="1844675"/>
            <a:ext cx="3667125" cy="3325813"/>
          </a:xfrm>
          <a:prstGeom prst="rect">
            <a:avLst/>
          </a:prstGeom>
          <a:noFill/>
          <a:ln w="9525">
            <a:noFill/>
          </a:ln>
        </p:spPr>
      </p:pic>
      <p:pic>
        <p:nvPicPr>
          <p:cNvPr id="2" name="Picture 21" descr="Screen Clipping"/>
          <p:cNvPicPr>
            <a:picLocks noChangeAspect="1"/>
          </p:cNvPicPr>
          <p:nvPr/>
        </p:nvPicPr>
        <p:blipFill>
          <a:blip r:embed="rId5"/>
          <a:stretch>
            <a:fillRect/>
          </a:stretch>
        </p:blipFill>
        <p:spPr>
          <a:xfrm>
            <a:off x="5522913" y="3289300"/>
            <a:ext cx="3914775" cy="3362325"/>
          </a:xfrm>
          <a:prstGeom prst="rect">
            <a:avLst/>
          </a:prstGeom>
          <a:noFill/>
          <a:ln w="9525">
            <a:noFill/>
          </a:ln>
        </p:spPr>
      </p:pic>
      <p:pic>
        <p:nvPicPr>
          <p:cNvPr id="19469" name="Picture 22" descr="Screen Clipping"/>
          <p:cNvPicPr>
            <a:picLocks noChangeAspect="1"/>
          </p:cNvPicPr>
          <p:nvPr/>
        </p:nvPicPr>
        <p:blipFill>
          <a:blip r:embed="rId6"/>
          <a:stretch>
            <a:fillRect/>
          </a:stretch>
        </p:blipFill>
        <p:spPr>
          <a:xfrm>
            <a:off x="2336800" y="3706813"/>
            <a:ext cx="3114675" cy="3133725"/>
          </a:xfrm>
          <a:prstGeom prst="rect">
            <a:avLst/>
          </a:prstGeom>
          <a:noFill/>
          <a:ln w="9525">
            <a:noFill/>
          </a:ln>
        </p:spPr>
      </p:pic>
      <p:sp>
        <p:nvSpPr>
          <p:cNvPr id="19470" name="Rectangle 1"/>
          <p:cNvSpPr/>
          <p:nvPr/>
        </p:nvSpPr>
        <p:spPr>
          <a:xfrm>
            <a:off x="5053013" y="939800"/>
            <a:ext cx="338137" cy="461963"/>
          </a:xfrm>
          <a:prstGeom prst="rect">
            <a:avLst/>
          </a:prstGeom>
          <a:noFill/>
          <a:ln w="9525">
            <a:noFill/>
          </a:ln>
        </p:spPr>
        <p:txBody>
          <a:bodyPr wrap="none">
            <a:spAutoFit/>
          </a:bodyPr>
          <a:p>
            <a:r>
              <a:rPr lang="en-US" altLang="en-US" b="1" dirty="0">
                <a:solidFill>
                  <a:srgbClr val="00B0F0"/>
                </a:solidFill>
                <a:latin typeface="Times New Roman" panose="02020603050405020304" pitchFamily="18" charset="0"/>
                <a:cs typeface="Times New Roman" panose="02020603050405020304" pitchFamily="18" charset="0"/>
              </a:rPr>
              <a:t>1</a:t>
            </a:r>
            <a:endParaRPr lang="en-US" altLang="en-US" sz="1800" dirty="0">
              <a:solidFill>
                <a:srgbClr val="00B0F0"/>
              </a:solidFill>
              <a:latin typeface="Times New Roman" panose="02020603050405020304" pitchFamily="18" charset="0"/>
              <a:ea typeface="Times New Roman" panose="02020603050405020304" pitchFamily="18" charset="0"/>
            </a:endParaRPr>
          </a:p>
        </p:txBody>
      </p:sp>
      <p:sp>
        <p:nvSpPr>
          <p:cNvPr id="19471" name="Rectangle 1"/>
          <p:cNvSpPr/>
          <p:nvPr/>
        </p:nvSpPr>
        <p:spPr>
          <a:xfrm>
            <a:off x="5086350" y="2124075"/>
            <a:ext cx="338138" cy="461963"/>
          </a:xfrm>
          <a:prstGeom prst="rect">
            <a:avLst/>
          </a:prstGeom>
          <a:noFill/>
          <a:ln w="9525">
            <a:noFill/>
          </a:ln>
        </p:spPr>
        <p:txBody>
          <a:bodyPr wrap="none">
            <a:spAutoFit/>
          </a:bodyPr>
          <a:p>
            <a:r>
              <a:rPr lang="en-US" altLang="en-US" b="1" dirty="0">
                <a:solidFill>
                  <a:srgbClr val="00B0F0"/>
                </a:solidFill>
                <a:latin typeface="Times New Roman" panose="02020603050405020304" pitchFamily="18" charset="0"/>
                <a:cs typeface="Times New Roman" panose="02020603050405020304" pitchFamily="18" charset="0"/>
              </a:rPr>
              <a:t>2</a:t>
            </a:r>
            <a:endParaRPr lang="en-US" altLang="en-US" sz="1800" dirty="0">
              <a:solidFill>
                <a:srgbClr val="00B0F0"/>
              </a:solidFill>
              <a:latin typeface="Times New Roman" panose="02020603050405020304" pitchFamily="18" charset="0"/>
              <a:ea typeface="Times New Roman" panose="02020603050405020304" pitchFamily="18" charset="0"/>
            </a:endParaRPr>
          </a:p>
        </p:txBody>
      </p:sp>
      <p:sp>
        <p:nvSpPr>
          <p:cNvPr id="19472" name="Rectangle 1"/>
          <p:cNvSpPr/>
          <p:nvPr/>
        </p:nvSpPr>
        <p:spPr>
          <a:xfrm>
            <a:off x="7805738" y="1816100"/>
            <a:ext cx="338137" cy="461963"/>
          </a:xfrm>
          <a:prstGeom prst="rect">
            <a:avLst/>
          </a:prstGeom>
          <a:noFill/>
          <a:ln w="9525">
            <a:noFill/>
          </a:ln>
        </p:spPr>
        <p:txBody>
          <a:bodyPr wrap="none">
            <a:spAutoFit/>
          </a:bodyPr>
          <a:p>
            <a:r>
              <a:rPr lang="en-US" altLang="en-US" b="1" dirty="0">
                <a:solidFill>
                  <a:srgbClr val="00B0F0"/>
                </a:solidFill>
                <a:latin typeface="Times New Roman" panose="02020603050405020304" pitchFamily="18" charset="0"/>
                <a:cs typeface="Times New Roman" panose="02020603050405020304" pitchFamily="18" charset="0"/>
              </a:rPr>
              <a:t>3</a:t>
            </a:r>
            <a:endParaRPr lang="en-US" altLang="en-US" sz="1800" dirty="0">
              <a:solidFill>
                <a:srgbClr val="00B0F0"/>
              </a:solidFill>
              <a:latin typeface="Times New Roman" panose="02020603050405020304" pitchFamily="18" charset="0"/>
              <a:ea typeface="Times New Roman" panose="02020603050405020304" pitchFamily="18" charset="0"/>
            </a:endParaRPr>
          </a:p>
        </p:txBody>
      </p:sp>
      <p:sp>
        <p:nvSpPr>
          <p:cNvPr id="19477" name="Rectangle 1"/>
          <p:cNvSpPr/>
          <p:nvPr/>
        </p:nvSpPr>
        <p:spPr>
          <a:xfrm>
            <a:off x="5849938" y="3727450"/>
            <a:ext cx="1287462" cy="461963"/>
          </a:xfrm>
          <a:prstGeom prst="rect">
            <a:avLst/>
          </a:prstGeom>
          <a:noFill/>
          <a:ln w="9525">
            <a:noFill/>
          </a:ln>
        </p:spPr>
        <p:txBody>
          <a:bodyPr wrap="none">
            <a:spAutoFit/>
          </a:bodyPr>
          <a:p>
            <a:r>
              <a:rPr lang="en-US" altLang="en-US" b="1" dirty="0">
                <a:solidFill>
                  <a:srgbClr val="00B0F0"/>
                </a:solidFill>
                <a:latin typeface="Times New Roman" panose="02020603050405020304" pitchFamily="18" charset="0"/>
                <a:cs typeface="Times New Roman" panose="02020603050405020304" pitchFamily="18" charset="0"/>
              </a:rPr>
              <a:t>Tắt máy</a:t>
            </a:r>
            <a:endParaRPr lang="en-US" altLang="en-US" sz="1800" dirty="0">
              <a:solidFill>
                <a:srgbClr val="00B0F0"/>
              </a:solidFill>
              <a:latin typeface="Times New Roman" panose="02020603050405020304" pitchFamily="18" charset="0"/>
              <a:ea typeface="Times New Roman" panose="02020603050405020304" pitchFamily="18" charset="0"/>
            </a:endParaRPr>
          </a:p>
        </p:txBody>
      </p:sp>
      <p:sp>
        <p:nvSpPr>
          <p:cNvPr id="19478" name="Rectangle 1"/>
          <p:cNvSpPr/>
          <p:nvPr/>
        </p:nvSpPr>
        <p:spPr>
          <a:xfrm>
            <a:off x="7146925" y="3752850"/>
            <a:ext cx="2228850" cy="461963"/>
          </a:xfrm>
          <a:prstGeom prst="rect">
            <a:avLst/>
          </a:prstGeom>
          <a:noFill/>
          <a:ln w="9525">
            <a:noFill/>
          </a:ln>
        </p:spPr>
        <p:txBody>
          <a:bodyPr wrap="none">
            <a:spAutoFit/>
          </a:bodyPr>
          <a:p>
            <a:r>
              <a:rPr lang="en-US" altLang="en-US" b="1" dirty="0">
                <a:solidFill>
                  <a:srgbClr val="00B0F0"/>
                </a:solidFill>
                <a:latin typeface="Times New Roman" panose="02020603050405020304" pitchFamily="18" charset="0"/>
                <a:cs typeface="Times New Roman" panose="02020603050405020304" pitchFamily="18" charset="0"/>
              </a:rPr>
              <a:t>Chế độ xay đập</a:t>
            </a:r>
            <a:endParaRPr lang="en-US" altLang="en-US" sz="1800" dirty="0">
              <a:solidFill>
                <a:srgbClr val="00B0F0"/>
              </a:solidFill>
              <a:latin typeface="Times New Roman" panose="02020603050405020304" pitchFamily="18" charset="0"/>
              <a:ea typeface="Times New Roman" panose="02020603050405020304" pitchFamily="18" charset="0"/>
            </a:endParaRPr>
          </a:p>
        </p:txBody>
      </p:sp>
      <p:sp>
        <p:nvSpPr>
          <p:cNvPr id="19479" name="Rectangle 1"/>
          <p:cNvSpPr/>
          <p:nvPr/>
        </p:nvSpPr>
        <p:spPr>
          <a:xfrm>
            <a:off x="5888038" y="5878513"/>
            <a:ext cx="3749675" cy="461962"/>
          </a:xfrm>
          <a:prstGeom prst="rect">
            <a:avLst/>
          </a:prstGeom>
          <a:noFill/>
          <a:ln w="9525">
            <a:noFill/>
          </a:ln>
        </p:spPr>
        <p:txBody>
          <a:bodyPr wrap="none">
            <a:spAutoFit/>
          </a:bodyPr>
          <a:p>
            <a:r>
              <a:rPr lang="en-US" altLang="en-US" b="1" dirty="0">
                <a:solidFill>
                  <a:srgbClr val="00B0F0"/>
                </a:solidFill>
                <a:latin typeface="Times New Roman" panose="02020603050405020304" pitchFamily="18" charset="0"/>
                <a:cs typeface="Times New Roman" panose="02020603050405020304" pitchFamily="18" charset="0"/>
              </a:rPr>
              <a:t>Phím điều chỉnh tốc độ xay</a:t>
            </a:r>
            <a:endParaRPr lang="en-US" altLang="en-US" sz="1800" dirty="0">
              <a:solidFill>
                <a:srgbClr val="00B0F0"/>
              </a:solidFill>
              <a:latin typeface="Times New Roman" panose="02020603050405020304" pitchFamily="18" charset="0"/>
              <a:ea typeface="Times New Roman" panose="02020603050405020304" pitchFamily="18" charset="0"/>
            </a:endParaRPr>
          </a:p>
        </p:txBody>
      </p:sp>
      <p:pic>
        <p:nvPicPr>
          <p:cNvPr id="19476" name="Picture 23"/>
          <p:cNvPicPr>
            <a:picLocks noChangeAspect="1"/>
          </p:cNvPicPr>
          <p:nvPr/>
        </p:nvPicPr>
        <p:blipFill>
          <a:blip r:embed="rId7"/>
          <a:stretch>
            <a:fillRect/>
          </a:stretch>
        </p:blipFill>
        <p:spPr>
          <a:xfrm>
            <a:off x="8639175" y="0"/>
            <a:ext cx="457200" cy="457200"/>
          </a:xfrm>
          <a:prstGeom prst="rect">
            <a:avLst/>
          </a:prstGeom>
          <a:noFill/>
          <a:ln w="9525">
            <a:noFill/>
          </a:ln>
        </p:spPr>
      </p:pic>
      <p:pic>
        <p:nvPicPr>
          <p:cNvPr id="3" name="Picture 24"/>
          <p:cNvPicPr>
            <a:picLocks noChangeAspect="1"/>
          </p:cNvPicPr>
          <p:nvPr/>
        </p:nvPicPr>
        <p:blipFill>
          <a:blip r:embed="rId7"/>
          <a:stretch>
            <a:fillRect/>
          </a:stretch>
        </p:blipFill>
        <p:spPr>
          <a:xfrm>
            <a:off x="8707438" y="6403975"/>
            <a:ext cx="457200" cy="457200"/>
          </a:xfrm>
          <a:prstGeom prst="rect">
            <a:avLst/>
          </a:prstGeom>
          <a:noFill/>
          <a:ln w="9525">
            <a:noFill/>
          </a:ln>
        </p:spPr>
      </p:pic>
      <p:pic>
        <p:nvPicPr>
          <p:cNvPr id="4" name="Picture 25"/>
          <p:cNvPicPr>
            <a:picLocks noChangeAspect="1"/>
          </p:cNvPicPr>
          <p:nvPr/>
        </p:nvPicPr>
        <p:blipFill>
          <a:blip r:embed="rId7"/>
          <a:stretch>
            <a:fillRect/>
          </a:stretch>
        </p:blipFill>
        <p:spPr>
          <a:xfrm>
            <a:off x="184150" y="0"/>
            <a:ext cx="457200" cy="457200"/>
          </a:xfrm>
          <a:prstGeom prst="rect">
            <a:avLst/>
          </a:prstGeom>
          <a:noFill/>
          <a:ln w="9525">
            <a:noFill/>
          </a:ln>
        </p:spPr>
      </p:pic>
      <p:pic>
        <p:nvPicPr>
          <p:cNvPr id="5" name="Picture 26"/>
          <p:cNvPicPr>
            <a:picLocks noChangeAspect="1"/>
          </p:cNvPicPr>
          <p:nvPr/>
        </p:nvPicPr>
        <p:blipFill>
          <a:blip r:embed="rId7"/>
          <a:stretch>
            <a:fillRect/>
          </a:stretch>
        </p:blipFill>
        <p:spPr>
          <a:xfrm>
            <a:off x="-106362" y="6400800"/>
            <a:ext cx="457200" cy="457200"/>
          </a:xfrm>
          <a:prstGeom prst="rect">
            <a:avLst/>
          </a:prstGeom>
          <a:noFill/>
          <a:ln w="9525">
            <a:noFill/>
          </a:ln>
        </p:spPr>
      </p:pic>
    </p:spTree>
    <p:custDataLst>
      <p:tags r:id="rId8"/>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9468"/>
                                        </p:tgtEl>
                                        <p:attrNameLst>
                                          <p:attrName>style.visibility</p:attrName>
                                        </p:attrNameLst>
                                      </p:cBhvr>
                                      <p:to>
                                        <p:strVal val="visible"/>
                                      </p:to>
                                    </p:set>
                                    <p:animEffect transition="in" filter="fade">
                                      <p:cBhvr>
                                        <p:cTn id="13" dur="500"/>
                                        <p:tgtEl>
                                          <p:spTgt spid="1946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0966"/>
                                        </p:tgtEl>
                                        <p:attrNameLst>
                                          <p:attrName>style.visibility</p:attrName>
                                        </p:attrNameLst>
                                      </p:cBhvr>
                                      <p:to>
                                        <p:strVal val="visible"/>
                                      </p:to>
                                    </p:set>
                                    <p:animEffect transition="in" filter="wipe(down)">
                                      <p:cBhvr>
                                        <p:cTn id="18" dur="500"/>
                                        <p:tgtEl>
                                          <p:spTgt spid="4096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9477"/>
                                        </p:tgtEl>
                                        <p:attrNameLst>
                                          <p:attrName>style.visibility</p:attrName>
                                        </p:attrNameLst>
                                      </p:cBhvr>
                                      <p:to>
                                        <p:strVal val="visible"/>
                                      </p:to>
                                    </p:set>
                                    <p:animEffect transition="in" filter="fade">
                                      <p:cBhvr>
                                        <p:cTn id="29" dur="1000"/>
                                        <p:tgtEl>
                                          <p:spTgt spid="19477"/>
                                        </p:tgtEl>
                                      </p:cBhvr>
                                    </p:animEffect>
                                    <p:anim calcmode="lin" valueType="num">
                                      <p:cBhvr>
                                        <p:cTn id="30" dur="1000" fill="hold"/>
                                        <p:tgtEl>
                                          <p:spTgt spid="19477"/>
                                        </p:tgtEl>
                                        <p:attrNameLst>
                                          <p:attrName>ppt_x</p:attrName>
                                        </p:attrNameLst>
                                      </p:cBhvr>
                                      <p:tavLst>
                                        <p:tav tm="0">
                                          <p:val>
                                            <p:strVal val="#ppt_x"/>
                                          </p:val>
                                        </p:tav>
                                        <p:tav tm="100000">
                                          <p:val>
                                            <p:strVal val="#ppt_x"/>
                                          </p:val>
                                        </p:tav>
                                      </p:tavLst>
                                    </p:anim>
                                    <p:anim calcmode="lin" valueType="num">
                                      <p:cBhvr>
                                        <p:cTn id="31" dur="1000" fill="hold"/>
                                        <p:tgtEl>
                                          <p:spTgt spid="1947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9478"/>
                                        </p:tgtEl>
                                        <p:attrNameLst>
                                          <p:attrName>style.visibility</p:attrName>
                                        </p:attrNameLst>
                                      </p:cBhvr>
                                      <p:to>
                                        <p:strVal val="visible"/>
                                      </p:to>
                                    </p:set>
                                    <p:animEffect transition="in" filter="fade">
                                      <p:cBhvr>
                                        <p:cTn id="36" dur="1000"/>
                                        <p:tgtEl>
                                          <p:spTgt spid="19478"/>
                                        </p:tgtEl>
                                      </p:cBhvr>
                                    </p:animEffect>
                                    <p:anim calcmode="lin" valueType="num">
                                      <p:cBhvr>
                                        <p:cTn id="37" dur="1000" fill="hold"/>
                                        <p:tgtEl>
                                          <p:spTgt spid="19478"/>
                                        </p:tgtEl>
                                        <p:attrNameLst>
                                          <p:attrName>ppt_x</p:attrName>
                                        </p:attrNameLst>
                                      </p:cBhvr>
                                      <p:tavLst>
                                        <p:tav tm="0">
                                          <p:val>
                                            <p:strVal val="#ppt_x"/>
                                          </p:val>
                                        </p:tav>
                                        <p:tav tm="100000">
                                          <p:val>
                                            <p:strVal val="#ppt_x"/>
                                          </p:val>
                                        </p:tav>
                                      </p:tavLst>
                                    </p:anim>
                                    <p:anim calcmode="lin" valueType="num">
                                      <p:cBhvr>
                                        <p:cTn id="38" dur="1000" fill="hold"/>
                                        <p:tgtEl>
                                          <p:spTgt spid="19478"/>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9479"/>
                                        </p:tgtEl>
                                        <p:attrNameLst>
                                          <p:attrName>style.visibility</p:attrName>
                                        </p:attrNameLst>
                                      </p:cBhvr>
                                      <p:to>
                                        <p:strVal val="visible"/>
                                      </p:to>
                                    </p:set>
                                    <p:animEffect transition="in" filter="fade">
                                      <p:cBhvr>
                                        <p:cTn id="43" dur="1000"/>
                                        <p:tgtEl>
                                          <p:spTgt spid="19479"/>
                                        </p:tgtEl>
                                      </p:cBhvr>
                                    </p:animEffect>
                                    <p:anim calcmode="lin" valueType="num">
                                      <p:cBhvr>
                                        <p:cTn id="44" dur="1000" fill="hold"/>
                                        <p:tgtEl>
                                          <p:spTgt spid="19479"/>
                                        </p:tgtEl>
                                        <p:attrNameLst>
                                          <p:attrName>ppt_x</p:attrName>
                                        </p:attrNameLst>
                                      </p:cBhvr>
                                      <p:tavLst>
                                        <p:tav tm="0">
                                          <p:val>
                                            <p:strVal val="#ppt_x"/>
                                          </p:val>
                                        </p:tav>
                                        <p:tav tm="100000">
                                          <p:val>
                                            <p:strVal val="#ppt_x"/>
                                          </p:val>
                                        </p:tav>
                                      </p:tavLst>
                                    </p:anim>
                                    <p:anim calcmode="lin" valueType="num">
                                      <p:cBhvr>
                                        <p:cTn id="45" dur="1000" fill="hold"/>
                                        <p:tgtEl>
                                          <p:spTgt spid="194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8" grpId="0"/>
      <p:bldP spid="19468" grpId="0"/>
      <p:bldP spid="19" grpId="0"/>
      <p:bldP spid="19477" grpId="0"/>
      <p:bldP spid="19478" grpId="0"/>
      <p:bldP spid="1947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20483"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20484" name="Rectangle 10"/>
          <p:cNvSpPr/>
          <p:nvPr/>
        </p:nvSpPr>
        <p:spPr>
          <a:xfrm>
            <a:off x="341313" y="163513"/>
            <a:ext cx="8728075" cy="523875"/>
          </a:xfrm>
          <a:prstGeom prst="rect">
            <a:avLst/>
          </a:prstGeom>
          <a:noFill/>
          <a:ln w="9525">
            <a:noFill/>
          </a:ln>
        </p:spPr>
        <p:txBody>
          <a:bodyPr wrap="none">
            <a:spAutoFit/>
          </a:bodyPr>
          <a:p>
            <a:r>
              <a:rPr lang="en-US" altLang="en-US" sz="2800" dirty="0">
                <a:solidFill>
                  <a:srgbClr val="FF3300"/>
                </a:solidFill>
                <a:latin typeface="Times New Roman" panose="02020603050405020304" pitchFamily="18" charset="0"/>
              </a:rPr>
              <a:t>Bảng 9.4. Thông số kĩ thuật cơ bản của máy xay thực phẩm</a:t>
            </a:r>
            <a:endParaRPr lang="en-US" altLang="en-US" sz="2800" dirty="0">
              <a:solidFill>
                <a:srgbClr val="FF3300"/>
              </a:solidFill>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0486" name="Audio 1">
            <a:hlinkClick r:id="" action="ppaction://media"/>
          </p:cNvPr>
          <p:cNvPicPr>
            <a:picLocks noChangeAspect="1"/>
          </p:cNvPicPr>
          <p:nvPr/>
        </p:nvPicPr>
        <p:blipFill>
          <a:blip r:embed="rId1"/>
          <a:stretch>
            <a:fillRect/>
          </a:stretch>
        </p:blipFill>
        <p:spPr>
          <a:xfrm>
            <a:off x="8382000" y="6096000"/>
            <a:ext cx="609600" cy="609600"/>
          </a:xfrm>
          <a:prstGeom prst="rect">
            <a:avLst/>
          </a:prstGeom>
          <a:noFill/>
          <a:ln w="9525">
            <a:noFill/>
          </a:ln>
        </p:spPr>
      </p:pic>
      <p:graphicFrame>
        <p:nvGraphicFramePr>
          <p:cNvPr id="20487" name="Table 20486"/>
          <p:cNvGraphicFramePr/>
          <p:nvPr/>
        </p:nvGraphicFramePr>
        <p:xfrm>
          <a:off x="412750" y="1162050"/>
          <a:ext cx="8656638" cy="4664075"/>
        </p:xfrm>
        <a:graphic>
          <a:graphicData uri="http://schemas.openxmlformats.org/drawingml/2006/table">
            <a:tbl>
              <a:tblPr/>
              <a:tblGrid>
                <a:gridCol w="3182938"/>
                <a:gridCol w="2286000"/>
                <a:gridCol w="1427162"/>
                <a:gridCol w="1760538"/>
              </a:tblGrid>
              <a:tr h="1554163">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en-US" altLang="en-US" b="1" dirty="0">
                          <a:solidFill>
                            <a:srgbClr val="E9D200"/>
                          </a:solidFill>
                          <a:latin typeface="Arial" panose="020B0604020202020204" pitchFamily="34" charset="0"/>
                          <a:cs typeface="Times New Roman" panose="02020603050405020304" pitchFamily="18" charset="0"/>
                        </a:rPr>
                        <a:t>Dung tích xay thực phẩm </a:t>
                      </a:r>
                      <a:endParaRPr lang="en-US" altLang="en-US" b="1" dirty="0">
                        <a:solidFill>
                          <a:srgbClr val="FFFFFF"/>
                        </a:solidFill>
                        <a:latin typeface="Calibri" panose="020F0502020204030204" pitchFamily="34" charset="0"/>
                        <a:cs typeface="Times New Roman" panose="02020603050405020304" pitchFamily="18" charset="0"/>
                      </a:endParaRPr>
                    </a:p>
                    <a:p>
                      <a:pPr lvl="0" eaLnBrk="1" hangingPunct="1">
                        <a:buNone/>
                      </a:pPr>
                      <a:r>
                        <a:rPr lang="en-US" altLang="en-US" b="1" dirty="0">
                          <a:solidFill>
                            <a:srgbClr val="FBC800"/>
                          </a:solidFill>
                          <a:latin typeface="Arial" panose="020B0604020202020204" pitchFamily="34" charset="0"/>
                          <a:cs typeface="Times New Roman" panose="02020603050405020304" pitchFamily="18" charset="0"/>
                        </a:rPr>
                        <a:t>Hình ảnh</a:t>
                      </a:r>
                      <a:endParaRPr lang="en-US" altLang="en-US" b="1" dirty="0">
                        <a:solidFill>
                          <a:srgbClr val="FFFFFF"/>
                        </a:solidFill>
                        <a:latin typeface="Calibri" panose="020F0502020204030204" pitchFamily="34" charset="0"/>
                        <a:cs typeface="Times New Roman" panose="02020603050405020304" pitchFamily="18" charset="0"/>
                      </a:endParaRPr>
                    </a:p>
                    <a:p>
                      <a:pPr lvl="0" eaLnBrk="1" hangingPunct="1">
                        <a:buNone/>
                      </a:pPr>
                      <a:endParaRPr lang="en-US" b="1" dirty="0">
                        <a:solidFill>
                          <a:srgbClr val="FFFFFF"/>
                        </a:solidFill>
                        <a:latin typeface="Calibri" panose="020F0502020204030204" pitchFamily="34" charset="0"/>
                      </a:endParaRPr>
                    </a:p>
                  </a:txBody>
                  <a:tcPr marL="91430" marR="91430" marT="45726" marB="45726">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en-US" altLang="en-US" b="1" dirty="0">
                          <a:solidFill>
                            <a:srgbClr val="E5D600"/>
                          </a:solidFill>
                          <a:latin typeface="Arial" panose="020B0604020202020204" pitchFamily="34" charset="0"/>
                          <a:cs typeface="Times New Roman" panose="02020603050405020304" pitchFamily="18" charset="0"/>
                        </a:rPr>
                        <a:t>Hình ảnh</a:t>
                      </a:r>
                      <a:endParaRPr lang="en-US" altLang="en-US" b="1" dirty="0">
                        <a:solidFill>
                          <a:srgbClr val="FFFFFF"/>
                        </a:solidFill>
                        <a:latin typeface="Calibri" panose="020F0502020204030204" pitchFamily="34" charset="0"/>
                        <a:cs typeface="Times New Roman" panose="02020603050405020304" pitchFamily="18" charset="0"/>
                      </a:endParaRPr>
                    </a:p>
                    <a:p>
                      <a:pPr lvl="0" eaLnBrk="1" hangingPunct="1">
                        <a:buNone/>
                      </a:pPr>
                      <a:endParaRPr lang="en-US" b="1" dirty="0">
                        <a:solidFill>
                          <a:srgbClr val="FFFFFF"/>
                        </a:solidFill>
                        <a:latin typeface="Calibri" panose="020F0502020204030204" pitchFamily="34" charset="0"/>
                      </a:endParaRPr>
                    </a:p>
                  </a:txBody>
                  <a:tcPr marL="91430" marR="91430" marT="45726" marB="45726">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en-US" altLang="en-US" b="1" dirty="0">
                          <a:solidFill>
                            <a:srgbClr val="F0C200"/>
                          </a:solidFill>
                          <a:latin typeface="Arial" panose="020B0604020202020204" pitchFamily="34" charset="0"/>
                          <a:cs typeface="Times New Roman" panose="02020603050405020304" pitchFamily="18" charset="0"/>
                        </a:rPr>
                        <a:t>Công suất định mức </a:t>
                      </a:r>
                      <a:endParaRPr lang="en-US" b="1" dirty="0">
                        <a:solidFill>
                          <a:srgbClr val="FFFFFF"/>
                        </a:solidFill>
                        <a:latin typeface="Calibri" panose="020F0502020204030204" pitchFamily="34" charset="0"/>
                      </a:endParaRPr>
                    </a:p>
                  </a:txBody>
                  <a:tcPr marL="91430" marR="91430" marT="45726" marB="45726">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en-US" altLang="en-US" b="1" dirty="0">
                          <a:solidFill>
                            <a:srgbClr val="F0C200"/>
                          </a:solidFill>
                          <a:latin typeface="Arial" panose="020B0604020202020204" pitchFamily="34" charset="0"/>
                          <a:cs typeface="Times New Roman" panose="02020603050405020304" pitchFamily="18" charset="0"/>
                        </a:rPr>
                        <a:t>Điện áp định mức</a:t>
                      </a:r>
                      <a:endParaRPr lang="en-US" altLang="en-US" b="1" dirty="0">
                        <a:solidFill>
                          <a:srgbClr val="FFFFFF"/>
                        </a:solidFill>
                        <a:latin typeface="Calibri" panose="020F0502020204030204" pitchFamily="34" charset="0"/>
                        <a:cs typeface="Times New Roman" panose="02020603050405020304" pitchFamily="18" charset="0"/>
                      </a:endParaRPr>
                    </a:p>
                    <a:p>
                      <a:pPr lvl="0" eaLnBrk="1" hangingPunct="1">
                        <a:buNone/>
                      </a:pPr>
                      <a:endParaRPr lang="en-US" b="1" dirty="0">
                        <a:solidFill>
                          <a:srgbClr val="FFFFFF"/>
                        </a:solidFill>
                        <a:latin typeface="Calibri" panose="020F0502020204030204" pitchFamily="34" charset="0"/>
                      </a:endParaRPr>
                    </a:p>
                  </a:txBody>
                  <a:tcPr marL="91430" marR="91430" marT="45726" marB="45726">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155575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en-US" altLang="en-US" dirty="0">
                          <a:solidFill>
                            <a:srgbClr val="414100"/>
                          </a:solidFill>
                          <a:latin typeface="Arial" panose="020B0604020202020204" pitchFamily="34" charset="0"/>
                          <a:cs typeface="Times New Roman" panose="02020603050405020304" pitchFamily="18" charset="0"/>
                        </a:rPr>
                        <a:t>Dung tích của cối xay lớn 1,5L Dung tích của cối xay nhỏ 0,8L</a:t>
                      </a:r>
                      <a:endParaRPr lang="en-US" altLang="en-US" dirty="0">
                        <a:solidFill>
                          <a:srgbClr val="000000"/>
                        </a:solidFill>
                        <a:latin typeface="Calibri" panose="020F0502020204030204" pitchFamily="34" charset="0"/>
                        <a:cs typeface="Times New Roman" panose="02020603050405020304" pitchFamily="18" charset="0"/>
                      </a:endParaRPr>
                    </a:p>
                    <a:p>
                      <a:pPr lvl="0" eaLnBrk="1" hangingPunct="1">
                        <a:buNone/>
                      </a:pPr>
                      <a:endParaRPr lang="en-US" dirty="0">
                        <a:solidFill>
                          <a:srgbClr val="000000"/>
                        </a:solidFill>
                        <a:latin typeface="Calibri" panose="020F0502020204030204" pitchFamily="34" charset="0"/>
                      </a:endParaRPr>
                    </a:p>
                  </a:txBody>
                  <a:tcPr marL="91430" marR="91430" marT="45726" marB="45726">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endParaRPr dirty="0">
                        <a:solidFill>
                          <a:srgbClr val="000000"/>
                        </a:solidFill>
                        <a:latin typeface="Calibri" panose="020F0502020204030204" pitchFamily="34" charset="0"/>
                      </a:endParaRPr>
                    </a:p>
                    <a:p>
                      <a:pPr lvl="0" eaLnBrk="1" hangingPunct="1">
                        <a:buNone/>
                      </a:pPr>
                      <a:endParaRPr dirty="0">
                        <a:solidFill>
                          <a:srgbClr val="000000"/>
                        </a:solidFill>
                        <a:latin typeface="Calibri" panose="020F0502020204030204" pitchFamily="34" charset="0"/>
                      </a:endParaRPr>
                    </a:p>
                    <a:p>
                      <a:pPr lvl="0" eaLnBrk="1" hangingPunct="1">
                        <a:buNone/>
                      </a:pPr>
                      <a:endParaRPr dirty="0">
                        <a:solidFill>
                          <a:srgbClr val="000000"/>
                        </a:solidFill>
                        <a:latin typeface="Calibri" panose="020F0502020204030204" pitchFamily="34" charset="0"/>
                      </a:endParaRPr>
                    </a:p>
                    <a:p>
                      <a:pPr lvl="0" eaLnBrk="1" hangingPunct="1">
                        <a:buNone/>
                      </a:pPr>
                      <a:endParaRPr lang="en-US" dirty="0">
                        <a:solidFill>
                          <a:srgbClr val="000000"/>
                        </a:solidFill>
                        <a:latin typeface="Calibri" panose="020F0502020204030204" pitchFamily="34" charset="0"/>
                      </a:endParaRPr>
                    </a:p>
                  </a:txBody>
                  <a:tcPr marL="91430" marR="91430" marT="45726" marB="45726">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dirty="0">
                          <a:solidFill>
                            <a:srgbClr val="000000"/>
                          </a:solidFill>
                          <a:latin typeface="Calibri" panose="020F0502020204030204" pitchFamily="34" charset="0"/>
                        </a:rPr>
                        <a:t>400W</a:t>
                      </a:r>
                      <a:endParaRPr lang="en-US" dirty="0">
                        <a:solidFill>
                          <a:srgbClr val="000000"/>
                        </a:solidFill>
                        <a:latin typeface="Calibri" panose="020F0502020204030204" pitchFamily="34" charset="0"/>
                      </a:endParaRPr>
                    </a:p>
                  </a:txBody>
                  <a:tcPr marL="91430" marR="91430" marT="45726" marB="45726">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dirty="0">
                          <a:solidFill>
                            <a:srgbClr val="000000"/>
                          </a:solidFill>
                          <a:latin typeface="Calibri" panose="020F0502020204030204" pitchFamily="34" charset="0"/>
                        </a:rPr>
                        <a:t>220V</a:t>
                      </a:r>
                      <a:endParaRPr lang="en-US" dirty="0">
                        <a:solidFill>
                          <a:srgbClr val="000000"/>
                        </a:solidFill>
                        <a:latin typeface="Calibri" panose="020F0502020204030204" pitchFamily="34" charset="0"/>
                      </a:endParaRPr>
                    </a:p>
                  </a:txBody>
                  <a:tcPr marL="91430" marR="91430" marT="45726" marB="45726">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1554162">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en-US" altLang="en-US" dirty="0">
                          <a:solidFill>
                            <a:srgbClr val="828200"/>
                          </a:solidFill>
                          <a:latin typeface="Arial" panose="020B0604020202020204" pitchFamily="34" charset="0"/>
                          <a:cs typeface="Times New Roman" panose="02020603050405020304" pitchFamily="18" charset="0"/>
                        </a:rPr>
                        <a:t>Dung tích của cối xay lớn 1L Dung tích của cối xay nhỏ 0,5L</a:t>
                      </a:r>
                      <a:endParaRPr lang="en-US" altLang="en-US" dirty="0">
                        <a:solidFill>
                          <a:srgbClr val="000000"/>
                        </a:solidFill>
                        <a:latin typeface="Calibri" panose="020F0502020204030204" pitchFamily="34" charset="0"/>
                        <a:ea typeface="Times New Roman" panose="02020603050405020304" pitchFamily="18" charset="0"/>
                      </a:endParaRPr>
                    </a:p>
                  </a:txBody>
                  <a:tcPr marL="91430" marR="91430" marT="45726" marB="45726">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endParaRPr dirty="0">
                        <a:solidFill>
                          <a:srgbClr val="000000"/>
                        </a:solidFill>
                        <a:latin typeface="Calibri" panose="020F0502020204030204" pitchFamily="34" charset="0"/>
                      </a:endParaRPr>
                    </a:p>
                    <a:p>
                      <a:pPr lvl="0" eaLnBrk="1" hangingPunct="1">
                        <a:buNone/>
                      </a:pPr>
                      <a:endParaRPr dirty="0">
                        <a:solidFill>
                          <a:srgbClr val="000000"/>
                        </a:solidFill>
                        <a:latin typeface="Calibri" panose="020F0502020204030204" pitchFamily="34" charset="0"/>
                      </a:endParaRPr>
                    </a:p>
                    <a:p>
                      <a:pPr lvl="0" eaLnBrk="1" hangingPunct="1">
                        <a:buNone/>
                      </a:pPr>
                      <a:endParaRPr dirty="0">
                        <a:solidFill>
                          <a:srgbClr val="000000"/>
                        </a:solidFill>
                        <a:latin typeface="Calibri" panose="020F0502020204030204" pitchFamily="34" charset="0"/>
                      </a:endParaRPr>
                    </a:p>
                    <a:p>
                      <a:pPr lvl="0" eaLnBrk="1" hangingPunct="1">
                        <a:buNone/>
                      </a:pPr>
                      <a:endParaRPr lang="en-US" dirty="0">
                        <a:solidFill>
                          <a:srgbClr val="000000"/>
                        </a:solidFill>
                        <a:latin typeface="Calibri" panose="020F0502020204030204" pitchFamily="34" charset="0"/>
                      </a:endParaRPr>
                    </a:p>
                  </a:txBody>
                  <a:tcPr marL="91430" marR="91430" marT="45726" marB="45726">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dirty="0">
                          <a:solidFill>
                            <a:srgbClr val="000000"/>
                          </a:solidFill>
                          <a:latin typeface="Calibri" panose="020F0502020204030204" pitchFamily="34" charset="0"/>
                        </a:rPr>
                        <a:t>300W</a:t>
                      </a:r>
                      <a:endParaRPr lang="en-US" dirty="0">
                        <a:solidFill>
                          <a:srgbClr val="000000"/>
                        </a:solidFill>
                        <a:latin typeface="Calibri" panose="020F0502020204030204" pitchFamily="34" charset="0"/>
                      </a:endParaRPr>
                    </a:p>
                  </a:txBody>
                  <a:tcPr marL="91430" marR="91430" marT="45726" marB="45726">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dirty="0">
                          <a:solidFill>
                            <a:srgbClr val="000000"/>
                          </a:solidFill>
                          <a:latin typeface="Calibri" panose="020F0502020204030204" pitchFamily="34" charset="0"/>
                        </a:rPr>
                        <a:t>220V</a:t>
                      </a:r>
                      <a:endParaRPr lang="en-US" dirty="0">
                        <a:solidFill>
                          <a:srgbClr val="000000"/>
                        </a:solidFill>
                        <a:latin typeface="Calibri" panose="020F0502020204030204" pitchFamily="34" charset="0"/>
                      </a:endParaRPr>
                    </a:p>
                  </a:txBody>
                  <a:tcPr marL="91430" marR="91430" marT="45726" marB="45726">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bl>
          </a:graphicData>
        </a:graphic>
      </p:graphicFrame>
      <p:pic>
        <p:nvPicPr>
          <p:cNvPr id="20513" name="Picture 2" descr="Screen Clipping"/>
          <p:cNvPicPr>
            <a:picLocks noChangeAspect="1"/>
          </p:cNvPicPr>
          <p:nvPr/>
        </p:nvPicPr>
        <p:blipFill>
          <a:blip r:embed="rId2"/>
          <a:stretch>
            <a:fillRect/>
          </a:stretch>
        </p:blipFill>
        <p:spPr>
          <a:xfrm>
            <a:off x="3709988" y="2728913"/>
            <a:ext cx="2062162" cy="1352550"/>
          </a:xfrm>
          <a:prstGeom prst="rect">
            <a:avLst/>
          </a:prstGeom>
          <a:noFill/>
          <a:ln w="9525">
            <a:noFill/>
          </a:ln>
        </p:spPr>
      </p:pic>
      <p:pic>
        <p:nvPicPr>
          <p:cNvPr id="20514" name="Picture 3" descr="Screen Clipping"/>
          <p:cNvPicPr>
            <a:picLocks noChangeAspect="1"/>
          </p:cNvPicPr>
          <p:nvPr/>
        </p:nvPicPr>
        <p:blipFill>
          <a:blip r:embed="rId3"/>
          <a:stretch>
            <a:fillRect/>
          </a:stretch>
        </p:blipFill>
        <p:spPr>
          <a:xfrm>
            <a:off x="3603625" y="4313238"/>
            <a:ext cx="2274888" cy="1476375"/>
          </a:xfrm>
          <a:prstGeom prst="rect">
            <a:avLst/>
          </a:prstGeom>
          <a:noFill/>
          <a:ln w="9525">
            <a:noFill/>
          </a:ln>
        </p:spPr>
      </p:pic>
      <p:pic>
        <p:nvPicPr>
          <p:cNvPr id="20511" name="Picture 15"/>
          <p:cNvPicPr>
            <a:picLocks noChangeAspect="1"/>
          </p:cNvPicPr>
          <p:nvPr/>
        </p:nvPicPr>
        <p:blipFill>
          <a:blip r:embed="rId4"/>
          <a:stretch>
            <a:fillRect/>
          </a:stretch>
        </p:blipFill>
        <p:spPr>
          <a:xfrm>
            <a:off x="8639175" y="0"/>
            <a:ext cx="457200" cy="457200"/>
          </a:xfrm>
          <a:prstGeom prst="rect">
            <a:avLst/>
          </a:prstGeom>
          <a:noFill/>
          <a:ln w="9525">
            <a:noFill/>
          </a:ln>
        </p:spPr>
      </p:pic>
      <p:pic>
        <p:nvPicPr>
          <p:cNvPr id="20512" name="Picture 16"/>
          <p:cNvPicPr>
            <a:picLocks noChangeAspect="1"/>
          </p:cNvPicPr>
          <p:nvPr/>
        </p:nvPicPr>
        <p:blipFill>
          <a:blip r:embed="rId4"/>
          <a:stretch>
            <a:fillRect/>
          </a:stretch>
        </p:blipFill>
        <p:spPr>
          <a:xfrm>
            <a:off x="8707438" y="6403975"/>
            <a:ext cx="457200" cy="457200"/>
          </a:xfrm>
          <a:prstGeom prst="rect">
            <a:avLst/>
          </a:prstGeom>
          <a:noFill/>
          <a:ln w="9525">
            <a:noFill/>
          </a:ln>
        </p:spPr>
      </p:pic>
      <p:pic>
        <p:nvPicPr>
          <p:cNvPr id="2" name="Picture 17"/>
          <p:cNvPicPr>
            <a:picLocks noChangeAspect="1"/>
          </p:cNvPicPr>
          <p:nvPr/>
        </p:nvPicPr>
        <p:blipFill>
          <a:blip r:embed="rId4"/>
          <a:stretch>
            <a:fillRect/>
          </a:stretch>
        </p:blipFill>
        <p:spPr>
          <a:xfrm>
            <a:off x="184150" y="0"/>
            <a:ext cx="457200" cy="457200"/>
          </a:xfrm>
          <a:prstGeom prst="rect">
            <a:avLst/>
          </a:prstGeom>
          <a:noFill/>
          <a:ln w="9525">
            <a:noFill/>
          </a:ln>
        </p:spPr>
      </p:pic>
      <p:pic>
        <p:nvPicPr>
          <p:cNvPr id="3" name="Picture 18"/>
          <p:cNvPicPr>
            <a:picLocks noChangeAspect="1"/>
          </p:cNvPicPr>
          <p:nvPr/>
        </p:nvPicPr>
        <p:blipFill>
          <a:blip r:embed="rId4"/>
          <a:stretch>
            <a:fillRect/>
          </a:stretch>
        </p:blipFill>
        <p:spPr>
          <a:xfrm>
            <a:off x="-106362" y="6400800"/>
            <a:ext cx="457200" cy="457200"/>
          </a:xfrm>
          <a:prstGeom prst="rect">
            <a:avLst/>
          </a:prstGeom>
          <a:noFill/>
          <a:ln w="9525">
            <a:noFill/>
          </a:ln>
        </p:spPr>
      </p:pic>
    </p:spTree>
    <p:custDataLst>
      <p:tags r:id="rId5"/>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13"/>
                                        </p:tgtEl>
                                        <p:attrNameLst>
                                          <p:attrName>style.visibility</p:attrName>
                                        </p:attrNameLst>
                                      </p:cBhvr>
                                      <p:to>
                                        <p:strVal val="visible"/>
                                      </p:to>
                                    </p:set>
                                    <p:animEffect transition="in" filter="barn(inVertical)">
                                      <p:cBhvr>
                                        <p:cTn id="12" dur="500"/>
                                        <p:tgtEl>
                                          <p:spTgt spid="205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14"/>
                                        </p:tgtEl>
                                        <p:attrNameLst>
                                          <p:attrName>style.visibility</p:attrName>
                                        </p:attrNameLst>
                                      </p:cBhvr>
                                      <p:to>
                                        <p:strVal val="visible"/>
                                      </p:to>
                                    </p:set>
                                    <p:animEffect transition="in" filter="barn(inVertical)">
                                      <p:cBhvr>
                                        <p:cTn id="17" dur="500"/>
                                        <p:tgtEl>
                                          <p:spTgt spid="20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Freeform 19"/>
          <p:cNvSpPr/>
          <p:nvPr/>
        </p:nvSpPr>
        <p:spPr>
          <a:xfrm rot="5400000">
            <a:off x="1355725" y="-1370012"/>
            <a:ext cx="7053263" cy="9753600"/>
          </a:xfrm>
          <a:custGeom>
            <a:avLst/>
            <a:gdLst/>
            <a:ahLst/>
            <a:cxnLst>
              <a:cxn ang="0">
                <a:pos x="0" y="0"/>
              </a:cxn>
              <a:cxn ang="0">
                <a:pos x="2147483646" y="2147483646"/>
              </a:cxn>
              <a:cxn ang="0">
                <a:pos x="0" y="2147483646"/>
              </a:cxn>
            </a:cxnLst>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2" name="Rectangle 1"/>
          <p:cNvSpPr/>
          <p:nvPr/>
        </p:nvSpPr>
        <p:spPr>
          <a:xfrm>
            <a:off x="369888" y="762000"/>
            <a:ext cx="8545513" cy="4465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490538" y="1009650"/>
            <a:ext cx="8131175" cy="4894263"/>
          </a:xfrm>
          <a:prstGeom prst="rect">
            <a:avLst/>
          </a:prstGeom>
        </p:spPr>
        <p:txBody>
          <a:bodyPr>
            <a:spAutoFit/>
          </a:bodyPr>
          <a:p>
            <a:pPr>
              <a:buNone/>
            </a:pPr>
            <a:r>
              <a:rPr lang="vi-VN" altLang="x-none" sz="3200" dirty="0">
                <a:solidFill>
                  <a:schemeClr val="bg1"/>
                </a:solidFill>
                <a:latin typeface="Times New Roman" panose="02020603050405020304" pitchFamily="18" charset="0"/>
                <a:cs typeface="Times New Roman" panose="02020603050405020304" pitchFamily="18" charset="0"/>
              </a:rPr>
              <a:t>1.3. Máy xay thực phẩm Máy xay thực phẩm có cấu</a:t>
            </a:r>
            <a:endParaRPr sz="3200" dirty="0">
              <a:solidFill>
                <a:schemeClr val="bg1"/>
              </a:solidFill>
              <a:latin typeface="Times New Roman" panose="02020603050405020304" pitchFamily="18" charset="0"/>
              <a:cs typeface="Times New Roman" panose="02020603050405020304" pitchFamily="18" charset="0"/>
            </a:endParaRPr>
          </a:p>
          <a:p>
            <a:pPr>
              <a:buNone/>
            </a:pPr>
            <a:r>
              <a:rPr lang="vi-VN" altLang="x-none" sz="3200" dirty="0">
                <a:solidFill>
                  <a:schemeClr val="bg1"/>
                </a:solidFill>
                <a:latin typeface="Times New Roman" panose="02020603050405020304" pitchFamily="18" charset="0"/>
                <a:cs typeface="Times New Roman" panose="02020603050405020304" pitchFamily="18" charset="0"/>
              </a:rPr>
              <a:t>a. Cấu tạo v</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 thông số kĩ thuật</a:t>
            </a:r>
            <a:endParaRPr sz="3200" dirty="0">
              <a:solidFill>
                <a:schemeClr val="bg1"/>
              </a:solidFill>
              <a:latin typeface="Times New Roman" panose="02020603050405020304" pitchFamily="18" charset="0"/>
              <a:cs typeface="Times New Roman" panose="02020603050405020304" pitchFamily="18" charset="0"/>
            </a:endParaRPr>
          </a:p>
          <a:p>
            <a:pPr>
              <a:buNone/>
            </a:pPr>
            <a:r>
              <a:rPr lang="vi-VN" altLang="x-none" sz="3200" dirty="0">
                <a:solidFill>
                  <a:schemeClr val="bg1"/>
                </a:solidFill>
                <a:latin typeface="Times New Roman" panose="02020603050405020304" pitchFamily="18" charset="0"/>
                <a:cs typeface="Times New Roman" panose="02020603050405020304" pitchFamily="18" charset="0"/>
              </a:rPr>
              <a:t> tạo gồm các bộ phận chính sau: thân máy, cối xay, bộ phận điều khiển. </a:t>
            </a:r>
            <a:r>
              <a:rPr lang="es-ES" altLang="x-none" sz="3200" dirty="0">
                <a:solidFill>
                  <a:schemeClr val="bg1"/>
                </a:solidFill>
                <a:latin typeface="Times New Roman" panose="02020603050405020304" pitchFamily="18" charset="0"/>
                <a:cs typeface="Times New Roman" panose="02020603050405020304" pitchFamily="18" charset="0"/>
              </a:rPr>
              <a:t>Mỗi bộ phận có các chức năng khác nhau</a:t>
            </a:r>
            <a:endParaRPr sz="3200" dirty="0">
              <a:solidFill>
                <a:schemeClr val="bg1"/>
              </a:solidFill>
              <a:latin typeface="Times New Roman" panose="02020603050405020304" pitchFamily="18" charset="0"/>
              <a:cs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p:txBody>
      </p:sp>
      <p:sp>
        <p:nvSpPr>
          <p:cNvPr id="21509" name="Rectangle 29"/>
          <p:cNvSpPr/>
          <p:nvPr/>
        </p:nvSpPr>
        <p:spPr>
          <a:xfrm>
            <a:off x="214313" y="190500"/>
            <a:ext cx="8715375"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1511" name="Picture 6"/>
          <p:cNvPicPr>
            <a:picLocks noChangeAspect="1"/>
          </p:cNvPicPr>
          <p:nvPr/>
        </p:nvPicPr>
        <p:blipFill>
          <a:blip r:embed="rId1"/>
          <a:stretch>
            <a:fillRect/>
          </a:stretch>
        </p:blipFill>
        <p:spPr>
          <a:xfrm>
            <a:off x="8639175" y="0"/>
            <a:ext cx="457200" cy="457200"/>
          </a:xfrm>
          <a:prstGeom prst="rect">
            <a:avLst/>
          </a:prstGeom>
          <a:noFill/>
          <a:ln w="9525">
            <a:noFill/>
          </a:ln>
        </p:spPr>
      </p:pic>
      <p:pic>
        <p:nvPicPr>
          <p:cNvPr id="21512" name="Picture 8"/>
          <p:cNvPicPr>
            <a:picLocks noChangeAspect="1"/>
          </p:cNvPicPr>
          <p:nvPr/>
        </p:nvPicPr>
        <p:blipFill>
          <a:blip r:embed="rId1"/>
          <a:stretch>
            <a:fillRect/>
          </a:stretch>
        </p:blipFill>
        <p:spPr>
          <a:xfrm>
            <a:off x="8707438" y="6403975"/>
            <a:ext cx="457200" cy="457200"/>
          </a:xfrm>
          <a:prstGeom prst="rect">
            <a:avLst/>
          </a:prstGeom>
          <a:noFill/>
          <a:ln w="9525">
            <a:noFill/>
          </a:ln>
        </p:spPr>
      </p:pic>
      <p:pic>
        <p:nvPicPr>
          <p:cNvPr id="21513" name="Picture 10"/>
          <p:cNvPicPr>
            <a:picLocks noChangeAspect="1"/>
          </p:cNvPicPr>
          <p:nvPr/>
        </p:nvPicPr>
        <p:blipFill>
          <a:blip r:embed="rId1"/>
          <a:stretch>
            <a:fillRect/>
          </a:stretch>
        </p:blipFill>
        <p:spPr>
          <a:xfrm>
            <a:off x="184150" y="0"/>
            <a:ext cx="457200" cy="457200"/>
          </a:xfrm>
          <a:prstGeom prst="rect">
            <a:avLst/>
          </a:prstGeom>
          <a:noFill/>
          <a:ln w="9525">
            <a:noFill/>
          </a:ln>
        </p:spPr>
      </p:pic>
      <p:pic>
        <p:nvPicPr>
          <p:cNvPr id="21514" name="Picture 11"/>
          <p:cNvPicPr>
            <a:picLocks noChangeAspect="1"/>
          </p:cNvPicPr>
          <p:nvPr/>
        </p:nvPicPr>
        <p:blipFill>
          <a:blip r:embed="rId1"/>
          <a:stretch>
            <a:fillRect/>
          </a:stretch>
        </p:blipFill>
        <p:spPr>
          <a:xfrm>
            <a:off x="-106362" y="6400800"/>
            <a:ext cx="457200" cy="4572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6"/>
          <p:cNvSpPr/>
          <p:nvPr/>
        </p:nvSpPr>
        <p:spPr>
          <a:xfrm>
            <a:off x="0" y="-323850"/>
            <a:ext cx="184150" cy="647700"/>
          </a:xfrm>
          <a:prstGeom prst="rect">
            <a:avLst/>
          </a:prstGeom>
          <a:noFill/>
          <a:ln w="9525">
            <a:noFill/>
          </a:ln>
        </p:spPr>
        <p:txBody>
          <a:bodyPr wrap="none" anchor="ctr" anchorCtr="0">
            <a:spAutoFit/>
          </a:bodyPr>
          <a:p>
            <a:pPr eaLnBrk="1" hangingPunct="1"/>
            <a:endParaRPr lang="vi-VN" altLang="vi-VN" sz="3600" dirty="0">
              <a:latin typeface=".VnAristote" pitchFamily="34" charset="0"/>
            </a:endParaRPr>
          </a:p>
        </p:txBody>
      </p:sp>
      <p:sp>
        <p:nvSpPr>
          <p:cNvPr id="5126" name="Rectangle 8"/>
          <p:cNvSpPr>
            <a:spLocks noChangeArrowheads="1"/>
          </p:cNvSpPr>
          <p:nvPr/>
        </p:nvSpPr>
        <p:spPr bwMode="auto">
          <a:xfrm>
            <a:off x="1371600" y="563563"/>
            <a:ext cx="6324600" cy="595313"/>
          </a:xfrm>
          <a:prstGeom prst="rect">
            <a:avLst/>
          </a:prstGeom>
          <a:noFill/>
          <a:ln>
            <a:noFill/>
          </a:ln>
          <a:effec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vi-VN" sz="2400" b="0" i="0" u="none" strike="noStrike" kern="1200" cap="none" spc="0" normalizeH="0" baseline="0" noProof="0" dirty="0">
                <a:ln>
                  <a:noFill/>
                </a:ln>
                <a:solidFill>
                  <a:schemeClr val="accent2"/>
                </a:solidFill>
                <a:effectLst/>
                <a:uLnTx/>
                <a:uFillTx/>
                <a:latin typeface="Times New Roman" panose="02020603050405020304" pitchFamily="18" charset="0"/>
                <a:ea typeface="+mn-ea"/>
                <a:cs typeface="+mn-cs"/>
              </a:rPr>
              <a:t>           </a:t>
            </a:r>
            <a:r>
              <a:rPr kumimoji="0" lang="en-US" altLang="vi-VN" sz="3200" b="1" i="0" u="none" strike="noStrike" kern="1200" cap="none" spc="0" normalizeH="0" baseline="0" noProof="0" dirty="0">
                <a:ln>
                  <a:noFill/>
                </a:ln>
                <a:solidFill>
                  <a:srgbClr val="FF912B"/>
                </a:solidFill>
                <a:effectLst/>
                <a:uLnTx/>
                <a:uFillTx/>
                <a:latin typeface="#9Slide05 Garris" pitchFamily="2" charset="0"/>
                <a:ea typeface="+mj-ea"/>
                <a:cs typeface="+mj-cs"/>
              </a:rPr>
              <a:t>MỤC TIÊU BÀI HỌC</a:t>
            </a:r>
            <a:endParaRPr kumimoji="0" lang="en-US" altLang="vi-VN" sz="3200" b="1" i="0" u="none" strike="noStrike" kern="1200" cap="none" spc="0" normalizeH="0" baseline="0" noProof="0" dirty="0">
              <a:ln>
                <a:noFill/>
              </a:ln>
              <a:solidFill>
                <a:srgbClr val="FF912B"/>
              </a:solidFill>
              <a:effectLst/>
              <a:uLnTx/>
              <a:uFillTx/>
              <a:latin typeface="#9Slide05 Garris" pitchFamily="2" charset="0"/>
              <a:ea typeface="+mj-ea"/>
              <a:cs typeface="+mj-cs"/>
            </a:endParaRPr>
          </a:p>
        </p:txBody>
      </p:sp>
      <p:sp>
        <p:nvSpPr>
          <p:cNvPr id="12" name="Text Box 11"/>
          <p:cNvSpPr txBox="1"/>
          <p:nvPr/>
        </p:nvSpPr>
        <p:spPr>
          <a:xfrm>
            <a:off x="457200" y="1447800"/>
            <a:ext cx="8153400" cy="3970338"/>
          </a:xfrm>
          <a:prstGeom prst="rect">
            <a:avLst/>
          </a:prstGeom>
          <a:noFill/>
          <a:ln w="9525">
            <a:noFill/>
          </a:ln>
        </p:spPr>
        <p:txBody>
          <a:bodyPr>
            <a:spAutoFit/>
          </a:bodyPr>
          <a:p>
            <a:r>
              <a:rPr lang="en-US" altLang="en-US" sz="2800" dirty="0">
                <a:solidFill>
                  <a:srgbClr val="00B0F0"/>
                </a:solidFill>
                <a:latin typeface="Times New Roman" panose="02020603050405020304" pitchFamily="18" charset="0"/>
              </a:rPr>
              <a:t>• Nhận biết và nêu được chức năng các bộ phận chính của một số đồ dùng điện; </a:t>
            </a:r>
            <a:endParaRPr lang="en-US" altLang="en-US" sz="2800" dirty="0">
              <a:solidFill>
                <a:srgbClr val="00B0F0"/>
              </a:solidFill>
              <a:latin typeface="Times New Roman" panose="02020603050405020304" pitchFamily="18" charset="0"/>
            </a:endParaRPr>
          </a:p>
          <a:p>
            <a:r>
              <a:rPr lang="en-US" altLang="en-US" sz="2800" dirty="0">
                <a:solidFill>
                  <a:srgbClr val="00B0F0"/>
                </a:solidFill>
                <a:latin typeface="Times New Roman" panose="02020603050405020304" pitchFamily="18" charset="0"/>
              </a:rPr>
              <a:t>• Vẽ được Sơ đồ khối, mô tả được nguyên lí làm việc và công dụng của một số đồ dùng điện trong gia đình;</a:t>
            </a:r>
            <a:endParaRPr lang="en-US" altLang="en-US" sz="2800" dirty="0">
              <a:solidFill>
                <a:srgbClr val="00B0F0"/>
              </a:solidFill>
              <a:latin typeface="Times New Roman" panose="02020603050405020304" pitchFamily="18" charset="0"/>
            </a:endParaRPr>
          </a:p>
          <a:p>
            <a:r>
              <a:rPr lang="en-US" altLang="en-US" sz="2800" dirty="0">
                <a:solidFill>
                  <a:srgbClr val="00B0F0"/>
                </a:solidFill>
                <a:latin typeface="Times New Roman" panose="02020603050405020304" pitchFamily="18" charset="0"/>
              </a:rPr>
              <a:t> • Sử dụng được một số đồ dùng điện trong gia đình đúng cách, tiết kiệm và</a:t>
            </a:r>
            <a:endParaRPr lang="en-US" altLang="en-US" sz="2800" dirty="0">
              <a:solidFill>
                <a:srgbClr val="00B0F0"/>
              </a:solidFill>
              <a:latin typeface="Times New Roman" panose="02020603050405020304" pitchFamily="18" charset="0"/>
            </a:endParaRPr>
          </a:p>
          <a:p>
            <a:r>
              <a:rPr lang="en-US" altLang="en-US" sz="2800" dirty="0">
                <a:solidFill>
                  <a:srgbClr val="00B0F0"/>
                </a:solidFill>
                <a:latin typeface="Times New Roman" panose="02020603050405020304" pitchFamily="18" charset="0"/>
              </a:rPr>
              <a:t>an toàn; </a:t>
            </a:r>
            <a:endParaRPr lang="en-US" altLang="en-US" sz="2800" dirty="0">
              <a:solidFill>
                <a:srgbClr val="00B0F0"/>
              </a:solidFill>
              <a:latin typeface="Times New Roman" panose="02020603050405020304" pitchFamily="18" charset="0"/>
            </a:endParaRPr>
          </a:p>
          <a:p>
            <a:r>
              <a:rPr lang="en-US" altLang="en-US" sz="2800" dirty="0">
                <a:solidFill>
                  <a:srgbClr val="00B0F0"/>
                </a:solidFill>
                <a:latin typeface="Times New Roman" panose="02020603050405020304" pitchFamily="18" charset="0"/>
              </a:rPr>
              <a:t>• Lựa chọn được đồ dùng điện tiết kiệm năng lượng, phù hợp với điều kiện gia đình.</a:t>
            </a:r>
            <a:endParaRPr lang="en-US" altLang="en-US" sz="2800" dirty="0">
              <a:solidFill>
                <a:srgbClr val="00B0F0"/>
              </a:solidFill>
              <a:latin typeface="Times New Roman" panose="02020603050405020304" pitchFamily="18" charset="0"/>
            </a:endParaRPr>
          </a:p>
        </p:txBody>
      </p:sp>
      <p:pic>
        <p:nvPicPr>
          <p:cNvPr id="4101" name="Picture 1"/>
          <p:cNvPicPr>
            <a:picLocks noChangeAspect="1"/>
          </p:cNvPicPr>
          <p:nvPr/>
        </p:nvPicPr>
        <p:blipFill>
          <a:blip r:embed="rId1"/>
          <a:stretch>
            <a:fillRect/>
          </a:stretch>
        </p:blipFill>
        <p:spPr>
          <a:xfrm>
            <a:off x="4343400" y="3200400"/>
            <a:ext cx="457200" cy="457200"/>
          </a:xfrm>
          <a:prstGeom prst="rect">
            <a:avLst/>
          </a:prstGeom>
          <a:noFill/>
          <a:ln w="9525">
            <a:noFill/>
          </a:ln>
        </p:spPr>
      </p:pic>
      <p:pic>
        <p:nvPicPr>
          <p:cNvPr id="4102" name="Picture 2"/>
          <p:cNvPicPr>
            <a:picLocks noChangeAspect="1"/>
          </p:cNvPicPr>
          <p:nvPr/>
        </p:nvPicPr>
        <p:blipFill>
          <a:blip r:embed="rId2"/>
          <a:stretch>
            <a:fillRect/>
          </a:stretch>
        </p:blipFill>
        <p:spPr>
          <a:xfrm>
            <a:off x="131763" y="0"/>
            <a:ext cx="457200" cy="457200"/>
          </a:xfrm>
          <a:prstGeom prst="rect">
            <a:avLst/>
          </a:prstGeom>
          <a:noFill/>
          <a:ln w="9525">
            <a:noFill/>
          </a:ln>
        </p:spPr>
      </p:pic>
      <p:pic>
        <p:nvPicPr>
          <p:cNvPr id="4103" name="Picture 8"/>
          <p:cNvPicPr>
            <a:picLocks noChangeAspect="1"/>
          </p:cNvPicPr>
          <p:nvPr/>
        </p:nvPicPr>
        <p:blipFill>
          <a:blip r:embed="rId2"/>
          <a:stretch>
            <a:fillRect/>
          </a:stretch>
        </p:blipFill>
        <p:spPr>
          <a:xfrm>
            <a:off x="8639175" y="0"/>
            <a:ext cx="457200" cy="457200"/>
          </a:xfrm>
          <a:prstGeom prst="rect">
            <a:avLst/>
          </a:prstGeom>
          <a:noFill/>
          <a:ln w="9525">
            <a:noFill/>
          </a:ln>
        </p:spPr>
      </p:pic>
      <p:pic>
        <p:nvPicPr>
          <p:cNvPr id="4104" name="Picture 9"/>
          <p:cNvPicPr>
            <a:picLocks noChangeAspect="1"/>
          </p:cNvPicPr>
          <p:nvPr/>
        </p:nvPicPr>
        <p:blipFill>
          <a:blip r:embed="rId2"/>
          <a:stretch>
            <a:fillRect/>
          </a:stretch>
        </p:blipFill>
        <p:spPr>
          <a:xfrm>
            <a:off x="8707438" y="6403975"/>
            <a:ext cx="457200" cy="457200"/>
          </a:xfrm>
          <a:prstGeom prst="rect">
            <a:avLst/>
          </a:prstGeom>
          <a:noFill/>
          <a:ln w="9525">
            <a:noFill/>
          </a:ln>
        </p:spPr>
      </p:pic>
      <p:pic>
        <p:nvPicPr>
          <p:cNvPr id="4105" name="Picture 10"/>
          <p:cNvPicPr>
            <a:picLocks noChangeAspect="1"/>
          </p:cNvPicPr>
          <p:nvPr/>
        </p:nvPicPr>
        <p:blipFill>
          <a:blip r:embed="rId2"/>
          <a:stretch>
            <a:fillRect/>
          </a:stretch>
        </p:blipFill>
        <p:spPr>
          <a:xfrm>
            <a:off x="15875" y="6403975"/>
            <a:ext cx="457200" cy="457200"/>
          </a:xfrm>
          <a:prstGeom prst="rect">
            <a:avLst/>
          </a:prstGeom>
          <a:noFill/>
          <a:ln w="9525">
            <a:noFill/>
          </a:ln>
        </p:spPr>
      </p:pic>
      <p:pic>
        <p:nvPicPr>
          <p:cNvPr id="4106" name="Picture 12"/>
          <p:cNvPicPr>
            <a:picLocks noChangeAspect="1"/>
          </p:cNvPicPr>
          <p:nvPr/>
        </p:nvPicPr>
        <p:blipFill>
          <a:blip r:embed="rId2"/>
          <a:stretch>
            <a:fillRect/>
          </a:stretch>
        </p:blipFill>
        <p:spPr>
          <a:xfrm>
            <a:off x="184150" y="0"/>
            <a:ext cx="457200" cy="4572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diamond(in)">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22531" name="Rectangle 10"/>
          <p:cNvSpPr/>
          <p:nvPr/>
        </p:nvSpPr>
        <p:spPr>
          <a:xfrm>
            <a:off x="341313" y="163513"/>
            <a:ext cx="3319462" cy="584200"/>
          </a:xfrm>
          <a:prstGeom prst="rect">
            <a:avLst/>
          </a:prstGeom>
          <a:noFill/>
          <a:ln w="9525">
            <a:noFill/>
          </a:ln>
        </p:spPr>
        <p:txBody>
          <a:bodyPr wrap="none">
            <a:spAutoFit/>
          </a:bodyPr>
          <a:p>
            <a:r>
              <a:rPr lang="en-US" altLang="en-US" sz="3200" dirty="0">
                <a:solidFill>
                  <a:srgbClr val="FF3300"/>
                </a:solidFill>
                <a:latin typeface="Times New Roman" panose="02020603050405020304" pitchFamily="18" charset="0"/>
              </a:rPr>
              <a:t>Nguyên lí làm việc</a:t>
            </a:r>
            <a:endParaRPr lang="en-US" altLang="en-US" sz="3200" dirty="0">
              <a:solidFill>
                <a:srgbClr val="FF3300"/>
              </a:solidFill>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2533" name="Picture 10"/>
          <p:cNvPicPr>
            <a:picLocks noChangeAspect="1"/>
          </p:cNvPicPr>
          <p:nvPr/>
        </p:nvPicPr>
        <p:blipFill>
          <a:blip r:embed="rId1"/>
          <a:stretch>
            <a:fillRect/>
          </a:stretch>
        </p:blipFill>
        <p:spPr>
          <a:xfrm>
            <a:off x="7734300" y="215900"/>
            <a:ext cx="838200" cy="893763"/>
          </a:xfrm>
          <a:prstGeom prst="rect">
            <a:avLst/>
          </a:prstGeom>
          <a:noFill/>
          <a:ln w="9525">
            <a:noFill/>
          </a:ln>
        </p:spPr>
      </p:pic>
      <p:pic>
        <p:nvPicPr>
          <p:cNvPr id="22534" name="Audio 1">
            <a:hlinkClick r:id="" action="ppaction://media"/>
          </p:cNvPr>
          <p:cNvPicPr>
            <a:picLocks noChangeAspect="1"/>
          </p:cNvPicPr>
          <p:nvPr/>
        </p:nvPicPr>
        <p:blipFill>
          <a:blip r:embed="rId2"/>
          <a:stretch>
            <a:fillRect/>
          </a:stretch>
        </p:blipFill>
        <p:spPr>
          <a:xfrm>
            <a:off x="8382000" y="6096000"/>
            <a:ext cx="609600" cy="609600"/>
          </a:xfrm>
          <a:prstGeom prst="rect">
            <a:avLst/>
          </a:prstGeom>
          <a:noFill/>
          <a:ln w="9525">
            <a:noFill/>
          </a:ln>
        </p:spPr>
      </p:pic>
      <p:sp>
        <p:nvSpPr>
          <p:cNvPr id="15" name="Rectangle 14"/>
          <p:cNvSpPr/>
          <p:nvPr/>
        </p:nvSpPr>
        <p:spPr>
          <a:xfrm>
            <a:off x="455613" y="987425"/>
            <a:ext cx="2028825" cy="16525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Phiếu</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1</a:t>
            </a:r>
            <a:endParaRPr kumimoji="0" lang="fr-FR" altLang="en-US" sz="2400" b="0" i="0" u="none" strike="noStrike" kern="1200" cap="none" spc="0" normalizeH="0" baseline="0" noProof="0" dirty="0">
              <a:ln>
                <a:noFill/>
              </a:ln>
              <a:solidFill>
                <a:srgbClr val="00B050"/>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fr-FR" sz="2400" b="0" i="0" u="none" strike="noStrike" kern="1200" cap="none" spc="0" normalizeH="0" baseline="0" noProof="0" dirty="0" err="1">
                <a:ln>
                  <a:noFill/>
                </a:ln>
                <a:solidFill>
                  <a:srgbClr val="00B050"/>
                </a:solidFill>
                <a:effectLst/>
                <a:uLnTx/>
                <a:uFillTx/>
                <a:latin typeface="+mn-lt"/>
                <a:ea typeface="+mn-ea"/>
                <a:cs typeface="+mn-cs"/>
              </a:rPr>
              <a:t>Cấp</a:t>
            </a:r>
            <a:r>
              <a:rPr kumimoji="0" lang="fr-FR" sz="2400" b="0" i="0" u="none" strike="noStrike" kern="1200" cap="none" spc="0" normalizeH="0" baseline="0" noProof="0" dirty="0">
                <a:ln>
                  <a:noFill/>
                </a:ln>
                <a:solidFill>
                  <a:srgbClr val="00B050"/>
                </a:solidFill>
                <a:effectLst/>
                <a:uLnTx/>
                <a:uFillTx/>
                <a:latin typeface="+mn-lt"/>
                <a:ea typeface="+mn-ea"/>
                <a:cs typeface="+mn-cs"/>
              </a:rPr>
              <a:t> </a:t>
            </a:r>
            <a:r>
              <a:rPr kumimoji="0" lang="fr-FR" sz="2400" b="0" i="0" u="none" strike="noStrike" kern="1200" cap="none" spc="0" normalizeH="0" baseline="0" noProof="0" dirty="0" err="1">
                <a:ln>
                  <a:noFill/>
                </a:ln>
                <a:solidFill>
                  <a:srgbClr val="00B050"/>
                </a:solidFill>
                <a:effectLst/>
                <a:uLnTx/>
                <a:uFillTx/>
                <a:latin typeface="+mn-lt"/>
                <a:ea typeface="+mn-ea"/>
                <a:cs typeface="+mn-cs"/>
              </a:rPr>
              <a:t>điện</a:t>
            </a:r>
            <a:r>
              <a:rPr kumimoji="0" lang="fr-FR" sz="2400" b="0" i="0" u="none" strike="noStrike" kern="1200" cap="none" spc="0" normalizeH="0" baseline="0" noProof="0" dirty="0">
                <a:ln>
                  <a:noFill/>
                </a:ln>
                <a:solidFill>
                  <a:srgbClr val="00B050"/>
                </a:solidFill>
                <a:effectLst/>
                <a:uLnTx/>
                <a:uFillTx/>
                <a:latin typeface="+mn-lt"/>
                <a:ea typeface="+mn-ea"/>
                <a:cs typeface="+mn-cs"/>
              </a:rPr>
              <a:t> </a:t>
            </a:r>
            <a:r>
              <a:rPr kumimoji="0" lang="fr-FR" sz="2400" b="0" i="0" u="none" strike="noStrike" kern="1200" cap="none" spc="0" normalizeH="0" baseline="0" noProof="0" dirty="0" err="1">
                <a:ln>
                  <a:noFill/>
                </a:ln>
                <a:solidFill>
                  <a:srgbClr val="00B050"/>
                </a:solidFill>
                <a:effectLst/>
                <a:uLnTx/>
                <a:uFillTx/>
                <a:latin typeface="+mn-lt"/>
                <a:ea typeface="+mn-ea"/>
                <a:cs typeface="+mn-cs"/>
              </a:rPr>
              <a:t>cho</a:t>
            </a:r>
            <a:r>
              <a:rPr kumimoji="0" lang="fr-FR" sz="2400" b="0" i="0" u="none" strike="noStrike" kern="1200" cap="none" spc="0" normalizeH="0" baseline="0" noProof="0" dirty="0">
                <a:ln>
                  <a:noFill/>
                </a:ln>
                <a:solidFill>
                  <a:srgbClr val="00B050"/>
                </a:solidFill>
                <a:effectLst/>
                <a:uLnTx/>
                <a:uFillTx/>
                <a:latin typeface="+mn-lt"/>
                <a:ea typeface="+mn-ea"/>
                <a:cs typeface="+mn-cs"/>
              </a:rPr>
              <a:t> </a:t>
            </a:r>
            <a:r>
              <a:rPr kumimoji="0" lang="fr-FR" sz="2400" b="0" i="0" u="none" strike="noStrike" kern="1200" cap="none" spc="0" normalizeH="0" baseline="0" noProof="0" dirty="0" err="1">
                <a:ln>
                  <a:noFill/>
                </a:ln>
                <a:solidFill>
                  <a:srgbClr val="00B050"/>
                </a:solidFill>
                <a:effectLst/>
                <a:uLnTx/>
                <a:uFillTx/>
                <a:latin typeface="+mn-lt"/>
                <a:ea typeface="+mn-ea"/>
                <a:cs typeface="+mn-cs"/>
              </a:rPr>
              <a:t>máy</a:t>
            </a:r>
            <a:r>
              <a:rPr kumimoji="0" lang="fr-FR" sz="2400" b="0" i="0" u="none" strike="noStrike" kern="1200" cap="none" spc="0" normalizeH="0" baseline="0" noProof="0" dirty="0">
                <a:ln>
                  <a:noFill/>
                </a:ln>
                <a:solidFill>
                  <a:srgbClr val="00B050"/>
                </a:solidFill>
                <a:effectLst/>
                <a:uLnTx/>
                <a:uFillTx/>
                <a:latin typeface="+mn-lt"/>
                <a:ea typeface="+mn-ea"/>
                <a:cs typeface="+mn-cs"/>
              </a:rPr>
              <a:t> </a:t>
            </a:r>
            <a:r>
              <a:rPr kumimoji="0" lang="fr-FR" sz="2400" b="0" i="0" u="none" strike="noStrike" kern="1200" cap="none" spc="0" normalizeH="0" baseline="0" noProof="0" dirty="0" err="1">
                <a:ln>
                  <a:noFill/>
                </a:ln>
                <a:solidFill>
                  <a:srgbClr val="00B050"/>
                </a:solidFill>
                <a:effectLst/>
                <a:uLnTx/>
                <a:uFillTx/>
                <a:latin typeface="+mn-lt"/>
                <a:ea typeface="+mn-ea"/>
                <a:cs typeface="+mn-cs"/>
              </a:rPr>
              <a:t>xay</a:t>
            </a:r>
            <a:endParaRPr kumimoji="0" lang="en-US" sz="2400" b="0" i="0" u="none" strike="noStrike" kern="1200" cap="none" spc="0" normalizeH="0" baseline="0" noProof="0" dirty="0">
              <a:ln>
                <a:noFill/>
              </a:ln>
              <a:solidFill>
                <a:srgbClr val="00B050"/>
              </a:solidFill>
              <a:effectLst/>
              <a:uLnTx/>
              <a:uFillTx/>
              <a:latin typeface="+mn-lt"/>
              <a:ea typeface="+mn-ea"/>
              <a:cs typeface="+mn-cs"/>
            </a:endParaRPr>
          </a:p>
        </p:txBody>
      </p:sp>
      <p:cxnSp>
        <p:nvCxnSpPr>
          <p:cNvPr id="16" name="Straight Arrow Connector 15"/>
          <p:cNvCxnSpPr/>
          <p:nvPr/>
        </p:nvCxnSpPr>
        <p:spPr>
          <a:xfrm flipV="1">
            <a:off x="2752725" y="4697413"/>
            <a:ext cx="542925" cy="7938"/>
          </a:xfrm>
          <a:prstGeom prst="straightConnector1">
            <a:avLst/>
          </a:prstGeom>
          <a:ln w="66675">
            <a:tailEnd type="triangle"/>
          </a:ln>
        </p:spPr>
        <p:style>
          <a:lnRef idx="1">
            <a:schemeClr val="accent2"/>
          </a:lnRef>
          <a:fillRef idx="0">
            <a:schemeClr val="accent2"/>
          </a:fillRef>
          <a:effectRef idx="0">
            <a:schemeClr val="accent2"/>
          </a:effectRef>
          <a:fontRef idx="minor">
            <a:schemeClr val="tx1"/>
          </a:fontRef>
        </p:style>
      </p:cxnSp>
      <p:sp>
        <p:nvSpPr>
          <p:cNvPr id="17" name="Rectangle 16"/>
          <p:cNvSpPr/>
          <p:nvPr/>
        </p:nvSpPr>
        <p:spPr>
          <a:xfrm>
            <a:off x="2697163" y="1014413"/>
            <a:ext cx="2028825" cy="1625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algn="ctr">
              <a:buNone/>
            </a:pPr>
            <a:r>
              <a:rPr lang="fr-FR" altLang="en-US" dirty="0">
                <a:solidFill>
                  <a:srgbClr val="00B050"/>
                </a:solidFill>
                <a:latin typeface="Calibri" panose="020F0502020204030204" pitchFamily="34" charset="0"/>
              </a:rPr>
              <a:t>Phiếu 2</a:t>
            </a:r>
            <a:endParaRPr lang="fr-FR" altLang="en-US" dirty="0">
              <a:solidFill>
                <a:srgbClr val="00B050"/>
              </a:solidFill>
              <a:latin typeface="Calibri" panose="020F0502020204030204" pitchFamily="34" charset="0"/>
            </a:endParaRPr>
          </a:p>
          <a:p>
            <a:pPr lvl="0" algn="ctr">
              <a:buNone/>
            </a:pPr>
            <a:r>
              <a:rPr lang="fr-FR" altLang="x-none" dirty="0">
                <a:solidFill>
                  <a:srgbClr val="00B050"/>
                </a:solidFill>
                <a:latin typeface="Calibri" panose="020F0502020204030204" pitchFamily="34" charset="0"/>
              </a:rPr>
              <a:t>Lưỡi dao trong cối quay </a:t>
            </a:r>
            <a:r>
              <a:rPr lang="fr-FR" altLang="x-none" dirty="0">
                <a:solidFill>
                  <a:srgbClr val="00B050"/>
                </a:solidFill>
                <a:latin typeface="Arial" panose="020B0604020202020204" pitchFamily="34" charset="0"/>
                <a:cs typeface="Arial" panose="020B0604020202020204" pitchFamily="34" charset="0"/>
              </a:rPr>
              <a:t>để</a:t>
            </a:r>
            <a:r>
              <a:rPr lang="fr-FR" altLang="x-none" dirty="0">
                <a:solidFill>
                  <a:srgbClr val="00B050"/>
                </a:solidFill>
                <a:latin typeface="Calibri" panose="020F0502020204030204" pitchFamily="34" charset="0"/>
              </a:rPr>
              <a:t> xay thực phẩm</a:t>
            </a:r>
            <a:endParaRPr dirty="0">
              <a:solidFill>
                <a:srgbClr val="00B050"/>
              </a:solidFill>
              <a:latin typeface="Calibri" panose="020F0502020204030204" pitchFamily="34" charset="0"/>
            </a:endParaRPr>
          </a:p>
        </p:txBody>
      </p:sp>
      <p:cxnSp>
        <p:nvCxnSpPr>
          <p:cNvPr id="18" name="Straight Arrow Connector 17"/>
          <p:cNvCxnSpPr/>
          <p:nvPr/>
        </p:nvCxnSpPr>
        <p:spPr>
          <a:xfrm flipV="1">
            <a:off x="5453063" y="4756150"/>
            <a:ext cx="542925" cy="7938"/>
          </a:xfrm>
          <a:prstGeom prst="straightConnector1">
            <a:avLst/>
          </a:prstGeom>
          <a:ln w="66675">
            <a:tailEnd type="triangle"/>
          </a:ln>
        </p:spPr>
        <p:style>
          <a:lnRef idx="1">
            <a:schemeClr val="accent2"/>
          </a:lnRef>
          <a:fillRef idx="0">
            <a:schemeClr val="accent2"/>
          </a:fillRef>
          <a:effectRef idx="0">
            <a:schemeClr val="accent2"/>
          </a:effectRef>
          <a:fontRef idx="minor">
            <a:schemeClr val="tx1"/>
          </a:fontRef>
        </p:style>
      </p:cxnSp>
      <p:sp>
        <p:nvSpPr>
          <p:cNvPr id="19" name="Rectangle 18"/>
          <p:cNvSpPr/>
          <p:nvPr/>
        </p:nvSpPr>
        <p:spPr>
          <a:xfrm>
            <a:off x="668338" y="4148138"/>
            <a:ext cx="2028825" cy="1114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Cấp</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điện</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cho</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máy</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xay</a:t>
            </a:r>
            <a:endParaRPr kumimoji="0" lang="en-US" sz="2400" b="0" i="0" u="none" strike="noStrike" kern="1200" cap="none" spc="0" normalizeH="0" baseline="0" noProof="0" dirty="0">
              <a:ln>
                <a:noFill/>
              </a:ln>
              <a:solidFill>
                <a:srgbClr val="00B050"/>
              </a:solidFill>
              <a:effectLst/>
              <a:uLnTx/>
              <a:uFillTx/>
              <a:latin typeface="+mn-lt"/>
              <a:ea typeface="+mn-ea"/>
              <a:cs typeface="+mn-cs"/>
            </a:endParaRPr>
          </a:p>
        </p:txBody>
      </p:sp>
      <p:sp>
        <p:nvSpPr>
          <p:cNvPr id="20" name="Rectangle 19"/>
          <p:cNvSpPr/>
          <p:nvPr/>
        </p:nvSpPr>
        <p:spPr>
          <a:xfrm>
            <a:off x="4995863" y="1028700"/>
            <a:ext cx="2028825" cy="16113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Phiếu</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3</a:t>
            </a:r>
            <a:endParaRPr kumimoji="0" lang="fr-FR" altLang="en-US" sz="2400" b="0" i="0" u="none" strike="noStrike" kern="1200" cap="none" spc="0" normalizeH="0" baseline="0" noProof="0" dirty="0">
              <a:ln>
                <a:noFill/>
              </a:ln>
              <a:solidFill>
                <a:srgbClr val="00B050"/>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fr-FR" sz="2400" b="0" i="0" u="none" strike="noStrike" kern="1200" cap="none" spc="0" normalizeH="0" baseline="0" noProof="0" dirty="0" err="1">
                <a:ln>
                  <a:noFill/>
                </a:ln>
                <a:solidFill>
                  <a:srgbClr val="00B050"/>
                </a:solidFill>
                <a:effectLst/>
                <a:uLnTx/>
                <a:uFillTx/>
                <a:latin typeface="+mn-lt"/>
                <a:ea typeface="+mn-ea"/>
                <a:cs typeface="+mn-cs"/>
              </a:rPr>
              <a:t>Điện</a:t>
            </a:r>
            <a:r>
              <a:rPr kumimoji="0" lang="fr-FR" sz="2400" b="0" i="0" u="none" strike="noStrike" kern="1200" cap="none" spc="0" normalizeH="0" baseline="0" noProof="0" dirty="0">
                <a:ln>
                  <a:noFill/>
                </a:ln>
                <a:solidFill>
                  <a:srgbClr val="00B050"/>
                </a:solidFill>
                <a:effectLst/>
                <a:uLnTx/>
                <a:uFillTx/>
                <a:latin typeface="+mn-lt"/>
                <a:ea typeface="+mn-ea"/>
                <a:cs typeface="+mn-cs"/>
              </a:rPr>
              <a:t> </a:t>
            </a:r>
            <a:r>
              <a:rPr kumimoji="0" lang="fr-FR" sz="2400" b="0" i="0" u="none" strike="noStrike" kern="1200" cap="none" spc="0" normalizeH="0" baseline="0" noProof="0" dirty="0" err="1">
                <a:ln>
                  <a:noFill/>
                </a:ln>
                <a:solidFill>
                  <a:srgbClr val="00B050"/>
                </a:solidFill>
                <a:effectLst/>
                <a:uLnTx/>
                <a:uFillTx/>
                <a:latin typeface="+mn-lt"/>
                <a:ea typeface="+mn-ea"/>
                <a:cs typeface="+mn-cs"/>
              </a:rPr>
              <a:t>truyền</a:t>
            </a:r>
            <a:r>
              <a:rPr kumimoji="0" lang="fr-FR" sz="2400" b="0" i="0" u="none" strike="noStrike" kern="1200" cap="none" spc="0" normalizeH="0" baseline="0" noProof="0" dirty="0">
                <a:ln>
                  <a:noFill/>
                </a:ln>
                <a:solidFill>
                  <a:srgbClr val="00B050"/>
                </a:solidFill>
                <a:effectLst/>
                <a:uLnTx/>
                <a:uFillTx/>
                <a:latin typeface="+mn-lt"/>
                <a:ea typeface="+mn-ea"/>
                <a:cs typeface="+mn-cs"/>
              </a:rPr>
              <a:t> </a:t>
            </a:r>
            <a:r>
              <a:rPr kumimoji="0" lang="fr-FR" sz="2400" b="0" i="0" u="none" strike="noStrike" kern="1200" cap="none" spc="0" normalizeH="0" baseline="0" noProof="0" dirty="0" err="1">
                <a:ln>
                  <a:noFill/>
                </a:ln>
                <a:solidFill>
                  <a:srgbClr val="00B050"/>
                </a:solidFill>
                <a:effectLst/>
                <a:uLnTx/>
                <a:uFillTx/>
                <a:latin typeface="+mn-lt"/>
                <a:ea typeface="+mn-ea"/>
                <a:cs typeface="+mn-cs"/>
              </a:rPr>
              <a:t>vào</a:t>
            </a:r>
            <a:r>
              <a:rPr kumimoji="0" lang="fr-FR" sz="2400" b="0" i="0" u="none" strike="noStrike" kern="1200" cap="none" spc="0" normalizeH="0" baseline="0" noProof="0" dirty="0">
                <a:ln>
                  <a:noFill/>
                </a:ln>
                <a:solidFill>
                  <a:srgbClr val="00B050"/>
                </a:solidFill>
                <a:effectLst/>
                <a:uLnTx/>
                <a:uFillTx/>
                <a:latin typeface="+mn-lt"/>
                <a:ea typeface="+mn-ea"/>
                <a:cs typeface="+mn-cs"/>
              </a:rPr>
              <a:t> </a:t>
            </a:r>
            <a:r>
              <a:rPr kumimoji="0" lang="fr-FR" sz="2400" b="0" i="0" u="none" strike="noStrike" kern="1200" cap="none" spc="0" normalizeH="0" baseline="0" noProof="0" dirty="0" err="1">
                <a:ln>
                  <a:noFill/>
                </a:ln>
                <a:solidFill>
                  <a:srgbClr val="00B050"/>
                </a:solidFill>
                <a:effectLst/>
                <a:uLnTx/>
                <a:uFillTx/>
                <a:latin typeface="+mn-lt"/>
                <a:ea typeface="+mn-ea"/>
                <a:cs typeface="+mn-cs"/>
              </a:rPr>
              <a:t>động</a:t>
            </a:r>
            <a:r>
              <a:rPr kumimoji="0" lang="fr-FR" sz="2400" b="0" i="0" u="none" strike="noStrike" kern="1200" cap="none" spc="0" normalizeH="0" baseline="0" noProof="0" dirty="0">
                <a:ln>
                  <a:noFill/>
                </a:ln>
                <a:solidFill>
                  <a:srgbClr val="00B050"/>
                </a:solidFill>
                <a:effectLst/>
                <a:uLnTx/>
                <a:uFillTx/>
                <a:latin typeface="+mn-lt"/>
                <a:ea typeface="+mn-ea"/>
                <a:cs typeface="+mn-cs"/>
              </a:rPr>
              <a:t> </a:t>
            </a:r>
            <a:r>
              <a:rPr kumimoji="0" lang="fr-FR" sz="2400" b="0" i="0" u="none" strike="noStrike" kern="1200" cap="none" spc="0" normalizeH="0" baseline="0" noProof="0" dirty="0" err="1">
                <a:ln>
                  <a:noFill/>
                </a:ln>
                <a:solidFill>
                  <a:srgbClr val="00B050"/>
                </a:solidFill>
                <a:effectLst/>
                <a:uLnTx/>
                <a:uFillTx/>
                <a:latin typeface="+mn-lt"/>
                <a:ea typeface="+mn-ea"/>
                <a:cs typeface="+mn-cs"/>
              </a:rPr>
              <a:t>cơ</a:t>
            </a:r>
            <a:r>
              <a:rPr kumimoji="0" lang="fr-FR" sz="2400" b="0" i="0" u="none" strike="noStrike" kern="1200" cap="none" spc="0" normalizeH="0" baseline="0" noProof="0" dirty="0">
                <a:ln>
                  <a:noFill/>
                </a:ln>
                <a:solidFill>
                  <a:srgbClr val="00B050"/>
                </a:solidFill>
                <a:effectLst/>
                <a:uLnTx/>
                <a:uFillTx/>
                <a:latin typeface="+mn-lt"/>
                <a:ea typeface="+mn-ea"/>
                <a:cs typeface="+mn-cs"/>
              </a:rPr>
              <a:t> </a:t>
            </a:r>
            <a:r>
              <a:rPr kumimoji="0" lang="fr-FR" sz="2400" b="0" i="0" u="none" strike="noStrike" kern="1200" cap="none" spc="0" normalizeH="0" baseline="0" noProof="0" dirty="0" err="1">
                <a:ln>
                  <a:noFill/>
                </a:ln>
                <a:solidFill>
                  <a:srgbClr val="00B050"/>
                </a:solidFill>
                <a:effectLst/>
                <a:uLnTx/>
                <a:uFillTx/>
                <a:latin typeface="+mn-lt"/>
                <a:ea typeface="+mn-ea"/>
                <a:cs typeface="+mn-cs"/>
              </a:rPr>
              <a:t>máy</a:t>
            </a:r>
            <a:r>
              <a:rPr kumimoji="0" lang="fr-FR" sz="2400" b="0" i="0" u="none" strike="noStrike" kern="1200" cap="none" spc="0" normalizeH="0" baseline="0" noProof="0" dirty="0">
                <a:ln>
                  <a:noFill/>
                </a:ln>
                <a:solidFill>
                  <a:srgbClr val="00B050"/>
                </a:solidFill>
                <a:effectLst/>
                <a:uLnTx/>
                <a:uFillTx/>
                <a:latin typeface="+mn-lt"/>
                <a:ea typeface="+mn-ea"/>
                <a:cs typeface="+mn-cs"/>
              </a:rPr>
              <a:t> </a:t>
            </a:r>
            <a:r>
              <a:rPr kumimoji="0" lang="fr-FR" sz="2400" b="0" i="0" u="none" strike="noStrike" kern="1200" cap="none" spc="0" normalizeH="0" baseline="0" noProof="0" dirty="0" err="1">
                <a:ln>
                  <a:noFill/>
                </a:ln>
                <a:solidFill>
                  <a:srgbClr val="00B050"/>
                </a:solidFill>
                <a:effectLst/>
                <a:uLnTx/>
                <a:uFillTx/>
                <a:latin typeface="+mn-lt"/>
                <a:ea typeface="+mn-ea"/>
                <a:cs typeface="+mn-cs"/>
              </a:rPr>
              <a:t>xay</a:t>
            </a:r>
            <a:endParaRPr kumimoji="0" lang="en-US" sz="2400" b="0" i="0" u="none" strike="noStrike" kern="1200" cap="none" spc="0" normalizeH="0" baseline="0" noProof="0" dirty="0">
              <a:ln>
                <a:noFill/>
              </a:ln>
              <a:solidFill>
                <a:srgbClr val="00B050"/>
              </a:solidFill>
              <a:effectLst/>
              <a:uLnTx/>
              <a:uFillTx/>
              <a:latin typeface="+mn-lt"/>
              <a:ea typeface="+mn-ea"/>
              <a:cs typeface="+mn-cs"/>
            </a:endParaRPr>
          </a:p>
        </p:txBody>
      </p:sp>
      <p:sp>
        <p:nvSpPr>
          <p:cNvPr id="21" name="Rectangle 20"/>
          <p:cNvSpPr/>
          <p:nvPr/>
        </p:nvSpPr>
        <p:spPr>
          <a:xfrm>
            <a:off x="7156450" y="1014413"/>
            <a:ext cx="2028825" cy="1625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Phiếu</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4 </a:t>
            </a:r>
            <a:endParaRPr kumimoji="0" lang="fr-FR" altLang="en-US" sz="2400" b="0" i="0" u="none" strike="noStrike" kern="1200" cap="none" spc="0" normalizeH="0" baseline="0" noProof="0" dirty="0">
              <a:ln>
                <a:noFill/>
              </a:ln>
              <a:solidFill>
                <a:srgbClr val="00B050"/>
              </a:solidFill>
              <a:effectLst/>
              <a:uLnTx/>
              <a:uFillTx/>
              <a:latin typeface="+mn-lt"/>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defRPr/>
            </a:pP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Lựa</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chọn</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tốc</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đô</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xay</a:t>
            </a:r>
            <a:endParaRPr kumimoji="0" lang="en-US" sz="2400" b="0" i="0" u="none" strike="noStrike" kern="1200" cap="none" spc="0" normalizeH="0" baseline="0" noProof="0" dirty="0">
              <a:ln>
                <a:noFill/>
              </a:ln>
              <a:solidFill>
                <a:srgbClr val="00B050"/>
              </a:solidFill>
              <a:effectLst/>
              <a:uLnTx/>
              <a:uFillTx/>
              <a:latin typeface="+mn-lt"/>
              <a:ea typeface="+mn-ea"/>
              <a:cs typeface="+mn-cs"/>
            </a:endParaRPr>
          </a:p>
        </p:txBody>
      </p:sp>
      <p:sp>
        <p:nvSpPr>
          <p:cNvPr id="22546" name="Rectangle 10"/>
          <p:cNvSpPr/>
          <p:nvPr/>
        </p:nvSpPr>
        <p:spPr>
          <a:xfrm>
            <a:off x="503238" y="2727325"/>
            <a:ext cx="8816975" cy="1200150"/>
          </a:xfrm>
          <a:prstGeom prst="rect">
            <a:avLst/>
          </a:prstGeom>
          <a:noFill/>
          <a:ln w="9525">
            <a:noFill/>
          </a:ln>
        </p:spPr>
        <p:txBody>
          <a:bodyPr wrap="none">
            <a:spAutoFit/>
          </a:bodyPr>
          <a:p>
            <a:r>
              <a:rPr lang="en-US" altLang="en-US" dirty="0">
                <a:solidFill>
                  <a:srgbClr val="FF3300"/>
                </a:solidFill>
                <a:latin typeface="Times New Roman" panose="02020603050405020304" pitchFamily="18" charset="0"/>
              </a:rPr>
              <a:t>Em hãy sắp xếp các phiếu 2, phiếu 3 và phiếu 4 </a:t>
            </a:r>
            <a:endParaRPr lang="en-US" altLang="en-US" dirty="0">
              <a:solidFill>
                <a:srgbClr val="FF3300"/>
              </a:solidFill>
              <a:latin typeface="Times New Roman" panose="02020603050405020304" pitchFamily="18" charset="0"/>
            </a:endParaRPr>
          </a:p>
          <a:p>
            <a:r>
              <a:rPr lang="en-US" altLang="en-US" dirty="0">
                <a:solidFill>
                  <a:srgbClr val="FF3300"/>
                </a:solidFill>
                <a:latin typeface="Times New Roman" panose="02020603050405020304" pitchFamily="18" charset="0"/>
              </a:rPr>
              <a:t>ở trên vào các vị trí số 1, 2,3 trong các hình 9.7 để giải thích nguyên li</a:t>
            </a:r>
            <a:endParaRPr lang="en-US" altLang="en-US" dirty="0">
              <a:solidFill>
                <a:srgbClr val="FF3300"/>
              </a:solidFill>
              <a:latin typeface="Times New Roman" panose="02020603050405020304" pitchFamily="18" charset="0"/>
            </a:endParaRPr>
          </a:p>
          <a:p>
            <a:r>
              <a:rPr lang="en-US" altLang="en-US" dirty="0">
                <a:solidFill>
                  <a:srgbClr val="FF3300"/>
                </a:solidFill>
                <a:latin typeface="Times New Roman" panose="02020603050405020304" pitchFamily="18" charset="0"/>
              </a:rPr>
              <a:t>́ làm việc của máy xay thực phẩm</a:t>
            </a:r>
            <a:endParaRPr lang="en-US" altLang="en-US" dirty="0">
              <a:solidFill>
                <a:srgbClr val="FF3300"/>
              </a:solidFill>
              <a:latin typeface="Times New Roman" panose="02020603050405020304" pitchFamily="18" charset="0"/>
            </a:endParaRPr>
          </a:p>
        </p:txBody>
      </p:sp>
      <p:sp>
        <p:nvSpPr>
          <p:cNvPr id="23" name="Rectangle 22"/>
          <p:cNvSpPr/>
          <p:nvPr/>
        </p:nvSpPr>
        <p:spPr>
          <a:xfrm>
            <a:off x="3346450" y="4279900"/>
            <a:ext cx="2028825" cy="1114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Vị trí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sô</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1</a:t>
            </a:r>
            <a:endParaRPr kumimoji="0" lang="en-US" sz="2400" b="0" i="0" u="none" strike="noStrike" kern="1200" cap="none" spc="0" normalizeH="0" baseline="0" noProof="0" dirty="0">
              <a:ln>
                <a:noFill/>
              </a:ln>
              <a:solidFill>
                <a:srgbClr val="00B050"/>
              </a:solidFill>
              <a:effectLst/>
              <a:uLnTx/>
              <a:uFillTx/>
              <a:latin typeface="+mn-lt"/>
              <a:ea typeface="+mn-ea"/>
              <a:cs typeface="+mn-cs"/>
            </a:endParaRPr>
          </a:p>
        </p:txBody>
      </p:sp>
      <p:sp>
        <p:nvSpPr>
          <p:cNvPr id="24" name="Rectangle 23"/>
          <p:cNvSpPr/>
          <p:nvPr/>
        </p:nvSpPr>
        <p:spPr>
          <a:xfrm>
            <a:off x="6073775" y="4135438"/>
            <a:ext cx="2028825" cy="11160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Vị trí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sô</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2</a:t>
            </a:r>
            <a:endParaRPr kumimoji="0" lang="en-US" sz="2400" b="0" i="0" u="none" strike="noStrike" kern="1200" cap="none" spc="0" normalizeH="0" baseline="0" noProof="0" dirty="0">
              <a:ln>
                <a:noFill/>
              </a:ln>
              <a:solidFill>
                <a:srgbClr val="00B050"/>
              </a:solidFill>
              <a:effectLst/>
              <a:uLnTx/>
              <a:uFillTx/>
              <a:latin typeface="+mn-lt"/>
              <a:ea typeface="+mn-ea"/>
              <a:cs typeface="+mn-cs"/>
            </a:endParaRPr>
          </a:p>
        </p:txBody>
      </p:sp>
      <p:sp>
        <p:nvSpPr>
          <p:cNvPr id="25" name="Rectangle 24"/>
          <p:cNvSpPr/>
          <p:nvPr/>
        </p:nvSpPr>
        <p:spPr>
          <a:xfrm>
            <a:off x="6076950" y="5721350"/>
            <a:ext cx="2028825" cy="11160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Vị trí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sô</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3</a:t>
            </a:r>
            <a:endParaRPr kumimoji="0" lang="en-US" sz="2400" b="0" i="0" u="none" strike="noStrike" kern="1200" cap="none" spc="0" normalizeH="0" baseline="0" noProof="0" dirty="0">
              <a:ln>
                <a:noFill/>
              </a:ln>
              <a:solidFill>
                <a:srgbClr val="00B050"/>
              </a:solidFill>
              <a:effectLst/>
              <a:uLnTx/>
              <a:uFillTx/>
              <a:latin typeface="+mn-lt"/>
              <a:ea typeface="+mn-ea"/>
              <a:cs typeface="+mn-cs"/>
            </a:endParaRPr>
          </a:p>
        </p:txBody>
      </p:sp>
      <p:cxnSp>
        <p:nvCxnSpPr>
          <p:cNvPr id="27" name="Straight Arrow Connector 26"/>
          <p:cNvCxnSpPr/>
          <p:nvPr/>
        </p:nvCxnSpPr>
        <p:spPr>
          <a:xfrm rot="5400000" flipV="1">
            <a:off x="6888956" y="5530056"/>
            <a:ext cx="542925" cy="7938"/>
          </a:xfrm>
          <a:prstGeom prst="straightConnector1">
            <a:avLst/>
          </a:prstGeom>
          <a:ln w="66675">
            <a:tailEnd type="triangle"/>
          </a:ln>
        </p:spPr>
        <p:style>
          <a:lnRef idx="1">
            <a:schemeClr val="accent2"/>
          </a:lnRef>
          <a:fillRef idx="0">
            <a:schemeClr val="accent2"/>
          </a:fillRef>
          <a:effectRef idx="0">
            <a:schemeClr val="accent2"/>
          </a:effectRef>
          <a:fontRef idx="minor">
            <a:schemeClr val="tx1"/>
          </a:fontRef>
        </p:style>
      </p:cxnSp>
      <p:pic>
        <p:nvPicPr>
          <p:cNvPr id="22547" name="Picture 25"/>
          <p:cNvPicPr>
            <a:picLocks noChangeAspect="1"/>
          </p:cNvPicPr>
          <p:nvPr/>
        </p:nvPicPr>
        <p:blipFill>
          <a:blip r:embed="rId3"/>
          <a:stretch>
            <a:fillRect/>
          </a:stretch>
        </p:blipFill>
        <p:spPr>
          <a:xfrm>
            <a:off x="8639175" y="0"/>
            <a:ext cx="457200" cy="457200"/>
          </a:xfrm>
          <a:prstGeom prst="rect">
            <a:avLst/>
          </a:prstGeom>
          <a:noFill/>
          <a:ln w="9525">
            <a:noFill/>
          </a:ln>
        </p:spPr>
      </p:pic>
      <p:pic>
        <p:nvPicPr>
          <p:cNvPr id="22548" name="Picture 27"/>
          <p:cNvPicPr>
            <a:picLocks noChangeAspect="1"/>
          </p:cNvPicPr>
          <p:nvPr/>
        </p:nvPicPr>
        <p:blipFill>
          <a:blip r:embed="rId3"/>
          <a:stretch>
            <a:fillRect/>
          </a:stretch>
        </p:blipFill>
        <p:spPr>
          <a:xfrm>
            <a:off x="8707438" y="6403975"/>
            <a:ext cx="457200" cy="457200"/>
          </a:xfrm>
          <a:prstGeom prst="rect">
            <a:avLst/>
          </a:prstGeom>
          <a:noFill/>
          <a:ln w="9525">
            <a:noFill/>
          </a:ln>
        </p:spPr>
      </p:pic>
      <p:pic>
        <p:nvPicPr>
          <p:cNvPr id="22549" name="Picture 28"/>
          <p:cNvPicPr>
            <a:picLocks noChangeAspect="1"/>
          </p:cNvPicPr>
          <p:nvPr/>
        </p:nvPicPr>
        <p:blipFill>
          <a:blip r:embed="rId3"/>
          <a:stretch>
            <a:fillRect/>
          </a:stretch>
        </p:blipFill>
        <p:spPr>
          <a:xfrm>
            <a:off x="184150" y="0"/>
            <a:ext cx="457200" cy="457200"/>
          </a:xfrm>
          <a:prstGeom prst="rect">
            <a:avLst/>
          </a:prstGeom>
          <a:noFill/>
          <a:ln w="9525">
            <a:noFill/>
          </a:ln>
        </p:spPr>
      </p:pic>
      <p:pic>
        <p:nvPicPr>
          <p:cNvPr id="22550" name="Picture 29"/>
          <p:cNvPicPr>
            <a:picLocks noChangeAspect="1"/>
          </p:cNvPicPr>
          <p:nvPr/>
        </p:nvPicPr>
        <p:blipFill>
          <a:blip r:embed="rId3"/>
          <a:stretch>
            <a:fillRect/>
          </a:stretch>
        </p:blipFill>
        <p:spPr>
          <a:xfrm>
            <a:off x="-106362" y="6400800"/>
            <a:ext cx="457200" cy="457200"/>
          </a:xfrm>
          <a:prstGeom prst="rect">
            <a:avLst/>
          </a:prstGeom>
          <a:noFill/>
          <a:ln w="9525">
            <a:noFill/>
          </a:ln>
        </p:spPr>
      </p:pic>
    </p:spTree>
    <p:custDataLst>
      <p:tags r:id="rId4"/>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46"/>
                                        </p:tgtEl>
                                        <p:attrNameLst>
                                          <p:attrName>style.visibility</p:attrName>
                                        </p:attrNameLst>
                                      </p:cBhvr>
                                      <p:to>
                                        <p:strVal val="visible"/>
                                      </p:to>
                                    </p:set>
                                    <p:animEffect transition="in" filter="fade">
                                      <p:cBhvr>
                                        <p:cTn id="27" dur="500"/>
                                        <p:tgtEl>
                                          <p:spTgt spid="2254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arn(inVertic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0" grpId="0" animBg="1"/>
      <p:bldP spid="21" grpId="0" animBg="1"/>
      <p:bldP spid="22546" grpId="0"/>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Freeform 19"/>
          <p:cNvSpPr/>
          <p:nvPr/>
        </p:nvSpPr>
        <p:spPr>
          <a:xfrm rot="5400000">
            <a:off x="1355725" y="-1370012"/>
            <a:ext cx="7053263" cy="9753600"/>
          </a:xfrm>
          <a:custGeom>
            <a:avLst/>
            <a:gdLst/>
            <a:ahLst/>
            <a:cxnLst>
              <a:cxn ang="0">
                <a:pos x="0" y="0"/>
              </a:cxn>
              <a:cxn ang="0">
                <a:pos x="2147483646" y="2147483646"/>
              </a:cxn>
              <a:cxn ang="0">
                <a:pos x="0" y="2147483646"/>
              </a:cxn>
            </a:cxnLst>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2" name="Rectangle 1"/>
          <p:cNvSpPr/>
          <p:nvPr/>
        </p:nvSpPr>
        <p:spPr>
          <a:xfrm>
            <a:off x="369888" y="762000"/>
            <a:ext cx="8545513" cy="4465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490538" y="1009650"/>
            <a:ext cx="8131175" cy="4400550"/>
          </a:xfrm>
          <a:prstGeom prst="rect">
            <a:avLst/>
          </a:prstGeom>
        </p:spPr>
        <p:txBody>
          <a:bodyPr>
            <a:spAutoFit/>
          </a:bodyPr>
          <a:p>
            <a:pPr>
              <a:buNone/>
            </a:pPr>
            <a:r>
              <a:rPr lang="vi-VN" altLang="x-none" sz="3200" dirty="0">
                <a:solidFill>
                  <a:schemeClr val="bg1"/>
                </a:solidFill>
                <a:latin typeface="Times New Roman" panose="02020603050405020304" pitchFamily="18" charset="0"/>
                <a:cs typeface="Times New Roman" panose="02020603050405020304" pitchFamily="18" charset="0"/>
              </a:rPr>
              <a:t>b. Nguyên lí l</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m việc </a:t>
            </a:r>
            <a:endParaRPr sz="3200" dirty="0">
              <a:solidFill>
                <a:schemeClr val="bg1"/>
              </a:solidFill>
              <a:latin typeface="Times New Roman" panose="02020603050405020304" pitchFamily="18" charset="0"/>
              <a:cs typeface="Times New Roman" panose="02020603050405020304" pitchFamily="18" charset="0"/>
            </a:endParaRPr>
          </a:p>
          <a:p>
            <a:pPr>
              <a:buNone/>
            </a:pPr>
            <a:r>
              <a:rPr lang="vi-VN" altLang="x-none" sz="3200" dirty="0">
                <a:solidFill>
                  <a:schemeClr val="bg1"/>
                </a:solidFill>
                <a:latin typeface="Times New Roman" panose="02020603050405020304" pitchFamily="18" charset="0"/>
                <a:cs typeface="Times New Roman" panose="02020603050405020304" pitchFamily="18" charset="0"/>
              </a:rPr>
              <a:t>Khi cấp điện cho máy xay thực phẩm v</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 lựa chọn tốc độ xay phù hợp, động cơ sẽ hoạt động l</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m quay lưỡi dao trong cối xay để cắt nhỏ thực phẩm.</a:t>
            </a:r>
            <a:endParaRPr sz="3200" dirty="0">
              <a:solidFill>
                <a:schemeClr val="bg1"/>
              </a:solidFill>
              <a:latin typeface="Times New Roman" panose="02020603050405020304" pitchFamily="18" charset="0"/>
              <a:cs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p:txBody>
      </p:sp>
      <p:sp>
        <p:nvSpPr>
          <p:cNvPr id="23557" name="Rectangle 29"/>
          <p:cNvSpPr/>
          <p:nvPr/>
        </p:nvSpPr>
        <p:spPr>
          <a:xfrm>
            <a:off x="214313" y="190500"/>
            <a:ext cx="8715375"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3559" name="Picture 6"/>
          <p:cNvPicPr>
            <a:picLocks noChangeAspect="1"/>
          </p:cNvPicPr>
          <p:nvPr/>
        </p:nvPicPr>
        <p:blipFill>
          <a:blip r:embed="rId1"/>
          <a:stretch>
            <a:fillRect/>
          </a:stretch>
        </p:blipFill>
        <p:spPr>
          <a:xfrm>
            <a:off x="8639175" y="0"/>
            <a:ext cx="457200" cy="457200"/>
          </a:xfrm>
          <a:prstGeom prst="rect">
            <a:avLst/>
          </a:prstGeom>
          <a:noFill/>
          <a:ln w="9525">
            <a:noFill/>
          </a:ln>
        </p:spPr>
      </p:pic>
      <p:pic>
        <p:nvPicPr>
          <p:cNvPr id="23560" name="Picture 8"/>
          <p:cNvPicPr>
            <a:picLocks noChangeAspect="1"/>
          </p:cNvPicPr>
          <p:nvPr/>
        </p:nvPicPr>
        <p:blipFill>
          <a:blip r:embed="rId1"/>
          <a:stretch>
            <a:fillRect/>
          </a:stretch>
        </p:blipFill>
        <p:spPr>
          <a:xfrm>
            <a:off x="8707438" y="6403975"/>
            <a:ext cx="457200" cy="457200"/>
          </a:xfrm>
          <a:prstGeom prst="rect">
            <a:avLst/>
          </a:prstGeom>
          <a:noFill/>
          <a:ln w="9525">
            <a:noFill/>
          </a:ln>
        </p:spPr>
      </p:pic>
      <p:pic>
        <p:nvPicPr>
          <p:cNvPr id="23561" name="Picture 10"/>
          <p:cNvPicPr>
            <a:picLocks noChangeAspect="1"/>
          </p:cNvPicPr>
          <p:nvPr/>
        </p:nvPicPr>
        <p:blipFill>
          <a:blip r:embed="rId1"/>
          <a:stretch>
            <a:fillRect/>
          </a:stretch>
        </p:blipFill>
        <p:spPr>
          <a:xfrm>
            <a:off x="184150" y="0"/>
            <a:ext cx="457200" cy="457200"/>
          </a:xfrm>
          <a:prstGeom prst="rect">
            <a:avLst/>
          </a:prstGeom>
          <a:noFill/>
          <a:ln w="9525">
            <a:noFill/>
          </a:ln>
        </p:spPr>
      </p:pic>
      <p:pic>
        <p:nvPicPr>
          <p:cNvPr id="23562" name="Picture 11"/>
          <p:cNvPicPr>
            <a:picLocks noChangeAspect="1"/>
          </p:cNvPicPr>
          <p:nvPr/>
        </p:nvPicPr>
        <p:blipFill>
          <a:blip r:embed="rId1"/>
          <a:stretch>
            <a:fillRect/>
          </a:stretch>
        </p:blipFill>
        <p:spPr>
          <a:xfrm>
            <a:off x="-106362" y="6400800"/>
            <a:ext cx="457200" cy="4572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24579"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24580" name="Rectangle 10"/>
          <p:cNvSpPr/>
          <p:nvPr/>
        </p:nvSpPr>
        <p:spPr>
          <a:xfrm>
            <a:off x="454025" y="17463"/>
            <a:ext cx="5600700" cy="585787"/>
          </a:xfrm>
          <a:prstGeom prst="rect">
            <a:avLst/>
          </a:prstGeom>
          <a:noFill/>
          <a:ln w="9525">
            <a:noFill/>
          </a:ln>
        </p:spPr>
        <p:txBody>
          <a:bodyPr wrap="none">
            <a:spAutoFit/>
          </a:bodyPr>
          <a:p>
            <a:r>
              <a:rPr lang="vi-VN" altLang="en-US" sz="3200" dirty="0">
                <a:solidFill>
                  <a:srgbClr val="FF3300"/>
                </a:solidFill>
                <a:latin typeface="Times New Roman" panose="02020603050405020304" pitchFamily="18" charset="0"/>
              </a:rPr>
              <a:t>c. Sử dụng máy xay thực phẩm </a:t>
            </a:r>
            <a:endParaRPr lang="en-US" altLang="en-US" sz="3200" dirty="0">
              <a:solidFill>
                <a:srgbClr val="FF3300"/>
              </a:solidFill>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4582" name="Picture 10"/>
          <p:cNvPicPr>
            <a:picLocks noChangeAspect="1"/>
          </p:cNvPicPr>
          <p:nvPr/>
        </p:nvPicPr>
        <p:blipFill>
          <a:blip r:embed="rId1"/>
          <a:stretch>
            <a:fillRect/>
          </a:stretch>
        </p:blipFill>
        <p:spPr>
          <a:xfrm>
            <a:off x="7734300" y="215900"/>
            <a:ext cx="838200" cy="893763"/>
          </a:xfrm>
          <a:prstGeom prst="rect">
            <a:avLst/>
          </a:prstGeom>
          <a:noFill/>
          <a:ln w="9525">
            <a:noFill/>
          </a:ln>
        </p:spPr>
      </p:pic>
      <p:pic>
        <p:nvPicPr>
          <p:cNvPr id="24583" name="Picture 11"/>
          <p:cNvPicPr>
            <a:picLocks noChangeAspect="1"/>
          </p:cNvPicPr>
          <p:nvPr/>
        </p:nvPicPr>
        <p:blipFill>
          <a:blip r:embed="rId2"/>
          <a:stretch>
            <a:fillRect/>
          </a:stretch>
        </p:blipFill>
        <p:spPr>
          <a:xfrm>
            <a:off x="8686800" y="6400800"/>
            <a:ext cx="457200" cy="457200"/>
          </a:xfrm>
          <a:prstGeom prst="rect">
            <a:avLst/>
          </a:prstGeom>
          <a:noFill/>
          <a:ln w="9525">
            <a:noFill/>
          </a:ln>
        </p:spPr>
      </p:pic>
      <p:pic>
        <p:nvPicPr>
          <p:cNvPr id="24584" name="Audio 1">
            <a:hlinkClick r:id="" action="ppaction://media"/>
          </p:cNvPr>
          <p:cNvPicPr>
            <a:picLocks noChangeAspect="1"/>
          </p:cNvPicPr>
          <p:nvPr/>
        </p:nvPicPr>
        <p:blipFill>
          <a:blip r:embed="rId3"/>
          <a:stretch>
            <a:fillRect/>
          </a:stretch>
        </p:blipFill>
        <p:spPr>
          <a:xfrm>
            <a:off x="8382000" y="6096000"/>
            <a:ext cx="609600" cy="609600"/>
          </a:xfrm>
          <a:prstGeom prst="rect">
            <a:avLst/>
          </a:prstGeom>
          <a:noFill/>
          <a:ln w="9525">
            <a:noFill/>
          </a:ln>
        </p:spPr>
      </p:pic>
      <p:sp>
        <p:nvSpPr>
          <p:cNvPr id="24585" name="Rectangle 10"/>
          <p:cNvSpPr/>
          <p:nvPr/>
        </p:nvSpPr>
        <p:spPr>
          <a:xfrm>
            <a:off x="566738" y="392113"/>
            <a:ext cx="7199312" cy="522287"/>
          </a:xfrm>
          <a:prstGeom prst="rect">
            <a:avLst/>
          </a:prstGeom>
          <a:noFill/>
          <a:ln w="9525">
            <a:noFill/>
          </a:ln>
        </p:spPr>
        <p:txBody>
          <a:bodyPr wrap="none">
            <a:spAutoFit/>
          </a:bodyPr>
          <a:p>
            <a:r>
              <a:rPr lang="en-US" altLang="en-US" sz="2800" dirty="0">
                <a:solidFill>
                  <a:srgbClr val="FF3300"/>
                </a:solidFill>
                <a:latin typeface="Times New Roman" panose="02020603050405020304" pitchFamily="18" charset="0"/>
              </a:rPr>
              <a:t>Bảng 9.5. Quy trình sử dụng máy xay thực phẩm</a:t>
            </a:r>
            <a:endParaRPr lang="en-US" altLang="en-US" sz="2800" dirty="0">
              <a:solidFill>
                <a:srgbClr val="FF3300"/>
              </a:solidFill>
              <a:latin typeface="Times New Roman" panose="02020603050405020304" pitchFamily="18" charset="0"/>
            </a:endParaRPr>
          </a:p>
        </p:txBody>
      </p:sp>
      <p:pic>
        <p:nvPicPr>
          <p:cNvPr id="24586" name="Picture 1" descr="Screen Clipping"/>
          <p:cNvPicPr>
            <a:picLocks noChangeAspect="1"/>
          </p:cNvPicPr>
          <p:nvPr/>
        </p:nvPicPr>
        <p:blipFill>
          <a:blip r:embed="rId4"/>
          <a:stretch>
            <a:fillRect/>
          </a:stretch>
        </p:blipFill>
        <p:spPr>
          <a:xfrm>
            <a:off x="539750" y="908050"/>
            <a:ext cx="8650288" cy="1052513"/>
          </a:xfrm>
          <a:prstGeom prst="rect">
            <a:avLst/>
          </a:prstGeom>
          <a:noFill/>
          <a:ln w="9525">
            <a:noFill/>
          </a:ln>
        </p:spPr>
      </p:pic>
      <p:pic>
        <p:nvPicPr>
          <p:cNvPr id="24587" name="Picture 2" descr="Screen Clipping"/>
          <p:cNvPicPr>
            <a:picLocks noChangeAspect="1"/>
          </p:cNvPicPr>
          <p:nvPr/>
        </p:nvPicPr>
        <p:blipFill>
          <a:blip r:embed="rId5"/>
          <a:stretch>
            <a:fillRect/>
          </a:stretch>
        </p:blipFill>
        <p:spPr>
          <a:xfrm>
            <a:off x="546100" y="1903413"/>
            <a:ext cx="8564563" cy="2989262"/>
          </a:xfrm>
          <a:prstGeom prst="rect">
            <a:avLst/>
          </a:prstGeom>
          <a:noFill/>
          <a:ln w="9525">
            <a:noFill/>
          </a:ln>
        </p:spPr>
      </p:pic>
      <p:pic>
        <p:nvPicPr>
          <p:cNvPr id="24588" name="Picture 3" descr="Screen Clipping"/>
          <p:cNvPicPr>
            <a:picLocks noChangeAspect="1"/>
          </p:cNvPicPr>
          <p:nvPr/>
        </p:nvPicPr>
        <p:blipFill>
          <a:blip r:embed="rId6"/>
          <a:stretch>
            <a:fillRect/>
          </a:stretch>
        </p:blipFill>
        <p:spPr>
          <a:xfrm>
            <a:off x="488950" y="4886325"/>
            <a:ext cx="8650288" cy="2117725"/>
          </a:xfrm>
          <a:prstGeom prst="rect">
            <a:avLst/>
          </a:prstGeom>
          <a:noFill/>
          <a:ln w="9525">
            <a:noFill/>
          </a:ln>
        </p:spPr>
      </p:pic>
      <p:pic>
        <p:nvPicPr>
          <p:cNvPr id="24589" name="Picture 15"/>
          <p:cNvPicPr>
            <a:picLocks noChangeAspect="1"/>
          </p:cNvPicPr>
          <p:nvPr/>
        </p:nvPicPr>
        <p:blipFill>
          <a:blip r:embed="rId7"/>
          <a:stretch>
            <a:fillRect/>
          </a:stretch>
        </p:blipFill>
        <p:spPr>
          <a:xfrm>
            <a:off x="8639175" y="0"/>
            <a:ext cx="457200" cy="457200"/>
          </a:xfrm>
          <a:prstGeom prst="rect">
            <a:avLst/>
          </a:prstGeom>
          <a:noFill/>
          <a:ln w="9525">
            <a:noFill/>
          </a:ln>
        </p:spPr>
      </p:pic>
      <p:pic>
        <p:nvPicPr>
          <p:cNvPr id="24590" name="Picture 16"/>
          <p:cNvPicPr>
            <a:picLocks noChangeAspect="1"/>
          </p:cNvPicPr>
          <p:nvPr/>
        </p:nvPicPr>
        <p:blipFill>
          <a:blip r:embed="rId7"/>
          <a:stretch>
            <a:fillRect/>
          </a:stretch>
        </p:blipFill>
        <p:spPr>
          <a:xfrm>
            <a:off x="8707438" y="6403975"/>
            <a:ext cx="457200" cy="457200"/>
          </a:xfrm>
          <a:prstGeom prst="rect">
            <a:avLst/>
          </a:prstGeom>
          <a:noFill/>
          <a:ln w="9525">
            <a:noFill/>
          </a:ln>
        </p:spPr>
      </p:pic>
      <p:pic>
        <p:nvPicPr>
          <p:cNvPr id="24591" name="Picture 17"/>
          <p:cNvPicPr>
            <a:picLocks noChangeAspect="1"/>
          </p:cNvPicPr>
          <p:nvPr/>
        </p:nvPicPr>
        <p:blipFill>
          <a:blip r:embed="rId7"/>
          <a:stretch>
            <a:fillRect/>
          </a:stretch>
        </p:blipFill>
        <p:spPr>
          <a:xfrm>
            <a:off x="184150" y="0"/>
            <a:ext cx="457200" cy="457200"/>
          </a:xfrm>
          <a:prstGeom prst="rect">
            <a:avLst/>
          </a:prstGeom>
          <a:noFill/>
          <a:ln w="9525">
            <a:noFill/>
          </a:ln>
        </p:spPr>
      </p:pic>
      <p:pic>
        <p:nvPicPr>
          <p:cNvPr id="24592" name="Picture 18"/>
          <p:cNvPicPr>
            <a:picLocks noChangeAspect="1"/>
          </p:cNvPicPr>
          <p:nvPr/>
        </p:nvPicPr>
        <p:blipFill>
          <a:blip r:embed="rId7"/>
          <a:stretch>
            <a:fillRect/>
          </a:stretch>
        </p:blipFill>
        <p:spPr>
          <a:xfrm>
            <a:off x="-106362" y="6400800"/>
            <a:ext cx="457200" cy="457200"/>
          </a:xfrm>
          <a:prstGeom prst="rect">
            <a:avLst/>
          </a:prstGeom>
          <a:noFill/>
          <a:ln w="9525">
            <a:noFill/>
          </a:ln>
        </p:spPr>
      </p:pic>
    </p:spTree>
    <p:custDataLst>
      <p:tags r:id="rId8"/>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Freeform 19"/>
          <p:cNvSpPr/>
          <p:nvPr/>
        </p:nvSpPr>
        <p:spPr>
          <a:xfrm rot="5400000">
            <a:off x="1355725" y="-1370012"/>
            <a:ext cx="7053263" cy="9753600"/>
          </a:xfrm>
          <a:custGeom>
            <a:avLst/>
            <a:gdLst/>
            <a:ahLst/>
            <a:cxnLst>
              <a:cxn ang="0">
                <a:pos x="0" y="0"/>
              </a:cxn>
              <a:cxn ang="0">
                <a:pos x="2147483646" y="2147483646"/>
              </a:cxn>
              <a:cxn ang="0">
                <a:pos x="0" y="2147483646"/>
              </a:cxn>
            </a:cxnLst>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2" name="Rectangle 1"/>
          <p:cNvSpPr/>
          <p:nvPr/>
        </p:nvSpPr>
        <p:spPr>
          <a:xfrm>
            <a:off x="369888" y="762000"/>
            <a:ext cx="8545513" cy="4465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490538" y="1009650"/>
            <a:ext cx="8131175" cy="3540125"/>
          </a:xfrm>
          <a:prstGeom prst="rect">
            <a:avLst/>
          </a:prstGeom>
        </p:spPr>
        <p:txBody>
          <a:bodyPr>
            <a:spAutoFit/>
          </a:bodyPr>
          <a:p>
            <a:pPr>
              <a:buNone/>
            </a:pPr>
            <a:r>
              <a:rPr sz="3200" dirty="0">
                <a:solidFill>
                  <a:schemeClr val="bg1"/>
                </a:solidFill>
                <a:latin typeface="Times New Roman" panose="02020603050405020304" pitchFamily="18" charset="0"/>
                <a:cs typeface="Times New Roman" panose="02020603050405020304" pitchFamily="18" charset="0"/>
              </a:rPr>
              <a:t>2</a:t>
            </a:r>
            <a:r>
              <a:rPr lang="vi-VN" altLang="x-none" sz="3200" dirty="0">
                <a:solidFill>
                  <a:schemeClr val="bg1"/>
                </a:solidFill>
                <a:latin typeface="Times New Roman" panose="02020603050405020304" pitchFamily="18" charset="0"/>
                <a:cs typeface="Times New Roman" panose="02020603050405020304" pitchFamily="18" charset="0"/>
              </a:rPr>
              <a:t>. Lựa chọn đồ dùng điện tiết kiệm điện</a:t>
            </a:r>
            <a:endParaRPr sz="3200" dirty="0">
              <a:solidFill>
                <a:schemeClr val="bg1"/>
              </a:solidFill>
              <a:latin typeface="Times New Roman" panose="02020603050405020304" pitchFamily="18" charset="0"/>
              <a:cs typeface="Times New Roman" panose="02020603050405020304" pitchFamily="18" charset="0"/>
            </a:endParaRPr>
          </a:p>
          <a:p>
            <a:pPr>
              <a:buNone/>
            </a:pPr>
            <a:r>
              <a:rPr lang="vi-VN" altLang="x-none" sz="3200" dirty="0">
                <a:solidFill>
                  <a:schemeClr val="bg1"/>
                </a:solidFill>
                <a:latin typeface="Times New Roman" panose="02020603050405020304" pitchFamily="18" charset="0"/>
                <a:cs typeface="Times New Roman" panose="02020603050405020304" pitchFamily="18" charset="0"/>
              </a:rPr>
              <a:t>Cần lựa chọn đồ dùng, thiết bị điện có công suất v</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 tính năng phù hợp với mục đích sử dụng của gia đình.</a:t>
            </a:r>
            <a:endParaRPr sz="3200" dirty="0">
              <a:solidFill>
                <a:schemeClr val="bg1"/>
              </a:solidFill>
              <a:latin typeface="Times New Roman" panose="02020603050405020304" pitchFamily="18" charset="0"/>
              <a:cs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p:txBody>
      </p:sp>
      <p:sp>
        <p:nvSpPr>
          <p:cNvPr id="25605" name="Rectangle 29"/>
          <p:cNvSpPr/>
          <p:nvPr/>
        </p:nvSpPr>
        <p:spPr>
          <a:xfrm>
            <a:off x="214313" y="190500"/>
            <a:ext cx="8715375"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26627"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26628" name="Rectangle 10"/>
          <p:cNvSpPr/>
          <p:nvPr/>
        </p:nvSpPr>
        <p:spPr>
          <a:xfrm>
            <a:off x="341313" y="163513"/>
            <a:ext cx="3319462" cy="584200"/>
          </a:xfrm>
          <a:prstGeom prst="rect">
            <a:avLst/>
          </a:prstGeom>
          <a:noFill/>
          <a:ln w="9525">
            <a:noFill/>
          </a:ln>
        </p:spPr>
        <p:txBody>
          <a:bodyPr wrap="none">
            <a:spAutoFit/>
          </a:bodyPr>
          <a:p>
            <a:r>
              <a:rPr lang="en-US" altLang="en-US" sz="3200" dirty="0">
                <a:solidFill>
                  <a:srgbClr val="FF3300"/>
                </a:solidFill>
                <a:latin typeface="Times New Roman" panose="02020603050405020304" pitchFamily="18" charset="0"/>
              </a:rPr>
              <a:t>Nguyên lí làm việc</a:t>
            </a:r>
            <a:endParaRPr lang="en-US" altLang="en-US" sz="3200" dirty="0">
              <a:solidFill>
                <a:srgbClr val="FF3300"/>
              </a:solidFill>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6630" name="Rectangle 10"/>
          <p:cNvSpPr/>
          <p:nvPr/>
        </p:nvSpPr>
        <p:spPr>
          <a:xfrm>
            <a:off x="515938" y="773113"/>
            <a:ext cx="8885237" cy="585787"/>
          </a:xfrm>
          <a:prstGeom prst="rect">
            <a:avLst/>
          </a:prstGeom>
          <a:noFill/>
          <a:ln w="9525">
            <a:noFill/>
          </a:ln>
        </p:spPr>
        <p:txBody>
          <a:bodyPr wrap="none">
            <a:spAutoFit/>
          </a:bodyPr>
          <a:p>
            <a:r>
              <a:rPr lang="en-US" altLang="en-US" sz="3200" dirty="0">
                <a:solidFill>
                  <a:srgbClr val="FF3300"/>
                </a:solidFill>
                <a:latin typeface="Times New Roman" panose="02020603050405020304" pitchFamily="18" charset="0"/>
              </a:rPr>
              <a:t>Cho 2 nồi cơm điện với công suất định mức như sau</a:t>
            </a:r>
            <a:r>
              <a:rPr lang="en-US" altLang="en-US" i="1" dirty="0">
                <a:latin typeface="Times New Roman" panose="02020603050405020304" pitchFamily="18" charset="0"/>
              </a:rPr>
              <a:t>:</a:t>
            </a:r>
            <a:endParaRPr lang="en-US" altLang="en-US" dirty="0">
              <a:latin typeface="Times New Roman" panose="02020603050405020304" pitchFamily="18" charset="0"/>
            </a:endParaRPr>
          </a:p>
        </p:txBody>
      </p:sp>
      <p:pic>
        <p:nvPicPr>
          <p:cNvPr id="27661" name="Picture 1" descr="Screen Clipping"/>
          <p:cNvPicPr>
            <a:picLocks noChangeAspect="1"/>
          </p:cNvPicPr>
          <p:nvPr/>
        </p:nvPicPr>
        <p:blipFill>
          <a:blip r:embed="rId1"/>
          <a:srcRect l="51617"/>
          <a:stretch>
            <a:fillRect/>
          </a:stretch>
        </p:blipFill>
        <p:spPr>
          <a:xfrm>
            <a:off x="-1058862" y="3155950"/>
            <a:ext cx="5078412" cy="1114425"/>
          </a:xfrm>
          <a:prstGeom prst="rect">
            <a:avLst/>
          </a:prstGeom>
          <a:noFill/>
          <a:ln w="9525">
            <a:noFill/>
          </a:ln>
        </p:spPr>
      </p:pic>
      <p:sp>
        <p:nvSpPr>
          <p:cNvPr id="27662" name="Rectangle 3"/>
          <p:cNvSpPr/>
          <p:nvPr/>
        </p:nvSpPr>
        <p:spPr>
          <a:xfrm>
            <a:off x="484188" y="2152650"/>
            <a:ext cx="4572000" cy="830263"/>
          </a:xfrm>
          <a:prstGeom prst="rect">
            <a:avLst/>
          </a:prstGeom>
          <a:noFill/>
          <a:ln w="9525">
            <a:noFill/>
          </a:ln>
        </p:spPr>
        <p:txBody>
          <a:bodyPr>
            <a:spAutoFit/>
          </a:bodyPr>
          <a:p>
            <a:r>
              <a:rPr lang="en-US" altLang="en-US" dirty="0">
                <a:solidFill>
                  <a:srgbClr val="565600"/>
                </a:solidFill>
                <a:latin typeface="Arial" panose="020B0604020202020204" pitchFamily="34" charset="0"/>
                <a:cs typeface="Times New Roman" panose="02020603050405020304" pitchFamily="18" charset="0"/>
              </a:rPr>
              <a:t>Công suất định mức:</a:t>
            </a:r>
            <a:endParaRPr lang="en-US" altLang="en-US" sz="2800" dirty="0">
              <a:latin typeface="Times New Roman" panose="02020603050405020304" pitchFamily="18" charset="0"/>
              <a:cs typeface="Times New Roman" panose="02020603050405020304" pitchFamily="18" charset="0"/>
            </a:endParaRPr>
          </a:p>
          <a:p>
            <a:r>
              <a:rPr lang="en-US" altLang="en-US" dirty="0">
                <a:solidFill>
                  <a:srgbClr val="898900"/>
                </a:solidFill>
                <a:latin typeface="Arial" panose="020B0604020202020204" pitchFamily="34" charset="0"/>
                <a:cs typeface="Times New Roman" panose="02020603050405020304" pitchFamily="18" charset="0"/>
              </a:rPr>
              <a:t>650 W Dung tích: 1,8 L</a:t>
            </a:r>
            <a:endParaRPr lang="en-US" altLang="en-US" sz="2800" dirty="0">
              <a:latin typeface="Times New Roman" panose="02020603050405020304" pitchFamily="18" charset="0"/>
              <a:ea typeface="Times New Roman" panose="02020603050405020304" pitchFamily="18" charset="0"/>
            </a:endParaRPr>
          </a:p>
        </p:txBody>
      </p:sp>
      <p:sp>
        <p:nvSpPr>
          <p:cNvPr id="27663" name="Rectangle 10"/>
          <p:cNvSpPr/>
          <p:nvPr/>
        </p:nvSpPr>
        <p:spPr>
          <a:xfrm>
            <a:off x="352425" y="4548188"/>
            <a:ext cx="8656638" cy="1077912"/>
          </a:xfrm>
          <a:prstGeom prst="rect">
            <a:avLst/>
          </a:prstGeom>
          <a:noFill/>
          <a:ln w="9525">
            <a:noFill/>
          </a:ln>
        </p:spPr>
        <p:txBody>
          <a:bodyPr wrap="none">
            <a:spAutoFit/>
          </a:bodyPr>
          <a:p>
            <a:r>
              <a:rPr lang="en-US" altLang="en-US" sz="3200" dirty="0">
                <a:solidFill>
                  <a:srgbClr val="FF3300"/>
                </a:solidFill>
                <a:latin typeface="Times New Roman" panose="02020603050405020304" pitchFamily="18" charset="0"/>
              </a:rPr>
              <a:t>Em hãy cho biết chiếc nồi nào sẽ tiêu thụ điện năng</a:t>
            </a:r>
            <a:endParaRPr lang="en-US" altLang="en-US" sz="3200" dirty="0">
              <a:solidFill>
                <a:srgbClr val="FF3300"/>
              </a:solidFill>
              <a:latin typeface="Times New Roman" panose="02020603050405020304" pitchFamily="18" charset="0"/>
            </a:endParaRPr>
          </a:p>
          <a:p>
            <a:r>
              <a:rPr lang="en-US" altLang="en-US" sz="3200" dirty="0">
                <a:solidFill>
                  <a:srgbClr val="FF3300"/>
                </a:solidFill>
                <a:latin typeface="Times New Roman" panose="02020603050405020304" pitchFamily="18" charset="0"/>
              </a:rPr>
              <a:t> nhiều hơn trong cùng thời gian sử dụng.</a:t>
            </a:r>
            <a:endParaRPr lang="en-US" altLang="en-US" sz="3200" dirty="0">
              <a:solidFill>
                <a:srgbClr val="FF3300"/>
              </a:solidFill>
              <a:latin typeface="Times New Roman" panose="02020603050405020304" pitchFamily="18" charset="0"/>
            </a:endParaRPr>
          </a:p>
        </p:txBody>
      </p:sp>
      <p:pic>
        <p:nvPicPr>
          <p:cNvPr id="27664" name="Picture 1"/>
          <p:cNvPicPr>
            <a:picLocks noChangeAspect="1"/>
          </p:cNvPicPr>
          <p:nvPr/>
        </p:nvPicPr>
        <p:blipFill>
          <a:blip r:embed="rId2"/>
          <a:srcRect r="53333"/>
          <a:stretch>
            <a:fillRect/>
          </a:stretch>
        </p:blipFill>
        <p:spPr>
          <a:xfrm>
            <a:off x="3467100" y="3028950"/>
            <a:ext cx="4267200" cy="1112838"/>
          </a:xfrm>
          <a:prstGeom prst="rect">
            <a:avLst/>
          </a:prstGeom>
          <a:noFill/>
          <a:ln w="9525">
            <a:noFill/>
          </a:ln>
        </p:spPr>
      </p:pic>
      <p:sp>
        <p:nvSpPr>
          <p:cNvPr id="27665" name="Rectangle 3"/>
          <p:cNvSpPr/>
          <p:nvPr/>
        </p:nvSpPr>
        <p:spPr>
          <a:xfrm>
            <a:off x="5257800" y="2085975"/>
            <a:ext cx="4572000" cy="892175"/>
          </a:xfrm>
          <a:prstGeom prst="rect">
            <a:avLst/>
          </a:prstGeom>
          <a:noFill/>
          <a:ln w="9525">
            <a:noFill/>
          </a:ln>
        </p:spPr>
        <p:txBody>
          <a:bodyPr>
            <a:spAutoFit/>
          </a:bodyPr>
          <a:p>
            <a:r>
              <a:rPr lang="en-US" altLang="en-US" dirty="0">
                <a:solidFill>
                  <a:srgbClr val="565600"/>
                </a:solidFill>
                <a:latin typeface="Arial" panose="020B0604020202020204" pitchFamily="34" charset="0"/>
                <a:cs typeface="Times New Roman" panose="02020603050405020304" pitchFamily="18" charset="0"/>
              </a:rPr>
              <a:t>Công suất định mức:</a:t>
            </a:r>
            <a:endParaRPr lang="en-US" altLang="en-US" sz="2800" dirty="0">
              <a:latin typeface="Times New Roman" panose="02020603050405020304" pitchFamily="18" charset="0"/>
              <a:cs typeface="Times New Roman" panose="02020603050405020304" pitchFamily="18" charset="0"/>
            </a:endParaRPr>
          </a:p>
          <a:p>
            <a:r>
              <a:rPr lang="en-US" altLang="en-US" sz="2800" dirty="0">
                <a:solidFill>
                  <a:srgbClr val="656500"/>
                </a:solidFill>
                <a:latin typeface="Arial" panose="020B0604020202020204" pitchFamily="34" charset="0"/>
                <a:cs typeface="Times New Roman" panose="02020603050405020304" pitchFamily="18" charset="0"/>
              </a:rPr>
              <a:t>700 W Dung tích: 1,8L</a:t>
            </a:r>
            <a:endParaRPr lang="en-US" altLang="en-US" sz="2800" dirty="0">
              <a:latin typeface="Times New Roman" panose="02020603050405020304" pitchFamily="18" charset="0"/>
              <a:ea typeface="Times New Roman" panose="02020603050405020304" pitchFamily="18" charset="0"/>
            </a:endParaRPr>
          </a:p>
        </p:txBody>
      </p:sp>
      <p:pic>
        <p:nvPicPr>
          <p:cNvPr id="26636" name="Picture 17"/>
          <p:cNvPicPr>
            <a:picLocks noChangeAspect="1"/>
          </p:cNvPicPr>
          <p:nvPr/>
        </p:nvPicPr>
        <p:blipFill>
          <a:blip r:embed="rId3"/>
          <a:stretch>
            <a:fillRect/>
          </a:stretch>
        </p:blipFill>
        <p:spPr>
          <a:xfrm>
            <a:off x="8639175" y="0"/>
            <a:ext cx="457200" cy="457200"/>
          </a:xfrm>
          <a:prstGeom prst="rect">
            <a:avLst/>
          </a:prstGeom>
          <a:noFill/>
          <a:ln w="9525">
            <a:noFill/>
          </a:ln>
        </p:spPr>
      </p:pic>
      <p:pic>
        <p:nvPicPr>
          <p:cNvPr id="26637" name="Picture 18"/>
          <p:cNvPicPr>
            <a:picLocks noChangeAspect="1"/>
          </p:cNvPicPr>
          <p:nvPr/>
        </p:nvPicPr>
        <p:blipFill>
          <a:blip r:embed="rId3"/>
          <a:stretch>
            <a:fillRect/>
          </a:stretch>
        </p:blipFill>
        <p:spPr>
          <a:xfrm>
            <a:off x="8707438" y="6403975"/>
            <a:ext cx="457200" cy="457200"/>
          </a:xfrm>
          <a:prstGeom prst="rect">
            <a:avLst/>
          </a:prstGeom>
          <a:noFill/>
          <a:ln w="9525">
            <a:noFill/>
          </a:ln>
        </p:spPr>
      </p:pic>
      <p:pic>
        <p:nvPicPr>
          <p:cNvPr id="26638" name="Picture 19"/>
          <p:cNvPicPr>
            <a:picLocks noChangeAspect="1"/>
          </p:cNvPicPr>
          <p:nvPr/>
        </p:nvPicPr>
        <p:blipFill>
          <a:blip r:embed="rId3"/>
          <a:stretch>
            <a:fillRect/>
          </a:stretch>
        </p:blipFill>
        <p:spPr>
          <a:xfrm>
            <a:off x="184150" y="0"/>
            <a:ext cx="457200" cy="457200"/>
          </a:xfrm>
          <a:prstGeom prst="rect">
            <a:avLst/>
          </a:prstGeom>
          <a:noFill/>
          <a:ln w="9525">
            <a:noFill/>
          </a:ln>
        </p:spPr>
      </p:pic>
      <p:pic>
        <p:nvPicPr>
          <p:cNvPr id="26639" name="Picture 20"/>
          <p:cNvPicPr>
            <a:picLocks noChangeAspect="1"/>
          </p:cNvPicPr>
          <p:nvPr/>
        </p:nvPicPr>
        <p:blipFill>
          <a:blip r:embed="rId3"/>
          <a:stretch>
            <a:fillRect/>
          </a:stretch>
        </p:blipFill>
        <p:spPr>
          <a:xfrm>
            <a:off x="-106362" y="6400800"/>
            <a:ext cx="457200" cy="457200"/>
          </a:xfrm>
          <a:prstGeom prst="rect">
            <a:avLst/>
          </a:prstGeom>
          <a:noFill/>
          <a:ln w="9525">
            <a:noFill/>
          </a:ln>
        </p:spPr>
      </p:pic>
    </p:spTree>
    <p:custDataLst>
      <p:tags r:id="rId4"/>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7661"/>
                                        </p:tgtEl>
                                        <p:attrNameLst>
                                          <p:attrName>style.visibility</p:attrName>
                                        </p:attrNameLst>
                                      </p:cBhvr>
                                      <p:to>
                                        <p:strVal val="visible"/>
                                      </p:to>
                                    </p:set>
                                    <p:animEffect transition="in" filter="fade">
                                      <p:cBhvr>
                                        <p:cTn id="12" dur="1000"/>
                                        <p:tgtEl>
                                          <p:spTgt spid="27661"/>
                                        </p:tgtEl>
                                      </p:cBhvr>
                                    </p:animEffect>
                                    <p:anim calcmode="lin" valueType="num">
                                      <p:cBhvr>
                                        <p:cTn id="13" dur="1000" fill="hold"/>
                                        <p:tgtEl>
                                          <p:spTgt spid="27661"/>
                                        </p:tgtEl>
                                        <p:attrNameLst>
                                          <p:attrName>ppt_x</p:attrName>
                                        </p:attrNameLst>
                                      </p:cBhvr>
                                      <p:tavLst>
                                        <p:tav tm="0">
                                          <p:val>
                                            <p:strVal val="#ppt_x"/>
                                          </p:val>
                                        </p:tav>
                                        <p:tav tm="100000">
                                          <p:val>
                                            <p:strVal val="#ppt_x"/>
                                          </p:val>
                                        </p:tav>
                                      </p:tavLst>
                                    </p:anim>
                                    <p:anim calcmode="lin" valueType="num">
                                      <p:cBhvr>
                                        <p:cTn id="14" dur="1000" fill="hold"/>
                                        <p:tgtEl>
                                          <p:spTgt spid="2766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7662"/>
                                        </p:tgtEl>
                                        <p:attrNameLst>
                                          <p:attrName>style.visibility</p:attrName>
                                        </p:attrNameLst>
                                      </p:cBhvr>
                                      <p:to>
                                        <p:strVal val="visible"/>
                                      </p:to>
                                    </p:set>
                                    <p:animEffect transition="in" filter="fade">
                                      <p:cBhvr>
                                        <p:cTn id="19" dur="500"/>
                                        <p:tgtEl>
                                          <p:spTgt spid="2766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7664"/>
                                        </p:tgtEl>
                                        <p:attrNameLst>
                                          <p:attrName>style.visibility</p:attrName>
                                        </p:attrNameLst>
                                      </p:cBhvr>
                                      <p:to>
                                        <p:strVal val="visible"/>
                                      </p:to>
                                    </p:set>
                                    <p:animEffect transition="in" filter="fade">
                                      <p:cBhvr>
                                        <p:cTn id="24" dur="1000"/>
                                        <p:tgtEl>
                                          <p:spTgt spid="27664"/>
                                        </p:tgtEl>
                                      </p:cBhvr>
                                    </p:animEffect>
                                    <p:anim calcmode="lin" valueType="num">
                                      <p:cBhvr>
                                        <p:cTn id="25" dur="1000" fill="hold"/>
                                        <p:tgtEl>
                                          <p:spTgt spid="27664"/>
                                        </p:tgtEl>
                                        <p:attrNameLst>
                                          <p:attrName>ppt_x</p:attrName>
                                        </p:attrNameLst>
                                      </p:cBhvr>
                                      <p:tavLst>
                                        <p:tav tm="0">
                                          <p:val>
                                            <p:strVal val="#ppt_x"/>
                                          </p:val>
                                        </p:tav>
                                        <p:tav tm="100000">
                                          <p:val>
                                            <p:strVal val="#ppt_x"/>
                                          </p:val>
                                        </p:tav>
                                      </p:tavLst>
                                    </p:anim>
                                    <p:anim calcmode="lin" valueType="num">
                                      <p:cBhvr>
                                        <p:cTn id="26" dur="1000" fill="hold"/>
                                        <p:tgtEl>
                                          <p:spTgt spid="2766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7665"/>
                                        </p:tgtEl>
                                        <p:attrNameLst>
                                          <p:attrName>style.visibility</p:attrName>
                                        </p:attrNameLst>
                                      </p:cBhvr>
                                      <p:to>
                                        <p:strVal val="visible"/>
                                      </p:to>
                                    </p:set>
                                    <p:animEffect transition="in" filter="fade">
                                      <p:cBhvr>
                                        <p:cTn id="31" dur="500"/>
                                        <p:tgtEl>
                                          <p:spTgt spid="2766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7663"/>
                                        </p:tgtEl>
                                        <p:attrNameLst>
                                          <p:attrName>style.visibility</p:attrName>
                                        </p:attrNameLst>
                                      </p:cBhvr>
                                      <p:to>
                                        <p:strVal val="visible"/>
                                      </p:to>
                                    </p:set>
                                    <p:animEffect transition="in" filter="barn(inVertical)">
                                      <p:cBhvr>
                                        <p:cTn id="36" dur="500"/>
                                        <p:tgtEl>
                                          <p:spTgt spid="27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27662" grpId="0"/>
      <p:bldP spid="27663" grpId="0"/>
      <p:bldP spid="2766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7652" name="Picture 4" descr="Screen Clipping"/>
          <p:cNvPicPr>
            <a:picLocks noChangeAspect="1"/>
          </p:cNvPicPr>
          <p:nvPr/>
        </p:nvPicPr>
        <p:blipFill>
          <a:blip r:embed="rId1"/>
          <a:srcRect l="3220" t="3220"/>
          <a:stretch>
            <a:fillRect/>
          </a:stretch>
        </p:blipFill>
        <p:spPr>
          <a:xfrm>
            <a:off x="427038" y="90488"/>
            <a:ext cx="1981200" cy="741362"/>
          </a:xfrm>
          <a:prstGeom prst="rect">
            <a:avLst/>
          </a:prstGeom>
          <a:noFill/>
          <a:ln w="9525">
            <a:noFill/>
          </a:ln>
        </p:spPr>
      </p:pic>
      <p:sp>
        <p:nvSpPr>
          <p:cNvPr id="6" name="Rectangle 5"/>
          <p:cNvSpPr/>
          <p:nvPr/>
        </p:nvSpPr>
        <p:spPr>
          <a:xfrm>
            <a:off x="635000" y="831850"/>
            <a:ext cx="8123238" cy="49228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811213" y="777875"/>
            <a:ext cx="8131175" cy="1385888"/>
          </a:xfrm>
          <a:prstGeom prst="rect">
            <a:avLst/>
          </a:prstGeom>
        </p:spPr>
        <p:txBody>
          <a:bodyPr>
            <a:spAutoFit/>
          </a:bodyPr>
          <a:p>
            <a:pPr marL="514350" indent="-514350">
              <a:buAutoNum type="arabicPeriod"/>
            </a:pPr>
            <a:r>
              <a:rPr sz="2800" dirty="0">
                <a:solidFill>
                  <a:schemeClr val="bg1"/>
                </a:solidFill>
                <a:latin typeface="Times New Roman" panose="02020603050405020304" pitchFamily="18" charset="0"/>
                <a:cs typeface="Times New Roman" panose="02020603050405020304" pitchFamily="18" charset="0"/>
              </a:rPr>
              <a:t>Em hãy vẽ sơ đồ khối mô tả nguyên lí l</a:t>
            </a:r>
            <a:r>
              <a:rPr sz="2800" dirty="0">
                <a:solidFill>
                  <a:schemeClr val="bg1"/>
                </a:solidFill>
                <a:latin typeface="Times New Roman" panose="02020603050405020304" pitchFamily="18" charset="0"/>
                <a:ea typeface="Times New Roman" panose="02020603050405020304" pitchFamily="18" charset="0"/>
              </a:rPr>
              <a:t>à</a:t>
            </a:r>
            <a:r>
              <a:rPr sz="2800" dirty="0">
                <a:solidFill>
                  <a:schemeClr val="bg1"/>
                </a:solidFill>
                <a:latin typeface="Times New Roman" panose="02020603050405020304" pitchFamily="18" charset="0"/>
                <a:cs typeface="Times New Roman" panose="02020603050405020304" pitchFamily="18" charset="0"/>
              </a:rPr>
              <a:t>m việc của b</a:t>
            </a:r>
            <a:r>
              <a:rPr sz="2800" dirty="0">
                <a:solidFill>
                  <a:schemeClr val="bg1"/>
                </a:solidFill>
                <a:latin typeface="Times New Roman" panose="02020603050405020304" pitchFamily="18" charset="0"/>
                <a:ea typeface="Times New Roman" panose="02020603050405020304" pitchFamily="18" charset="0"/>
              </a:rPr>
              <a:t>à</a:t>
            </a:r>
            <a:r>
              <a:rPr sz="2800" dirty="0">
                <a:solidFill>
                  <a:schemeClr val="bg1"/>
                </a:solidFill>
                <a:latin typeface="Times New Roman" panose="02020603050405020304" pitchFamily="18" charset="0"/>
                <a:cs typeface="Times New Roman" panose="02020603050405020304" pitchFamily="18" charset="0"/>
              </a:rPr>
              <a:t>n l</a:t>
            </a:r>
            <a:r>
              <a:rPr sz="2800" dirty="0">
                <a:solidFill>
                  <a:schemeClr val="bg1"/>
                </a:solidFill>
                <a:latin typeface="Times New Roman" panose="02020603050405020304" pitchFamily="18" charset="0"/>
                <a:ea typeface="Times New Roman" panose="02020603050405020304" pitchFamily="18" charset="0"/>
              </a:rPr>
              <a:t>à</a:t>
            </a:r>
            <a:r>
              <a:rPr sz="2800" dirty="0">
                <a:solidFill>
                  <a:schemeClr val="bg1"/>
                </a:solidFill>
                <a:latin typeface="Times New Roman" panose="02020603050405020304" pitchFamily="18" charset="0"/>
                <a:cs typeface="Times New Roman" panose="02020603050405020304" pitchFamily="18" charset="0"/>
              </a:rPr>
              <a:t>, đèn LED v</a:t>
            </a:r>
            <a:r>
              <a:rPr sz="2800" dirty="0">
                <a:solidFill>
                  <a:schemeClr val="bg1"/>
                </a:solidFill>
                <a:latin typeface="Times New Roman" panose="02020603050405020304" pitchFamily="18" charset="0"/>
                <a:ea typeface="Times New Roman" panose="02020603050405020304" pitchFamily="18" charset="0"/>
              </a:rPr>
              <a:t>à</a:t>
            </a:r>
            <a:r>
              <a:rPr sz="2800" dirty="0">
                <a:solidFill>
                  <a:schemeClr val="bg1"/>
                </a:solidFill>
                <a:latin typeface="Times New Roman" panose="02020603050405020304" pitchFamily="18" charset="0"/>
                <a:cs typeface="Times New Roman" panose="02020603050405020304" pitchFamily="18" charset="0"/>
              </a:rPr>
              <a:t> máy xay thực phẩm.</a:t>
            </a:r>
            <a:endParaRPr sz="2800" dirty="0">
              <a:solidFill>
                <a:schemeClr val="bg1"/>
              </a:solidFill>
              <a:latin typeface="Times New Roman" panose="02020603050405020304" pitchFamily="18" charset="0"/>
              <a:cs typeface="Times New Roman" panose="02020603050405020304" pitchFamily="18" charset="0"/>
            </a:endParaRPr>
          </a:p>
          <a:p>
            <a:pPr marL="514350" indent="-514350">
              <a:buNone/>
            </a:pPr>
            <a:r>
              <a:rPr sz="2800" dirty="0">
                <a:solidFill>
                  <a:schemeClr val="bg1"/>
                </a:solidFill>
                <a:latin typeface="Times New Roman" panose="02020603050405020304" pitchFamily="18" charset="0"/>
                <a:cs typeface="Times New Roman" panose="02020603050405020304" pitchFamily="18" charset="0"/>
              </a:rPr>
              <a:t> </a:t>
            </a:r>
            <a:endParaRPr sz="2800" dirty="0">
              <a:solidFill>
                <a:schemeClr val="bg1"/>
              </a:solidFill>
              <a:latin typeface="Times New Roman" panose="02020603050405020304" pitchFamily="18" charset="0"/>
              <a:ea typeface="Times New Roman" panose="02020603050405020304" pitchFamily="18" charset="0"/>
            </a:endParaRPr>
          </a:p>
        </p:txBody>
      </p:sp>
      <p:pic>
        <p:nvPicPr>
          <p:cNvPr id="27655" name="Picture 11"/>
          <p:cNvPicPr>
            <a:picLocks noChangeAspect="1"/>
          </p:cNvPicPr>
          <p:nvPr/>
        </p:nvPicPr>
        <p:blipFill>
          <a:blip r:embed="rId2"/>
          <a:stretch>
            <a:fillRect/>
          </a:stretch>
        </p:blipFill>
        <p:spPr>
          <a:xfrm>
            <a:off x="8639175" y="0"/>
            <a:ext cx="457200" cy="457200"/>
          </a:xfrm>
          <a:prstGeom prst="rect">
            <a:avLst/>
          </a:prstGeom>
          <a:noFill/>
          <a:ln w="9525">
            <a:noFill/>
          </a:ln>
        </p:spPr>
      </p:pic>
      <p:pic>
        <p:nvPicPr>
          <p:cNvPr id="27656" name="Picture 12"/>
          <p:cNvPicPr>
            <a:picLocks noChangeAspect="1"/>
          </p:cNvPicPr>
          <p:nvPr/>
        </p:nvPicPr>
        <p:blipFill>
          <a:blip r:embed="rId2"/>
          <a:stretch>
            <a:fillRect/>
          </a:stretch>
        </p:blipFill>
        <p:spPr>
          <a:xfrm>
            <a:off x="8707438" y="6403975"/>
            <a:ext cx="457200" cy="457200"/>
          </a:xfrm>
          <a:prstGeom prst="rect">
            <a:avLst/>
          </a:prstGeom>
          <a:noFill/>
          <a:ln w="9525">
            <a:noFill/>
          </a:ln>
        </p:spPr>
      </p:pic>
      <p:pic>
        <p:nvPicPr>
          <p:cNvPr id="27657" name="Picture 13"/>
          <p:cNvPicPr>
            <a:picLocks noChangeAspect="1"/>
          </p:cNvPicPr>
          <p:nvPr/>
        </p:nvPicPr>
        <p:blipFill>
          <a:blip r:embed="rId2"/>
          <a:stretch>
            <a:fillRect/>
          </a:stretch>
        </p:blipFill>
        <p:spPr>
          <a:xfrm>
            <a:off x="184150" y="0"/>
            <a:ext cx="457200" cy="457200"/>
          </a:xfrm>
          <a:prstGeom prst="rect">
            <a:avLst/>
          </a:prstGeom>
          <a:noFill/>
          <a:ln w="9525">
            <a:noFill/>
          </a:ln>
        </p:spPr>
      </p:pic>
      <p:pic>
        <p:nvPicPr>
          <p:cNvPr id="27658" name="Picture 14"/>
          <p:cNvPicPr>
            <a:picLocks noChangeAspect="1"/>
          </p:cNvPicPr>
          <p:nvPr/>
        </p:nvPicPr>
        <p:blipFill>
          <a:blip r:embed="rId2"/>
          <a:stretch>
            <a:fillRect/>
          </a:stretch>
        </p:blipFill>
        <p:spPr>
          <a:xfrm>
            <a:off x="-106362" y="6400800"/>
            <a:ext cx="457200" cy="4572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8676" name="Picture 4" descr="Screen Clipping"/>
          <p:cNvPicPr>
            <a:picLocks noChangeAspect="1"/>
          </p:cNvPicPr>
          <p:nvPr/>
        </p:nvPicPr>
        <p:blipFill>
          <a:blip r:embed="rId1"/>
          <a:srcRect l="3220" t="3220"/>
          <a:stretch>
            <a:fillRect/>
          </a:stretch>
        </p:blipFill>
        <p:spPr>
          <a:xfrm>
            <a:off x="427038" y="90488"/>
            <a:ext cx="1981200" cy="741362"/>
          </a:xfrm>
          <a:prstGeom prst="rect">
            <a:avLst/>
          </a:prstGeom>
          <a:noFill/>
          <a:ln w="9525">
            <a:noFill/>
          </a:ln>
        </p:spPr>
      </p:pic>
      <p:sp>
        <p:nvSpPr>
          <p:cNvPr id="6" name="Rectangle 5"/>
          <p:cNvSpPr/>
          <p:nvPr/>
        </p:nvSpPr>
        <p:spPr>
          <a:xfrm>
            <a:off x="635000" y="831850"/>
            <a:ext cx="8123238" cy="492283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811213" y="777875"/>
            <a:ext cx="8131175" cy="1323975"/>
          </a:xfrm>
          <a:prstGeom prst="rect">
            <a:avLst/>
          </a:prstGeom>
        </p:spPr>
        <p:txBody>
          <a:bodyPr>
            <a:spAutoFit/>
          </a:bodyPr>
          <a:p>
            <a:pPr>
              <a:buNone/>
            </a:pPr>
            <a:r>
              <a:rPr sz="2800" dirty="0">
                <a:solidFill>
                  <a:schemeClr val="bg1"/>
                </a:solidFill>
                <a:latin typeface="Times New Roman" panose="02020603050405020304" pitchFamily="18" charset="0"/>
                <a:cs typeface="Times New Roman" panose="02020603050405020304" pitchFamily="18" charset="0"/>
              </a:rPr>
              <a:t>2. Cho bảng số liệu sau:</a:t>
            </a:r>
            <a:endParaRPr sz="2800" dirty="0">
              <a:solidFill>
                <a:schemeClr val="bg1"/>
              </a:solidFill>
              <a:latin typeface="Times New Roman" panose="02020603050405020304" pitchFamily="18" charset="0"/>
              <a:cs typeface="Times New Roman" panose="02020603050405020304" pitchFamily="18" charset="0"/>
            </a:endParaRPr>
          </a:p>
          <a:p>
            <a:pPr>
              <a:buNone/>
            </a:pPr>
            <a:br>
              <a:rPr lang="vi-VN" altLang="x-none" dirty="0">
                <a:latin typeface="Times New Roman" panose="02020603050405020304" pitchFamily="18" charset="0"/>
              </a:rPr>
            </a:br>
            <a:endParaRPr sz="2800" dirty="0">
              <a:solidFill>
                <a:schemeClr val="bg1"/>
              </a:solidFill>
              <a:latin typeface="Times New Roman" panose="02020603050405020304" pitchFamily="18" charset="0"/>
              <a:ea typeface="Times New Roman" panose="02020603050405020304" pitchFamily="18" charset="0"/>
            </a:endParaRPr>
          </a:p>
        </p:txBody>
      </p:sp>
      <p:pic>
        <p:nvPicPr>
          <p:cNvPr id="28679" name="Picture 6"/>
          <p:cNvPicPr>
            <a:picLocks noChangeAspect="1"/>
          </p:cNvPicPr>
          <p:nvPr/>
        </p:nvPicPr>
        <p:blipFill>
          <a:blip r:embed="rId2"/>
          <a:stretch>
            <a:fillRect/>
          </a:stretch>
        </p:blipFill>
        <p:spPr>
          <a:xfrm>
            <a:off x="7734300" y="215900"/>
            <a:ext cx="838200" cy="893763"/>
          </a:xfrm>
          <a:prstGeom prst="rect">
            <a:avLst/>
          </a:prstGeom>
          <a:noFill/>
          <a:ln w="9525">
            <a:noFill/>
          </a:ln>
        </p:spPr>
      </p:pic>
      <p:pic>
        <p:nvPicPr>
          <p:cNvPr id="28680" name="Picture 8"/>
          <p:cNvPicPr>
            <a:picLocks noChangeAspect="1"/>
          </p:cNvPicPr>
          <p:nvPr/>
        </p:nvPicPr>
        <p:blipFill>
          <a:blip r:embed="rId3"/>
          <a:stretch>
            <a:fillRect/>
          </a:stretch>
        </p:blipFill>
        <p:spPr>
          <a:xfrm>
            <a:off x="8686800" y="6400800"/>
            <a:ext cx="457200" cy="457200"/>
          </a:xfrm>
          <a:prstGeom prst="rect">
            <a:avLst/>
          </a:prstGeom>
          <a:noFill/>
          <a:ln w="9525">
            <a:noFill/>
          </a:ln>
        </p:spPr>
      </p:pic>
      <p:pic>
        <p:nvPicPr>
          <p:cNvPr id="28681" name="Picture 10"/>
          <p:cNvPicPr>
            <a:picLocks noChangeAspect="1"/>
          </p:cNvPicPr>
          <p:nvPr/>
        </p:nvPicPr>
        <p:blipFill>
          <a:blip r:embed="rId3"/>
          <a:stretch>
            <a:fillRect/>
          </a:stretch>
        </p:blipFill>
        <p:spPr>
          <a:xfrm>
            <a:off x="-30162" y="6515100"/>
            <a:ext cx="457200" cy="457200"/>
          </a:xfrm>
          <a:prstGeom prst="rect">
            <a:avLst/>
          </a:prstGeom>
          <a:noFill/>
          <a:ln w="9525">
            <a:noFill/>
          </a:ln>
        </p:spPr>
      </p:pic>
      <p:pic>
        <p:nvPicPr>
          <p:cNvPr id="28682" name="Picture 11"/>
          <p:cNvPicPr>
            <a:picLocks noChangeAspect="1"/>
          </p:cNvPicPr>
          <p:nvPr/>
        </p:nvPicPr>
        <p:blipFill>
          <a:blip r:embed="rId3"/>
          <a:stretch>
            <a:fillRect/>
          </a:stretch>
        </p:blipFill>
        <p:spPr>
          <a:xfrm>
            <a:off x="36513" y="-12700"/>
            <a:ext cx="457200" cy="457200"/>
          </a:xfrm>
          <a:prstGeom prst="rect">
            <a:avLst/>
          </a:prstGeom>
          <a:noFill/>
          <a:ln w="9525">
            <a:noFill/>
          </a:ln>
        </p:spPr>
      </p:pic>
      <p:pic>
        <p:nvPicPr>
          <p:cNvPr id="28683" name="Picture 12"/>
          <p:cNvPicPr>
            <a:picLocks noChangeAspect="1"/>
          </p:cNvPicPr>
          <p:nvPr/>
        </p:nvPicPr>
        <p:blipFill>
          <a:blip r:embed="rId3"/>
          <a:stretch>
            <a:fillRect/>
          </a:stretch>
        </p:blipFill>
        <p:spPr>
          <a:xfrm>
            <a:off x="8645525" y="-17462"/>
            <a:ext cx="457200" cy="457200"/>
          </a:xfrm>
          <a:prstGeom prst="rect">
            <a:avLst/>
          </a:prstGeom>
          <a:noFill/>
          <a:ln w="9525">
            <a:noFill/>
          </a:ln>
        </p:spPr>
      </p:pic>
      <p:pic>
        <p:nvPicPr>
          <p:cNvPr id="28684" name="Picture 2" descr="Screen Clipping"/>
          <p:cNvPicPr>
            <a:picLocks noChangeAspect="1"/>
          </p:cNvPicPr>
          <p:nvPr/>
        </p:nvPicPr>
        <p:blipFill>
          <a:blip r:embed="rId4"/>
          <a:stretch>
            <a:fillRect/>
          </a:stretch>
        </p:blipFill>
        <p:spPr>
          <a:xfrm>
            <a:off x="755650" y="1501775"/>
            <a:ext cx="7908925" cy="1268413"/>
          </a:xfrm>
          <a:prstGeom prst="rect">
            <a:avLst/>
          </a:prstGeom>
          <a:noFill/>
          <a:ln w="9525">
            <a:noFill/>
          </a:ln>
        </p:spPr>
      </p:pic>
      <p:pic>
        <p:nvPicPr>
          <p:cNvPr id="28685" name="Picture 3" descr="Screen Clipping"/>
          <p:cNvPicPr>
            <a:picLocks noChangeAspect="1"/>
          </p:cNvPicPr>
          <p:nvPr/>
        </p:nvPicPr>
        <p:blipFill>
          <a:blip r:embed="rId5"/>
          <a:stretch>
            <a:fillRect/>
          </a:stretch>
        </p:blipFill>
        <p:spPr>
          <a:xfrm>
            <a:off x="685800" y="2751138"/>
            <a:ext cx="7889875" cy="663575"/>
          </a:xfrm>
          <a:prstGeom prst="rect">
            <a:avLst/>
          </a:prstGeom>
          <a:noFill/>
          <a:ln w="9525">
            <a:noFill/>
          </a:ln>
        </p:spPr>
      </p:pic>
      <p:sp>
        <p:nvSpPr>
          <p:cNvPr id="18" name="Rectangle 17"/>
          <p:cNvSpPr/>
          <p:nvPr/>
        </p:nvSpPr>
        <p:spPr>
          <a:xfrm>
            <a:off x="741363" y="3429000"/>
            <a:ext cx="8131175" cy="3232150"/>
          </a:xfrm>
          <a:prstGeom prst="rect">
            <a:avLst/>
          </a:prstGeom>
        </p:spPr>
        <p:txBody>
          <a:bodyPr>
            <a:spAutoFit/>
          </a:bodyPr>
          <a:p>
            <a:pPr marL="514350" indent="-514350">
              <a:buAutoNum type="alphaLcPeriod"/>
            </a:pPr>
            <a:r>
              <a:rPr sz="2800" dirty="0">
                <a:solidFill>
                  <a:schemeClr val="bg1"/>
                </a:solidFill>
                <a:latin typeface="Times New Roman" panose="02020603050405020304" pitchFamily="18" charset="0"/>
                <a:cs typeface="Times New Roman" panose="02020603050405020304" pitchFamily="18" charset="0"/>
              </a:rPr>
              <a:t>Em hãy tỉnh điện năng tiêu thụ định mức trong 1 ng</a:t>
            </a:r>
            <a:r>
              <a:rPr sz="2800" dirty="0">
                <a:solidFill>
                  <a:schemeClr val="bg1"/>
                </a:solidFill>
                <a:latin typeface="Times New Roman" panose="02020603050405020304" pitchFamily="18" charset="0"/>
                <a:ea typeface="Times New Roman" panose="02020603050405020304" pitchFamily="18" charset="0"/>
              </a:rPr>
              <a:t>à</a:t>
            </a:r>
            <a:r>
              <a:rPr sz="2800" dirty="0">
                <a:solidFill>
                  <a:schemeClr val="bg1"/>
                </a:solidFill>
                <a:latin typeface="Times New Roman" panose="02020603050405020304" pitchFamily="18" charset="0"/>
                <a:cs typeface="Times New Roman" panose="02020603050405020304" pitchFamily="18" charset="0"/>
              </a:rPr>
              <a:t>y cho mỗi đồ dùng điện trên. </a:t>
            </a:r>
            <a:endParaRPr sz="2800" dirty="0">
              <a:solidFill>
                <a:schemeClr val="bg1"/>
              </a:solidFill>
              <a:latin typeface="Times New Roman" panose="02020603050405020304" pitchFamily="18" charset="0"/>
              <a:cs typeface="Times New Roman" panose="02020603050405020304" pitchFamily="18" charset="0"/>
            </a:endParaRPr>
          </a:p>
          <a:p>
            <a:pPr marL="514350" indent="-514350">
              <a:buNone/>
            </a:pPr>
            <a:r>
              <a:rPr sz="2800" dirty="0">
                <a:solidFill>
                  <a:schemeClr val="bg1"/>
                </a:solidFill>
                <a:latin typeface="Times New Roman" panose="02020603050405020304" pitchFamily="18" charset="0"/>
                <a:cs typeface="Times New Roman" panose="02020603050405020304" pitchFamily="18" charset="0"/>
              </a:rPr>
              <a:t>b. Giả sử giá của 1 số điện l</a:t>
            </a:r>
            <a:r>
              <a:rPr sz="2800" dirty="0">
                <a:solidFill>
                  <a:schemeClr val="bg1"/>
                </a:solidFill>
                <a:latin typeface="Times New Roman" panose="02020603050405020304" pitchFamily="18" charset="0"/>
                <a:ea typeface="Times New Roman" panose="02020603050405020304" pitchFamily="18" charset="0"/>
              </a:rPr>
              <a:t>à</a:t>
            </a:r>
            <a:r>
              <a:rPr sz="2800" dirty="0">
                <a:solidFill>
                  <a:schemeClr val="bg1"/>
                </a:solidFill>
                <a:latin typeface="Times New Roman" panose="02020603050405020304" pitchFamily="18" charset="0"/>
                <a:cs typeface="Times New Roman" panose="02020603050405020304" pitchFamily="18" charset="0"/>
              </a:rPr>
              <a:t> 1 856 đồng thì tiền điện tối đa phải trả cho việc sử dụng mỗi đổ</a:t>
            </a:r>
            <a:endParaRPr sz="2800" dirty="0">
              <a:solidFill>
                <a:schemeClr val="bg1"/>
              </a:solidFill>
              <a:latin typeface="Times New Roman" panose="02020603050405020304" pitchFamily="18" charset="0"/>
              <a:cs typeface="Times New Roman" panose="02020603050405020304" pitchFamily="18" charset="0"/>
            </a:endParaRPr>
          </a:p>
          <a:p>
            <a:pPr marL="514350" indent="-514350">
              <a:buNone/>
            </a:pPr>
            <a:r>
              <a:rPr sz="2800" dirty="0">
                <a:solidFill>
                  <a:schemeClr val="bg1"/>
                </a:solidFill>
                <a:latin typeface="Times New Roman" panose="02020603050405020304" pitchFamily="18" charset="0"/>
                <a:cs typeface="Times New Roman" panose="02020603050405020304" pitchFamily="18" charset="0"/>
              </a:rPr>
              <a:t>dùng điện ở bảng trên trong 1 ng</a:t>
            </a:r>
            <a:r>
              <a:rPr sz="2800" dirty="0">
                <a:solidFill>
                  <a:schemeClr val="bg1"/>
                </a:solidFill>
                <a:latin typeface="Times New Roman" panose="02020603050405020304" pitchFamily="18" charset="0"/>
                <a:ea typeface="Times New Roman" panose="02020603050405020304" pitchFamily="18" charset="0"/>
              </a:rPr>
              <a:t>à</a:t>
            </a:r>
            <a:r>
              <a:rPr sz="2800" dirty="0">
                <a:solidFill>
                  <a:schemeClr val="bg1"/>
                </a:solidFill>
                <a:latin typeface="Times New Roman" panose="02020603050405020304" pitchFamily="18" charset="0"/>
                <a:cs typeface="Times New Roman" panose="02020603050405020304" pitchFamily="18" charset="0"/>
              </a:rPr>
              <a:t>y l</a:t>
            </a:r>
            <a:r>
              <a:rPr sz="2800" dirty="0">
                <a:solidFill>
                  <a:schemeClr val="bg1"/>
                </a:solidFill>
                <a:latin typeface="Times New Roman" panose="02020603050405020304" pitchFamily="18" charset="0"/>
                <a:ea typeface="Times New Roman" panose="02020603050405020304" pitchFamily="18" charset="0"/>
              </a:rPr>
              <a:t>à</a:t>
            </a:r>
            <a:r>
              <a:rPr sz="2800" dirty="0">
                <a:solidFill>
                  <a:schemeClr val="bg1"/>
                </a:solidFill>
                <a:latin typeface="Times New Roman" panose="02020603050405020304" pitchFamily="18" charset="0"/>
                <a:cs typeface="Times New Roman" panose="02020603050405020304" pitchFamily="18" charset="0"/>
              </a:rPr>
              <a:t> bao nhiêu?</a:t>
            </a:r>
            <a:endParaRPr sz="2800" dirty="0">
              <a:solidFill>
                <a:schemeClr val="bg1"/>
              </a:solidFill>
              <a:latin typeface="Times New Roman" panose="02020603050405020304" pitchFamily="18" charset="0"/>
              <a:cs typeface="Times New Roman" panose="02020603050405020304" pitchFamily="18" charset="0"/>
            </a:endParaRPr>
          </a:p>
          <a:p>
            <a:pPr marL="514350" indent="-514350">
              <a:buNone/>
            </a:pPr>
            <a:br>
              <a:rPr lang="vi-VN" altLang="x-none" sz="3200" dirty="0">
                <a:solidFill>
                  <a:schemeClr val="bg1"/>
                </a:solidFill>
                <a:latin typeface="Times New Roman" panose="02020603050405020304" pitchFamily="18" charset="0"/>
                <a:cs typeface="Times New Roman" panose="02020603050405020304" pitchFamily="18" charset="0"/>
              </a:rPr>
            </a:br>
            <a:endParaRPr sz="3200" dirty="0">
              <a:solidFill>
                <a:schemeClr val="bg1"/>
              </a:solidFill>
              <a:latin typeface="Times New Roman" panose="02020603050405020304" pitchFamily="18" charset="0"/>
              <a:ea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 name="Rectangle 5"/>
          <p:cNvSpPr/>
          <p:nvPr/>
        </p:nvSpPr>
        <p:spPr>
          <a:xfrm>
            <a:off x="563563" y="2162175"/>
            <a:ext cx="8123238"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723900" y="2514600"/>
            <a:ext cx="8131175" cy="2185988"/>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Kê</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tên</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những</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đô</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dùng</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điện</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mà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gia</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đình</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em</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đang</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sư</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dụng</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a:t>
            </a:r>
            <a:b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br>
            <a: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a:t>
            </a:r>
            <a:endPar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b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b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pic>
        <p:nvPicPr>
          <p:cNvPr id="29702" name="Picture 1" descr="Screen Clipping"/>
          <p:cNvPicPr>
            <a:picLocks noChangeAspect="1"/>
          </p:cNvPicPr>
          <p:nvPr/>
        </p:nvPicPr>
        <p:blipFill>
          <a:blip r:embed="rId1"/>
          <a:stretch>
            <a:fillRect/>
          </a:stretch>
        </p:blipFill>
        <p:spPr>
          <a:xfrm>
            <a:off x="685800" y="463550"/>
            <a:ext cx="2143125" cy="1123950"/>
          </a:xfrm>
          <a:prstGeom prst="rect">
            <a:avLst/>
          </a:prstGeom>
          <a:noFill/>
          <a:ln w="9525">
            <a:noFill/>
          </a:ln>
        </p:spPr>
      </p:pic>
      <p:pic>
        <p:nvPicPr>
          <p:cNvPr id="29703" name="Picture 6"/>
          <p:cNvPicPr>
            <a:picLocks noChangeAspect="1"/>
          </p:cNvPicPr>
          <p:nvPr/>
        </p:nvPicPr>
        <p:blipFill>
          <a:blip r:embed="rId2"/>
          <a:stretch>
            <a:fillRect/>
          </a:stretch>
        </p:blipFill>
        <p:spPr>
          <a:xfrm>
            <a:off x="7734300" y="215900"/>
            <a:ext cx="838200" cy="89376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 name="Rectangle 5"/>
          <p:cNvSpPr/>
          <p:nvPr/>
        </p:nvSpPr>
        <p:spPr>
          <a:xfrm>
            <a:off x="566738" y="850900"/>
            <a:ext cx="8123238"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812800" y="1543050"/>
            <a:ext cx="8131175" cy="1446213"/>
          </a:xfrm>
          <a:prstGeom prst="rect">
            <a:avLst/>
          </a:prstGeom>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2.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Một</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cửa</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hàng</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đô</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dùng</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điện</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đa</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bán</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các</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loại</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bóng</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đèn</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điện</a:t>
            </a:r>
            <a:r>
              <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mj-ea"/>
                <a:cs typeface="Times New Roman" panose="02020603050405020304" pitchFamily="18" charset="0"/>
              </a:rPr>
              <a:t> </a:t>
            </a:r>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mj-ea"/>
                <a:cs typeface="Times New Roman" panose="02020603050405020304" pitchFamily="18" charset="0"/>
              </a:rPr>
              <a:t>sau</a:t>
            </a:r>
            <a:br>
              <a:rPr kumimoji="0" lang="vi-VN"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br>
            <a:endParaRPr kumimoji="0" lang="en-US" sz="2400" b="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endParaRPr>
          </a:p>
        </p:txBody>
      </p:sp>
      <p:pic>
        <p:nvPicPr>
          <p:cNvPr id="30726" name="Picture 1" descr="Screen Clipping"/>
          <p:cNvPicPr>
            <a:picLocks noChangeAspect="1"/>
          </p:cNvPicPr>
          <p:nvPr/>
        </p:nvPicPr>
        <p:blipFill>
          <a:blip r:embed="rId1"/>
          <a:stretch>
            <a:fillRect/>
          </a:stretch>
        </p:blipFill>
        <p:spPr>
          <a:xfrm>
            <a:off x="169863" y="228600"/>
            <a:ext cx="2143125" cy="1123950"/>
          </a:xfrm>
          <a:prstGeom prst="rect">
            <a:avLst/>
          </a:prstGeom>
          <a:noFill/>
          <a:ln w="9525">
            <a:noFill/>
          </a:ln>
        </p:spPr>
      </p:pic>
      <p:sp>
        <p:nvSpPr>
          <p:cNvPr id="9" name="Rectangle 8"/>
          <p:cNvSpPr/>
          <p:nvPr/>
        </p:nvSpPr>
        <p:spPr>
          <a:xfrm>
            <a:off x="571500" y="5059363"/>
            <a:ext cx="8131175" cy="2246312"/>
          </a:xfrm>
          <a:prstGeom prst="rect">
            <a:avLst/>
          </a:prstGeom>
          <a:noFill/>
          <a:ln w="9525">
            <a:noFill/>
          </a:ln>
        </p:spPr>
        <p:txBody>
          <a:bodyPr>
            <a:spAutoFit/>
          </a:bodyPr>
          <a:p>
            <a:r>
              <a:rPr lang="en-US" altLang="en-US" sz="2800" dirty="0">
                <a:solidFill>
                  <a:srgbClr val="0070C0"/>
                </a:solidFill>
                <a:latin typeface="Times New Roman" panose="02020603050405020304" pitchFamily="18" charset="0"/>
              </a:rPr>
              <a:t>Giả sử các loại đèn này phát ra ánh sáng với cường độ như nhau, để tiết kiệm điện em sẽ chọn chiếc đèn nào làm đèn học ở nhà?</a:t>
            </a:r>
            <a:endParaRPr lang="en-US" altLang="en-US" sz="2800" dirty="0">
              <a:solidFill>
                <a:srgbClr val="0070C0"/>
              </a:solidFill>
              <a:latin typeface="Times New Roman" panose="02020603050405020304" pitchFamily="18" charset="0"/>
            </a:endParaRPr>
          </a:p>
          <a:p>
            <a:br>
              <a:rPr lang="vi-VN" altLang="en-US" sz="2800" dirty="0">
                <a:latin typeface="Times New Roman" panose="02020603050405020304" pitchFamily="18" charset="0"/>
              </a:rPr>
            </a:br>
            <a:endParaRPr lang="en-US" altLang="en-US" sz="2800" dirty="0">
              <a:latin typeface="Times New Roman" panose="02020603050405020304" pitchFamily="18" charset="0"/>
            </a:endParaRPr>
          </a:p>
        </p:txBody>
      </p:sp>
      <p:pic>
        <p:nvPicPr>
          <p:cNvPr id="31753" name="Picture 1" descr="Screen Clipping"/>
          <p:cNvPicPr>
            <a:picLocks noChangeAspect="1"/>
          </p:cNvPicPr>
          <p:nvPr/>
        </p:nvPicPr>
        <p:blipFill>
          <a:blip r:embed="rId2"/>
          <a:stretch>
            <a:fillRect/>
          </a:stretch>
        </p:blipFill>
        <p:spPr>
          <a:xfrm>
            <a:off x="538163" y="2644775"/>
            <a:ext cx="7724775" cy="2414588"/>
          </a:xfrm>
          <a:prstGeom prst="rect">
            <a:avLst/>
          </a:prstGeom>
          <a:noFill/>
          <a:ln w="9525">
            <a:noFill/>
          </a:ln>
        </p:spPr>
      </p:pic>
      <p:pic>
        <p:nvPicPr>
          <p:cNvPr id="30729" name="Picture 10"/>
          <p:cNvPicPr>
            <a:picLocks noChangeAspect="1"/>
          </p:cNvPicPr>
          <p:nvPr/>
        </p:nvPicPr>
        <p:blipFill>
          <a:blip r:embed="rId3"/>
          <a:stretch>
            <a:fillRect/>
          </a:stretch>
        </p:blipFill>
        <p:spPr>
          <a:xfrm>
            <a:off x="8639175" y="0"/>
            <a:ext cx="457200" cy="457200"/>
          </a:xfrm>
          <a:prstGeom prst="rect">
            <a:avLst/>
          </a:prstGeom>
          <a:noFill/>
          <a:ln w="9525">
            <a:noFill/>
          </a:ln>
        </p:spPr>
      </p:pic>
      <p:pic>
        <p:nvPicPr>
          <p:cNvPr id="30730" name="Picture 11"/>
          <p:cNvPicPr>
            <a:picLocks noChangeAspect="1"/>
          </p:cNvPicPr>
          <p:nvPr/>
        </p:nvPicPr>
        <p:blipFill>
          <a:blip r:embed="rId3"/>
          <a:stretch>
            <a:fillRect/>
          </a:stretch>
        </p:blipFill>
        <p:spPr>
          <a:xfrm>
            <a:off x="8707438" y="6403975"/>
            <a:ext cx="457200" cy="457200"/>
          </a:xfrm>
          <a:prstGeom prst="rect">
            <a:avLst/>
          </a:prstGeom>
          <a:noFill/>
          <a:ln w="9525">
            <a:noFill/>
          </a:ln>
        </p:spPr>
      </p:pic>
      <p:pic>
        <p:nvPicPr>
          <p:cNvPr id="30731" name="Picture 12"/>
          <p:cNvPicPr>
            <a:picLocks noChangeAspect="1"/>
          </p:cNvPicPr>
          <p:nvPr/>
        </p:nvPicPr>
        <p:blipFill>
          <a:blip r:embed="rId3"/>
          <a:stretch>
            <a:fillRect/>
          </a:stretch>
        </p:blipFill>
        <p:spPr>
          <a:xfrm>
            <a:off x="184150" y="0"/>
            <a:ext cx="457200" cy="457200"/>
          </a:xfrm>
          <a:prstGeom prst="rect">
            <a:avLst/>
          </a:prstGeom>
          <a:noFill/>
          <a:ln w="9525">
            <a:noFill/>
          </a:ln>
        </p:spPr>
      </p:pic>
      <p:pic>
        <p:nvPicPr>
          <p:cNvPr id="30732" name="Picture 13"/>
          <p:cNvPicPr>
            <a:picLocks noChangeAspect="1"/>
          </p:cNvPicPr>
          <p:nvPr/>
        </p:nvPicPr>
        <p:blipFill>
          <a:blip r:embed="rId3"/>
          <a:stretch>
            <a:fillRect/>
          </a:stretch>
        </p:blipFill>
        <p:spPr>
          <a:xfrm>
            <a:off x="-106362" y="6400800"/>
            <a:ext cx="457200" cy="4572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1753"/>
                                        </p:tgtEl>
                                        <p:attrNameLst>
                                          <p:attrName>style.visibility</p:attrName>
                                        </p:attrNameLst>
                                      </p:cBhvr>
                                      <p:to>
                                        <p:strVal val="visible"/>
                                      </p:to>
                                    </p:set>
                                    <p:animEffect transition="in" filter="fade">
                                      <p:cBhvr>
                                        <p:cTn id="11" dur="500"/>
                                        <p:tgtEl>
                                          <p:spTgt spid="3175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6" name="Rectangle 5"/>
          <p:cNvSpPr/>
          <p:nvPr/>
        </p:nvSpPr>
        <p:spPr>
          <a:xfrm>
            <a:off x="485775" y="1531938"/>
            <a:ext cx="8345488" cy="538162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809625" y="2154238"/>
            <a:ext cx="8131175" cy="6124575"/>
          </a:xfrm>
          <a:prstGeom prst="rect">
            <a:avLst/>
          </a:prstGeom>
        </p:spPr>
        <p:txBody>
          <a:bodyPr>
            <a:spAutoFit/>
          </a:bodyPr>
          <a:p>
            <a:pPr>
              <a:buNone/>
            </a:pPr>
            <a:r>
              <a:rPr sz="3200" dirty="0">
                <a:solidFill>
                  <a:schemeClr val="bg1"/>
                </a:solidFill>
                <a:latin typeface="Times New Roman" panose="02020603050405020304" pitchFamily="18" charset="0"/>
                <a:cs typeface="Times New Roman" panose="02020603050405020304" pitchFamily="18" charset="0"/>
              </a:rPr>
              <a:t>3. Giả sử giá của 1 số điện l</a:t>
            </a:r>
            <a:r>
              <a:rPr sz="3200" dirty="0">
                <a:solidFill>
                  <a:schemeClr val="bg1"/>
                </a:solidFill>
                <a:latin typeface="Times New Roman" panose="02020603050405020304" pitchFamily="18" charset="0"/>
                <a:ea typeface="Times New Roman" panose="02020603050405020304" pitchFamily="18" charset="0"/>
              </a:rPr>
              <a:t>à</a:t>
            </a:r>
            <a:r>
              <a:rPr sz="3200" dirty="0">
                <a:solidFill>
                  <a:schemeClr val="bg1"/>
                </a:solidFill>
                <a:latin typeface="Times New Roman" panose="02020603050405020304" pitchFamily="18" charset="0"/>
                <a:cs typeface="Times New Roman" panose="02020603050405020304" pitchFamily="18" charset="0"/>
              </a:rPr>
              <a:t> 1 856 đồng v</a:t>
            </a:r>
            <a:r>
              <a:rPr sz="3200" dirty="0">
                <a:solidFill>
                  <a:schemeClr val="bg1"/>
                </a:solidFill>
                <a:latin typeface="Times New Roman" panose="02020603050405020304" pitchFamily="18" charset="0"/>
                <a:ea typeface="Times New Roman" panose="02020603050405020304" pitchFamily="18" charset="0"/>
              </a:rPr>
              <a:t>à</a:t>
            </a:r>
            <a:r>
              <a:rPr sz="3200" dirty="0">
                <a:solidFill>
                  <a:schemeClr val="bg1"/>
                </a:solidFill>
                <a:latin typeface="Times New Roman" panose="02020603050405020304" pitchFamily="18" charset="0"/>
                <a:cs typeface="Times New Roman" panose="02020603050405020304" pitchFamily="18" charset="0"/>
              </a:rPr>
              <a:t> công suất định mức của một máy điều ho</a:t>
            </a:r>
            <a:r>
              <a:rPr sz="3200" dirty="0">
                <a:solidFill>
                  <a:schemeClr val="bg1"/>
                </a:solidFill>
                <a:latin typeface="Times New Roman" panose="02020603050405020304" pitchFamily="18" charset="0"/>
                <a:ea typeface="Times New Roman" panose="02020603050405020304" pitchFamily="18" charset="0"/>
              </a:rPr>
              <a:t>à</a:t>
            </a:r>
            <a:r>
              <a:rPr sz="3200" dirty="0">
                <a:solidFill>
                  <a:schemeClr val="bg1"/>
                </a:solidFill>
                <a:latin typeface="Times New Roman" panose="02020603050405020304" pitchFamily="18" charset="0"/>
                <a:cs typeface="Times New Roman" panose="02020603050405020304" pitchFamily="18" charset="0"/>
              </a:rPr>
              <a:t> nhiệt độ l</a:t>
            </a:r>
            <a:r>
              <a:rPr sz="3200" dirty="0">
                <a:solidFill>
                  <a:schemeClr val="bg1"/>
                </a:solidFill>
                <a:latin typeface="Times New Roman" panose="02020603050405020304" pitchFamily="18" charset="0"/>
                <a:ea typeface="Times New Roman" panose="02020603050405020304" pitchFamily="18" charset="0"/>
              </a:rPr>
              <a:t>à</a:t>
            </a:r>
            <a:endParaRPr sz="3200" dirty="0">
              <a:solidFill>
                <a:schemeClr val="bg1"/>
              </a:solidFill>
              <a:latin typeface="Times New Roman" panose="02020603050405020304" pitchFamily="18" charset="0"/>
              <a:cs typeface="Times New Roman" panose="02020603050405020304" pitchFamily="18" charset="0"/>
            </a:endParaRPr>
          </a:p>
          <a:p>
            <a:pPr>
              <a:buNone/>
            </a:pPr>
            <a:r>
              <a:rPr sz="3200" dirty="0">
                <a:solidFill>
                  <a:schemeClr val="bg1"/>
                </a:solidFill>
                <a:latin typeface="Times New Roman" panose="02020603050405020304" pitchFamily="18" charset="0"/>
                <a:cs typeface="Times New Roman" panose="02020603050405020304" pitchFamily="18" charset="0"/>
              </a:rPr>
              <a:t>750 W, Nếu mỗi ng</a:t>
            </a:r>
            <a:r>
              <a:rPr sz="3200" dirty="0">
                <a:solidFill>
                  <a:schemeClr val="bg1"/>
                </a:solidFill>
                <a:latin typeface="Times New Roman" panose="02020603050405020304" pitchFamily="18" charset="0"/>
                <a:ea typeface="Times New Roman" panose="02020603050405020304" pitchFamily="18" charset="0"/>
              </a:rPr>
              <a:t>à</a:t>
            </a:r>
            <a:r>
              <a:rPr sz="3200" dirty="0">
                <a:solidFill>
                  <a:schemeClr val="bg1"/>
                </a:solidFill>
                <a:latin typeface="Times New Roman" panose="02020603050405020304" pitchFamily="18" charset="0"/>
                <a:cs typeface="Times New Roman" panose="02020603050405020304" pitchFamily="18" charset="0"/>
              </a:rPr>
              <a:t>y sử dụng máy n</a:t>
            </a:r>
            <a:r>
              <a:rPr sz="3200" dirty="0">
                <a:solidFill>
                  <a:schemeClr val="bg1"/>
                </a:solidFill>
                <a:latin typeface="Times New Roman" panose="02020603050405020304" pitchFamily="18" charset="0"/>
                <a:ea typeface="Times New Roman" panose="02020603050405020304" pitchFamily="18" charset="0"/>
              </a:rPr>
              <a:t>à</a:t>
            </a:r>
            <a:r>
              <a:rPr sz="3200" dirty="0">
                <a:solidFill>
                  <a:schemeClr val="bg1"/>
                </a:solidFill>
                <a:latin typeface="Times New Roman" panose="02020603050405020304" pitchFamily="18" charset="0"/>
                <a:cs typeface="Times New Roman" panose="02020603050405020304" pitchFamily="18" charset="0"/>
              </a:rPr>
              <a:t>y liên tục 6 giờ thì tiền điện trong 1 tháng (30 ng</a:t>
            </a:r>
            <a:r>
              <a:rPr sz="3200" dirty="0">
                <a:solidFill>
                  <a:schemeClr val="bg1"/>
                </a:solidFill>
                <a:latin typeface="Times New Roman" panose="02020603050405020304" pitchFamily="18" charset="0"/>
                <a:ea typeface="Times New Roman" panose="02020603050405020304" pitchFamily="18" charset="0"/>
              </a:rPr>
              <a:t>à</a:t>
            </a:r>
            <a:r>
              <a:rPr sz="3200" dirty="0">
                <a:solidFill>
                  <a:schemeClr val="bg1"/>
                </a:solidFill>
                <a:latin typeface="Times New Roman" panose="02020603050405020304" pitchFamily="18" charset="0"/>
                <a:cs typeface="Times New Roman" panose="02020603050405020304" pitchFamily="18" charset="0"/>
              </a:rPr>
              <a:t>y) của gia đình em l</a:t>
            </a:r>
            <a:r>
              <a:rPr sz="3200" dirty="0">
                <a:solidFill>
                  <a:schemeClr val="bg1"/>
                </a:solidFill>
                <a:latin typeface="Times New Roman" panose="02020603050405020304" pitchFamily="18" charset="0"/>
                <a:ea typeface="Times New Roman" panose="02020603050405020304" pitchFamily="18" charset="0"/>
              </a:rPr>
              <a:t>à</a:t>
            </a:r>
            <a:r>
              <a:rPr sz="3200" dirty="0">
                <a:solidFill>
                  <a:schemeClr val="bg1"/>
                </a:solidFill>
                <a:latin typeface="Times New Roman" panose="02020603050405020304" pitchFamily="18" charset="0"/>
                <a:cs typeface="Times New Roman" panose="02020603050405020304" pitchFamily="18" charset="0"/>
              </a:rPr>
              <a:t> bao nhiêu? Nếu giảm thời gian sử dụng máy xuống còn 4 giờ mỗi ng</a:t>
            </a:r>
            <a:r>
              <a:rPr sz="3200" dirty="0">
                <a:solidFill>
                  <a:schemeClr val="bg1"/>
                </a:solidFill>
                <a:latin typeface="Times New Roman" panose="02020603050405020304" pitchFamily="18" charset="0"/>
                <a:ea typeface="Times New Roman" panose="02020603050405020304" pitchFamily="18" charset="0"/>
              </a:rPr>
              <a:t>à</a:t>
            </a:r>
            <a:r>
              <a:rPr sz="3200" dirty="0">
                <a:solidFill>
                  <a:schemeClr val="bg1"/>
                </a:solidFill>
                <a:latin typeface="Times New Roman" panose="02020603050405020304" pitchFamily="18" charset="0"/>
                <a:cs typeface="Times New Roman" panose="02020603050405020304" pitchFamily="18" charset="0"/>
              </a:rPr>
              <a:t>y thì trong 1 tháng, gia đình em sẽ tiết kiệm được bao nhiêu tiền điện?</a:t>
            </a:r>
            <a:endParaRPr sz="3200" dirty="0">
              <a:solidFill>
                <a:schemeClr val="bg1"/>
              </a:solidFill>
              <a:latin typeface="Times New Roman" panose="02020603050405020304" pitchFamily="18" charset="0"/>
              <a:cs typeface="Times New Roman" panose="02020603050405020304" pitchFamily="18" charset="0"/>
            </a:endParaRPr>
          </a:p>
          <a:p>
            <a:pPr>
              <a:buNone/>
            </a:pPr>
            <a:br>
              <a:rPr lang="vi-VN" altLang="x-none" sz="3200" dirty="0">
                <a:solidFill>
                  <a:schemeClr val="bg1"/>
                </a:solidFill>
                <a:latin typeface="Times New Roman" panose="02020603050405020304" pitchFamily="18" charset="0"/>
                <a:cs typeface="Times New Roman" panose="02020603050405020304" pitchFamily="18" charset="0"/>
              </a:rPr>
            </a:br>
            <a:r>
              <a:rPr lang="vi-VN" altLang="x-none" dirty="0">
                <a:solidFill>
                  <a:schemeClr val="bg1"/>
                </a:solidFill>
                <a:latin typeface="Times New Roman" panose="02020603050405020304" pitchFamily="18" charset="0"/>
              </a:rPr>
              <a:t>:</a:t>
            </a:r>
            <a:endParaRPr lang="vi-VN" altLang="x-none" dirty="0">
              <a:solidFill>
                <a:schemeClr val="bg1"/>
              </a:solidFill>
              <a:latin typeface="Times New Roman" panose="02020603050405020304" pitchFamily="18" charset="0"/>
            </a:endParaRPr>
          </a:p>
          <a:p>
            <a:pPr>
              <a:buNone/>
            </a:pPr>
            <a:br>
              <a:rPr lang="vi-VN" altLang="x-none" dirty="0">
                <a:latin typeface="Times New Roman" panose="02020603050405020304" pitchFamily="18" charset="0"/>
              </a:rPr>
            </a:br>
            <a:endParaRPr dirty="0">
              <a:latin typeface="Times New Roman" panose="02020603050405020304" pitchFamily="18" charset="0"/>
            </a:endParaRPr>
          </a:p>
        </p:txBody>
      </p:sp>
      <p:pic>
        <p:nvPicPr>
          <p:cNvPr id="31750" name="Picture 1" descr="Screen Clipping"/>
          <p:cNvPicPr>
            <a:picLocks noChangeAspect="1"/>
          </p:cNvPicPr>
          <p:nvPr/>
        </p:nvPicPr>
        <p:blipFill>
          <a:blip r:embed="rId1"/>
          <a:stretch>
            <a:fillRect/>
          </a:stretch>
        </p:blipFill>
        <p:spPr>
          <a:xfrm>
            <a:off x="685800" y="463550"/>
            <a:ext cx="2143125" cy="1123950"/>
          </a:xfrm>
          <a:prstGeom prst="rect">
            <a:avLst/>
          </a:prstGeom>
          <a:noFill/>
          <a:ln w="9525">
            <a:noFill/>
          </a:ln>
        </p:spPr>
      </p:pic>
      <p:pic>
        <p:nvPicPr>
          <p:cNvPr id="31751" name="Picture 8"/>
          <p:cNvPicPr>
            <a:picLocks noChangeAspect="1"/>
          </p:cNvPicPr>
          <p:nvPr/>
        </p:nvPicPr>
        <p:blipFill>
          <a:blip r:embed="rId2"/>
          <a:stretch>
            <a:fillRect/>
          </a:stretch>
        </p:blipFill>
        <p:spPr>
          <a:xfrm>
            <a:off x="8639175" y="0"/>
            <a:ext cx="457200" cy="457200"/>
          </a:xfrm>
          <a:prstGeom prst="rect">
            <a:avLst/>
          </a:prstGeom>
          <a:noFill/>
          <a:ln w="9525">
            <a:noFill/>
          </a:ln>
        </p:spPr>
      </p:pic>
      <p:pic>
        <p:nvPicPr>
          <p:cNvPr id="31752" name="Picture 10"/>
          <p:cNvPicPr>
            <a:picLocks noChangeAspect="1"/>
          </p:cNvPicPr>
          <p:nvPr/>
        </p:nvPicPr>
        <p:blipFill>
          <a:blip r:embed="rId2"/>
          <a:stretch>
            <a:fillRect/>
          </a:stretch>
        </p:blipFill>
        <p:spPr>
          <a:xfrm>
            <a:off x="8707438" y="6403975"/>
            <a:ext cx="457200" cy="457200"/>
          </a:xfrm>
          <a:prstGeom prst="rect">
            <a:avLst/>
          </a:prstGeom>
          <a:noFill/>
          <a:ln w="9525">
            <a:noFill/>
          </a:ln>
        </p:spPr>
      </p:pic>
      <p:pic>
        <p:nvPicPr>
          <p:cNvPr id="31753" name="Picture 11"/>
          <p:cNvPicPr>
            <a:picLocks noChangeAspect="1"/>
          </p:cNvPicPr>
          <p:nvPr/>
        </p:nvPicPr>
        <p:blipFill>
          <a:blip r:embed="rId2"/>
          <a:stretch>
            <a:fillRect/>
          </a:stretch>
        </p:blipFill>
        <p:spPr>
          <a:xfrm>
            <a:off x="184150" y="0"/>
            <a:ext cx="457200" cy="457200"/>
          </a:xfrm>
          <a:prstGeom prst="rect">
            <a:avLst/>
          </a:prstGeom>
          <a:noFill/>
          <a:ln w="9525">
            <a:noFill/>
          </a:ln>
        </p:spPr>
      </p:pic>
      <p:pic>
        <p:nvPicPr>
          <p:cNvPr id="31754" name="Picture 12"/>
          <p:cNvPicPr>
            <a:picLocks noChangeAspect="1"/>
          </p:cNvPicPr>
          <p:nvPr/>
        </p:nvPicPr>
        <p:blipFill>
          <a:blip r:embed="rId2"/>
          <a:stretch>
            <a:fillRect/>
          </a:stretch>
        </p:blipFill>
        <p:spPr>
          <a:xfrm>
            <a:off x="-106362" y="6400800"/>
            <a:ext cx="457200" cy="4572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3"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5124" name="Audio 3">
            <a:hlinkClick r:id="" action="ppaction://media"/>
          </p:cNvPr>
          <p:cNvPicPr>
            <a:picLocks noChangeAspect="1"/>
          </p:cNvPicPr>
          <p:nvPr/>
        </p:nvPicPr>
        <p:blipFill>
          <a:blip r:embed="rId1"/>
          <a:stretch>
            <a:fillRect/>
          </a:stretch>
        </p:blipFill>
        <p:spPr>
          <a:xfrm>
            <a:off x="8382000" y="6096000"/>
            <a:ext cx="609600" cy="609600"/>
          </a:xfrm>
          <a:prstGeom prst="rect">
            <a:avLst/>
          </a:prstGeom>
          <a:noFill/>
          <a:ln w="9525">
            <a:noFill/>
          </a:ln>
        </p:spPr>
      </p:pic>
      <p:sp>
        <p:nvSpPr>
          <p:cNvPr id="5125" name="Rectangle 1"/>
          <p:cNvSpPr/>
          <p:nvPr/>
        </p:nvSpPr>
        <p:spPr>
          <a:xfrm>
            <a:off x="465138" y="1700213"/>
            <a:ext cx="8488362" cy="954087"/>
          </a:xfrm>
          <a:prstGeom prst="rect">
            <a:avLst/>
          </a:prstGeom>
          <a:noFill/>
          <a:ln w="9525">
            <a:noFill/>
          </a:ln>
        </p:spPr>
        <p:txBody>
          <a:bodyPr>
            <a:spAutoFit/>
          </a:bodyPr>
          <a:p>
            <a:r>
              <a:rPr lang="en-US" altLang="en-US" sz="2800" dirty="0">
                <a:solidFill>
                  <a:srgbClr val="00B0F0"/>
                </a:solidFill>
                <a:latin typeface="Times New Roman" panose="02020603050405020304" pitchFamily="18" charset="0"/>
              </a:rPr>
              <a:t>Em đã từng được hướng dẫn sử dụng các đồ dùng điện này chưa? Chủng hoạt động thế nào và có cấu tạo ra sao?</a:t>
            </a:r>
            <a:endParaRPr lang="en-US" altLang="en-US" sz="2800" dirty="0">
              <a:solidFill>
                <a:srgbClr val="00B0F0"/>
              </a:solidFill>
              <a:latin typeface="Times New Roman" panose="02020603050405020304" pitchFamily="18" charset="0"/>
            </a:endParaRPr>
          </a:p>
        </p:txBody>
      </p:sp>
      <p:pic>
        <p:nvPicPr>
          <p:cNvPr id="5126" name="Picture 1"/>
          <p:cNvPicPr>
            <a:picLocks noChangeAspect="1"/>
          </p:cNvPicPr>
          <p:nvPr/>
        </p:nvPicPr>
        <p:blipFill>
          <a:blip r:embed="rId2"/>
          <a:stretch>
            <a:fillRect/>
          </a:stretch>
        </p:blipFill>
        <p:spPr>
          <a:xfrm>
            <a:off x="925513" y="3279775"/>
            <a:ext cx="8097837" cy="2171700"/>
          </a:xfrm>
          <a:prstGeom prst="rect">
            <a:avLst/>
          </a:prstGeom>
          <a:noFill/>
          <a:ln w="9525">
            <a:noFill/>
          </a:ln>
        </p:spPr>
      </p:pic>
      <p:pic>
        <p:nvPicPr>
          <p:cNvPr id="5127" name="Picture 11"/>
          <p:cNvPicPr>
            <a:picLocks noChangeAspect="1"/>
          </p:cNvPicPr>
          <p:nvPr/>
        </p:nvPicPr>
        <p:blipFill>
          <a:blip r:embed="rId3"/>
          <a:stretch>
            <a:fillRect/>
          </a:stretch>
        </p:blipFill>
        <p:spPr>
          <a:xfrm>
            <a:off x="8639175" y="0"/>
            <a:ext cx="457200" cy="457200"/>
          </a:xfrm>
          <a:prstGeom prst="rect">
            <a:avLst/>
          </a:prstGeom>
          <a:noFill/>
          <a:ln w="9525">
            <a:noFill/>
          </a:ln>
        </p:spPr>
      </p:pic>
      <p:pic>
        <p:nvPicPr>
          <p:cNvPr id="5128" name="Picture 12"/>
          <p:cNvPicPr>
            <a:picLocks noChangeAspect="1"/>
          </p:cNvPicPr>
          <p:nvPr/>
        </p:nvPicPr>
        <p:blipFill>
          <a:blip r:embed="rId3"/>
          <a:stretch>
            <a:fillRect/>
          </a:stretch>
        </p:blipFill>
        <p:spPr>
          <a:xfrm>
            <a:off x="8707438" y="6403975"/>
            <a:ext cx="457200" cy="457200"/>
          </a:xfrm>
          <a:prstGeom prst="rect">
            <a:avLst/>
          </a:prstGeom>
          <a:noFill/>
          <a:ln w="9525">
            <a:noFill/>
          </a:ln>
        </p:spPr>
      </p:pic>
      <p:pic>
        <p:nvPicPr>
          <p:cNvPr id="5129" name="Picture 13"/>
          <p:cNvPicPr>
            <a:picLocks noChangeAspect="1"/>
          </p:cNvPicPr>
          <p:nvPr/>
        </p:nvPicPr>
        <p:blipFill>
          <a:blip r:embed="rId3"/>
          <a:stretch>
            <a:fillRect/>
          </a:stretch>
        </p:blipFill>
        <p:spPr>
          <a:xfrm>
            <a:off x="184150" y="0"/>
            <a:ext cx="457200" cy="457200"/>
          </a:xfrm>
          <a:prstGeom prst="rect">
            <a:avLst/>
          </a:prstGeom>
          <a:noFill/>
          <a:ln w="9525">
            <a:noFill/>
          </a:ln>
        </p:spPr>
      </p:pic>
      <p:pic>
        <p:nvPicPr>
          <p:cNvPr id="5130" name="Picture 17"/>
          <p:cNvPicPr>
            <a:picLocks noChangeAspect="1"/>
          </p:cNvPicPr>
          <p:nvPr/>
        </p:nvPicPr>
        <p:blipFill>
          <a:blip r:embed="rId3"/>
          <a:stretch>
            <a:fillRect/>
          </a:stretch>
        </p:blipFill>
        <p:spPr>
          <a:xfrm>
            <a:off x="-106362" y="6400800"/>
            <a:ext cx="457200" cy="457200"/>
          </a:xfrm>
          <a:prstGeom prst="rect">
            <a:avLst/>
          </a:prstGeom>
          <a:noFill/>
          <a:ln w="9525">
            <a:noFill/>
          </a:ln>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32770" name="Picture 1"/>
          <p:cNvPicPr>
            <a:picLocks noChangeAspect="1"/>
          </p:cNvPicPr>
          <p:nvPr/>
        </p:nvPicPr>
        <p:blipFill>
          <a:blip r:embed="rId2"/>
          <a:stretch>
            <a:fillRect/>
          </a:stretch>
        </p:blipFill>
        <p:spPr>
          <a:xfrm>
            <a:off x="1676400" y="152400"/>
            <a:ext cx="5565775" cy="1066800"/>
          </a:xfrm>
          <a:prstGeom prst="rect">
            <a:avLst/>
          </a:prstGeom>
          <a:noFill/>
          <a:ln w="9525">
            <a:noFill/>
          </a:ln>
        </p:spPr>
      </p:pic>
      <p:pic>
        <p:nvPicPr>
          <p:cNvPr id="32771" name="Picture 2"/>
          <p:cNvPicPr>
            <a:picLocks noChangeAspect="1"/>
          </p:cNvPicPr>
          <p:nvPr/>
        </p:nvPicPr>
        <p:blipFill>
          <a:blip r:embed="rId3"/>
          <a:stretch>
            <a:fillRect/>
          </a:stretch>
        </p:blipFill>
        <p:spPr>
          <a:xfrm>
            <a:off x="5929313" y="5905500"/>
            <a:ext cx="952500" cy="952500"/>
          </a:xfrm>
          <a:prstGeom prst="rect">
            <a:avLst/>
          </a:prstGeom>
          <a:noFill/>
          <a:ln w="9525">
            <a:noFill/>
          </a:ln>
        </p:spPr>
      </p:pic>
      <p:pic>
        <p:nvPicPr>
          <p:cNvPr id="4" name="Picture 3"/>
          <p:cNvPicPr>
            <a:picLocks noChangeAspect="1"/>
          </p:cNvPicPr>
          <p:nvPr/>
        </p:nvPicPr>
        <p:blipFill>
          <a:blip r:embed="rId3"/>
          <a:stretch>
            <a:fillRect/>
          </a:stretch>
        </p:blipFill>
        <p:spPr>
          <a:xfrm>
            <a:off x="7086600" y="5715000"/>
            <a:ext cx="952500" cy="952500"/>
          </a:xfrm>
          <a:prstGeom prst="rect">
            <a:avLst/>
          </a:prstGeom>
          <a:noFill/>
          <a:ln w="9525">
            <a:noFill/>
          </a:ln>
        </p:spPr>
      </p:pic>
      <p:pic>
        <p:nvPicPr>
          <p:cNvPr id="32773" name="Picture 4"/>
          <p:cNvPicPr>
            <a:picLocks noChangeAspect="1"/>
          </p:cNvPicPr>
          <p:nvPr/>
        </p:nvPicPr>
        <p:blipFill>
          <a:blip r:embed="rId3"/>
          <a:stretch>
            <a:fillRect/>
          </a:stretch>
        </p:blipFill>
        <p:spPr>
          <a:xfrm>
            <a:off x="2057400" y="5715000"/>
            <a:ext cx="952500" cy="952500"/>
          </a:xfrm>
          <a:prstGeom prst="rect">
            <a:avLst/>
          </a:prstGeom>
          <a:noFill/>
          <a:ln w="9525">
            <a:noFill/>
          </a:ln>
        </p:spPr>
      </p:pic>
      <p:pic>
        <p:nvPicPr>
          <p:cNvPr id="32774" name="Picture 5"/>
          <p:cNvPicPr>
            <a:picLocks noChangeAspect="1"/>
          </p:cNvPicPr>
          <p:nvPr/>
        </p:nvPicPr>
        <p:blipFill>
          <a:blip r:embed="rId3"/>
          <a:stretch>
            <a:fillRect/>
          </a:stretch>
        </p:blipFill>
        <p:spPr>
          <a:xfrm>
            <a:off x="1012825" y="5715000"/>
            <a:ext cx="952500" cy="952500"/>
          </a:xfrm>
          <a:prstGeom prst="rect">
            <a:avLst/>
          </a:prstGeom>
          <a:noFill/>
          <a:ln w="9525">
            <a:noFill/>
          </a:ln>
        </p:spPr>
      </p:pic>
      <p:pic>
        <p:nvPicPr>
          <p:cNvPr id="32775" name="Picture 6"/>
          <p:cNvPicPr>
            <a:picLocks noChangeAspect="1"/>
          </p:cNvPicPr>
          <p:nvPr/>
        </p:nvPicPr>
        <p:blipFill>
          <a:blip r:embed="rId3"/>
          <a:stretch>
            <a:fillRect/>
          </a:stretch>
        </p:blipFill>
        <p:spPr>
          <a:xfrm>
            <a:off x="3205163" y="5751513"/>
            <a:ext cx="952500" cy="952500"/>
          </a:xfrm>
          <a:prstGeom prst="rect">
            <a:avLst/>
          </a:prstGeom>
          <a:noFill/>
          <a:ln w="9525">
            <a:noFill/>
          </a:ln>
        </p:spPr>
      </p:pic>
      <p:pic>
        <p:nvPicPr>
          <p:cNvPr id="32776" name="Picture 7"/>
          <p:cNvPicPr>
            <a:picLocks noChangeAspect="1"/>
          </p:cNvPicPr>
          <p:nvPr/>
        </p:nvPicPr>
        <p:blipFill>
          <a:blip r:embed="rId3"/>
          <a:stretch>
            <a:fillRect/>
          </a:stretch>
        </p:blipFill>
        <p:spPr>
          <a:xfrm>
            <a:off x="4572000" y="5905500"/>
            <a:ext cx="952500" cy="952500"/>
          </a:xfrm>
          <a:prstGeom prst="rect">
            <a:avLst/>
          </a:prstGeom>
          <a:noFill/>
          <a:ln w="9525">
            <a:noFill/>
          </a:ln>
        </p:spPr>
      </p:pic>
      <p:pic>
        <p:nvPicPr>
          <p:cNvPr id="32777" name="Picture 8"/>
          <p:cNvPicPr>
            <a:picLocks noChangeAspect="1"/>
          </p:cNvPicPr>
          <p:nvPr/>
        </p:nvPicPr>
        <p:blipFill>
          <a:blip r:embed="rId3"/>
          <a:stretch>
            <a:fillRect/>
          </a:stretch>
        </p:blipFill>
        <p:spPr>
          <a:xfrm>
            <a:off x="2103438" y="5715000"/>
            <a:ext cx="952500" cy="952500"/>
          </a:xfrm>
          <a:prstGeom prst="rect">
            <a:avLst/>
          </a:prstGeom>
          <a:noFill/>
          <a:ln w="9525">
            <a:noFill/>
          </a:ln>
        </p:spPr>
      </p:pic>
      <p:pic>
        <p:nvPicPr>
          <p:cNvPr id="32778" name="Picture 9"/>
          <p:cNvPicPr>
            <a:picLocks noChangeAspect="1"/>
          </p:cNvPicPr>
          <p:nvPr/>
        </p:nvPicPr>
        <p:blipFill>
          <a:blip r:embed="rId3"/>
          <a:stretch>
            <a:fillRect/>
          </a:stretch>
        </p:blipFill>
        <p:spPr>
          <a:xfrm>
            <a:off x="1058863" y="5715000"/>
            <a:ext cx="952500" cy="952500"/>
          </a:xfrm>
          <a:prstGeom prst="rect">
            <a:avLst/>
          </a:prstGeom>
          <a:noFill/>
          <a:ln w="9525">
            <a:noFill/>
          </a:ln>
        </p:spPr>
      </p:pic>
      <p:pic>
        <p:nvPicPr>
          <p:cNvPr id="11" name="Picture 10"/>
          <p:cNvPicPr>
            <a:picLocks noChangeAspect="1"/>
          </p:cNvPicPr>
          <p:nvPr/>
        </p:nvPicPr>
        <p:blipFill>
          <a:blip r:embed="rId3"/>
          <a:stretch>
            <a:fillRect/>
          </a:stretch>
        </p:blipFill>
        <p:spPr>
          <a:xfrm>
            <a:off x="5995988" y="5891213"/>
            <a:ext cx="952500" cy="952500"/>
          </a:xfrm>
          <a:prstGeom prst="rect">
            <a:avLst/>
          </a:prstGeom>
          <a:noFill/>
          <a:ln w="9525">
            <a:noFill/>
          </a:ln>
        </p:spPr>
      </p:pic>
      <p:pic>
        <p:nvPicPr>
          <p:cNvPr id="12" name="Picture 11"/>
          <p:cNvPicPr>
            <a:picLocks noChangeAspect="1"/>
          </p:cNvPicPr>
          <p:nvPr/>
        </p:nvPicPr>
        <p:blipFill>
          <a:blip r:embed="rId3"/>
          <a:stretch>
            <a:fillRect/>
          </a:stretch>
        </p:blipFill>
        <p:spPr>
          <a:xfrm>
            <a:off x="3271838" y="5737225"/>
            <a:ext cx="952500" cy="952500"/>
          </a:xfrm>
          <a:prstGeom prst="rect">
            <a:avLst/>
          </a:prstGeom>
          <a:noFill/>
          <a:ln w="9525">
            <a:noFill/>
          </a:ln>
        </p:spPr>
      </p:pic>
      <p:pic>
        <p:nvPicPr>
          <p:cNvPr id="13" name="Picture 12"/>
          <p:cNvPicPr>
            <a:picLocks noChangeAspect="1"/>
          </p:cNvPicPr>
          <p:nvPr/>
        </p:nvPicPr>
        <p:blipFill>
          <a:blip r:embed="rId3"/>
          <a:stretch>
            <a:fillRect/>
          </a:stretch>
        </p:blipFill>
        <p:spPr>
          <a:xfrm>
            <a:off x="4638675" y="5891213"/>
            <a:ext cx="952500" cy="952500"/>
          </a:xfrm>
          <a:prstGeom prst="rect">
            <a:avLst/>
          </a:prstGeom>
          <a:noFill/>
          <a:ln w="9525">
            <a:noFill/>
          </a:ln>
        </p:spPr>
      </p:pic>
      <p:pic>
        <p:nvPicPr>
          <p:cNvPr id="14" name="Picture 13"/>
          <p:cNvPicPr>
            <a:picLocks noChangeAspect="1"/>
          </p:cNvPicPr>
          <p:nvPr/>
        </p:nvPicPr>
        <p:blipFill>
          <a:blip r:embed="rId3"/>
          <a:stretch>
            <a:fillRect/>
          </a:stretch>
        </p:blipFill>
        <p:spPr>
          <a:xfrm>
            <a:off x="2171700" y="5700713"/>
            <a:ext cx="952500" cy="952500"/>
          </a:xfrm>
          <a:prstGeom prst="rect">
            <a:avLst/>
          </a:prstGeom>
          <a:noFill/>
          <a:ln w="9525">
            <a:noFill/>
          </a:ln>
        </p:spPr>
      </p:pic>
      <p:pic>
        <p:nvPicPr>
          <p:cNvPr id="15" name="Picture 14"/>
          <p:cNvPicPr>
            <a:picLocks noChangeAspect="1"/>
          </p:cNvPicPr>
          <p:nvPr/>
        </p:nvPicPr>
        <p:blipFill>
          <a:blip r:embed="rId3"/>
          <a:stretch>
            <a:fillRect/>
          </a:stretch>
        </p:blipFill>
        <p:spPr>
          <a:xfrm>
            <a:off x="1127125" y="5700713"/>
            <a:ext cx="952500" cy="952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par>
                                <p:cTn id="20" presetID="42"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5" presetID="42"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0"/>
                                        <p:tgtEl>
                                          <p:spTgt spid="15"/>
                                        </p:tgtEl>
                                      </p:cBhvr>
                                    </p:animEffect>
                                    <p:anim calcmode="lin" valueType="num">
                                      <p:cBhvr>
                                        <p:cTn id="28" dur="1000" fill="hold"/>
                                        <p:tgtEl>
                                          <p:spTgt spid="15"/>
                                        </p:tgtEl>
                                        <p:attrNameLst>
                                          <p:attrName>ppt_x</p:attrName>
                                        </p:attrNameLst>
                                      </p:cBhvr>
                                      <p:tavLst>
                                        <p:tav tm="0">
                                          <p:val>
                                            <p:strVal val="#ppt_x"/>
                                          </p:val>
                                        </p:tav>
                                        <p:tav tm="100000">
                                          <p:val>
                                            <p:strVal val="#ppt_x"/>
                                          </p:val>
                                        </p:tav>
                                      </p:tavLst>
                                    </p:anim>
                                    <p:anim calcmode="lin" valueType="num">
                                      <p:cBhvr>
                                        <p:cTn id="29" dur="1000" fill="hold"/>
                                        <p:tgtEl>
                                          <p:spTgt spid="1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9" name="Text Box 5"/>
          <p:cNvSpPr txBox="1"/>
          <p:nvPr/>
        </p:nvSpPr>
        <p:spPr>
          <a:xfrm>
            <a:off x="4435475" y="4870450"/>
            <a:ext cx="7248525" cy="522288"/>
          </a:xfrm>
          <a:prstGeom prst="rect">
            <a:avLst/>
          </a:prstGeom>
          <a:noFill/>
          <a:ln w="9525">
            <a:noFill/>
          </a:ln>
        </p:spPr>
        <p:txBody>
          <a:bodyPr>
            <a:spAutoFit/>
          </a:bodyPr>
          <a:p>
            <a:r>
              <a:rPr lang="vi-VN" altLang="en-US" sz="2800" dirty="0">
                <a:solidFill>
                  <a:schemeClr val="hlink"/>
                </a:solidFill>
                <a:latin typeface="Times New Roman" panose="02020603050405020304" pitchFamily="18" charset="0"/>
              </a:rPr>
              <a:t>Hình 9.1. Cấu tạo của bàn là </a:t>
            </a:r>
            <a:endParaRPr lang="en-US" altLang="en-US" sz="2800" dirty="0">
              <a:solidFill>
                <a:schemeClr val="hlink"/>
              </a:solidFill>
              <a:latin typeface="Times New Roman" panose="02020603050405020304" pitchFamily="18" charset="0"/>
            </a:endParaRPr>
          </a:p>
        </p:txBody>
      </p:sp>
      <p:sp>
        <p:nvSpPr>
          <p:cNvPr id="6148"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6149" name="Rectangle 10"/>
          <p:cNvSpPr/>
          <p:nvPr/>
        </p:nvSpPr>
        <p:spPr>
          <a:xfrm>
            <a:off x="341313" y="163513"/>
            <a:ext cx="8829675" cy="584200"/>
          </a:xfrm>
          <a:prstGeom prst="rect">
            <a:avLst/>
          </a:prstGeom>
          <a:noFill/>
          <a:ln w="9525">
            <a:noFill/>
          </a:ln>
        </p:spPr>
        <p:txBody>
          <a:bodyPr wrap="none">
            <a:spAutoFit/>
          </a:bodyPr>
          <a:p>
            <a:r>
              <a:rPr lang="en-US" altLang="en-US" sz="3200" dirty="0">
                <a:solidFill>
                  <a:srgbClr val="FF3300"/>
                </a:solidFill>
                <a:latin typeface="Times New Roman" panose="02020603050405020304" pitchFamily="18" charset="0"/>
              </a:rPr>
              <a:t>1. MỘT SỐ ĐỒ DÙNG ĐIỆN TRONG GIA ĐÌNH</a:t>
            </a:r>
            <a:endParaRPr lang="en-US" altLang="en-US" sz="3200" dirty="0">
              <a:solidFill>
                <a:srgbClr val="FF3300"/>
              </a:solidFill>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6151" name="Audio 1">
            <a:hlinkClick r:id="" action="ppaction://media"/>
          </p:cNvPr>
          <p:cNvPicPr>
            <a:picLocks noChangeAspect="1"/>
          </p:cNvPicPr>
          <p:nvPr/>
        </p:nvPicPr>
        <p:blipFill>
          <a:blip r:embed="rId1"/>
          <a:stretch>
            <a:fillRect/>
          </a:stretch>
        </p:blipFill>
        <p:spPr>
          <a:xfrm>
            <a:off x="8382000" y="6096000"/>
            <a:ext cx="609600" cy="609600"/>
          </a:xfrm>
          <a:prstGeom prst="rect">
            <a:avLst/>
          </a:prstGeom>
          <a:noFill/>
          <a:ln w="9525">
            <a:noFill/>
          </a:ln>
        </p:spPr>
      </p:pic>
      <p:sp>
        <p:nvSpPr>
          <p:cNvPr id="18" name="Text Box 5"/>
          <p:cNvSpPr txBox="1"/>
          <p:nvPr/>
        </p:nvSpPr>
        <p:spPr>
          <a:xfrm>
            <a:off x="685800" y="752475"/>
            <a:ext cx="7248525" cy="461963"/>
          </a:xfrm>
          <a:prstGeom prst="rect">
            <a:avLst/>
          </a:prstGeom>
          <a:noFill/>
          <a:ln w="9525">
            <a:noFill/>
          </a:ln>
        </p:spPr>
        <p:txBody>
          <a:bodyPr>
            <a:spAutoFit/>
          </a:bodyPr>
          <a:p>
            <a:r>
              <a:rPr lang="en-US" altLang="en-US" dirty="0">
                <a:solidFill>
                  <a:srgbClr val="0070C0"/>
                </a:solidFill>
                <a:latin typeface="Times New Roman" panose="02020603050405020304" pitchFamily="18" charset="0"/>
              </a:rPr>
              <a:t>1.1. Bàn là (bàn ủi)</a:t>
            </a:r>
            <a:endParaRPr lang="en-US" altLang="en-US" dirty="0">
              <a:solidFill>
                <a:srgbClr val="0070C0"/>
              </a:solidFill>
              <a:latin typeface="Times New Roman" panose="02020603050405020304" pitchFamily="18" charset="0"/>
            </a:endParaRPr>
          </a:p>
        </p:txBody>
      </p:sp>
      <p:sp>
        <p:nvSpPr>
          <p:cNvPr id="6157" name="Rectangle 1"/>
          <p:cNvSpPr/>
          <p:nvPr/>
        </p:nvSpPr>
        <p:spPr>
          <a:xfrm>
            <a:off x="493713" y="1354138"/>
            <a:ext cx="4206875" cy="461962"/>
          </a:xfrm>
          <a:prstGeom prst="rect">
            <a:avLst/>
          </a:prstGeom>
          <a:noFill/>
          <a:ln w="9525">
            <a:noFill/>
          </a:ln>
        </p:spPr>
        <p:txBody>
          <a:bodyPr wrap="none">
            <a:spAutoFit/>
          </a:bodyPr>
          <a:p>
            <a:r>
              <a:rPr lang="en-US" altLang="en-US" b="1" dirty="0">
                <a:solidFill>
                  <a:srgbClr val="0070C0"/>
                </a:solidFill>
                <a:latin typeface="Times New Roman" panose="02020603050405020304" pitchFamily="18" charset="0"/>
                <a:cs typeface="Times New Roman" panose="02020603050405020304" pitchFamily="18" charset="0"/>
              </a:rPr>
              <a:t>a. Cấu tạo v</a:t>
            </a:r>
            <a:r>
              <a:rPr lang="en-US" altLang="en-US" b="1" dirty="0">
                <a:solidFill>
                  <a:srgbClr val="0070C0"/>
                </a:solidFill>
                <a:latin typeface="Times New Roman" panose="02020603050405020304" pitchFamily="18" charset="0"/>
                <a:ea typeface="Times New Roman" panose="02020603050405020304" pitchFamily="18" charset="0"/>
              </a:rPr>
              <a:t>à</a:t>
            </a:r>
            <a:r>
              <a:rPr lang="en-US" altLang="en-US" b="1" dirty="0">
                <a:solidFill>
                  <a:srgbClr val="0070C0"/>
                </a:solidFill>
                <a:latin typeface="Times New Roman" panose="02020603050405020304" pitchFamily="18" charset="0"/>
                <a:cs typeface="Times New Roman" panose="02020603050405020304" pitchFamily="18" charset="0"/>
              </a:rPr>
              <a:t> thông số kĩ thuật</a:t>
            </a:r>
            <a:endParaRPr lang="en-US" altLang="en-US" sz="1800" dirty="0">
              <a:solidFill>
                <a:srgbClr val="0070C0"/>
              </a:solidFill>
              <a:latin typeface="Times New Roman" panose="02020603050405020304" pitchFamily="18" charset="0"/>
              <a:ea typeface="Times New Roman" panose="02020603050405020304" pitchFamily="18" charset="0"/>
            </a:endParaRPr>
          </a:p>
        </p:txBody>
      </p:sp>
      <p:sp>
        <p:nvSpPr>
          <p:cNvPr id="19" name="Text Box 5"/>
          <p:cNvSpPr txBox="1"/>
          <p:nvPr/>
        </p:nvSpPr>
        <p:spPr>
          <a:xfrm>
            <a:off x="341313" y="2249488"/>
            <a:ext cx="3224212" cy="1938337"/>
          </a:xfrm>
          <a:prstGeom prst="rect">
            <a:avLst/>
          </a:prstGeom>
          <a:noFill/>
          <a:ln w="9525">
            <a:noFill/>
          </a:ln>
        </p:spPr>
        <p:txBody>
          <a:bodyPr>
            <a:spAutoFit/>
          </a:bodyPr>
          <a:p>
            <a:r>
              <a:rPr lang="vi-VN" altLang="en-US" i="1" dirty="0">
                <a:solidFill>
                  <a:srgbClr val="00B050"/>
                </a:solidFill>
                <a:latin typeface="Times New Roman" panose="02020603050405020304" pitchFamily="18" charset="0"/>
              </a:rPr>
              <a:t>Em hãy quan sát Hình 91 và chỉ ra các bộ phận chinh của bàn là thương tổng với những mô tả dưới đây</a:t>
            </a:r>
            <a:endParaRPr lang="en-US" altLang="en-US" dirty="0">
              <a:solidFill>
                <a:srgbClr val="00B050"/>
              </a:solidFill>
              <a:latin typeface="Times New Roman" panose="02020603050405020304" pitchFamily="18" charset="0"/>
            </a:endParaRPr>
          </a:p>
        </p:txBody>
      </p:sp>
      <p:pic>
        <p:nvPicPr>
          <p:cNvPr id="6155" name="Picture 1"/>
          <p:cNvPicPr>
            <a:picLocks noChangeAspect="1"/>
          </p:cNvPicPr>
          <p:nvPr/>
        </p:nvPicPr>
        <p:blipFill>
          <a:blip r:embed="rId2"/>
          <a:stretch>
            <a:fillRect/>
          </a:stretch>
        </p:blipFill>
        <p:spPr>
          <a:xfrm>
            <a:off x="4700588" y="1955800"/>
            <a:ext cx="3648075" cy="2981325"/>
          </a:xfrm>
          <a:prstGeom prst="rect">
            <a:avLst/>
          </a:prstGeom>
          <a:noFill/>
          <a:ln w="9525">
            <a:noFill/>
          </a:ln>
        </p:spPr>
      </p:pic>
      <p:pic>
        <p:nvPicPr>
          <p:cNvPr id="6156" name="Picture 15"/>
          <p:cNvPicPr>
            <a:picLocks noChangeAspect="1"/>
          </p:cNvPicPr>
          <p:nvPr/>
        </p:nvPicPr>
        <p:blipFill>
          <a:blip r:embed="rId3"/>
          <a:stretch>
            <a:fillRect/>
          </a:stretch>
        </p:blipFill>
        <p:spPr>
          <a:xfrm>
            <a:off x="8639175" y="0"/>
            <a:ext cx="457200" cy="457200"/>
          </a:xfrm>
          <a:prstGeom prst="rect">
            <a:avLst/>
          </a:prstGeom>
          <a:noFill/>
          <a:ln w="9525">
            <a:noFill/>
          </a:ln>
        </p:spPr>
      </p:pic>
      <p:pic>
        <p:nvPicPr>
          <p:cNvPr id="2" name="Picture 16"/>
          <p:cNvPicPr>
            <a:picLocks noChangeAspect="1"/>
          </p:cNvPicPr>
          <p:nvPr/>
        </p:nvPicPr>
        <p:blipFill>
          <a:blip r:embed="rId3"/>
          <a:stretch>
            <a:fillRect/>
          </a:stretch>
        </p:blipFill>
        <p:spPr>
          <a:xfrm>
            <a:off x="8707438" y="6403975"/>
            <a:ext cx="457200" cy="457200"/>
          </a:xfrm>
          <a:prstGeom prst="rect">
            <a:avLst/>
          </a:prstGeom>
          <a:noFill/>
          <a:ln w="9525">
            <a:noFill/>
          </a:ln>
        </p:spPr>
      </p:pic>
      <p:pic>
        <p:nvPicPr>
          <p:cNvPr id="6158" name="Picture 19"/>
          <p:cNvPicPr>
            <a:picLocks noChangeAspect="1"/>
          </p:cNvPicPr>
          <p:nvPr/>
        </p:nvPicPr>
        <p:blipFill>
          <a:blip r:embed="rId3"/>
          <a:stretch>
            <a:fillRect/>
          </a:stretch>
        </p:blipFill>
        <p:spPr>
          <a:xfrm>
            <a:off x="184150" y="0"/>
            <a:ext cx="457200" cy="457200"/>
          </a:xfrm>
          <a:prstGeom prst="rect">
            <a:avLst/>
          </a:prstGeom>
          <a:noFill/>
          <a:ln w="9525">
            <a:noFill/>
          </a:ln>
        </p:spPr>
      </p:pic>
      <p:pic>
        <p:nvPicPr>
          <p:cNvPr id="6159" name="Picture 20"/>
          <p:cNvPicPr>
            <a:picLocks noChangeAspect="1"/>
          </p:cNvPicPr>
          <p:nvPr/>
        </p:nvPicPr>
        <p:blipFill>
          <a:blip r:embed="rId3"/>
          <a:stretch>
            <a:fillRect/>
          </a:stretch>
        </p:blipFill>
        <p:spPr>
          <a:xfrm>
            <a:off x="-106362" y="6400800"/>
            <a:ext cx="457200" cy="457200"/>
          </a:xfrm>
          <a:prstGeom prst="rect">
            <a:avLst/>
          </a:prstGeom>
          <a:noFill/>
          <a:ln w="9525">
            <a:noFill/>
          </a:ln>
        </p:spPr>
      </p:pic>
    </p:spTree>
    <p:custDataLst>
      <p:tags r:id="rId4"/>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additive="base">
                                        <p:cTn id="18" dur="500" fill="hold"/>
                                        <p:tgtEl>
                                          <p:spTgt spid="18"/>
                                        </p:tgtEl>
                                        <p:attrNameLst>
                                          <p:attrName>ppt_x</p:attrName>
                                        </p:attrNameLst>
                                      </p:cBhvr>
                                      <p:tavLst>
                                        <p:tav tm="0">
                                          <p:val>
                                            <p:strVal val="#ppt_x"/>
                                          </p:val>
                                        </p:tav>
                                        <p:tav tm="100000">
                                          <p:val>
                                            <p:strVal val="#ppt_x"/>
                                          </p:val>
                                        </p:tav>
                                      </p:tavLst>
                                    </p:anim>
                                    <p:anim calcmode="lin" valueType="num">
                                      <p:cBhvr additive="base">
                                        <p:cTn id="1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157"/>
                                        </p:tgtEl>
                                        <p:attrNameLst>
                                          <p:attrName>style.visibility</p:attrName>
                                        </p:attrNameLst>
                                      </p:cBhvr>
                                      <p:to>
                                        <p:strVal val="visible"/>
                                      </p:to>
                                    </p:set>
                                    <p:animEffect transition="in" filter="fade">
                                      <p:cBhvr>
                                        <p:cTn id="24" dur="500"/>
                                        <p:tgtEl>
                                          <p:spTgt spid="615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9" grpId="0"/>
      <p:bldP spid="18" grpId="0"/>
      <p:bldP spid="615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7171"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8" name="Text Box 5"/>
          <p:cNvSpPr txBox="1"/>
          <p:nvPr/>
        </p:nvSpPr>
        <p:spPr>
          <a:xfrm>
            <a:off x="947738" y="781050"/>
            <a:ext cx="7248525" cy="954088"/>
          </a:xfrm>
          <a:prstGeom prst="rect">
            <a:avLst/>
          </a:prstGeom>
          <a:noFill/>
          <a:ln w="9525">
            <a:noFill/>
          </a:ln>
        </p:spPr>
        <p:txBody>
          <a:bodyPr>
            <a:spAutoFit/>
          </a:bodyPr>
          <a:p>
            <a:r>
              <a:rPr lang="en-US" altLang="en-US" sz="2800" dirty="0">
                <a:solidFill>
                  <a:srgbClr val="00B0F0"/>
                </a:solidFill>
                <a:latin typeface="Times New Roman" panose="02020603050405020304" pitchFamily="18" charset="0"/>
              </a:rPr>
              <a:t>Bảng 9.1. Thông số kĩ thuật cơ bản của một số loại bàn là thông dụng trong gia đình</a:t>
            </a:r>
            <a:endParaRPr lang="en-US" altLang="en-US" sz="2800" dirty="0">
              <a:solidFill>
                <a:srgbClr val="00B0F0"/>
              </a:solidFill>
              <a:latin typeface="Times New Roman" panose="02020603050405020304" pitchFamily="18" charset="0"/>
            </a:endParaRPr>
          </a:p>
        </p:txBody>
      </p:sp>
      <p:sp>
        <p:nvSpPr>
          <p:cNvPr id="15" name="Rectangle 14"/>
          <p:cNvSpPr/>
          <p:nvPr/>
        </p:nvSpPr>
        <p:spPr>
          <a:xfrm>
            <a:off x="569913" y="2271713"/>
            <a:ext cx="9144000" cy="33528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vi-VN" sz="2400" b="0" i="0" u="none" strike="noStrike" kern="1200" cap="none" spc="0" normalizeH="0" baseline="0" noProof="0">
              <a:ln>
                <a:noFill/>
              </a:ln>
              <a:solidFill>
                <a:schemeClr val="lt1"/>
              </a:solidFill>
              <a:effectLst/>
              <a:uLnTx/>
              <a:uFillTx/>
              <a:latin typeface="+mn-lt"/>
              <a:ea typeface="+mn-ea"/>
              <a:cs typeface="+mn-cs"/>
            </a:endParaRPr>
          </a:p>
        </p:txBody>
      </p:sp>
      <p:graphicFrame>
        <p:nvGraphicFramePr>
          <p:cNvPr id="7175" name="Table 7174"/>
          <p:cNvGraphicFramePr/>
          <p:nvPr/>
        </p:nvGraphicFramePr>
        <p:xfrm>
          <a:off x="1279525" y="2112963"/>
          <a:ext cx="7407275" cy="3565525"/>
        </p:xfrm>
        <a:graphic>
          <a:graphicData uri="http://schemas.openxmlformats.org/drawingml/2006/table">
            <a:tbl>
              <a:tblPr/>
              <a:tblGrid>
                <a:gridCol w="1852613"/>
                <a:gridCol w="2486025"/>
                <a:gridCol w="1852612"/>
                <a:gridCol w="1216025"/>
              </a:tblGrid>
              <a:tr h="1189038">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en-US" altLang="en-US" sz="1800" b="1" dirty="0">
                          <a:solidFill>
                            <a:srgbClr val="F6CB00"/>
                          </a:solidFill>
                          <a:latin typeface="Arial" panose="020B0604020202020204" pitchFamily="34" charset="0"/>
                          <a:cs typeface="Times New Roman" panose="02020603050405020304" pitchFamily="18" charset="0"/>
                        </a:rPr>
                        <a:t>Loại b</a:t>
                      </a:r>
                      <a:r>
                        <a:rPr lang="en-US" altLang="en-US" sz="1800" b="1" dirty="0">
                          <a:solidFill>
                            <a:srgbClr val="F6CB00"/>
                          </a:solidFill>
                          <a:latin typeface="Arial" panose="020B0604020202020204" pitchFamily="34" charset="0"/>
                          <a:ea typeface="Times New Roman" panose="02020603050405020304" pitchFamily="18" charset="0"/>
                        </a:rPr>
                        <a:t>à</a:t>
                      </a:r>
                      <a:r>
                        <a:rPr lang="en-US" altLang="en-US" sz="1800" b="1" dirty="0">
                          <a:solidFill>
                            <a:srgbClr val="F6CB00"/>
                          </a:solidFill>
                          <a:latin typeface="Arial" panose="020B0604020202020204" pitchFamily="34" charset="0"/>
                          <a:cs typeface="Times New Roman" panose="02020603050405020304" pitchFamily="18" charset="0"/>
                        </a:rPr>
                        <a:t>n l</a:t>
                      </a:r>
                      <a:r>
                        <a:rPr lang="en-US" altLang="en-US" sz="1800" b="1" dirty="0">
                          <a:solidFill>
                            <a:srgbClr val="F6CB00"/>
                          </a:solidFill>
                          <a:latin typeface="Arial" panose="020B0604020202020204" pitchFamily="34" charset="0"/>
                          <a:ea typeface="Times New Roman" panose="02020603050405020304" pitchFamily="18" charset="0"/>
                        </a:rPr>
                        <a:t>à</a:t>
                      </a:r>
                      <a:endParaRPr lang="en-US" altLang="en-US" sz="1800" b="1" dirty="0">
                        <a:solidFill>
                          <a:srgbClr val="FFFFFF"/>
                        </a:solidFill>
                        <a:latin typeface="Calibri" panose="020F0502020204030204" pitchFamily="34" charset="0"/>
                        <a:cs typeface="Times New Roman" panose="02020603050405020304" pitchFamily="18" charset="0"/>
                      </a:endParaRPr>
                    </a:p>
                    <a:p>
                      <a:pPr lvl="0" eaLnBrk="1" hangingPunct="1">
                        <a:buNone/>
                      </a:pPr>
                      <a:endParaRPr lang="en-US" sz="1800" b="1" dirty="0">
                        <a:solidFill>
                          <a:srgbClr val="FFFFFF"/>
                        </a:solidFill>
                        <a:latin typeface="Calibri" panose="020F0502020204030204" pitchFamily="34" charset="0"/>
                      </a:endParaRPr>
                    </a:p>
                  </a:txBody>
                  <a:tcPr marL="91435" marR="91435" marT="45670" marB="4567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en-US" altLang="en-US" sz="1800" b="1" dirty="0">
                          <a:solidFill>
                            <a:srgbClr val="E5D600"/>
                          </a:solidFill>
                          <a:latin typeface="Arial" panose="020B0604020202020204" pitchFamily="34" charset="0"/>
                          <a:cs typeface="Times New Roman" panose="02020603050405020304" pitchFamily="18" charset="0"/>
                        </a:rPr>
                        <a:t>Hình ảnh</a:t>
                      </a:r>
                      <a:endParaRPr lang="en-US" altLang="en-US" sz="2000" b="1" dirty="0">
                        <a:solidFill>
                          <a:srgbClr val="FFFFFF"/>
                        </a:solidFill>
                        <a:latin typeface="Calibri" panose="020F0502020204030204" pitchFamily="34" charset="0"/>
                        <a:cs typeface="Times New Roman" panose="02020603050405020304" pitchFamily="18" charset="0"/>
                      </a:endParaRPr>
                    </a:p>
                    <a:p>
                      <a:pPr lvl="0" eaLnBrk="1" hangingPunct="1">
                        <a:buNone/>
                      </a:pPr>
                      <a:endParaRPr lang="en-US" sz="1800" b="1" dirty="0">
                        <a:solidFill>
                          <a:srgbClr val="FFFFFF"/>
                        </a:solidFill>
                        <a:latin typeface="Calibri" panose="020F0502020204030204" pitchFamily="34" charset="0"/>
                      </a:endParaRPr>
                    </a:p>
                  </a:txBody>
                  <a:tcPr marL="91435" marR="91435" marT="45670" marB="4567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en-US" altLang="en-US" sz="1800" b="1" dirty="0">
                          <a:solidFill>
                            <a:srgbClr val="F0C200"/>
                          </a:solidFill>
                          <a:latin typeface="Arial" panose="020B0604020202020204" pitchFamily="34" charset="0"/>
                          <a:cs typeface="Times New Roman" panose="02020603050405020304" pitchFamily="18" charset="0"/>
                        </a:rPr>
                        <a:t>Công suất định mức </a:t>
                      </a:r>
                      <a:endParaRPr lang="en-US" sz="1800" b="1" dirty="0">
                        <a:solidFill>
                          <a:srgbClr val="FFFFFF"/>
                        </a:solidFill>
                        <a:latin typeface="Calibri" panose="020F0502020204030204" pitchFamily="34" charset="0"/>
                      </a:endParaRPr>
                    </a:p>
                  </a:txBody>
                  <a:tcPr marL="91435" marR="91435" marT="45670" marB="4567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en-US" altLang="en-US" sz="1800" b="1" dirty="0">
                          <a:solidFill>
                            <a:srgbClr val="F0C200"/>
                          </a:solidFill>
                          <a:latin typeface="Arial" panose="020B0604020202020204" pitchFamily="34" charset="0"/>
                          <a:cs typeface="Times New Roman" panose="02020603050405020304" pitchFamily="18" charset="0"/>
                        </a:rPr>
                        <a:t>Điện áp định mức</a:t>
                      </a:r>
                      <a:endParaRPr lang="en-US" altLang="en-US" sz="1600" b="1" dirty="0">
                        <a:solidFill>
                          <a:srgbClr val="FFFFFF"/>
                        </a:solidFill>
                        <a:latin typeface="Calibri" panose="020F0502020204030204" pitchFamily="34" charset="0"/>
                        <a:cs typeface="Times New Roman" panose="02020603050405020304" pitchFamily="18" charset="0"/>
                      </a:endParaRPr>
                    </a:p>
                    <a:p>
                      <a:pPr lvl="0" eaLnBrk="1" hangingPunct="1">
                        <a:buNone/>
                      </a:pPr>
                      <a:endParaRPr lang="en-US" sz="1800" b="1" dirty="0">
                        <a:solidFill>
                          <a:srgbClr val="FFFFFF"/>
                        </a:solidFill>
                        <a:latin typeface="Calibri" panose="020F0502020204030204" pitchFamily="34" charset="0"/>
                      </a:endParaRPr>
                    </a:p>
                  </a:txBody>
                  <a:tcPr marL="91435" marR="91435" marT="45670" marB="4567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38100" cap="flat" cmpd="sng">
                      <a:solidFill>
                        <a:schemeClr val="bg1"/>
                      </a:solidFill>
                      <a:prstDash val="solid"/>
                      <a:headEnd type="none" w="med" len="med"/>
                      <a:tailEnd type="none" w="med" len="med"/>
                    </a:lnB>
                    <a:lnTlToBr>
                      <a:noFill/>
                    </a:lnTlToBr>
                    <a:lnBlToTr>
                      <a:noFill/>
                    </a:lnBlToTr>
                    <a:solidFill>
                      <a:schemeClr val="accent1"/>
                    </a:solidFill>
                  </a:tcPr>
                </a:tc>
              </a:tr>
              <a:tr h="1187450">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fr-FR" altLang="en-US" sz="1800" dirty="0">
                          <a:solidFill>
                            <a:srgbClr val="686800"/>
                          </a:solidFill>
                          <a:latin typeface="Arial" panose="020B0604020202020204" pitchFamily="34" charset="0"/>
                          <a:cs typeface="Times New Roman" panose="02020603050405020304" pitchFamily="18" charset="0"/>
                        </a:rPr>
                        <a:t>B</a:t>
                      </a:r>
                      <a:r>
                        <a:rPr lang="fr-FR" altLang="en-US" sz="1800" dirty="0">
                          <a:solidFill>
                            <a:srgbClr val="686800"/>
                          </a:solidFill>
                          <a:latin typeface="Arial" panose="020B0604020202020204" pitchFamily="34" charset="0"/>
                          <a:ea typeface="Times New Roman" panose="02020603050405020304" pitchFamily="18" charset="0"/>
                        </a:rPr>
                        <a:t>à</a:t>
                      </a:r>
                      <a:r>
                        <a:rPr lang="fr-FR" altLang="en-US" sz="1800" dirty="0">
                          <a:solidFill>
                            <a:srgbClr val="686800"/>
                          </a:solidFill>
                          <a:latin typeface="Arial" panose="020B0604020202020204" pitchFamily="34" charset="0"/>
                          <a:cs typeface="Times New Roman" panose="02020603050405020304" pitchFamily="18" charset="0"/>
                        </a:rPr>
                        <a:t>n l</a:t>
                      </a:r>
                      <a:r>
                        <a:rPr lang="fr-FR" altLang="en-US" sz="1800" dirty="0">
                          <a:solidFill>
                            <a:srgbClr val="686800"/>
                          </a:solidFill>
                          <a:latin typeface="Arial" panose="020B0604020202020204" pitchFamily="34" charset="0"/>
                          <a:ea typeface="Times New Roman" panose="02020603050405020304" pitchFamily="18" charset="0"/>
                        </a:rPr>
                        <a:t>à</a:t>
                      </a:r>
                      <a:r>
                        <a:rPr lang="fr-FR" altLang="en-US" sz="1800" dirty="0">
                          <a:solidFill>
                            <a:srgbClr val="686800"/>
                          </a:solidFill>
                          <a:latin typeface="Arial" panose="020B0604020202020204" pitchFamily="34" charset="0"/>
                          <a:cs typeface="Times New Roman" panose="02020603050405020304" pitchFamily="18" charset="0"/>
                        </a:rPr>
                        <a:t> du lịch</a:t>
                      </a:r>
                      <a:endParaRPr lang="en-US" altLang="en-US" sz="2800" dirty="0">
                        <a:solidFill>
                          <a:srgbClr val="000000"/>
                        </a:solidFill>
                        <a:latin typeface="Calibri" panose="020F0502020204030204" pitchFamily="34" charset="0"/>
                        <a:cs typeface="Times New Roman" panose="02020603050405020304" pitchFamily="18" charset="0"/>
                      </a:endParaRPr>
                    </a:p>
                    <a:p>
                      <a:pPr lvl="0" eaLnBrk="1" hangingPunct="1">
                        <a:buNone/>
                      </a:pPr>
                      <a:endParaRPr lang="en-US" sz="1800" dirty="0">
                        <a:solidFill>
                          <a:srgbClr val="000000"/>
                        </a:solidFill>
                        <a:latin typeface="Calibri" panose="020F0502020204030204" pitchFamily="34" charset="0"/>
                      </a:endParaRPr>
                    </a:p>
                  </a:txBody>
                  <a:tcPr marL="91435" marR="91435" marT="45670" marB="4567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endParaRPr sz="1800" dirty="0">
                        <a:solidFill>
                          <a:srgbClr val="000000"/>
                        </a:solidFill>
                        <a:latin typeface="Calibri" panose="020F0502020204030204" pitchFamily="34" charset="0"/>
                      </a:endParaRPr>
                    </a:p>
                    <a:p>
                      <a:pPr lvl="0" eaLnBrk="1" hangingPunct="1">
                        <a:buNone/>
                      </a:pPr>
                      <a:endParaRPr sz="1800" dirty="0">
                        <a:solidFill>
                          <a:srgbClr val="000000"/>
                        </a:solidFill>
                        <a:latin typeface="Calibri" panose="020F0502020204030204" pitchFamily="34" charset="0"/>
                      </a:endParaRPr>
                    </a:p>
                    <a:p>
                      <a:pPr lvl="0" eaLnBrk="1" hangingPunct="1">
                        <a:buNone/>
                      </a:pPr>
                      <a:endParaRPr sz="1800" dirty="0">
                        <a:solidFill>
                          <a:srgbClr val="000000"/>
                        </a:solidFill>
                        <a:latin typeface="Calibri" panose="020F0502020204030204" pitchFamily="34" charset="0"/>
                      </a:endParaRPr>
                    </a:p>
                    <a:p>
                      <a:pPr lvl="0" eaLnBrk="1" hangingPunct="1">
                        <a:buNone/>
                      </a:pPr>
                      <a:endParaRPr lang="en-US" sz="1800" dirty="0">
                        <a:solidFill>
                          <a:srgbClr val="000000"/>
                        </a:solidFill>
                        <a:latin typeface="Calibri" panose="020F0502020204030204" pitchFamily="34" charset="0"/>
                      </a:endParaRPr>
                    </a:p>
                  </a:txBody>
                  <a:tcPr marL="91435" marR="91435" marT="45670" marB="4567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1800" dirty="0">
                          <a:solidFill>
                            <a:srgbClr val="000000"/>
                          </a:solidFill>
                          <a:latin typeface="Calibri" panose="020F0502020204030204" pitchFamily="34" charset="0"/>
                        </a:rPr>
                        <a:t>250W</a:t>
                      </a:r>
                      <a:endParaRPr lang="en-US" sz="1800" dirty="0">
                        <a:solidFill>
                          <a:srgbClr val="000000"/>
                        </a:solidFill>
                        <a:latin typeface="Calibri" panose="020F0502020204030204" pitchFamily="34" charset="0"/>
                      </a:endParaRPr>
                    </a:p>
                  </a:txBody>
                  <a:tcPr marL="91435" marR="91435" marT="45670" marB="4567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1800" dirty="0">
                          <a:solidFill>
                            <a:srgbClr val="000000"/>
                          </a:solidFill>
                          <a:latin typeface="Calibri" panose="020F0502020204030204" pitchFamily="34" charset="0"/>
                        </a:rPr>
                        <a:t>220W</a:t>
                      </a:r>
                      <a:endParaRPr lang="en-US" sz="1800" dirty="0">
                        <a:solidFill>
                          <a:srgbClr val="000000"/>
                        </a:solidFill>
                        <a:latin typeface="Calibri" panose="020F0502020204030204" pitchFamily="34" charset="0"/>
                      </a:endParaRPr>
                    </a:p>
                  </a:txBody>
                  <a:tcPr marL="91435" marR="91435" marT="45670" marB="4567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381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D0D8E8"/>
                    </a:solidFill>
                  </a:tcPr>
                </a:tc>
              </a:tr>
              <a:tr h="1189037">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lang="fr-FR" altLang="en-US" sz="1800" dirty="0">
                          <a:solidFill>
                            <a:srgbClr val="6C6C00"/>
                          </a:solidFill>
                          <a:latin typeface="Arial" panose="020B0604020202020204" pitchFamily="34" charset="0"/>
                          <a:cs typeface="Times New Roman" panose="02020603050405020304" pitchFamily="18" charset="0"/>
                        </a:rPr>
                        <a:t>B</a:t>
                      </a:r>
                      <a:r>
                        <a:rPr lang="fr-FR" altLang="en-US" sz="1800" dirty="0">
                          <a:solidFill>
                            <a:srgbClr val="6C6C00"/>
                          </a:solidFill>
                          <a:latin typeface="Arial" panose="020B0604020202020204" pitchFamily="34" charset="0"/>
                          <a:ea typeface="Times New Roman" panose="02020603050405020304" pitchFamily="18" charset="0"/>
                        </a:rPr>
                        <a:t>à</a:t>
                      </a:r>
                      <a:r>
                        <a:rPr lang="fr-FR" altLang="en-US" sz="1800" dirty="0">
                          <a:solidFill>
                            <a:srgbClr val="6C6C00"/>
                          </a:solidFill>
                          <a:latin typeface="Arial" panose="020B0604020202020204" pitchFamily="34" charset="0"/>
                          <a:cs typeface="Times New Roman" panose="02020603050405020304" pitchFamily="18" charset="0"/>
                        </a:rPr>
                        <a:t>n l</a:t>
                      </a:r>
                      <a:r>
                        <a:rPr lang="fr-FR" altLang="en-US" sz="1800" dirty="0">
                          <a:solidFill>
                            <a:srgbClr val="6C6C00"/>
                          </a:solidFill>
                          <a:latin typeface="Arial" panose="020B0604020202020204" pitchFamily="34" charset="0"/>
                          <a:ea typeface="Times New Roman" panose="02020603050405020304" pitchFamily="18" charset="0"/>
                        </a:rPr>
                        <a:t>à</a:t>
                      </a:r>
                      <a:r>
                        <a:rPr lang="fr-FR" altLang="en-US" sz="1800" dirty="0">
                          <a:solidFill>
                            <a:srgbClr val="6C6C00"/>
                          </a:solidFill>
                          <a:latin typeface="Arial" panose="020B0604020202020204" pitchFamily="34" charset="0"/>
                          <a:cs typeface="Times New Roman" panose="02020603050405020304" pitchFamily="18" charset="0"/>
                        </a:rPr>
                        <a:t> khô</a:t>
                      </a:r>
                      <a:endParaRPr lang="en-US" altLang="en-US" sz="2800" dirty="0">
                        <a:solidFill>
                          <a:srgbClr val="000000"/>
                        </a:solidFill>
                        <a:latin typeface="Calibri" panose="020F0502020204030204" pitchFamily="34" charset="0"/>
                        <a:cs typeface="Times New Roman" panose="02020603050405020304" pitchFamily="18" charset="0"/>
                      </a:endParaRPr>
                    </a:p>
                    <a:p>
                      <a:pPr lvl="0" eaLnBrk="1" hangingPunct="1">
                        <a:buNone/>
                      </a:pPr>
                      <a:endParaRPr lang="en-US" sz="1800" dirty="0">
                        <a:solidFill>
                          <a:srgbClr val="000000"/>
                        </a:solidFill>
                        <a:latin typeface="Calibri" panose="020F0502020204030204" pitchFamily="34" charset="0"/>
                      </a:endParaRPr>
                    </a:p>
                  </a:txBody>
                  <a:tcPr marL="91435" marR="91435" marT="45670" marB="4567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endParaRPr sz="1800" dirty="0">
                        <a:solidFill>
                          <a:srgbClr val="000000"/>
                        </a:solidFill>
                        <a:latin typeface="Calibri" panose="020F0502020204030204" pitchFamily="34" charset="0"/>
                      </a:endParaRPr>
                    </a:p>
                    <a:p>
                      <a:pPr lvl="0" eaLnBrk="1" hangingPunct="1">
                        <a:buNone/>
                      </a:pPr>
                      <a:endParaRPr sz="1800" dirty="0">
                        <a:solidFill>
                          <a:srgbClr val="000000"/>
                        </a:solidFill>
                        <a:latin typeface="Calibri" panose="020F0502020204030204" pitchFamily="34" charset="0"/>
                      </a:endParaRPr>
                    </a:p>
                    <a:p>
                      <a:pPr lvl="0" eaLnBrk="1" hangingPunct="1">
                        <a:buNone/>
                      </a:pPr>
                      <a:endParaRPr sz="1800" dirty="0">
                        <a:solidFill>
                          <a:srgbClr val="000000"/>
                        </a:solidFill>
                        <a:latin typeface="Calibri" panose="020F0502020204030204" pitchFamily="34" charset="0"/>
                      </a:endParaRPr>
                    </a:p>
                    <a:p>
                      <a:pPr lvl="0" eaLnBrk="1" hangingPunct="1">
                        <a:buNone/>
                      </a:pPr>
                      <a:endParaRPr lang="en-US" sz="1800" dirty="0">
                        <a:solidFill>
                          <a:srgbClr val="000000"/>
                        </a:solidFill>
                        <a:latin typeface="Calibri" panose="020F0502020204030204" pitchFamily="34" charset="0"/>
                      </a:endParaRPr>
                    </a:p>
                  </a:txBody>
                  <a:tcPr marL="91435" marR="91435" marT="45670" marB="4567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1800" dirty="0">
                          <a:solidFill>
                            <a:srgbClr val="000000"/>
                          </a:solidFill>
                          <a:latin typeface="Calibri" panose="020F0502020204030204" pitchFamily="34" charset="0"/>
                        </a:rPr>
                        <a:t>1200W</a:t>
                      </a:r>
                      <a:endParaRPr lang="en-US" sz="1800" dirty="0">
                        <a:solidFill>
                          <a:srgbClr val="000000"/>
                        </a:solidFill>
                        <a:latin typeface="Calibri" panose="020F0502020204030204" pitchFamily="34" charset="0"/>
                      </a:endParaRPr>
                    </a:p>
                  </a:txBody>
                  <a:tcPr marL="91435" marR="91435" marT="45670" marB="4567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c>
                  <a:txBody>
                    <a:bodyPr/>
                    <a:lstStyle>
                      <a:lvl1pPr marL="0" lvl="0"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defRPr>
                      </a:lvl1pPr>
                      <a:lvl2pPr marL="457200" lvl="1"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400" b="0" i="0" u="none" kern="1200" baseline="0">
                          <a:solidFill>
                            <a:schemeClr val="tx1"/>
                          </a:solidFill>
                          <a:latin typeface="Times New Roman" panose="02020603050405020304" pitchFamily="18" charset="0"/>
                          <a:ea typeface="+mn-ea"/>
                          <a:cs typeface="+mn-cs"/>
                        </a:defRPr>
                      </a:lvl5pPr>
                    </a:lstStyle>
                    <a:p>
                      <a:pPr lvl="0" eaLnBrk="1" hangingPunct="1">
                        <a:buNone/>
                      </a:pPr>
                      <a:r>
                        <a:rPr sz="1800" dirty="0">
                          <a:solidFill>
                            <a:srgbClr val="000000"/>
                          </a:solidFill>
                          <a:latin typeface="Calibri" panose="020F0502020204030204" pitchFamily="34" charset="0"/>
                        </a:rPr>
                        <a:t>220W</a:t>
                      </a:r>
                      <a:endParaRPr lang="en-US" sz="1800" dirty="0">
                        <a:solidFill>
                          <a:srgbClr val="000000"/>
                        </a:solidFill>
                        <a:latin typeface="Calibri" panose="020F0502020204030204" pitchFamily="34" charset="0"/>
                      </a:endParaRPr>
                    </a:p>
                  </a:txBody>
                  <a:tcPr marL="91435" marR="91435" marT="45670" marB="4567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9EDF4"/>
                    </a:solidFill>
                  </a:tcPr>
                </a:tc>
              </a:tr>
            </a:tbl>
          </a:graphicData>
        </a:graphic>
      </p:graphicFrame>
      <p:pic>
        <p:nvPicPr>
          <p:cNvPr id="7203" name="Picture 16" descr="Screen Clipping"/>
          <p:cNvPicPr>
            <a:picLocks noChangeAspect="1"/>
          </p:cNvPicPr>
          <p:nvPr/>
        </p:nvPicPr>
        <p:blipFill>
          <a:blip r:embed="rId1"/>
          <a:srcRect b="47202"/>
          <a:stretch>
            <a:fillRect/>
          </a:stretch>
        </p:blipFill>
        <p:spPr>
          <a:xfrm>
            <a:off x="2873375" y="4284663"/>
            <a:ext cx="2933700" cy="1408112"/>
          </a:xfrm>
          <a:prstGeom prst="rect">
            <a:avLst/>
          </a:prstGeom>
          <a:noFill/>
          <a:ln w="9525">
            <a:noFill/>
          </a:ln>
        </p:spPr>
      </p:pic>
      <p:pic>
        <p:nvPicPr>
          <p:cNvPr id="7204" name="Picture 16" descr="Screen Clipping"/>
          <p:cNvPicPr>
            <a:picLocks noChangeAspect="1"/>
          </p:cNvPicPr>
          <p:nvPr/>
        </p:nvPicPr>
        <p:blipFill>
          <a:blip r:embed="rId2"/>
          <a:srcRect t="51607"/>
          <a:stretch>
            <a:fillRect/>
          </a:stretch>
        </p:blipFill>
        <p:spPr>
          <a:xfrm>
            <a:off x="3105150" y="3175000"/>
            <a:ext cx="2933700" cy="1290638"/>
          </a:xfrm>
          <a:prstGeom prst="rect">
            <a:avLst/>
          </a:prstGeom>
          <a:noFill/>
          <a:ln w="9525">
            <a:noFill/>
          </a:ln>
        </p:spPr>
      </p:pic>
      <p:pic>
        <p:nvPicPr>
          <p:cNvPr id="7199" name="Picture 15"/>
          <p:cNvPicPr>
            <a:picLocks noChangeAspect="1"/>
          </p:cNvPicPr>
          <p:nvPr/>
        </p:nvPicPr>
        <p:blipFill>
          <a:blip r:embed="rId3"/>
          <a:stretch>
            <a:fillRect/>
          </a:stretch>
        </p:blipFill>
        <p:spPr>
          <a:xfrm>
            <a:off x="8639175" y="0"/>
            <a:ext cx="457200" cy="457200"/>
          </a:xfrm>
          <a:prstGeom prst="rect">
            <a:avLst/>
          </a:prstGeom>
          <a:noFill/>
          <a:ln w="9525">
            <a:noFill/>
          </a:ln>
        </p:spPr>
      </p:pic>
      <p:pic>
        <p:nvPicPr>
          <p:cNvPr id="7200" name="Picture 16"/>
          <p:cNvPicPr>
            <a:picLocks noChangeAspect="1"/>
          </p:cNvPicPr>
          <p:nvPr/>
        </p:nvPicPr>
        <p:blipFill>
          <a:blip r:embed="rId3"/>
          <a:stretch>
            <a:fillRect/>
          </a:stretch>
        </p:blipFill>
        <p:spPr>
          <a:xfrm>
            <a:off x="8707438" y="6403975"/>
            <a:ext cx="457200" cy="457200"/>
          </a:xfrm>
          <a:prstGeom prst="rect">
            <a:avLst/>
          </a:prstGeom>
          <a:noFill/>
          <a:ln w="9525">
            <a:noFill/>
          </a:ln>
        </p:spPr>
      </p:pic>
      <p:pic>
        <p:nvPicPr>
          <p:cNvPr id="7201" name="Picture 18"/>
          <p:cNvPicPr>
            <a:picLocks noChangeAspect="1"/>
          </p:cNvPicPr>
          <p:nvPr/>
        </p:nvPicPr>
        <p:blipFill>
          <a:blip r:embed="rId3"/>
          <a:stretch>
            <a:fillRect/>
          </a:stretch>
        </p:blipFill>
        <p:spPr>
          <a:xfrm>
            <a:off x="184150" y="0"/>
            <a:ext cx="457200" cy="457200"/>
          </a:xfrm>
          <a:prstGeom prst="rect">
            <a:avLst/>
          </a:prstGeom>
          <a:noFill/>
          <a:ln w="9525">
            <a:noFill/>
          </a:ln>
        </p:spPr>
      </p:pic>
      <p:pic>
        <p:nvPicPr>
          <p:cNvPr id="7202" name="Picture 19"/>
          <p:cNvPicPr>
            <a:picLocks noChangeAspect="1"/>
          </p:cNvPicPr>
          <p:nvPr/>
        </p:nvPicPr>
        <p:blipFill>
          <a:blip r:embed="rId3"/>
          <a:stretch>
            <a:fillRect/>
          </a:stretch>
        </p:blipFill>
        <p:spPr>
          <a:xfrm>
            <a:off x="-106362" y="6400800"/>
            <a:ext cx="457200" cy="457200"/>
          </a:xfrm>
          <a:prstGeom prst="rect">
            <a:avLst/>
          </a:prstGeom>
          <a:noFill/>
          <a:ln w="9525">
            <a:noFill/>
          </a:ln>
        </p:spPr>
      </p:pic>
    </p:spTree>
    <p:custDataLst>
      <p:tags r:id="rId4"/>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ppt_x"/>
                                          </p:val>
                                        </p:tav>
                                        <p:tav tm="100000">
                                          <p:val>
                                            <p:strVal val="#ppt_x"/>
                                          </p:val>
                                        </p:tav>
                                      </p:tavLst>
                                    </p:anim>
                                    <p:anim calcmode="lin" valueType="num">
                                      <p:cBhvr additive="base">
                                        <p:cTn id="1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204"/>
                                        </p:tgtEl>
                                        <p:attrNameLst>
                                          <p:attrName>style.visibility</p:attrName>
                                        </p:attrNameLst>
                                      </p:cBhvr>
                                      <p:to>
                                        <p:strVal val="visible"/>
                                      </p:to>
                                    </p:set>
                                    <p:animEffect transition="in" filter="barn(inVertical)">
                                      <p:cBhvr>
                                        <p:cTn id="18" dur="500"/>
                                        <p:tgtEl>
                                          <p:spTgt spid="720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203"/>
                                        </p:tgtEl>
                                        <p:attrNameLst>
                                          <p:attrName>style.visibility</p:attrName>
                                        </p:attrNameLst>
                                      </p:cBhvr>
                                      <p:to>
                                        <p:strVal val="visible"/>
                                      </p:to>
                                    </p:set>
                                    <p:animEffect transition="in" filter="barn(inVertical)">
                                      <p:cBhvr>
                                        <p:cTn id="23" dur="500"/>
                                        <p:tgtEl>
                                          <p:spTgt spid="7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Freeform 19"/>
          <p:cNvSpPr/>
          <p:nvPr/>
        </p:nvSpPr>
        <p:spPr>
          <a:xfrm rot="5400000">
            <a:off x="1355725" y="-1370012"/>
            <a:ext cx="7053263" cy="9753600"/>
          </a:xfrm>
          <a:custGeom>
            <a:avLst/>
            <a:gdLst/>
            <a:ahLst/>
            <a:cxnLst>
              <a:cxn ang="0">
                <a:pos x="0" y="0"/>
              </a:cxn>
              <a:cxn ang="0">
                <a:pos x="2147483646" y="2147483646"/>
              </a:cxn>
              <a:cxn ang="0">
                <a:pos x="0" y="2147483646"/>
              </a:cxn>
            </a:cxnLst>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2" name="Rectangle 1"/>
          <p:cNvSpPr/>
          <p:nvPr/>
        </p:nvSpPr>
        <p:spPr>
          <a:xfrm>
            <a:off x="369888" y="762000"/>
            <a:ext cx="8545513" cy="4465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490538" y="1009650"/>
            <a:ext cx="8131175" cy="4894263"/>
          </a:xfrm>
          <a:prstGeom prst="rect">
            <a:avLst/>
          </a:prstGeom>
        </p:spPr>
        <p:txBody>
          <a:bodyPr>
            <a:spAutoFit/>
          </a:bodyPr>
          <a:p>
            <a:pPr>
              <a:buNone/>
            </a:pPr>
            <a:r>
              <a:rPr lang="vi-VN" altLang="x-none" sz="3200" dirty="0">
                <a:solidFill>
                  <a:schemeClr val="bg1"/>
                </a:solidFill>
                <a:latin typeface="Times New Roman" panose="02020603050405020304" pitchFamily="18" charset="0"/>
                <a:cs typeface="Times New Roman" panose="02020603050405020304" pitchFamily="18" charset="0"/>
              </a:rPr>
              <a:t>1. Một số đồ dùng điện trong gia đình</a:t>
            </a:r>
            <a:endParaRPr sz="3200" dirty="0">
              <a:solidFill>
                <a:schemeClr val="bg1"/>
              </a:solidFill>
              <a:latin typeface="Times New Roman" panose="02020603050405020304" pitchFamily="18" charset="0"/>
              <a:cs typeface="Times New Roman" panose="02020603050405020304" pitchFamily="18" charset="0"/>
            </a:endParaRPr>
          </a:p>
          <a:p>
            <a:pPr>
              <a:buNone/>
            </a:pPr>
            <a:r>
              <a:rPr lang="vi-VN" altLang="x-none" sz="3200" dirty="0">
                <a:solidFill>
                  <a:schemeClr val="bg1"/>
                </a:solidFill>
                <a:latin typeface="Times New Roman" panose="02020603050405020304" pitchFamily="18" charset="0"/>
                <a:cs typeface="Times New Roman" panose="02020603050405020304" pitchFamily="18" charset="0"/>
              </a:rPr>
              <a:t>1.1.B</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n l</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 (b</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n ủi)</a:t>
            </a:r>
            <a:endParaRPr sz="3200" dirty="0">
              <a:solidFill>
                <a:schemeClr val="bg1"/>
              </a:solidFill>
              <a:latin typeface="Times New Roman" panose="02020603050405020304" pitchFamily="18" charset="0"/>
              <a:cs typeface="Times New Roman" panose="02020603050405020304" pitchFamily="18" charset="0"/>
            </a:endParaRPr>
          </a:p>
          <a:p>
            <a:pPr>
              <a:buNone/>
            </a:pPr>
            <a:r>
              <a:rPr lang="vi-VN" altLang="x-none" sz="3200" dirty="0">
                <a:solidFill>
                  <a:schemeClr val="bg1"/>
                </a:solidFill>
                <a:latin typeface="Times New Roman" panose="02020603050405020304" pitchFamily="18" charset="0"/>
                <a:cs typeface="Times New Roman" panose="02020603050405020304" pitchFamily="18" charset="0"/>
              </a:rPr>
              <a:t>a. Cấu tạo v</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 thông số kĩ thuật</a:t>
            </a:r>
            <a:endParaRPr sz="3200" dirty="0">
              <a:solidFill>
                <a:schemeClr val="bg1"/>
              </a:solidFill>
              <a:latin typeface="Times New Roman" panose="02020603050405020304" pitchFamily="18" charset="0"/>
              <a:cs typeface="Times New Roman" panose="02020603050405020304" pitchFamily="18" charset="0"/>
            </a:endParaRPr>
          </a:p>
          <a:p>
            <a:pPr>
              <a:buNone/>
            </a:pPr>
            <a:r>
              <a:rPr lang="vi-VN" altLang="x-none" sz="3200" dirty="0">
                <a:solidFill>
                  <a:schemeClr val="bg1"/>
                </a:solidFill>
                <a:latin typeface="Times New Roman" panose="02020603050405020304" pitchFamily="18" charset="0"/>
                <a:cs typeface="Times New Roman" panose="02020603050405020304" pitchFamily="18" charset="0"/>
              </a:rPr>
              <a:t>B</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n l</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 có các bộ phận chính với chức năng khác nhau: vỏ b</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n l</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 dây đốt nóng, bộ phận điều chỉnh nhiệt độ.</a:t>
            </a:r>
            <a:endParaRPr sz="3200" dirty="0">
              <a:solidFill>
                <a:schemeClr val="bg1"/>
              </a:solidFill>
              <a:latin typeface="Times New Roman" panose="02020603050405020304" pitchFamily="18" charset="0"/>
              <a:cs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p:txBody>
      </p:sp>
      <p:sp>
        <p:nvSpPr>
          <p:cNvPr id="8197" name="Rectangle 29"/>
          <p:cNvSpPr/>
          <p:nvPr/>
        </p:nvSpPr>
        <p:spPr>
          <a:xfrm>
            <a:off x="214313" y="190500"/>
            <a:ext cx="8715375"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8199" name="Picture 6"/>
          <p:cNvPicPr>
            <a:picLocks noChangeAspect="1"/>
          </p:cNvPicPr>
          <p:nvPr/>
        </p:nvPicPr>
        <p:blipFill>
          <a:blip r:embed="rId1"/>
          <a:stretch>
            <a:fillRect/>
          </a:stretch>
        </p:blipFill>
        <p:spPr>
          <a:xfrm>
            <a:off x="8639175" y="0"/>
            <a:ext cx="457200" cy="457200"/>
          </a:xfrm>
          <a:prstGeom prst="rect">
            <a:avLst/>
          </a:prstGeom>
          <a:noFill/>
          <a:ln w="9525">
            <a:noFill/>
          </a:ln>
        </p:spPr>
      </p:pic>
      <p:pic>
        <p:nvPicPr>
          <p:cNvPr id="8200" name="Picture 8"/>
          <p:cNvPicPr>
            <a:picLocks noChangeAspect="1"/>
          </p:cNvPicPr>
          <p:nvPr/>
        </p:nvPicPr>
        <p:blipFill>
          <a:blip r:embed="rId1"/>
          <a:stretch>
            <a:fillRect/>
          </a:stretch>
        </p:blipFill>
        <p:spPr>
          <a:xfrm>
            <a:off x="8707438" y="6403975"/>
            <a:ext cx="457200" cy="457200"/>
          </a:xfrm>
          <a:prstGeom prst="rect">
            <a:avLst/>
          </a:prstGeom>
          <a:noFill/>
          <a:ln w="9525">
            <a:noFill/>
          </a:ln>
        </p:spPr>
      </p:pic>
      <p:pic>
        <p:nvPicPr>
          <p:cNvPr id="8201" name="Picture 10"/>
          <p:cNvPicPr>
            <a:picLocks noChangeAspect="1"/>
          </p:cNvPicPr>
          <p:nvPr/>
        </p:nvPicPr>
        <p:blipFill>
          <a:blip r:embed="rId1"/>
          <a:stretch>
            <a:fillRect/>
          </a:stretch>
        </p:blipFill>
        <p:spPr>
          <a:xfrm>
            <a:off x="184150" y="0"/>
            <a:ext cx="457200" cy="457200"/>
          </a:xfrm>
          <a:prstGeom prst="rect">
            <a:avLst/>
          </a:prstGeom>
          <a:noFill/>
          <a:ln w="9525">
            <a:noFill/>
          </a:ln>
        </p:spPr>
      </p:pic>
      <p:pic>
        <p:nvPicPr>
          <p:cNvPr id="8202" name="Picture 11"/>
          <p:cNvPicPr>
            <a:picLocks noChangeAspect="1"/>
          </p:cNvPicPr>
          <p:nvPr/>
        </p:nvPicPr>
        <p:blipFill>
          <a:blip r:embed="rId1"/>
          <a:stretch>
            <a:fillRect/>
          </a:stretch>
        </p:blipFill>
        <p:spPr>
          <a:xfrm>
            <a:off x="-106362" y="6400800"/>
            <a:ext cx="457200" cy="4572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9219"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9220" name="Rectangle 10"/>
          <p:cNvSpPr/>
          <p:nvPr/>
        </p:nvSpPr>
        <p:spPr>
          <a:xfrm>
            <a:off x="727075" y="347663"/>
            <a:ext cx="3730625" cy="955675"/>
          </a:xfrm>
          <a:prstGeom prst="rect">
            <a:avLst/>
          </a:prstGeom>
          <a:noFill/>
          <a:ln w="9525">
            <a:noFill/>
          </a:ln>
        </p:spPr>
        <p:txBody>
          <a:bodyPr wrap="none">
            <a:spAutoFit/>
          </a:bodyPr>
          <a:p>
            <a:r>
              <a:rPr lang="fr-FR" altLang="en-US" sz="3200" dirty="0">
                <a:solidFill>
                  <a:srgbClr val="FF3300"/>
                </a:solidFill>
                <a:latin typeface="Times New Roman" panose="02020603050405020304" pitchFamily="18" charset="0"/>
              </a:rPr>
              <a:t>b. Nguyên lí làm việc</a:t>
            </a:r>
            <a:endParaRPr lang="en-US" altLang="en-US" sz="3200" dirty="0">
              <a:solidFill>
                <a:srgbClr val="FF3300"/>
              </a:solidFill>
              <a:latin typeface="Times New Roman" panose="02020603050405020304" pitchFamily="18" charset="0"/>
            </a:endParaRPr>
          </a:p>
          <a:p>
            <a:endParaRPr lang="en-US" altLang="en-US" dirty="0">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0" name="Text Box 5"/>
          <p:cNvSpPr txBox="1"/>
          <p:nvPr/>
        </p:nvSpPr>
        <p:spPr>
          <a:xfrm>
            <a:off x="1090613" y="4208463"/>
            <a:ext cx="7248525" cy="1385887"/>
          </a:xfrm>
          <a:prstGeom prst="rect">
            <a:avLst/>
          </a:prstGeom>
          <a:noFill/>
          <a:ln w="9525">
            <a:noFill/>
          </a:ln>
        </p:spPr>
        <p:txBody>
          <a:bodyPr>
            <a:spAutoFit/>
          </a:bodyPr>
          <a:p>
            <a:endParaRPr lang="en-US" altLang="en-US" sz="2800" dirty="0">
              <a:solidFill>
                <a:schemeClr val="hlink"/>
              </a:solidFill>
              <a:latin typeface="Times New Roman" panose="02020603050405020304" pitchFamily="18" charset="0"/>
            </a:endParaRPr>
          </a:p>
          <a:p>
            <a:r>
              <a:rPr lang="en-US" altLang="en-US" sz="2800" dirty="0">
                <a:solidFill>
                  <a:schemeClr val="hlink"/>
                </a:solidFill>
                <a:latin typeface="Times New Roman" panose="02020603050405020304" pitchFamily="18" charset="0"/>
              </a:rPr>
              <a:t> </a:t>
            </a:r>
            <a:r>
              <a:rPr lang="fr-FR" altLang="en-US" sz="2800" dirty="0">
                <a:solidFill>
                  <a:schemeClr val="hlink"/>
                </a:solidFill>
                <a:latin typeface="Times New Roman" panose="02020603050405020304" pitchFamily="18" charset="0"/>
              </a:rPr>
              <a:t>Hình 9.2. Sơ đồ khối mô tả nguyên lí làm việc của bàn là</a:t>
            </a:r>
            <a:endParaRPr lang="en-US" altLang="en-US" sz="2800" dirty="0">
              <a:solidFill>
                <a:schemeClr val="hlink"/>
              </a:solidFill>
              <a:latin typeface="Times New Roman" panose="02020603050405020304" pitchFamily="18" charset="0"/>
            </a:endParaRPr>
          </a:p>
        </p:txBody>
      </p:sp>
      <p:sp>
        <p:nvSpPr>
          <p:cNvPr id="2" name="Rectangle 1"/>
          <p:cNvSpPr/>
          <p:nvPr/>
        </p:nvSpPr>
        <p:spPr>
          <a:xfrm>
            <a:off x="495300" y="1357313"/>
            <a:ext cx="2028825" cy="1114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Cấp</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điện</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cho</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bàn</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là</a:t>
            </a:r>
            <a:endParaRPr kumimoji="0" lang="en-US" sz="2400" b="0" i="0" u="none" strike="noStrike" kern="1200" cap="none" spc="0" normalizeH="0" baseline="0" noProof="0" dirty="0">
              <a:ln>
                <a:noFill/>
              </a:ln>
              <a:solidFill>
                <a:srgbClr val="00B050"/>
              </a:solidFill>
              <a:effectLst/>
              <a:uLnTx/>
              <a:uFillTx/>
              <a:latin typeface="+mn-lt"/>
              <a:ea typeface="+mn-ea"/>
              <a:cs typeface="+mn-cs"/>
            </a:endParaRPr>
          </a:p>
        </p:txBody>
      </p:sp>
      <p:sp>
        <p:nvSpPr>
          <p:cNvPr id="16" name="Rectangle 15"/>
          <p:cNvSpPr/>
          <p:nvPr/>
        </p:nvSpPr>
        <p:spPr>
          <a:xfrm>
            <a:off x="2981325" y="1357313"/>
            <a:ext cx="2028825" cy="1114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Bộ</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điều</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chỉnh</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endParaRPr kumimoji="0" lang="fr-FR" altLang="en-US" sz="2400" b="0" i="0" u="none" strike="noStrike" kern="1200" cap="none" spc="0" normalizeH="0" baseline="0" noProof="0" dirty="0">
              <a:ln>
                <a:noFill/>
              </a:ln>
              <a:solidFill>
                <a:srgbClr val="00B050"/>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nhiệt</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độ</a:t>
            </a:r>
            <a:endParaRPr kumimoji="0" lang="en-US" altLang="en-US" sz="2400" b="0" i="0" u="none" strike="noStrike" kern="1200" cap="none" spc="0" normalizeH="0" baseline="0" noProof="0" dirty="0">
              <a:ln>
                <a:noFill/>
              </a:ln>
              <a:solidFill>
                <a:srgbClr val="00B050"/>
              </a:solidFill>
              <a:effectLst/>
              <a:uLnTx/>
              <a:uFillTx/>
              <a:latin typeface="+mn-lt"/>
              <a:ea typeface="+mn-ea"/>
              <a:cs typeface="+mn-cs"/>
            </a:endParaRPr>
          </a:p>
        </p:txBody>
      </p:sp>
      <p:sp>
        <p:nvSpPr>
          <p:cNvPr id="17" name="Rectangle 16"/>
          <p:cNvSpPr/>
          <p:nvPr/>
        </p:nvSpPr>
        <p:spPr>
          <a:xfrm>
            <a:off x="5486400" y="1403350"/>
            <a:ext cx="2028825" cy="11160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Dây</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đốt</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nóng</a:t>
            </a:r>
            <a:endParaRPr kumimoji="0" lang="en-US" altLang="en-US" sz="2400" b="0" i="0" u="none" strike="noStrike" kern="1200" cap="none" spc="0" normalizeH="0" baseline="0" noProof="0" dirty="0">
              <a:ln>
                <a:noFill/>
              </a:ln>
              <a:solidFill>
                <a:srgbClr val="00B050"/>
              </a:solidFill>
              <a:effectLst/>
              <a:uLnTx/>
              <a:uFillTx/>
              <a:latin typeface="+mn-lt"/>
              <a:ea typeface="+mn-ea"/>
              <a:cs typeface="+mn-cs"/>
            </a:endParaRPr>
          </a:p>
        </p:txBody>
      </p:sp>
      <p:sp>
        <p:nvSpPr>
          <p:cNvPr id="19" name="Rectangle 18"/>
          <p:cNvSpPr/>
          <p:nvPr/>
        </p:nvSpPr>
        <p:spPr>
          <a:xfrm>
            <a:off x="5559425" y="3094038"/>
            <a:ext cx="2028825" cy="11144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defRPr/>
            </a:pP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Bàn</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là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nóng</a:t>
            </a:r>
            <a:r>
              <a:rPr kumimoji="0" lang="fr-FR" altLang="en-US" sz="2400" b="0" i="0" u="none" strike="noStrike" kern="1200" cap="none" spc="0" normalizeH="0" baseline="0" noProof="0" dirty="0">
                <a:ln>
                  <a:noFill/>
                </a:ln>
                <a:solidFill>
                  <a:srgbClr val="00B050"/>
                </a:solidFill>
                <a:effectLst/>
                <a:uLnTx/>
                <a:uFillTx/>
                <a:latin typeface="+mn-lt"/>
                <a:ea typeface="+mn-ea"/>
                <a:cs typeface="+mn-cs"/>
              </a:rPr>
              <a:t> </a:t>
            </a:r>
            <a:r>
              <a:rPr kumimoji="0" lang="fr-FR" altLang="en-US" sz="2400" b="0" i="0" u="none" strike="noStrike" kern="1200" cap="none" spc="0" normalizeH="0" baseline="0" noProof="0" dirty="0" err="1">
                <a:ln>
                  <a:noFill/>
                </a:ln>
                <a:solidFill>
                  <a:srgbClr val="00B050"/>
                </a:solidFill>
                <a:effectLst/>
                <a:uLnTx/>
                <a:uFillTx/>
                <a:latin typeface="+mn-lt"/>
                <a:ea typeface="+mn-ea"/>
                <a:cs typeface="+mn-cs"/>
              </a:rPr>
              <a:t>lên</a:t>
            </a:r>
            <a:endParaRPr kumimoji="0" lang="en-US" altLang="en-US" sz="2400" b="0" i="0" u="none" strike="noStrike" kern="1200" cap="none" spc="0" normalizeH="0" baseline="0" noProof="0" dirty="0">
              <a:ln>
                <a:noFill/>
              </a:ln>
              <a:solidFill>
                <a:srgbClr val="00B050"/>
              </a:solidFill>
              <a:effectLst/>
              <a:uLnTx/>
              <a:uFillTx/>
              <a:latin typeface="+mn-lt"/>
              <a:ea typeface="+mn-ea"/>
              <a:cs typeface="+mn-cs"/>
            </a:endParaRPr>
          </a:p>
        </p:txBody>
      </p:sp>
      <p:cxnSp>
        <p:nvCxnSpPr>
          <p:cNvPr id="4" name="Straight Arrow Connector 3"/>
          <p:cNvCxnSpPr/>
          <p:nvPr/>
        </p:nvCxnSpPr>
        <p:spPr>
          <a:xfrm flipV="1">
            <a:off x="2451100" y="1981200"/>
            <a:ext cx="542925" cy="7938"/>
          </a:xfrm>
          <a:prstGeom prst="straightConnector1">
            <a:avLst/>
          </a:prstGeom>
          <a:ln w="66675">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flipV="1">
            <a:off x="4976813" y="2003425"/>
            <a:ext cx="542925" cy="6350"/>
          </a:xfrm>
          <a:prstGeom prst="straightConnector1">
            <a:avLst/>
          </a:prstGeom>
          <a:ln w="66675">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rot="5400000" flipV="1">
            <a:off x="6221413" y="2819400"/>
            <a:ext cx="541338" cy="7938"/>
          </a:xfrm>
          <a:prstGeom prst="straightConnector1">
            <a:avLst/>
          </a:prstGeom>
          <a:ln w="66675">
            <a:tailEnd type="triangle"/>
          </a:ln>
        </p:spPr>
        <p:style>
          <a:lnRef idx="1">
            <a:schemeClr val="accent2"/>
          </a:lnRef>
          <a:fillRef idx="0">
            <a:schemeClr val="accent2"/>
          </a:fillRef>
          <a:effectRef idx="0">
            <a:schemeClr val="accent2"/>
          </a:effectRef>
          <a:fontRef idx="minor">
            <a:schemeClr val="tx1"/>
          </a:fontRef>
        </p:style>
      </p:cxnSp>
      <p:pic>
        <p:nvPicPr>
          <p:cNvPr id="9230" name="Picture 20"/>
          <p:cNvPicPr>
            <a:picLocks noChangeAspect="1"/>
          </p:cNvPicPr>
          <p:nvPr/>
        </p:nvPicPr>
        <p:blipFill>
          <a:blip r:embed="rId1"/>
          <a:stretch>
            <a:fillRect/>
          </a:stretch>
        </p:blipFill>
        <p:spPr>
          <a:xfrm>
            <a:off x="8639175" y="0"/>
            <a:ext cx="457200" cy="457200"/>
          </a:xfrm>
          <a:prstGeom prst="rect">
            <a:avLst/>
          </a:prstGeom>
          <a:noFill/>
          <a:ln w="9525">
            <a:noFill/>
          </a:ln>
        </p:spPr>
      </p:pic>
      <p:pic>
        <p:nvPicPr>
          <p:cNvPr id="9231" name="Picture 21"/>
          <p:cNvPicPr>
            <a:picLocks noChangeAspect="1"/>
          </p:cNvPicPr>
          <p:nvPr/>
        </p:nvPicPr>
        <p:blipFill>
          <a:blip r:embed="rId1"/>
          <a:stretch>
            <a:fillRect/>
          </a:stretch>
        </p:blipFill>
        <p:spPr>
          <a:xfrm>
            <a:off x="8707438" y="6403975"/>
            <a:ext cx="457200" cy="457200"/>
          </a:xfrm>
          <a:prstGeom prst="rect">
            <a:avLst/>
          </a:prstGeom>
          <a:noFill/>
          <a:ln w="9525">
            <a:noFill/>
          </a:ln>
        </p:spPr>
      </p:pic>
      <p:pic>
        <p:nvPicPr>
          <p:cNvPr id="9232" name="Picture 24"/>
          <p:cNvPicPr>
            <a:picLocks noChangeAspect="1"/>
          </p:cNvPicPr>
          <p:nvPr/>
        </p:nvPicPr>
        <p:blipFill>
          <a:blip r:embed="rId1"/>
          <a:stretch>
            <a:fillRect/>
          </a:stretch>
        </p:blipFill>
        <p:spPr>
          <a:xfrm>
            <a:off x="184150" y="0"/>
            <a:ext cx="457200" cy="457200"/>
          </a:xfrm>
          <a:prstGeom prst="rect">
            <a:avLst/>
          </a:prstGeom>
          <a:noFill/>
          <a:ln w="9525">
            <a:noFill/>
          </a:ln>
        </p:spPr>
      </p:pic>
      <p:pic>
        <p:nvPicPr>
          <p:cNvPr id="9233" name="Picture 25"/>
          <p:cNvPicPr>
            <a:picLocks noChangeAspect="1"/>
          </p:cNvPicPr>
          <p:nvPr/>
        </p:nvPicPr>
        <p:blipFill>
          <a:blip r:embed="rId1"/>
          <a:stretch>
            <a:fillRect/>
          </a:stretch>
        </p:blipFill>
        <p:spPr>
          <a:xfrm>
            <a:off x="-106362" y="6400800"/>
            <a:ext cx="457200" cy="457200"/>
          </a:xfrm>
          <a:prstGeom prst="rect">
            <a:avLst/>
          </a:prstGeom>
          <a:noFill/>
          <a:ln w="9525">
            <a:noFill/>
          </a:ln>
        </p:spPr>
      </p:pic>
    </p:spTree>
    <p:custDataLst>
      <p:tags r:id="rId2"/>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0966"/>
                                        </p:tgtEl>
                                        <p:attrNameLst>
                                          <p:attrName>style.visibility</p:attrName>
                                        </p:attrNameLst>
                                      </p:cBhvr>
                                      <p:to>
                                        <p:strVal val="visible"/>
                                      </p:to>
                                    </p:set>
                                    <p:animEffect transition="in" filter="barn(inVertical)">
                                      <p:cBhvr>
                                        <p:cTn id="38" dur="500"/>
                                        <p:tgtEl>
                                          <p:spTgt spid="40966"/>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barn(inVertical)">
                                      <p:cBhvr>
                                        <p:cTn id="4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20" grpId="0"/>
      <p:bldP spid="2" grpId="0" animBg="1"/>
      <p:bldP spid="16" grpId="0" animBg="1"/>
      <p:bldP spid="17"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Freeform 19"/>
          <p:cNvSpPr/>
          <p:nvPr/>
        </p:nvSpPr>
        <p:spPr>
          <a:xfrm rot="5400000">
            <a:off x="1355725" y="-1370012"/>
            <a:ext cx="7053263" cy="9753600"/>
          </a:xfrm>
          <a:custGeom>
            <a:avLst/>
            <a:gdLst/>
            <a:ahLst/>
            <a:cxnLst>
              <a:cxn ang="0">
                <a:pos x="0" y="0"/>
              </a:cxn>
              <a:cxn ang="0">
                <a:pos x="2147483646" y="2147483646"/>
              </a:cxn>
              <a:cxn ang="0">
                <a:pos x="0" y="2147483646"/>
              </a:cxn>
            </a:cxnLst>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noFill/>
          </a:ln>
        </p:spPr>
        <p:txBody>
          <a:bodyPr/>
          <a:p>
            <a:endParaRPr lang="en-US"/>
          </a:p>
        </p:txBody>
      </p:sp>
      <p:sp>
        <p:nvSpPr>
          <p:cNvPr id="2" name="Rectangle 1"/>
          <p:cNvSpPr/>
          <p:nvPr/>
        </p:nvSpPr>
        <p:spPr>
          <a:xfrm>
            <a:off x="369888" y="762000"/>
            <a:ext cx="8545513" cy="4465638"/>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0" name="Rectangle 9"/>
          <p:cNvSpPr/>
          <p:nvPr/>
        </p:nvSpPr>
        <p:spPr>
          <a:xfrm>
            <a:off x="490538" y="1009650"/>
            <a:ext cx="8131175" cy="5016500"/>
          </a:xfrm>
          <a:prstGeom prst="rect">
            <a:avLst/>
          </a:prstGeom>
        </p:spPr>
        <p:txBody>
          <a:bodyPr>
            <a:spAutoFit/>
          </a:bodyPr>
          <a:p>
            <a:pPr>
              <a:buNone/>
            </a:pPr>
            <a:r>
              <a:rPr lang="vi-VN" altLang="x-none" sz="3200" dirty="0">
                <a:solidFill>
                  <a:schemeClr val="bg1"/>
                </a:solidFill>
                <a:latin typeface="Times New Roman" panose="02020603050405020304" pitchFamily="18" charset="0"/>
                <a:cs typeface="Times New Roman" panose="02020603050405020304" pitchFamily="18" charset="0"/>
              </a:rPr>
              <a:t>b.Nguyên lý l</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m việc </a:t>
            </a:r>
            <a:endParaRPr sz="3200" dirty="0">
              <a:solidFill>
                <a:schemeClr val="bg1"/>
              </a:solidFill>
              <a:latin typeface="Times New Roman" panose="02020603050405020304" pitchFamily="18" charset="0"/>
              <a:cs typeface="Times New Roman" panose="02020603050405020304" pitchFamily="18" charset="0"/>
            </a:endParaRPr>
          </a:p>
          <a:p>
            <a:pPr>
              <a:buNone/>
            </a:pPr>
            <a:r>
              <a:rPr lang="vi-VN" altLang="x-none" sz="3200" dirty="0">
                <a:solidFill>
                  <a:schemeClr val="bg1"/>
                </a:solidFill>
                <a:latin typeface="Times New Roman" panose="02020603050405020304" pitchFamily="18" charset="0"/>
                <a:cs typeface="Times New Roman" panose="02020603050405020304" pitchFamily="18" charset="0"/>
              </a:rPr>
              <a:t>Khi cấp điện cho bản l</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 v</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 xoay bộ điều chỉnh nhiệt độ đến vị trí thích hợp với loại vải cần l</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 lúc n</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y dòng điện truyền qua dây đốt nóng l</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m b</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n l</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 nóng lên. Bản l</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 sẽ tự động ngắt v</a:t>
            </a:r>
            <a:r>
              <a:rPr lang="vi-VN" altLang="x-none" sz="3200" dirty="0">
                <a:solidFill>
                  <a:schemeClr val="bg1"/>
                </a:solidFill>
                <a:latin typeface="Times New Roman" panose="02020603050405020304" pitchFamily="18" charset="0"/>
                <a:ea typeface="Times New Roman" panose="02020603050405020304" pitchFamily="18" charset="0"/>
              </a:rPr>
              <a:t>à</a:t>
            </a:r>
            <a:r>
              <a:rPr lang="vi-VN" altLang="x-none" sz="3200" dirty="0">
                <a:solidFill>
                  <a:schemeClr val="bg1"/>
                </a:solidFill>
                <a:latin typeface="Times New Roman" panose="02020603050405020304" pitchFamily="18" charset="0"/>
                <a:cs typeface="Times New Roman" panose="02020603050405020304" pitchFamily="18" charset="0"/>
              </a:rPr>
              <a:t> đóng dòng điện truyền qua dây đốt nóng để giữ nhiệt độ luôn ổn định giá trị nhiệt độ đã đặt trước </a:t>
            </a:r>
            <a:endParaRPr sz="3200" dirty="0">
              <a:solidFill>
                <a:schemeClr val="bg1"/>
              </a:solidFill>
              <a:latin typeface="Times New Roman" panose="02020603050405020304" pitchFamily="18" charset="0"/>
              <a:cs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a:p>
            <a:pPr>
              <a:buNone/>
            </a:pPr>
            <a:endParaRPr dirty="0">
              <a:latin typeface="Times New Roman" panose="02020603050405020304" pitchFamily="18" charset="0"/>
            </a:endParaRPr>
          </a:p>
        </p:txBody>
      </p:sp>
      <p:sp>
        <p:nvSpPr>
          <p:cNvPr id="10245" name="Rectangle 29"/>
          <p:cNvSpPr/>
          <p:nvPr/>
        </p:nvSpPr>
        <p:spPr>
          <a:xfrm>
            <a:off x="214313" y="190500"/>
            <a:ext cx="8715375"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8"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247" name="Picture 6"/>
          <p:cNvPicPr>
            <a:picLocks noChangeAspect="1"/>
          </p:cNvPicPr>
          <p:nvPr/>
        </p:nvPicPr>
        <p:blipFill>
          <a:blip r:embed="rId1"/>
          <a:stretch>
            <a:fillRect/>
          </a:stretch>
        </p:blipFill>
        <p:spPr>
          <a:xfrm>
            <a:off x="8639175" y="0"/>
            <a:ext cx="457200" cy="457200"/>
          </a:xfrm>
          <a:prstGeom prst="rect">
            <a:avLst/>
          </a:prstGeom>
          <a:noFill/>
          <a:ln w="9525">
            <a:noFill/>
          </a:ln>
        </p:spPr>
      </p:pic>
      <p:pic>
        <p:nvPicPr>
          <p:cNvPr id="10248" name="Picture 8"/>
          <p:cNvPicPr>
            <a:picLocks noChangeAspect="1"/>
          </p:cNvPicPr>
          <p:nvPr/>
        </p:nvPicPr>
        <p:blipFill>
          <a:blip r:embed="rId1"/>
          <a:stretch>
            <a:fillRect/>
          </a:stretch>
        </p:blipFill>
        <p:spPr>
          <a:xfrm>
            <a:off x="8707438" y="6403975"/>
            <a:ext cx="457200" cy="457200"/>
          </a:xfrm>
          <a:prstGeom prst="rect">
            <a:avLst/>
          </a:prstGeom>
          <a:noFill/>
          <a:ln w="9525">
            <a:noFill/>
          </a:ln>
        </p:spPr>
      </p:pic>
      <p:pic>
        <p:nvPicPr>
          <p:cNvPr id="10249" name="Picture 10"/>
          <p:cNvPicPr>
            <a:picLocks noChangeAspect="1"/>
          </p:cNvPicPr>
          <p:nvPr/>
        </p:nvPicPr>
        <p:blipFill>
          <a:blip r:embed="rId1"/>
          <a:stretch>
            <a:fillRect/>
          </a:stretch>
        </p:blipFill>
        <p:spPr>
          <a:xfrm>
            <a:off x="184150" y="0"/>
            <a:ext cx="457200" cy="457200"/>
          </a:xfrm>
          <a:prstGeom prst="rect">
            <a:avLst/>
          </a:prstGeom>
          <a:noFill/>
          <a:ln w="9525">
            <a:noFill/>
          </a:ln>
        </p:spPr>
      </p:pic>
      <p:pic>
        <p:nvPicPr>
          <p:cNvPr id="10250" name="Picture 11"/>
          <p:cNvPicPr>
            <a:picLocks noChangeAspect="1"/>
          </p:cNvPicPr>
          <p:nvPr/>
        </p:nvPicPr>
        <p:blipFill>
          <a:blip r:embed="rId1"/>
          <a:stretch>
            <a:fillRect/>
          </a:stretch>
        </p:blipFill>
        <p:spPr>
          <a:xfrm>
            <a:off x="-106362" y="6400800"/>
            <a:ext cx="457200" cy="4572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Text Box 6"/>
          <p:cNvSpPr txBox="1">
            <a:spLocks noChangeArrowheads="1"/>
          </p:cNvSpPr>
          <p:nvPr/>
        </p:nvSpPr>
        <p:spPr bwMode="auto">
          <a:xfrm>
            <a:off x="4572000" y="1633538"/>
            <a:ext cx="4059238" cy="4524375"/>
          </a:xfrm>
          <a:prstGeom prst="rect">
            <a:avLst/>
          </a:prstGeom>
          <a:noFill/>
          <a:ln>
            <a:noFill/>
          </a:ln>
          <a:effectLst/>
        </p:spPr>
        <p:txBody>
          <a:bodyPr>
            <a:spAutoFit/>
          </a:bodyPr>
          <a:p>
            <a:pPr eaLnBrk="1" hangingPunct="1">
              <a:spcBef>
                <a:spcPct val="50000"/>
              </a:spcBef>
              <a:buNone/>
            </a:pPr>
            <a:r>
              <a:rPr sz="3200" dirty="0">
                <a:solidFill>
                  <a:schemeClr val="bg1"/>
                </a:solidFill>
                <a:latin typeface="Calibri" panose="020F0502020204030204" pitchFamily="34" charset="0"/>
              </a:rPr>
              <a:t>N</a:t>
            </a:r>
            <a:r>
              <a:rPr lang="vi-VN" altLang="x-none" sz="3200" dirty="0">
                <a:solidFill>
                  <a:schemeClr val="bg1"/>
                </a:solidFill>
                <a:latin typeface="Times New Roman" panose="02020603050405020304" pitchFamily="18" charset="0"/>
              </a:rPr>
              <a:t>gôi 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a:solidFill>
                  <a:schemeClr val="bg1"/>
                </a:solidFill>
                <a:latin typeface="Calibri" panose="020F0502020204030204" pitchFamily="34" charset="0"/>
              </a:rPr>
              <a:t>.</a:t>
            </a:r>
            <a:endParaRPr lang="en-US" altLang="vi-VN" sz="3200" dirty="0">
              <a:solidFill>
                <a:schemeClr val="bg1"/>
              </a:solidFill>
              <a:latin typeface="Calibri" panose="020F0502020204030204" pitchFamily="34" charset="0"/>
            </a:endParaRPr>
          </a:p>
        </p:txBody>
      </p:sp>
      <p:sp>
        <p:nvSpPr>
          <p:cNvPr id="11267" name="Rectangle 29"/>
          <p:cNvSpPr/>
          <p:nvPr/>
        </p:nvSpPr>
        <p:spPr>
          <a:xfrm>
            <a:off x="198438" y="152400"/>
            <a:ext cx="8716962" cy="6477000"/>
          </a:xfrm>
          <a:prstGeom prst="rect">
            <a:avLst/>
          </a:prstGeom>
          <a:noFill/>
          <a:ln w="9525" cap="flat" cmpd="sng">
            <a:solidFill>
              <a:srgbClr val="00FFCC"/>
            </a:solidFill>
            <a:prstDash val="dash"/>
            <a:round/>
            <a:headEnd type="none" w="med" len="med"/>
            <a:tailEnd type="none" w="med" len="med"/>
          </a:ln>
        </p:spPr>
        <p:txBody>
          <a:bodyPr/>
          <a:p>
            <a:endParaRPr lang="vi-VN" altLang="en-US" sz="3200" dirty="0">
              <a:latin typeface="VNI-Times" pitchFamily="2" charset="0"/>
            </a:endParaRPr>
          </a:p>
        </p:txBody>
      </p:sp>
      <p:sp>
        <p:nvSpPr>
          <p:cNvPr id="11268" name="Rectangle 10"/>
          <p:cNvSpPr/>
          <p:nvPr/>
        </p:nvSpPr>
        <p:spPr>
          <a:xfrm>
            <a:off x="341313" y="163513"/>
            <a:ext cx="3143250" cy="584200"/>
          </a:xfrm>
          <a:prstGeom prst="rect">
            <a:avLst/>
          </a:prstGeom>
          <a:noFill/>
          <a:ln w="9525">
            <a:noFill/>
          </a:ln>
        </p:spPr>
        <p:txBody>
          <a:bodyPr wrap="none">
            <a:spAutoFit/>
          </a:bodyPr>
          <a:p>
            <a:r>
              <a:rPr lang="fr-FR" altLang="en-US" sz="3200" dirty="0">
                <a:solidFill>
                  <a:srgbClr val="FF3300"/>
                </a:solidFill>
                <a:latin typeface="Times New Roman" panose="02020603050405020304" pitchFamily="18" charset="0"/>
              </a:rPr>
              <a:t>c. Sử dụng bàn là </a:t>
            </a:r>
            <a:endParaRPr lang="en-US" altLang="en-US" sz="3200" dirty="0">
              <a:solidFill>
                <a:srgbClr val="FF3300"/>
              </a:solidFill>
              <a:latin typeface="Times New Roman" panose="02020603050405020304" pitchFamily="18" charset="0"/>
            </a:endParaRPr>
          </a:p>
        </p:txBody>
      </p:sp>
      <p:sp>
        <p:nvSpPr>
          <p:cNvPr id="14" name="Rectangle: Top Corners Rounded 15"/>
          <p:cNvSpPr/>
          <p:nvPr/>
        </p:nvSpPr>
        <p:spPr>
          <a:xfrm rot="5400000">
            <a:off x="-1627981" y="3258344"/>
            <a:ext cx="3597275" cy="341313"/>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2400" b="0" i="0" u="none" strike="noStrike" kern="1200" cap="none" spc="0" normalizeH="0" baseline="0" noProof="0" dirty="0">
              <a:ln>
                <a:noFill/>
              </a:ln>
              <a:solidFill>
                <a:schemeClr val="lt1"/>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0" name="Text Box 5"/>
          <p:cNvSpPr txBox="1"/>
          <p:nvPr/>
        </p:nvSpPr>
        <p:spPr>
          <a:xfrm>
            <a:off x="760413" y="1089025"/>
            <a:ext cx="7248525" cy="522288"/>
          </a:xfrm>
          <a:prstGeom prst="rect">
            <a:avLst/>
          </a:prstGeom>
          <a:noFill/>
          <a:ln w="9525">
            <a:noFill/>
          </a:ln>
        </p:spPr>
        <p:txBody>
          <a:bodyPr>
            <a:spAutoFit/>
          </a:bodyPr>
          <a:p>
            <a:r>
              <a:rPr lang="fr-FR" altLang="en-US" sz="2800" dirty="0">
                <a:solidFill>
                  <a:schemeClr val="hlink"/>
                </a:solidFill>
                <a:latin typeface="Times New Roman" panose="02020603050405020304" pitchFamily="18" charset="0"/>
              </a:rPr>
              <a:t>* Các kí hiệu trên bộ điều chỉnh nhiệt độ</a:t>
            </a:r>
            <a:endParaRPr lang="en-US" altLang="en-US" sz="2800" dirty="0">
              <a:solidFill>
                <a:schemeClr val="hlink"/>
              </a:solidFill>
              <a:latin typeface="Times New Roman" panose="02020603050405020304" pitchFamily="18" charset="0"/>
            </a:endParaRPr>
          </a:p>
        </p:txBody>
      </p:sp>
      <p:pic>
        <p:nvPicPr>
          <p:cNvPr id="11271" name="Picture 1"/>
          <p:cNvPicPr>
            <a:picLocks noChangeAspect="1"/>
          </p:cNvPicPr>
          <p:nvPr/>
        </p:nvPicPr>
        <p:blipFill>
          <a:blip r:embed="rId1"/>
          <a:stretch>
            <a:fillRect/>
          </a:stretch>
        </p:blipFill>
        <p:spPr>
          <a:xfrm>
            <a:off x="1974850" y="2135188"/>
            <a:ext cx="4965700" cy="4335462"/>
          </a:xfrm>
          <a:prstGeom prst="rect">
            <a:avLst/>
          </a:prstGeom>
          <a:noFill/>
          <a:ln w="9525">
            <a:noFill/>
          </a:ln>
        </p:spPr>
      </p:pic>
      <p:pic>
        <p:nvPicPr>
          <p:cNvPr id="11272" name="Picture 14"/>
          <p:cNvPicPr>
            <a:picLocks noChangeAspect="1"/>
          </p:cNvPicPr>
          <p:nvPr/>
        </p:nvPicPr>
        <p:blipFill>
          <a:blip r:embed="rId2"/>
          <a:stretch>
            <a:fillRect/>
          </a:stretch>
        </p:blipFill>
        <p:spPr>
          <a:xfrm>
            <a:off x="8639175" y="0"/>
            <a:ext cx="457200" cy="457200"/>
          </a:xfrm>
          <a:prstGeom prst="rect">
            <a:avLst/>
          </a:prstGeom>
          <a:noFill/>
          <a:ln w="9525">
            <a:noFill/>
          </a:ln>
        </p:spPr>
      </p:pic>
      <p:pic>
        <p:nvPicPr>
          <p:cNvPr id="11273" name="Picture 15"/>
          <p:cNvPicPr>
            <a:picLocks noChangeAspect="1"/>
          </p:cNvPicPr>
          <p:nvPr/>
        </p:nvPicPr>
        <p:blipFill>
          <a:blip r:embed="rId2"/>
          <a:stretch>
            <a:fillRect/>
          </a:stretch>
        </p:blipFill>
        <p:spPr>
          <a:xfrm>
            <a:off x="8707438" y="6403975"/>
            <a:ext cx="457200" cy="457200"/>
          </a:xfrm>
          <a:prstGeom prst="rect">
            <a:avLst/>
          </a:prstGeom>
          <a:noFill/>
          <a:ln w="9525">
            <a:noFill/>
          </a:ln>
        </p:spPr>
      </p:pic>
      <p:pic>
        <p:nvPicPr>
          <p:cNvPr id="11274" name="Picture 16"/>
          <p:cNvPicPr>
            <a:picLocks noChangeAspect="1"/>
          </p:cNvPicPr>
          <p:nvPr/>
        </p:nvPicPr>
        <p:blipFill>
          <a:blip r:embed="rId2"/>
          <a:stretch>
            <a:fillRect/>
          </a:stretch>
        </p:blipFill>
        <p:spPr>
          <a:xfrm>
            <a:off x="184150" y="0"/>
            <a:ext cx="457200" cy="457200"/>
          </a:xfrm>
          <a:prstGeom prst="rect">
            <a:avLst/>
          </a:prstGeom>
          <a:noFill/>
          <a:ln w="9525">
            <a:noFill/>
          </a:ln>
        </p:spPr>
      </p:pic>
      <p:pic>
        <p:nvPicPr>
          <p:cNvPr id="11275" name="Picture 17"/>
          <p:cNvPicPr>
            <a:picLocks noChangeAspect="1"/>
          </p:cNvPicPr>
          <p:nvPr/>
        </p:nvPicPr>
        <p:blipFill>
          <a:blip r:embed="rId2"/>
          <a:stretch>
            <a:fillRect/>
          </a:stretch>
        </p:blipFill>
        <p:spPr>
          <a:xfrm>
            <a:off x="-106362" y="6400800"/>
            <a:ext cx="457200" cy="457200"/>
          </a:xfrm>
          <a:prstGeom prst="rect">
            <a:avLst/>
          </a:prstGeom>
          <a:noFill/>
          <a:ln w="9525">
            <a:noFill/>
          </a:ln>
        </p:spPr>
      </p:pic>
    </p:spTree>
    <p:custDataLst>
      <p:tags r:id="rId3"/>
    </p:custData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20" grpId="0"/>
    </p:bldLst>
  </p:timing>
</p:sld>
</file>

<file path=ppt/tags/tag1.xml><?xml version="1.0" encoding="utf-8"?>
<p:tagLst xmlns:p="http://schemas.openxmlformats.org/presentationml/2006/main">
  <p:tag name="TIMING" val="|0.6|0.7|0.3|0.3|0.3|0.3"/>
</p:tagLst>
</file>

<file path=ppt/tags/tag10.xml><?xml version="1.0" encoding="utf-8"?>
<p:tagLst xmlns:p="http://schemas.openxmlformats.org/presentationml/2006/main">
  <p:tag name="TIMING" val="|0.6|0.7|0.3|0.3|0.3|0.3"/>
</p:tagLst>
</file>

<file path=ppt/tags/tag11.xml><?xml version="1.0" encoding="utf-8"?>
<p:tagLst xmlns:p="http://schemas.openxmlformats.org/presentationml/2006/main">
  <p:tag name="TIMING" val="|0.6|0.7|0.3|0.3|0.3|0.3"/>
</p:tagLst>
</file>

<file path=ppt/tags/tag12.xml><?xml version="1.0" encoding="utf-8"?>
<p:tagLst xmlns:p="http://schemas.openxmlformats.org/presentationml/2006/main">
  <p:tag name="TIMING" val="|0.6|0.7|0.3|0.3|0.3|0.3"/>
</p:tagLst>
</file>

<file path=ppt/tags/tag13.xml><?xml version="1.0" encoding="utf-8"?>
<p:tagLst xmlns:p="http://schemas.openxmlformats.org/presentationml/2006/main">
  <p:tag name="TIMING" val="|0.6|0.7|0.3|0.3|0.3|0.3"/>
</p:tagLst>
</file>

<file path=ppt/tags/tag14.xml><?xml version="1.0" encoding="utf-8"?>
<p:tagLst xmlns:p="http://schemas.openxmlformats.org/presentationml/2006/main">
  <p:tag name="TIMING" val="|0.6|0.7|0.3|0.3|0.3|0.3"/>
</p:tagLst>
</file>

<file path=ppt/tags/tag15.xml><?xml version="1.0" encoding="utf-8"?>
<p:tagLst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0&quot;/&gt;&lt;/object&gt;&lt;object type=&quot;3&quot; unique_id=&quot;10005&quot;&gt;&lt;property id=&quot;20148&quot; value=&quot;5&quot;/&gt;&lt;property id=&quot;20300&quot; value=&quot;Slide 2&quot;/&gt;&lt;property id=&quot;20307&quot; value=&quot;298&quot;/&gt;&lt;/object&gt;&lt;object type=&quot;3&quot; unique_id=&quot;10006&quot;&gt;&lt;property id=&quot;20148&quot; value=&quot;5&quot;/&gt;&lt;property id=&quot;20300&quot; value=&quot;Slide 3&quot;/&gt;&lt;property id=&quot;20307&quot; value=&quot;262&quot;/&gt;&lt;/object&gt;&lt;object type=&quot;3&quot; unique_id=&quot;10007&quot;&gt;&lt;property id=&quot;20148&quot; value=&quot;5&quot;/&gt;&lt;property id=&quot;20300&quot; value=&quot;Slide 4&quot;/&gt;&lt;property id=&quot;20307&quot; value=&quot;281&quot;/&gt;&lt;/object&gt;&lt;object type=&quot;3&quot; unique_id=&quot;10008&quot;&gt;&lt;property id=&quot;20148&quot; value=&quot;5&quot;/&gt;&lt;property id=&quot;20300&quot; value=&quot;Slide 5&quot;/&gt;&lt;property id=&quot;20307&quot; value=&quot;299&quot;/&gt;&lt;/object&gt;&lt;object type=&quot;3&quot; unique_id=&quot;10009&quot;&gt;&lt;property id=&quot;20148&quot; value=&quot;5&quot;/&gt;&lt;property id=&quot;20300&quot; value=&quot;Slide 6&quot;/&gt;&lt;property id=&quot;20307&quot; value=&quot;275&quot;/&gt;&lt;/object&gt;&lt;object type=&quot;3&quot; unique_id=&quot;10010&quot;&gt;&lt;property id=&quot;20148&quot; value=&quot;5&quot;/&gt;&lt;property id=&quot;20300&quot; value=&quot;Slide 7&quot;/&gt;&lt;property id=&quot;20307&quot; value=&quot;265&quot;/&gt;&lt;/object&gt;&lt;object type=&quot;3&quot; unique_id=&quot;10011&quot;&gt;&lt;property id=&quot;20148&quot; value=&quot;5&quot;/&gt;&lt;property id=&quot;20300&quot; value=&quot;Slide 8&quot;/&gt;&lt;property id=&quot;20307&quot; value=&quot;266&quot;/&gt;&lt;/object&gt;&lt;object type=&quot;3&quot; unique_id=&quot;10012&quot;&gt;&lt;property id=&quot;20148&quot; value=&quot;5&quot;/&gt;&lt;property id=&quot;20300&quot; value=&quot;Slide 9&quot;/&gt;&lt;property id=&quot;20307&quot; value=&quot;267&quot;/&gt;&lt;/object&gt;&lt;object type=&quot;3&quot; unique_id=&quot;10013&quot;&gt;&lt;property id=&quot;20148&quot; value=&quot;5&quot;/&gt;&lt;property id=&quot;20300&quot; value=&quot;Slide 10&quot;/&gt;&lt;property id=&quot;20307&quot; value=&quot;279&quot;/&gt;&lt;/object&gt;&lt;object type=&quot;3&quot; unique_id=&quot;10014&quot;&gt;&lt;property id=&quot;20148&quot; value=&quot;5&quot;/&gt;&lt;property id=&quot;20300&quot; value=&quot;Slide 11&quot;/&gt;&lt;property id=&quot;20307&quot; value=&quot;268&quot;/&gt;&lt;/object&gt;&lt;object type=&quot;3&quot; unique_id=&quot;10015&quot;&gt;&lt;property id=&quot;20148&quot; value=&quot;5&quot;/&gt;&lt;property id=&quot;20300&quot; value=&quot;Slide 12&quot;/&gt;&lt;property id=&quot;20307&quot; value=&quot;309&quot;/&gt;&lt;/object&gt;&lt;object type=&quot;3&quot; unique_id=&quot;10016&quot;&gt;&lt;property id=&quot;20148&quot; value=&quot;5&quot;/&gt;&lt;property id=&quot;20300&quot; value=&quot;Slide 13 - &amp;quot; KHÁI NIỆM VỀ BẢN VẼ KĨ THUẬT&amp;#x0D;&amp;#x0A;  HÌNH CẮT&amp;#x0D;&amp;#x0A;&amp;quot;&quot;/&gt;&lt;property id=&quot;20307&quot; value=&quot;300&quot;/&gt;&lt;/object&gt;&lt;object type=&quot;3&quot; unique_id=&quot;10017&quot;&gt;&lt;property id=&quot;20148&quot; value=&quot;5&quot;/&gt;&lt;property id=&quot;20300&quot; value=&quot;Slide 14 - &amp;quot;&amp;#x0D;&amp;#x0A;BT:Điền các cụm từ sau (mặt phẳng cắt; kẻ gạch gạch; bên trong; phần vật thể) vào chỗ (……) để hoàn thành câu sau:&quot;/&gt;&lt;property id=&quot;20307&quot; value=&quot;297&quot;/&gt;&lt;/object&gt;&lt;object type=&quot;3&quot; unique_id=&quot;10018&quot;&gt;&lt;property id=&quot;20148&quot; value=&quot;5&quot;/&gt;&lt;property id=&quot;20300&quot; value=&quot;Slide 15&quot;/&gt;&lt;property id=&quot;20307&quot; value=&quot;304&quot;/&gt;&lt;/object&gt;&lt;/object&gt;&lt;/object&gt;&lt;/database&gt;"/>
  <p:tag name="SECTOMILLISECCONVERTED" val="1"/>
</p:tagLst>
</file>

<file path=ppt/tags/tag2.xml><?xml version="1.0" encoding="utf-8"?>
<p:tagLst xmlns:p="http://schemas.openxmlformats.org/presentationml/2006/main">
  <p:tag name="TIMING" val="|0.6|0.7|0.3|0.3|0.3|0.3"/>
</p:tagLst>
</file>

<file path=ppt/tags/tag3.xml><?xml version="1.0" encoding="utf-8"?>
<p:tagLst xmlns:p="http://schemas.openxmlformats.org/presentationml/2006/main">
  <p:tag name="TIMING" val="|0.6|0.7|0.3|0.3|0.3|0.3"/>
</p:tagLst>
</file>

<file path=ppt/tags/tag4.xml><?xml version="1.0" encoding="utf-8"?>
<p:tagLst xmlns:p="http://schemas.openxmlformats.org/presentationml/2006/main">
  <p:tag name="TIMING" val="|0.6|0.7|0.3|0.3|0.3|0.3"/>
</p:tagLst>
</file>

<file path=ppt/tags/tag5.xml><?xml version="1.0" encoding="utf-8"?>
<p:tagLst xmlns:p="http://schemas.openxmlformats.org/presentationml/2006/main">
  <p:tag name="TIMING" val="|0.6|0.7|0.3|0.3|0.3|0.3"/>
</p:tagLst>
</file>

<file path=ppt/tags/tag6.xml><?xml version="1.0" encoding="utf-8"?>
<p:tagLst xmlns:p="http://schemas.openxmlformats.org/presentationml/2006/main">
  <p:tag name="TIMING" val="|0.6|0.7|0.3|0.3|0.3|0.3"/>
</p:tagLst>
</file>

<file path=ppt/tags/tag7.xml><?xml version="1.0" encoding="utf-8"?>
<p:tagLst xmlns:p="http://schemas.openxmlformats.org/presentationml/2006/main">
  <p:tag name="TIMING" val="|0.6|0.7|0.3|0.3|0.3|0.3"/>
</p:tagLst>
</file>

<file path=ppt/tags/tag8.xml><?xml version="1.0" encoding="utf-8"?>
<p:tagLst xmlns:p="http://schemas.openxmlformats.org/presentationml/2006/main">
  <p:tag name="TIMING" val="|0.6|0.7|0.3|0.3|0.3|0.3"/>
</p:tagLst>
</file>

<file path=ppt/tags/tag9.xml><?xml version="1.0" encoding="utf-8"?>
<p:tagLst xmlns:p="http://schemas.openxmlformats.org/presentationml/2006/main">
  <p:tag name="TIMING" val="|0.6|0.7|0.3|0.3|0.3|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7761</Words>
  <Application>WPS Presentation</Application>
  <PresentationFormat>On-screen Show (4:3)</PresentationFormat>
  <Paragraphs>370</Paragraphs>
  <Slides>30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30</vt:i4>
      </vt:variant>
    </vt:vector>
  </HeadingPairs>
  <TitlesOfParts>
    <vt:vector size="44" baseType="lpstr">
      <vt:lpstr>Arial</vt:lpstr>
      <vt:lpstr>SimSun</vt:lpstr>
      <vt:lpstr>Wingdings</vt:lpstr>
      <vt:lpstr>Times New Roman</vt:lpstr>
      <vt:lpstr>Calibri</vt:lpstr>
      <vt:lpstr>.VnAristote</vt:lpstr>
      <vt:lpstr>Segoe Print</vt:lpstr>
      <vt:lpstr>#9Slide05 Garris</vt:lpstr>
      <vt:lpstr>VNI-Times</vt:lpstr>
      <vt:lpstr>#9Slide05 Garris</vt:lpstr>
      <vt:lpstr>Lato Light</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dc:creator>
  <cp:lastModifiedBy>Khôi Nguyễn Tuấn</cp:lastModifiedBy>
  <cp:revision>259</cp:revision>
  <dcterms:created xsi:type="dcterms:W3CDTF">2008-10-16T08:52:35Z</dcterms:created>
  <dcterms:modified xsi:type="dcterms:W3CDTF">2025-05-16T11:22:52Z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C85D8650BABB4CF5B5E72B78A44EE0BB_13</vt:lpwstr>
  </property>
  <property fmtid="{D5CDD505-2E9C-101B-9397-08002B2CF9AE}" pid="3" name="KSOProductBuildVer">
    <vt:lpwstr>1033-12.2.0.21179</vt:lpwstr>
  </property>
</Properties>
</file>