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400" r:id="rId3"/>
    <p:sldId id="421" r:id="rId4"/>
    <p:sldId id="420" r:id="rId5"/>
    <p:sldId id="424" r:id="rId6"/>
    <p:sldId id="350" r:id="rId7"/>
    <p:sldId id="426" r:id="rId8"/>
    <p:sldId id="427" r:id="rId9"/>
    <p:sldId id="434" r:id="rId10"/>
    <p:sldId id="430" r:id="rId12"/>
    <p:sldId id="435" r:id="rId13"/>
    <p:sldId id="351" r:id="rId14"/>
    <p:sldId id="414" r:id="rId15"/>
    <p:sldId id="431" r:id="rId16"/>
    <p:sldId id="433" r:id="rId17"/>
    <p:sldId id="436" r:id="rId18"/>
    <p:sldId id="376" r:id="rId19"/>
    <p:sldId id="352" r:id="rId20"/>
    <p:sldId id="437" r:id="rId21"/>
    <p:sldId id="438" r:id="rId22"/>
    <p:sldId id="442" r:id="rId23"/>
    <p:sldId id="440" r:id="rId24"/>
    <p:sldId id="443" r:id="rId25"/>
    <p:sldId id="439" r:id="rId26"/>
    <p:sldId id="444" r:id="rId27"/>
    <p:sldId id="449" r:id="rId28"/>
    <p:sldId id="417" r:id="rId29"/>
    <p:sldId id="419" r:id="rId30"/>
    <p:sldId id="394" r:id="rId31"/>
    <p:sldId id="340" r:id="rId32"/>
    <p:sldId id="445" r:id="rId33"/>
    <p:sldId id="446" r:id="rId34"/>
    <p:sldId id="447" r:id="rId35"/>
    <p:sldId id="448" r:id="rId36"/>
    <p:sldId id="343" r:id="rId37"/>
    <p:sldId id="406" r:id="rId38"/>
    <p:sldId id="384" r:id="rId39"/>
    <p:sldId id="304" r:id="rId40"/>
    <p:sldId id="410" r:id="rId41"/>
    <p:sldId id="411" r:id="rId42"/>
    <p:sldId id="412" r:id="rId43"/>
    <p:sldId id="413" r:id="rId44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FF"/>
    <a:srgbClr val="F9F9F9"/>
    <a:srgbClr val="99CCFF"/>
    <a:srgbClr val="CCFF66"/>
    <a:srgbClr val="66FF33"/>
    <a:srgbClr val="00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12"/>
    <p:restoredTop sz="77378"/>
  </p:normalViewPr>
  <p:slideViewPr>
    <p:cSldViewPr showGuides="1">
      <p:cViewPr varScale="1">
        <p:scale>
          <a:sx n="57" d="100"/>
          <a:sy n="57" d="100"/>
        </p:scale>
        <p:origin x="124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gs" Target="tags/tag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.VnAristote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.VnAristote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E3F498E-68A6-460B-9ACF-A10C5AAEFA5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.VnAristote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.VnAristote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A76985-779D-4654-91C7-BC71C3062585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ristote" pitchFamily="34" charset="0"/>
                <a:ea typeface="+mn-ea"/>
                <a:cs typeface="+mn-cs"/>
              </a:rPr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dirty="0"/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4096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1536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1741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1946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15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dirty="0"/>
          </a:p>
        </p:txBody>
      </p:sp>
      <p:sp>
        <p:nvSpPr>
          <p:cNvPr id="378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en-US" altLang="vi-VN" sz="1200" dirty="0">
                <a:latin typeface=".VnAristote" pitchFamily="34" charset="0"/>
              </a:rPr>
            </a:fld>
            <a:endParaRPr lang="en-US" altLang="vi-VN" sz="1200" dirty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3"/>
            <a:ext cx="20574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198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600205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600205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7"/>
            <a:ext cx="404177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73058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vi-VN" dirty="0"/>
              <a:t>Click to edit Master title style</a:t>
            </a:r>
            <a:endParaRPr lang="en-US" alt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file:///D:\2024-2025\B&#224;i%20thi%20GVDG%20c&#7845;p%20tr&#432;&#7901;ng\2%20Minutes%20timer%20(&#272;&#7891;ng%20h&#7891;%20&#273;&#7871;m%20ng&#432;&#7907;c%202%20ph&#250;t).mp4" TargetMode="External"/><Relationship Id="rId1" Type="http://schemas.openxmlformats.org/officeDocument/2006/relationships/video" Target="file:///D:\2024-2025\B&#224;i%20thi%20GVDG%20c&#7845;p%20tr&#432;&#7901;ng\2%20Minutes%20timer%20(&#272;&#7891;ng%20h&#7891;%20&#273;&#7871;m%20ng&#432;&#7907;c%202%20ph&#250;t)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slide" Target="slide17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6.jpeg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jpeg"/><Relationship Id="rId7" Type="http://schemas.openxmlformats.org/officeDocument/2006/relationships/slide" Target="slide1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7.jpeg"/><Relationship Id="rId10" Type="http://schemas.openxmlformats.org/officeDocument/2006/relationships/image" Target="../media/image36.jpeg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8.jpeg"/><Relationship Id="rId10" Type="http://schemas.openxmlformats.org/officeDocument/2006/relationships/slide" Target="slide17.xml"/><Relationship Id="rId1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hyperlink" Target="NH&#431;%20QUY&#768;NH.ppt" TargetMode="External"/><Relationship Id="rId1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8.jpeg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media" Target="file:///D:\2024-2025\B&#224;i%20thi%20GVDG%20c&#7845;p%20tr&#432;&#7901;ng\60%20gi&#226;y%20&#273;&#7871;m%20ng&#432;&#7907;c%20nh&#7841;c%20s&#244;i%20&#273;&#7897;ng%20(1%20minute%20countdown%20with%20music).mp4" TargetMode="External"/><Relationship Id="rId4" Type="http://schemas.openxmlformats.org/officeDocument/2006/relationships/video" Target="file:///D:\2024-2025\B&#224;i%20thi%20GVDG%20c&#7845;p%20tr&#432;&#7901;ng\60%20gi&#226;y%20&#273;&#7871;m%20ng&#432;&#7907;c%20nh&#7841;c%20s&#244;i%20&#273;&#7897;ng%20(1%20minute%20countdown%20with%20music).mp4" TargetMode="External"/><Relationship Id="rId3" Type="http://schemas.openxmlformats.org/officeDocument/2006/relationships/image" Target="../media/image9.png"/><Relationship Id="rId2" Type="http://schemas.openxmlformats.org/officeDocument/2006/relationships/hyperlink" Target="B&#224;i%20thi%20GVDG%20c&#7845;p%20tr&#432;&#7901;ng\60%20gi&#226;y%20&#273;&#7871;m%20ng&#432;&#7907;c%20nh&#7841;c%20s&#244;i%20&#273;&#7897;ng%20(1%20minute%20countdown%20with%20music).mp4" TargetMode="Externa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95438" y="5432425"/>
            <a:ext cx="5951538" cy="521970"/>
          </a:xfrm>
          <a:prstGeom prst="rect">
            <a:avLst/>
          </a:prstGeom>
        </p:spPr>
        <p:txBody>
          <a:bodyPr>
            <a:spAutoFit/>
          </a:bodyPr>
          <a:p>
            <a:pPr algn="ctr">
              <a:buNone/>
            </a:pPr>
            <a:r>
              <a:rPr sz="28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   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Thúy Diễm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7" name="AutoShape 6" descr="Cực kỳ đa dạng ~ 500+ mẫu nền powerpoint đẹp Chuẩn HD đến từng chi tiết"/>
          <p:cNvSpPr>
            <a:spLocks noChangeAspect="1"/>
          </p:cNvSpPr>
          <p:nvPr/>
        </p:nvSpPr>
        <p:spPr>
          <a:xfrm>
            <a:off x="168275" y="-1825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13" y="2163763"/>
            <a:ext cx="2774950" cy="3203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AutoShape 2" descr="Phân biệt đạm động vật và đạm thực vật | Vinmec"/>
          <p:cNvSpPr>
            <a:spLocks noChangeAspect="1"/>
          </p:cNvSpPr>
          <p:nvPr/>
        </p:nvSpPr>
        <p:spPr>
          <a:xfrm>
            <a:off x="168275" y="-1825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4339" name="AutoShape 4" descr="Lý thuyết Công nghệ 6 Bài 15: Cơ sở của ăn uống hợp lí (hay, chi tiết)"/>
          <p:cNvSpPr>
            <a:spLocks noChangeAspect="1"/>
          </p:cNvSpPr>
          <p:nvPr/>
        </p:nvSpPr>
        <p:spPr>
          <a:xfrm>
            <a:off x="320675" y="-301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4340" name="Rectangle 10"/>
          <p:cNvSpPr/>
          <p:nvPr/>
        </p:nvSpPr>
        <p:spPr>
          <a:xfrm>
            <a:off x="4724400" y="2503488"/>
            <a:ext cx="4038600" cy="3140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571500" indent="-571500">
              <a:buChar char="-"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Chất đạm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>
              <a:buChar char="-"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Chất béo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>
              <a:buChar char="-"/>
            </a:pP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Chất đường bột</a:t>
            </a:r>
            <a:endParaRPr lang="en-US" altLang="en-US" sz="3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>
              <a:buChar char="-"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Vitamin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>
              <a:buChar char="-"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Chất khoáng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-152400" y="-30162"/>
            <a:ext cx="9144000" cy="1446212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Dựa vào giá trị dinh dưỡng có thể chia thực phẩm làm mấy nhóm ? 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42" name="Picture 12" descr="Screen Clipping"/>
          <p:cNvPicPr>
            <a:picLocks noChangeAspect="1"/>
          </p:cNvPicPr>
          <p:nvPr/>
        </p:nvPicPr>
        <p:blipFill>
          <a:blip r:embed="rId1"/>
          <a:srcRect r="10490"/>
          <a:stretch>
            <a:fillRect/>
          </a:stretch>
        </p:blipFill>
        <p:spPr>
          <a:xfrm>
            <a:off x="-4762" y="1428750"/>
            <a:ext cx="4043362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13" descr="Screen Clipping"/>
          <p:cNvPicPr>
            <a:picLocks noChangeAspect="1"/>
          </p:cNvPicPr>
          <p:nvPr/>
        </p:nvPicPr>
        <p:blipFill>
          <a:blip r:embed="rId2"/>
          <a:srcRect r="8090"/>
          <a:stretch>
            <a:fillRect/>
          </a:stretch>
        </p:blipFill>
        <p:spPr>
          <a:xfrm>
            <a:off x="-4762" y="4191000"/>
            <a:ext cx="4038600" cy="2906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10"/>
          <p:cNvSpPr/>
          <p:nvPr/>
        </p:nvSpPr>
        <p:spPr>
          <a:xfrm>
            <a:off x="190500" y="161925"/>
            <a:ext cx="8458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GIÁ TRỊ DINH DƯỠNG CỦA CÁC NHÓM THỰC PHẨM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Text Box 5"/>
          <p:cNvSpPr txBox="1"/>
          <p:nvPr/>
        </p:nvSpPr>
        <p:spPr>
          <a:xfrm>
            <a:off x="609600" y="6173788"/>
            <a:ext cx="8229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4.1. Vai trò dinh dưỡng của các nhóm thực phẩm</a:t>
            </a:r>
            <a:endParaRPr lang="en-US" altLang="en-US" sz="28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388" name="Group 26"/>
          <p:cNvGrpSpPr/>
          <p:nvPr/>
        </p:nvGrpSpPr>
        <p:grpSpPr>
          <a:xfrm>
            <a:off x="0" y="598488"/>
            <a:ext cx="8839200" cy="5602287"/>
            <a:chOff x="312755" y="519113"/>
            <a:chExt cx="7993045" cy="5602287"/>
          </a:xfrm>
        </p:grpSpPr>
        <p:pic>
          <p:nvPicPr>
            <p:cNvPr id="16389" name="Picture 12" descr="Screen Clipping"/>
            <p:cNvPicPr>
              <a:picLocks noChangeAspect="1"/>
            </p:cNvPicPr>
            <p:nvPr/>
          </p:nvPicPr>
          <p:blipFill>
            <a:blip r:embed="rId1"/>
            <a:srcRect r="10490"/>
            <a:stretch>
              <a:fillRect/>
            </a:stretch>
          </p:blipFill>
          <p:spPr>
            <a:xfrm>
              <a:off x="312755" y="519113"/>
              <a:ext cx="3114657" cy="26574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0" name="Picture 13" descr="Screen Clipping"/>
            <p:cNvPicPr>
              <a:picLocks noChangeAspect="1"/>
            </p:cNvPicPr>
            <p:nvPr/>
          </p:nvPicPr>
          <p:blipFill>
            <a:blip r:embed="rId2"/>
            <a:srcRect r="8090"/>
            <a:stretch>
              <a:fillRect/>
            </a:stretch>
          </p:blipFill>
          <p:spPr>
            <a:xfrm>
              <a:off x="381001" y="3084513"/>
              <a:ext cx="3048000" cy="30368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6391" name="Group 23"/>
            <p:cNvGrpSpPr/>
            <p:nvPr/>
          </p:nvGrpSpPr>
          <p:grpSpPr>
            <a:xfrm>
              <a:off x="3963302" y="552450"/>
              <a:ext cx="4342498" cy="5568950"/>
              <a:chOff x="3277502" y="552450"/>
              <a:chExt cx="5790298" cy="5568950"/>
            </a:xfrm>
          </p:grpSpPr>
          <p:pic>
            <p:nvPicPr>
              <p:cNvPr id="16397" name="Picture 14" descr="Screen Clippi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7502" y="552450"/>
                <a:ext cx="5434012" cy="14097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398" name="Picture 15" descr="Screen Clippi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95650" y="2101850"/>
                <a:ext cx="5467350" cy="1284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399" name="Picture 16" descr="Screen Clipping"/>
              <p:cNvPicPr>
                <a:picLocks noChangeAspect="1"/>
              </p:cNvPicPr>
              <p:nvPr/>
            </p:nvPicPr>
            <p:blipFill>
              <a:blip r:embed="rId5"/>
              <a:srcRect l="2863"/>
              <a:stretch>
                <a:fillRect/>
              </a:stretch>
            </p:blipFill>
            <p:spPr>
              <a:xfrm>
                <a:off x="3377514" y="3459163"/>
                <a:ext cx="5690286" cy="266223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cxnSp>
          <p:nvCxnSpPr>
            <p:cNvPr id="4" name="Straight Arrow Connector 3"/>
            <p:cNvCxnSpPr/>
            <p:nvPr/>
          </p:nvCxnSpPr>
          <p:spPr>
            <a:xfrm>
              <a:off x="3412070" y="1201738"/>
              <a:ext cx="703411" cy="146526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16399" idx="1"/>
            </p:cNvCxnSpPr>
            <p:nvPr/>
          </p:nvCxnSpPr>
          <p:spPr>
            <a:xfrm flipV="1">
              <a:off x="3420683" y="4791075"/>
              <a:ext cx="617279" cy="51752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399" idx="1"/>
            </p:cNvCxnSpPr>
            <p:nvPr/>
          </p:nvCxnSpPr>
          <p:spPr>
            <a:xfrm>
              <a:off x="3412070" y="2438401"/>
              <a:ext cx="625892" cy="235267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endCxn id="16399" idx="1"/>
            </p:cNvCxnSpPr>
            <p:nvPr/>
          </p:nvCxnSpPr>
          <p:spPr>
            <a:xfrm>
              <a:off x="3412070" y="3962400"/>
              <a:ext cx="625892" cy="82867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412070" y="1143001"/>
              <a:ext cx="703411" cy="58737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10"/>
          <p:cNvSpPr/>
          <p:nvPr/>
        </p:nvSpPr>
        <p:spPr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PHIẾU HỌC TẬP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Quan sát H4.1 sgk/25  hoàn thành bảng sau: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8435" name="Table 18434"/>
          <p:cNvGraphicFramePr/>
          <p:nvPr/>
        </p:nvGraphicFramePr>
        <p:xfrm>
          <a:off x="12700" y="1066800"/>
          <a:ext cx="9131300" cy="5819775"/>
        </p:xfrm>
        <a:graphic>
          <a:graphicData uri="http://schemas.openxmlformats.org/drawingml/2006/table">
            <a:tbl>
              <a:tblPr/>
              <a:tblGrid>
                <a:gridCol w="1822450"/>
                <a:gridCol w="1250950"/>
                <a:gridCol w="2725738"/>
                <a:gridCol w="3332162"/>
              </a:tblGrid>
              <a:tr h="8540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NHÓM 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NHÓM THỰC PHẨM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085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</a:tr>
              <a:tr h="1285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2065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1387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8" marB="4572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2 Minutes timer (Đồng hồ đếm ngược 2 phút)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447800" y="-533400"/>
            <a:ext cx="2362200" cy="1541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10"/>
          <p:cNvSpPr/>
          <p:nvPr/>
        </p:nvSpPr>
        <p:spPr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PHIẾU HỌC TẬP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Quan sát H4.1 sgk/25  hoàn thành bảng sau: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0483" name="Table 20482"/>
          <p:cNvGraphicFramePr/>
          <p:nvPr/>
        </p:nvGraphicFramePr>
        <p:xfrm>
          <a:off x="0" y="0"/>
          <a:ext cx="9144000" cy="7310438"/>
        </p:xfrm>
        <a:graphic>
          <a:graphicData uri="http://schemas.openxmlformats.org/drawingml/2006/table">
            <a:tbl>
              <a:tblPr/>
              <a:tblGrid>
                <a:gridCol w="1524000"/>
                <a:gridCol w="1276350"/>
                <a:gridCol w="2489200"/>
                <a:gridCol w="3854450"/>
              </a:tblGrid>
              <a:tr h="9509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NHÓM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NHÓM THỰC PHẨM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505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sz="28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chất đạm</a:t>
                      </a: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(Protein)</a:t>
                      </a: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Xây dựng, tạo ra các tế b</a:t>
                      </a:r>
                      <a:r>
                        <a:rPr sz="32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mới</a:t>
                      </a:r>
                      <a:endParaRPr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Giúp cơ thể sinh trưởng v</a:t>
                      </a:r>
                      <a:r>
                        <a:rPr sz="32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phát triển</a:t>
                      </a:r>
                      <a:endParaRPr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Cung cấp năng lượng</a:t>
                      </a:r>
                      <a:endParaRPr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8543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chất đường, bột</a:t>
                      </a:r>
                      <a:endParaRPr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(Glucid)</a:t>
                      </a:r>
                      <a:endParaRPr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</a:t>
                      </a:r>
                      <a:r>
                        <a:rPr lang="vi-VN" altLang="x-none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 cấp năng lượng </a:t>
                      </a:r>
                      <a:r>
                        <a:rPr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yếu </a:t>
                      </a:r>
                      <a:r>
                        <a:rPr lang="vi-VN" altLang="x-none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 </a:t>
                      </a:r>
                      <a:r>
                        <a:rPr lang="vi-VN" altLang="x-none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</a:t>
                      </a:r>
                      <a:r>
                        <a:rPr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vi-VN" altLang="x-none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thể </a:t>
                      </a:r>
                      <a:endParaRPr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en-US" sz="3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3" marB="4572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Rectangle 10"/>
          <p:cNvSpPr/>
          <p:nvPr/>
        </p:nvSpPr>
        <p:spPr>
          <a:xfrm>
            <a:off x="0" y="33338"/>
            <a:ext cx="9144000" cy="893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PHIẾU HỌC TẬP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Quan sát H4.1 sgk/25  hoàn thành bảng sau: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2531" name="Table 22530"/>
          <p:cNvGraphicFramePr/>
          <p:nvPr/>
        </p:nvGraphicFramePr>
        <p:xfrm>
          <a:off x="12700" y="1089025"/>
          <a:ext cx="9131300" cy="5830888"/>
        </p:xfrm>
        <a:graphic>
          <a:graphicData uri="http://schemas.openxmlformats.org/drawingml/2006/table">
            <a:tbl>
              <a:tblPr/>
              <a:tblGrid>
                <a:gridCol w="1674813"/>
                <a:gridCol w="1436687"/>
                <a:gridCol w="2590800"/>
                <a:gridCol w="3429000"/>
              </a:tblGrid>
              <a:tr h="9540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NHÓM 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THỰC PHẨM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511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sz="28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chất béo</a:t>
                      </a: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(Lipid)</a:t>
                      </a: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</a:t>
                      </a:r>
                      <a:r>
                        <a:rPr lang="vi-VN" altLang="x-none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 cấp năng lượng </a:t>
                      </a:r>
                      <a:endParaRPr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Giúp bảo vệ cơ thể v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chuyển hóa một số vitamin cần thiết</a:t>
                      </a:r>
                      <a:endParaRPr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2225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vitamin, chất khoáng (Minerals)</a:t>
                      </a:r>
                      <a:endParaRPr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</a:t>
                      </a:r>
                      <a:r>
                        <a:rPr lang="vi-VN" altLang="x-none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ăng sức đề kháng 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vi-VN" altLang="x-none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iúp cơ thể 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khoẻ mạnh</a:t>
                      </a:r>
                      <a:r>
                        <a:rPr lang="vi-VN" altLang="x-none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</a:t>
                      </a:r>
                      <a:r>
                        <a:rPr lang="vi-VN" altLang="x-none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x-none" sz="2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 lại bệnh tật</a:t>
                      </a:r>
                      <a:endParaRPr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26" marB="45726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4578" name="Table 24577"/>
          <p:cNvGraphicFramePr/>
          <p:nvPr/>
        </p:nvGraphicFramePr>
        <p:xfrm>
          <a:off x="12700" y="0"/>
          <a:ext cx="9131300" cy="6989763"/>
        </p:xfrm>
        <a:graphic>
          <a:graphicData uri="http://schemas.openxmlformats.org/drawingml/2006/table">
            <a:tbl>
              <a:tblPr/>
              <a:tblGrid>
                <a:gridCol w="1587500"/>
                <a:gridCol w="1143000"/>
                <a:gridCol w="2209800"/>
                <a:gridCol w="4191000"/>
              </a:tblGrid>
              <a:tr h="8509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NHÓM 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NHÓM THỰC PHẨM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92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chất đạm</a:t>
                      </a: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(Protein)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38" marB="4573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Xây dựng, tạo ra các tế b</a:t>
                      </a:r>
                      <a:r>
                        <a:rPr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mới</a:t>
                      </a: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Giúp cơ thể sinh trưởng v</a:t>
                      </a:r>
                      <a:r>
                        <a:rPr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phát triển</a:t>
                      </a: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Cung cấp năng lượng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38" marB="4573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2811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chất đường, bột</a:t>
                      </a:r>
                      <a:endParaRPr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(Glucid)</a:t>
                      </a:r>
                      <a:endParaRPr lang="en-US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38" marB="4573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</a:t>
                      </a:r>
                      <a:r>
                        <a:rPr lang="vi-VN" altLang="x-none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 cấp năng lượng </a:t>
                      </a:r>
                      <a:r>
                        <a:rPr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yếu </a:t>
                      </a:r>
                      <a:r>
                        <a:rPr lang="vi-VN" altLang="x-none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 </a:t>
                      </a:r>
                      <a:r>
                        <a:rPr lang="vi-VN" altLang="x-none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</a:t>
                      </a:r>
                      <a:r>
                        <a:rPr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vi-VN" altLang="x-none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thể </a:t>
                      </a:r>
                      <a:endParaRPr lang="en-US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38" marB="4573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5541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chất béo</a:t>
                      </a: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(Lipid)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38" marB="4573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</a:t>
                      </a:r>
                      <a:r>
                        <a:rPr lang="vi-VN" altLang="x-none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ung cấp năng lượng </a:t>
                      </a:r>
                      <a:endParaRPr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Giúp bảo vệ cơ thể v</a:t>
                      </a:r>
                      <a:r>
                        <a:rPr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chuyển hóa một số vitamin cần thiết</a:t>
                      </a:r>
                      <a:endParaRPr lang="en-US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38" marB="4573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13827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33" marB="45733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vitamin, chất khoáng (Minerals)</a:t>
                      </a:r>
                      <a:endParaRPr lang="en-US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38" marB="4573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G</a:t>
                      </a:r>
                      <a:r>
                        <a:rPr lang="vi-VN" altLang="x-none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iúp cơ thể phát triển v</a:t>
                      </a:r>
                      <a:r>
                        <a:rPr lang="vi-VN" altLang="x-none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vi-VN" altLang="x-none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tăng sức đề kháng chống lại bệnh tật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38" marB="45738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369888" y="762000"/>
            <a:ext cx="8545513" cy="553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09588"/>
            <a:ext cx="9144000" cy="6462713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p>
            <a:pPr algn="just">
              <a:buNone/>
            </a:pPr>
            <a:r>
              <a:rPr lang="en-US" altLang="en-US" sz="23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600" b="1" dirty="0">
                <a:latin typeface="Times New Roman" panose="02020603050405020304" pitchFamily="18" charset="0"/>
              </a:rPr>
              <a:t>Căn cứ vào giá trị dinh dưỡng thực phẩm được chia thành 4 nhóm: </a:t>
            </a:r>
            <a:endParaRPr lang="en-US" altLang="en-US" sz="2600" b="1" dirty="0">
              <a:latin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N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hóm thực phẩm gi</a:t>
            </a:r>
            <a:r>
              <a:rPr lang="vi-VN" altLang="x-none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đạm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(Protein):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Xây dựng, tạo ra các tế b</a:t>
            </a:r>
            <a:r>
              <a:rPr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mới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Giúp cơ thể sinh trưởng v</a:t>
            </a:r>
            <a:r>
              <a:rPr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Cung cấp năng lượng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N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hóm thực phẩm gi</a:t>
            </a:r>
            <a:r>
              <a:rPr lang="vi-VN" altLang="x-none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đường, bột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(Glucid):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C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ung cấp năng lượng cho 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thể 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N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hóm thực phẩm gi</a:t>
            </a:r>
            <a:r>
              <a:rPr lang="vi-VN" altLang="x-none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béo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(Lipid):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C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ung cấp năng lượng 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Giúp bảo vệ cơ thể v</a:t>
            </a:r>
            <a:r>
              <a:rPr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chuyển hóa một số vitamin cần thiết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N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hóm thực phẩm gi</a:t>
            </a:r>
            <a:r>
              <a:rPr lang="vi-VN" altLang="x-none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khoáng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x-none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+ T</a:t>
            </a:r>
            <a:r>
              <a:rPr lang="vi-VN" altLang="x-non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ăng sức đề kháng </a:t>
            </a:r>
            <a:r>
              <a:rPr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giúp cơ thể khoẻ mạnh, chống lại bệnh tật</a:t>
            </a:r>
            <a:endParaRPr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sử dụng đầy đủ thực phẩm thuộc 4 nhóm chính</a:t>
            </a:r>
            <a:endParaRPr sz="2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>
              <a:buNone/>
            </a:pPr>
            <a:endParaRPr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8" name="Rectangle 10"/>
          <p:cNvSpPr/>
          <p:nvPr/>
        </p:nvSpPr>
        <p:spPr>
          <a:xfrm>
            <a:off x="330200" y="38100"/>
            <a:ext cx="8458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GIÁ TRỊ DINH DƯỠNG CỦA CÁC NHÓM THỰC PHẨM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685800" y="-263525"/>
            <a:ext cx="6858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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Rectangle 10"/>
          <p:cNvSpPr/>
          <p:nvPr/>
        </p:nvSpPr>
        <p:spPr>
          <a:xfrm>
            <a:off x="50800" y="98425"/>
            <a:ext cx="8410575" cy="955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2. NHU CẦU DINH DƯỠNG CỦA CƠ THỂ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endParaRPr lang="en-US" altLang="en-US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Text Box 5"/>
          <p:cNvSpPr txBox="1"/>
          <p:nvPr/>
        </p:nvSpPr>
        <p:spPr>
          <a:xfrm>
            <a:off x="104775" y="1668463"/>
            <a:ext cx="9039225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thể trạng của mỗi bạn trong Hình 4.2, thể trạng đó thể hiện tình trạng dinh dưỡng của cơ thể như thế n</a:t>
            </a:r>
            <a:r>
              <a:rPr lang="en-US" altLang="en-US" sz="32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 </a:t>
            </a:r>
            <a:endParaRPr lang="en-US" altLang="en-US" sz="3200" i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585788"/>
            <a:ext cx="8572500" cy="3087688"/>
          </a:xfrm>
        </p:spPr>
      </p:pic>
      <p:grpSp>
        <p:nvGrpSpPr>
          <p:cNvPr id="3" name="Group 2"/>
          <p:cNvGrpSpPr/>
          <p:nvPr/>
        </p:nvGrpSpPr>
        <p:grpSpPr>
          <a:xfrm>
            <a:off x="266700" y="3143250"/>
            <a:ext cx="8588375" cy="3732213"/>
            <a:chOff x="266171" y="3143250"/>
            <a:chExt cx="8588375" cy="3732213"/>
          </a:xfrm>
        </p:grpSpPr>
        <p:sp>
          <p:nvSpPr>
            <p:cNvPr id="27655" name="Text Box 5"/>
            <p:cNvSpPr txBox="1"/>
            <p:nvPr/>
          </p:nvSpPr>
          <p:spPr>
            <a:xfrm>
              <a:off x="1836738" y="6351588"/>
              <a:ext cx="4919662" cy="5238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4.2. Một số loại thể trạng</a:t>
              </a:r>
              <a:endPara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7656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171" y="3143250"/>
              <a:ext cx="8588375" cy="27320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Oval 3">
              <a:hlinkClick r:id="" action="ppaction://noaction"/>
            </p:cNvPr>
            <p:cNvSpPr/>
            <p:nvPr/>
          </p:nvSpPr>
          <p:spPr>
            <a:xfrm>
              <a:off x="990600" y="5884863"/>
              <a:ext cx="812800" cy="381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Oval 13">
              <a:hlinkClick r:id="" action="ppaction://noaction"/>
            </p:cNvPr>
            <p:cNvSpPr/>
            <p:nvPr/>
          </p:nvSpPr>
          <p:spPr>
            <a:xfrm>
              <a:off x="4217988" y="5900738"/>
              <a:ext cx="731837" cy="39528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>
              <a:hlinkClick r:id="" action="ppaction://noaction"/>
            </p:cNvPr>
            <p:cNvSpPr/>
            <p:nvPr/>
          </p:nvSpPr>
          <p:spPr>
            <a:xfrm>
              <a:off x="7034213" y="5949950"/>
              <a:ext cx="749300" cy="39211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-53975" y="744538"/>
            <a:ext cx="57816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585788"/>
            <a:ext cx="8572500" cy="3087688"/>
          </a:xfrm>
        </p:spPr>
      </p:pic>
      <p:grpSp>
        <p:nvGrpSpPr>
          <p:cNvPr id="28675" name="Group 6"/>
          <p:cNvGrpSpPr/>
          <p:nvPr/>
        </p:nvGrpSpPr>
        <p:grpSpPr>
          <a:xfrm>
            <a:off x="242888" y="793750"/>
            <a:ext cx="9053512" cy="3227388"/>
            <a:chOff x="243416" y="794279"/>
            <a:chExt cx="9267632" cy="3227271"/>
          </a:xfrm>
        </p:grpSpPr>
        <p:sp>
          <p:nvSpPr>
            <p:cNvPr id="28686" name="Text Box 5"/>
            <p:cNvSpPr txBox="1"/>
            <p:nvPr/>
          </p:nvSpPr>
          <p:spPr>
            <a:xfrm>
              <a:off x="504423" y="3498330"/>
              <a:ext cx="8277628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en-US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4.2. Một số loại thể trạng</a:t>
              </a:r>
              <a:endPara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8687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416" y="794279"/>
              <a:ext cx="9267632" cy="22913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Oval 3">
              <a:hlinkClick r:id="" action="ppaction://noaction"/>
            </p:cNvPr>
            <p:cNvSpPr/>
            <p:nvPr/>
          </p:nvSpPr>
          <p:spPr>
            <a:xfrm>
              <a:off x="1127635" y="3188142"/>
              <a:ext cx="876282" cy="27939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Oval 13">
              <a:hlinkClick r:id="" action="ppaction://noaction"/>
            </p:cNvPr>
            <p:cNvSpPr/>
            <p:nvPr/>
          </p:nvSpPr>
          <p:spPr>
            <a:xfrm>
              <a:off x="4559738" y="3156393"/>
              <a:ext cx="790559" cy="28891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>
              <a:hlinkClick r:id="" action="ppaction://noaction"/>
            </p:cNvPr>
            <p:cNvSpPr/>
            <p:nvPr/>
          </p:nvSpPr>
          <p:spPr>
            <a:xfrm>
              <a:off x="7585450" y="3177031"/>
              <a:ext cx="809608" cy="28732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112963" y="-112712"/>
            <a:ext cx="57816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513" y="3963988"/>
            <a:ext cx="3419475" cy="1835150"/>
            <a:chOff x="37156" y="3963988"/>
            <a:chExt cx="3419100" cy="1834993"/>
          </a:xfrm>
        </p:grpSpPr>
        <p:sp>
          <p:nvSpPr>
            <p:cNvPr id="5" name="Right Arrow 4"/>
            <p:cNvSpPr/>
            <p:nvPr/>
          </p:nvSpPr>
          <p:spPr>
            <a:xfrm rot="5400000">
              <a:off x="1033463" y="4141788"/>
              <a:ext cx="1065212" cy="70961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156" y="5214206"/>
              <a:ext cx="3419100" cy="584775"/>
            </a:xfrm>
            <a:prstGeom prst="rect">
              <a:avLst/>
            </a:prstGeom>
            <a:solidFill>
              <a:srgbClr val="FF99FF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Thiếu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dinh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dưỡng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55988" y="4119563"/>
            <a:ext cx="3549650" cy="1679575"/>
            <a:chOff x="3456256" y="4119563"/>
            <a:chExt cx="3548653" cy="1679419"/>
          </a:xfrm>
        </p:grpSpPr>
        <p:sp>
          <p:nvSpPr>
            <p:cNvPr id="17" name="Right Arrow 16"/>
            <p:cNvSpPr/>
            <p:nvPr/>
          </p:nvSpPr>
          <p:spPr>
            <a:xfrm rot="5400000">
              <a:off x="4402932" y="4329907"/>
              <a:ext cx="1063625" cy="6429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56256" y="5214207"/>
              <a:ext cx="3548653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Thừa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dinh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dưỡng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45325" y="4002088"/>
            <a:ext cx="2092325" cy="1797050"/>
            <a:chOff x="7045764" y="4002088"/>
            <a:chExt cx="2092323" cy="1796893"/>
          </a:xfrm>
        </p:grpSpPr>
        <p:sp>
          <p:nvSpPr>
            <p:cNvPr id="16" name="Right Arrow 15"/>
            <p:cNvSpPr/>
            <p:nvPr/>
          </p:nvSpPr>
          <p:spPr>
            <a:xfrm rot="5400000">
              <a:off x="7457282" y="4225132"/>
              <a:ext cx="1063625" cy="61753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45764" y="5214206"/>
              <a:ext cx="2092323" cy="584775"/>
            </a:xfrm>
            <a:prstGeom prst="rect">
              <a:avLst/>
            </a:prstGeom>
            <a:solidFill>
              <a:srgbClr val="FFFF99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Cân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dối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585788"/>
            <a:ext cx="8572500" cy="3087688"/>
          </a:xfrm>
        </p:spPr>
      </p:pic>
      <p:grpSp>
        <p:nvGrpSpPr>
          <p:cNvPr id="7" name="Group 6"/>
          <p:cNvGrpSpPr/>
          <p:nvPr/>
        </p:nvGrpSpPr>
        <p:grpSpPr>
          <a:xfrm>
            <a:off x="242888" y="793750"/>
            <a:ext cx="9267825" cy="3227388"/>
            <a:chOff x="243416" y="794279"/>
            <a:chExt cx="9267632" cy="3227271"/>
          </a:xfrm>
        </p:grpSpPr>
        <p:sp>
          <p:nvSpPr>
            <p:cNvPr id="29707" name="Text Box 5"/>
            <p:cNvSpPr txBox="1"/>
            <p:nvPr/>
          </p:nvSpPr>
          <p:spPr>
            <a:xfrm>
              <a:off x="504423" y="3498330"/>
              <a:ext cx="8277628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en-US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4.2. Một số loại thể trạng</a:t>
              </a:r>
              <a:endPara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9708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416" y="794279"/>
              <a:ext cx="9267632" cy="22913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Oval 3">
              <a:hlinkClick r:id="" action="ppaction://noaction"/>
            </p:cNvPr>
            <p:cNvSpPr/>
            <p:nvPr/>
          </p:nvSpPr>
          <p:spPr>
            <a:xfrm>
              <a:off x="1127635" y="3188142"/>
              <a:ext cx="876282" cy="27939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Oval 13">
              <a:hlinkClick r:id="" action="ppaction://noaction"/>
            </p:cNvPr>
            <p:cNvSpPr/>
            <p:nvPr/>
          </p:nvSpPr>
          <p:spPr>
            <a:xfrm>
              <a:off x="4559738" y="3156393"/>
              <a:ext cx="790559" cy="28891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>
              <a:hlinkClick r:id="" action="ppaction://noaction"/>
            </p:cNvPr>
            <p:cNvSpPr/>
            <p:nvPr/>
          </p:nvSpPr>
          <p:spPr>
            <a:xfrm>
              <a:off x="7585450" y="3177031"/>
              <a:ext cx="809608" cy="28732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112963" y="-112712"/>
            <a:ext cx="57816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ight Arrow 4"/>
          <p:cNvSpPr/>
          <p:nvPr/>
        </p:nvSpPr>
        <p:spPr>
          <a:xfrm rot="5400000">
            <a:off x="1033463" y="4141788"/>
            <a:ext cx="1065213" cy="7096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56" y="5214206"/>
            <a:ext cx="3419100" cy="584775"/>
          </a:xfrm>
          <a:prstGeom prst="rect">
            <a:avLst/>
          </a:prstGeom>
          <a:solidFill>
            <a:srgbClr val="FF99FF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dinh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dưỡng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7457281" y="4225131"/>
            <a:ext cx="1063625" cy="6175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4402931" y="4329906"/>
            <a:ext cx="1063625" cy="6429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56256" y="5214207"/>
            <a:ext cx="3548654" cy="58477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dinh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dưỡng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45763" y="5214206"/>
            <a:ext cx="2092324" cy="584775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Cân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dối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0" indent="0" algn="ctr">
              <a:buNone/>
            </a:pPr>
            <a:r>
              <a:rPr lang="en-US" altLang="en-US" sz="3600" dirty="0"/>
              <a:t>                                                                                         </a:t>
            </a:r>
            <a:endParaRPr lang="en-US" altLang="en-US" sz="36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8600" y="-152400"/>
            <a:ext cx="9677400" cy="7500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962" y="-952500"/>
            <a:ext cx="0" cy="0"/>
          </a:xfrm>
        </p:spPr>
      </p:pic>
      <p:pic>
        <p:nvPicPr>
          <p:cNvPr id="30723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1075" y="2663825"/>
            <a:ext cx="2600325" cy="1762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24" name="Group 18"/>
          <p:cNvGrpSpPr/>
          <p:nvPr/>
        </p:nvGrpSpPr>
        <p:grpSpPr>
          <a:xfrm>
            <a:off x="747713" y="542925"/>
            <a:ext cx="7913687" cy="6230938"/>
            <a:chOff x="747584" y="542155"/>
            <a:chExt cx="7913086" cy="6232444"/>
          </a:xfrm>
        </p:grpSpPr>
        <p:pic>
          <p:nvPicPr>
            <p:cNvPr id="3072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584" y="2653748"/>
              <a:ext cx="5054685" cy="20706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2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7394" y="542155"/>
              <a:ext cx="2633276" cy="19141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2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551256"/>
              <a:ext cx="2514600" cy="1905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28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3671" y="572414"/>
              <a:ext cx="2412914" cy="18838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29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0" y="4749114"/>
              <a:ext cx="2514600" cy="20254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30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0" y="2653749"/>
              <a:ext cx="2514600" cy="20706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31" name="Picture 1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27395" y="4724399"/>
              <a:ext cx="2566600" cy="205019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32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5229" y="4749114"/>
              <a:ext cx="2391355" cy="202548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585788"/>
            <a:ext cx="8572500" cy="3087688"/>
          </a:xfrm>
        </p:spPr>
      </p:pic>
      <p:grpSp>
        <p:nvGrpSpPr>
          <p:cNvPr id="34" name="Group 33"/>
          <p:cNvGrpSpPr/>
          <p:nvPr/>
        </p:nvGrpSpPr>
        <p:grpSpPr>
          <a:xfrm>
            <a:off x="4273550" y="41275"/>
            <a:ext cx="4518025" cy="1076325"/>
            <a:chOff x="4273256" y="41125"/>
            <a:chExt cx="4518628" cy="1077218"/>
          </a:xfrm>
        </p:grpSpPr>
        <p:sp>
          <p:nvSpPr>
            <p:cNvPr id="5" name="Right Arrow 4"/>
            <p:cNvSpPr/>
            <p:nvPr/>
          </p:nvSpPr>
          <p:spPr>
            <a:xfrm>
              <a:off x="4273256" y="225428"/>
              <a:ext cx="974855" cy="70861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257800" y="41125"/>
              <a:ext cx="3534084" cy="1077218"/>
            </a:xfrm>
            <a:prstGeom prst="rect">
              <a:avLst/>
            </a:prstGeom>
            <a:solidFill>
              <a:srgbClr val="FF99FF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Thiếu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dinh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dưỡng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174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63"/>
            <a:ext cx="4183063" cy="69802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5611813" y="1133475"/>
            <a:ext cx="2374900" cy="1916113"/>
            <a:chOff x="5611283" y="1133313"/>
            <a:chExt cx="2374900" cy="1915679"/>
          </a:xfrm>
        </p:grpSpPr>
        <p:sp>
          <p:nvSpPr>
            <p:cNvPr id="20" name="Right Arrow 19"/>
            <p:cNvSpPr/>
            <p:nvPr/>
          </p:nvSpPr>
          <p:spPr>
            <a:xfrm rot="5400000">
              <a:off x="6311480" y="1350691"/>
              <a:ext cx="974504" cy="53975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11283" y="2125276"/>
              <a:ext cx="2374900" cy="923716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Tác</a:t>
              </a: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hại</a:t>
              </a: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endPara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383088" y="3067050"/>
            <a:ext cx="4760912" cy="3808413"/>
            <a:chOff x="4382841" y="3066633"/>
            <a:chExt cx="4761159" cy="3808300"/>
          </a:xfrm>
        </p:grpSpPr>
        <p:sp>
          <p:nvSpPr>
            <p:cNvPr id="26" name="Right Arrow 25"/>
            <p:cNvSpPr/>
            <p:nvPr/>
          </p:nvSpPr>
          <p:spPr>
            <a:xfrm rot="5400000">
              <a:off x="6262577" y="3284092"/>
              <a:ext cx="974696" cy="53977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036925" y="4041328"/>
              <a:ext cx="3524433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749926" y="4054028"/>
              <a:ext cx="0" cy="1049307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925" y="4028629"/>
              <a:ext cx="0" cy="1065182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556595" y="4057203"/>
              <a:ext cx="7938" cy="1063594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4382841" y="5120797"/>
              <a:ext cx="1524079" cy="1736674"/>
            </a:xfrm>
            <a:prstGeom prst="rect">
              <a:avLst/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dưỡng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906920" y="5120797"/>
              <a:ext cx="1713001" cy="1736674"/>
            </a:xfrm>
            <a:prstGeom prst="rect">
              <a:avLst/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Sức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đề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kháng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yếu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dễ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nhiễm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bệnh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19921" y="5136671"/>
              <a:ext cx="1524079" cy="1738262"/>
            </a:xfrm>
            <a:prstGeom prst="rect">
              <a:avLst/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trí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tuệ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kém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phát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triển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312" y="403225"/>
            <a:ext cx="0" cy="0"/>
          </a:xfrm>
        </p:spPr>
      </p:pic>
      <p:grpSp>
        <p:nvGrpSpPr>
          <p:cNvPr id="32771" name="Group 13"/>
          <p:cNvGrpSpPr/>
          <p:nvPr/>
        </p:nvGrpSpPr>
        <p:grpSpPr>
          <a:xfrm>
            <a:off x="525463" y="277813"/>
            <a:ext cx="8008937" cy="6019800"/>
            <a:chOff x="525094" y="278249"/>
            <a:chExt cx="8009308" cy="6019103"/>
          </a:xfrm>
        </p:grpSpPr>
        <p:pic>
          <p:nvPicPr>
            <p:cNvPr id="32772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094" y="2447925"/>
              <a:ext cx="2667000" cy="17145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73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4459" y="2447925"/>
              <a:ext cx="2628900" cy="17430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74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8976" y="304801"/>
              <a:ext cx="2319224" cy="18498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75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4459" y="278249"/>
              <a:ext cx="2628899" cy="18764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76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094" y="304800"/>
              <a:ext cx="2627681" cy="18498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77" name="Picture 9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91252" y="4352925"/>
              <a:ext cx="2343150" cy="19444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78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4460" y="4352926"/>
              <a:ext cx="2679850" cy="19444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79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91251" y="2447925"/>
              <a:ext cx="2343150" cy="17430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80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094" y="4352925"/>
              <a:ext cx="2627681" cy="184785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105400" y="17463"/>
            <a:ext cx="4030663" cy="1143000"/>
          </a:xfrm>
          <a:solidFill>
            <a:srgbClr val="FFFF99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p>
            <a:r>
              <a:rPr lang="en-US" altLang="en-US" dirty="0"/>
              <a:t>Thừa dinh dưỡng </a:t>
            </a:r>
            <a:endParaRPr lang="en-US" altLang="en-US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3796" name="Picture 2" descr="10 đứa trẻ béo nhất thế giới khiến ai cũng phải kinh ngạ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3337"/>
            <a:ext cx="5105400" cy="68913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5932488" y="1244600"/>
            <a:ext cx="2374900" cy="1916113"/>
            <a:chOff x="5611283" y="1133313"/>
            <a:chExt cx="2374900" cy="1915679"/>
          </a:xfrm>
        </p:grpSpPr>
        <p:sp>
          <p:nvSpPr>
            <p:cNvPr id="7" name="Right Arrow 6"/>
            <p:cNvSpPr/>
            <p:nvPr/>
          </p:nvSpPr>
          <p:spPr>
            <a:xfrm rot="5400000">
              <a:off x="6311480" y="1350691"/>
              <a:ext cx="974504" cy="53975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11283" y="2125276"/>
              <a:ext cx="2374900" cy="923716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Tác</a:t>
              </a: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hại</a:t>
              </a: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endParaRPr kumimoji="0" lang="en-US" sz="54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80000" y="3178175"/>
            <a:ext cx="4038600" cy="1927225"/>
            <a:chOff x="5080000" y="3178175"/>
            <a:chExt cx="4038600" cy="1927225"/>
          </a:xfrm>
        </p:grpSpPr>
        <p:sp>
          <p:nvSpPr>
            <p:cNvPr id="4" name="Right Arrow 3"/>
            <p:cNvSpPr/>
            <p:nvPr/>
          </p:nvSpPr>
          <p:spPr>
            <a:xfrm rot="5400000">
              <a:off x="6434138" y="3303588"/>
              <a:ext cx="1089025" cy="8382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800" name="Title 1"/>
            <p:cNvSpPr txBox="1"/>
            <p:nvPr/>
          </p:nvSpPr>
          <p:spPr>
            <a:xfrm>
              <a:off x="5080000" y="4284663"/>
              <a:ext cx="4038600" cy="820737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anchor="ctr" anchorCtr="0"/>
            <a:p>
              <a:pPr algn="ctr"/>
              <a:r>
                <a:rPr lang="en-US" altLang="en-US" sz="4400" dirty="0">
                  <a:latin typeface="Calibri" panose="020F0502020204030204" pitchFamily="34" charset="0"/>
                </a:rPr>
                <a:t>Béo phì </a:t>
              </a:r>
              <a:endParaRPr lang="en-US" altLang="en-US" sz="4400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4819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975" y="552450"/>
            <a:ext cx="2735263" cy="1735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88" y="544513"/>
            <a:ext cx="263842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338" y="2414588"/>
            <a:ext cx="2619375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913" y="2287588"/>
            <a:ext cx="2619375" cy="198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3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0" y="4467225"/>
            <a:ext cx="2619375" cy="193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4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" y="2319338"/>
            <a:ext cx="2619375" cy="195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5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600" y="544513"/>
            <a:ext cx="2619375" cy="174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6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5475" y="4478338"/>
            <a:ext cx="2671763" cy="19351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827" name="Group 21"/>
          <p:cNvGrpSpPr/>
          <p:nvPr/>
        </p:nvGrpSpPr>
        <p:grpSpPr>
          <a:xfrm>
            <a:off x="596900" y="531813"/>
            <a:ext cx="8013700" cy="5868987"/>
            <a:chOff x="597528" y="532035"/>
            <a:chExt cx="8012401" cy="5868765"/>
          </a:xfrm>
        </p:grpSpPr>
        <p:pic>
          <p:nvPicPr>
            <p:cNvPr id="34828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1961" y="4464665"/>
              <a:ext cx="2543176" cy="19361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29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6904" y="538661"/>
              <a:ext cx="2735057" cy="17364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30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1258" y="532035"/>
              <a:ext cx="2638671" cy="17430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31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0554" y="2401428"/>
              <a:ext cx="2619375" cy="18606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32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1883" y="2275110"/>
              <a:ext cx="2619375" cy="19869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33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529" y="4454726"/>
              <a:ext cx="2619375" cy="193282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34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528" y="2306180"/>
              <a:ext cx="2619376" cy="19558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35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528" y="532035"/>
              <a:ext cx="2619376" cy="17430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36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9492" y="4464665"/>
              <a:ext cx="2672469" cy="19361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585788"/>
            <a:ext cx="8572500" cy="3087688"/>
          </a:xfrm>
        </p:spPr>
      </p:pic>
      <p:grpSp>
        <p:nvGrpSpPr>
          <p:cNvPr id="7" name="Group 6"/>
          <p:cNvGrpSpPr/>
          <p:nvPr/>
        </p:nvGrpSpPr>
        <p:grpSpPr>
          <a:xfrm>
            <a:off x="36513" y="269875"/>
            <a:ext cx="9267825" cy="3227388"/>
            <a:chOff x="243416" y="794279"/>
            <a:chExt cx="9267632" cy="3227271"/>
          </a:xfrm>
        </p:grpSpPr>
        <p:sp>
          <p:nvSpPr>
            <p:cNvPr id="35850" name="Text Box 5"/>
            <p:cNvSpPr txBox="1"/>
            <p:nvPr/>
          </p:nvSpPr>
          <p:spPr>
            <a:xfrm>
              <a:off x="504423" y="3498330"/>
              <a:ext cx="8277628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en-US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4.2. Một số loại thể trạng</a:t>
              </a:r>
              <a:endPara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5851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416" y="794279"/>
              <a:ext cx="9267632" cy="22913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Oval 3">
              <a:hlinkClick r:id="" action="ppaction://noaction"/>
            </p:cNvPr>
            <p:cNvSpPr/>
            <p:nvPr/>
          </p:nvSpPr>
          <p:spPr>
            <a:xfrm>
              <a:off x="1127635" y="3188142"/>
              <a:ext cx="876282" cy="27939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Oval 13">
              <a:hlinkClick r:id="" action="ppaction://noaction"/>
            </p:cNvPr>
            <p:cNvSpPr/>
            <p:nvPr/>
          </p:nvSpPr>
          <p:spPr>
            <a:xfrm>
              <a:off x="4559738" y="3156393"/>
              <a:ext cx="790559" cy="28891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>
              <a:hlinkClick r:id="" action="ppaction://noaction"/>
            </p:cNvPr>
            <p:cNvSpPr/>
            <p:nvPr/>
          </p:nvSpPr>
          <p:spPr>
            <a:xfrm>
              <a:off x="7585450" y="3177031"/>
              <a:ext cx="809608" cy="28732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" name="Right Arrow 4"/>
          <p:cNvSpPr/>
          <p:nvPr/>
        </p:nvSpPr>
        <p:spPr>
          <a:xfrm rot="5400000">
            <a:off x="909638" y="4219575"/>
            <a:ext cx="1065213" cy="7096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699" y="5214206"/>
            <a:ext cx="3419100" cy="584775"/>
          </a:xfrm>
          <a:prstGeom prst="rect">
            <a:avLst/>
          </a:prstGeom>
          <a:solidFill>
            <a:srgbClr val="FF99FF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dinh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dưỡng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7457281" y="4225131"/>
            <a:ext cx="1063625" cy="6175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4402931" y="4329906"/>
            <a:ext cx="1063625" cy="64293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56256" y="5214207"/>
            <a:ext cx="3548654" cy="58477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dinh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dưỡng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45763" y="5214206"/>
            <a:ext cx="2092324" cy="584775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Cân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dối</a:t>
            </a:r>
            <a:endParaRPr kumimoji="0" lang="en-US" sz="32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6867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lang="en-US" altLang="en-US" dirty="0"/>
          </a:p>
        </p:txBody>
      </p:sp>
      <p:pic>
        <p:nvPicPr>
          <p:cNvPr id="4" name="Picture 3" descr="wju140677580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8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588" y="-152400"/>
            <a:ext cx="9015412" cy="716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63513" y="614363"/>
            <a:ext cx="8945563" cy="357663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just">
              <a:buNone/>
            </a:pPr>
            <a:r>
              <a:rPr lang="vi-VN" altLang="x-none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Nếu ăn uống thiếu chất thì cơ thể sẽ bị suy dinh</a:t>
            </a:r>
            <a:r>
              <a:rPr lang="vi-VN" alt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dưỡng, phát triển chậm lại hoặc ngừng phát triển, sức đề kháng yếu, dễ nhiễm bệnh v</a:t>
            </a:r>
            <a:r>
              <a:rPr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trí tuệ kém phát triển.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None/>
            </a:pP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Nếu ăn uống thừa so với nhu cầu cơ thể, kèm theo lười vận động  gây nên bệnh béo phì, bệnh huyết áp, bệnh tim mạch, tiểu đường</a:t>
            </a:r>
            <a:r>
              <a:rPr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40" name="Rectangle 10"/>
          <p:cNvSpPr/>
          <p:nvPr/>
        </p:nvSpPr>
        <p:spPr>
          <a:xfrm>
            <a:off x="1143000" y="90488"/>
            <a:ext cx="84105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2. NHU CẦU DINH DƯỠNG CỦA CƠ THỂ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90487" y="-641350"/>
            <a:ext cx="828675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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8" y="-41275"/>
            <a:ext cx="9144000" cy="6643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Picture 4" descr="Screen Clipping"/>
          <p:cNvPicPr>
            <a:picLocks noChangeAspect="1"/>
          </p:cNvPicPr>
          <p:nvPr/>
        </p:nvPicPr>
        <p:blipFill>
          <a:blip r:embed="rId2"/>
          <a:srcRect l="3220" t="3220"/>
          <a:stretch>
            <a:fillRect/>
          </a:stretch>
        </p:blipFill>
        <p:spPr>
          <a:xfrm>
            <a:off x="-192087" y="9525"/>
            <a:ext cx="2782887" cy="83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58788" y="1146175"/>
            <a:ext cx="8123238" cy="4922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0138" y="730250"/>
            <a:ext cx="7010400" cy="206216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p>
            <a:pPr algn="just">
              <a:buNone/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Căn cứ v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giá trị dinh dưỡng của mỗi loại thực phẩm , người ta chia thực phẩm th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mấy nhóm chính ? </a:t>
            </a:r>
            <a:endParaRPr lang="vi-VN" altLang="x-none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47863" y="2881313"/>
            <a:ext cx="3792538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63738" y="3576638"/>
            <a:ext cx="3776663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73263" y="4249738"/>
            <a:ext cx="3784600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06600" y="4938713"/>
            <a:ext cx="3733800" cy="63341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lang="en-US" altLang="en-US" dirty="0"/>
          </a:p>
        </p:txBody>
      </p:sp>
      <p:pic>
        <p:nvPicPr>
          <p:cNvPr id="5123" name="Picture 2" descr="Giáo án điện tử Công nghệ 6 Bài 4 Chân trời sáng tạo: Thực phẩm và dinh  dưỡng | PP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3337"/>
            <a:ext cx="9132888" cy="6865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10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8" y="-7937"/>
            <a:ext cx="9144000" cy="6643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4" descr="Screen Clipping"/>
          <p:cNvPicPr>
            <a:picLocks noChangeAspect="1"/>
          </p:cNvPicPr>
          <p:nvPr/>
        </p:nvPicPr>
        <p:blipFill>
          <a:blip r:embed="rId2"/>
          <a:srcRect l="3220" t="3220"/>
          <a:stretch>
            <a:fillRect/>
          </a:stretch>
        </p:blipFill>
        <p:spPr>
          <a:xfrm>
            <a:off x="-192087" y="9525"/>
            <a:ext cx="2782887" cy="83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58788" y="1146175"/>
            <a:ext cx="8123238" cy="4922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762000"/>
            <a:ext cx="7010400" cy="107791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p>
            <a:pPr algn="just">
              <a:buNone/>
            </a:pP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Cho biết thịt, cá, trứng thuộc nhóm thực phẩm n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? </a:t>
            </a:r>
            <a:endParaRPr lang="vi-VN" altLang="x-none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0788" y="1968500"/>
            <a:ext cx="6856413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đạm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98563" y="2774950"/>
            <a:ext cx="6878638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đường bột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98563" y="3543300"/>
            <a:ext cx="5487988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béo 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62050" y="4294188"/>
            <a:ext cx="6886575" cy="6350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vitamin, chất khoáng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8" y="-7937"/>
            <a:ext cx="9144000" cy="6643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Picture 4" descr="Screen Clipping"/>
          <p:cNvPicPr>
            <a:picLocks noChangeAspect="1"/>
          </p:cNvPicPr>
          <p:nvPr/>
        </p:nvPicPr>
        <p:blipFill>
          <a:blip r:embed="rId2"/>
          <a:srcRect l="3220" t="3220"/>
          <a:stretch>
            <a:fillRect/>
          </a:stretch>
        </p:blipFill>
        <p:spPr>
          <a:xfrm>
            <a:off x="-192087" y="9525"/>
            <a:ext cx="2782887" cy="83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58788" y="1146175"/>
            <a:ext cx="8123238" cy="4922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762000"/>
            <a:ext cx="7010400" cy="107791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p>
            <a:pPr algn="just">
              <a:buNone/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3:Vai trò xây dựng tạo ra tế b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mới thuộc nhóm thực phẩm n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? </a:t>
            </a:r>
            <a:endParaRPr lang="vi-VN" altLang="x-none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20788" y="1968500"/>
            <a:ext cx="6856413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đạm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98563" y="2774950"/>
            <a:ext cx="6878638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đường bột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98563" y="3543300"/>
            <a:ext cx="5487988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béo 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90625" y="4295775"/>
            <a:ext cx="6886575" cy="63341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vitamin, chất khoáng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4" l="2508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" grpId="1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8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8" y="-7937"/>
            <a:ext cx="9144000" cy="6643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9" name="Picture 4" descr="Screen Clipping"/>
          <p:cNvPicPr>
            <a:picLocks noChangeAspect="1"/>
          </p:cNvPicPr>
          <p:nvPr/>
        </p:nvPicPr>
        <p:blipFill>
          <a:blip r:embed="rId2"/>
          <a:srcRect l="3220" t="3220"/>
          <a:stretch>
            <a:fillRect/>
          </a:stretch>
        </p:blipFill>
        <p:spPr>
          <a:xfrm>
            <a:off x="-192087" y="9525"/>
            <a:ext cx="2782887" cy="83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58788" y="1146175"/>
            <a:ext cx="8123238" cy="4922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762000"/>
            <a:ext cx="7010400" cy="1077913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p>
            <a:pPr algn="just">
              <a:buNone/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4: </a:t>
            </a:r>
            <a:r>
              <a:rPr lang="vi-VN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Nhóm thực phẩm nào có vai trò làm tăng sức đề kháng cho cơ thể?</a:t>
            </a:r>
            <a:endParaRPr lang="vi-VN" altLang="x-none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0788" y="1968500"/>
            <a:ext cx="6856413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đạm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98563" y="2774950"/>
            <a:ext cx="6878638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đường bột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98563" y="3543300"/>
            <a:ext cx="5487988" cy="609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chất béo 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90625" y="4295775"/>
            <a:ext cx="6886575" cy="63341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Nhóm gi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vitamin, chất khoáng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2" name="Picture 4" descr="Screen Clipping"/>
          <p:cNvPicPr>
            <a:picLocks noChangeAspect="1"/>
          </p:cNvPicPr>
          <p:nvPr/>
        </p:nvPicPr>
        <p:blipFill>
          <a:blip r:embed="rId1"/>
          <a:srcRect l="3220" t="3220"/>
          <a:stretch>
            <a:fillRect/>
          </a:stretch>
        </p:blipFill>
        <p:spPr>
          <a:xfrm>
            <a:off x="-192087" y="9525"/>
            <a:ext cx="2782887" cy="83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458788" y="1146175"/>
            <a:ext cx="8123238" cy="4922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400" y="871538"/>
            <a:ext cx="9118600" cy="120015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p>
            <a:pPr algn="just">
              <a:buNone/>
            </a:pP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5: Em hãy cho biết trường hợp n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sau đây gây nguy hại cho cơ thể  ? </a:t>
            </a:r>
            <a:endParaRPr lang="vi-VN" altLang="x-none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5800" y="2081213"/>
            <a:ext cx="8202613" cy="9350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Thiếu chất dinh dưỡng 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338" y="3046413"/>
            <a:ext cx="8305800" cy="9985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Thừa chất dinh dưỡng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5800" y="4044950"/>
            <a:ext cx="8305800" cy="10890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Thiếu chất hay thừa chất đều nguy hại 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8338" y="5133975"/>
            <a:ext cx="8305800" cy="9652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Thiếu hay thừa đều không ảnh hưởng 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4" l="-2508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4" l="-2508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4" l="-2508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0"/>
            <a:ext cx="91725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7" name="Rectangle 29"/>
          <p:cNvSpPr/>
          <p:nvPr/>
        </p:nvSpPr>
        <p:spPr>
          <a:xfrm>
            <a:off x="198438" y="152400"/>
            <a:ext cx="8716962" cy="6477000"/>
          </a:xfrm>
          <a:prstGeom prst="rect">
            <a:avLst/>
          </a:prstGeom>
          <a:noFill/>
          <a:ln w="9525" cap="flat" cmpd="sng">
            <a:solidFill>
              <a:srgbClr val="00FFCC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p>
            <a:endParaRPr lang="vi-VN" altLang="en-US" sz="3200" dirty="0">
              <a:latin typeface="VNI-Times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050" y="2209800"/>
            <a:ext cx="8123238" cy="335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1587500"/>
            <a:ext cx="7069138" cy="3046413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buNone/>
            </a:pPr>
            <a:r>
              <a:rPr lang="vi-VN" altLang="x-non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thường dùng những món ăn n</a:t>
            </a:r>
            <a:r>
              <a:rPr lang="vi-VN" altLang="x-none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 Mỗi món ăn cung cấp chất dinh dưỡng n</a:t>
            </a:r>
            <a:r>
              <a:rPr lang="vi-VN" altLang="x-none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x-none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vi-VN" altLang="x-non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x-none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chủ yếu? </a:t>
            </a:r>
            <a:endParaRPr lang="vi-VN" altLang="x-none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br>
              <a:rPr lang="vi-VN" altLang="x-none" dirty="0">
                <a:latin typeface="Times New Roman" panose="02020603050405020304" pitchFamily="18" charset="0"/>
              </a:rPr>
            </a:br>
            <a:endParaRPr dirty="0">
              <a:latin typeface="Times New Roman" panose="02020603050405020304" pitchFamily="18" charset="0"/>
            </a:endParaRPr>
          </a:p>
        </p:txBody>
      </p:sp>
      <p:pic>
        <p:nvPicPr>
          <p:cNvPr id="47110" name="Picture 1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473075"/>
            <a:ext cx="2143125" cy="1123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681288" y="3886200"/>
            <a:ext cx="3414713" cy="923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5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5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 ở nh</a:t>
            </a:r>
            <a:r>
              <a:rPr sz="54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sz="54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Cloud 5"/>
          <p:cNvSpPr/>
          <p:nvPr/>
        </p:nvSpPr>
        <p:spPr>
          <a:xfrm>
            <a:off x="268288" y="2941638"/>
            <a:ext cx="2909888" cy="13716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PHẨM VÀ 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 DƯỠNG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1" name="Text Box 4"/>
          <p:cNvSpPr txBox="1"/>
          <p:nvPr/>
        </p:nvSpPr>
        <p:spPr>
          <a:xfrm>
            <a:off x="55563" y="125413"/>
            <a:ext cx="383063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b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học: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27188" y="4024313"/>
            <a:ext cx="3725862" cy="2046287"/>
            <a:chOff x="1596814" y="4284380"/>
            <a:chExt cx="3725904" cy="2671400"/>
          </a:xfrm>
        </p:grpSpPr>
        <p:pic>
          <p:nvPicPr>
            <p:cNvPr id="48162" name="Picture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96814" y="4284380"/>
              <a:ext cx="3060152" cy="26134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63" name="TextBox 1"/>
            <p:cNvSpPr txBox="1"/>
            <p:nvPr/>
          </p:nvSpPr>
          <p:spPr>
            <a:xfrm>
              <a:off x="2819400" y="5870818"/>
              <a:ext cx="2503318" cy="1084962"/>
            </a:xfrm>
            <a:prstGeom prst="rect">
              <a:avLst/>
            </a:prstGeom>
            <a:solidFill>
              <a:srgbClr val="CCFF66"/>
            </a:solidFill>
            <a:ln w="12700" cap="flat" cmpd="sng">
              <a:solidFill>
                <a:srgbClr val="92D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r>
                <a:rPr lang="en-US" altLang="en-US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Nhu cầu dinh dưỡng của cơ thể</a:t>
              </a:r>
              <a:endParaRPr lang="en-US" altLang="en-US" dirty="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30300" y="1881188"/>
            <a:ext cx="4581525" cy="1371600"/>
            <a:chOff x="1466737" y="1906854"/>
            <a:chExt cx="4581930" cy="1371600"/>
          </a:xfrm>
        </p:grpSpPr>
        <p:pic>
          <p:nvPicPr>
            <p:cNvPr id="48160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6737" y="1906854"/>
              <a:ext cx="4433692" cy="13716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61" name="TextBox 14"/>
            <p:cNvSpPr txBox="1"/>
            <p:nvPr/>
          </p:nvSpPr>
          <p:spPr>
            <a:xfrm>
              <a:off x="3292927" y="1969117"/>
              <a:ext cx="2755740" cy="769441"/>
            </a:xfrm>
            <a:prstGeom prst="rect">
              <a:avLst/>
            </a:prstGeom>
            <a:solidFill>
              <a:srgbClr val="99CCFF"/>
            </a:solidFill>
            <a:ln w="12700" cap="flat" cmpd="sng">
              <a:solidFill>
                <a:srgbClr val="92D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p>
              <a:r>
                <a:rPr lang="en-US" altLang="en-US" sz="2200" dirty="0">
                  <a:latin typeface="Times New Roman" panose="02020603050405020304" pitchFamily="18" charset="0"/>
                </a:rPr>
                <a:t>Giá trị dinh dưỡng của các nhóm thực phẩm</a:t>
              </a:r>
              <a:endParaRPr lang="en-US" altLang="en-US" sz="22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14750" y="544513"/>
            <a:ext cx="3978275" cy="1625600"/>
            <a:chOff x="3715222" y="544067"/>
            <a:chExt cx="3977495" cy="1625252"/>
          </a:xfrm>
        </p:grpSpPr>
        <p:pic>
          <p:nvPicPr>
            <p:cNvPr id="4815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5222" y="544067"/>
              <a:ext cx="3668497" cy="16252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59" name="TextBox 3"/>
            <p:cNvSpPr txBox="1"/>
            <p:nvPr/>
          </p:nvSpPr>
          <p:spPr>
            <a:xfrm>
              <a:off x="5307898" y="720956"/>
              <a:ext cx="2384819" cy="707886"/>
            </a:xfrm>
            <a:prstGeom prst="rect">
              <a:avLst/>
            </a:prstGeom>
            <a:solidFill>
              <a:srgbClr val="99CCFF"/>
            </a:solidFill>
            <a:ln w="9525">
              <a:noFill/>
            </a:ln>
          </p:spPr>
          <p:txBody>
            <a:bodyPr>
              <a:spAutoFit/>
            </a:bodyPr>
            <a:p>
              <a:r>
                <a:rPr lang="en-US" altLang="en-US" sz="2000" dirty="0">
                  <a:latin typeface="Times New Roman" panose="02020603050405020304" pitchFamily="18" charset="0"/>
                </a:rPr>
                <a:t>Nhóm thực phẩm giàu chất đạm</a:t>
              </a:r>
              <a:endParaRPr lang="en-US" altLang="en-US" sz="20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83000" y="2679700"/>
            <a:ext cx="2724150" cy="1446213"/>
            <a:chOff x="3683583" y="2680473"/>
            <a:chExt cx="2724334" cy="1446033"/>
          </a:xfrm>
        </p:grpSpPr>
        <p:pic>
          <p:nvPicPr>
            <p:cNvPr id="48156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3583" y="2680473"/>
              <a:ext cx="2219325" cy="11560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57" name="TextBox 16"/>
            <p:cNvSpPr txBox="1"/>
            <p:nvPr/>
          </p:nvSpPr>
          <p:spPr>
            <a:xfrm>
              <a:off x="4023098" y="3110843"/>
              <a:ext cx="2384819" cy="1015663"/>
            </a:xfrm>
            <a:prstGeom prst="rect">
              <a:avLst/>
            </a:prstGeom>
            <a:solidFill>
              <a:srgbClr val="99CCFF"/>
            </a:solidFill>
            <a:ln w="9525">
              <a:noFill/>
            </a:ln>
          </p:spPr>
          <p:txBody>
            <a:bodyPr>
              <a:spAutoFit/>
            </a:bodyPr>
            <a:p>
              <a:r>
                <a:rPr lang="en-US" altLang="en-US" sz="2000" dirty="0">
                  <a:latin typeface="Times New Roman" panose="02020603050405020304" pitchFamily="18" charset="0"/>
                </a:rPr>
                <a:t>Nhóm thực phẩm giàu chất khoáng, vitamin</a:t>
              </a:r>
              <a:endParaRPr lang="en-US" altLang="en-US" sz="20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289550" y="4456113"/>
            <a:ext cx="3602038" cy="1003300"/>
            <a:chOff x="5289363" y="4455685"/>
            <a:chExt cx="3602891" cy="1003845"/>
          </a:xfrm>
        </p:grpSpPr>
        <p:grpSp>
          <p:nvGrpSpPr>
            <p:cNvPr id="48152" name="Group 27"/>
            <p:cNvGrpSpPr/>
            <p:nvPr/>
          </p:nvGrpSpPr>
          <p:grpSpPr>
            <a:xfrm>
              <a:off x="5289363" y="5420039"/>
              <a:ext cx="789824" cy="39491"/>
              <a:chOff x="3775450" y="1320798"/>
              <a:chExt cx="789824" cy="39491"/>
            </a:xfrm>
          </p:grpSpPr>
          <p:sp>
            <p:nvSpPr>
              <p:cNvPr id="38" name="Straight Connector 3"/>
              <p:cNvSpPr/>
              <p:nvPr/>
            </p:nvSpPr>
            <p:spPr>
              <a:xfrm rot="19457599">
                <a:off x="3775450" y="1322169"/>
                <a:ext cx="789175" cy="36531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753"/>
                    </a:moveTo>
                    <a:lnTo>
                      <a:pt x="789824" y="1775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9" name="Straight Connector 4"/>
              <p:cNvSpPr txBox="1"/>
              <p:nvPr/>
            </p:nvSpPr>
            <p:spPr>
              <a:xfrm rot="19457599">
                <a:off x="4150189" y="1320580"/>
                <a:ext cx="39697" cy="3970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2700" tIns="0" rIns="12700" bIns="0" spcCol="1270" anchor="ctr"/>
              <a:lstStyle/>
              <a:p>
                <a:pPr marL="0" marR="0" lvl="0" indent="0" algn="ctr" defTabSz="22225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" name="Rounded Rectangle 6"/>
            <p:cNvSpPr txBox="1"/>
            <p:nvPr/>
          </p:nvSpPr>
          <p:spPr>
            <a:xfrm>
              <a:off x="5965798" y="4455685"/>
              <a:ext cx="2926456" cy="1000668"/>
            </a:xfrm>
            <a:prstGeom prst="rect">
              <a:avLst/>
            </a:prstGeom>
            <a:solidFill>
              <a:srgbClr val="CCFF66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lvl="0" algn="ctr" defTabSz="755650">
                <a:lnSpc>
                  <a:spcPct val="90000"/>
                </a:lnSpc>
                <a:spcAft>
                  <a:spcPct val="35000"/>
                </a:spcAft>
                <a:buNone/>
              </a:pPr>
              <a:r>
                <a:rPr sz="20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 chất dinh dưỡng: bị suy dinh dưỡng, chậm phát triển, sức đề kháng yếu</a:t>
              </a:r>
              <a:endParaRPr sz="2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289550" y="5632450"/>
            <a:ext cx="3602038" cy="962025"/>
            <a:chOff x="5289363" y="5632510"/>
            <a:chExt cx="3602892" cy="962647"/>
          </a:xfrm>
        </p:grpSpPr>
        <p:grpSp>
          <p:nvGrpSpPr>
            <p:cNvPr id="48148" name="Group 29"/>
            <p:cNvGrpSpPr/>
            <p:nvPr/>
          </p:nvGrpSpPr>
          <p:grpSpPr>
            <a:xfrm>
              <a:off x="5289363" y="5881010"/>
              <a:ext cx="789824" cy="39491"/>
              <a:chOff x="3775450" y="1781769"/>
              <a:chExt cx="789824" cy="39491"/>
            </a:xfrm>
          </p:grpSpPr>
          <p:sp>
            <p:nvSpPr>
              <p:cNvPr id="34" name="Straight Connector 7"/>
              <p:cNvSpPr/>
              <p:nvPr/>
            </p:nvSpPr>
            <p:spPr>
              <a:xfrm rot="2142401">
                <a:off x="3775450" y="1782669"/>
                <a:ext cx="789175" cy="36536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753"/>
                    </a:moveTo>
                    <a:lnTo>
                      <a:pt x="789824" y="1775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5" name="Straight Connector 8"/>
              <p:cNvSpPr txBox="1"/>
              <p:nvPr/>
            </p:nvSpPr>
            <p:spPr>
              <a:xfrm rot="2142401">
                <a:off x="4150189" y="1781080"/>
                <a:ext cx="39697" cy="3971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2700" tIns="0" rIns="12700" bIns="0" spcCol="1270" anchor="ctr"/>
              <a:lstStyle/>
              <a:p>
                <a:pPr marL="0" marR="0" lvl="0" indent="0" algn="ctr" defTabSz="22225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3" name="Rounded Rectangle 10"/>
            <p:cNvSpPr txBox="1"/>
            <p:nvPr/>
          </p:nvSpPr>
          <p:spPr>
            <a:xfrm>
              <a:off x="6008671" y="5632510"/>
              <a:ext cx="2883584" cy="962647"/>
            </a:xfrm>
            <a:prstGeom prst="rect">
              <a:avLst/>
            </a:prstGeom>
            <a:solidFill>
              <a:srgbClr val="CCFF66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lvl="0" algn="just" defTabSz="755650">
                <a:lnSpc>
                  <a:spcPct val="90000"/>
                </a:lnSpc>
                <a:spcAft>
                  <a:spcPct val="35000"/>
                </a:spcAft>
                <a:buNone/>
              </a:pPr>
              <a:r>
                <a:rPr sz="20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 chất dinh dưỡng: gây béo phì, mắc bệnh tim mạch, tiểu đường</a:t>
              </a:r>
              <a:endParaRPr sz="2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000750" y="1549400"/>
            <a:ext cx="3067050" cy="708025"/>
            <a:chOff x="6001185" y="1549849"/>
            <a:chExt cx="3066081" cy="707886"/>
          </a:xfrm>
        </p:grpSpPr>
        <p:sp>
          <p:nvSpPr>
            <p:cNvPr id="48144" name="TextBox 15"/>
            <p:cNvSpPr txBox="1"/>
            <p:nvPr/>
          </p:nvSpPr>
          <p:spPr>
            <a:xfrm>
              <a:off x="6682447" y="1549849"/>
              <a:ext cx="2384819" cy="707886"/>
            </a:xfrm>
            <a:prstGeom prst="rect">
              <a:avLst/>
            </a:prstGeom>
            <a:solidFill>
              <a:srgbClr val="99CCFF"/>
            </a:solidFill>
            <a:ln w="9525">
              <a:noFill/>
            </a:ln>
          </p:spPr>
          <p:txBody>
            <a:bodyPr>
              <a:spAutoFit/>
            </a:bodyPr>
            <a:p>
              <a:r>
                <a:rPr lang="en-US" altLang="en-US" sz="2000" dirty="0">
                  <a:latin typeface="Times New Roman" panose="02020603050405020304" pitchFamily="18" charset="0"/>
                </a:rPr>
                <a:t>Nhóm thực phẩm giàu chất béo</a:t>
              </a:r>
              <a:endParaRPr lang="en-US" altLang="en-US" sz="200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48145" name="Group 40"/>
            <p:cNvGrpSpPr/>
            <p:nvPr/>
          </p:nvGrpSpPr>
          <p:grpSpPr>
            <a:xfrm>
              <a:off x="6001185" y="2149545"/>
              <a:ext cx="789824" cy="39491"/>
              <a:chOff x="3775450" y="1320798"/>
              <a:chExt cx="789824" cy="39491"/>
            </a:xfrm>
          </p:grpSpPr>
          <p:sp>
            <p:nvSpPr>
              <p:cNvPr id="42" name="Straight Connector 3"/>
              <p:cNvSpPr/>
              <p:nvPr/>
            </p:nvSpPr>
            <p:spPr>
              <a:xfrm rot="19457599">
                <a:off x="3775450" y="1322647"/>
                <a:ext cx="790325" cy="3650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753"/>
                    </a:moveTo>
                    <a:lnTo>
                      <a:pt x="789824" y="1775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3" name="Straight Connector 4"/>
              <p:cNvSpPr txBox="1"/>
              <p:nvPr/>
            </p:nvSpPr>
            <p:spPr>
              <a:xfrm rot="19457599">
                <a:off x="4151569" y="1321059"/>
                <a:ext cx="38088" cy="396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2700" tIns="0" rIns="12700" bIns="0" spcCol="1270" anchor="ctr"/>
              <a:lstStyle/>
              <a:p>
                <a:pPr marL="0" marR="0" lvl="0" indent="0" algn="ctr" defTabSz="22225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6000750" y="2587625"/>
            <a:ext cx="3074988" cy="706438"/>
            <a:chOff x="6001185" y="2586934"/>
            <a:chExt cx="3074176" cy="707886"/>
          </a:xfrm>
        </p:grpSpPr>
        <p:sp>
          <p:nvSpPr>
            <p:cNvPr id="48140" name="TextBox 19"/>
            <p:cNvSpPr txBox="1"/>
            <p:nvPr/>
          </p:nvSpPr>
          <p:spPr>
            <a:xfrm>
              <a:off x="6690542" y="2586934"/>
              <a:ext cx="2384819" cy="707886"/>
            </a:xfrm>
            <a:prstGeom prst="rect">
              <a:avLst/>
            </a:prstGeom>
            <a:solidFill>
              <a:srgbClr val="99CCFF"/>
            </a:solidFill>
            <a:ln w="9525">
              <a:noFill/>
            </a:ln>
          </p:spPr>
          <p:txBody>
            <a:bodyPr>
              <a:spAutoFit/>
            </a:bodyPr>
            <a:p>
              <a:r>
                <a:rPr lang="en-US" altLang="en-US" sz="2000" dirty="0">
                  <a:latin typeface="Times New Roman" panose="02020603050405020304" pitchFamily="18" charset="0"/>
                </a:rPr>
                <a:t>Nhóm thực phẩm giàu chất đường, bột</a:t>
              </a:r>
              <a:endParaRPr lang="en-US" altLang="en-US" sz="200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48141" name="Group 43"/>
            <p:cNvGrpSpPr/>
            <p:nvPr/>
          </p:nvGrpSpPr>
          <p:grpSpPr>
            <a:xfrm>
              <a:off x="6001185" y="2610516"/>
              <a:ext cx="789824" cy="39491"/>
              <a:chOff x="3775450" y="1781769"/>
              <a:chExt cx="789824" cy="39491"/>
            </a:xfrm>
          </p:grpSpPr>
          <p:sp>
            <p:nvSpPr>
              <p:cNvPr id="45" name="Straight Connector 7"/>
              <p:cNvSpPr/>
              <p:nvPr/>
            </p:nvSpPr>
            <p:spPr>
              <a:xfrm rot="2142401">
                <a:off x="3775450" y="1783639"/>
                <a:ext cx="790366" cy="36588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7753"/>
                    </a:moveTo>
                    <a:lnTo>
                      <a:pt x="789824" y="1775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6" name="Straight Connector 8"/>
              <p:cNvSpPr txBox="1"/>
              <p:nvPr/>
            </p:nvSpPr>
            <p:spPr>
              <a:xfrm rot="2142401">
                <a:off x="4151588" y="1782049"/>
                <a:ext cx="38090" cy="3976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12700" tIns="0" rIns="12700" bIns="0" spcCol="1270" anchor="ctr"/>
              <a:lstStyle/>
              <a:p>
                <a:pPr marL="0" marR="0" lvl="0" indent="0" algn="ctr" defTabSz="22225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endPara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637" y="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606425" y="1646238"/>
            <a:ext cx="8093075" cy="4203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0800" y="176213"/>
            <a:ext cx="3644900" cy="647700"/>
          </a:xfrm>
          <a:prstGeom prst="rect">
            <a:avLst/>
          </a:prstGeom>
          <a:solidFill>
            <a:srgbClr val="009900"/>
          </a:solidFill>
        </p:spPr>
        <p:txBody>
          <a:bodyPr>
            <a:spAutoFit/>
          </a:bodyPr>
          <a:p>
            <a:pPr algn="ctr">
              <a:buNone/>
            </a:pP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altLang="x-none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7" name="Text Box 5"/>
          <p:cNvSpPr txBox="1"/>
          <p:nvPr/>
        </p:nvSpPr>
        <p:spPr>
          <a:xfrm>
            <a:off x="933450" y="4702175"/>
            <a:ext cx="18256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 </a:t>
            </a:r>
            <a:r>
              <a:rPr lang="en-US" altLang="en-US" i="1" dirty="0">
                <a:solidFill>
                  <a:schemeClr val="bg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Tôm rang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thịt ba chỉ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8" name="Text Box 5"/>
          <p:cNvSpPr txBox="1"/>
          <p:nvPr/>
        </p:nvSpPr>
        <p:spPr>
          <a:xfrm>
            <a:off x="3109913" y="3541713"/>
            <a:ext cx="2881312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s-ES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Canh cà rốt, su su nấu sườn lợn</a:t>
            </a:r>
            <a:endParaRPr lang="es-ES" alt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br>
              <a:rPr lang="es-ES" altLang="en-US" dirty="0">
                <a:latin typeface="Times New Roman" panose="02020603050405020304" pitchFamily="18" charset="0"/>
              </a:rPr>
            </a:b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95425" y="1322388"/>
            <a:ext cx="6315075" cy="647700"/>
          </a:xfrm>
          <a:prstGeom prst="rect">
            <a:avLst/>
          </a:prstGeom>
        </p:spPr>
        <p:txBody>
          <a:bodyPr>
            <a:spAutoFit/>
          </a:bodyPr>
          <a:p>
            <a:pPr marL="571500" indent="-571500">
              <a:buFont typeface="Wingdings" panose="05000000000000000000" pitchFamily="2" charset="2"/>
              <a:buChar char="q"/>
            </a:pP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endParaRPr lang="vi-VN" altLang="x-none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5425" y="2325688"/>
            <a:ext cx="6315075" cy="646113"/>
          </a:xfrm>
          <a:prstGeom prst="rect">
            <a:avLst/>
          </a:prstGeom>
        </p:spPr>
        <p:txBody>
          <a:bodyPr>
            <a:spAutoFit/>
          </a:bodyPr>
          <a:p>
            <a:pPr marL="571500" indent="-571500">
              <a:buFont typeface="Wingdings" panose="05000000000000000000" pitchFamily="2" charset="2"/>
              <a:buChar char="q"/>
            </a:pP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phần vận dụng</a:t>
            </a:r>
            <a:endParaRPr lang="vi-VN" altLang="x-none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95425" y="3454400"/>
            <a:ext cx="7204075" cy="1200150"/>
          </a:xfrm>
          <a:prstGeom prst="rect">
            <a:avLst/>
          </a:prstGeom>
        </p:spPr>
        <p:txBody>
          <a:bodyPr>
            <a:spAutoFit/>
          </a:bodyPr>
          <a:p>
            <a:pPr marL="571500" indent="-571500">
              <a:buFont typeface="Wingdings" panose="05000000000000000000" pitchFamily="2" charset="2"/>
              <a:buChar char="q"/>
            </a:pP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tiếp nội dung 3. Chế độ ăn uống khoa học </a:t>
            </a:r>
            <a:endParaRPr lang="vi-VN" altLang="x-none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8" name="Picture 4" descr="EJ14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86000" y="2209800"/>
            <a:ext cx="5334000" cy="720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BÀI HỌC KẾT THÚC</a:t>
            </a:r>
            <a:endParaRPr lang="en-US" altLang="vi-VN" sz="4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0" name="Text Box 5"/>
          <p:cNvSpPr txBox="1"/>
          <p:nvPr/>
        </p:nvSpPr>
        <p:spPr>
          <a:xfrm>
            <a:off x="1676400" y="3824288"/>
            <a:ext cx="6096000" cy="5318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endParaRPr lang="vi-VN" altLang="vi-VN" sz="2800" dirty="0">
              <a:latin typeface="Times New Roman" panose="02020603050405020304" pitchFamily="18" charset="0"/>
            </a:endParaRPr>
          </a:p>
        </p:txBody>
      </p:sp>
      <p:sp>
        <p:nvSpPr>
          <p:cNvPr id="50181" name="AutoShape 6">
            <a:hlinkClick r:id="rId2" action="ppaction://hlinkpres?slideindex=1&amp;slidetitle="/>
          </p:cNvPr>
          <p:cNvSpPr/>
          <p:nvPr/>
        </p:nvSpPr>
        <p:spPr>
          <a:xfrm>
            <a:off x="8763000" y="6553200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 anchorCtr="0"/>
          <a:p>
            <a:pPr eaLnBrk="1" hangingPunct="1"/>
            <a:endParaRPr lang="vi-VN" altLang="vi-VN" dirty="0">
              <a:latin typeface="Times New Roman" panose="02020603050405020304" pitchFamily="18" charset="0"/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0" y="0"/>
            <a:ext cx="228600" cy="7010400"/>
          </a:xfrm>
          <a:custGeom>
            <a:avLst/>
            <a:gdLst>
              <a:gd name="connsiteX0" fmla="*/ 0 w 304800"/>
              <a:gd name="connsiteY0" fmla="*/ 0 h 2946400"/>
              <a:gd name="connsiteX1" fmla="*/ 304800 w 304800"/>
              <a:gd name="connsiteY1" fmla="*/ 0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-1" fmla="*/ 0 w 304800"/>
              <a:gd name="connsiteY0-2" fmla="*/ 0 h 2946400"/>
              <a:gd name="connsiteX1-3" fmla="*/ 304800 w 304800"/>
              <a:gd name="connsiteY1-4" fmla="*/ 145143 h 2946400"/>
              <a:gd name="connsiteX2-5" fmla="*/ 304800 w 304800"/>
              <a:gd name="connsiteY2-6" fmla="*/ 2946400 h 2946400"/>
              <a:gd name="connsiteX3-7" fmla="*/ 0 w 304800"/>
              <a:gd name="connsiteY3-8" fmla="*/ 2946400 h 2946400"/>
              <a:gd name="connsiteX4-9" fmla="*/ 0 w 304800"/>
              <a:gd name="connsiteY4-10" fmla="*/ 0 h 2946400"/>
              <a:gd name="connsiteX0-11" fmla="*/ 0 w 304800"/>
              <a:gd name="connsiteY0-12" fmla="*/ 0 h 3202316"/>
              <a:gd name="connsiteX1-13" fmla="*/ 304800 w 304800"/>
              <a:gd name="connsiteY1-14" fmla="*/ 145143 h 3202316"/>
              <a:gd name="connsiteX2-15" fmla="*/ 290285 w 304800"/>
              <a:gd name="connsiteY2-16" fmla="*/ 3202316 h 3202316"/>
              <a:gd name="connsiteX3-17" fmla="*/ 0 w 304800"/>
              <a:gd name="connsiteY3-18" fmla="*/ 2946400 h 3202316"/>
              <a:gd name="connsiteX4-19" fmla="*/ 0 w 304800"/>
              <a:gd name="connsiteY4-20" fmla="*/ 0 h 32023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04800" h="3202316">
                <a:moveTo>
                  <a:pt x="0" y="0"/>
                </a:moveTo>
                <a:lnTo>
                  <a:pt x="304800" y="145143"/>
                </a:lnTo>
                <a:cubicBezTo>
                  <a:pt x="299962" y="1164201"/>
                  <a:pt x="295123" y="2183258"/>
                  <a:pt x="290285" y="3202316"/>
                </a:cubicBez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1"/>
          <p:cNvSpPr/>
          <p:nvPr/>
        </p:nvSpPr>
        <p:spPr>
          <a:xfrm flipH="1">
            <a:off x="8936038" y="-14287"/>
            <a:ext cx="207963" cy="7010400"/>
          </a:xfrm>
          <a:custGeom>
            <a:avLst/>
            <a:gdLst>
              <a:gd name="connsiteX0" fmla="*/ 0 w 304800"/>
              <a:gd name="connsiteY0" fmla="*/ 0 h 2946400"/>
              <a:gd name="connsiteX1" fmla="*/ 304800 w 304800"/>
              <a:gd name="connsiteY1" fmla="*/ 0 h 2946400"/>
              <a:gd name="connsiteX2" fmla="*/ 304800 w 304800"/>
              <a:gd name="connsiteY2" fmla="*/ 2946400 h 2946400"/>
              <a:gd name="connsiteX3" fmla="*/ 0 w 304800"/>
              <a:gd name="connsiteY3" fmla="*/ 2946400 h 2946400"/>
              <a:gd name="connsiteX4" fmla="*/ 0 w 304800"/>
              <a:gd name="connsiteY4" fmla="*/ 0 h 2946400"/>
              <a:gd name="connsiteX0-1" fmla="*/ 0 w 304800"/>
              <a:gd name="connsiteY0-2" fmla="*/ 0 h 2946400"/>
              <a:gd name="connsiteX1-3" fmla="*/ 304800 w 304800"/>
              <a:gd name="connsiteY1-4" fmla="*/ 145143 h 2946400"/>
              <a:gd name="connsiteX2-5" fmla="*/ 304800 w 304800"/>
              <a:gd name="connsiteY2-6" fmla="*/ 2946400 h 2946400"/>
              <a:gd name="connsiteX3-7" fmla="*/ 0 w 304800"/>
              <a:gd name="connsiteY3-8" fmla="*/ 2946400 h 2946400"/>
              <a:gd name="connsiteX4-9" fmla="*/ 0 w 304800"/>
              <a:gd name="connsiteY4-10" fmla="*/ 0 h 2946400"/>
              <a:gd name="connsiteX0-11" fmla="*/ 0 w 304800"/>
              <a:gd name="connsiteY0-12" fmla="*/ 0 h 3202316"/>
              <a:gd name="connsiteX1-13" fmla="*/ 304800 w 304800"/>
              <a:gd name="connsiteY1-14" fmla="*/ 145143 h 3202316"/>
              <a:gd name="connsiteX2-15" fmla="*/ 290285 w 304800"/>
              <a:gd name="connsiteY2-16" fmla="*/ 3202316 h 3202316"/>
              <a:gd name="connsiteX3-17" fmla="*/ 0 w 304800"/>
              <a:gd name="connsiteY3-18" fmla="*/ 2946400 h 3202316"/>
              <a:gd name="connsiteX4-19" fmla="*/ 0 w 304800"/>
              <a:gd name="connsiteY4-20" fmla="*/ 0 h 32023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04800" h="3202316">
                <a:moveTo>
                  <a:pt x="0" y="0"/>
                </a:moveTo>
                <a:lnTo>
                  <a:pt x="304800" y="145143"/>
                </a:lnTo>
                <a:cubicBezTo>
                  <a:pt x="299962" y="1164201"/>
                  <a:pt x="295123" y="2183258"/>
                  <a:pt x="290285" y="3202316"/>
                </a:cubicBez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3060700"/>
            <a:ext cx="1752600" cy="1527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3505200"/>
            <a:ext cx="1657350" cy="1698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4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2" descr="http://www.vnrc.org.vn/wp-content/uploads/2016/07/Nhom-thuc-pham-chua-nhieu-chat-dam-va-chat-beo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03" name="Picture 2" descr="http://www.vnrc.org.vn/wp-content/uploads/2016/07/Nhom-thuc-pham-chua-nhieu-chat-dam-va-chat-beo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536575"/>
            <a:ext cx="4256088" cy="2587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4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63" y="3505200"/>
            <a:ext cx="4122737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05200"/>
            <a:ext cx="4256088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6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463" y="536575"/>
            <a:ext cx="4152900" cy="2587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6" name="Picture 2" descr="https://mntrungtu.com/wp-content/uploads/2020/06/thuc-pham-chua-nhieu-tinh-bot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27" name="Picture 2" descr="https://mntrungtu.com/wp-content/uploads/2020/06/thuc-pham-chua-nhieu-tinh-bo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713" y="574675"/>
            <a:ext cx="4227512" cy="2828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8" name="Picture 7" descr="uong-mat-ong-buoi-sang-co-tac-dung-gi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74675"/>
            <a:ext cx="4044950" cy="510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13" y="3487738"/>
            <a:ext cx="4227512" cy="2760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Rectangle 2"/>
          <p:cNvSpPr/>
          <p:nvPr/>
        </p:nvSpPr>
        <p:spPr>
          <a:xfrm>
            <a:off x="-11112" y="0"/>
            <a:ext cx="9144000" cy="120015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>
            <a:spAutoFit/>
          </a:bodyPr>
          <a:p>
            <a:pPr algn="ctr"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2: BẢO QUẢN VÀ CHẾ BIẾN THỰC PHẨM 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+mn-lt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3341688" y="1854200"/>
            <a:ext cx="5764213" cy="638175"/>
          </a:xfrm>
          <a:prstGeom prst="borderCallout1">
            <a:avLst>
              <a:gd name="adj1" fmla="val 49195"/>
              <a:gd name="adj2" fmla="val -101"/>
              <a:gd name="adj3" fmla="val 142779"/>
              <a:gd name="adj4" fmla="val -25808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rgbClr val="FF0000"/>
            </a:solidFill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01. Thực phẩm v</a:t>
            </a:r>
            <a:r>
              <a:rPr sz="3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dinh dưỡng</a:t>
            </a:r>
            <a:endParaRPr sz="3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3770313" y="3048000"/>
            <a:ext cx="5362575" cy="638175"/>
          </a:xfrm>
          <a:prstGeom prst="borderCallout1">
            <a:avLst>
              <a:gd name="adj1" fmla="val 56628"/>
              <a:gd name="adj2" fmla="val -304"/>
              <a:gd name="adj3" fmla="val 87310"/>
              <a:gd name="adj4" fmla="val -17817"/>
            </a:avLst>
          </a:prstGeom>
          <a:solidFill>
            <a:srgbClr val="92D050"/>
          </a:solidFill>
          <a:ln w="76200" cmpd="sng">
            <a:solidFill>
              <a:schemeClr val="tx1"/>
            </a:solidFill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 Chế độ dinh dưỡng hợp lí</a:t>
            </a:r>
            <a:endParaRPr sz="3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3987800" y="4243388"/>
            <a:ext cx="5118100" cy="636588"/>
          </a:xfrm>
          <a:prstGeom prst="borderCallout1">
            <a:avLst>
              <a:gd name="adj1" fmla="val 56628"/>
              <a:gd name="adj2" fmla="val -304"/>
              <a:gd name="adj3" fmla="val 8309"/>
              <a:gd name="adj4" fmla="val -25552"/>
            </a:avLst>
          </a:prstGeom>
          <a:solidFill>
            <a:srgbClr val="FFFF99"/>
          </a:solidFill>
          <a:ln w="76200" cmpd="sng">
            <a:solidFill>
              <a:schemeClr val="accent1">
                <a:lumMod val="75000"/>
              </a:schemeClr>
            </a:solidFill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 Bảo quản thực phẩm</a:t>
            </a:r>
            <a:endParaRPr sz="33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4025900" y="5437188"/>
            <a:ext cx="5106988" cy="636588"/>
          </a:xfrm>
          <a:prstGeom prst="borderCallout1">
            <a:avLst>
              <a:gd name="adj1" fmla="val 56628"/>
              <a:gd name="adj2" fmla="val -304"/>
              <a:gd name="adj3" fmla="val -95584"/>
              <a:gd name="adj4" fmla="val -41492"/>
            </a:avLst>
          </a:prstGeom>
          <a:solidFill>
            <a:srgbClr val="66FFFF"/>
          </a:solidFill>
          <a:ln w="76200" cmpd="sng">
            <a:solidFill>
              <a:srgbClr val="3025B9"/>
            </a:solidFill>
            <a:head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 Chế biến thực phẩm </a:t>
            </a:r>
            <a:endParaRPr sz="3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2601913"/>
            <a:ext cx="2957513" cy="2278063"/>
          </a:xfrm>
          <a:prstGeom prst="ellipse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grpSp>
        <p:nvGrpSpPr>
          <p:cNvPr id="53251" name="Group 8"/>
          <p:cNvGrpSpPr/>
          <p:nvPr/>
        </p:nvGrpSpPr>
        <p:grpSpPr>
          <a:xfrm>
            <a:off x="609600" y="441325"/>
            <a:ext cx="7772400" cy="5534025"/>
            <a:chOff x="609600" y="457200"/>
            <a:chExt cx="7772400" cy="5534025"/>
          </a:xfrm>
        </p:grpSpPr>
        <p:pic>
          <p:nvPicPr>
            <p:cNvPr id="53252" name="Picture 9" descr="simply 11l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457200"/>
              <a:ext cx="3352800" cy="28051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53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3352800"/>
              <a:ext cx="3352800" cy="26384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54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1999" y="457200"/>
              <a:ext cx="3660001" cy="28051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55" name="Picture 7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1999" y="3352800"/>
              <a:ext cx="3660001" cy="244792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0" cy="0"/>
          </a:xfrm>
        </p:spPr>
      </p:pic>
      <p:grpSp>
        <p:nvGrpSpPr>
          <p:cNvPr id="54275" name="Group 8"/>
          <p:cNvGrpSpPr/>
          <p:nvPr/>
        </p:nvGrpSpPr>
        <p:grpSpPr>
          <a:xfrm>
            <a:off x="685800" y="304800"/>
            <a:ext cx="7905750" cy="5638800"/>
            <a:chOff x="542924" y="533400"/>
            <a:chExt cx="7905751" cy="5638800"/>
          </a:xfrm>
        </p:grpSpPr>
        <p:pic>
          <p:nvPicPr>
            <p:cNvPr id="54276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924" y="3428999"/>
              <a:ext cx="3648076" cy="27432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277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533400"/>
              <a:ext cx="3581400" cy="2667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278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533400"/>
              <a:ext cx="3876675" cy="2667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279" name="Picture 7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99166" y="3429000"/>
              <a:ext cx="3949509" cy="27432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61988" y="990600"/>
            <a:ext cx="8301038" cy="1047750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171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1925"/>
            <a:ext cx="1193800" cy="107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252413"/>
            <a:ext cx="3221038" cy="2152650"/>
          </a:xfrm>
        </p:spPr>
      </p:pic>
      <p:pic>
        <p:nvPicPr>
          <p:cNvPr id="512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8" y="2276475"/>
            <a:ext cx="8764587" cy="4483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3"/>
          <p:cNvGrpSpPr/>
          <p:nvPr/>
        </p:nvGrpSpPr>
        <p:grpSpPr>
          <a:xfrm>
            <a:off x="36513" y="1316038"/>
            <a:ext cx="8750300" cy="723900"/>
            <a:chOff x="36598" y="1315745"/>
            <a:chExt cx="8749442" cy="724768"/>
          </a:xfrm>
        </p:grpSpPr>
        <p:sp>
          <p:nvSpPr>
            <p:cNvPr id="7" name="Rectangle 6"/>
            <p:cNvSpPr/>
            <p:nvPr/>
          </p:nvSpPr>
          <p:spPr>
            <a:xfrm>
              <a:off x="36598" y="1315745"/>
              <a:ext cx="1393688" cy="69298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4</a:t>
              </a:r>
              <a:r>
                <a:rPr kumimoji="0" lang="en-US" sz="4050" b="1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405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76324" y="1417467"/>
              <a:ext cx="7109716" cy="6230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p>
              <a:pPr algn="ctr">
                <a:buNone/>
              </a:pPr>
              <a:r>
                <a:rPr sz="36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PHẨM VÀ DINH DƯỠNG </a:t>
              </a:r>
              <a:endParaRPr sz="36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8195" name="Rectangle 5"/>
          <p:cNvSpPr/>
          <p:nvPr/>
        </p:nvSpPr>
        <p:spPr>
          <a:xfrm>
            <a:off x="-11112" y="0"/>
            <a:ext cx="9144000" cy="120015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>
            <a:spAutoFit/>
          </a:bodyPr>
          <a:p>
            <a:pPr algn="ctr"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2: BẢO QUẢN VÀ CHẾ BIẾN THỰC PHẨM 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+mn-lt"/>
            </a:endParaRPr>
          </a:p>
        </p:txBody>
      </p:sp>
      <p:pic>
        <p:nvPicPr>
          <p:cNvPr id="8196" name="Picture 2" descr="https://raovatlamdep.edu.vn/wp-content/uploads/2021/01/bang-thanh-phan-dinh-duo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3" y="2225675"/>
            <a:ext cx="8955087" cy="4632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ectangle 6"/>
          <p:cNvSpPr/>
          <p:nvPr/>
        </p:nvSpPr>
        <p:spPr>
          <a:xfrm>
            <a:off x="22225" y="1246188"/>
            <a:ext cx="1465263" cy="622300"/>
          </a:xfrm>
          <a:prstGeom prst="rect">
            <a:avLst/>
          </a:prstGeom>
          <a:solidFill>
            <a:srgbClr val="92D050"/>
          </a:solidFill>
        </p:spPr>
        <p:txBody>
          <a:bodyPr lIns="68580" tIns="34290" rIns="68580" bIns="3429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65263" y="1238250"/>
            <a:ext cx="7667625" cy="623888"/>
          </a:xfrm>
          <a:prstGeom prst="rect">
            <a:avLst/>
          </a:prstGeom>
          <a:solidFill>
            <a:srgbClr val="92D050"/>
          </a:solidFill>
        </p:spPr>
        <p:txBody>
          <a:bodyPr lIns="68580" tIns="34290" rIns="68580" bIns="34290">
            <a:spAutoFit/>
          </a:bodyPr>
          <a:p>
            <a:pPr algn="ctr">
              <a:buNone/>
            </a:pPr>
            <a:r>
              <a:rPr sz="36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PHẨM VÀ DINH DƯỠNG </a:t>
            </a:r>
            <a:endParaRPr sz="3600" b="1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0" name="Rectangle 5"/>
          <p:cNvSpPr/>
          <p:nvPr/>
        </p:nvSpPr>
        <p:spPr>
          <a:xfrm>
            <a:off x="-11112" y="0"/>
            <a:ext cx="9144000" cy="120015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>
            <a:spAutoFit/>
          </a:bodyPr>
          <a:p>
            <a:pPr algn="ctr"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2: BẢO QUẢN VÀ CHẾ BIẾN THỰC PHẨM 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3975" y="3119438"/>
            <a:ext cx="2590800" cy="2400300"/>
          </a:xfrm>
          <a:prstGeom prst="ellipse">
            <a:avLst/>
          </a:prstGeom>
          <a:solidFill>
            <a:srgbClr val="FFFF99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 bwMode="auto">
          <a:xfrm>
            <a:off x="2644774" y="3965575"/>
            <a:ext cx="6400800" cy="1025525"/>
            <a:chOff x="3948875" y="4261480"/>
            <a:chExt cx="8350786" cy="67151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5121133" y="4261480"/>
              <a:ext cx="7178528" cy="6715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quen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Connector 12"/>
            <p:cNvCxnSpPr>
              <a:endCxn id="12" idx="1"/>
            </p:cNvCxnSpPr>
            <p:nvPr/>
          </p:nvCxnSpPr>
          <p:spPr>
            <a:xfrm flipV="1">
              <a:off x="3948875" y="4597237"/>
              <a:ext cx="1172258" cy="2079"/>
            </a:xfrm>
            <a:prstGeom prst="line">
              <a:avLst/>
            </a:prstGeom>
            <a:grpFill/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5121133" y="4261480"/>
              <a:ext cx="7178528" cy="6715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quen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57400" y="5386388"/>
            <a:ext cx="7064375" cy="1471612"/>
            <a:chOff x="2057400" y="5386388"/>
            <a:chExt cx="7064375" cy="1471612"/>
          </a:xfrm>
        </p:grpSpPr>
        <p:sp>
          <p:nvSpPr>
            <p:cNvPr id="14" name="Rounded Rectangle 13"/>
            <p:cNvSpPr/>
            <p:nvPr/>
          </p:nvSpPr>
          <p:spPr>
            <a:xfrm>
              <a:off x="3078163" y="5386388"/>
              <a:ext cx="6043612" cy="1471612"/>
            </a:xfrm>
            <a:prstGeom prst="roundRect">
              <a:avLst/>
            </a:prstGeom>
            <a:solidFill>
              <a:srgbClr val="00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toán sơ bộ được dinh dưỡng, chi phí t</a:t>
              </a:r>
              <a:r>
                <a:rPr sz="32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chính cho một bữa ăn gia đình  </a:t>
              </a:r>
              <a:endParaRPr sz="32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5" name="Straight Connector 14"/>
            <p:cNvCxnSpPr>
              <a:endCxn id="14" idx="1"/>
            </p:cNvCxnSpPr>
            <p:nvPr/>
          </p:nvCxnSpPr>
          <p:spPr>
            <a:xfrm>
              <a:off x="2057400" y="5386388"/>
              <a:ext cx="1020763" cy="73501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606550" y="1984375"/>
            <a:ext cx="7515225" cy="1677988"/>
            <a:chOff x="1606550" y="1984375"/>
            <a:chExt cx="7515225" cy="1677988"/>
          </a:xfrm>
        </p:grpSpPr>
        <p:sp>
          <p:nvSpPr>
            <p:cNvPr id="9" name="Rounded Rectangle 8"/>
            <p:cNvSpPr/>
            <p:nvPr/>
          </p:nvSpPr>
          <p:spPr>
            <a:xfrm>
              <a:off x="2743200" y="1984375"/>
              <a:ext cx="6378575" cy="1677988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lvl="0">
                <a:buNone/>
              </a:pPr>
              <a:r>
                <a:rPr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được một số nhóm thực phẩm chính, dinh dưỡng từng loại, ý nghĩa đối với sức khoẻ con người  </a:t>
              </a:r>
              <a:endParaRPr sz="32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7" name="Straight Connector 16"/>
            <p:cNvCxnSpPr>
              <a:endCxn id="9" idx="1"/>
            </p:cNvCxnSpPr>
            <p:nvPr/>
          </p:nvCxnSpPr>
          <p:spPr>
            <a:xfrm flipV="1">
              <a:off x="1606550" y="2822575"/>
              <a:ext cx="1136650" cy="29686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10"/>
          <p:cNvSpPr>
            <a:spLocks noChangeArrowheads="1"/>
          </p:cNvSpPr>
          <p:nvPr/>
        </p:nvSpPr>
        <p:spPr bwMode="auto">
          <a:xfrm>
            <a:off x="2438400" y="11113"/>
            <a:ext cx="3954463" cy="7080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 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57162" y="2057400"/>
            <a:ext cx="9144000" cy="5572125"/>
            <a:chOff x="-508000" y="1443038"/>
            <a:chExt cx="9642475" cy="5572125"/>
          </a:xfrm>
        </p:grpSpPr>
        <p:pic>
          <p:nvPicPr>
            <p:cNvPr id="10246" name="Picture 12" descr="Screen Clipping"/>
            <p:cNvPicPr>
              <a:picLocks noChangeAspect="1"/>
            </p:cNvPicPr>
            <p:nvPr/>
          </p:nvPicPr>
          <p:blipFill>
            <a:blip r:embed="rId1"/>
            <a:srcRect r="10490"/>
            <a:stretch>
              <a:fillRect/>
            </a:stretch>
          </p:blipFill>
          <p:spPr>
            <a:xfrm>
              <a:off x="-508000" y="1598613"/>
              <a:ext cx="4775200" cy="54165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47" name="Picture 13" descr="Screen Clipping">
              <a:hlinkClick r:id="rId2" action="ppaction://hlinkfile"/>
            </p:cNvPr>
            <p:cNvPicPr>
              <a:picLocks noChangeAspect="1"/>
            </p:cNvPicPr>
            <p:nvPr/>
          </p:nvPicPr>
          <p:blipFill>
            <a:blip r:embed="rId3"/>
            <a:srcRect r="8090"/>
            <a:stretch>
              <a:fillRect/>
            </a:stretch>
          </p:blipFill>
          <p:spPr>
            <a:xfrm>
              <a:off x="4019550" y="1443038"/>
              <a:ext cx="5114925" cy="556736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245" name="Rectangle 10">
            <a:hlinkClick r:id="rId2" action="ppaction://hlinkfile"/>
          </p:cNvPr>
          <p:cNvSpPr/>
          <p:nvPr/>
        </p:nvSpPr>
        <p:spPr>
          <a:xfrm>
            <a:off x="60325" y="719138"/>
            <a:ext cx="9109075" cy="1570037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Kể tên các loại thực phẩm có trong hình :Nhóm 1(hình a), nhóm 2(hình b), nhóm 3 (hình c), nhóm 4 ( hình d)? 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60 giây đếm ngược nhạc sôi động (1 minute countdown with music)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9850" y="-11112"/>
            <a:ext cx="2749550" cy="830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2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AutoShape 2" descr="Phân biệt đạm động vật và đạm thực vật | Vinmec"/>
          <p:cNvSpPr>
            <a:spLocks noChangeAspect="1"/>
          </p:cNvSpPr>
          <p:nvPr/>
        </p:nvSpPr>
        <p:spPr>
          <a:xfrm>
            <a:off x="168275" y="-1825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2291" name="AutoShape 4" descr="Lý thuyết Công nghệ 6 Bài 15: Cơ sở của ăn uống hợp lí (hay, chi tiết)"/>
          <p:cNvSpPr>
            <a:spLocks noChangeAspect="1"/>
          </p:cNvSpPr>
          <p:nvPr/>
        </p:nvSpPr>
        <p:spPr>
          <a:xfrm>
            <a:off x="320675" y="-301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12292" name="Picture 8" descr="Bốn nhóm chất dinh dưỡng quan trọng cho b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63" y="1074738"/>
            <a:ext cx="4986337" cy="5478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7" name="Rectangle 10"/>
          <p:cNvSpPr/>
          <p:nvPr/>
        </p:nvSpPr>
        <p:spPr>
          <a:xfrm>
            <a:off x="-152400" y="-30162"/>
            <a:ext cx="9144000" cy="1446212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Kể tên các chất dinh dưỡng mà em đã học ? 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8" name="Rectangle 10"/>
          <p:cNvSpPr/>
          <p:nvPr/>
        </p:nvSpPr>
        <p:spPr>
          <a:xfrm>
            <a:off x="5105400" y="2243138"/>
            <a:ext cx="4191000" cy="3140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571500" indent="-571500">
              <a:buChar char="-"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Chất đạm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>
              <a:buChar char="-"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Chất béo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>
              <a:buChar char="-"/>
            </a:pP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Chất đường bột</a:t>
            </a:r>
            <a:endParaRPr lang="en-US" altLang="en-US" sz="3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>
              <a:buChar char="-"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Vitamin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71500" indent="-571500">
              <a:buChar char="-"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Chất khoáng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0&quot;/&gt;&lt;/object&gt;&lt;object type=&quot;3&quot; unique_id=&quot;10005&quot;&gt;&lt;property id=&quot;20148&quot; value=&quot;5&quot;/&gt;&lt;property id=&quot;20300&quot; value=&quot;Slide 2&quot;/&gt;&lt;property id=&quot;20307&quot; value=&quot;29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81&quot;/&gt;&lt;/object&gt;&lt;object type=&quot;3&quot; unique_id=&quot;10008&quot;&gt;&lt;property id=&quot;20148&quot; value=&quot;5&quot;/&gt;&lt;property id=&quot;20300&quot; value=&quot;Slide 5&quot;/&gt;&lt;property id=&quot;20307&quot; value=&quot;299&quot;/&gt;&lt;/object&gt;&lt;object type=&quot;3&quot; unique_id=&quot;10009&quot;&gt;&lt;property id=&quot;20148&quot; value=&quot;5&quot;/&gt;&lt;property id=&quot;20300&quot; value=&quot;Slide 6&quot;/&gt;&lt;property id=&quot;20307&quot; value=&quot;275&quot;/&gt;&lt;/object&gt;&lt;object type=&quot;3&quot; unique_id=&quot;10010&quot;&gt;&lt;property id=&quot;20148&quot; value=&quot;5&quot;/&gt;&lt;property id=&quot;20300&quot; value=&quot;Slide 7&quot;/&gt;&lt;property id=&quot;20307&quot; value=&quot;265&quot;/&gt;&lt;/object&gt;&lt;object type=&quot;3&quot; unique_id=&quot;10011&quot;&gt;&lt;property id=&quot;20148&quot; value=&quot;5&quot;/&gt;&lt;property id=&quot;20300&quot; value=&quot;Slide 8&quot;/&gt;&lt;property id=&quot;20307&quot; value=&quot;266&quot;/&gt;&lt;/object&gt;&lt;object type=&quot;3&quot; unique_id=&quot;10012&quot;&gt;&lt;property id=&quot;20148&quot; value=&quot;5&quot;/&gt;&lt;property id=&quot;20300&quot; value=&quot;Slide 9&quot;/&gt;&lt;property id=&quot;20307&quot; value=&quot;267&quot;/&gt;&lt;/object&gt;&lt;object type=&quot;3&quot; unique_id=&quot;10013&quot;&gt;&lt;property id=&quot;20148&quot; value=&quot;5&quot;/&gt;&lt;property id=&quot;20300&quot; value=&quot;Slide 10&quot;/&gt;&lt;property id=&quot;20307&quot; value=&quot;279&quot;/&gt;&lt;/object&gt;&lt;object type=&quot;3&quot; unique_id=&quot;10014&quot;&gt;&lt;property id=&quot;20148&quot; value=&quot;5&quot;/&gt;&lt;property id=&quot;20300&quot; value=&quot;Slide 11&quot;/&gt;&lt;property id=&quot;20307&quot; value=&quot;268&quot;/&gt;&lt;/object&gt;&lt;object type=&quot;3&quot; unique_id=&quot;10015&quot;&gt;&lt;property id=&quot;20148&quot; value=&quot;5&quot;/&gt;&lt;property id=&quot;20300&quot; value=&quot;Slide 12&quot;/&gt;&lt;property id=&quot;20307&quot; value=&quot;309&quot;/&gt;&lt;/object&gt;&lt;object type=&quot;3&quot; unique_id=&quot;10016&quot;&gt;&lt;property id=&quot;20148&quot; value=&quot;5&quot;/&gt;&lt;property id=&quot;20300&quot; value=&quot;Slide 13 - &amp;quot; KHÁI NIỆM VỀ BẢN VẼ KĨ THUẬT&amp;#x0D;&amp;#x0A;  HÌNH CẮT&amp;#x0D;&amp;#x0A;&amp;quot;&quot;/&gt;&lt;property id=&quot;20307&quot; value=&quot;300&quot;/&gt;&lt;/object&gt;&lt;object type=&quot;3&quot; unique_id=&quot;10017&quot;&gt;&lt;property id=&quot;20148&quot; value=&quot;5&quot;/&gt;&lt;property id=&quot;20300&quot; value=&quot;Slide 14 - &amp;quot;&amp;#x0D;&amp;#x0A;BT:Điền các cụm từ sau (mặt phẳng cắt; kẻ gạch gạch; bên trong; phần vật thể) vào chỗ (……) để hoàn thành câu sau:&quot;/&gt;&lt;property id=&quot;20307&quot; value=&quot;297&quot;/&gt;&lt;/object&gt;&lt;object type=&quot;3&quot; unique_id=&quot;10018&quot;&gt;&lt;property id=&quot;20148&quot; value=&quot;5&quot;/&gt;&lt;property id=&quot;20300&quot; value=&quot;Slide 15&quot;/&gt;&lt;property id=&quot;20307&quot; value=&quot;30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0</TotalTime>
  <Words>5524</Words>
  <Application>WPS Presentation</Application>
  <PresentationFormat/>
  <Paragraphs>420</Paragraphs>
  <Slides>41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4" baseType="lpstr">
      <vt:lpstr>Arial</vt:lpstr>
      <vt:lpstr>SimSun</vt:lpstr>
      <vt:lpstr>Wingdings</vt:lpstr>
      <vt:lpstr>Times New Roman</vt:lpstr>
      <vt:lpstr>Calibri</vt:lpstr>
      <vt:lpstr>.VnAristote</vt:lpstr>
      <vt:lpstr>Segoe Print</vt:lpstr>
      <vt:lpstr>Microsoft YaHei</vt:lpstr>
      <vt:lpstr>+mn-lt</vt:lpstr>
      <vt:lpstr>Symbol</vt:lpstr>
      <vt:lpstr>VNI-Times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</dc:creator>
  <cp:lastModifiedBy>Khôi Nguyễn Tuấn</cp:lastModifiedBy>
  <cp:revision>389</cp:revision>
  <dcterms:created xsi:type="dcterms:W3CDTF">2008-10-16T08:52:35Z</dcterms:created>
  <dcterms:modified xsi:type="dcterms:W3CDTF">2025-05-16T10:49:32Z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78BF1F2868C34032ADB88D48329E5996_13</vt:lpwstr>
  </property>
  <property fmtid="{D5CDD505-2E9C-101B-9397-08002B2CF9AE}" pid="3" name="KSOProductBuildVer">
    <vt:lpwstr>1033-12.2.0.21179</vt:lpwstr>
  </property>
</Properties>
</file>