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2" autoAdjust="0"/>
    <p:restoredTop sz="94660"/>
  </p:normalViewPr>
  <p:slideViewPr>
    <p:cSldViewPr snapToGrid="0">
      <p:cViewPr varScale="1">
        <p:scale>
          <a:sx n="90" d="100"/>
          <a:sy n="90" d="100"/>
        </p:scale>
        <p:origin x="84"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CDE23C7-78A4-413A-A84B-93D4CC0A9EB1}"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836211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DE23C7-78A4-413A-A84B-93D4CC0A9EB1}" type="datetimeFigureOut">
              <a:rPr lang="en-US" smtClean="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39E08-E0E5-4B1A-8F7D-08FE7678A3B6}" type="slidenum">
              <a:rPr lang="en-US" smtClean="0"/>
              <a:pPr/>
              <a:t>‹#›</a:t>
            </a:fld>
            <a:endParaRPr lang="en-US"/>
          </a:p>
        </p:txBody>
      </p:sp>
    </p:spTree>
    <p:extLst>
      <p:ext uri="{BB962C8B-B14F-4D97-AF65-F5344CB8AC3E}">
        <p14:creationId xmlns:p14="http://schemas.microsoft.com/office/powerpoint/2010/main" val="3718262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DE23C7-78A4-413A-A84B-93D4CC0A9EB1}" type="datetimeFigureOut">
              <a:rPr lang="en-US" smtClean="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39E08-E0E5-4B1A-8F7D-08FE7678A3B6}"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91976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DE23C7-78A4-413A-A84B-93D4CC0A9EB1}" type="datetimeFigureOut">
              <a:rPr lang="en-US" smtClean="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39E08-E0E5-4B1A-8F7D-08FE7678A3B6}" type="slidenum">
              <a:rPr lang="en-US" smtClean="0"/>
              <a:pPr/>
              <a:t>‹#›</a:t>
            </a:fld>
            <a:endParaRPr lang="en-US"/>
          </a:p>
        </p:txBody>
      </p:sp>
    </p:spTree>
    <p:extLst>
      <p:ext uri="{BB962C8B-B14F-4D97-AF65-F5344CB8AC3E}">
        <p14:creationId xmlns:p14="http://schemas.microsoft.com/office/powerpoint/2010/main" val="1583583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DE23C7-78A4-413A-A84B-93D4CC0A9EB1}" type="datetimeFigureOut">
              <a:rPr lang="en-US" smtClean="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39E08-E0E5-4B1A-8F7D-08FE7678A3B6}"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49662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DE23C7-78A4-413A-A84B-93D4CC0A9EB1}" type="datetimeFigureOut">
              <a:rPr lang="en-US" smtClean="0"/>
              <a:pPr/>
              <a:t>10/15/2023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39E08-E0E5-4B1A-8F7D-08FE7678A3B6}" type="slidenum">
              <a:rPr lang="en-US" smtClean="0"/>
              <a:pPr/>
              <a:t>‹#›</a:t>
            </a:fld>
            <a:endParaRPr lang="en-US"/>
          </a:p>
        </p:txBody>
      </p:sp>
    </p:spTree>
    <p:extLst>
      <p:ext uri="{BB962C8B-B14F-4D97-AF65-F5344CB8AC3E}">
        <p14:creationId xmlns:p14="http://schemas.microsoft.com/office/powerpoint/2010/main" val="3971717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E23C7-78A4-413A-A84B-93D4CC0A9EB1}"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751125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E23C7-78A4-413A-A84B-93D4CC0A9EB1}"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441165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E23C7-78A4-413A-A84B-93D4CC0A9EB1}"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136453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DE23C7-78A4-413A-A84B-93D4CC0A9EB1}" type="datetimeFigureOut">
              <a:rPr lang="en-US" smtClean="0"/>
              <a:t>10/15/2023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767401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DE23C7-78A4-413A-A84B-93D4CC0A9EB1}" type="datetimeFigureOut">
              <a:rPr lang="en-US" smtClean="0"/>
              <a:t>10/15/2023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322929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DE23C7-78A4-413A-A84B-93D4CC0A9EB1}" type="datetimeFigureOut">
              <a:rPr lang="en-US" smtClean="0"/>
              <a:t>10/15/2023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2633661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DE23C7-78A4-413A-A84B-93D4CC0A9EB1}" type="datetimeFigureOut">
              <a:rPr lang="en-US" smtClean="0"/>
              <a:t>10/15/2023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107712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E23C7-78A4-413A-A84B-93D4CC0A9EB1}" type="datetimeFigureOut">
              <a:rPr lang="en-US" smtClean="0"/>
              <a:t>10/15/2023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1804686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CDE23C7-78A4-413A-A84B-93D4CC0A9EB1}" type="datetimeFigureOut">
              <a:rPr lang="en-US" smtClean="0"/>
              <a:t>10/15/2023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484616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DE23C7-78A4-413A-A84B-93D4CC0A9EB1}" type="datetimeFigureOut">
              <a:rPr lang="en-US" smtClean="0"/>
              <a:t>10/15/2023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39E08-E0E5-4B1A-8F7D-08FE7678A3B6}" type="slidenum">
              <a:rPr lang="en-US" smtClean="0"/>
              <a:t>‹#›</a:t>
            </a:fld>
            <a:endParaRPr lang="en-US"/>
          </a:p>
        </p:txBody>
      </p:sp>
    </p:spTree>
    <p:extLst>
      <p:ext uri="{BB962C8B-B14F-4D97-AF65-F5344CB8AC3E}">
        <p14:creationId xmlns:p14="http://schemas.microsoft.com/office/powerpoint/2010/main" val="3829881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CDE23C7-78A4-413A-A84B-93D4CC0A9EB1}" type="datetimeFigureOut">
              <a:rPr lang="en-US" smtClean="0"/>
              <a:pPr/>
              <a:t>10/15/2023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CB39E08-E0E5-4B1A-8F7D-08FE7678A3B6}" type="slidenum">
              <a:rPr lang="en-US" smtClean="0"/>
              <a:pPr/>
              <a:t>‹#›</a:t>
            </a:fld>
            <a:endParaRPr lang="en-US"/>
          </a:p>
        </p:txBody>
      </p:sp>
    </p:spTree>
    <p:extLst>
      <p:ext uri="{BB962C8B-B14F-4D97-AF65-F5344CB8AC3E}">
        <p14:creationId xmlns:p14="http://schemas.microsoft.com/office/powerpoint/2010/main" val="4115432321"/>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toploigiai.vn/ly-thuyet-khoa-hoc-tu-nhien-8-canh-dieu-bai-37-sinh-san-o-nguoi#7" TargetMode="External"/><Relationship Id="rId3" Type="http://schemas.openxmlformats.org/officeDocument/2006/relationships/hyperlink" Target="https://toploigiai.vn/ly-thuyet-khoa-hoc-tu-nhien-8-canh-dieu-bai-37-sinh-san-o-nguoi#2" TargetMode="External"/><Relationship Id="rId7" Type="http://schemas.openxmlformats.org/officeDocument/2006/relationships/hyperlink" Target="https://toploigiai.vn/ly-thuyet-khoa-hoc-tu-nhien-8-canh-dieu-bai-37-sinh-san-o-nguoi#6" TargetMode="External"/><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 Id="rId6" Type="http://schemas.openxmlformats.org/officeDocument/2006/relationships/hyperlink" Target="https://toploigiai.vn/ly-thuyet-khoa-hoc-tu-nhien-8-canh-dieu-bai-37-sinh-san-o-nguoi#5" TargetMode="External"/><Relationship Id="rId5" Type="http://schemas.openxmlformats.org/officeDocument/2006/relationships/hyperlink" Target="https://toploigiai.vn/ly-thuyet-khoa-hoc-tu-nhien-8-canh-dieu-bai-37-sinh-san-o-nguoi#4" TargetMode="External"/><Relationship Id="rId4" Type="http://schemas.openxmlformats.org/officeDocument/2006/relationships/hyperlink" Target="https://toploigiai.vn/ly-thuyet-khoa-hoc-tu-nhien-8-canh-dieu-bai-37-sinh-san-o-nguoi#3"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toploigiai.vn/ly-thuyet-khoa-hoc-tu-nhien-8-canh-dieu-bai-37-sinh-san-o-nguoi#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Wavy 3D art">
            <a:extLst>
              <a:ext uri="{FF2B5EF4-FFF2-40B4-BE49-F238E27FC236}">
                <a16:creationId xmlns:a16="http://schemas.microsoft.com/office/drawing/2014/main" id="{B44215BD-629F-F013-0F24-F2A34D24EFBD}"/>
              </a:ext>
            </a:extLst>
          </p:cNvPr>
          <p:cNvPicPr>
            <a:picLocks noChangeAspect="1"/>
          </p:cNvPicPr>
          <p:nvPr/>
        </p:nvPicPr>
        <p:blipFill rotWithShape="1">
          <a:blip r:embed="rId2">
            <a:alphaModFix amt="50000"/>
          </a:blip>
          <a:srcRect t="12643" b="14777"/>
          <a:stretch/>
        </p:blipFill>
        <p:spPr>
          <a:xfrm>
            <a:off x="20" y="10"/>
            <a:ext cx="12191979" cy="6857990"/>
          </a:xfrm>
          <a:prstGeom prst="rect">
            <a:avLst/>
          </a:prstGeom>
        </p:spPr>
      </p:pic>
      <p:sp>
        <p:nvSpPr>
          <p:cNvPr id="6" name="TextBox 5">
            <a:extLst>
              <a:ext uri="{FF2B5EF4-FFF2-40B4-BE49-F238E27FC236}">
                <a16:creationId xmlns:a16="http://schemas.microsoft.com/office/drawing/2014/main" id="{5685C85B-5BEB-7221-33F7-C020B6FCBE05}"/>
              </a:ext>
            </a:extLst>
          </p:cNvPr>
          <p:cNvSpPr txBox="1"/>
          <p:nvPr/>
        </p:nvSpPr>
        <p:spPr>
          <a:xfrm>
            <a:off x="1429253" y="2869944"/>
            <a:ext cx="9522282" cy="920637"/>
          </a:xfrm>
          <a:prstGeom prst="rect">
            <a:avLst/>
          </a:prstGeom>
          <a:noFill/>
        </p:spPr>
        <p:txBody>
          <a:bodyPr wrap="square">
            <a:spAutoFit/>
          </a:bodyPr>
          <a:lstStyle/>
          <a:p>
            <a:pPr algn="ctr">
              <a:lnSpc>
                <a:spcPct val="107000"/>
              </a:lnSpc>
              <a:spcAft>
                <a:spcPts val="800"/>
              </a:spcAft>
            </a:pPr>
            <a:r>
              <a:rPr lang="vi-VN" sz="5400" b="1" kern="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lang="vi-VN" sz="3200" b="1" kern="100" dirty="0">
              <a:solidFill>
                <a:srgbClr val="FF0000"/>
              </a:solidFill>
              <a:effectLst>
                <a:outerShdw blurRad="38100" dist="38100" dir="2700000" algn="tl">
                  <a:srgbClr val="000000">
                    <a:alpha val="43137"/>
                  </a:srgbClr>
                </a:outerShdw>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35887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20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150893"/>
            <a:ext cx="9682715"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6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E2D2341C-4CD6-FE0B-3734-69A9EBF219FC}"/>
              </a:ext>
            </a:extLst>
          </p:cNvPr>
          <p:cNvSpPr txBox="1"/>
          <p:nvPr/>
        </p:nvSpPr>
        <p:spPr>
          <a:xfrm>
            <a:off x="4238845" y="1797431"/>
            <a:ext cx="7684995" cy="4308487"/>
          </a:xfrm>
          <a:prstGeom prst="rect">
            <a:avLst/>
          </a:prstGeom>
          <a:noFill/>
        </p:spPr>
        <p:txBody>
          <a:bodyPr wrap="square">
            <a:spAutoFit/>
          </a:bodyPr>
          <a:lstStyle/>
          <a:p>
            <a:pPr algn="just">
              <a:lnSpc>
                <a:spcPct val="107000"/>
              </a:lnSpc>
              <a:spcAft>
                <a:spcPts val="800"/>
              </a:spcAft>
            </a:pPr>
            <a:r>
              <a:rPr lang="vi-VN" sz="2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Thụ tinh và thụ thai</a:t>
            </a:r>
            <a:endParaRPr lang="vi-VN" sz="2400"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3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Tinh dịch được phóng vào âm đạo, tinh trùng di chuyển đến ống dẫn trứng. Nếu tinh trùng gặp trứng vào thời điểm thích hợp, sẽ xảy ra hiện tượng thụ tinh và hợp tử di chuyền dọc theo ống dẫn trứng, phân chia tạo thành phôi. Phôi bám vào niêm mạc tử cung và phát triển thành thai.</a:t>
            </a:r>
            <a:endParaRPr lang="vi-VN" sz="2400" kern="100" dirty="0">
              <a:effectLst/>
              <a:latin typeface="Arial" panose="020B0604020202020204" pitchFamily="34" charset="0"/>
              <a:ea typeface="Arial" panose="020B0604020202020204" pitchFamily="34" charset="0"/>
              <a:cs typeface="Times New Roman" panose="02020603050405020304" pitchFamily="18" charset="0"/>
            </a:endParaRPr>
          </a:p>
        </p:txBody>
      </p:sp>
      <p:pic>
        <p:nvPicPr>
          <p:cNvPr id="9" name="Picture 1982492689" descr="Quan sát hình 37.4 và cho biết chiều di chuyển của hợp tử sau khi thụ tinh">
            <a:extLst>
              <a:ext uri="{FF2B5EF4-FFF2-40B4-BE49-F238E27FC236}">
                <a16:creationId xmlns:a16="http://schemas.microsoft.com/office/drawing/2014/main" id="{658D06A8-B6BE-E819-E280-139903445D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159" y="1797432"/>
            <a:ext cx="3922270" cy="40609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3017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20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150893"/>
            <a:ext cx="9682715"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6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A3164970-7189-F9EC-FF78-933EACDCF9B3}"/>
              </a:ext>
            </a:extLst>
          </p:cNvPr>
          <p:cNvSpPr>
            <a:spLocks noChangeArrowheads="1"/>
          </p:cNvSpPr>
          <p:nvPr/>
        </p:nvSpPr>
        <p:spPr bwMode="auto">
          <a:xfrm>
            <a:off x="155945" y="1769660"/>
            <a:ext cx="45790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1" i="1" u="none" strike="noStrike" cap="none" normalizeH="0" baseline="0" dirty="0">
                <a:ln>
                  <a:noFill/>
                </a:ln>
                <a:solidFill>
                  <a:srgbClr val="FF0000"/>
                </a:solidFill>
                <a:effectLst/>
                <a:latin typeface="Open Sans" panose="020B0606030504020204" pitchFamily="34" charset="0"/>
                <a:cs typeface="Open Sans" panose="020B0606030504020204" pitchFamily="34" charset="0"/>
              </a:rPr>
              <a:t>Quan sát hình 37.5 và giải thích hiện tượng kinh nguyệt.</a:t>
            </a:r>
            <a:endParaRPr kumimoji="0" lang="vi-VN" altLang="vi-VN" sz="1100" b="1" i="1" u="none" strike="noStrike" cap="none" normalizeH="0" baseline="0" dirty="0">
              <a:ln>
                <a:noFill/>
              </a:ln>
              <a:solidFill>
                <a:srgbClr val="FF0000"/>
              </a:solidFill>
              <a:effectLst/>
            </a:endParaRPr>
          </a:p>
        </p:txBody>
      </p:sp>
      <p:sp>
        <p:nvSpPr>
          <p:cNvPr id="5" name="Rectangle 3">
            <a:extLst>
              <a:ext uri="{FF2B5EF4-FFF2-40B4-BE49-F238E27FC236}">
                <a16:creationId xmlns:a16="http://schemas.microsoft.com/office/drawing/2014/main" id="{CBF88660-7B19-1465-FD7B-DE54790FE69D}"/>
              </a:ext>
            </a:extLst>
          </p:cNvPr>
          <p:cNvSpPr>
            <a:spLocks noChangeArrowheads="1"/>
          </p:cNvSpPr>
          <p:nvPr/>
        </p:nvSpPr>
        <p:spPr bwMode="auto">
          <a:xfrm>
            <a:off x="4917086" y="2185158"/>
            <a:ext cx="6953693"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800" b="1" i="0" u="none" strike="noStrike" cap="none" normalizeH="0" baseline="0" dirty="0">
                <a:ln>
                  <a:noFill/>
                </a:ln>
                <a:solidFill>
                  <a:srgbClr val="008000"/>
                </a:solidFill>
                <a:effectLst/>
                <a:latin typeface="Open Sans" panose="020B0606030504020204" pitchFamily="34" charset="0"/>
                <a:cs typeface="Open Sans" panose="020B0606030504020204" pitchFamily="34" charset="0"/>
              </a:rPr>
              <a:t>Trả lời:</a:t>
            </a:r>
            <a:endParaRPr kumimoji="0" lang="vi-VN" altLang="vi-VN" sz="12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800" b="1" i="1" u="none" strike="noStrike" cap="none" normalizeH="0" baseline="0" dirty="0">
                <a:ln>
                  <a:noFill/>
                </a:ln>
                <a:solidFill>
                  <a:schemeClr val="accent1">
                    <a:lumMod val="75000"/>
                  </a:schemeClr>
                </a:solidFill>
                <a:effectLst/>
                <a:latin typeface="Open Sans" panose="020B0606030504020204" pitchFamily="34" charset="0"/>
                <a:cs typeface="Open Sans" panose="020B0606030504020204" pitchFamily="34" charset="0"/>
              </a:rPr>
              <a:t>Hiện tượng kinh nguyệt: Nếu trứng rụng mà không được thụ tinh thì sau khoảng 14 ngày kể từ khi rụng trứng, lượng hormone do buồng trứng tiết ra bị giảm đi. Vì vậy, lớp niêm mạc tử cung bong ra, thoát ra ngoài cùng máu và dịch nhầy nhờ sự co bóp của tử cung gọi là hiện tượng kinh nguyệt.</a:t>
            </a:r>
            <a:endParaRPr kumimoji="0" lang="vi-VN" altLang="vi-VN" sz="4000" b="1" i="1" u="none" strike="noStrike" cap="none" normalizeH="0" baseline="0" dirty="0">
              <a:ln>
                <a:noFill/>
              </a:ln>
              <a:solidFill>
                <a:schemeClr val="accent1">
                  <a:lumMod val="75000"/>
                </a:schemeClr>
              </a:solidFill>
              <a:effectLst/>
              <a:latin typeface="Arial" panose="020B0604020202020204" pitchFamily="34" charset="0"/>
            </a:endParaRPr>
          </a:p>
        </p:txBody>
      </p:sp>
      <p:pic>
        <p:nvPicPr>
          <p:cNvPr id="8194" name="Picture 2" descr="Quan sát hình 37.5 và giải thích hiện tượng kinh nguyệt">
            <a:extLst>
              <a:ext uri="{FF2B5EF4-FFF2-40B4-BE49-F238E27FC236}">
                <a16:creationId xmlns:a16="http://schemas.microsoft.com/office/drawing/2014/main" id="{B3458126-A9DE-7686-9343-E897090D13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945" y="2697615"/>
            <a:ext cx="4838700" cy="3568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74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20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150893"/>
            <a:ext cx="9682715"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6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E2D2341C-4CD6-FE0B-3734-69A9EBF219FC}"/>
              </a:ext>
            </a:extLst>
          </p:cNvPr>
          <p:cNvSpPr txBox="1"/>
          <p:nvPr/>
        </p:nvSpPr>
        <p:spPr>
          <a:xfrm>
            <a:off x="4238846" y="1669688"/>
            <a:ext cx="7684995" cy="2133918"/>
          </a:xfrm>
          <a:prstGeom prst="rect">
            <a:avLst/>
          </a:prstGeom>
          <a:noFill/>
        </p:spPr>
        <p:txBody>
          <a:bodyPr wrap="square">
            <a:spAutoFit/>
          </a:bodyPr>
          <a:lstStyle/>
          <a:p>
            <a:pPr marL="0" marR="0" lvl="0" indent="0" algn="just" defTabSz="914400" rtl="0" eaLnBrk="1" fontAlgn="auto" latinLnBrk="0" hangingPunct="1">
              <a:spcBef>
                <a:spcPts val="0"/>
              </a:spcBef>
              <a:spcAft>
                <a:spcPts val="800"/>
              </a:spcAft>
              <a:buClrTx/>
              <a:buSzTx/>
              <a:buFontTx/>
              <a:buNone/>
              <a:tabLst/>
              <a:defRPr/>
            </a:pPr>
            <a:r>
              <a:rPr kumimoji="0" lang="vi-VN" sz="21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Thụ tinh và thụ thai</a:t>
            </a:r>
            <a:endParaRPr kumimoji="0" lang="vi-VN" sz="2100" b="0" i="0" u="none" strike="noStrike" kern="1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a:p>
            <a:pPr marL="0" marR="0" lvl="0" indent="0" algn="just" defTabSz="914400" rtl="0" eaLnBrk="1" fontAlgn="auto" latinLnBrk="0" hangingPunct="1">
              <a:spcBef>
                <a:spcPts val="0"/>
              </a:spcBef>
              <a:spcAft>
                <a:spcPts val="800"/>
              </a:spcAft>
              <a:buClrTx/>
              <a:buSzTx/>
              <a:buFontTx/>
              <a:buNone/>
              <a:tabLst/>
              <a:defRPr/>
            </a:pPr>
            <a:r>
              <a:rPr kumimoji="0" lang="vi-VN" sz="2100" b="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Tinh dịch được phóng vào âm đạo, tinh trùng di chuyển đến ống dẫn trứng. Nếu tinh trùng gặp trứng vào thời điểm thích hợp, sẽ xảy ra hiện tượng thụ tinh và hợp tử di chuyền dọc theo ống dẫn trứng, phân chia tạo thành phôi. Phôi bám vào niêm mạc tử cung và phát triển thành thai.</a:t>
            </a:r>
            <a:endParaRPr kumimoji="0" lang="vi-VN" sz="2100" b="0" i="0" u="none" strike="noStrike" kern="100" cap="none" spc="0" normalizeH="0" baseline="0" noProof="0" dirty="0">
              <a:ln>
                <a:noFill/>
              </a:ln>
              <a:solidFill>
                <a:prstClr val="black"/>
              </a:solidFill>
              <a:effectLst/>
              <a:uLnTx/>
              <a:uFillTx/>
              <a:latin typeface="Arial" panose="020B0604020202020204" pitchFamily="34" charset="0"/>
              <a:ea typeface="Arial" panose="020B0604020202020204" pitchFamily="34" charset="0"/>
              <a:cs typeface="Times New Roman" panose="02020603050405020304" pitchFamily="18" charset="0"/>
            </a:endParaRPr>
          </a:p>
        </p:txBody>
      </p:sp>
      <p:pic>
        <p:nvPicPr>
          <p:cNvPr id="9" name="Picture 1982492689" descr="Quan sát hình 37.4 và cho biết chiều di chuyển của hợp tử sau khi thụ tinh">
            <a:extLst>
              <a:ext uri="{FF2B5EF4-FFF2-40B4-BE49-F238E27FC236}">
                <a16:creationId xmlns:a16="http://schemas.microsoft.com/office/drawing/2014/main" id="{658D06A8-B6BE-E819-E280-139903445D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159" y="1797432"/>
            <a:ext cx="3922270" cy="200617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26B118D-5C84-1A2E-17FC-786304A7250B}"/>
              </a:ext>
            </a:extLst>
          </p:cNvPr>
          <p:cNvSpPr txBox="1"/>
          <p:nvPr/>
        </p:nvSpPr>
        <p:spPr>
          <a:xfrm>
            <a:off x="4238846" y="3674968"/>
            <a:ext cx="7733412" cy="3088025"/>
          </a:xfrm>
          <a:prstGeom prst="rect">
            <a:avLst/>
          </a:prstGeom>
          <a:noFill/>
        </p:spPr>
        <p:txBody>
          <a:bodyPr wrap="square">
            <a:spAutoFit/>
          </a:bodyPr>
          <a:lstStyle/>
          <a:p>
            <a:pPr algn="just">
              <a:spcAft>
                <a:spcPts val="800"/>
              </a:spcAft>
            </a:pP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Kinh nguyệt</a:t>
            </a:r>
            <a:endParaRPr lang="vi-VN" kern="100" dirty="0">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800"/>
              </a:spcAft>
            </a:pPr>
            <a:r>
              <a:rPr lang="vi-VN"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Sau khi trứng rụng mà không được thụ tinh, lượng hormone do buồng trứng tiết ra bị giảm đi. Vì vậy, lớp niêm mạc tử cung bong ra, thoát ra ngoài cùng máu và dịch nhảy nhờ sự co bóp của từ cung gọi là hiện tượng kinh nguyệt. Hiện tượng kinh nguyệt xảy ra theo chu kì và bắt đầu ở giai đoạn dậy thì. Độ dài chu kì kinh nguyệt của mỗi người là khác nhau, thông thường khoảng 28 – 32 ngày.21</a:t>
            </a:r>
          </a:p>
        </p:txBody>
      </p:sp>
      <p:pic>
        <p:nvPicPr>
          <p:cNvPr id="7" name="Picture 2" descr="Quan sát hình 37.5 và giải thích hiện tượng kinh nguyệt">
            <a:extLst>
              <a:ext uri="{FF2B5EF4-FFF2-40B4-BE49-F238E27FC236}">
                <a16:creationId xmlns:a16="http://schemas.microsoft.com/office/drawing/2014/main" id="{D58B51CF-6136-3DB0-B741-5EF6377D136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602" y="3952231"/>
            <a:ext cx="4080244" cy="28107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7471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20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150893"/>
            <a:ext cx="9682715"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6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F569B00-C86A-9457-62DC-380A1C16E708}"/>
              </a:ext>
            </a:extLst>
          </p:cNvPr>
          <p:cNvSpPr txBox="1"/>
          <p:nvPr/>
        </p:nvSpPr>
        <p:spPr>
          <a:xfrm>
            <a:off x="155945" y="1672703"/>
            <a:ext cx="6096000" cy="521810"/>
          </a:xfrm>
          <a:prstGeom prst="rect">
            <a:avLst/>
          </a:prstGeom>
          <a:noFill/>
        </p:spPr>
        <p:txBody>
          <a:bodyPr wrap="square">
            <a:spAutoFit/>
          </a:bodyPr>
          <a:lstStyle/>
          <a:p>
            <a:pPr algn="just">
              <a:lnSpc>
                <a:spcPct val="107000"/>
              </a:lnSpc>
              <a:spcAft>
                <a:spcPts val="800"/>
              </a:spcAft>
            </a:pPr>
            <a:r>
              <a:rPr lang="vi-VN" sz="2800" b="1" u="sng" kern="0" dirty="0">
                <a:solidFill>
                  <a:srgbClr val="008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III. Bảo vệ sức khỏe sinh sản</a:t>
            </a:r>
            <a:endParaRPr lang="vi-VN" sz="1600" u="sng" kern="100" dirty="0">
              <a:effectLst>
                <a:outerShdw blurRad="38100" dist="38100" dir="2700000" algn="tl">
                  <a:srgbClr val="000000">
                    <a:alpha val="43137"/>
                  </a:srgbClr>
                </a:outerShdw>
              </a:effectLst>
              <a:latin typeface="Arial" panose="020B0604020202020204" pitchFamily="34" charset="0"/>
              <a:ea typeface="Arial" panose="020B060402020202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022F7B92-1D4D-1C4C-5567-E4CBAD12D2CE}"/>
              </a:ext>
            </a:extLst>
          </p:cNvPr>
          <p:cNvSpPr txBox="1"/>
          <p:nvPr/>
        </p:nvSpPr>
        <p:spPr>
          <a:xfrm>
            <a:off x="3402418" y="2613392"/>
            <a:ext cx="8725786" cy="3416320"/>
          </a:xfrm>
          <a:prstGeom prst="rect">
            <a:avLst/>
          </a:prstGeom>
          <a:noFill/>
        </p:spPr>
        <p:txBody>
          <a:bodyPr wrap="square">
            <a:spAutoFit/>
          </a:bodyPr>
          <a:lstStyle/>
          <a:p>
            <a:pPr algn="just"/>
            <a:r>
              <a:rPr lang="vi-VN" sz="2400" b="1" i="0" dirty="0">
                <a:solidFill>
                  <a:srgbClr val="008000"/>
                </a:solidFill>
                <a:effectLst/>
                <a:latin typeface="Open Sans" panose="020B0606030504020204" pitchFamily="34" charset="0"/>
              </a:rPr>
              <a:t>Trả lời:</a:t>
            </a:r>
            <a:endParaRPr lang="vi-VN" sz="2400" b="0" i="0" dirty="0">
              <a:solidFill>
                <a:srgbClr val="000000"/>
              </a:solidFill>
              <a:effectLst/>
              <a:latin typeface="Open Sans" panose="020B0606030504020204" pitchFamily="34" charset="0"/>
            </a:endParaRPr>
          </a:p>
          <a:p>
            <a:pPr algn="just"/>
            <a:r>
              <a:rPr lang="vi-VN" sz="2400" b="1" dirty="0">
                <a:solidFill>
                  <a:schemeClr val="accent2">
                    <a:lumMod val="75000"/>
                  </a:schemeClr>
                </a:solidFill>
                <a:effectLst/>
                <a:latin typeface="Open Sans" panose="020B0606030504020204" pitchFamily="34" charset="0"/>
              </a:rPr>
              <a:t>- Ví dụ bệnh lây truyền qua đường sinh dục như: HIV/AIDS, bệnh lậu, giang mai, sùi mào gà, viêm gan B,…</a:t>
            </a:r>
          </a:p>
          <a:p>
            <a:pPr algn="just"/>
            <a:r>
              <a:rPr lang="vi-VN" sz="2400" b="1" i="0" dirty="0">
                <a:solidFill>
                  <a:schemeClr val="accent6">
                    <a:lumMod val="50000"/>
                  </a:schemeClr>
                </a:solidFill>
                <a:effectLst/>
                <a:latin typeface="Open Sans" panose="020B0606030504020204" pitchFamily="34" charset="0"/>
              </a:rPr>
              <a:t>- Cách phòng tránh bệnh lây truyền qua đường sinh dục: Cần quan hệ tình dục an toàn, sử dụng bao cao su khi quan hệ tình dục, tiêm vaccine phòng bệnh, khám phụ khoa định kì, không dùng chung các vật dụng dính máu hoặc dịch cơ thể và đến ngay cơ sở y tế khi có dấu hiệu bất thường ở cơ quan sinh dục.</a:t>
            </a:r>
          </a:p>
        </p:txBody>
      </p:sp>
      <p:sp>
        <p:nvSpPr>
          <p:cNvPr id="14" name="TextBox 13">
            <a:extLst>
              <a:ext uri="{FF2B5EF4-FFF2-40B4-BE49-F238E27FC236}">
                <a16:creationId xmlns:a16="http://schemas.microsoft.com/office/drawing/2014/main" id="{4EA4D4E2-00CC-235F-656C-E07B5FB27824}"/>
              </a:ext>
            </a:extLst>
          </p:cNvPr>
          <p:cNvSpPr txBox="1"/>
          <p:nvPr/>
        </p:nvSpPr>
        <p:spPr>
          <a:xfrm>
            <a:off x="155945" y="2505670"/>
            <a:ext cx="3707218" cy="1815882"/>
          </a:xfrm>
          <a:prstGeom prst="rect">
            <a:avLst/>
          </a:prstGeom>
          <a:noFill/>
        </p:spPr>
        <p:txBody>
          <a:bodyPr wrap="square">
            <a:spAutoFit/>
          </a:bodyPr>
          <a:lstStyle/>
          <a:p>
            <a:r>
              <a:rPr lang="vi-VN" sz="2800" b="1" i="1" dirty="0">
                <a:solidFill>
                  <a:srgbClr val="FF0000"/>
                </a:solidFill>
                <a:effectLst/>
                <a:latin typeface="Open Sans" panose="020B0606030504020204" pitchFamily="34" charset="0"/>
              </a:rPr>
              <a:t>Nêu ví dụ bệnh lây truyền qua đường sinh dục và cách phòng tránh.</a:t>
            </a:r>
          </a:p>
        </p:txBody>
      </p:sp>
    </p:spTree>
    <p:extLst>
      <p:ext uri="{BB962C8B-B14F-4D97-AF65-F5344CB8AC3E}">
        <p14:creationId xmlns:p14="http://schemas.microsoft.com/office/powerpoint/2010/main" val="1310446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barn(inVertical)">
                                      <p:cBhvr>
                                        <p:cTn id="12" dur="500"/>
                                        <p:tgtEl>
                                          <p:spTgt spid="12">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animEffect transition="in" filter="barn(inVertical)">
                                      <p:cBhvr>
                                        <p:cTn id="15" dur="500"/>
                                        <p:tgtEl>
                                          <p:spTgt spid="1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2">
                                            <p:txEl>
                                              <p:pRg st="2" end="2"/>
                                            </p:txEl>
                                          </p:spTgt>
                                        </p:tgtEl>
                                        <p:attrNameLst>
                                          <p:attrName>style.visibility</p:attrName>
                                        </p:attrNameLst>
                                      </p:cBhvr>
                                      <p:to>
                                        <p:strVal val="visible"/>
                                      </p:to>
                                    </p:set>
                                    <p:animEffect transition="in" filter="barn(inVertical)">
                                      <p:cBhvr>
                                        <p:cTn id="20" dur="50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041959"/>
            <a:ext cx="9682715"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F569B00-C86A-9457-62DC-380A1C16E708}"/>
              </a:ext>
            </a:extLst>
          </p:cNvPr>
          <p:cNvSpPr txBox="1"/>
          <p:nvPr/>
        </p:nvSpPr>
        <p:spPr>
          <a:xfrm>
            <a:off x="155945" y="1451360"/>
            <a:ext cx="6096000"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III. Bảo vệ sức khỏe sinh sản</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80045274-1DD3-85FE-6909-A8D9EA1341F0}"/>
              </a:ext>
            </a:extLst>
          </p:cNvPr>
          <p:cNvSpPr>
            <a:spLocks noChangeArrowheads="1"/>
          </p:cNvSpPr>
          <p:nvPr/>
        </p:nvSpPr>
        <p:spPr bwMode="auto">
          <a:xfrm>
            <a:off x="118730" y="1858453"/>
            <a:ext cx="499021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b="1" i="1" u="none" strike="noStrike" cap="none" normalizeH="0" baseline="0" dirty="0">
                <a:ln>
                  <a:noFill/>
                </a:ln>
                <a:solidFill>
                  <a:srgbClr val="FF0000"/>
                </a:solidFill>
                <a:effectLst/>
                <a:latin typeface="Open Sans" panose="020B0606030504020204" pitchFamily="34" charset="0"/>
                <a:cs typeface="Open Sans" panose="020B0606030504020204" pitchFamily="34" charset="0"/>
              </a:rPr>
              <a:t>Quan sát hình 37.6 và cho biết, cần làm gì để bảo vệ sức khỏe sinh sản vị thành niên? Nêu ý nghĩa của mỗi biện pháp đó.</a:t>
            </a:r>
            <a:endParaRPr kumimoji="0" lang="vi-VN" altLang="vi-VN" sz="1000" b="1" i="1" u="none" strike="noStrike" cap="none" normalizeH="0" baseline="0" dirty="0">
              <a:ln>
                <a:noFill/>
              </a:ln>
              <a:solidFill>
                <a:srgbClr val="FF0000"/>
              </a:solidFill>
              <a:effectLst/>
            </a:endParaRPr>
          </a:p>
        </p:txBody>
      </p:sp>
      <p:sp>
        <p:nvSpPr>
          <p:cNvPr id="5" name="Rectangle 3">
            <a:extLst>
              <a:ext uri="{FF2B5EF4-FFF2-40B4-BE49-F238E27FC236}">
                <a16:creationId xmlns:a16="http://schemas.microsoft.com/office/drawing/2014/main" id="{5C67D0C6-3A21-6FC4-795C-8562AA9AB278}"/>
              </a:ext>
            </a:extLst>
          </p:cNvPr>
          <p:cNvSpPr>
            <a:spLocks noChangeArrowheads="1"/>
          </p:cNvSpPr>
          <p:nvPr/>
        </p:nvSpPr>
        <p:spPr bwMode="auto">
          <a:xfrm>
            <a:off x="1637414" y="28105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vi-VN" altLang="vi-VN" sz="1800" b="0" i="0" u="none" strike="noStrike" cap="none" normalizeH="0" baseline="0">
                <a:ln>
                  <a:noFill/>
                </a:ln>
                <a:solidFill>
                  <a:schemeClr val="tx1"/>
                </a:solidFill>
                <a:effectLst/>
                <a:latin typeface="Arial" panose="020B0604020202020204" pitchFamily="34" charset="0"/>
              </a:rPr>
            </a:br>
            <a:endParaRPr kumimoji="0" lang="vi-VN" altLang="vi-VN" sz="1800" b="0" i="0" u="none" strike="noStrike" cap="none" normalizeH="0" baseline="0">
              <a:ln>
                <a:noFill/>
              </a:ln>
              <a:solidFill>
                <a:schemeClr val="tx1"/>
              </a:solidFill>
              <a:effectLst/>
              <a:latin typeface="Arial" panose="020B0604020202020204" pitchFamily="34" charset="0"/>
            </a:endParaRPr>
          </a:p>
        </p:txBody>
      </p:sp>
      <p:pic>
        <p:nvPicPr>
          <p:cNvPr id="10242" name="Picture 2" descr="Quan sát hình 37.6 và cho biết cần làm gì để bảo vệ sức khỏe sinh sản vị thành niên?">
            <a:extLst>
              <a:ext uri="{FF2B5EF4-FFF2-40B4-BE49-F238E27FC236}">
                <a16:creationId xmlns:a16="http://schemas.microsoft.com/office/drawing/2014/main" id="{17971078-33C6-54C8-6EB6-0BC43AEEFB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048" y="2748057"/>
            <a:ext cx="5022111" cy="397172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e 6">
            <a:extLst>
              <a:ext uri="{FF2B5EF4-FFF2-40B4-BE49-F238E27FC236}">
                <a16:creationId xmlns:a16="http://schemas.microsoft.com/office/drawing/2014/main" id="{527FEDE0-8140-9484-C5CC-314F6294899E}"/>
              </a:ext>
            </a:extLst>
          </p:cNvPr>
          <p:cNvGraphicFramePr>
            <a:graphicFrameLocks noGrp="1"/>
          </p:cNvGraphicFramePr>
          <p:nvPr>
            <p:extLst>
              <p:ext uri="{D42A27DB-BD31-4B8C-83A1-F6EECF244321}">
                <p14:modId xmlns:p14="http://schemas.microsoft.com/office/powerpoint/2010/main" val="2839937843"/>
              </p:ext>
            </p:extLst>
          </p:nvPr>
        </p:nvGraphicFramePr>
        <p:xfrm>
          <a:off x="5146159" y="2050696"/>
          <a:ext cx="6889896" cy="4632960"/>
        </p:xfrm>
        <a:graphic>
          <a:graphicData uri="http://schemas.openxmlformats.org/drawingml/2006/table">
            <a:tbl>
              <a:tblPr firstRow="1" firstCol="1" bandRow="1"/>
              <a:tblGrid>
                <a:gridCol w="3235159">
                  <a:extLst>
                    <a:ext uri="{9D8B030D-6E8A-4147-A177-3AD203B41FA5}">
                      <a16:colId xmlns:a16="http://schemas.microsoft.com/office/drawing/2014/main" val="2501233127"/>
                    </a:ext>
                  </a:extLst>
                </a:gridCol>
                <a:gridCol w="3654737">
                  <a:extLst>
                    <a:ext uri="{9D8B030D-6E8A-4147-A177-3AD203B41FA5}">
                      <a16:colId xmlns:a16="http://schemas.microsoft.com/office/drawing/2014/main" val="4280662239"/>
                    </a:ext>
                  </a:extLst>
                </a:gridCol>
              </a:tblGrid>
              <a:tr h="214529">
                <a:tc>
                  <a:txBody>
                    <a:bodyPr/>
                    <a:lstStyle/>
                    <a:p>
                      <a:pPr marL="30480" marR="30480" algn="ctr">
                        <a:lnSpc>
                          <a:spcPct val="100000"/>
                        </a:lnSpc>
                        <a:spcAft>
                          <a:spcPts val="800"/>
                        </a:spcAft>
                      </a:pPr>
                      <a:r>
                        <a:rPr lang="vi-VN" sz="1600" b="1" kern="0" dirty="0">
                          <a:solidFill>
                            <a:schemeClr val="accent2"/>
                          </a:solidFill>
                          <a:effectLst/>
                          <a:latin typeface="Open Sans" panose="020B0606030504020204" pitchFamily="34" charset="0"/>
                          <a:ea typeface="Times New Roman" panose="02020603050405020304" pitchFamily="18" charset="0"/>
                          <a:cs typeface="Times New Roman" panose="02020603050405020304" pitchFamily="18" charset="0"/>
                        </a:rPr>
                        <a:t>Biện pháp</a:t>
                      </a:r>
                      <a:endParaRPr lang="vi-VN" sz="1400" kern="100" dirty="0">
                        <a:solidFill>
                          <a:schemeClr val="accent2"/>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ctr">
                        <a:lnSpc>
                          <a:spcPct val="100000"/>
                        </a:lnSpc>
                        <a:spcAft>
                          <a:spcPts val="800"/>
                        </a:spcAft>
                      </a:pPr>
                      <a:r>
                        <a:rPr lang="vi-VN" sz="1600" b="1" kern="0" dirty="0">
                          <a:solidFill>
                            <a:schemeClr val="accent2"/>
                          </a:solidFill>
                          <a:effectLst/>
                          <a:latin typeface="Open Sans" panose="020B0606030504020204" pitchFamily="34" charset="0"/>
                          <a:ea typeface="Times New Roman" panose="02020603050405020304" pitchFamily="18" charset="0"/>
                          <a:cs typeface="Times New Roman" panose="02020603050405020304" pitchFamily="18" charset="0"/>
                        </a:rPr>
                        <a:t>Ý nghĩa</a:t>
                      </a:r>
                      <a:endParaRPr lang="vi-VN" sz="1400" kern="100" dirty="0">
                        <a:solidFill>
                          <a:schemeClr val="accent2"/>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8400445"/>
                  </a:ext>
                </a:extLst>
              </a:tr>
              <a:tr h="671512">
                <a:tc>
                  <a:txBody>
                    <a:bodyPr/>
                    <a:lstStyle/>
                    <a:p>
                      <a:pPr marL="30480" marR="30480" algn="just">
                        <a:lnSpc>
                          <a:spcPct val="100000"/>
                        </a:lnSpc>
                        <a:spcAft>
                          <a:spcPts val="800"/>
                        </a:spcAft>
                      </a:pPr>
                      <a:r>
                        <a:rPr lang="vi-VN" sz="1600" b="1" kern="0" dirty="0">
                          <a:solidFill>
                            <a:schemeClr val="accent2">
                              <a:lumMod val="75000"/>
                            </a:schemeClr>
                          </a:solidFill>
                          <a:effectLst/>
                          <a:latin typeface="Open Sans" panose="020B0606030504020204" pitchFamily="34" charset="0"/>
                          <a:ea typeface="Times New Roman" panose="02020603050405020304" pitchFamily="18" charset="0"/>
                          <a:cs typeface="Times New Roman" panose="02020603050405020304" pitchFamily="18" charset="0"/>
                        </a:rPr>
                        <a:t>Tìm hiểu thông tin về sức khỏe sinh sản từ nguồn kiến thức đáng tin cậy.</a:t>
                      </a:r>
                      <a:endParaRPr lang="vi-VN" sz="1400" b="1" kern="100" dirty="0">
                        <a:solidFill>
                          <a:schemeClr val="accent2">
                            <a:lumMod val="75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just">
                        <a:lnSpc>
                          <a:spcPct val="100000"/>
                        </a:lnSpc>
                        <a:spcAft>
                          <a:spcPts val="800"/>
                        </a:spcAft>
                      </a:pPr>
                      <a:r>
                        <a:rPr lang="vi-VN" sz="1600" b="1" kern="0" dirty="0">
                          <a:solidFill>
                            <a:schemeClr val="accent1">
                              <a:lumMod val="50000"/>
                            </a:schemeClr>
                          </a:solidFill>
                          <a:effectLst/>
                          <a:latin typeface="Open Sans" panose="020B0606030504020204" pitchFamily="34" charset="0"/>
                          <a:ea typeface="Times New Roman" panose="02020603050405020304" pitchFamily="18" charset="0"/>
                          <a:cs typeface="Times New Roman" panose="02020603050405020304" pitchFamily="18" charset="0"/>
                        </a:rPr>
                        <a:t>Giúp vị thành niên chủ động, có quyết định và hành vi đúng về sức khỏe sinh sản.</a:t>
                      </a:r>
                      <a:endParaRPr lang="vi-VN" sz="1400" b="1" kern="100" dirty="0">
                        <a:solidFill>
                          <a:schemeClr val="accent1">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2515996"/>
                  </a:ext>
                </a:extLst>
              </a:tr>
              <a:tr h="1128496">
                <a:tc>
                  <a:txBody>
                    <a:bodyPr/>
                    <a:lstStyle/>
                    <a:p>
                      <a:pPr marL="30480" marR="30480" algn="just">
                        <a:lnSpc>
                          <a:spcPct val="100000"/>
                        </a:lnSpc>
                        <a:spcAft>
                          <a:spcPts val="800"/>
                        </a:spcAft>
                      </a:pPr>
                      <a:r>
                        <a:rPr lang="vi-VN" sz="1600" b="1" kern="0" dirty="0">
                          <a:solidFill>
                            <a:schemeClr val="accent2">
                              <a:lumMod val="75000"/>
                            </a:schemeClr>
                          </a:solidFill>
                          <a:effectLst/>
                          <a:latin typeface="Open Sans" panose="020B0606030504020204" pitchFamily="34" charset="0"/>
                          <a:ea typeface="Times New Roman" panose="02020603050405020304" pitchFamily="18" charset="0"/>
                          <a:cs typeface="Times New Roman" panose="02020603050405020304" pitchFamily="18" charset="0"/>
                        </a:rPr>
                        <a:t>Nâng cao sức khỏe, vệ sinh cá nhân và cơ quan sinh dục đúng cách, sinh hoạt điều độ, tập thể dục thường xuyên, chế độ dinh dưỡng hợp lí.</a:t>
                      </a:r>
                      <a:endParaRPr lang="vi-VN" sz="1400" b="1" kern="100" dirty="0">
                        <a:solidFill>
                          <a:schemeClr val="accent2">
                            <a:lumMod val="75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just">
                        <a:lnSpc>
                          <a:spcPct val="100000"/>
                        </a:lnSpc>
                        <a:spcAft>
                          <a:spcPts val="800"/>
                        </a:spcAft>
                      </a:pPr>
                      <a:r>
                        <a:rPr lang="vi-VN" sz="1600" b="1" kern="0" dirty="0">
                          <a:solidFill>
                            <a:schemeClr val="accent1">
                              <a:lumMod val="50000"/>
                            </a:schemeClr>
                          </a:solidFill>
                          <a:effectLst/>
                          <a:latin typeface="Open Sans" panose="020B0606030504020204" pitchFamily="34" charset="0"/>
                          <a:ea typeface="Times New Roman" panose="02020603050405020304" pitchFamily="18" charset="0"/>
                          <a:cs typeface="Times New Roman" panose="02020603050405020304" pitchFamily="18" charset="0"/>
                        </a:rPr>
                        <a:t>Giúp nâng cao sức đề kháng cho cơ thể.</a:t>
                      </a:r>
                      <a:endParaRPr lang="vi-VN" sz="1400" b="1" kern="100" dirty="0">
                        <a:solidFill>
                          <a:schemeClr val="accent1">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90021802"/>
                  </a:ext>
                </a:extLst>
              </a:tr>
              <a:tr h="671512">
                <a:tc>
                  <a:txBody>
                    <a:bodyPr/>
                    <a:lstStyle/>
                    <a:p>
                      <a:pPr marL="30480" marR="30480" algn="just">
                        <a:lnSpc>
                          <a:spcPct val="100000"/>
                        </a:lnSpc>
                        <a:spcAft>
                          <a:spcPts val="800"/>
                        </a:spcAft>
                      </a:pPr>
                      <a:r>
                        <a:rPr lang="vi-VN" sz="1600" b="1" kern="0" dirty="0">
                          <a:solidFill>
                            <a:schemeClr val="accent2">
                              <a:lumMod val="75000"/>
                            </a:schemeClr>
                          </a:solidFill>
                          <a:effectLst/>
                          <a:latin typeface="Open Sans" panose="020B0606030504020204" pitchFamily="34" charset="0"/>
                          <a:ea typeface="Times New Roman" panose="02020603050405020304" pitchFamily="18" charset="0"/>
                          <a:cs typeface="Times New Roman" panose="02020603050405020304" pitchFamily="18" charset="0"/>
                        </a:rPr>
                        <a:t>Không nên quan hệ tình dục.</a:t>
                      </a:r>
                      <a:endParaRPr lang="vi-VN" sz="1400" b="1" kern="100" dirty="0">
                        <a:solidFill>
                          <a:schemeClr val="accent2">
                            <a:lumMod val="75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just">
                        <a:lnSpc>
                          <a:spcPct val="100000"/>
                        </a:lnSpc>
                        <a:spcAft>
                          <a:spcPts val="800"/>
                        </a:spcAft>
                      </a:pPr>
                      <a:r>
                        <a:rPr lang="vi-VN" sz="1600" b="1" kern="0" dirty="0">
                          <a:solidFill>
                            <a:schemeClr val="accent1">
                              <a:lumMod val="50000"/>
                            </a:schemeClr>
                          </a:solidFill>
                          <a:effectLst/>
                          <a:latin typeface="Open Sans" panose="020B0606030504020204" pitchFamily="34" charset="0"/>
                          <a:ea typeface="Times New Roman" panose="02020603050405020304" pitchFamily="18" charset="0"/>
                          <a:cs typeface="Times New Roman" panose="02020603050405020304" pitchFamily="18" charset="0"/>
                        </a:rPr>
                        <a:t>Tránh mang thai ngoài ý muốn, phá thai, mắc bệnh lây truyền qua đường sinh dục và vi phạm pháp luật.</a:t>
                      </a:r>
                      <a:endParaRPr lang="vi-VN" sz="1400" b="1" kern="100" dirty="0">
                        <a:solidFill>
                          <a:schemeClr val="accent1">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1227852"/>
                  </a:ext>
                </a:extLst>
              </a:tr>
              <a:tr h="671512">
                <a:tc>
                  <a:txBody>
                    <a:bodyPr/>
                    <a:lstStyle/>
                    <a:p>
                      <a:pPr marL="30480" marR="30480" algn="just">
                        <a:lnSpc>
                          <a:spcPct val="100000"/>
                        </a:lnSpc>
                        <a:spcAft>
                          <a:spcPts val="800"/>
                        </a:spcAft>
                      </a:pPr>
                      <a:r>
                        <a:rPr lang="vi-VN" sz="1600" b="1" kern="0" dirty="0">
                          <a:solidFill>
                            <a:schemeClr val="accent2">
                              <a:lumMod val="75000"/>
                            </a:schemeClr>
                          </a:solidFill>
                          <a:effectLst/>
                          <a:latin typeface="Open Sans" panose="020B0606030504020204" pitchFamily="34" charset="0"/>
                          <a:ea typeface="Times New Roman" panose="02020603050405020304" pitchFamily="18" charset="0"/>
                          <a:cs typeface="Times New Roman" panose="02020603050405020304" pitchFamily="18" charset="0"/>
                        </a:rPr>
                        <a:t>Không sử dụng các chất kích thích, không xem phim ảnh, website không phù hợp.</a:t>
                      </a:r>
                      <a:endParaRPr lang="vi-VN" sz="1400" b="1" kern="100" dirty="0">
                        <a:solidFill>
                          <a:schemeClr val="accent2">
                            <a:lumMod val="75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just">
                        <a:lnSpc>
                          <a:spcPct val="100000"/>
                        </a:lnSpc>
                        <a:spcAft>
                          <a:spcPts val="800"/>
                        </a:spcAft>
                      </a:pPr>
                      <a:r>
                        <a:rPr lang="vi-VN" sz="1600" b="1" kern="0" dirty="0">
                          <a:solidFill>
                            <a:schemeClr val="accent1">
                              <a:lumMod val="50000"/>
                            </a:schemeClr>
                          </a:solidFill>
                          <a:effectLst/>
                          <a:latin typeface="Open Sans" panose="020B0606030504020204" pitchFamily="34" charset="0"/>
                          <a:ea typeface="Times New Roman" panose="02020603050405020304" pitchFamily="18" charset="0"/>
                          <a:cs typeface="Times New Roman" panose="02020603050405020304" pitchFamily="18" charset="0"/>
                        </a:rPr>
                        <a:t>Tránh những ảnh hưởng tiêu cực đến sức khỏe thể chất và tinh thần.</a:t>
                      </a:r>
                      <a:endParaRPr lang="vi-VN" sz="1400" b="1" kern="100" dirty="0">
                        <a:solidFill>
                          <a:schemeClr val="accent1">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7664966"/>
                  </a:ext>
                </a:extLst>
              </a:tr>
              <a:tr h="671512">
                <a:tc>
                  <a:txBody>
                    <a:bodyPr/>
                    <a:lstStyle/>
                    <a:p>
                      <a:pPr marL="30480" marR="30480" algn="just">
                        <a:lnSpc>
                          <a:spcPct val="100000"/>
                        </a:lnSpc>
                        <a:spcAft>
                          <a:spcPts val="800"/>
                        </a:spcAft>
                      </a:pPr>
                      <a:r>
                        <a:rPr lang="vi-VN" sz="1600" b="1" kern="0" dirty="0">
                          <a:solidFill>
                            <a:schemeClr val="accent2">
                              <a:lumMod val="75000"/>
                            </a:schemeClr>
                          </a:solidFill>
                          <a:effectLst/>
                          <a:latin typeface="Open Sans" panose="020B0606030504020204" pitchFamily="34" charset="0"/>
                          <a:ea typeface="Times New Roman" panose="02020603050405020304" pitchFamily="18" charset="0"/>
                          <a:cs typeface="Times New Roman" panose="02020603050405020304" pitchFamily="18" charset="0"/>
                        </a:rPr>
                        <a:t>Có hành vi đúng mực với người khác giới, giúp đỡ nhau cùng tiến bộ.</a:t>
                      </a:r>
                      <a:endParaRPr lang="vi-VN" sz="1400" b="1" kern="100" dirty="0">
                        <a:solidFill>
                          <a:schemeClr val="accent2">
                            <a:lumMod val="75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just">
                        <a:lnSpc>
                          <a:spcPct val="100000"/>
                        </a:lnSpc>
                        <a:spcAft>
                          <a:spcPts val="800"/>
                        </a:spcAft>
                      </a:pPr>
                      <a:r>
                        <a:rPr lang="vi-VN" sz="1600" b="1" kern="0" dirty="0">
                          <a:solidFill>
                            <a:schemeClr val="accent1">
                              <a:lumMod val="50000"/>
                            </a:schemeClr>
                          </a:solidFill>
                          <a:effectLst/>
                          <a:latin typeface="Open Sans" panose="020B0606030504020204" pitchFamily="34" charset="0"/>
                          <a:ea typeface="Times New Roman" panose="02020603050405020304" pitchFamily="18" charset="0"/>
                          <a:cs typeface="Times New Roman" panose="02020603050405020304" pitchFamily="18" charset="0"/>
                        </a:rPr>
                        <a:t>Giúp giữ tình bạn trong sáng; giảm nguy cơ bị xâm hại.</a:t>
                      </a:r>
                      <a:endParaRPr lang="vi-VN" sz="1400" b="1" kern="100" dirty="0">
                        <a:solidFill>
                          <a:schemeClr val="accent1">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4432369"/>
                  </a:ext>
                </a:extLst>
              </a:tr>
            </a:tbl>
          </a:graphicData>
        </a:graphic>
      </p:graphicFrame>
      <p:sp>
        <p:nvSpPr>
          <p:cNvPr id="8" name="Rectangle 4">
            <a:extLst>
              <a:ext uri="{FF2B5EF4-FFF2-40B4-BE49-F238E27FC236}">
                <a16:creationId xmlns:a16="http://schemas.microsoft.com/office/drawing/2014/main" id="{A5F4DDAC-6655-9845-AF6C-E9B25B0D6DCE}"/>
              </a:ext>
            </a:extLst>
          </p:cNvPr>
          <p:cNvSpPr>
            <a:spLocks noChangeArrowheads="1"/>
          </p:cNvSpPr>
          <p:nvPr/>
        </p:nvSpPr>
        <p:spPr bwMode="auto">
          <a:xfrm>
            <a:off x="5071729" y="1409683"/>
            <a:ext cx="696432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b="1" i="0" u="none" strike="noStrike" cap="none" normalizeH="0" baseline="0" dirty="0">
                <a:ln>
                  <a:noFill/>
                </a:ln>
                <a:solidFill>
                  <a:srgbClr val="7030A0"/>
                </a:solidFill>
                <a:effectLst/>
                <a:latin typeface="Open Sans" panose="020B0606030504020204" pitchFamily="34" charset="0"/>
                <a:ea typeface="Times New Roman" panose="02020603050405020304" pitchFamily="18" charset="0"/>
                <a:cs typeface="Open Sans" panose="020B0606030504020204" pitchFamily="34" charset="0"/>
              </a:rPr>
              <a:t>Biện ph</a:t>
            </a:r>
            <a:r>
              <a:rPr kumimoji="0" lang="vi-VN" altLang="vi-VN" b="1" i="0" u="none" strike="noStrike" cap="none" normalizeH="0" baseline="0" dirty="0">
                <a:ln>
                  <a:noFill/>
                </a:ln>
                <a:solidFill>
                  <a:srgbClr val="7030A0"/>
                </a:solidFill>
                <a:effectLst/>
                <a:latin typeface="Arial" panose="020B0604020202020204" pitchFamily="34" charset="0"/>
                <a:ea typeface="Times New Roman" panose="02020603050405020304" pitchFamily="18" charset="0"/>
                <a:cs typeface="Open Sans" panose="020B0606030504020204" pitchFamily="34" charset="0"/>
              </a:rPr>
              <a:t>á</a:t>
            </a:r>
            <a:r>
              <a:rPr kumimoji="0" lang="vi-VN" altLang="vi-VN" b="1" i="0" u="none" strike="noStrike" cap="none" normalizeH="0" baseline="0" dirty="0">
                <a:ln>
                  <a:noFill/>
                </a:ln>
                <a:solidFill>
                  <a:srgbClr val="7030A0"/>
                </a:solidFill>
                <a:effectLst/>
                <a:latin typeface="Open Sans" panose="020B0606030504020204" pitchFamily="34" charset="0"/>
                <a:ea typeface="Times New Roman" panose="02020603050405020304" pitchFamily="18" charset="0"/>
                <a:cs typeface="Open Sans" panose="020B0606030504020204" pitchFamily="34" charset="0"/>
              </a:rPr>
              <a:t>p để bảo vệ sức khỏe sinh sản vị th</a:t>
            </a:r>
            <a:r>
              <a:rPr kumimoji="0" lang="vi-VN" altLang="vi-VN" b="1" i="0" u="none" strike="noStrike" cap="none" normalizeH="0" baseline="0" dirty="0">
                <a:ln>
                  <a:noFill/>
                </a:ln>
                <a:solidFill>
                  <a:srgbClr val="7030A0"/>
                </a:solidFill>
                <a:effectLst/>
                <a:latin typeface="Arial" panose="020B0604020202020204" pitchFamily="34" charset="0"/>
                <a:ea typeface="Times New Roman" panose="02020603050405020304" pitchFamily="18" charset="0"/>
                <a:cs typeface="Open Sans" panose="020B0606030504020204" pitchFamily="34" charset="0"/>
              </a:rPr>
              <a:t>à</a:t>
            </a:r>
            <a:r>
              <a:rPr kumimoji="0" lang="vi-VN" altLang="vi-VN" b="1" i="0" u="none" strike="noStrike" cap="none" normalizeH="0" baseline="0" dirty="0">
                <a:ln>
                  <a:noFill/>
                </a:ln>
                <a:solidFill>
                  <a:srgbClr val="7030A0"/>
                </a:solidFill>
                <a:effectLst/>
                <a:latin typeface="Open Sans" panose="020B0606030504020204" pitchFamily="34" charset="0"/>
                <a:ea typeface="Times New Roman" panose="02020603050405020304" pitchFamily="18" charset="0"/>
                <a:cs typeface="Open Sans" panose="020B0606030504020204" pitchFamily="34" charset="0"/>
              </a:rPr>
              <a:t>nh niên v</a:t>
            </a:r>
            <a:r>
              <a:rPr kumimoji="0" lang="vi-VN" altLang="vi-VN" b="1" i="0" u="none" strike="noStrike" cap="none" normalizeH="0" baseline="0" dirty="0">
                <a:ln>
                  <a:noFill/>
                </a:ln>
                <a:solidFill>
                  <a:srgbClr val="7030A0"/>
                </a:solidFill>
                <a:effectLst/>
                <a:latin typeface="Arial" panose="020B0604020202020204" pitchFamily="34" charset="0"/>
                <a:ea typeface="Times New Roman" panose="02020603050405020304" pitchFamily="18" charset="0"/>
                <a:cs typeface="Open Sans" panose="020B0606030504020204" pitchFamily="34" charset="0"/>
              </a:rPr>
              <a:t>à</a:t>
            </a:r>
            <a:r>
              <a:rPr kumimoji="0" lang="vi-VN" altLang="vi-VN" b="1" i="0" u="none" strike="noStrike" cap="none" normalizeH="0" baseline="0" dirty="0">
                <a:ln>
                  <a:noFill/>
                </a:ln>
                <a:solidFill>
                  <a:srgbClr val="7030A0"/>
                </a:solidFill>
                <a:effectLst/>
                <a:latin typeface="Open Sans" panose="020B0606030504020204" pitchFamily="34" charset="0"/>
                <a:ea typeface="Times New Roman" panose="02020603050405020304" pitchFamily="18" charset="0"/>
                <a:cs typeface="Open Sans" panose="020B0606030504020204" pitchFamily="34" charset="0"/>
              </a:rPr>
              <a:t> ý nghĩa của mỗi biện ph</a:t>
            </a:r>
            <a:r>
              <a:rPr kumimoji="0" lang="vi-VN" altLang="vi-VN" b="1" i="0" u="none" strike="noStrike" cap="none" normalizeH="0" baseline="0" dirty="0">
                <a:ln>
                  <a:noFill/>
                </a:ln>
                <a:solidFill>
                  <a:srgbClr val="7030A0"/>
                </a:solidFill>
                <a:effectLst/>
                <a:latin typeface="Arial" panose="020B0604020202020204" pitchFamily="34" charset="0"/>
                <a:ea typeface="Times New Roman" panose="02020603050405020304" pitchFamily="18" charset="0"/>
                <a:cs typeface="Open Sans" panose="020B0606030504020204" pitchFamily="34" charset="0"/>
              </a:rPr>
              <a:t>á</a:t>
            </a:r>
            <a:r>
              <a:rPr kumimoji="0" lang="vi-VN" altLang="vi-VN" b="1" i="0" u="none" strike="noStrike" cap="none" normalizeH="0" baseline="0" dirty="0">
                <a:ln>
                  <a:noFill/>
                </a:ln>
                <a:solidFill>
                  <a:srgbClr val="7030A0"/>
                </a:solidFill>
                <a:effectLst/>
                <a:latin typeface="Open Sans" panose="020B0606030504020204" pitchFamily="34" charset="0"/>
                <a:ea typeface="Times New Roman" panose="02020603050405020304" pitchFamily="18" charset="0"/>
                <a:cs typeface="Open Sans" panose="020B0606030504020204" pitchFamily="34" charset="0"/>
              </a:rPr>
              <a:t>p:</a:t>
            </a:r>
            <a:endParaRPr kumimoji="0" lang="vi-VN" altLang="vi-VN" sz="1000" b="1" i="0" u="none" strike="noStrike" cap="none" normalizeH="0" baseline="0" dirty="0">
              <a:ln>
                <a:noFill/>
              </a:ln>
              <a:solidFill>
                <a:srgbClr val="7030A0"/>
              </a:solidFill>
              <a:effectLst/>
            </a:endParaRPr>
          </a:p>
        </p:txBody>
      </p:sp>
    </p:spTree>
    <p:extLst>
      <p:ext uri="{BB962C8B-B14F-4D97-AF65-F5344CB8AC3E}">
        <p14:creationId xmlns:p14="http://schemas.microsoft.com/office/powerpoint/2010/main" val="134275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18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041959"/>
            <a:ext cx="9682715"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F569B00-C86A-9457-62DC-380A1C16E708}"/>
              </a:ext>
            </a:extLst>
          </p:cNvPr>
          <p:cNvSpPr txBox="1"/>
          <p:nvPr/>
        </p:nvSpPr>
        <p:spPr>
          <a:xfrm>
            <a:off x="155945" y="1451360"/>
            <a:ext cx="6096000"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III. Bảo vệ sức khỏe sinh sản</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5" name="Rectangle 3">
            <a:extLst>
              <a:ext uri="{FF2B5EF4-FFF2-40B4-BE49-F238E27FC236}">
                <a16:creationId xmlns:a16="http://schemas.microsoft.com/office/drawing/2014/main" id="{5C67D0C6-3A21-6FC4-795C-8562AA9AB278}"/>
              </a:ext>
            </a:extLst>
          </p:cNvPr>
          <p:cNvSpPr>
            <a:spLocks noChangeArrowheads="1"/>
          </p:cNvSpPr>
          <p:nvPr/>
        </p:nvSpPr>
        <p:spPr bwMode="auto">
          <a:xfrm>
            <a:off x="1637414" y="28105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 name="TextBox 10">
            <a:extLst>
              <a:ext uri="{FF2B5EF4-FFF2-40B4-BE49-F238E27FC236}">
                <a16:creationId xmlns:a16="http://schemas.microsoft.com/office/drawing/2014/main" id="{9D183BBF-D716-D154-14FA-26019BCED144}"/>
              </a:ext>
            </a:extLst>
          </p:cNvPr>
          <p:cNvSpPr txBox="1"/>
          <p:nvPr/>
        </p:nvSpPr>
        <p:spPr>
          <a:xfrm>
            <a:off x="4012019" y="1557360"/>
            <a:ext cx="8066567" cy="4852610"/>
          </a:xfrm>
          <a:prstGeom prst="rect">
            <a:avLst/>
          </a:prstGeom>
          <a:noFill/>
        </p:spPr>
        <p:txBody>
          <a:bodyPr wrap="square">
            <a:spAutoFit/>
          </a:bodyPr>
          <a:lstStyle/>
          <a:p>
            <a:pPr algn="just">
              <a:spcAft>
                <a:spcPts val="800"/>
              </a:spcAft>
            </a:pPr>
            <a:r>
              <a:rPr lang="vi-VN"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Phòng bệnh lây truyền qua đường sinh dục</a:t>
            </a:r>
            <a:endParaRPr lang="vi-VN" sz="1600" kern="100" dirty="0">
              <a:solidFill>
                <a:srgbClr val="FF0000"/>
              </a:solidFill>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800"/>
              </a:spcAft>
            </a:pPr>
            <a:r>
              <a:rPr lang="vi-VN" sz="2000" b="1" kern="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Bệnh lây truyền qua đường sinh dục gây ra bởi vi khuẩn, virus, nấm hoặc ki sinh trùng như HIV/AIDS, bệnh lậu, giang mai, sùi mào gà, viêm gan B,...</a:t>
            </a:r>
            <a:endParaRPr lang="vi-VN" sz="1600" b="1" kern="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800"/>
              </a:spcAft>
            </a:pPr>
            <a:r>
              <a:rPr lang="vi-VN" sz="2000" b="1" kern="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Cần quan hệ tình dục an toàn, sử dụng bảo vệ, tiêm vaccine phòng bệnh, khám phụ khoa định kì, không dùng chung các vật dụng dính máu hoặc dịch cơ thể và đi khám ngay khi có dấu hiệu bất thường ở cơ quan sinh dục.</a:t>
            </a:r>
            <a:endParaRPr lang="vi-VN" sz="1600" b="1" kern="100" dirty="0">
              <a:solidFill>
                <a:srgbClr val="002060"/>
              </a:solidFill>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800"/>
              </a:spcAft>
            </a:pPr>
            <a:r>
              <a:rPr lang="vi-VN"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Bảo vệ sức khoẻ sinh sản vị thành niên</a:t>
            </a:r>
            <a:endParaRPr lang="vi-VN" sz="1600" b="1" kern="100" dirty="0">
              <a:solidFill>
                <a:srgbClr val="FF0000"/>
              </a:solidFill>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800"/>
              </a:spcAft>
            </a:pPr>
            <a:r>
              <a:rPr lang="vi-VN" sz="2000" b="1" kern="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Vị thành niên là những người ở độ tuổi 10-19 tuổi.</a:t>
            </a:r>
            <a:endParaRPr lang="vi-VN" sz="1600" b="1" kern="100" dirty="0">
              <a:solidFill>
                <a:schemeClr val="accent6">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800"/>
              </a:spcAft>
            </a:pPr>
            <a:r>
              <a:rPr lang="vi-VN" sz="2000" b="1" kern="0" dirty="0">
                <a:solidFill>
                  <a:schemeClr val="accent6">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Sức khoẻ sinh sản vị thành niên là tình trạng khoẻ mạnh về thể chất, tinh thần và xã hội của các cơ quan sinh dục trong giai đoạn có sự thay đổi lớn về thể chất, sinh lý và tâm lý, đánh dấu sự chuyển tiếp từ trẻ em thành người trưởng thành và có khả năng sinh sản.</a:t>
            </a:r>
            <a:endParaRPr lang="vi-VN" sz="1600" b="1" kern="100" dirty="0">
              <a:solidFill>
                <a:schemeClr val="accent6">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p:txBody>
      </p:sp>
      <p:pic>
        <p:nvPicPr>
          <p:cNvPr id="12" name="Picture 2" descr="Quan sát hình 37.6 và cho biết cần làm gì để bảo vệ sức khỏe sinh sản vị thành niên?">
            <a:extLst>
              <a:ext uri="{FF2B5EF4-FFF2-40B4-BE49-F238E27FC236}">
                <a16:creationId xmlns:a16="http://schemas.microsoft.com/office/drawing/2014/main" id="{E3866572-4BA2-4E48-70F5-F20C09D806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048" y="1838530"/>
            <a:ext cx="3746203" cy="4881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025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18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041959"/>
            <a:ext cx="9682715"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F569B00-C86A-9457-62DC-380A1C16E708}"/>
              </a:ext>
            </a:extLst>
          </p:cNvPr>
          <p:cNvSpPr txBox="1"/>
          <p:nvPr/>
        </p:nvSpPr>
        <p:spPr>
          <a:xfrm>
            <a:off x="155945" y="1451360"/>
            <a:ext cx="6096000"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III. Bảo vệ sức khỏe sinh sản</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5" name="Rectangle 3">
            <a:extLst>
              <a:ext uri="{FF2B5EF4-FFF2-40B4-BE49-F238E27FC236}">
                <a16:creationId xmlns:a16="http://schemas.microsoft.com/office/drawing/2014/main" id="{5C67D0C6-3A21-6FC4-795C-8562AA9AB278}"/>
              </a:ext>
            </a:extLst>
          </p:cNvPr>
          <p:cNvSpPr>
            <a:spLocks noChangeArrowheads="1"/>
          </p:cNvSpPr>
          <p:nvPr/>
        </p:nvSpPr>
        <p:spPr bwMode="auto">
          <a:xfrm>
            <a:off x="1637414" y="28105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7" name="TextBox 6">
            <a:extLst>
              <a:ext uri="{FF2B5EF4-FFF2-40B4-BE49-F238E27FC236}">
                <a16:creationId xmlns:a16="http://schemas.microsoft.com/office/drawing/2014/main" id="{8F22F6BF-3D73-E9BF-A81C-6F228FCDD46C}"/>
              </a:ext>
            </a:extLst>
          </p:cNvPr>
          <p:cNvSpPr txBox="1"/>
          <p:nvPr/>
        </p:nvSpPr>
        <p:spPr>
          <a:xfrm>
            <a:off x="411127" y="2496778"/>
            <a:ext cx="11681636" cy="3785652"/>
          </a:xfrm>
          <a:prstGeom prst="rect">
            <a:avLst/>
          </a:prstGeom>
          <a:noFill/>
        </p:spPr>
        <p:txBody>
          <a:bodyPr wrap="square">
            <a:spAutoFit/>
          </a:bodyPr>
          <a:lstStyle/>
          <a:p>
            <a:pPr algn="just"/>
            <a:r>
              <a:rPr lang="vi-VN" sz="2400" b="1" i="1" dirty="0">
                <a:solidFill>
                  <a:srgbClr val="FF0000"/>
                </a:solidFill>
                <a:effectLst/>
                <a:latin typeface="Open Sans" panose="020B0606030504020204" pitchFamily="34" charset="0"/>
              </a:rPr>
              <a:t>Quan hệ tình dục không an toàn ở tuổi vị thành niên có thể dẫn đến hậu quả gì?</a:t>
            </a:r>
          </a:p>
          <a:p>
            <a:pPr algn="just"/>
            <a:r>
              <a:rPr lang="vi-VN" sz="2400" b="1" i="0" dirty="0">
                <a:solidFill>
                  <a:srgbClr val="008000"/>
                </a:solidFill>
                <a:effectLst/>
                <a:latin typeface="Open Sans" panose="020B0606030504020204" pitchFamily="34" charset="0"/>
              </a:rPr>
              <a:t>Trả lời:</a:t>
            </a:r>
            <a:endParaRPr lang="vi-VN" sz="2400" b="0" i="0" dirty="0">
              <a:solidFill>
                <a:srgbClr val="000000"/>
              </a:solidFill>
              <a:effectLst/>
              <a:latin typeface="Open Sans" panose="020B0606030504020204" pitchFamily="34" charset="0"/>
            </a:endParaRPr>
          </a:p>
          <a:p>
            <a:pPr algn="just"/>
            <a:r>
              <a:rPr lang="vi-VN" sz="2400" b="1" i="1" dirty="0">
                <a:solidFill>
                  <a:schemeClr val="accent1"/>
                </a:solidFill>
                <a:effectLst/>
                <a:latin typeface="Open Sans" panose="020B0606030504020204" pitchFamily="34" charset="0"/>
              </a:rPr>
              <a:t>Quan hệ tình dục không an toàn ở tuổi vị thành niên có thể dẫn tới nhiều hậu quả như:</a:t>
            </a:r>
          </a:p>
          <a:p>
            <a:pPr algn="just"/>
            <a:r>
              <a:rPr lang="vi-VN" sz="2400" b="1" i="1" dirty="0">
                <a:solidFill>
                  <a:schemeClr val="accent1"/>
                </a:solidFill>
                <a:effectLst/>
                <a:latin typeface="Open Sans" panose="020B0606030504020204" pitchFamily="34" charset="0"/>
              </a:rPr>
              <a:t>- Mang thai ngoài ý muốn, nạo phá thai gây ảnh hưởng nghiêm trọng đến sức khỏe, tinh thần và học tập của vị thành niên.</a:t>
            </a:r>
          </a:p>
          <a:p>
            <a:pPr algn="just"/>
            <a:r>
              <a:rPr lang="vi-VN" sz="2400" b="1" i="1" dirty="0">
                <a:solidFill>
                  <a:schemeClr val="accent1"/>
                </a:solidFill>
                <a:effectLst/>
                <a:latin typeface="Open Sans" panose="020B0606030504020204" pitchFamily="34" charset="0"/>
              </a:rPr>
              <a:t>- Mắc bệnh lây truyền qua đường tình dục khi quan hệ tình dục không an toàn như HIV/AIDS, bệnh lậu, giang mai, sùi mào gà, viêm gan B,…</a:t>
            </a:r>
          </a:p>
          <a:p>
            <a:pPr algn="just"/>
            <a:r>
              <a:rPr lang="vi-VN" sz="2400" b="1" i="1" dirty="0">
                <a:solidFill>
                  <a:schemeClr val="accent1"/>
                </a:solidFill>
                <a:effectLst/>
                <a:latin typeface="Open Sans" panose="020B0606030504020204" pitchFamily="34" charset="0"/>
              </a:rPr>
              <a:t>- Vi phạm pháp luật: Theo Luật Trẻ em năm 2016, người dưới 16 tuổi được xem là trẻ em và bất cứ hành vi quan hệ trong độ tuổi này đều vi phạm pháp luật.</a:t>
            </a:r>
          </a:p>
        </p:txBody>
      </p:sp>
    </p:spTree>
    <p:extLst>
      <p:ext uri="{BB962C8B-B14F-4D97-AF65-F5344CB8AC3E}">
        <p14:creationId xmlns:p14="http://schemas.microsoft.com/office/powerpoint/2010/main" val="126084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barn(inVertical)">
                                      <p:cBhvr>
                                        <p:cTn id="15" dur="500"/>
                                        <p:tgtEl>
                                          <p:spTgt spid="7">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barn(inVertical)">
                                      <p:cBhvr>
                                        <p:cTn id="18" dur="500"/>
                                        <p:tgtEl>
                                          <p:spTgt spid="7">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Effect transition="in" filter="barn(inVertical)">
                                      <p:cBhvr>
                                        <p:cTn id="21" dur="500"/>
                                        <p:tgtEl>
                                          <p:spTgt spid="7">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Effect transition="in" filter="barn(inVertical)">
                                      <p:cBhvr>
                                        <p:cTn id="24"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18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041959"/>
            <a:ext cx="9682715"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F569B00-C86A-9457-62DC-380A1C16E708}"/>
              </a:ext>
            </a:extLst>
          </p:cNvPr>
          <p:cNvSpPr txBox="1"/>
          <p:nvPr/>
        </p:nvSpPr>
        <p:spPr>
          <a:xfrm>
            <a:off x="155945" y="1451360"/>
            <a:ext cx="6096000"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III. Bảo vệ sức khỏe sinh sản</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5" name="Rectangle 3">
            <a:extLst>
              <a:ext uri="{FF2B5EF4-FFF2-40B4-BE49-F238E27FC236}">
                <a16:creationId xmlns:a16="http://schemas.microsoft.com/office/drawing/2014/main" id="{5C67D0C6-3A21-6FC4-795C-8562AA9AB278}"/>
              </a:ext>
            </a:extLst>
          </p:cNvPr>
          <p:cNvSpPr>
            <a:spLocks noChangeArrowheads="1"/>
          </p:cNvSpPr>
          <p:nvPr/>
        </p:nvSpPr>
        <p:spPr bwMode="auto">
          <a:xfrm>
            <a:off x="1637414" y="28105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8" name="TextBox 7">
            <a:extLst>
              <a:ext uri="{FF2B5EF4-FFF2-40B4-BE49-F238E27FC236}">
                <a16:creationId xmlns:a16="http://schemas.microsoft.com/office/drawing/2014/main" id="{D7BF9AE8-79CF-980F-D437-B7BA8FCCA748}"/>
              </a:ext>
            </a:extLst>
          </p:cNvPr>
          <p:cNvSpPr txBox="1"/>
          <p:nvPr/>
        </p:nvSpPr>
        <p:spPr>
          <a:xfrm>
            <a:off x="170121" y="2125268"/>
            <a:ext cx="11851757" cy="4154984"/>
          </a:xfrm>
          <a:prstGeom prst="rect">
            <a:avLst/>
          </a:prstGeom>
          <a:noFill/>
        </p:spPr>
        <p:txBody>
          <a:bodyPr wrap="square">
            <a:spAutoFit/>
          </a:bodyPr>
          <a:lstStyle/>
          <a:p>
            <a:pPr algn="just"/>
            <a:r>
              <a:rPr lang="vi-VN" sz="2400" b="1" i="1" dirty="0">
                <a:solidFill>
                  <a:schemeClr val="accent2"/>
                </a:solidFill>
                <a:effectLst/>
                <a:latin typeface="Open Sans" panose="020B0606030504020204" pitchFamily="34" charset="0"/>
              </a:rPr>
              <a:t>Em lựa chọn biện pháp nào để bảo vệ sức khỏe sinh sản của bản thân?</a:t>
            </a:r>
          </a:p>
          <a:p>
            <a:pPr algn="just"/>
            <a:r>
              <a:rPr lang="vi-VN" sz="2400" b="1" i="0" dirty="0">
                <a:solidFill>
                  <a:srgbClr val="008000"/>
                </a:solidFill>
                <a:effectLst/>
                <a:latin typeface="Open Sans" panose="020B0606030504020204" pitchFamily="34" charset="0"/>
              </a:rPr>
              <a:t>Trả lời:</a:t>
            </a:r>
            <a:endParaRPr lang="vi-VN" sz="2400" b="0" i="0" dirty="0">
              <a:solidFill>
                <a:srgbClr val="000000"/>
              </a:solidFill>
              <a:effectLst/>
              <a:latin typeface="Open Sans" panose="020B0606030504020204" pitchFamily="34" charset="0"/>
            </a:endParaRPr>
          </a:p>
          <a:p>
            <a:pPr algn="just"/>
            <a:r>
              <a:rPr lang="vi-VN" sz="2400" b="1" i="0" dirty="0">
                <a:solidFill>
                  <a:schemeClr val="accent2"/>
                </a:solidFill>
                <a:effectLst/>
                <a:latin typeface="Open Sans" panose="020B0606030504020204" pitchFamily="34" charset="0"/>
              </a:rPr>
              <a:t>- Học sinh tự đưa ra câu trả lời dựa theo nhận thức của bản thân.</a:t>
            </a:r>
          </a:p>
          <a:p>
            <a:pPr algn="just"/>
            <a:r>
              <a:rPr lang="vi-VN" sz="2400" b="1" i="0" dirty="0">
                <a:solidFill>
                  <a:schemeClr val="accent2"/>
                </a:solidFill>
                <a:effectLst/>
                <a:latin typeface="Open Sans" panose="020B0606030504020204" pitchFamily="34" charset="0"/>
              </a:rPr>
              <a:t>- Tham khảo một số biện pháp bảo vệ sức khỏe sinh sản của bản thân:</a:t>
            </a:r>
          </a:p>
          <a:p>
            <a:pPr algn="just"/>
            <a:r>
              <a:rPr lang="vi-VN" sz="2400" b="1" i="1" dirty="0">
                <a:solidFill>
                  <a:srgbClr val="0070C0"/>
                </a:solidFill>
                <a:effectLst/>
                <a:latin typeface="Open Sans" panose="020B0606030504020204" pitchFamily="34" charset="0"/>
              </a:rPr>
              <a:t>+ Tìm hiểu thông tin về sức khỏe sinh sản từ nguồn kiến thức đáng tin cậy.</a:t>
            </a:r>
          </a:p>
          <a:p>
            <a:pPr algn="just"/>
            <a:r>
              <a:rPr lang="vi-VN" sz="2400" b="1" i="1" dirty="0">
                <a:solidFill>
                  <a:srgbClr val="0070C0"/>
                </a:solidFill>
                <a:effectLst/>
                <a:latin typeface="Open Sans" panose="020B0606030504020204" pitchFamily="34" charset="0"/>
              </a:rPr>
              <a:t>+ Nâng cao sức khỏe, vệ sinh cá nhân và cơ quan sinh dục đúng cách, sinh hoạt điều độ, tập thể dục thường xuyên, chế độ dinh dưỡng hợp lí.</a:t>
            </a:r>
          </a:p>
          <a:p>
            <a:pPr algn="just"/>
            <a:r>
              <a:rPr lang="vi-VN" sz="2400" b="1" i="1" dirty="0">
                <a:solidFill>
                  <a:srgbClr val="0070C0"/>
                </a:solidFill>
                <a:effectLst/>
                <a:latin typeface="Open Sans" panose="020B0606030504020204" pitchFamily="34" charset="0"/>
              </a:rPr>
              <a:t>+ Không sử dụng các chất kích thích, không xem phim ảnh, website không phù hợp.</a:t>
            </a:r>
          </a:p>
          <a:p>
            <a:pPr algn="just"/>
            <a:r>
              <a:rPr lang="vi-VN" sz="2400" b="1" i="1" dirty="0">
                <a:solidFill>
                  <a:srgbClr val="0070C0"/>
                </a:solidFill>
                <a:effectLst/>
                <a:latin typeface="Open Sans" panose="020B0606030504020204" pitchFamily="34" charset="0"/>
              </a:rPr>
              <a:t>+ Có hành vi đúng mực với người khác giới, giúp đỡ nhau cùng tiến bộ.</a:t>
            </a:r>
          </a:p>
          <a:p>
            <a:pPr algn="just"/>
            <a:r>
              <a:rPr lang="vi-VN" sz="2400" b="1" i="1" dirty="0">
                <a:solidFill>
                  <a:srgbClr val="0070C0"/>
                </a:solidFill>
                <a:effectLst/>
                <a:latin typeface="Open Sans" panose="020B0606030504020204" pitchFamily="34" charset="0"/>
              </a:rPr>
              <a:t>+ Không nên quan hệ tình dục ở độ tuổi học sinh.</a:t>
            </a:r>
          </a:p>
        </p:txBody>
      </p:sp>
    </p:spTree>
    <p:extLst>
      <p:ext uri="{BB962C8B-B14F-4D97-AF65-F5344CB8AC3E}">
        <p14:creationId xmlns:p14="http://schemas.microsoft.com/office/powerpoint/2010/main" val="2539299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barn(inVertical)">
                                      <p:cBhvr>
                                        <p:cTn id="15" dur="500"/>
                                        <p:tgtEl>
                                          <p:spTgt spid="8">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barn(inVertical)">
                                      <p:cBhvr>
                                        <p:cTn id="18" dur="500"/>
                                        <p:tgtEl>
                                          <p:spTgt spid="8">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barn(inVertical)">
                                      <p:cBhvr>
                                        <p:cTn id="21" dur="500"/>
                                        <p:tgtEl>
                                          <p:spTgt spid="8">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8">
                                            <p:txEl>
                                              <p:pRg st="5" end="5"/>
                                            </p:txEl>
                                          </p:spTgt>
                                        </p:tgtEl>
                                        <p:attrNameLst>
                                          <p:attrName>style.visibility</p:attrName>
                                        </p:attrNameLst>
                                      </p:cBhvr>
                                      <p:to>
                                        <p:strVal val="visible"/>
                                      </p:to>
                                    </p:set>
                                    <p:animEffect transition="in" filter="barn(inVertical)">
                                      <p:cBhvr>
                                        <p:cTn id="24" dur="500"/>
                                        <p:tgtEl>
                                          <p:spTgt spid="8">
                                            <p:txEl>
                                              <p:pRg st="5" end="5"/>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8">
                                            <p:txEl>
                                              <p:pRg st="6" end="6"/>
                                            </p:txEl>
                                          </p:spTgt>
                                        </p:tgtEl>
                                        <p:attrNameLst>
                                          <p:attrName>style.visibility</p:attrName>
                                        </p:attrNameLst>
                                      </p:cBhvr>
                                      <p:to>
                                        <p:strVal val="visible"/>
                                      </p:to>
                                    </p:set>
                                    <p:animEffect transition="in" filter="barn(inVertical)">
                                      <p:cBhvr>
                                        <p:cTn id="27" dur="500"/>
                                        <p:tgtEl>
                                          <p:spTgt spid="8">
                                            <p:txEl>
                                              <p:pRg st="6" end="6"/>
                                            </p:txEl>
                                          </p:spTgt>
                                        </p:tgtEl>
                                      </p:cBhvr>
                                    </p:animEffect>
                                  </p:childTnLst>
                                </p:cTn>
                              </p:par>
                              <p:par>
                                <p:cTn id="28" presetID="16" presetClass="entr" presetSubtype="21" fill="hold" nodeType="withEffect">
                                  <p:stCondLst>
                                    <p:cond delay="0"/>
                                  </p:stCondLst>
                                  <p:childTnLst>
                                    <p:set>
                                      <p:cBhvr>
                                        <p:cTn id="29" dur="1" fill="hold">
                                          <p:stCondLst>
                                            <p:cond delay="0"/>
                                          </p:stCondLst>
                                        </p:cTn>
                                        <p:tgtEl>
                                          <p:spTgt spid="8">
                                            <p:txEl>
                                              <p:pRg st="7" end="7"/>
                                            </p:txEl>
                                          </p:spTgt>
                                        </p:tgtEl>
                                        <p:attrNameLst>
                                          <p:attrName>style.visibility</p:attrName>
                                        </p:attrNameLst>
                                      </p:cBhvr>
                                      <p:to>
                                        <p:strVal val="visible"/>
                                      </p:to>
                                    </p:set>
                                    <p:animEffect transition="in" filter="barn(inVertical)">
                                      <p:cBhvr>
                                        <p:cTn id="30" dur="500"/>
                                        <p:tgtEl>
                                          <p:spTgt spid="8">
                                            <p:txEl>
                                              <p:pRg st="7" end="7"/>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8">
                                            <p:txEl>
                                              <p:pRg st="8" end="8"/>
                                            </p:txEl>
                                          </p:spTgt>
                                        </p:tgtEl>
                                        <p:attrNameLst>
                                          <p:attrName>style.visibility</p:attrName>
                                        </p:attrNameLst>
                                      </p:cBhvr>
                                      <p:to>
                                        <p:strVal val="visible"/>
                                      </p:to>
                                    </p:set>
                                    <p:animEffect transition="in" filter="barn(inVertical)">
                                      <p:cBhvr>
                                        <p:cTn id="33"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18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041959"/>
            <a:ext cx="9682715"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F569B00-C86A-9457-62DC-380A1C16E708}"/>
              </a:ext>
            </a:extLst>
          </p:cNvPr>
          <p:cNvSpPr txBox="1"/>
          <p:nvPr/>
        </p:nvSpPr>
        <p:spPr>
          <a:xfrm>
            <a:off x="155945" y="1451360"/>
            <a:ext cx="6096000"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III. Bảo vệ sức khỏe sinh sản</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5" name="Rectangle 3">
            <a:extLst>
              <a:ext uri="{FF2B5EF4-FFF2-40B4-BE49-F238E27FC236}">
                <a16:creationId xmlns:a16="http://schemas.microsoft.com/office/drawing/2014/main" id="{5C67D0C6-3A21-6FC4-795C-8562AA9AB278}"/>
              </a:ext>
            </a:extLst>
          </p:cNvPr>
          <p:cNvSpPr>
            <a:spLocks noChangeArrowheads="1"/>
          </p:cNvSpPr>
          <p:nvPr/>
        </p:nvSpPr>
        <p:spPr bwMode="auto">
          <a:xfrm>
            <a:off x="1637414" y="28105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9" name="Oval 8">
            <a:extLst>
              <a:ext uri="{FF2B5EF4-FFF2-40B4-BE49-F238E27FC236}">
                <a16:creationId xmlns:a16="http://schemas.microsoft.com/office/drawing/2014/main" id="{1EF972AF-E293-8193-1B4D-D31726CBA718}"/>
              </a:ext>
            </a:extLst>
          </p:cNvPr>
          <p:cNvSpPr/>
          <p:nvPr/>
        </p:nvSpPr>
        <p:spPr>
          <a:xfrm>
            <a:off x="56707" y="4230966"/>
            <a:ext cx="588336" cy="5741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TextBox 6">
            <a:extLst>
              <a:ext uri="{FF2B5EF4-FFF2-40B4-BE49-F238E27FC236}">
                <a16:creationId xmlns:a16="http://schemas.microsoft.com/office/drawing/2014/main" id="{2679ED39-F322-A454-C995-2B6169F72573}"/>
              </a:ext>
            </a:extLst>
          </p:cNvPr>
          <p:cNvSpPr txBox="1"/>
          <p:nvPr/>
        </p:nvSpPr>
        <p:spPr>
          <a:xfrm>
            <a:off x="155945" y="2309831"/>
            <a:ext cx="11305953" cy="3842270"/>
          </a:xfrm>
          <a:prstGeom prst="rect">
            <a:avLst/>
          </a:prstGeom>
          <a:noFill/>
        </p:spPr>
        <p:txBody>
          <a:bodyPr wrap="square">
            <a:spAutoFit/>
          </a:bodyPr>
          <a:lstStyle/>
          <a:p>
            <a:pPr algn="just">
              <a:lnSpc>
                <a:spcPct val="107000"/>
              </a:lnSpc>
              <a:spcAft>
                <a:spcPts val="800"/>
              </a:spcAft>
            </a:pPr>
            <a:r>
              <a:rPr lang="vi-VN" sz="2400" b="1"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Câu 1</a:t>
            </a:r>
            <a:r>
              <a:rPr lang="vi-VN"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người, cấm xác định giới tính thai nhi vì</a:t>
            </a:r>
            <a:endParaRPr lang="vi-VN"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sợ ảnh hưởng đến tâm lý của người mẹ</a:t>
            </a:r>
            <a:endParaRPr lang="vi-VN"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tâm lý của người thân muốn biết trước con trai hay con gái</a:t>
            </a:r>
            <a:endParaRPr lang="vi-VN"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sợ ảnh hưởng đến sự phát triển của thai nhi</a:t>
            </a:r>
            <a:endParaRPr lang="vi-VN"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định kiến trọng nam khinh nữ dẫn đến hành vi làm thay đổi tỉ lệ nam nữ</a:t>
            </a:r>
            <a:endParaRPr lang="vi-VN"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400" b="1" kern="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Giải thích</a:t>
            </a:r>
            <a:endParaRPr lang="vi-VN" b="1" kern="100" dirty="0">
              <a:solidFill>
                <a:srgbClr val="0070C0"/>
              </a:solidFill>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400" b="1" kern="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Ở người, cấm xác định giới tính thai nhi vì định kiến trọng nam khinh nữ dẫn đến hành vi làm thay đổi tỉ lệ nam nữ. </a:t>
            </a:r>
            <a:endParaRPr lang="vi-VN" b="1" kern="100" dirty="0">
              <a:solidFill>
                <a:srgbClr val="0070C0"/>
              </a:solidFill>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20441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5" end="5"/>
                                            </p:txEl>
                                          </p:spTgt>
                                        </p:tgtEl>
                                        <p:attrNameLst>
                                          <p:attrName>style.visibility</p:attrName>
                                        </p:attrNameLst>
                                      </p:cBhvr>
                                      <p:to>
                                        <p:strVal val="visible"/>
                                      </p:to>
                                    </p:set>
                                    <p:animEffect transition="in" filter="barn(inVertical)">
                                      <p:cBhvr>
                                        <p:cTn id="12" dur="500"/>
                                        <p:tgtEl>
                                          <p:spTgt spid="7">
                                            <p:txEl>
                                              <p:pRg st="5" end="5"/>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animEffect transition="in" filter="barn(inVertical)">
                                      <p:cBhvr>
                                        <p:cTn id="15"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18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041959"/>
            <a:ext cx="9682715"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F569B00-C86A-9457-62DC-380A1C16E708}"/>
              </a:ext>
            </a:extLst>
          </p:cNvPr>
          <p:cNvSpPr txBox="1"/>
          <p:nvPr/>
        </p:nvSpPr>
        <p:spPr>
          <a:xfrm>
            <a:off x="155945" y="1451360"/>
            <a:ext cx="6096000"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III. Bảo vệ sức khỏe sinh sản</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5" name="Rectangle 3">
            <a:extLst>
              <a:ext uri="{FF2B5EF4-FFF2-40B4-BE49-F238E27FC236}">
                <a16:creationId xmlns:a16="http://schemas.microsoft.com/office/drawing/2014/main" id="{5C67D0C6-3A21-6FC4-795C-8562AA9AB278}"/>
              </a:ext>
            </a:extLst>
          </p:cNvPr>
          <p:cNvSpPr>
            <a:spLocks noChangeArrowheads="1"/>
          </p:cNvSpPr>
          <p:nvPr/>
        </p:nvSpPr>
        <p:spPr bwMode="auto">
          <a:xfrm>
            <a:off x="1637414" y="28105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 name="Oval 10">
            <a:extLst>
              <a:ext uri="{FF2B5EF4-FFF2-40B4-BE49-F238E27FC236}">
                <a16:creationId xmlns:a16="http://schemas.microsoft.com/office/drawing/2014/main" id="{A5DE4662-5664-6CC6-C06B-44327407A99D}"/>
              </a:ext>
            </a:extLst>
          </p:cNvPr>
          <p:cNvSpPr/>
          <p:nvPr/>
        </p:nvSpPr>
        <p:spPr>
          <a:xfrm>
            <a:off x="8544558" y="2293428"/>
            <a:ext cx="588336" cy="5741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ea typeface="+mn-ea"/>
              <a:cs typeface="+mn-cs"/>
            </a:endParaRPr>
          </a:p>
        </p:txBody>
      </p:sp>
      <p:sp>
        <p:nvSpPr>
          <p:cNvPr id="12" name="Oval 11">
            <a:extLst>
              <a:ext uri="{FF2B5EF4-FFF2-40B4-BE49-F238E27FC236}">
                <a16:creationId xmlns:a16="http://schemas.microsoft.com/office/drawing/2014/main" id="{B1D8A3C4-B410-F279-7DE3-0236D2DD7051}"/>
              </a:ext>
            </a:extLst>
          </p:cNvPr>
          <p:cNvSpPr/>
          <p:nvPr/>
        </p:nvSpPr>
        <p:spPr>
          <a:xfrm>
            <a:off x="5348175" y="4279060"/>
            <a:ext cx="588336" cy="5741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ea typeface="+mn-ea"/>
              <a:cs typeface="+mn-cs"/>
            </a:endParaRPr>
          </a:p>
        </p:txBody>
      </p:sp>
      <p:sp>
        <p:nvSpPr>
          <p:cNvPr id="8" name="TextBox 7">
            <a:extLst>
              <a:ext uri="{FF2B5EF4-FFF2-40B4-BE49-F238E27FC236}">
                <a16:creationId xmlns:a16="http://schemas.microsoft.com/office/drawing/2014/main" id="{8745806D-B8B0-83E8-26FE-B0D35A30888E}"/>
              </a:ext>
            </a:extLst>
          </p:cNvPr>
          <p:cNvSpPr txBox="1"/>
          <p:nvPr/>
        </p:nvSpPr>
        <p:spPr>
          <a:xfrm>
            <a:off x="66040" y="1911871"/>
            <a:ext cx="11639107" cy="4410438"/>
          </a:xfrm>
          <a:prstGeom prst="rect">
            <a:avLst/>
          </a:prstGeom>
          <a:noFill/>
        </p:spPr>
        <p:txBody>
          <a:bodyPr wrap="square">
            <a:spAutoFit/>
          </a:bodyPr>
          <a:lstStyle/>
          <a:p>
            <a:pPr algn="just">
              <a:lnSpc>
                <a:spcPct val="107000"/>
              </a:lnSpc>
              <a:spcAft>
                <a:spcPts val="800"/>
              </a:spcAft>
            </a:pPr>
            <a:r>
              <a:rPr lang="vi-VN" sz="2000" b="1"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Câu 2</a:t>
            </a: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Bộ phận nào dưới đây thuộc cơ quan sinh dục nữ?</a:t>
            </a:r>
            <a:endParaRPr lang="vi-VN" sz="1600"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Tử cung</a:t>
            </a:r>
            <a:r>
              <a:rPr lang="vi-VN" sz="1600" b="1" kern="100" dirty="0">
                <a:latin typeface="Arial" panose="020B0604020202020204" pitchFamily="34" charset="0"/>
                <a:ea typeface="Times New Roman" panose="02020603050405020304" pitchFamily="18" charset="0"/>
                <a:cs typeface="Times New Roman" panose="02020603050405020304" pitchFamily="18" charset="0"/>
              </a:rPr>
              <a:t>                      </a:t>
            </a: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Âm đạo</a:t>
            </a:r>
            <a:r>
              <a:rPr lang="vi-VN" sz="1600" b="1" kern="100" dirty="0">
                <a:latin typeface="Arial" panose="020B0604020202020204" pitchFamily="34" charset="0"/>
                <a:ea typeface="Times New Roman" panose="02020603050405020304" pitchFamily="18" charset="0"/>
                <a:cs typeface="Times New Roman" panose="02020603050405020304" pitchFamily="18" charset="0"/>
              </a:rPr>
              <a:t>                             </a:t>
            </a: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Tuyến Bartholin</a:t>
            </a:r>
            <a:r>
              <a:rPr lang="vi-VN" sz="1600" b="1" kern="100" dirty="0">
                <a:latin typeface="Arial" panose="020B0604020202020204" pitchFamily="34" charset="0"/>
                <a:ea typeface="Times New Roman" panose="02020603050405020304" pitchFamily="18" charset="0"/>
                <a:cs typeface="Times New Roman" panose="02020603050405020304" pitchFamily="18" charset="0"/>
              </a:rPr>
              <a:t>                      </a:t>
            </a: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Tất cả các đáp án trên</a:t>
            </a:r>
            <a:endParaRPr lang="vi-VN" sz="1600"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000" b="1" kern="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Giải thích</a:t>
            </a:r>
            <a:endParaRPr lang="vi-VN" sz="1600" b="1" kern="100" dirty="0">
              <a:solidFill>
                <a:srgbClr val="0070C0"/>
              </a:solidFill>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000" b="1" kern="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Các bộ phận thuộc về cơ quan sinh dục nữ là tử cung, âm đạo và tuyến Bartholin. Bên cạnh đó cơ quan sinh dục nữ còn bao gồm nhiều bộ phận khác như buồng trứng, ông dẫn trứng hay âm hộ.</a:t>
            </a:r>
            <a:endParaRPr lang="vi-VN" sz="1600" b="1" kern="100" dirty="0">
              <a:solidFill>
                <a:srgbClr val="0070C0"/>
              </a:solidFill>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000" b="1"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Câu 3</a:t>
            </a: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Bộ phận nào làm nhiệm vụ đón và thu trứng đã thụ tinh?</a:t>
            </a:r>
            <a:endParaRPr lang="vi-VN" sz="1600"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Buồng trứng</a:t>
            </a:r>
            <a:r>
              <a:rPr lang="vi-VN" sz="1600" b="1" kern="100" dirty="0">
                <a:latin typeface="Arial" panose="020B0604020202020204" pitchFamily="34" charset="0"/>
                <a:ea typeface="Times New Roman" panose="02020603050405020304" pitchFamily="18" charset="0"/>
                <a:cs typeface="Times New Roman" panose="02020603050405020304" pitchFamily="18" charset="0"/>
              </a:rPr>
              <a:t>              </a:t>
            </a: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Ống dẫn trứng</a:t>
            </a:r>
            <a:r>
              <a:rPr lang="vi-VN" sz="1600" b="1" kern="100" dirty="0">
                <a:latin typeface="Arial" panose="020B0604020202020204" pitchFamily="34" charset="0"/>
                <a:ea typeface="Times New Roman" panose="02020603050405020304" pitchFamily="18" charset="0"/>
                <a:cs typeface="Times New Roman" panose="02020603050405020304" pitchFamily="18" charset="0"/>
              </a:rPr>
              <a:t>                  </a:t>
            </a: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Tử cung</a:t>
            </a:r>
            <a:r>
              <a:rPr lang="vi-VN" sz="1600" b="1" kern="100" dirty="0">
                <a:latin typeface="Arial" panose="020B0604020202020204" pitchFamily="34" charset="0"/>
                <a:ea typeface="Times New Roman" panose="02020603050405020304" pitchFamily="18" charset="0"/>
                <a:cs typeface="Times New Roman" panose="02020603050405020304" pitchFamily="18" charset="0"/>
              </a:rPr>
              <a:t>                                   </a:t>
            </a: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Âm đạo</a:t>
            </a:r>
            <a:endParaRPr lang="vi-VN" sz="1600"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 thích</a:t>
            </a:r>
            <a:endParaRPr lang="vi-VN" sz="1600"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0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 phận làm nhiệm vụ đón và thu trứng đã thụ tinh là tử cung. Khi trứng được thụ tinh bởi tinh trùng sẽ di chuyển từ ống dẫn trứng vào tử cung. Tử cung cung cấp dinh dưỡng và oxy cho trứng đã thụ tinh để phát triển thành phôi thai.</a:t>
            </a:r>
            <a:endParaRPr lang="vi-VN" sz="1600" b="1" kern="1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626893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arn(inVertical)">
                                      <p:cBhvr>
                                        <p:cTn id="17" dur="500"/>
                                        <p:tgtEl>
                                          <p:spTgt spid="8">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8">
                                            <p:txEl>
                                              <p:pRg st="3" end="3"/>
                                            </p:txEl>
                                          </p:spTgt>
                                        </p:tgtEl>
                                        <p:attrNameLst>
                                          <p:attrName>style.visibility</p:attrName>
                                        </p:attrNameLst>
                                      </p:cBhvr>
                                      <p:to>
                                        <p:strVal val="visible"/>
                                      </p:to>
                                    </p:set>
                                    <p:animEffect transition="in" filter="barn(inVertical)">
                                      <p:cBhvr>
                                        <p:cTn id="20" dur="500"/>
                                        <p:tgtEl>
                                          <p:spTgt spid="8">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animEffect transition="in" filter="barn(inVertical)">
                                      <p:cBhvr>
                                        <p:cTn id="25" dur="500"/>
                                        <p:tgtEl>
                                          <p:spTgt spid="8">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8">
                                            <p:txEl>
                                              <p:pRg st="7" end="7"/>
                                            </p:txEl>
                                          </p:spTgt>
                                        </p:tgtEl>
                                        <p:attrNameLst>
                                          <p:attrName>style.visibility</p:attrName>
                                        </p:attrNameLst>
                                      </p:cBhvr>
                                      <p:to>
                                        <p:strVal val="visible"/>
                                      </p:to>
                                    </p:set>
                                    <p:animEffect transition="in" filter="barn(inVertical)">
                                      <p:cBhvr>
                                        <p:cTn id="28"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algn="ctr">
              <a:lnSpc>
                <a:spcPct val="107000"/>
              </a:lnSpc>
              <a:spcAft>
                <a:spcPts val="800"/>
              </a:spcAft>
            </a:pPr>
            <a:r>
              <a:rPr lang="vi-VN" sz="4000" b="1" kern="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lang="vi-VN" sz="2000" b="1" kern="100" dirty="0">
              <a:solidFill>
                <a:srgbClr val="FF0000"/>
              </a:solidFill>
              <a:effectLst>
                <a:outerShdw blurRad="38100" dist="38100" dir="2700000" algn="tl">
                  <a:srgbClr val="000000">
                    <a:alpha val="43137"/>
                  </a:srgbClr>
                </a:outerShdw>
              </a:effectLst>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0CCD011-440D-B30D-DA21-66B59CD29AEB}"/>
              </a:ext>
            </a:extLst>
          </p:cNvPr>
          <p:cNvSpPr txBox="1"/>
          <p:nvPr/>
        </p:nvSpPr>
        <p:spPr>
          <a:xfrm>
            <a:off x="1124453" y="1376905"/>
            <a:ext cx="10018468" cy="4274183"/>
          </a:xfrm>
          <a:prstGeom prst="rect">
            <a:avLst/>
          </a:prstGeom>
          <a:noFill/>
        </p:spPr>
        <p:txBody>
          <a:bodyPr wrap="square">
            <a:spAutoFit/>
          </a:bodyPr>
          <a:lstStyle/>
          <a:p>
            <a:pPr algn="just">
              <a:lnSpc>
                <a:spcPct val="107000"/>
              </a:lnSpc>
              <a:spcAft>
                <a:spcPts val="800"/>
              </a:spcAft>
            </a:pPr>
            <a:r>
              <a:rPr lang="vi-VN" sz="3200" b="1" kern="0" spc="15" dirty="0">
                <a:solidFill>
                  <a:srgbClr val="000000"/>
                </a:solidFill>
                <a:effectLst/>
                <a:latin typeface="Roboto" panose="02000000000000000000" pitchFamily="2" charset="0"/>
                <a:ea typeface="Times New Roman" panose="02020603050405020304" pitchFamily="18" charset="0"/>
                <a:cs typeface="Times New Roman" panose="02020603050405020304" pitchFamily="18" charset="0"/>
              </a:rPr>
              <a:t>Mục lục nội dung</a:t>
            </a:r>
            <a:endParaRPr lang="vi-VN" sz="2000"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800" b="1" strike="noStrike" kern="0" dirty="0">
                <a:solidFill>
                  <a:srgbClr val="008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lang="vi-VN" sz="2000" b="1" kern="100" dirty="0">
              <a:effectLst>
                <a:outerShdw blurRad="38100" dist="38100" dir="2700000" algn="tl">
                  <a:srgbClr val="000000">
                    <a:alpha val="43137"/>
                  </a:srgbClr>
                </a:outerShdw>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800" b="1" strike="noStrike" kern="0" dirty="0">
                <a:solidFill>
                  <a:srgbClr val="008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II. Hiện tượng thụ tinh, thụ thai và kinh nguyệt</a:t>
            </a:r>
            <a:endParaRPr lang="vi-VN" sz="2000" b="1" kern="100" dirty="0">
              <a:effectLst>
                <a:outerShdw blurRad="38100" dist="38100" dir="2700000" algn="tl">
                  <a:srgbClr val="000000">
                    <a:alpha val="43137"/>
                  </a:srgbClr>
                </a:outerShdw>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400" strike="noStrike" kern="0" dirty="0">
                <a:solidFill>
                  <a:srgbClr val="4673DD"/>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1. Thụ tinh và thụ thai</a:t>
            </a:r>
            <a:endParaRPr lang="vi-VN" sz="2000"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400" strike="noStrike" kern="0" dirty="0">
                <a:solidFill>
                  <a:srgbClr val="4673DD"/>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2. Kinh nguyệt</a:t>
            </a:r>
            <a:endParaRPr lang="vi-VN" sz="2000"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800" b="1" strike="noStrike" kern="0" dirty="0">
                <a:solidFill>
                  <a:srgbClr val="008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III. Bảo vệ sức khỏe sinh sản</a:t>
            </a:r>
            <a:endParaRPr lang="vi-VN" sz="2000" b="1" kern="100" dirty="0">
              <a:effectLst>
                <a:outerShdw blurRad="38100" dist="38100" dir="2700000" algn="tl">
                  <a:srgbClr val="000000">
                    <a:alpha val="43137"/>
                  </a:srgbClr>
                </a:outerShdw>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400" strike="noStrike" kern="0" dirty="0">
                <a:solidFill>
                  <a:srgbClr val="4673DD"/>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rPr>
              <a:t>1. Phòng bệnh lây truyền qua đường sinh dục</a:t>
            </a:r>
            <a:endParaRPr lang="vi-VN" sz="2000"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400" strike="noStrike" kern="0" dirty="0">
                <a:solidFill>
                  <a:srgbClr val="4673DD"/>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rPr>
              <a:t>2. Bảo vệ sức khoẻ sinh sản vị thành niên</a:t>
            </a:r>
            <a:endParaRPr lang="vi-VN" sz="2000" kern="1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621628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18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041959"/>
            <a:ext cx="9682715"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F569B00-C86A-9457-62DC-380A1C16E708}"/>
              </a:ext>
            </a:extLst>
          </p:cNvPr>
          <p:cNvSpPr txBox="1"/>
          <p:nvPr/>
        </p:nvSpPr>
        <p:spPr>
          <a:xfrm>
            <a:off x="155945" y="1451360"/>
            <a:ext cx="6096000"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III. Bảo vệ sức khỏe sinh sản</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5" name="Rectangle 3">
            <a:extLst>
              <a:ext uri="{FF2B5EF4-FFF2-40B4-BE49-F238E27FC236}">
                <a16:creationId xmlns:a16="http://schemas.microsoft.com/office/drawing/2014/main" id="{5C67D0C6-3A21-6FC4-795C-8562AA9AB278}"/>
              </a:ext>
            </a:extLst>
          </p:cNvPr>
          <p:cNvSpPr>
            <a:spLocks noChangeArrowheads="1"/>
          </p:cNvSpPr>
          <p:nvPr/>
        </p:nvSpPr>
        <p:spPr bwMode="auto">
          <a:xfrm>
            <a:off x="1637414" y="28105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1" name="Oval 10">
            <a:extLst>
              <a:ext uri="{FF2B5EF4-FFF2-40B4-BE49-F238E27FC236}">
                <a16:creationId xmlns:a16="http://schemas.microsoft.com/office/drawing/2014/main" id="{A5DE4662-5664-6CC6-C06B-44327407A99D}"/>
              </a:ext>
            </a:extLst>
          </p:cNvPr>
          <p:cNvSpPr/>
          <p:nvPr/>
        </p:nvSpPr>
        <p:spPr>
          <a:xfrm>
            <a:off x="9384059" y="2451454"/>
            <a:ext cx="588336" cy="5741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ea typeface="+mn-ea"/>
              <a:cs typeface="+mn-cs"/>
            </a:endParaRPr>
          </a:p>
        </p:txBody>
      </p:sp>
      <p:sp>
        <p:nvSpPr>
          <p:cNvPr id="12" name="Oval 11">
            <a:extLst>
              <a:ext uri="{FF2B5EF4-FFF2-40B4-BE49-F238E27FC236}">
                <a16:creationId xmlns:a16="http://schemas.microsoft.com/office/drawing/2014/main" id="{B1D8A3C4-B410-F279-7DE3-0236D2DD7051}"/>
              </a:ext>
            </a:extLst>
          </p:cNvPr>
          <p:cNvSpPr/>
          <p:nvPr/>
        </p:nvSpPr>
        <p:spPr>
          <a:xfrm>
            <a:off x="3023190" y="3323442"/>
            <a:ext cx="588336" cy="57415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ea typeface="+mn-ea"/>
              <a:cs typeface="+mn-cs"/>
            </a:endParaRPr>
          </a:p>
        </p:txBody>
      </p:sp>
      <p:sp>
        <p:nvSpPr>
          <p:cNvPr id="7" name="TextBox 6">
            <a:extLst>
              <a:ext uri="{FF2B5EF4-FFF2-40B4-BE49-F238E27FC236}">
                <a16:creationId xmlns:a16="http://schemas.microsoft.com/office/drawing/2014/main" id="{3EBE144C-CAF4-3220-A206-6723B20B2C67}"/>
              </a:ext>
            </a:extLst>
          </p:cNvPr>
          <p:cNvSpPr txBox="1"/>
          <p:nvPr/>
        </p:nvSpPr>
        <p:spPr>
          <a:xfrm>
            <a:off x="225706" y="2113755"/>
            <a:ext cx="11740588" cy="1694823"/>
          </a:xfrm>
          <a:prstGeom prst="rect">
            <a:avLst/>
          </a:prstGeom>
          <a:noFill/>
        </p:spPr>
        <p:txBody>
          <a:bodyPr wrap="square">
            <a:spAutoFit/>
          </a:bodyPr>
          <a:lstStyle/>
          <a:p>
            <a:pPr algn="just">
              <a:lnSpc>
                <a:spcPct val="107000"/>
              </a:lnSpc>
              <a:spcAft>
                <a:spcPts val="800"/>
              </a:spcAft>
            </a:pPr>
            <a:r>
              <a:rPr lang="vi-VN" sz="2000" b="1" kern="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Câu 4: Đặc điểm KHÔNG phải của trứng?</a:t>
            </a:r>
            <a:endParaRPr lang="vi-VN" sz="1600" b="1" kern="100" dirty="0">
              <a:solidFill>
                <a:schemeClr val="accent5">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000" kern="0" dirty="0">
                <a:effectLst/>
                <a:latin typeface="Times New Roman" panose="02020603050405020304" pitchFamily="18" charset="0"/>
                <a:ea typeface="Times New Roman" panose="02020603050405020304" pitchFamily="18" charset="0"/>
                <a:cs typeface="Times New Roman" panose="02020603050405020304" pitchFamily="18" charset="0"/>
              </a:rPr>
              <a:t>A. Không di chuyển được      B. Chứa nhiều chất dinh dưỡng       C. Có kích thước lớn         D. Di chuyển được</a:t>
            </a:r>
            <a:endParaRPr lang="vi-VN" sz="1600" kern="100" dirty="0">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000" b="1" kern="0" dirty="0">
                <a:solidFill>
                  <a:schemeClr val="accent5">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Câu 5: Khi nào thì cơ thể nữ bắt đầu sản sinh trứng?</a:t>
            </a:r>
            <a:endParaRPr lang="vi-VN" sz="1600" b="1" kern="100" dirty="0">
              <a:solidFill>
                <a:schemeClr val="accent5">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p>
            <a:pPr algn="just">
              <a:lnSpc>
                <a:spcPct val="107000"/>
              </a:lnSpc>
              <a:spcAft>
                <a:spcPts val="800"/>
              </a:spcAft>
            </a:pPr>
            <a:r>
              <a:rPr lang="vi-VN" sz="2000" kern="0" dirty="0">
                <a:effectLst/>
                <a:latin typeface="Times New Roman" panose="02020603050405020304" pitchFamily="18" charset="0"/>
                <a:ea typeface="Times New Roman" panose="02020603050405020304" pitchFamily="18" charset="0"/>
                <a:cs typeface="Times New Roman" panose="02020603050405020304" pitchFamily="18" charset="0"/>
              </a:rPr>
              <a:t>A. Mới sinh ra                        B. Tuổi dậy thì                                C. Tuổi trưởng thành         D. Bất kể khi nào</a:t>
            </a:r>
            <a:endParaRPr lang="vi-VN" sz="1600" kern="100" dirty="0">
              <a:effectLst/>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904474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18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041959"/>
            <a:ext cx="9682715"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DF569B00-C86A-9457-62DC-380A1C16E708}"/>
              </a:ext>
            </a:extLst>
          </p:cNvPr>
          <p:cNvSpPr txBox="1"/>
          <p:nvPr/>
        </p:nvSpPr>
        <p:spPr>
          <a:xfrm>
            <a:off x="155945" y="1451360"/>
            <a:ext cx="6096000" cy="460511"/>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4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III. Bảo vệ sức khỏe sinh sản</a:t>
            </a:r>
            <a:endParaRPr kumimoji="0" lang="vi-VN" sz="14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5" name="Rectangle 3">
            <a:extLst>
              <a:ext uri="{FF2B5EF4-FFF2-40B4-BE49-F238E27FC236}">
                <a16:creationId xmlns:a16="http://schemas.microsoft.com/office/drawing/2014/main" id="{5C67D0C6-3A21-6FC4-795C-8562AA9AB278}"/>
              </a:ext>
            </a:extLst>
          </p:cNvPr>
          <p:cNvSpPr>
            <a:spLocks noChangeArrowheads="1"/>
          </p:cNvSpPr>
          <p:nvPr/>
        </p:nvSpPr>
        <p:spPr bwMode="auto">
          <a:xfrm>
            <a:off x="1637414" y="281053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rPr>
            </a:br>
            <a:endParaRPr kumimoji="0" lang="vi-VN" altLang="vi-VN"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2" name="Rectangle 1">
            <a:extLst>
              <a:ext uri="{FF2B5EF4-FFF2-40B4-BE49-F238E27FC236}">
                <a16:creationId xmlns:a16="http://schemas.microsoft.com/office/drawing/2014/main" id="{5D00CC4D-4AD2-3FDD-F6FF-5C3F8CE41D70}"/>
              </a:ext>
            </a:extLst>
          </p:cNvPr>
          <p:cNvSpPr>
            <a:spLocks noChangeArrowheads="1"/>
          </p:cNvSpPr>
          <p:nvPr/>
        </p:nvSpPr>
        <p:spPr bwMode="auto">
          <a:xfrm>
            <a:off x="659218" y="1923491"/>
            <a:ext cx="109621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b="1" i="1" u="none" strike="noStrike" cap="none" normalizeH="0" baseline="0" dirty="0">
                <a:ln>
                  <a:noFill/>
                </a:ln>
                <a:solidFill>
                  <a:srgbClr val="FF0000"/>
                </a:solidFill>
                <a:effectLst/>
                <a:latin typeface="Open Sans" panose="020B0606030504020204" pitchFamily="34" charset="0"/>
                <a:cs typeface="Open Sans" panose="020B0606030504020204" pitchFamily="34" charset="0"/>
              </a:rPr>
              <a:t>Tiến hành dự án điều tra sự hiểu biết của học sinh tại trường em về sức khỏe sinh sản vị thành niên</a:t>
            </a:r>
            <a:endParaRPr kumimoji="0" lang="vi-VN" altLang="vi-VN" sz="2800" b="1" i="1" u="none" strike="noStrike" cap="none" normalizeH="0" baseline="0" dirty="0">
              <a:ln>
                <a:noFill/>
              </a:ln>
              <a:solidFill>
                <a:srgbClr val="FF0000"/>
              </a:solidFill>
              <a:effectLst/>
            </a:endParaRPr>
          </a:p>
        </p:txBody>
      </p:sp>
      <p:sp>
        <p:nvSpPr>
          <p:cNvPr id="8" name="Rectangle 3">
            <a:extLst>
              <a:ext uri="{FF2B5EF4-FFF2-40B4-BE49-F238E27FC236}">
                <a16:creationId xmlns:a16="http://schemas.microsoft.com/office/drawing/2014/main" id="{E4BF224C-925D-C7D3-4B8C-908F5FE7AC42}"/>
              </a:ext>
            </a:extLst>
          </p:cNvPr>
          <p:cNvSpPr>
            <a:spLocks noChangeArrowheads="1"/>
          </p:cNvSpPr>
          <p:nvPr/>
        </p:nvSpPr>
        <p:spPr bwMode="auto">
          <a:xfrm>
            <a:off x="730101" y="5930509"/>
            <a:ext cx="1089128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b="1" i="0" u="none" strike="noStrike" cap="none" normalizeH="0" baseline="0" dirty="0">
                <a:ln>
                  <a:noFill/>
                </a:ln>
                <a:solidFill>
                  <a:srgbClr val="008000"/>
                </a:solidFill>
                <a:effectLst/>
                <a:latin typeface="Open Sans" panose="020B0606030504020204" pitchFamily="34" charset="0"/>
                <a:cs typeface="Open Sans" panose="020B0606030504020204" pitchFamily="34" charset="0"/>
              </a:rPr>
              <a:t>Tr</a:t>
            </a:r>
            <a:r>
              <a:rPr lang="vi-VN" altLang="vi-VN" b="1" dirty="0">
                <a:solidFill>
                  <a:srgbClr val="008000"/>
                </a:solidFill>
                <a:latin typeface="Open Sans" panose="020B0606030504020204" pitchFamily="34" charset="0"/>
                <a:cs typeface="Open Sans" panose="020B0606030504020204" pitchFamily="34" charset="0"/>
              </a:rPr>
              <a:t>ả</a:t>
            </a:r>
            <a:r>
              <a:rPr kumimoji="0" lang="vi-VN" altLang="vi-VN" b="1" i="0" u="none" strike="noStrike" cap="none" normalizeH="0" baseline="0" dirty="0">
                <a:ln>
                  <a:noFill/>
                </a:ln>
                <a:solidFill>
                  <a:srgbClr val="008000"/>
                </a:solidFill>
                <a:effectLst/>
                <a:latin typeface="Open Sans" panose="020B0606030504020204" pitchFamily="34" charset="0"/>
                <a:cs typeface="Open Sans" panose="020B0606030504020204" pitchFamily="34" charset="0"/>
              </a:rPr>
              <a:t> lời:</a:t>
            </a:r>
            <a:endParaRPr kumimoji="0" lang="vi-VN" altLang="vi-VN" sz="10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b="1" i="1" u="none" strike="noStrike" cap="none" normalizeH="0" baseline="0" dirty="0">
                <a:ln>
                  <a:noFill/>
                </a:ln>
                <a:solidFill>
                  <a:schemeClr val="accent1">
                    <a:lumMod val="60000"/>
                    <a:lumOff val="40000"/>
                  </a:schemeClr>
                </a:solidFill>
                <a:effectLst/>
                <a:latin typeface="Open Sans" panose="020B0606030504020204" pitchFamily="34" charset="0"/>
                <a:cs typeface="Open Sans" panose="020B0606030504020204" pitchFamily="34" charset="0"/>
              </a:rPr>
              <a:t>Gợi ý: Học sinh in phiếu điều tra sự hiểu biết về sức khỏe sinh sản vị thành niên, phát cho các bạn trong lớp và tổng hợp lại các số liệu thu được.</a:t>
            </a:r>
            <a:endParaRPr kumimoji="0" lang="vi-VN" altLang="vi-VN" sz="2800" b="1" i="1" u="none" strike="noStrike" cap="none" normalizeH="0" baseline="0" dirty="0">
              <a:ln>
                <a:noFill/>
              </a:ln>
              <a:solidFill>
                <a:schemeClr val="accent1">
                  <a:lumMod val="60000"/>
                  <a:lumOff val="40000"/>
                </a:schemeClr>
              </a:solidFill>
              <a:effectLst/>
              <a:latin typeface="Arial" panose="020B0604020202020204" pitchFamily="34" charset="0"/>
            </a:endParaRPr>
          </a:p>
        </p:txBody>
      </p:sp>
      <p:pic>
        <p:nvPicPr>
          <p:cNvPr id="13314" name="Picture 2" descr="Tiến hành dự án điều tra sự hiểu biết của học sinh tại trường em về sức khỏe sinh sản vị thành niên">
            <a:extLst>
              <a:ext uri="{FF2B5EF4-FFF2-40B4-BE49-F238E27FC236}">
                <a16:creationId xmlns:a16="http://schemas.microsoft.com/office/drawing/2014/main" id="{E62ADB41-A839-82D6-3261-08BD6EF223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218" y="2283163"/>
            <a:ext cx="11079126" cy="3749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504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7" name="Straight Connector 6">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9"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10"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11" name="Isosceles Triangle 10">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12"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13"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14"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15" name="Isosceles Triangle 14">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16" name="Isosceles Triangle 15">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grpSp>
      <p:sp useBgFill="1">
        <p:nvSpPr>
          <p:cNvPr id="18" name="Rectangle 17">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4"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26"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28" name="Isosceles Triangle 27">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30"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32" name="Isosceles Triangle 31">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vi-VN"/>
          </a:p>
        </p:txBody>
      </p:sp>
      <p:sp>
        <p:nvSpPr>
          <p:cNvPr id="34" name="Freeform: Shape 33">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303233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20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28" name="Rectangle 56">
            <a:extLst>
              <a:ext uri="{FF2B5EF4-FFF2-40B4-BE49-F238E27FC236}">
                <a16:creationId xmlns:a16="http://schemas.microsoft.com/office/drawing/2014/main" id="{BCCC2D5A-99CD-8B50-1002-16922DD030FF}"/>
              </a:ext>
            </a:extLst>
          </p:cNvPr>
          <p:cNvSpPr>
            <a:spLocks noChangeArrowheads="1"/>
          </p:cNvSpPr>
          <p:nvPr/>
        </p:nvSpPr>
        <p:spPr bwMode="auto">
          <a:xfrm>
            <a:off x="155945" y="1398398"/>
            <a:ext cx="525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000" b="1" i="0" u="none" strike="noStrike" cap="none" normalizeH="0" baseline="0" dirty="0">
                <a:ln>
                  <a:noFill/>
                </a:ln>
                <a:solidFill>
                  <a:srgbClr val="FF0000"/>
                </a:solidFill>
                <a:effectLst/>
                <a:latin typeface="Open Sans" panose="020B0606030504020204" pitchFamily="34" charset="0"/>
                <a:cs typeface="Open Sans" panose="020B0606030504020204" pitchFamily="34" charset="0"/>
              </a:rPr>
              <a:t>Quan sát hình 37.1, cho biết vai trò của hệ sinh dục nam và hệ sinh dục nữ.</a:t>
            </a:r>
            <a:endParaRPr kumimoji="0" lang="vi-VN" altLang="vi-VN" sz="1050" b="1" i="0" u="none" strike="noStrike" cap="none" normalizeH="0" baseline="0" dirty="0">
              <a:ln>
                <a:noFill/>
              </a:ln>
              <a:solidFill>
                <a:srgbClr val="FF0000"/>
              </a:solidFill>
              <a:effectLst/>
            </a:endParaRPr>
          </a:p>
        </p:txBody>
      </p:sp>
      <p:sp>
        <p:nvSpPr>
          <p:cNvPr id="29" name="Rectangle 58">
            <a:extLst>
              <a:ext uri="{FF2B5EF4-FFF2-40B4-BE49-F238E27FC236}">
                <a16:creationId xmlns:a16="http://schemas.microsoft.com/office/drawing/2014/main" id="{958BE71B-1B5D-6D32-C919-5267D78673E3}"/>
              </a:ext>
            </a:extLst>
          </p:cNvPr>
          <p:cNvSpPr>
            <a:spLocks noChangeArrowheads="1"/>
          </p:cNvSpPr>
          <p:nvPr/>
        </p:nvSpPr>
        <p:spPr bwMode="auto">
          <a:xfrm>
            <a:off x="5472224" y="2200634"/>
            <a:ext cx="6563831"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a:ln>
                  <a:noFill/>
                </a:ln>
                <a:solidFill>
                  <a:srgbClr val="008000"/>
                </a:solidFill>
                <a:effectLst/>
                <a:latin typeface="Open Sans" panose="020B0606030504020204" pitchFamily="34" charset="0"/>
                <a:cs typeface="Open Sans" panose="020B0606030504020204" pitchFamily="34" charset="0"/>
              </a:rPr>
              <a:t>Trả lời:</a:t>
            </a:r>
            <a:endParaRPr kumimoji="0" lang="vi-VN" altLang="vi-VN"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400" b="1" i="1" u="none" strike="noStrike" cap="none" normalizeH="0" baseline="0" dirty="0">
                <a:ln>
                  <a:noFill/>
                </a:ln>
                <a:solidFill>
                  <a:srgbClr val="7030A0"/>
                </a:solidFill>
                <a:effectLst/>
                <a:latin typeface="Open Sans" panose="020B0606030504020204" pitchFamily="34" charset="0"/>
                <a:cs typeface="Open Sans" panose="020B0606030504020204" pitchFamily="34" charset="0"/>
              </a:rPr>
              <a:t>Hệ sinh dục nam và hệ sinh dục nữ đều có vai trò tiết hormone sinh dục và thực hiện chức năng sinh sản đảm bảo duy trì nòi giống qua các thế hệ. </a:t>
            </a:r>
            <a:r>
              <a:rPr kumimoji="0" lang="vi-VN" altLang="vi-VN" sz="2400" b="1" i="0" u="none" strike="noStrike" cap="none" normalizeH="0" baseline="0" dirty="0">
                <a:ln>
                  <a:noFill/>
                </a:ln>
                <a:solidFill>
                  <a:schemeClr val="accent1"/>
                </a:solidFill>
                <a:effectLst/>
                <a:latin typeface="Open Sans" panose="020B0606030504020204" pitchFamily="34" charset="0"/>
                <a:cs typeface="Open Sans" panose="020B0606030504020204" pitchFamily="34" charset="0"/>
              </a:rPr>
              <a:t>Trong đó:</a:t>
            </a:r>
            <a:endParaRPr kumimoji="0" lang="vi-VN" altLang="vi-VN" sz="1100" b="1" i="0" u="none" strike="noStrike" cap="none" normalizeH="0" baseline="0" dirty="0">
              <a:ln>
                <a:noFill/>
              </a:ln>
              <a:solidFill>
                <a:schemeClr val="accent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a:ln>
                  <a:noFill/>
                </a:ln>
                <a:solidFill>
                  <a:srgbClr val="0070C0"/>
                </a:solidFill>
                <a:effectLst/>
                <a:latin typeface="Open Sans" panose="020B0606030504020204" pitchFamily="34" charset="0"/>
                <a:cs typeface="Open Sans" panose="020B0606030504020204" pitchFamily="34" charset="0"/>
              </a:rPr>
              <a:t>- Vai trò của hệ sinh dục nam: Sản sinh ra tinh trùng và tiết hormone sinh dục nam.</a:t>
            </a:r>
            <a:endParaRPr kumimoji="0" lang="vi-VN" altLang="vi-VN" sz="1100" b="1" i="0" u="none" strike="noStrike" cap="none" normalizeH="0" baseline="0" dirty="0">
              <a:ln>
                <a:noFill/>
              </a:ln>
              <a:solidFill>
                <a:srgbClr val="0070C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a:ln>
                  <a:noFill/>
                </a:ln>
                <a:solidFill>
                  <a:srgbClr val="00B0F0"/>
                </a:solidFill>
                <a:effectLst/>
                <a:latin typeface="Open Sans" panose="020B0606030504020204" pitchFamily="34" charset="0"/>
                <a:cs typeface="Open Sans" panose="020B0606030504020204" pitchFamily="34" charset="0"/>
              </a:rPr>
              <a:t>- Vai trò của hệ sinh dục nữ: Sản xuất trứng, tiết hormone sinh dục nữ và là nơi diễn ra quá trình thụ tinh, phát triển phôi thai.</a:t>
            </a:r>
            <a:endParaRPr kumimoji="0" lang="vi-VN" altLang="vi-VN" sz="3600" b="1" i="0" u="none" strike="noStrike" cap="none" normalizeH="0" baseline="0" dirty="0">
              <a:ln>
                <a:noFill/>
              </a:ln>
              <a:solidFill>
                <a:srgbClr val="00B0F0"/>
              </a:solidFill>
              <a:effectLst/>
              <a:latin typeface="Arial" panose="020B0604020202020204" pitchFamily="34" charset="0"/>
            </a:endParaRPr>
          </a:p>
        </p:txBody>
      </p:sp>
      <p:pic>
        <p:nvPicPr>
          <p:cNvPr id="1081" name="Picture 57" descr="Quan sát hình 37.1 cho biết vai trò của hệ sinh dục nam và hệ sinh dục nữ">
            <a:extLst>
              <a:ext uri="{FF2B5EF4-FFF2-40B4-BE49-F238E27FC236}">
                <a16:creationId xmlns:a16="http://schemas.microsoft.com/office/drawing/2014/main" id="{B0898B89-D8B2-DA7F-8E9E-2240D89F55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945" y="2200634"/>
            <a:ext cx="5252484" cy="4320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93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barn(inVertical)">
                                      <p:cBhvr>
                                        <p:cTn id="7" dur="500"/>
                                        <p:tgtEl>
                                          <p:spTgt spid="29">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9">
                                            <p:txEl>
                                              <p:pRg st="1" end="1"/>
                                            </p:txEl>
                                          </p:spTgt>
                                        </p:tgtEl>
                                        <p:attrNameLst>
                                          <p:attrName>style.visibility</p:attrName>
                                        </p:attrNameLst>
                                      </p:cBhvr>
                                      <p:to>
                                        <p:strVal val="visible"/>
                                      </p:to>
                                    </p:set>
                                    <p:animEffect transition="in" filter="barn(inVertical)">
                                      <p:cBhvr>
                                        <p:cTn id="10" dur="500"/>
                                        <p:tgtEl>
                                          <p:spTgt spid="2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9">
                                            <p:txEl>
                                              <p:pRg st="2" end="2"/>
                                            </p:txEl>
                                          </p:spTgt>
                                        </p:tgtEl>
                                        <p:attrNameLst>
                                          <p:attrName>style.visibility</p:attrName>
                                        </p:attrNameLst>
                                      </p:cBhvr>
                                      <p:to>
                                        <p:strVal val="visible"/>
                                      </p:to>
                                    </p:set>
                                    <p:animEffect transition="in" filter="barn(inVertical)">
                                      <p:cBhvr>
                                        <p:cTn id="15" dur="500"/>
                                        <p:tgtEl>
                                          <p:spTgt spid="2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9">
                                            <p:txEl>
                                              <p:pRg st="3" end="3"/>
                                            </p:txEl>
                                          </p:spTgt>
                                        </p:tgtEl>
                                        <p:attrNameLst>
                                          <p:attrName>style.visibility</p:attrName>
                                        </p:attrNameLst>
                                      </p:cBhvr>
                                      <p:to>
                                        <p:strVal val="visible"/>
                                      </p:to>
                                    </p:set>
                                    <p:animEffect transition="in" filter="barn(inVertical)">
                                      <p:cBhvr>
                                        <p:cTn id="20" dur="500"/>
                                        <p:tgtEl>
                                          <p:spTgt spid="2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20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40C69DDA-3ADA-2DFE-6A59-5037FF15F861}"/>
              </a:ext>
            </a:extLst>
          </p:cNvPr>
          <p:cNvSpPr txBox="1"/>
          <p:nvPr/>
        </p:nvSpPr>
        <p:spPr>
          <a:xfrm>
            <a:off x="155945" y="1227709"/>
            <a:ext cx="11745433" cy="2616101"/>
          </a:xfrm>
          <a:prstGeom prst="rect">
            <a:avLst/>
          </a:prstGeom>
          <a:noFill/>
        </p:spPr>
        <p:txBody>
          <a:bodyPr wrap="square">
            <a:spAutoFit/>
          </a:bodyPr>
          <a:lstStyle/>
          <a:p>
            <a:pPr algn="just">
              <a:spcAft>
                <a:spcPts val="800"/>
              </a:spcAft>
            </a:pPr>
            <a:r>
              <a:rPr lang="vi-VN"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Hệ sinh dục có chức năng tiết hormone sinh dục, sinh sản đảm bảo duy trì nòi giống qua các thế hệ.</a:t>
            </a:r>
            <a:endParaRPr lang="vi-VN"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800"/>
              </a:spcAft>
            </a:pPr>
            <a:r>
              <a:rPr lang="vi-VN"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Hệ sinh dục nữ: sản xuất trứng, tiết hormone sinh dục nữ (estrogen và progesterone), và là nơi diễn ra quá trình thụ tinh, phát triển phôi thai.</a:t>
            </a:r>
            <a:endParaRPr lang="vi-VN"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800"/>
              </a:spcAft>
            </a:pPr>
            <a:r>
              <a:rPr lang="vi-VN"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Hệ sinh dục nam: sản xuất tinh trùng và tiết hormone sinh dục nam (testosterone).</a:t>
            </a:r>
            <a:endParaRPr lang="vi-VN" b="1" kern="100" dirty="0">
              <a:effectLst/>
              <a:latin typeface="Arial" panose="020B0604020202020204" pitchFamily="34" charset="0"/>
              <a:ea typeface="Arial" panose="020B0604020202020204" pitchFamily="34" charset="0"/>
              <a:cs typeface="Times New Roman" panose="02020603050405020304" pitchFamily="18" charset="0"/>
            </a:endParaRPr>
          </a:p>
          <a:p>
            <a:pPr algn="just">
              <a:spcAft>
                <a:spcPts val="800"/>
              </a:spcAft>
            </a:pPr>
            <a:r>
              <a:rPr lang="vi-VN"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Cấu tạo:</a:t>
            </a:r>
            <a:endParaRPr lang="vi-VN" b="1" kern="100" dirty="0">
              <a:effectLst/>
              <a:latin typeface="Arial" panose="020B0604020202020204" pitchFamily="34" charset="0"/>
              <a:ea typeface="Arial" panose="020B060402020202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B0B76482-6717-BA92-B4E4-C24E70E6E13E}"/>
              </a:ext>
            </a:extLst>
          </p:cNvPr>
          <p:cNvPicPr>
            <a:picLocks noChangeAspect="1"/>
          </p:cNvPicPr>
          <p:nvPr/>
        </p:nvPicPr>
        <p:blipFill>
          <a:blip r:embed="rId3"/>
          <a:stretch>
            <a:fillRect/>
          </a:stretch>
        </p:blipFill>
        <p:spPr>
          <a:xfrm>
            <a:off x="220908" y="3771612"/>
            <a:ext cx="11680469" cy="2785132"/>
          </a:xfrm>
          <a:prstGeom prst="rect">
            <a:avLst/>
          </a:prstGeom>
        </p:spPr>
      </p:pic>
    </p:spTree>
    <p:extLst>
      <p:ext uri="{BB962C8B-B14F-4D97-AF65-F5344CB8AC3E}">
        <p14:creationId xmlns:p14="http://schemas.microsoft.com/office/powerpoint/2010/main" val="306001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arn(inVertic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arn(inVertical)">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20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2" name="Rectangle 2">
            <a:extLst>
              <a:ext uri="{FF2B5EF4-FFF2-40B4-BE49-F238E27FC236}">
                <a16:creationId xmlns:a16="http://schemas.microsoft.com/office/drawing/2014/main" id="{7BCE2646-FC6D-6B24-1490-C319979C1798}"/>
              </a:ext>
            </a:extLst>
          </p:cNvPr>
          <p:cNvSpPr>
            <a:spLocks noChangeArrowheads="1"/>
          </p:cNvSpPr>
          <p:nvPr/>
        </p:nvSpPr>
        <p:spPr bwMode="auto">
          <a:xfrm>
            <a:off x="210408" y="1370665"/>
            <a:ext cx="470667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1600" b="1" i="1"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Quan s</a:t>
            </a:r>
            <a:r>
              <a:rPr kumimoji="0" lang="vi-VN" altLang="vi-VN" sz="1600" b="1"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Open Sans" panose="020B0606030504020204" pitchFamily="34" charset="0"/>
              </a:rPr>
              <a:t>á</a:t>
            </a:r>
            <a:r>
              <a:rPr kumimoji="0" lang="vi-VN" altLang="vi-VN" sz="1600" b="1" i="1"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t h</a:t>
            </a:r>
            <a:r>
              <a:rPr kumimoji="0" lang="vi-VN" altLang="vi-VN" sz="1600" b="1"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Open Sans" panose="020B0606030504020204" pitchFamily="34" charset="0"/>
              </a:rPr>
              <a:t>ì</a:t>
            </a:r>
            <a:r>
              <a:rPr kumimoji="0" lang="vi-VN" altLang="vi-VN" sz="1600" b="1" i="1"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nh 37.2, kể tên v</a:t>
            </a:r>
            <a:r>
              <a:rPr kumimoji="0" lang="vi-VN" altLang="vi-VN" sz="1600" b="1"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Open Sans" panose="020B0606030504020204" pitchFamily="34" charset="0"/>
              </a:rPr>
              <a:t>à</a:t>
            </a:r>
            <a:r>
              <a:rPr kumimoji="0" lang="vi-VN" altLang="vi-VN" sz="1600" b="1" i="1"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 tr</a:t>
            </a:r>
            <a:r>
              <a:rPr kumimoji="0" lang="vi-VN" altLang="vi-VN" sz="1600" b="1"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Open Sans" panose="020B0606030504020204" pitchFamily="34" charset="0"/>
              </a:rPr>
              <a:t>ì</a:t>
            </a:r>
            <a:r>
              <a:rPr kumimoji="0" lang="vi-VN" altLang="vi-VN" sz="1600" b="1" i="1"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nh b</a:t>
            </a:r>
            <a:r>
              <a:rPr kumimoji="0" lang="vi-VN" altLang="vi-VN" sz="1600" b="1"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Open Sans" panose="020B0606030504020204" pitchFamily="34" charset="0"/>
              </a:rPr>
              <a:t>à</a:t>
            </a:r>
            <a:r>
              <a:rPr kumimoji="0" lang="vi-VN" altLang="vi-VN" sz="1600" b="1" i="1"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y chức năng của c</a:t>
            </a:r>
            <a:r>
              <a:rPr kumimoji="0" lang="vi-VN" altLang="vi-VN" sz="1600" b="1" i="1"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Open Sans" panose="020B0606030504020204" pitchFamily="34" charset="0"/>
              </a:rPr>
              <a:t>á</a:t>
            </a:r>
            <a:r>
              <a:rPr kumimoji="0" lang="vi-VN" altLang="vi-VN" sz="1600" b="1" i="1"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c cơ quan trong hệ sinh dục nữ.</a:t>
            </a:r>
            <a:endParaRPr kumimoji="0" lang="vi-VN" altLang="vi-VN" sz="900" b="1" i="1" u="none" strike="noStrike" cap="none" normalizeH="0" baseline="0" dirty="0">
              <a:ln>
                <a:noFill/>
              </a:ln>
              <a:solidFill>
                <a:schemeClr val="tx1"/>
              </a:solidFill>
              <a:effectLst/>
            </a:endParaRPr>
          </a:p>
        </p:txBody>
      </p:sp>
      <p:pic>
        <p:nvPicPr>
          <p:cNvPr id="2049" name="Picture 1697917247" descr="Quan sát hình 37.2 kể tên và trình bày chức năng của các cơ quan trong hệ sinh dục nữ">
            <a:extLst>
              <a:ext uri="{FF2B5EF4-FFF2-40B4-BE49-F238E27FC236}">
                <a16:creationId xmlns:a16="http://schemas.microsoft.com/office/drawing/2014/main" id="{723B2CA6-34D4-8590-DF38-B900464BE4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0407" y="2098396"/>
            <a:ext cx="4706677" cy="41535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a:extLst>
              <a:ext uri="{FF2B5EF4-FFF2-40B4-BE49-F238E27FC236}">
                <a16:creationId xmlns:a16="http://schemas.microsoft.com/office/drawing/2014/main" id="{AEF9B96A-187B-3160-726E-E36B5F961379}"/>
              </a:ext>
            </a:extLst>
          </p:cNvPr>
          <p:cNvGraphicFramePr>
            <a:graphicFrameLocks noGrp="1"/>
          </p:cNvGraphicFramePr>
          <p:nvPr>
            <p:extLst>
              <p:ext uri="{D42A27DB-BD31-4B8C-83A1-F6EECF244321}">
                <p14:modId xmlns:p14="http://schemas.microsoft.com/office/powerpoint/2010/main" val="84986301"/>
              </p:ext>
            </p:extLst>
          </p:nvPr>
        </p:nvGraphicFramePr>
        <p:xfrm>
          <a:off x="4917084" y="2159951"/>
          <a:ext cx="7035357" cy="4003632"/>
        </p:xfrm>
        <a:graphic>
          <a:graphicData uri="http://schemas.openxmlformats.org/drawingml/2006/table">
            <a:tbl>
              <a:tblPr firstRow="1" firstCol="1" bandRow="1">
                <a:tableStyleId>{2D5ABB26-0587-4C30-8999-92F81FD0307C}</a:tableStyleId>
              </a:tblPr>
              <a:tblGrid>
                <a:gridCol w="1490637">
                  <a:extLst>
                    <a:ext uri="{9D8B030D-6E8A-4147-A177-3AD203B41FA5}">
                      <a16:colId xmlns:a16="http://schemas.microsoft.com/office/drawing/2014/main" val="53806209"/>
                    </a:ext>
                  </a:extLst>
                </a:gridCol>
                <a:gridCol w="5544720">
                  <a:extLst>
                    <a:ext uri="{9D8B030D-6E8A-4147-A177-3AD203B41FA5}">
                      <a16:colId xmlns:a16="http://schemas.microsoft.com/office/drawing/2014/main" val="2177247473"/>
                    </a:ext>
                  </a:extLst>
                </a:gridCol>
              </a:tblGrid>
              <a:tr h="376216">
                <a:tc>
                  <a:txBody>
                    <a:bodyPr/>
                    <a:lstStyle/>
                    <a:p>
                      <a:pPr marL="30480" marR="30480" algn="ctr">
                        <a:lnSpc>
                          <a:spcPct val="100000"/>
                        </a:lnSpc>
                        <a:spcAft>
                          <a:spcPts val="800"/>
                        </a:spcAft>
                      </a:pPr>
                      <a:r>
                        <a:rPr lang="vi-VN" sz="1800" b="1" kern="0" dirty="0">
                          <a:solidFill>
                            <a:srgbClr val="C00000"/>
                          </a:solidFill>
                          <a:effectLst/>
                        </a:rPr>
                        <a:t>Tên cơ quan</a:t>
                      </a:r>
                      <a:endParaRPr lang="vi-VN" sz="1600" b="1" kern="100" dirty="0">
                        <a:solidFill>
                          <a:srgbClr val="C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ctr">
                        <a:lnSpc>
                          <a:spcPct val="100000"/>
                        </a:lnSpc>
                        <a:spcAft>
                          <a:spcPts val="800"/>
                        </a:spcAft>
                      </a:pPr>
                      <a:r>
                        <a:rPr lang="vi-VN" sz="1800" b="1" kern="0" dirty="0">
                          <a:solidFill>
                            <a:srgbClr val="C00000"/>
                          </a:solidFill>
                          <a:effectLst/>
                        </a:rPr>
                        <a:t>Chức năng</a:t>
                      </a:r>
                      <a:endParaRPr lang="vi-VN" sz="1600" b="1" kern="100" dirty="0">
                        <a:solidFill>
                          <a:srgbClr val="C0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1802986"/>
                  </a:ext>
                </a:extLst>
              </a:tr>
              <a:tr h="376216">
                <a:tc>
                  <a:txBody>
                    <a:bodyPr/>
                    <a:lstStyle/>
                    <a:p>
                      <a:pPr marL="30480" marR="30480" algn="ctr">
                        <a:lnSpc>
                          <a:spcPct val="100000"/>
                        </a:lnSpc>
                        <a:spcAft>
                          <a:spcPts val="800"/>
                        </a:spcAft>
                      </a:pPr>
                      <a:r>
                        <a:rPr lang="vi-VN" sz="1800" b="1" kern="0" dirty="0">
                          <a:solidFill>
                            <a:srgbClr val="00B050"/>
                          </a:solidFill>
                          <a:effectLst/>
                        </a:rPr>
                        <a:t>Buồng trứng</a:t>
                      </a:r>
                      <a:endParaRPr lang="vi-VN" sz="1600" b="1"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800" kern="0" dirty="0">
                          <a:solidFill>
                            <a:srgbClr val="000000"/>
                          </a:solidFill>
                          <a:effectLst/>
                        </a:rPr>
                        <a:t>- Sản xuất trứng và tiết hormone sinh dục nữ.</a:t>
                      </a:r>
                      <a:endParaRPr lang="vi-VN" sz="1600" kern="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09299"/>
                  </a:ext>
                </a:extLst>
              </a:tr>
              <a:tr h="1130804">
                <a:tc>
                  <a:txBody>
                    <a:bodyPr/>
                    <a:lstStyle/>
                    <a:p>
                      <a:pPr marL="30480" marR="30480" algn="ctr">
                        <a:lnSpc>
                          <a:spcPct val="100000"/>
                        </a:lnSpc>
                        <a:spcAft>
                          <a:spcPts val="800"/>
                        </a:spcAft>
                      </a:pPr>
                      <a:r>
                        <a:rPr lang="vi-VN" sz="1800" b="1" kern="0" dirty="0">
                          <a:solidFill>
                            <a:srgbClr val="00B050"/>
                          </a:solidFill>
                          <a:effectLst/>
                        </a:rPr>
                        <a:t>Âm đạo</a:t>
                      </a:r>
                      <a:endParaRPr lang="vi-VN" sz="1600" b="1"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800" kern="0" dirty="0">
                          <a:solidFill>
                            <a:srgbClr val="000000"/>
                          </a:solidFill>
                          <a:effectLst/>
                        </a:rPr>
                        <a:t>- Có tuyến tiết ra chất nhờn mang tính acid giúp giảm ma sát và ngăn chặn vi khuẩn xâm nhập.</a:t>
                      </a:r>
                      <a:endParaRPr lang="vi-VN" sz="1600" kern="100" dirty="0">
                        <a:effectLst/>
                      </a:endParaRPr>
                    </a:p>
                    <a:p>
                      <a:pPr marL="30480" marR="30480" algn="l">
                        <a:lnSpc>
                          <a:spcPct val="100000"/>
                        </a:lnSpc>
                        <a:spcAft>
                          <a:spcPts val="800"/>
                        </a:spcAft>
                      </a:pPr>
                      <a:r>
                        <a:rPr lang="vi-VN" sz="1800" kern="0" dirty="0">
                          <a:solidFill>
                            <a:srgbClr val="000000"/>
                          </a:solidFill>
                          <a:effectLst/>
                        </a:rPr>
                        <a:t>- Tiếp nhận tinh trùng.</a:t>
                      </a:r>
                      <a:endParaRPr lang="vi-VN" sz="1600" kern="100" dirty="0">
                        <a:effectLst/>
                      </a:endParaRPr>
                    </a:p>
                    <a:p>
                      <a:pPr marL="30480" marR="30480" algn="l">
                        <a:lnSpc>
                          <a:spcPct val="100000"/>
                        </a:lnSpc>
                        <a:spcAft>
                          <a:spcPts val="800"/>
                        </a:spcAft>
                      </a:pPr>
                      <a:r>
                        <a:rPr lang="vi-VN" sz="1800" kern="0" dirty="0">
                          <a:solidFill>
                            <a:srgbClr val="000000"/>
                          </a:solidFill>
                          <a:effectLst/>
                        </a:rPr>
                        <a:t>- Là đường ra của trẻ sơ sinh.</a:t>
                      </a:r>
                      <a:endParaRPr lang="vi-VN" sz="1600" kern="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2963270"/>
                  </a:ext>
                </a:extLst>
              </a:tr>
              <a:tr h="936767">
                <a:tc>
                  <a:txBody>
                    <a:bodyPr/>
                    <a:lstStyle/>
                    <a:p>
                      <a:pPr marL="30480" marR="30480" algn="ctr">
                        <a:lnSpc>
                          <a:spcPct val="100000"/>
                        </a:lnSpc>
                        <a:spcAft>
                          <a:spcPts val="800"/>
                        </a:spcAft>
                      </a:pPr>
                      <a:r>
                        <a:rPr lang="vi-VN" sz="1800" b="1" kern="0" dirty="0">
                          <a:solidFill>
                            <a:srgbClr val="00B050"/>
                          </a:solidFill>
                          <a:effectLst/>
                        </a:rPr>
                        <a:t>Ống dẫn trứng</a:t>
                      </a:r>
                      <a:endParaRPr lang="vi-VN" sz="1600" b="1"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800" kern="0" dirty="0">
                          <a:solidFill>
                            <a:srgbClr val="000000"/>
                          </a:solidFill>
                          <a:effectLst/>
                        </a:rPr>
                        <a:t>- Đón trứng.</a:t>
                      </a:r>
                      <a:endParaRPr lang="vi-VN" sz="1600" kern="100" dirty="0">
                        <a:effectLst/>
                      </a:endParaRPr>
                    </a:p>
                    <a:p>
                      <a:pPr marL="30480" marR="30480" algn="l">
                        <a:lnSpc>
                          <a:spcPct val="100000"/>
                        </a:lnSpc>
                        <a:spcAft>
                          <a:spcPts val="800"/>
                        </a:spcAft>
                      </a:pPr>
                      <a:r>
                        <a:rPr lang="vi-VN" sz="1800" kern="0" dirty="0">
                          <a:solidFill>
                            <a:srgbClr val="000000"/>
                          </a:solidFill>
                          <a:effectLst/>
                        </a:rPr>
                        <a:t>- Là nơi diễn ra sự thụ tinh.</a:t>
                      </a:r>
                      <a:endParaRPr lang="vi-VN" sz="1600" kern="100" dirty="0">
                        <a:effectLst/>
                      </a:endParaRPr>
                    </a:p>
                    <a:p>
                      <a:pPr marL="30480" marR="30480" algn="l">
                        <a:lnSpc>
                          <a:spcPct val="100000"/>
                        </a:lnSpc>
                        <a:spcAft>
                          <a:spcPts val="800"/>
                        </a:spcAft>
                      </a:pPr>
                      <a:r>
                        <a:rPr lang="vi-VN" sz="1800" kern="0" dirty="0">
                          <a:solidFill>
                            <a:srgbClr val="000000"/>
                          </a:solidFill>
                          <a:effectLst/>
                        </a:rPr>
                        <a:t>- Vận chuyển trứng hoặc hợp tử xuống tử cung.</a:t>
                      </a:r>
                      <a:endParaRPr lang="vi-VN" sz="1600" kern="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2269472"/>
                  </a:ext>
                </a:extLst>
              </a:tr>
              <a:tr h="462455">
                <a:tc>
                  <a:txBody>
                    <a:bodyPr/>
                    <a:lstStyle/>
                    <a:p>
                      <a:pPr marL="30480" marR="30480" algn="ctr">
                        <a:lnSpc>
                          <a:spcPct val="100000"/>
                        </a:lnSpc>
                        <a:spcAft>
                          <a:spcPts val="800"/>
                        </a:spcAft>
                      </a:pPr>
                      <a:r>
                        <a:rPr lang="vi-VN" sz="1800" b="1" kern="0" dirty="0">
                          <a:solidFill>
                            <a:srgbClr val="00B050"/>
                          </a:solidFill>
                          <a:effectLst/>
                        </a:rPr>
                        <a:t>Tử cung</a:t>
                      </a:r>
                      <a:endParaRPr lang="vi-VN" sz="1600" b="1"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800" kern="0">
                          <a:solidFill>
                            <a:srgbClr val="000000"/>
                          </a:solidFill>
                          <a:effectLst/>
                        </a:rPr>
                        <a:t>- Tiếp nhận trứng hoặc hợp tử.</a:t>
                      </a:r>
                      <a:endParaRPr lang="vi-VN" sz="1600" kern="100">
                        <a:effectLst/>
                      </a:endParaRPr>
                    </a:p>
                    <a:p>
                      <a:pPr marL="30480" marR="30480" algn="l">
                        <a:lnSpc>
                          <a:spcPct val="100000"/>
                        </a:lnSpc>
                        <a:spcAft>
                          <a:spcPts val="800"/>
                        </a:spcAft>
                      </a:pPr>
                      <a:r>
                        <a:rPr lang="vi-VN" sz="1800" kern="0">
                          <a:solidFill>
                            <a:srgbClr val="000000"/>
                          </a:solidFill>
                          <a:effectLst/>
                        </a:rPr>
                        <a:t>- Nuôi dưỡng phôi thai.</a:t>
                      </a:r>
                      <a:endParaRPr lang="vi-VN" sz="1600" kern="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154801"/>
                  </a:ext>
                </a:extLst>
              </a:tr>
              <a:tr h="182179">
                <a:tc>
                  <a:txBody>
                    <a:bodyPr/>
                    <a:lstStyle/>
                    <a:p>
                      <a:pPr marL="30480" marR="30480" algn="ctr">
                        <a:lnSpc>
                          <a:spcPct val="100000"/>
                        </a:lnSpc>
                        <a:spcAft>
                          <a:spcPts val="800"/>
                        </a:spcAft>
                      </a:pPr>
                      <a:r>
                        <a:rPr lang="vi-VN" sz="1800" b="1" kern="0" dirty="0">
                          <a:solidFill>
                            <a:srgbClr val="00B050"/>
                          </a:solidFill>
                          <a:effectLst/>
                        </a:rPr>
                        <a:t>Âm hộ</a:t>
                      </a:r>
                      <a:endParaRPr lang="vi-VN" sz="1600" b="1"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800" kern="0" dirty="0">
                          <a:solidFill>
                            <a:srgbClr val="000000"/>
                          </a:solidFill>
                          <a:effectLst/>
                        </a:rPr>
                        <a:t>- Bảo vệ cơ quan sinh dục.</a:t>
                      </a:r>
                      <a:endParaRPr lang="vi-VN" sz="1600" kern="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6714681"/>
                  </a:ext>
                </a:extLst>
              </a:tr>
            </a:tbl>
          </a:graphicData>
        </a:graphic>
      </p:graphicFrame>
      <p:sp>
        <p:nvSpPr>
          <p:cNvPr id="9" name="Rectangle 4">
            <a:extLst>
              <a:ext uri="{FF2B5EF4-FFF2-40B4-BE49-F238E27FC236}">
                <a16:creationId xmlns:a16="http://schemas.microsoft.com/office/drawing/2014/main" id="{1AE07E38-0140-4ED2-D99E-AC6734387532}"/>
              </a:ext>
            </a:extLst>
          </p:cNvPr>
          <p:cNvSpPr>
            <a:spLocks noChangeArrowheads="1"/>
          </p:cNvSpPr>
          <p:nvPr/>
        </p:nvSpPr>
        <p:spPr bwMode="auto">
          <a:xfrm>
            <a:off x="4917084" y="1309109"/>
            <a:ext cx="8304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000" b="1" i="1" u="none" strike="noStrike" cap="none" normalizeH="0" baseline="0" dirty="0">
                <a:ln>
                  <a:noFill/>
                </a:ln>
                <a:solidFill>
                  <a:srgbClr val="00B050"/>
                </a:solidFill>
                <a:effectLst/>
                <a:latin typeface="Open Sans" panose="020B0606030504020204" pitchFamily="34" charset="0"/>
                <a:ea typeface="Times New Roman" panose="02020603050405020304" pitchFamily="18" charset="0"/>
                <a:cs typeface="Open Sans" panose="020B0606030504020204" pitchFamily="34" charset="0"/>
              </a:rPr>
              <a:t>Trả lời:</a:t>
            </a:r>
            <a:endParaRPr kumimoji="0" lang="vi-VN" altLang="vi-VN" sz="1050" b="1" i="1" u="none" strike="noStrike" cap="none" normalizeH="0" baseline="0" dirty="0">
              <a:ln>
                <a:noFill/>
              </a:ln>
              <a:solidFill>
                <a:srgbClr val="00B050"/>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000" i="1" u="none" strike="noStrike" cap="none" normalizeH="0" baseline="0" dirty="0">
                <a:ln>
                  <a:noFill/>
                </a:ln>
                <a:solidFill>
                  <a:schemeClr val="accent1"/>
                </a:solidFill>
                <a:effectLst/>
                <a:latin typeface="Open Sans" panose="020B0606030504020204" pitchFamily="34" charset="0"/>
                <a:ea typeface="Times New Roman" panose="02020603050405020304" pitchFamily="18" charset="0"/>
                <a:cs typeface="Open Sans" panose="020B0606030504020204" pitchFamily="34" charset="0"/>
              </a:rPr>
              <a:t>Tên v</a:t>
            </a:r>
            <a:r>
              <a:rPr kumimoji="0" lang="vi-VN" altLang="vi-VN" sz="2000" i="1" u="none" strike="noStrike" cap="none" normalizeH="0" baseline="0" dirty="0">
                <a:ln>
                  <a:noFill/>
                </a:ln>
                <a:solidFill>
                  <a:schemeClr val="accent1"/>
                </a:solidFill>
                <a:effectLst/>
                <a:latin typeface="Arial" panose="020B0604020202020204" pitchFamily="34" charset="0"/>
                <a:ea typeface="Times New Roman" panose="02020603050405020304" pitchFamily="18" charset="0"/>
                <a:cs typeface="Open Sans" panose="020B0606030504020204" pitchFamily="34" charset="0"/>
              </a:rPr>
              <a:t>à</a:t>
            </a:r>
            <a:r>
              <a:rPr kumimoji="0" lang="vi-VN" altLang="vi-VN" sz="2000" i="1" u="none" strike="noStrike" cap="none" normalizeH="0" baseline="0" dirty="0">
                <a:ln>
                  <a:noFill/>
                </a:ln>
                <a:solidFill>
                  <a:schemeClr val="accent1"/>
                </a:solidFill>
                <a:effectLst/>
                <a:latin typeface="Open Sans" panose="020B0606030504020204" pitchFamily="34" charset="0"/>
                <a:ea typeface="Times New Roman" panose="02020603050405020304" pitchFamily="18" charset="0"/>
                <a:cs typeface="Open Sans" panose="020B0606030504020204" pitchFamily="34" charset="0"/>
              </a:rPr>
              <a:t> chức năng của c</a:t>
            </a:r>
            <a:r>
              <a:rPr kumimoji="0" lang="vi-VN" altLang="vi-VN" sz="2000" i="1" u="none" strike="noStrike" cap="none" normalizeH="0" baseline="0" dirty="0">
                <a:ln>
                  <a:noFill/>
                </a:ln>
                <a:solidFill>
                  <a:schemeClr val="accent1"/>
                </a:solidFill>
                <a:effectLst/>
                <a:latin typeface="Arial" panose="020B0604020202020204" pitchFamily="34" charset="0"/>
                <a:ea typeface="Times New Roman" panose="02020603050405020304" pitchFamily="18" charset="0"/>
                <a:cs typeface="Open Sans" panose="020B0606030504020204" pitchFamily="34" charset="0"/>
              </a:rPr>
              <a:t>á</a:t>
            </a:r>
            <a:r>
              <a:rPr kumimoji="0" lang="vi-VN" altLang="vi-VN" sz="2000" i="1" u="none" strike="noStrike" cap="none" normalizeH="0" baseline="0" dirty="0">
                <a:ln>
                  <a:noFill/>
                </a:ln>
                <a:solidFill>
                  <a:schemeClr val="accent1"/>
                </a:solidFill>
                <a:effectLst/>
                <a:latin typeface="Open Sans" panose="020B0606030504020204" pitchFamily="34" charset="0"/>
                <a:ea typeface="Times New Roman" panose="02020603050405020304" pitchFamily="18" charset="0"/>
                <a:cs typeface="Open Sans" panose="020B0606030504020204" pitchFamily="34" charset="0"/>
              </a:rPr>
              <a:t>c cơ quan trong hệ sinh dục nữ:</a:t>
            </a:r>
            <a:endParaRPr kumimoji="0" lang="vi-VN" altLang="vi-VN" sz="3200" i="1" u="none" strike="noStrike" cap="none" normalizeH="0" baseline="0" dirty="0">
              <a:ln>
                <a:noFill/>
              </a:ln>
              <a:solidFill>
                <a:schemeClr val="accent1"/>
              </a:solidFill>
              <a:effectLst/>
              <a:latin typeface="Arial" panose="020B0604020202020204" pitchFamily="34" charset="0"/>
            </a:endParaRPr>
          </a:p>
        </p:txBody>
      </p:sp>
    </p:spTree>
    <p:extLst>
      <p:ext uri="{BB962C8B-B14F-4D97-AF65-F5344CB8AC3E}">
        <p14:creationId xmlns:p14="http://schemas.microsoft.com/office/powerpoint/2010/main" val="281906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20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5" name="Rectangle 2">
            <a:extLst>
              <a:ext uri="{FF2B5EF4-FFF2-40B4-BE49-F238E27FC236}">
                <a16:creationId xmlns:a16="http://schemas.microsoft.com/office/drawing/2014/main" id="{8410D163-AD0E-0826-F68A-68571C6DDF46}"/>
              </a:ext>
            </a:extLst>
          </p:cNvPr>
          <p:cNvSpPr>
            <a:spLocks noChangeArrowheads="1"/>
          </p:cNvSpPr>
          <p:nvPr/>
        </p:nvSpPr>
        <p:spPr bwMode="auto">
          <a:xfrm>
            <a:off x="155945" y="1290830"/>
            <a:ext cx="4798827"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b="1" i="0" u="none" strike="noStrike" cap="none" normalizeH="0" baseline="0" dirty="0">
                <a:ln>
                  <a:noFill/>
                </a:ln>
                <a:solidFill>
                  <a:srgbClr val="C00000"/>
                </a:solidFill>
                <a:effectLst/>
                <a:latin typeface="Open Sans" panose="020B0606030504020204" pitchFamily="34" charset="0"/>
                <a:ea typeface="Times New Roman" panose="02020603050405020304" pitchFamily="18" charset="0"/>
                <a:cs typeface="Open Sans" panose="020B0606030504020204" pitchFamily="34" charset="0"/>
              </a:rPr>
              <a:t>Quan s</a:t>
            </a:r>
            <a:r>
              <a:rPr kumimoji="0" lang="vi-VN" altLang="vi-VN" b="1" i="0" u="none" strike="noStrike" cap="none" normalizeH="0" baseline="0" dirty="0">
                <a:ln>
                  <a:noFill/>
                </a:ln>
                <a:solidFill>
                  <a:srgbClr val="C00000"/>
                </a:solidFill>
                <a:effectLst/>
                <a:latin typeface="Arial" panose="020B0604020202020204" pitchFamily="34" charset="0"/>
                <a:ea typeface="Times New Roman" panose="02020603050405020304" pitchFamily="18" charset="0"/>
                <a:cs typeface="Open Sans" panose="020B0606030504020204" pitchFamily="34" charset="0"/>
              </a:rPr>
              <a:t>á</a:t>
            </a:r>
            <a:r>
              <a:rPr kumimoji="0" lang="vi-VN" altLang="vi-VN" b="1" i="0" u="none" strike="noStrike" cap="none" normalizeH="0" baseline="0" dirty="0">
                <a:ln>
                  <a:noFill/>
                </a:ln>
                <a:solidFill>
                  <a:srgbClr val="C00000"/>
                </a:solidFill>
                <a:effectLst/>
                <a:latin typeface="Open Sans" panose="020B0606030504020204" pitchFamily="34" charset="0"/>
                <a:ea typeface="Times New Roman" panose="02020603050405020304" pitchFamily="18" charset="0"/>
                <a:cs typeface="Open Sans" panose="020B0606030504020204" pitchFamily="34" charset="0"/>
              </a:rPr>
              <a:t>t h</a:t>
            </a:r>
            <a:r>
              <a:rPr kumimoji="0" lang="vi-VN" altLang="vi-VN" b="1" i="0" u="none" strike="noStrike" cap="none" normalizeH="0" baseline="0" dirty="0">
                <a:ln>
                  <a:noFill/>
                </a:ln>
                <a:solidFill>
                  <a:srgbClr val="C00000"/>
                </a:solidFill>
                <a:effectLst/>
                <a:latin typeface="Arial" panose="020B0604020202020204" pitchFamily="34" charset="0"/>
                <a:ea typeface="Times New Roman" panose="02020603050405020304" pitchFamily="18" charset="0"/>
                <a:cs typeface="Open Sans" panose="020B0606030504020204" pitchFamily="34" charset="0"/>
              </a:rPr>
              <a:t>ì</a:t>
            </a:r>
            <a:r>
              <a:rPr kumimoji="0" lang="vi-VN" altLang="vi-VN" b="1" i="0" u="none" strike="noStrike" cap="none" normalizeH="0" baseline="0" dirty="0">
                <a:ln>
                  <a:noFill/>
                </a:ln>
                <a:solidFill>
                  <a:srgbClr val="C00000"/>
                </a:solidFill>
                <a:effectLst/>
                <a:latin typeface="Open Sans" panose="020B0606030504020204" pitchFamily="34" charset="0"/>
                <a:ea typeface="Times New Roman" panose="02020603050405020304" pitchFamily="18" charset="0"/>
                <a:cs typeface="Open Sans" panose="020B0606030504020204" pitchFamily="34" charset="0"/>
              </a:rPr>
              <a:t>nh 37.3, kể tên v</a:t>
            </a:r>
            <a:r>
              <a:rPr kumimoji="0" lang="vi-VN" altLang="vi-VN" b="1" i="0" u="none" strike="noStrike" cap="none" normalizeH="0" baseline="0" dirty="0">
                <a:ln>
                  <a:noFill/>
                </a:ln>
                <a:solidFill>
                  <a:srgbClr val="C00000"/>
                </a:solidFill>
                <a:effectLst/>
                <a:latin typeface="Arial" panose="020B0604020202020204" pitchFamily="34" charset="0"/>
                <a:ea typeface="Times New Roman" panose="02020603050405020304" pitchFamily="18" charset="0"/>
                <a:cs typeface="Open Sans" panose="020B0606030504020204" pitchFamily="34" charset="0"/>
              </a:rPr>
              <a:t>à</a:t>
            </a:r>
            <a:r>
              <a:rPr kumimoji="0" lang="vi-VN" altLang="vi-VN" b="1" i="0" u="none" strike="noStrike" cap="none" normalizeH="0" baseline="0" dirty="0">
                <a:ln>
                  <a:noFill/>
                </a:ln>
                <a:solidFill>
                  <a:srgbClr val="C00000"/>
                </a:solidFill>
                <a:effectLst/>
                <a:latin typeface="Open Sans" panose="020B0606030504020204" pitchFamily="34" charset="0"/>
                <a:ea typeface="Times New Roman" panose="02020603050405020304" pitchFamily="18" charset="0"/>
                <a:cs typeface="Open Sans" panose="020B0606030504020204" pitchFamily="34" charset="0"/>
              </a:rPr>
              <a:t> tr</a:t>
            </a:r>
            <a:r>
              <a:rPr kumimoji="0" lang="vi-VN" altLang="vi-VN" b="1" i="0" u="none" strike="noStrike" cap="none" normalizeH="0" baseline="0" dirty="0">
                <a:ln>
                  <a:noFill/>
                </a:ln>
                <a:solidFill>
                  <a:srgbClr val="C00000"/>
                </a:solidFill>
                <a:effectLst/>
                <a:latin typeface="Arial" panose="020B0604020202020204" pitchFamily="34" charset="0"/>
                <a:ea typeface="Times New Roman" panose="02020603050405020304" pitchFamily="18" charset="0"/>
                <a:cs typeface="Open Sans" panose="020B0606030504020204" pitchFamily="34" charset="0"/>
              </a:rPr>
              <a:t>ì</a:t>
            </a:r>
            <a:r>
              <a:rPr kumimoji="0" lang="vi-VN" altLang="vi-VN" b="1" i="0" u="none" strike="noStrike" cap="none" normalizeH="0" baseline="0" dirty="0">
                <a:ln>
                  <a:noFill/>
                </a:ln>
                <a:solidFill>
                  <a:srgbClr val="C00000"/>
                </a:solidFill>
                <a:effectLst/>
                <a:latin typeface="Open Sans" panose="020B0606030504020204" pitchFamily="34" charset="0"/>
                <a:ea typeface="Times New Roman" panose="02020603050405020304" pitchFamily="18" charset="0"/>
                <a:cs typeface="Open Sans" panose="020B0606030504020204" pitchFamily="34" charset="0"/>
              </a:rPr>
              <a:t>nh b</a:t>
            </a:r>
            <a:r>
              <a:rPr kumimoji="0" lang="vi-VN" altLang="vi-VN" b="1" i="0" u="none" strike="noStrike" cap="none" normalizeH="0" baseline="0" dirty="0">
                <a:ln>
                  <a:noFill/>
                </a:ln>
                <a:solidFill>
                  <a:srgbClr val="C00000"/>
                </a:solidFill>
                <a:effectLst/>
                <a:latin typeface="Arial" panose="020B0604020202020204" pitchFamily="34" charset="0"/>
                <a:ea typeface="Times New Roman" panose="02020603050405020304" pitchFamily="18" charset="0"/>
                <a:cs typeface="Open Sans" panose="020B0606030504020204" pitchFamily="34" charset="0"/>
              </a:rPr>
              <a:t>à</a:t>
            </a:r>
            <a:r>
              <a:rPr kumimoji="0" lang="vi-VN" altLang="vi-VN" b="1" i="0" u="none" strike="noStrike" cap="none" normalizeH="0" baseline="0" dirty="0">
                <a:ln>
                  <a:noFill/>
                </a:ln>
                <a:solidFill>
                  <a:srgbClr val="C00000"/>
                </a:solidFill>
                <a:effectLst/>
                <a:latin typeface="Open Sans" panose="020B0606030504020204" pitchFamily="34" charset="0"/>
                <a:ea typeface="Times New Roman" panose="02020603050405020304" pitchFamily="18" charset="0"/>
                <a:cs typeface="Open Sans" panose="020B0606030504020204" pitchFamily="34" charset="0"/>
              </a:rPr>
              <a:t>y chức năng của c</a:t>
            </a:r>
            <a:r>
              <a:rPr kumimoji="0" lang="vi-VN" altLang="vi-VN" b="1" i="0" u="none" strike="noStrike" cap="none" normalizeH="0" baseline="0" dirty="0">
                <a:ln>
                  <a:noFill/>
                </a:ln>
                <a:solidFill>
                  <a:srgbClr val="C00000"/>
                </a:solidFill>
                <a:effectLst/>
                <a:latin typeface="Arial" panose="020B0604020202020204" pitchFamily="34" charset="0"/>
                <a:ea typeface="Times New Roman" panose="02020603050405020304" pitchFamily="18" charset="0"/>
                <a:cs typeface="Open Sans" panose="020B0606030504020204" pitchFamily="34" charset="0"/>
              </a:rPr>
              <a:t>á</a:t>
            </a:r>
            <a:r>
              <a:rPr kumimoji="0" lang="vi-VN" altLang="vi-VN" b="1" i="0" u="none" strike="noStrike" cap="none" normalizeH="0" baseline="0" dirty="0">
                <a:ln>
                  <a:noFill/>
                </a:ln>
                <a:solidFill>
                  <a:srgbClr val="C00000"/>
                </a:solidFill>
                <a:effectLst/>
                <a:latin typeface="Open Sans" panose="020B0606030504020204" pitchFamily="34" charset="0"/>
                <a:ea typeface="Times New Roman" panose="02020603050405020304" pitchFamily="18" charset="0"/>
                <a:cs typeface="Open Sans" panose="020B0606030504020204" pitchFamily="34" charset="0"/>
              </a:rPr>
              <a:t>c cơ quan trong hệ sinh dục nam.</a:t>
            </a:r>
            <a:endParaRPr kumimoji="0" lang="vi-VN" altLang="vi-VN" sz="1000" b="1" i="0" u="none" strike="noStrike" cap="none" normalizeH="0" baseline="0" dirty="0">
              <a:ln>
                <a:noFill/>
              </a:ln>
              <a:solidFill>
                <a:srgbClr val="C00000"/>
              </a:solidFill>
              <a:effectLst/>
            </a:endParaRPr>
          </a:p>
        </p:txBody>
      </p:sp>
      <p:pic>
        <p:nvPicPr>
          <p:cNvPr id="5121" name="Picture 454573542" descr="Quan sát hình 37.3 kể tên và trình bày chức năng của các cơ quan trong hệ sinh dục nam">
            <a:extLst>
              <a:ext uri="{FF2B5EF4-FFF2-40B4-BE49-F238E27FC236}">
                <a16:creationId xmlns:a16="http://schemas.microsoft.com/office/drawing/2014/main" id="{0D8B96BD-FD17-0D12-F515-667401D725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435" y="2278910"/>
            <a:ext cx="4794337" cy="400847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A054037B-62D1-7600-F712-F08870ADB0DB}"/>
              </a:ext>
            </a:extLst>
          </p:cNvPr>
          <p:cNvSpPr>
            <a:spLocks noChangeArrowheads="1"/>
          </p:cNvSpPr>
          <p:nvPr/>
        </p:nvSpPr>
        <p:spPr bwMode="auto">
          <a:xfrm>
            <a:off x="356228" y="501576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graphicFrame>
        <p:nvGraphicFramePr>
          <p:cNvPr id="7" name="Table 6">
            <a:extLst>
              <a:ext uri="{FF2B5EF4-FFF2-40B4-BE49-F238E27FC236}">
                <a16:creationId xmlns:a16="http://schemas.microsoft.com/office/drawing/2014/main" id="{B120FC63-B5D8-01A8-2129-D8694BBB67DC}"/>
              </a:ext>
            </a:extLst>
          </p:cNvPr>
          <p:cNvGraphicFramePr>
            <a:graphicFrameLocks noGrp="1"/>
          </p:cNvGraphicFramePr>
          <p:nvPr>
            <p:extLst>
              <p:ext uri="{D42A27DB-BD31-4B8C-83A1-F6EECF244321}">
                <p14:modId xmlns:p14="http://schemas.microsoft.com/office/powerpoint/2010/main" val="3548795857"/>
              </p:ext>
            </p:extLst>
          </p:nvPr>
        </p:nvGraphicFramePr>
        <p:xfrm>
          <a:off x="4954771" y="2297206"/>
          <a:ext cx="6953693" cy="3863340"/>
        </p:xfrm>
        <a:graphic>
          <a:graphicData uri="http://schemas.openxmlformats.org/drawingml/2006/table">
            <a:tbl>
              <a:tblPr firstRow="1" firstCol="1" bandRow="1">
                <a:tableStyleId>{2D5ABB26-0587-4C30-8999-92F81FD0307C}</a:tableStyleId>
              </a:tblPr>
              <a:tblGrid>
                <a:gridCol w="1573789">
                  <a:extLst>
                    <a:ext uri="{9D8B030D-6E8A-4147-A177-3AD203B41FA5}">
                      <a16:colId xmlns:a16="http://schemas.microsoft.com/office/drawing/2014/main" val="2260670091"/>
                    </a:ext>
                  </a:extLst>
                </a:gridCol>
                <a:gridCol w="5379904">
                  <a:extLst>
                    <a:ext uri="{9D8B030D-6E8A-4147-A177-3AD203B41FA5}">
                      <a16:colId xmlns:a16="http://schemas.microsoft.com/office/drawing/2014/main" val="689615884"/>
                    </a:ext>
                  </a:extLst>
                </a:gridCol>
              </a:tblGrid>
              <a:tr h="0">
                <a:tc>
                  <a:txBody>
                    <a:bodyPr/>
                    <a:lstStyle/>
                    <a:p>
                      <a:pPr marL="30480" marR="30480" algn="ctr">
                        <a:lnSpc>
                          <a:spcPct val="100000"/>
                        </a:lnSpc>
                        <a:spcAft>
                          <a:spcPts val="800"/>
                        </a:spcAft>
                      </a:pPr>
                      <a:r>
                        <a:rPr lang="vi-VN" sz="1950" b="1" kern="0" dirty="0">
                          <a:solidFill>
                            <a:srgbClr val="FF0000"/>
                          </a:solidFill>
                          <a:effectLst/>
                        </a:rPr>
                        <a:t>Tên cơ quan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ctr">
                        <a:lnSpc>
                          <a:spcPct val="100000"/>
                        </a:lnSpc>
                        <a:spcAft>
                          <a:spcPts val="800"/>
                        </a:spcAft>
                      </a:pPr>
                      <a:r>
                        <a:rPr lang="vi-VN" sz="1950" b="1" kern="0" dirty="0">
                          <a:solidFill>
                            <a:srgbClr val="FF0000"/>
                          </a:solidFill>
                          <a:effectLst/>
                        </a:rPr>
                        <a:t>Chức năng</a:t>
                      </a:r>
                      <a:endParaRPr lang="vi-VN" sz="1950" kern="100" dirty="0">
                        <a:solidFill>
                          <a:srgbClr val="FF000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7166484"/>
                  </a:ext>
                </a:extLst>
              </a:tr>
              <a:tr h="0">
                <a:tc>
                  <a:txBody>
                    <a:bodyPr/>
                    <a:lstStyle/>
                    <a:p>
                      <a:pPr marL="30480" marR="30480" algn="ctr">
                        <a:lnSpc>
                          <a:spcPct val="100000"/>
                        </a:lnSpc>
                        <a:spcAft>
                          <a:spcPts val="800"/>
                        </a:spcAft>
                      </a:pPr>
                      <a:r>
                        <a:rPr lang="vi-VN" sz="1950" kern="0" dirty="0">
                          <a:solidFill>
                            <a:srgbClr val="00B050"/>
                          </a:solidFill>
                          <a:effectLst/>
                        </a:rPr>
                        <a:t>Ống dẫn tinh</a:t>
                      </a:r>
                      <a:endParaRPr lang="vi-VN" sz="1950"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950" kern="0">
                          <a:solidFill>
                            <a:srgbClr val="000000"/>
                          </a:solidFill>
                          <a:effectLst/>
                        </a:rPr>
                        <a:t>Vận chuyển tinh trùng đến túi tinh.</a:t>
                      </a:r>
                      <a:endParaRPr lang="vi-VN" sz="1950" kern="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8107583"/>
                  </a:ext>
                </a:extLst>
              </a:tr>
              <a:tr h="0">
                <a:tc>
                  <a:txBody>
                    <a:bodyPr/>
                    <a:lstStyle/>
                    <a:p>
                      <a:pPr marL="30480" marR="30480" algn="ctr">
                        <a:lnSpc>
                          <a:spcPct val="100000"/>
                        </a:lnSpc>
                        <a:spcAft>
                          <a:spcPts val="800"/>
                        </a:spcAft>
                      </a:pPr>
                      <a:r>
                        <a:rPr lang="vi-VN" sz="1950" kern="0" dirty="0">
                          <a:solidFill>
                            <a:srgbClr val="00B050"/>
                          </a:solidFill>
                          <a:effectLst/>
                        </a:rPr>
                        <a:t>Tuyến tiền liệt</a:t>
                      </a:r>
                      <a:endParaRPr lang="vi-VN" sz="1950"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950" kern="0">
                          <a:solidFill>
                            <a:srgbClr val="000000"/>
                          </a:solidFill>
                          <a:effectLst/>
                        </a:rPr>
                        <a:t>Tiết dịch màu trắng hòa lẫn với tinh trùng từ túi tinh phóng ra tạo thành tinh dịch.</a:t>
                      </a:r>
                      <a:endParaRPr lang="vi-VN" sz="1950" kern="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9623427"/>
                  </a:ext>
                </a:extLst>
              </a:tr>
              <a:tr h="0">
                <a:tc>
                  <a:txBody>
                    <a:bodyPr/>
                    <a:lstStyle/>
                    <a:p>
                      <a:pPr marL="30480" marR="30480" algn="ctr">
                        <a:lnSpc>
                          <a:spcPct val="100000"/>
                        </a:lnSpc>
                        <a:spcAft>
                          <a:spcPts val="800"/>
                        </a:spcAft>
                      </a:pPr>
                      <a:r>
                        <a:rPr lang="vi-VN" sz="1950" kern="0" dirty="0">
                          <a:solidFill>
                            <a:srgbClr val="00B050"/>
                          </a:solidFill>
                          <a:effectLst/>
                        </a:rPr>
                        <a:t>Tuyến hành</a:t>
                      </a:r>
                      <a:endParaRPr lang="vi-VN" sz="1950"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950" kern="0" dirty="0">
                          <a:solidFill>
                            <a:srgbClr val="000000"/>
                          </a:solidFill>
                          <a:effectLst/>
                        </a:rPr>
                        <a:t>Tiết dịch nhờn có tác dụng rửa niệu đạo và làm giảm tính acid của dịch âm đạo, đảm bảo sự sống sót của tinh trùng.</a:t>
                      </a:r>
                      <a:endParaRPr lang="vi-VN" sz="1950" kern="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60907154"/>
                  </a:ext>
                </a:extLst>
              </a:tr>
              <a:tr h="0">
                <a:tc>
                  <a:txBody>
                    <a:bodyPr/>
                    <a:lstStyle/>
                    <a:p>
                      <a:pPr marL="30480" marR="30480" algn="ctr">
                        <a:lnSpc>
                          <a:spcPct val="100000"/>
                        </a:lnSpc>
                        <a:spcAft>
                          <a:spcPts val="800"/>
                        </a:spcAft>
                      </a:pPr>
                      <a:r>
                        <a:rPr lang="vi-VN" sz="1950" kern="0" dirty="0">
                          <a:solidFill>
                            <a:srgbClr val="00B050"/>
                          </a:solidFill>
                          <a:effectLst/>
                        </a:rPr>
                        <a:t>Túi tinh</a:t>
                      </a:r>
                      <a:endParaRPr lang="vi-VN" sz="1950"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950" kern="0">
                          <a:solidFill>
                            <a:srgbClr val="000000"/>
                          </a:solidFill>
                          <a:effectLst/>
                        </a:rPr>
                        <a:t>Dự trữ tinh trùng, tiết một ít dịch.</a:t>
                      </a:r>
                      <a:endParaRPr lang="vi-VN" sz="1950" kern="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7857275"/>
                  </a:ext>
                </a:extLst>
              </a:tr>
              <a:tr h="0">
                <a:tc>
                  <a:txBody>
                    <a:bodyPr/>
                    <a:lstStyle/>
                    <a:p>
                      <a:pPr marL="30480" marR="30480" algn="ctr">
                        <a:lnSpc>
                          <a:spcPct val="100000"/>
                        </a:lnSpc>
                        <a:spcAft>
                          <a:spcPts val="800"/>
                        </a:spcAft>
                      </a:pPr>
                      <a:r>
                        <a:rPr lang="vi-VN" sz="1950" kern="0" dirty="0">
                          <a:solidFill>
                            <a:srgbClr val="00B050"/>
                          </a:solidFill>
                          <a:effectLst/>
                        </a:rPr>
                        <a:t>Tinh hoàn</a:t>
                      </a:r>
                      <a:endParaRPr lang="vi-VN" sz="1950"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950" kern="0">
                          <a:solidFill>
                            <a:srgbClr val="000000"/>
                          </a:solidFill>
                          <a:effectLst/>
                        </a:rPr>
                        <a:t>Sản xuất tinh trùng và hormone sinh dục nam.</a:t>
                      </a:r>
                      <a:endParaRPr lang="vi-VN" sz="1950" kern="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3091211"/>
                  </a:ext>
                </a:extLst>
              </a:tr>
              <a:tr h="0">
                <a:tc>
                  <a:txBody>
                    <a:bodyPr/>
                    <a:lstStyle/>
                    <a:p>
                      <a:pPr marL="30480" marR="30480" algn="ctr">
                        <a:lnSpc>
                          <a:spcPct val="100000"/>
                        </a:lnSpc>
                        <a:spcAft>
                          <a:spcPts val="800"/>
                        </a:spcAft>
                      </a:pPr>
                      <a:r>
                        <a:rPr lang="vi-VN" sz="1950" kern="0" dirty="0">
                          <a:solidFill>
                            <a:srgbClr val="00B050"/>
                          </a:solidFill>
                          <a:effectLst/>
                        </a:rPr>
                        <a:t>Mào tinh hoàn</a:t>
                      </a:r>
                      <a:endParaRPr lang="vi-VN" sz="1950"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950" kern="0">
                          <a:solidFill>
                            <a:srgbClr val="000000"/>
                          </a:solidFill>
                          <a:effectLst/>
                        </a:rPr>
                        <a:t>Nơi tinh trùng phát triển toàn diện.</a:t>
                      </a:r>
                      <a:endParaRPr lang="vi-VN" sz="1950" kern="1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7898707"/>
                  </a:ext>
                </a:extLst>
              </a:tr>
              <a:tr h="0">
                <a:tc>
                  <a:txBody>
                    <a:bodyPr/>
                    <a:lstStyle/>
                    <a:p>
                      <a:pPr marL="30480" marR="30480" algn="ctr">
                        <a:lnSpc>
                          <a:spcPct val="100000"/>
                        </a:lnSpc>
                        <a:spcAft>
                          <a:spcPts val="800"/>
                        </a:spcAft>
                      </a:pPr>
                      <a:r>
                        <a:rPr lang="vi-VN" sz="1950" kern="0" dirty="0">
                          <a:solidFill>
                            <a:srgbClr val="00B050"/>
                          </a:solidFill>
                          <a:effectLst/>
                        </a:rPr>
                        <a:t>Dương vật</a:t>
                      </a:r>
                      <a:endParaRPr lang="vi-VN" sz="1950" kern="1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0480" marR="30480" algn="l">
                        <a:lnSpc>
                          <a:spcPct val="100000"/>
                        </a:lnSpc>
                        <a:spcAft>
                          <a:spcPts val="800"/>
                        </a:spcAft>
                      </a:pPr>
                      <a:r>
                        <a:rPr lang="vi-VN" sz="1950" kern="0" dirty="0">
                          <a:solidFill>
                            <a:srgbClr val="000000"/>
                          </a:solidFill>
                          <a:effectLst/>
                        </a:rPr>
                        <a:t>Có niệu đạo vừa là đường dẫn nước tiểu vừa là đường dẫn tinh.</a:t>
                      </a:r>
                      <a:endParaRPr lang="vi-VN" sz="1950" kern="1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8789364"/>
                  </a:ext>
                </a:extLst>
              </a:tr>
            </a:tbl>
          </a:graphicData>
        </a:graphic>
      </p:graphicFrame>
      <p:sp>
        <p:nvSpPr>
          <p:cNvPr id="10" name="Rectangle 4">
            <a:extLst>
              <a:ext uri="{FF2B5EF4-FFF2-40B4-BE49-F238E27FC236}">
                <a16:creationId xmlns:a16="http://schemas.microsoft.com/office/drawing/2014/main" id="{DC562603-D779-A234-597B-6026D3FC33B3}"/>
              </a:ext>
            </a:extLst>
          </p:cNvPr>
          <p:cNvSpPr>
            <a:spLocks noChangeArrowheads="1"/>
          </p:cNvSpPr>
          <p:nvPr/>
        </p:nvSpPr>
        <p:spPr bwMode="auto">
          <a:xfrm>
            <a:off x="4954771" y="1396168"/>
            <a:ext cx="695369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b="1" i="0" u="none" strike="noStrike" cap="none" normalizeH="0" baseline="0" dirty="0">
                <a:ln>
                  <a:noFill/>
                </a:ln>
                <a:solidFill>
                  <a:srgbClr val="008000"/>
                </a:solidFill>
                <a:effectLst/>
                <a:latin typeface="Open Sans" panose="020B0606030504020204" pitchFamily="34" charset="0"/>
                <a:ea typeface="Times New Roman" panose="02020603050405020304" pitchFamily="18" charset="0"/>
                <a:cs typeface="Open Sans" panose="020B0606030504020204" pitchFamily="34" charset="0"/>
              </a:rPr>
              <a:t>Trả lời:</a:t>
            </a:r>
            <a:endParaRPr kumimoji="0" lang="vi-VN" altLang="vi-VN" sz="1000" b="1"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b="1" i="0"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Tên v</a:t>
            </a:r>
            <a:r>
              <a:rPr kumimoji="0" lang="vi-VN" altLang="vi-VN"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Open Sans" panose="020B0606030504020204" pitchFamily="34" charset="0"/>
              </a:rPr>
              <a:t>à</a:t>
            </a:r>
            <a:r>
              <a:rPr kumimoji="0" lang="vi-VN" altLang="vi-VN" b="1" i="0"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 chức năng của c</a:t>
            </a:r>
            <a:r>
              <a:rPr kumimoji="0" lang="vi-VN" altLang="vi-VN"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Open Sans" panose="020B0606030504020204" pitchFamily="34" charset="0"/>
              </a:rPr>
              <a:t>á</a:t>
            </a:r>
            <a:r>
              <a:rPr kumimoji="0" lang="vi-VN" altLang="vi-VN" b="1" i="0" u="none" strike="noStrike" cap="none" normalizeH="0" baseline="0" dirty="0">
                <a:ln>
                  <a:noFill/>
                </a:ln>
                <a:solidFill>
                  <a:srgbClr val="000000"/>
                </a:solidFill>
                <a:effectLst/>
                <a:latin typeface="Open Sans" panose="020B0606030504020204" pitchFamily="34" charset="0"/>
                <a:ea typeface="Times New Roman" panose="02020603050405020304" pitchFamily="18" charset="0"/>
                <a:cs typeface="Open Sans" panose="020B0606030504020204" pitchFamily="34" charset="0"/>
              </a:rPr>
              <a:t>c cơ quan trong hệ sinh dục nam:</a:t>
            </a:r>
            <a:endParaRPr kumimoji="0" lang="vi-VN" altLang="vi-VN" sz="28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20977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20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150893"/>
            <a:ext cx="9682715" cy="521810"/>
          </a:xfrm>
          <a:prstGeom prst="rect">
            <a:avLst/>
          </a:prstGeom>
          <a:noFill/>
        </p:spPr>
        <p:txBody>
          <a:bodyPr wrap="square">
            <a:spAutoFit/>
          </a:bodyPr>
          <a:lstStyle/>
          <a:p>
            <a:pPr algn="just">
              <a:lnSpc>
                <a:spcPct val="107000"/>
              </a:lnSpc>
              <a:spcAft>
                <a:spcPts val="800"/>
              </a:spcAft>
            </a:pPr>
            <a:r>
              <a:rPr lang="vi-VN" sz="2800" b="1" u="sng" kern="0" dirty="0">
                <a:solidFill>
                  <a:srgbClr val="008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lang="vi-VN" sz="1600" u="sng" kern="100" dirty="0">
              <a:effectLst>
                <a:outerShdw blurRad="38100" dist="38100" dir="2700000" algn="tl">
                  <a:srgbClr val="000000">
                    <a:alpha val="43137"/>
                  </a:srgbClr>
                </a:outerShdw>
              </a:effectLst>
              <a:latin typeface="Arial" panose="020B0604020202020204" pitchFamily="34" charset="0"/>
              <a:ea typeface="Arial" panose="020B060402020202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A31EB9F1-8D60-80C2-2B84-B2B2660F52BC}"/>
              </a:ext>
            </a:extLst>
          </p:cNvPr>
          <p:cNvSpPr txBox="1"/>
          <p:nvPr/>
        </p:nvSpPr>
        <p:spPr>
          <a:xfrm>
            <a:off x="4224670" y="1933608"/>
            <a:ext cx="7676706" cy="2351478"/>
          </a:xfrm>
          <a:prstGeom prst="rect">
            <a:avLst/>
          </a:prstGeom>
          <a:noFill/>
        </p:spPr>
        <p:txBody>
          <a:bodyPr wrap="square">
            <a:spAutoFit/>
          </a:bodyPr>
          <a:lstStyle/>
          <a:p>
            <a:pPr algn="just">
              <a:lnSpc>
                <a:spcPct val="150000"/>
              </a:lnSpc>
            </a:pPr>
            <a:r>
              <a:rPr lang="vi-VN" sz="2000" b="1" i="0" dirty="0">
                <a:solidFill>
                  <a:schemeClr val="accent1"/>
                </a:solidFill>
                <a:effectLst/>
                <a:latin typeface="Open Sans" panose="020B0606030504020204" pitchFamily="34" charset="0"/>
              </a:rPr>
              <a:t>Lập sơ đồ đường đi của tinh trùng trong hệ sinh dục nam.</a:t>
            </a:r>
          </a:p>
          <a:p>
            <a:pPr algn="just">
              <a:lnSpc>
                <a:spcPct val="150000"/>
              </a:lnSpc>
            </a:pPr>
            <a:r>
              <a:rPr lang="vi-VN" sz="2000" b="1" i="0" dirty="0">
                <a:solidFill>
                  <a:srgbClr val="008000"/>
                </a:solidFill>
                <a:effectLst/>
                <a:latin typeface="Open Sans" panose="020B0606030504020204" pitchFamily="34" charset="0"/>
              </a:rPr>
              <a:t>Trả lời:</a:t>
            </a:r>
            <a:endParaRPr lang="vi-VN" sz="2000" b="1" i="0" dirty="0">
              <a:solidFill>
                <a:srgbClr val="000000"/>
              </a:solidFill>
              <a:effectLst/>
              <a:latin typeface="Open Sans" panose="020B0606030504020204" pitchFamily="34" charset="0"/>
            </a:endParaRPr>
          </a:p>
          <a:p>
            <a:pPr algn="just">
              <a:lnSpc>
                <a:spcPct val="150000"/>
              </a:lnSpc>
            </a:pPr>
            <a:r>
              <a:rPr lang="vi-VN" sz="2000" b="1" i="0" dirty="0">
                <a:solidFill>
                  <a:schemeClr val="accent3">
                    <a:lumMod val="50000"/>
                  </a:schemeClr>
                </a:solidFill>
                <a:effectLst/>
                <a:latin typeface="Open Sans" panose="020B0606030504020204" pitchFamily="34" charset="0"/>
              </a:rPr>
              <a:t>Sơ đồ đường đi của tinh trùng trong hệ sinh dục nam: </a:t>
            </a:r>
          </a:p>
          <a:p>
            <a:pPr algn="just">
              <a:lnSpc>
                <a:spcPct val="150000"/>
              </a:lnSpc>
            </a:pPr>
            <a:r>
              <a:rPr lang="vi-VN" sz="2000" b="1" i="0" dirty="0">
                <a:solidFill>
                  <a:schemeClr val="accent2">
                    <a:lumMod val="60000"/>
                    <a:lumOff val="40000"/>
                  </a:schemeClr>
                </a:solidFill>
                <a:effectLst/>
                <a:latin typeface="Open Sans" panose="020B0606030504020204" pitchFamily="34" charset="0"/>
              </a:rPr>
              <a:t>Tinh hoàn → Mào tinh hoàn → Ống dẫn tinh → Túi tinh </a:t>
            </a:r>
          </a:p>
          <a:p>
            <a:pPr algn="just">
              <a:lnSpc>
                <a:spcPct val="150000"/>
              </a:lnSpc>
            </a:pPr>
            <a:r>
              <a:rPr lang="vi-VN" sz="2000" b="1" i="0" dirty="0">
                <a:solidFill>
                  <a:schemeClr val="accent2">
                    <a:lumMod val="60000"/>
                    <a:lumOff val="40000"/>
                  </a:schemeClr>
                </a:solidFill>
                <a:effectLst/>
                <a:latin typeface="Open Sans" panose="020B0606030504020204" pitchFamily="34" charset="0"/>
              </a:rPr>
              <a:t>→ Niệu đạo trong dương vật.</a:t>
            </a:r>
          </a:p>
        </p:txBody>
      </p:sp>
    </p:spTree>
    <p:extLst>
      <p:ext uri="{BB962C8B-B14F-4D97-AF65-F5344CB8AC3E}">
        <p14:creationId xmlns:p14="http://schemas.microsoft.com/office/powerpoint/2010/main" val="388026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arn(inVertic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barn(inVertical)">
                                      <p:cBhvr>
                                        <p:cTn id="12" dur="500"/>
                                        <p:tgtEl>
                                          <p:spTgt spid="9">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barn(inVertical)">
                                      <p:cBhvr>
                                        <p:cTn id="15" dur="500"/>
                                        <p:tgtEl>
                                          <p:spTgt spid="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9">
                                            <p:txEl>
                                              <p:pRg st="3" end="3"/>
                                            </p:txEl>
                                          </p:spTgt>
                                        </p:tgtEl>
                                        <p:attrNameLst>
                                          <p:attrName>style.visibility</p:attrName>
                                        </p:attrNameLst>
                                      </p:cBhvr>
                                      <p:to>
                                        <p:strVal val="visible"/>
                                      </p:to>
                                    </p:set>
                                    <p:animEffect transition="in" filter="barn(inVertical)">
                                      <p:cBhvr>
                                        <p:cTn id="20" dur="500"/>
                                        <p:tgtEl>
                                          <p:spTgt spid="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Effect transition="in" filter="barn(inVertical)">
                                      <p:cBhvr>
                                        <p:cTn id="25"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20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150893"/>
            <a:ext cx="9682715"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6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C578E74D-2BA8-8E4D-EE49-F94E7F092CA7}"/>
              </a:ext>
            </a:extLst>
          </p:cNvPr>
          <p:cNvSpPr txBox="1"/>
          <p:nvPr/>
        </p:nvSpPr>
        <p:spPr>
          <a:xfrm>
            <a:off x="4026194" y="2014009"/>
            <a:ext cx="7903535" cy="2647841"/>
          </a:xfrm>
          <a:prstGeom prst="rect">
            <a:avLst/>
          </a:prstGeom>
          <a:noFill/>
        </p:spPr>
        <p:txBody>
          <a:bodyPr wrap="square">
            <a:spAutoFit/>
          </a:bodyPr>
          <a:lstStyle/>
          <a:p>
            <a:pPr marL="30480" marR="30480" algn="just">
              <a:lnSpc>
                <a:spcPct val="150000"/>
              </a:lnSpc>
              <a:spcAft>
                <a:spcPts val="1200"/>
              </a:spcAft>
            </a:pPr>
            <a:r>
              <a:rPr lang="vi-VN" sz="2800" b="1" i="1" dirty="0">
                <a:solidFill>
                  <a:srgbClr val="FF0000"/>
                </a:solidFill>
                <a:effectLst/>
                <a:latin typeface="Open Sans" panose="020B0606030504020204" pitchFamily="34" charset="0"/>
                <a:ea typeface="Times New Roman" panose="02020603050405020304" pitchFamily="18" charset="0"/>
              </a:rPr>
              <a:t>Sự thụ tinh xảy ra ở đâu? Khi nào ?</a:t>
            </a:r>
            <a:endParaRPr lang="vi-VN" sz="2800" b="1" i="1" dirty="0">
              <a:solidFill>
                <a:srgbClr val="FF0000"/>
              </a:solidFill>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vi-VN" sz="2400" b="1" dirty="0">
                <a:solidFill>
                  <a:srgbClr val="008000"/>
                </a:solidFill>
                <a:effectLst/>
                <a:latin typeface="Open Sans" panose="020B0606030504020204" pitchFamily="34" charset="0"/>
                <a:ea typeface="Times New Roman" panose="02020603050405020304" pitchFamily="18" charset="0"/>
              </a:rPr>
              <a:t>Trả lời:</a:t>
            </a:r>
            <a:endParaRPr lang="vi-VN" sz="2400" dirty="0">
              <a:effectLst/>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vi-VN" sz="2400" b="1" dirty="0">
                <a:solidFill>
                  <a:schemeClr val="tx2">
                    <a:lumMod val="50000"/>
                    <a:lumOff val="50000"/>
                  </a:schemeClr>
                </a:solidFill>
                <a:effectLst/>
                <a:latin typeface="Open Sans" panose="020B0606030504020204" pitchFamily="34" charset="0"/>
                <a:ea typeface="Times New Roman" panose="02020603050405020304" pitchFamily="18" charset="0"/>
              </a:rPr>
              <a:t>- Sự thụ tinh xảy ra ở ống dẫn trứng, khi tinh trùng gặp trứng vào thời điểm thích hợp.</a:t>
            </a:r>
            <a:endParaRPr lang="vi-VN" sz="2400" b="1" dirty="0">
              <a:solidFill>
                <a:schemeClr val="tx2">
                  <a:lumMod val="50000"/>
                  <a:lumOff val="5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16718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arn(inVertical)">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CC92E5-9C37-FE49-0CC8-077F721EFF43}"/>
              </a:ext>
            </a:extLst>
          </p:cNvPr>
          <p:cNvSpPr txBox="1"/>
          <p:nvPr/>
        </p:nvSpPr>
        <p:spPr>
          <a:xfrm>
            <a:off x="1124453" y="0"/>
            <a:ext cx="9522282" cy="705899"/>
          </a:xfrm>
          <a:prstGeom prst="rect">
            <a:avLst/>
          </a:prstGeom>
          <a:noFill/>
        </p:spPr>
        <p:txBody>
          <a:bodyPr wrap="square">
            <a:spAutoFit/>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vi-VN" sz="40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BÀI 37. SINH SẢN Ở NGƯỜI</a:t>
            </a:r>
            <a:endParaRPr kumimoji="0" lang="vi-VN" sz="2000" b="1" i="0" u="none" strike="noStrike" kern="100" cap="none" spc="0" normalizeH="0" baseline="0" noProof="0" dirty="0">
              <a:ln>
                <a:noFill/>
              </a:ln>
              <a:solidFill>
                <a:srgbClr val="FF0000"/>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5881C3A6-794E-B2E5-2427-8E614328CA6A}"/>
              </a:ext>
            </a:extLst>
          </p:cNvPr>
          <p:cNvSpPr txBox="1"/>
          <p:nvPr/>
        </p:nvSpPr>
        <p:spPr>
          <a:xfrm>
            <a:off x="155945" y="705899"/>
            <a:ext cx="9522282"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none"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 Cấu tạo và chức năng của hệ sinh dục</a:t>
            </a:r>
            <a:endParaRPr kumimoji="0" lang="vi-VN" sz="2000" b="1"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1742E2B-3FEA-1810-98FD-56C51687866E}"/>
              </a:ext>
            </a:extLst>
          </p:cNvPr>
          <p:cNvSpPr txBox="1"/>
          <p:nvPr/>
        </p:nvSpPr>
        <p:spPr>
          <a:xfrm>
            <a:off x="155945" y="1150893"/>
            <a:ext cx="9682715" cy="521810"/>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800" b="1" i="0" u="sng" strike="noStrike" kern="0" cap="none" spc="0" normalizeH="0" baseline="0" noProof="0" dirty="0">
                <a:ln>
                  <a:noFill/>
                </a:ln>
                <a:solidFill>
                  <a:srgbClr val="008000"/>
                </a:solidFill>
                <a:effectLst>
                  <a:outerShdw blurRad="38100" dist="38100" dir="2700000" algn="tl">
                    <a:srgbClr val="000000">
                      <a:alpha val="43137"/>
                    </a:srgbClr>
                  </a:outerShdw>
                </a:effectLst>
                <a:uLnTx/>
                <a:uFillTx/>
                <a:latin typeface="Times New Roman" panose="02020603050405020304" pitchFamily="18" charset="0"/>
                <a:ea typeface="Times New Roman" panose="02020603050405020304" pitchFamily="18" charset="0"/>
                <a:cs typeface="Times New Roman" panose="02020603050405020304" pitchFamily="18" charset="0"/>
              </a:rPr>
              <a:t>II. Hiện tượng thụ tinh, thụ thai và kinh nguyệt</a:t>
            </a:r>
            <a:endParaRPr kumimoji="0" lang="vi-VN" sz="1600" b="0" i="0" u="sng"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ea typeface="Arial" panose="020B0604020202020204" pitchFamily="34" charset="0"/>
              <a:cs typeface="Times New Roman" panose="02020603050405020304" pitchFamily="18" charset="0"/>
            </a:endParaRPr>
          </a:p>
        </p:txBody>
      </p:sp>
      <p:sp>
        <p:nvSpPr>
          <p:cNvPr id="2" name="Rectangle 2">
            <a:extLst>
              <a:ext uri="{FF2B5EF4-FFF2-40B4-BE49-F238E27FC236}">
                <a16:creationId xmlns:a16="http://schemas.microsoft.com/office/drawing/2014/main" id="{35FCFBCE-3130-56BC-D5B1-243A7AE09C49}"/>
              </a:ext>
            </a:extLst>
          </p:cNvPr>
          <p:cNvSpPr>
            <a:spLocks noChangeArrowheads="1"/>
          </p:cNvSpPr>
          <p:nvPr/>
        </p:nvSpPr>
        <p:spPr bwMode="auto">
          <a:xfrm>
            <a:off x="155945" y="1672703"/>
            <a:ext cx="420340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1" i="1" u="none" strike="noStrike" cap="none" normalizeH="0" baseline="0" dirty="0">
                <a:ln>
                  <a:noFill/>
                </a:ln>
                <a:solidFill>
                  <a:schemeClr val="tx2">
                    <a:lumMod val="50000"/>
                    <a:lumOff val="50000"/>
                  </a:schemeClr>
                </a:solidFill>
                <a:effectLst/>
                <a:latin typeface="Open Sans" panose="020B0606030504020204" pitchFamily="34" charset="0"/>
                <a:ea typeface="Times New Roman" panose="02020603050405020304" pitchFamily="18" charset="0"/>
                <a:cs typeface="Open Sans" panose="020B0606030504020204" pitchFamily="34" charset="0"/>
              </a:rPr>
              <a:t>Quan sát hình 37.4 và cho biết chiều di chuyển của hợp tử sau khi thụ tinh.</a:t>
            </a:r>
            <a:endParaRPr kumimoji="0" lang="vi-VN" altLang="vi-VN" sz="2400" b="1" i="1" u="none" strike="noStrike" cap="none" normalizeH="0" baseline="0" dirty="0">
              <a:ln>
                <a:noFill/>
              </a:ln>
              <a:solidFill>
                <a:schemeClr val="tx2">
                  <a:lumMod val="50000"/>
                  <a:lumOff val="50000"/>
                </a:schemeClr>
              </a:solidFill>
              <a:effectLst/>
              <a:ea typeface="Times New Roman" panose="02020603050405020304" pitchFamily="18" charset="0"/>
            </a:endParaRPr>
          </a:p>
        </p:txBody>
      </p:sp>
      <p:pic>
        <p:nvPicPr>
          <p:cNvPr id="6145" name="Picture 1982492689" descr="Quan sát hình 37.4 và cho biết chiều di chuyển của hợp tử sau khi thụ tinh">
            <a:extLst>
              <a:ext uri="{FF2B5EF4-FFF2-40B4-BE49-F238E27FC236}">
                <a16:creationId xmlns:a16="http://schemas.microsoft.com/office/drawing/2014/main" id="{584537B2-0099-BAC2-5BEA-F5A5306045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159" y="2783602"/>
            <a:ext cx="3922270" cy="307475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A0823834-4D04-1FAD-CD2F-C445933CE4ED}"/>
              </a:ext>
            </a:extLst>
          </p:cNvPr>
          <p:cNvSpPr>
            <a:spLocks noChangeArrowheads="1"/>
          </p:cNvSpPr>
          <p:nvPr/>
        </p:nvSpPr>
        <p:spPr bwMode="auto">
          <a:xfrm>
            <a:off x="4302643" y="1798606"/>
            <a:ext cx="7301023"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800" b="1" i="0" u="none" strike="noStrike" cap="none" normalizeH="0" baseline="0" dirty="0">
                <a:ln>
                  <a:noFill/>
                </a:ln>
                <a:solidFill>
                  <a:srgbClr val="008000"/>
                </a:solidFill>
                <a:effectLst/>
                <a:latin typeface="Open Sans" panose="020B0606030504020204" pitchFamily="34" charset="0"/>
                <a:ea typeface="Times New Roman" panose="02020603050405020304" pitchFamily="18" charset="0"/>
                <a:cs typeface="Open Sans" panose="020B0606030504020204" pitchFamily="34" charset="0"/>
              </a:rPr>
              <a:t>Trả lời:</a:t>
            </a:r>
            <a:endParaRPr kumimoji="0" lang="vi-VN" altLang="vi-VN" sz="2800" b="0" i="0" u="none" strike="noStrike" cap="none" normalizeH="0" baseline="0" dirty="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800" b="1" i="0" u="none" strike="noStrike" cap="none" normalizeH="0" baseline="0" dirty="0">
                <a:ln>
                  <a:noFill/>
                </a:ln>
                <a:solidFill>
                  <a:schemeClr val="accent2">
                    <a:lumMod val="60000"/>
                    <a:lumOff val="40000"/>
                  </a:schemeClr>
                </a:solidFill>
                <a:effectLst/>
                <a:latin typeface="Open Sans" panose="020B0606030504020204" pitchFamily="34" charset="0"/>
                <a:ea typeface="Times New Roman" panose="02020603050405020304" pitchFamily="18" charset="0"/>
                <a:cs typeface="Open Sans" panose="020B0606030504020204" pitchFamily="34" charset="0"/>
              </a:rPr>
              <a:t>Chiều di chuyển của hợp tử sau khi thụ tinh: Hợp tử được hình thành sau khi thụ tinh sẽ di chuyển dọc theo ống dẫn trứng hướng về phía tử cung, đồng thời phân chia tạo thành phôi. Phôi sẽ bám vào lớp niêm mạc tử cung dày, xốp và chứa nhiều mạch máu để làm tổ và phát triển thành thai</a:t>
            </a:r>
            <a:endParaRPr kumimoji="0" lang="vi-VN" altLang="vi-VN" sz="4000" b="1" i="0" u="none" strike="noStrike" cap="none" normalizeH="0" baseline="0" dirty="0">
              <a:ln>
                <a:noFill/>
              </a:ln>
              <a:solidFill>
                <a:schemeClr val="accent2">
                  <a:lumMod val="60000"/>
                  <a:lumOff val="40000"/>
                </a:schemeClr>
              </a:solidFill>
              <a:effectLst/>
              <a:latin typeface="Arial" panose="020B0604020202020204" pitchFamily="34" charset="0"/>
            </a:endParaRPr>
          </a:p>
        </p:txBody>
      </p:sp>
    </p:spTree>
    <p:extLst>
      <p:ext uri="{BB962C8B-B14F-4D97-AF65-F5344CB8AC3E}">
        <p14:creationId xmlns:p14="http://schemas.microsoft.com/office/powerpoint/2010/main" val="102025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76</TotalTime>
  <Words>2951</Words>
  <Application>Microsoft Office PowerPoint</Application>
  <PresentationFormat>Widescreen</PresentationFormat>
  <Paragraphs>209</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Open Sans</vt:lpstr>
      <vt:lpstr>Roboto</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Phạm Quyền</dc:creator>
  <cp:lastModifiedBy>Phạm Quyền</cp:lastModifiedBy>
  <cp:revision>1</cp:revision>
  <dcterms:created xsi:type="dcterms:W3CDTF">2023-10-15T14:34:17Z</dcterms:created>
  <dcterms:modified xsi:type="dcterms:W3CDTF">2023-10-15T15:51:11Z</dcterms:modified>
</cp:coreProperties>
</file>