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33" r:id="rId2"/>
    <p:sldId id="334" r:id="rId3"/>
    <p:sldId id="394" r:id="rId4"/>
    <p:sldId id="398" r:id="rId5"/>
    <p:sldId id="397" r:id="rId6"/>
    <p:sldId id="405" r:id="rId7"/>
    <p:sldId id="406" r:id="rId8"/>
    <p:sldId id="408" r:id="rId9"/>
    <p:sldId id="409" r:id="rId10"/>
    <p:sldId id="407" r:id="rId11"/>
    <p:sldId id="411" r:id="rId12"/>
    <p:sldId id="412" r:id="rId13"/>
    <p:sldId id="413" r:id="rId14"/>
    <p:sldId id="410" r:id="rId15"/>
    <p:sldId id="399" r:id="rId16"/>
    <p:sldId id="414" r:id="rId17"/>
    <p:sldId id="415" r:id="rId18"/>
    <p:sldId id="400" r:id="rId19"/>
    <p:sldId id="426" r:id="rId20"/>
    <p:sldId id="417" r:id="rId21"/>
    <p:sldId id="418" r:id="rId22"/>
    <p:sldId id="416" r:id="rId23"/>
    <p:sldId id="419" r:id="rId24"/>
    <p:sldId id="420" r:id="rId25"/>
    <p:sldId id="402" r:id="rId26"/>
    <p:sldId id="421" r:id="rId27"/>
    <p:sldId id="403" r:id="rId28"/>
    <p:sldId id="422" r:id="rId29"/>
    <p:sldId id="404" r:id="rId30"/>
    <p:sldId id="423" r:id="rId31"/>
    <p:sldId id="42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00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98566" autoAdjust="0"/>
  </p:normalViewPr>
  <p:slideViewPr>
    <p:cSldViewPr snapToGrid="0">
      <p:cViewPr varScale="1">
        <p:scale>
          <a:sx n="91" d="100"/>
          <a:sy n="91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77364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3: PHÂN TỬ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016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HÓA TRỊ</a:t>
            </a:r>
          </a:p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I, O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036458" cy="687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012041" y="2461379"/>
          <a:ext cx="7179959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57013" y="3004457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2327" y="3505199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31698" y="2997199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0726" y="3505199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46437" y="4201885"/>
            <a:ext cx="243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IV.1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II.2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012041" y="501989"/>
          <a:ext cx="7179959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57013" y="1045067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2327" y="1545809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31698" y="1037809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0726" y="1545809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46437" y="2242495"/>
            <a:ext cx="243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II.1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38057" cy="681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09029" y="3193143"/>
            <a:ext cx="207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y = 2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9828" y="3708401"/>
            <a:ext cx="7032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Vậy mỗi nguyên tử Mg có thể kết hợp được với 2 nguyên tử Cl.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012041" y="501989"/>
          <a:ext cx="7179959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57013" y="1045067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2327" y="1545809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31698" y="1037809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0726" y="1545809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46437" y="2242495"/>
            <a:ext cx="243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III.x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38057" cy="681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09029" y="3193143"/>
            <a:ext cx="388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x: y = II:III = 2:3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9828" y="3708401"/>
            <a:ext cx="7032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Vậy tỉ lệ nguyên tử của A và B trong hợp chất tạo thành từ hai nguyên tố đó là 2 : 3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HÓA TRỊ</a:t>
            </a:r>
          </a:p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I, O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THỨC HÓA HỌC: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H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H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3492" y="4165600"/>
            <a:ext cx="4809480" cy="224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579428" y="4470401"/>
            <a:ext cx="2220686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99599" y="5682343"/>
            <a:ext cx="2220686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CÔNG THỨC HÓA HỌC: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VD: H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H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CaCO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i="1" baseline="-25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Na, Mg, C, S, P, Si…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Cl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21714" y="261257"/>
            <a:ext cx="5370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N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(nitrogen):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N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được tạo thành từ nguyên tố N.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Phân tử N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có 2 nguyên tử N.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6186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821714" y="1705429"/>
            <a:ext cx="5370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NaCl (sodium chloride):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NaCl được tạo thành từ hai nguyên tố là Na và Cl.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Trong phân tử NaCl có 1 nguyên tử Na và 1 nguyên tử Cl.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34628" y="4033522"/>
            <a:ext cx="54573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c) MgSO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(magnesium sulfate):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MgSO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được tạo thành từ 3 nguyên tố là Mg, S và O.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Trong phân tử MgSO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có 1 nguyên tử Mg, 1 nguyên tử S và 4 nguyên tử O.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7644"/>
            <a:ext cx="12192000" cy="54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75413" y="4572000"/>
            <a:ext cx="11466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4042" y="4608286"/>
            <a:ext cx="11466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7985" y="4622800"/>
            <a:ext cx="11466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HÓA TRỊ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CÔNG THỨC HÓA HỌC: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HÓA TRỊ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CÔNG THỨC HÓA HỌC: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lnSpc>
                <a:spcPct val="100000"/>
              </a:lnSpc>
              <a:spcAft>
                <a:spcPts val="600"/>
              </a:spcAft>
            </a:pP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lnSpc>
                <a:spcPct val="100000"/>
              </a:lnSpc>
              <a:spcAft>
                <a:spcPts val="600"/>
              </a:spcAft>
            </a:pP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spcAft>
                <a:spcPts val="600"/>
              </a:spcAft>
            </a:pP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spcAft>
                <a:spcPts val="600"/>
              </a:spcAft>
            </a:pP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829" y="5139536"/>
            <a:ext cx="1138558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sulfuric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7611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1251"/>
            <a:ext cx="12168016" cy="625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78373" y="491320"/>
            <a:ext cx="11813628" cy="364975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Ví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sulfuric acid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H</a:t>
            </a:r>
            <a:r>
              <a:rPr kumimoji="0" lang="en-US" sz="3200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</a:t>
            </a:r>
            <a:r>
              <a:rPr kumimoji="0" lang="en-US" sz="3200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Sulfuric acid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H, S, O.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sulfuric acid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H, 1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sulfuric acid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2.1 + 1.32 + 4.16 = 98 (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86514" y="1204685"/>
            <a:ext cx="702491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Glucose được tạo thành từ ba nguyên tố là C, H, O.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528457" cy="690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637316" y="2169884"/>
            <a:ext cx="7024915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 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 một phân tử glucose có 6 nguyên tử C, 12 nguyên tử H, 6 nguyên tử O.</a:t>
            </a:r>
          </a:p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 một phân tử glucose:</a:t>
            </a:r>
          </a:p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 lượng C là 6 × 12 = 72 amu</a:t>
            </a:r>
          </a:p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 lượng H là 12 × 1 = 12 amu</a:t>
            </a:r>
          </a:p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 lượng O là 6 × 16 = 96 amu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8116" y="4891544"/>
            <a:ext cx="702491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c) Khối lượng phân tử của glucose là:</a:t>
            </a:r>
          </a:p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72 + 12 + 96 = 180 amu.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HÓA TRỊ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CÔNG THỨC HÓA HỌC: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6096000" cy="636668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CÔNG THỨC HÓA HỌC: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Ý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81486" y="491320"/>
            <a:ext cx="6110514" cy="636668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Ví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lượng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Mg, O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chất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MgO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1.16 = 16 (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1.24 = 24 (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MgO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16+ 24 = 40 (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amu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600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aseline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633" y="5486370"/>
            <a:ext cx="342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977" y="6016140"/>
            <a:ext cx="443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8634" y="5725854"/>
            <a:ext cx="142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x. 100%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0919" y="5979854"/>
            <a:ext cx="3962400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16660" y="4557483"/>
            <a:ext cx="66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432773" y="5021945"/>
            <a:ext cx="493486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411005" y="6466115"/>
            <a:ext cx="493486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38434" y="4942120"/>
            <a:ext cx="66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46434" y="4622807"/>
            <a:ext cx="121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.100%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22088" y="4709889"/>
            <a:ext cx="116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60%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1" y="5312229"/>
            <a:ext cx="6095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38433" y="6030658"/>
            <a:ext cx="66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5690" y="6363808"/>
            <a:ext cx="66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24666" y="6037925"/>
            <a:ext cx="121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.100%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00320" y="6125007"/>
            <a:ext cx="116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40%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0840"/>
            <a:ext cx="4310743" cy="493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310743" y="261256"/>
            <a:ext cx="7881257" cy="659674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lượng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H, O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chất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</a:t>
            </a:r>
            <a:r>
              <a:rPr kumimoji="0" lang="en-US" sz="260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6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1.16 = 16 (</a:t>
            </a:r>
            <a:r>
              <a:rPr lang="en-US" sz="2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6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2.1 = 2(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6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16.1+ 1.1 = 18 (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amu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600" baseline="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aseline="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6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1438" y="3831790"/>
            <a:ext cx="66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9668" y="4216419"/>
            <a:ext cx="66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5726" y="3882593"/>
            <a:ext cx="121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.100%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8810" y="3969675"/>
            <a:ext cx="1531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 11,1%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5293" y="4688131"/>
            <a:ext cx="78667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6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6393557" y="5232388"/>
            <a:ext cx="66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5330" y="5565896"/>
            <a:ext cx="66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9790" y="5239655"/>
            <a:ext cx="121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.100%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55444" y="5326737"/>
            <a:ext cx="1553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 88,9%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603973" y="4267202"/>
            <a:ext cx="493486" cy="158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73345" y="5675088"/>
            <a:ext cx="493486" cy="158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885" y="3875316"/>
            <a:ext cx="38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229" y="4405086"/>
            <a:ext cx="443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9886" y="4042230"/>
            <a:ext cx="142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x. 100%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2171" y="4368800"/>
            <a:ext cx="3962400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48768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5718406"/>
            <a:ext cx="6545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endParaRPr lang="en-US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1754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6081486" cy="636668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9029" y="-31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066971" y="491320"/>
            <a:ext cx="6125029" cy="636668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VD: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Fe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Fe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a.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a.2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II.3 =&gt; a = III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aseline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800" b="0" i="0" u="none" strike="noStrike" kern="1200" cap="none" spc="0" normalizeH="0" baseline="-25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7549" y="3741963"/>
            <a:ext cx="3895046" cy="31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834743" y="5644469"/>
          <a:ext cx="841828" cy="841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419040" imgH="419040" progId="Equation.DSMT4">
                  <p:embed/>
                </p:oleObj>
              </mc:Choice>
              <mc:Fallback>
                <p:oleObj name="Equation" r:id="rId3" imgW="41904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743" y="5644469"/>
                        <a:ext cx="841828" cy="841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6168571" cy="636668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457200" indent="-457200" algn="l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spcAft>
                <a:spcPts val="600"/>
              </a:spcAft>
            </a:pP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220687" y="5020355"/>
          <a:ext cx="841828" cy="841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Equation" r:id="rId3" imgW="419040" imgH="419040" progId="Equation.DSMT4">
                  <p:embed/>
                </p:oleObj>
              </mc:Choice>
              <mc:Fallback>
                <p:oleObj name="Equation" r:id="rId3" imgW="41904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687" y="5020355"/>
                        <a:ext cx="841828" cy="841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6168571" y="491320"/>
            <a:ext cx="6023429" cy="636668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VD: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bởi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800" baseline="-25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x.VI =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y.II</a:t>
            </a:r>
            <a:endParaRPr kumimoji="0" lang="en-US" sz="2800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005534" y="2838677"/>
          <a:ext cx="2038351" cy="1180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Equation" r:id="rId5" imgW="723600" imgH="419040" progId="Equation.DSMT4">
                  <p:embed/>
                </p:oleObj>
              </mc:Choice>
              <mc:Fallback>
                <p:oleObj name="Equation" r:id="rId5" imgW="72360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5534" y="2838677"/>
                        <a:ext cx="2038351" cy="11800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68571" y="4223657"/>
            <a:ext cx="602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 = 1; y = 3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8571" y="4855028"/>
            <a:ext cx="602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SO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952443" y="2917371"/>
          <a:ext cx="840240" cy="84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3" imgW="419040" imgH="419040" progId="Equation.DSMT4">
                  <p:embed/>
                </p:oleObj>
              </mc:Choice>
              <mc:Fallback>
                <p:oleObj name="Equation" r:id="rId3" imgW="41904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443" y="2917371"/>
                        <a:ext cx="840240" cy="840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HÓA TRỊ</a:t>
            </a:r>
          </a:p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0571" y="620485"/>
            <a:ext cx="6531429" cy="623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583542"/>
            <a:ext cx="6386287" cy="142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3517" y="2104571"/>
            <a:ext cx="6358483" cy="475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64000"/>
            <a:ext cx="6037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+mj-lt"/>
              </a:rPr>
              <a:t>	</a:t>
            </a:r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Hóa trị của H và Cl đều là I, bằng với số electron mà nguyên tử H và Cl góp chung để tạo ra liên kết.</a:t>
            </a:r>
            <a:endParaRPr lang="en-US" sz="2800" dirty="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6110514" cy="636668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0" y="491320"/>
            <a:ext cx="6096000" cy="636668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7254" y="524780"/>
            <a:ext cx="5893602" cy="153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25029" y="2061031"/>
            <a:ext cx="606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28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5029" y="2532748"/>
            <a:ext cx="6066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244114" y="3114453"/>
          <a:ext cx="2352379" cy="84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Equation" r:id="rId4" imgW="1091880" imgH="393480" progId="Equation.DSMT4">
                  <p:embed/>
                </p:oleObj>
              </mc:Choice>
              <mc:Fallback>
                <p:oleObj name="Equation" r:id="rId4" imgW="109188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4114" y="3114453"/>
                        <a:ext cx="2352379" cy="847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5029" y="3904348"/>
            <a:ext cx="6066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5029" y="4775204"/>
            <a:ext cx="606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64 - 32 = 32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5029" y="5595262"/>
            <a:ext cx="606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16.y = 32 =&gt; y = 2</a:t>
            </a:r>
            <a:endParaRPr lang="en-US" sz="28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5029" y="5196115"/>
            <a:ext cx="606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32.x = 32 =&gt; x = 2</a:t>
            </a:r>
            <a:endParaRPr lang="en-US" sz="28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5029" y="6117070"/>
            <a:ext cx="606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0217" y="525916"/>
            <a:ext cx="7136158" cy="633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774" y="884010"/>
            <a:ext cx="10905556" cy="544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HÓA TRỊ</a:t>
            </a:r>
          </a:p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I, O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416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55771" y="464457"/>
            <a:ext cx="68362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vào sơ đồ trên ta thấy, mỗi nguyên tử O góp chung 2 electron, nguyên tử C góp chung 4 electron để hình thành liên kết.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+mj-lt"/>
              </a:rPr>
              <a:t>	</a:t>
            </a:r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Như vậy C có hóa trị IV, O có hóa trị II.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1627"/>
            <a:ext cx="12136239" cy="363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82158"/>
            <a:ext cx="12214099" cy="551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002971"/>
            <a:ext cx="12168251" cy="252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HÓA TRỊ</a:t>
            </a:r>
          </a:p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I, O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HÓA TRỊ, CÔNG THỨC HÓA HỌC.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1086" y="3506408"/>
          <a:ext cx="969094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025674" y="101598"/>
            <a:ext cx="4740955" cy="2906562"/>
            <a:chOff x="4025674" y="101598"/>
            <a:chExt cx="4740955" cy="2906562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25674" y="101598"/>
              <a:ext cx="3304040" cy="290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7170057" y="1190171"/>
              <a:ext cx="15965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60457" y="4020457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1257" y="4550228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9943" y="4042228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4457" y="4535714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511" y="5058228"/>
            <a:ext cx="243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I.2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II.1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1086" y="3506408"/>
          <a:ext cx="969094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60457" y="4020457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1257" y="4550228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9943" y="4042228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4457" y="4535714"/>
            <a:ext cx="11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511" y="5058228"/>
            <a:ext cx="243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IV.1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II.2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38739" y="232229"/>
            <a:ext cx="9274405" cy="2960914"/>
            <a:chOff x="1466168" y="391886"/>
            <a:chExt cx="9274405" cy="2960914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66168" y="391886"/>
              <a:ext cx="6344816" cy="2960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7779659" y="1618342"/>
              <a:ext cx="2960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Carbon dioxide</a:t>
              </a:r>
              <a:endPara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1955</TotalTime>
  <Words>2112</Words>
  <Application>Microsoft Office PowerPoint</Application>
  <PresentationFormat>Widescreen</PresentationFormat>
  <Paragraphs>277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MỞ ĐẦU KHTN 7-HIỀN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</cp:lastModifiedBy>
  <cp:revision>313</cp:revision>
  <dcterms:created xsi:type="dcterms:W3CDTF">2022-07-11T10:05:56Z</dcterms:created>
  <dcterms:modified xsi:type="dcterms:W3CDTF">2023-08-21T09:33:08Z</dcterms:modified>
</cp:coreProperties>
</file>