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1" r:id="rId1"/>
  </p:sldMasterIdLst>
  <p:notesMasterIdLst>
    <p:notesMasterId r:id="rId36"/>
  </p:notesMasterIdLst>
  <p:sldIdLst>
    <p:sldId id="256" r:id="rId2"/>
    <p:sldId id="258" r:id="rId3"/>
    <p:sldId id="268" r:id="rId4"/>
    <p:sldId id="259" r:id="rId5"/>
    <p:sldId id="276" r:id="rId6"/>
    <p:sldId id="262" r:id="rId7"/>
    <p:sldId id="260" r:id="rId8"/>
    <p:sldId id="2007577256" r:id="rId9"/>
    <p:sldId id="261" r:id="rId10"/>
    <p:sldId id="298" r:id="rId11"/>
    <p:sldId id="2007577238" r:id="rId12"/>
    <p:sldId id="2007577257" r:id="rId13"/>
    <p:sldId id="299" r:id="rId14"/>
    <p:sldId id="270" r:id="rId15"/>
    <p:sldId id="257" r:id="rId16"/>
    <p:sldId id="2007577245" r:id="rId17"/>
    <p:sldId id="2007577240" r:id="rId18"/>
    <p:sldId id="300" r:id="rId19"/>
    <p:sldId id="2007577246" r:id="rId20"/>
    <p:sldId id="2007577247" r:id="rId21"/>
    <p:sldId id="2007577258" r:id="rId22"/>
    <p:sldId id="2007577248" r:id="rId23"/>
    <p:sldId id="2007577229" r:id="rId24"/>
    <p:sldId id="2007577228" r:id="rId25"/>
    <p:sldId id="2007577249" r:id="rId26"/>
    <p:sldId id="2007577227" r:id="rId27"/>
    <p:sldId id="2007577250" r:id="rId28"/>
    <p:sldId id="2007577251" r:id="rId29"/>
    <p:sldId id="2007577252" r:id="rId30"/>
    <p:sldId id="2007577253" r:id="rId31"/>
    <p:sldId id="2007577254" r:id="rId32"/>
    <p:sldId id="2007577255" r:id="rId33"/>
    <p:sldId id="2007577244" r:id="rId34"/>
    <p:sldId id="2007577243" r:id="rId35"/>
  </p:sldIdLst>
  <p:sldSz cx="9144000" cy="5143500" type="screen16x9"/>
  <p:notesSz cx="6858000" cy="9144000"/>
  <p:embeddedFontLst>
    <p:embeddedFont>
      <p:font typeface="Lato" panose="020B0604020202020204" charset="0"/>
      <p:regular r:id="rId37"/>
      <p:bold r:id="rId38"/>
      <p:italic r:id="rId39"/>
      <p:boldItalic r:id="rId40"/>
    </p:embeddedFont>
    <p:embeddedFont>
      <p:font typeface="Trebuchet MS" panose="020B0603020202020204"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Wingdings 3" panose="05040102010807070707" pitchFamily="18" charset="2"/>
      <p:regular r:id="rId49"/>
    </p:embeddedFont>
    <p:embeddedFont>
      <p:font typeface="Fira Sans Extra Condensed Medium" panose="020B0604020202020204" charset="0"/>
      <p:regular r:id="rId50"/>
      <p:bold r:id="rId51"/>
      <p:italic r:id="rId52"/>
      <p:boldItalic r:id="rId53"/>
    </p:embeddedFont>
    <p:embeddedFont>
      <p:font typeface="宋体" panose="02010600030101010101" pitchFamily="2" charset="-122"/>
      <p:regular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33"/>
    <a:srgbClr val="FF3399"/>
    <a:srgbClr val="80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1B537C-6E0D-4ED9-BEA1-98C0F7EC428A}">
  <a:tblStyle styleId="{011B537C-6E0D-4ED9-BEA1-98C0F7EC42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71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848603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763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55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06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23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74ed90e5f7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74ed90e5f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410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593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50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4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80206cb1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80206cb1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741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23</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25012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24</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494233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25</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57802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26</a:t>
            </a:fld>
            <a:endParaRPr lang="zh-CN" altLang="en-US">
              <a:latin typeface="Times New Roman" panose="02020603050405020304" pitchFamily="18" charset="0"/>
            </a:endParaRPr>
          </a:p>
        </p:txBody>
      </p:sp>
    </p:spTree>
    <p:extLst>
      <p:ext uri="{BB962C8B-B14F-4D97-AF65-F5344CB8AC3E}">
        <p14:creationId xmlns:p14="http://schemas.microsoft.com/office/powerpoint/2010/main" val="290109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27</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70201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28</a:t>
            </a:fld>
            <a:endParaRPr lang="zh-CN" altLang="en-US">
              <a:latin typeface="Times New Roman" panose="02020603050405020304" pitchFamily="18" charset="0"/>
            </a:endParaRPr>
          </a:p>
        </p:txBody>
      </p:sp>
    </p:spTree>
    <p:extLst>
      <p:ext uri="{BB962C8B-B14F-4D97-AF65-F5344CB8AC3E}">
        <p14:creationId xmlns:p14="http://schemas.microsoft.com/office/powerpoint/2010/main" val="4026359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29</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907639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30</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872412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31</a:t>
            </a:fld>
            <a:endParaRPr lang="zh-CN" altLang="en-US">
              <a:latin typeface="Times New Roman" panose="02020603050405020304" pitchFamily="18" charset="0"/>
            </a:endParaRPr>
          </a:p>
        </p:txBody>
      </p:sp>
    </p:spTree>
    <p:extLst>
      <p:ext uri="{BB962C8B-B14F-4D97-AF65-F5344CB8AC3E}">
        <p14:creationId xmlns:p14="http://schemas.microsoft.com/office/powerpoint/2010/main" val="14458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578ac1814_0_2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7578ac1814_0_2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32</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20771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814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89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7776c8f287_1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7776c8f287_1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36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35133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5042916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803747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615381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Times New Roman" panose="02020603050405020304" pitchFamily="18" charset="0"/>
              </a:rPr>
              <a:t>”</a:t>
            </a:r>
          </a:p>
        </p:txBody>
      </p:sp>
    </p:spTree>
    <p:extLst>
      <p:ext uri="{BB962C8B-B14F-4D97-AF65-F5344CB8AC3E}">
        <p14:creationId xmlns:p14="http://schemas.microsoft.com/office/powerpoint/2010/main" val="12192405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9005889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850977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0318539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17200" y="555275"/>
            <a:ext cx="79095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13"/>
          <p:cNvSpPr txBox="1">
            <a:spLocks noGrp="1"/>
          </p:cNvSpPr>
          <p:nvPr>
            <p:ph type="ctrTitle" idx="2"/>
          </p:nvPr>
        </p:nvSpPr>
        <p:spPr>
          <a:xfrm>
            <a:off x="778816"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4" name="Google Shape;134;p13"/>
          <p:cNvSpPr txBox="1">
            <a:spLocks noGrp="1"/>
          </p:cNvSpPr>
          <p:nvPr>
            <p:ph type="subTitle" idx="1"/>
          </p:nvPr>
        </p:nvSpPr>
        <p:spPr>
          <a:xfrm>
            <a:off x="778750"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5" name="Google Shape;135;p13"/>
          <p:cNvSpPr txBox="1">
            <a:spLocks noGrp="1"/>
          </p:cNvSpPr>
          <p:nvPr>
            <p:ph type="title" idx="3" hasCustomPrompt="1"/>
          </p:nvPr>
        </p:nvSpPr>
        <p:spPr>
          <a:xfrm>
            <a:off x="778825" y="2063128"/>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a:spLocks noGrp="1"/>
          </p:cNvSpPr>
          <p:nvPr>
            <p:ph type="ctrTitle" idx="4"/>
          </p:nvPr>
        </p:nvSpPr>
        <p:spPr>
          <a:xfrm>
            <a:off x="2744620"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7" name="Google Shape;137;p13"/>
          <p:cNvSpPr txBox="1">
            <a:spLocks noGrp="1"/>
          </p:cNvSpPr>
          <p:nvPr>
            <p:ph type="subTitle" idx="5"/>
          </p:nvPr>
        </p:nvSpPr>
        <p:spPr>
          <a:xfrm>
            <a:off x="27445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8" name="Google Shape;138;p13"/>
          <p:cNvSpPr txBox="1">
            <a:spLocks noGrp="1"/>
          </p:cNvSpPr>
          <p:nvPr>
            <p:ph type="title" idx="6" hasCustomPrompt="1"/>
          </p:nvPr>
        </p:nvSpPr>
        <p:spPr>
          <a:xfrm>
            <a:off x="2744699" y="2074254"/>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a:spLocks noGrp="1"/>
          </p:cNvSpPr>
          <p:nvPr>
            <p:ph type="ctrTitle" idx="7"/>
          </p:nvPr>
        </p:nvSpPr>
        <p:spPr>
          <a:xfrm>
            <a:off x="6676127" y="3010401"/>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0" name="Google Shape;140;p13"/>
          <p:cNvSpPr txBox="1">
            <a:spLocks noGrp="1"/>
          </p:cNvSpPr>
          <p:nvPr>
            <p:ph type="subTitle" idx="8"/>
          </p:nvPr>
        </p:nvSpPr>
        <p:spPr>
          <a:xfrm>
            <a:off x="6676148"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1" name="Google Shape;141;p13"/>
          <p:cNvSpPr txBox="1">
            <a:spLocks noGrp="1"/>
          </p:cNvSpPr>
          <p:nvPr>
            <p:ph type="title" idx="9" hasCustomPrompt="1"/>
          </p:nvPr>
        </p:nvSpPr>
        <p:spPr>
          <a:xfrm>
            <a:off x="6676150" y="2063136"/>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a:spLocks noGrp="1"/>
          </p:cNvSpPr>
          <p:nvPr>
            <p:ph type="ctrTitle" idx="13"/>
          </p:nvPr>
        </p:nvSpPr>
        <p:spPr>
          <a:xfrm>
            <a:off x="4710424"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3" name="Google Shape;143;p13"/>
          <p:cNvSpPr txBox="1">
            <a:spLocks noGrp="1"/>
          </p:cNvSpPr>
          <p:nvPr>
            <p:ph type="subTitle" idx="14"/>
          </p:nvPr>
        </p:nvSpPr>
        <p:spPr>
          <a:xfrm>
            <a:off x="47103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4" name="Google Shape;144;p13"/>
          <p:cNvSpPr txBox="1">
            <a:spLocks noGrp="1"/>
          </p:cNvSpPr>
          <p:nvPr>
            <p:ph type="title" idx="15" hasCustomPrompt="1"/>
          </p:nvPr>
        </p:nvSpPr>
        <p:spPr>
          <a:xfrm>
            <a:off x="4710428" y="2074247"/>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442131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614300" y="473073"/>
            <a:ext cx="7915500" cy="1261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17"/>
          <p:cNvSpPr txBox="1">
            <a:spLocks noGrp="1"/>
          </p:cNvSpPr>
          <p:nvPr>
            <p:ph type="title" idx="2" hasCustomPrompt="1"/>
          </p:nvPr>
        </p:nvSpPr>
        <p:spPr>
          <a:xfrm>
            <a:off x="632258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08" name="Google Shape;208;p17"/>
          <p:cNvSpPr txBox="1">
            <a:spLocks noGrp="1"/>
          </p:cNvSpPr>
          <p:nvPr>
            <p:ph type="subTitle" idx="1"/>
          </p:nvPr>
        </p:nvSpPr>
        <p:spPr>
          <a:xfrm>
            <a:off x="6363225"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7"/>
          <p:cNvSpPr txBox="1">
            <a:spLocks noGrp="1"/>
          </p:cNvSpPr>
          <p:nvPr>
            <p:ph type="title" idx="3" hasCustomPrompt="1"/>
          </p:nvPr>
        </p:nvSpPr>
        <p:spPr>
          <a:xfrm>
            <a:off x="108996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10" name="Google Shape;210;p17"/>
          <p:cNvSpPr txBox="1">
            <a:spLocks noGrp="1"/>
          </p:cNvSpPr>
          <p:nvPr>
            <p:ph type="subTitle" idx="4"/>
          </p:nvPr>
        </p:nvSpPr>
        <p:spPr>
          <a:xfrm>
            <a:off x="1129900"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2595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17324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2863E-BDC6-47E3-835C-2FBF0253A1F4}"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224077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3"/>
        <p:cNvGrpSpPr/>
        <p:nvPr/>
      </p:nvGrpSpPr>
      <p:grpSpPr>
        <a:xfrm>
          <a:off x="0" y="0"/>
          <a:ext cx="0" cy="0"/>
          <a:chOff x="0" y="0"/>
          <a:chExt cx="0" cy="0"/>
        </a:xfrm>
      </p:grpSpPr>
      <p:sp>
        <p:nvSpPr>
          <p:cNvPr id="294" name="Google Shape;294;p23"/>
          <p:cNvSpPr txBox="1">
            <a:spLocks noGrp="1"/>
          </p:cNvSpPr>
          <p:nvPr>
            <p:ph type="title"/>
          </p:nvPr>
        </p:nvSpPr>
        <p:spPr>
          <a:xfrm>
            <a:off x="621100" y="554700"/>
            <a:ext cx="79017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43032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
        <p:cNvGrpSpPr/>
        <p:nvPr/>
      </p:nvGrpSpPr>
      <p:grpSpPr>
        <a:xfrm>
          <a:off x="0" y="0"/>
          <a:ext cx="0" cy="0"/>
          <a:chOff x="0" y="0"/>
          <a:chExt cx="0" cy="0"/>
        </a:xfrm>
      </p:grpSpPr>
      <p:sp>
        <p:nvSpPr>
          <p:cNvPr id="98" name="Google Shape;98;p9"/>
          <p:cNvSpPr txBox="1">
            <a:spLocks noGrp="1"/>
          </p:cNvSpPr>
          <p:nvPr>
            <p:ph type="subTitle" idx="1"/>
          </p:nvPr>
        </p:nvSpPr>
        <p:spPr>
          <a:xfrm>
            <a:off x="1301425" y="2322875"/>
            <a:ext cx="2739900" cy="11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9" name="Google Shape;99;p9"/>
          <p:cNvSpPr txBox="1">
            <a:spLocks noGrp="1"/>
          </p:cNvSpPr>
          <p:nvPr>
            <p:ph type="title"/>
          </p:nvPr>
        </p:nvSpPr>
        <p:spPr>
          <a:xfrm>
            <a:off x="1282975" y="1629775"/>
            <a:ext cx="27768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29038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5137981" y="2734143"/>
            <a:ext cx="3382500" cy="503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2959325" y="1242068"/>
            <a:ext cx="5790900" cy="1534200"/>
          </a:xfrm>
          <a:prstGeom prst="rect">
            <a:avLst/>
          </a:prstGeom>
          <a:noFill/>
        </p:spPr>
        <p:txBody>
          <a:bodyPr spcFirstLastPara="1" wrap="square" lIns="91425" tIns="91425" rIns="91425" bIns="91425" anchor="ctr" anchorCtr="0">
            <a:noAutofit/>
          </a:bodyPr>
          <a:lstStyle>
            <a:lvl1pPr marR="228600" lvl="0" algn="r" rtl="0">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3204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6062750" y="758063"/>
            <a:ext cx="2460300" cy="24759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44609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4278093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2"/>
        <p:cNvGrpSpPr/>
        <p:nvPr/>
      </p:nvGrpSpPr>
      <p:grpSpPr>
        <a:xfrm>
          <a:off x="0" y="0"/>
          <a:ext cx="0" cy="0"/>
          <a:chOff x="0" y="0"/>
          <a:chExt cx="0" cy="0"/>
        </a:xfrm>
      </p:grpSpPr>
    </p:spTree>
    <p:extLst>
      <p:ext uri="{BB962C8B-B14F-4D97-AF65-F5344CB8AC3E}">
        <p14:creationId xmlns:p14="http://schemas.microsoft.com/office/powerpoint/2010/main" val="164372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85339510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E2863E-BDC6-47E3-835C-2FBF0253A1F4}" type="datetimeFigureOut">
              <a:rPr lang="en-US" smtClean="0"/>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75764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E2863E-BDC6-47E3-835C-2FBF0253A1F4}" type="datetimeFigureOut">
              <a:rPr lang="en-US" smtClean="0"/>
              <a:t>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7015536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E2863E-BDC6-47E3-835C-2FBF0253A1F4}" type="datetimeFigureOut">
              <a:rPr lang="en-US" smtClean="0"/>
              <a:t>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4819744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2863E-BDC6-47E3-835C-2FBF0253A1F4}" type="datetimeFigureOut">
              <a:rPr lang="en-US" smtClean="0"/>
              <a:t>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78071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E2863E-BDC6-47E3-835C-2FBF0253A1F4}" type="datetimeFigureOut">
              <a:rPr lang="en-US" smtClean="0"/>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0432972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
        <p:nvSpPr>
          <p:cNvPr id="5" name="Date Placeholder 4"/>
          <p:cNvSpPr>
            <a:spLocks noGrp="1"/>
          </p:cNvSpPr>
          <p:nvPr>
            <p:ph type="dt" sz="half" idx="10"/>
          </p:nvPr>
        </p:nvSpPr>
        <p:spPr/>
        <p:txBody>
          <a:bodyPr/>
          <a:lstStyle/>
          <a:p>
            <a:fld id="{23E2863E-BDC6-47E3-835C-2FBF0253A1F4}" type="datetimeFigureOut">
              <a:rPr lang="en-US" smtClean="0"/>
              <a:t>21/8/2023</a:t>
            </a:fld>
            <a:endParaRPr lang="en-US"/>
          </a:p>
        </p:txBody>
      </p:sp>
    </p:spTree>
    <p:extLst>
      <p:ext uri="{BB962C8B-B14F-4D97-AF65-F5344CB8AC3E}">
        <p14:creationId xmlns:p14="http://schemas.microsoft.com/office/powerpoint/2010/main" val="16433620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3E2863E-BDC6-47E3-835C-2FBF0253A1F4}" type="datetimeFigureOut">
              <a:rPr lang="en-US" smtClean="0"/>
              <a:t>21/8/2023</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B8145BB4-6231-4B90-9243-890D3C63055A}" type="slidenum">
              <a:rPr lang="en-US" smtClean="0"/>
              <a:t>‹#›</a:t>
            </a:fld>
            <a:endParaRPr lang="en-US"/>
          </a:p>
        </p:txBody>
      </p:sp>
    </p:spTree>
    <p:extLst>
      <p:ext uri="{BB962C8B-B14F-4D97-AF65-F5344CB8AC3E}">
        <p14:creationId xmlns:p14="http://schemas.microsoft.com/office/powerpoint/2010/main" val="413725028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7.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6"/>
        <p:cNvGrpSpPr/>
        <p:nvPr/>
      </p:nvGrpSpPr>
      <p:grpSpPr>
        <a:xfrm>
          <a:off x="0" y="0"/>
          <a:ext cx="0" cy="0"/>
          <a:chOff x="0" y="0"/>
          <a:chExt cx="0" cy="0"/>
        </a:xfrm>
      </p:grpSpPr>
      <p:sp>
        <p:nvSpPr>
          <p:cNvPr id="163" name="标题 1">
            <a:extLst>
              <a:ext uri="{FF2B5EF4-FFF2-40B4-BE49-F238E27FC236}">
                <a16:creationId xmlns:a16="http://schemas.microsoft.com/office/drawing/2014/main" id="{701165BB-A447-408F-9918-D3E02E8B7B3E}"/>
              </a:ext>
            </a:extLst>
          </p:cNvPr>
          <p:cNvSpPr txBox="1">
            <a:spLocks/>
          </p:cNvSpPr>
          <p:nvPr/>
        </p:nvSpPr>
        <p:spPr>
          <a:xfrm>
            <a:off x="338830" y="776922"/>
            <a:ext cx="8321398" cy="1396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NGUYÊN TỐ HÓA HỌC</a:t>
            </a:r>
            <a:endParaRPr lang="zh-CN" altLang="en-US"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
        <p:nvSpPr>
          <p:cNvPr id="164" name="Rounded Rectangle 7">
            <a:extLst>
              <a:ext uri="{FF2B5EF4-FFF2-40B4-BE49-F238E27FC236}">
                <a16:creationId xmlns:a16="http://schemas.microsoft.com/office/drawing/2014/main" id="{FDEA4F8B-EC03-4ADB-A74E-8479C95F0997}"/>
              </a:ext>
            </a:extLst>
          </p:cNvPr>
          <p:cNvSpPr/>
          <p:nvPr/>
        </p:nvSpPr>
        <p:spPr>
          <a:xfrm>
            <a:off x="3511820" y="423970"/>
            <a:ext cx="2323967"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i="1" dirty="0" err="1">
                <a:solidFill>
                  <a:srgbClr val="C00000"/>
                </a:solidFill>
                <a:latin typeface="Times New Roman" panose="02020603050405020304" pitchFamily="18" charset="0"/>
                <a:cs typeface="Times New Roman" panose="02020603050405020304" pitchFamily="18" charset="0"/>
              </a:rPr>
              <a:t>Bài</a:t>
            </a:r>
            <a:r>
              <a:rPr lang="en-US" altLang="zh-CN" sz="4400" b="1" i="1" dirty="0">
                <a:solidFill>
                  <a:srgbClr val="C00000"/>
                </a:solidFill>
                <a:latin typeface="Times New Roman" panose="02020603050405020304" pitchFamily="18" charset="0"/>
                <a:cs typeface="Times New Roman" panose="02020603050405020304" pitchFamily="18" charset="0"/>
              </a:rPr>
              <a:t> 2:</a:t>
            </a:r>
            <a:endParaRPr lang="ko-KR" altLang="en-US" sz="4400" b="1" i="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arn(inVertical)">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163"/>
                                        </p:tgtEl>
                                        <p:attrNameLst>
                                          <p:attrName>style.visibility</p:attrName>
                                        </p:attrNameLst>
                                      </p:cBhvr>
                                      <p:to>
                                        <p:strVal val="visible"/>
                                      </p:to>
                                    </p:set>
                                    <p:animEffect transition="in" filter="randombar(horizontal)">
                                      <p:cBhvr>
                                        <p:cTn id="12" dur="75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1"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163"/>
                                        </p:tgtEl>
                                        <p:attrNameLst>
                                          <p:attrName>ppt_x</p:attrName>
                                          <p:attrName>ppt_y</p:attrName>
                                        </p:attrNameLst>
                                      </p:cBhvr>
                                    </p:animMotion>
                                    <p:animRot by="1500000">
                                      <p:cBhvr>
                                        <p:cTn id="17" dur="125" fill="hold">
                                          <p:stCondLst>
                                            <p:cond delay="0"/>
                                          </p:stCondLst>
                                        </p:cTn>
                                        <p:tgtEl>
                                          <p:spTgt spid="163"/>
                                        </p:tgtEl>
                                        <p:attrNameLst>
                                          <p:attrName>r</p:attrName>
                                        </p:attrNameLst>
                                      </p:cBhvr>
                                    </p:animRot>
                                    <p:animRot by="-1500000">
                                      <p:cBhvr>
                                        <p:cTn id="18" dur="125" fill="hold">
                                          <p:stCondLst>
                                            <p:cond delay="125"/>
                                          </p:stCondLst>
                                        </p:cTn>
                                        <p:tgtEl>
                                          <p:spTgt spid="163"/>
                                        </p:tgtEl>
                                        <p:attrNameLst>
                                          <p:attrName>r</p:attrName>
                                        </p:attrNameLst>
                                      </p:cBhvr>
                                    </p:animRot>
                                    <p:animRot by="-1500000">
                                      <p:cBhvr>
                                        <p:cTn id="19" dur="125" fill="hold">
                                          <p:stCondLst>
                                            <p:cond delay="250"/>
                                          </p:stCondLst>
                                        </p:cTn>
                                        <p:tgtEl>
                                          <p:spTgt spid="163"/>
                                        </p:tgtEl>
                                        <p:attrNameLst>
                                          <p:attrName>r</p:attrName>
                                        </p:attrNameLst>
                                      </p:cBhvr>
                                    </p:animRot>
                                    <p:animRot by="1500000">
                                      <p:cBhvr>
                                        <p:cTn id="20" dur="125" fill="hold">
                                          <p:stCondLst>
                                            <p:cond delay="375"/>
                                          </p:stCondLst>
                                        </p:cTn>
                                        <p:tgtEl>
                                          <p:spTgt spid="1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3" grpId="1"/>
      <p:bldP spid="16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9;p30">
            <a:extLst>
              <a:ext uri="{FF2B5EF4-FFF2-40B4-BE49-F238E27FC236}">
                <a16:creationId xmlns:a16="http://schemas.microsoft.com/office/drawing/2014/main" id="{D5C6D571-A125-4AC4-9720-422BCF92D8C7}"/>
              </a:ext>
            </a:extLst>
          </p:cNvPr>
          <p:cNvSpPr txBox="1">
            <a:spLocks/>
          </p:cNvSpPr>
          <p:nvPr/>
        </p:nvSpPr>
        <p:spPr>
          <a:xfrm>
            <a:off x="2639311" y="1854511"/>
            <a:ext cx="6011929" cy="873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6000" b="1" dirty="0">
                <a:solidFill>
                  <a:srgbClr val="C00000"/>
                </a:solidFill>
                <a:latin typeface="Times New Roman" panose="02020603050405020304" pitchFamily="18" charset="0"/>
                <a:ea typeface="Courier New" panose="02070309020205020404" pitchFamily="49" charset="0"/>
                <a:cs typeface="Times New Roman" panose="02020603050405020304" pitchFamily="18" charset="0"/>
              </a:rPr>
              <a:t>TÊN NGUYÊN TỐ HOÁ HỌC</a:t>
            </a:r>
            <a:endParaRPr lang="vi-VN" sz="6000" b="1" dirty="0">
              <a:solidFill>
                <a:srgbClr val="C00000"/>
              </a:solidFill>
              <a:latin typeface="Times New Roman" panose="02020603050405020304" pitchFamily="18" charset="0"/>
              <a:cs typeface="Times New Roman" panose="02020603050405020304" pitchFamily="18" charset="0"/>
            </a:endParaRPr>
          </a:p>
        </p:txBody>
      </p:sp>
      <p:sp>
        <p:nvSpPr>
          <p:cNvPr id="17" name="Google Shape;560;p30">
            <a:extLst>
              <a:ext uri="{FF2B5EF4-FFF2-40B4-BE49-F238E27FC236}">
                <a16:creationId xmlns:a16="http://schemas.microsoft.com/office/drawing/2014/main" id="{6655AE7E-C593-443F-BEB7-74C3118A5CD3}"/>
              </a:ext>
            </a:extLst>
          </p:cNvPr>
          <p:cNvSpPr txBox="1">
            <a:spLocks/>
          </p:cNvSpPr>
          <p:nvPr/>
        </p:nvSpPr>
        <p:spPr>
          <a:xfrm>
            <a:off x="4167191" y="759892"/>
            <a:ext cx="2251898"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C00000"/>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365652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1536858" y="95693"/>
            <a:ext cx="6200691" cy="461665"/>
          </a:xfrm>
          <a:prstGeom prst="rect">
            <a:avLst/>
          </a:prstGeom>
          <a:solidFill>
            <a:schemeClr val="accent1">
              <a:lumMod val="20000"/>
              <a:lumOff val="80000"/>
            </a:schemeClr>
          </a:solidFill>
        </p:spPr>
        <p:txBody>
          <a:bodyPr wrap="square">
            <a:spAutoFit/>
          </a:bodyPr>
          <a:lstStyle/>
          <a:p>
            <a:r>
              <a:rPr lang="vi-VN" sz="2400" dirty="0">
                <a:latin typeface="Times New Roman" panose="02020603050405020304" pitchFamily="18" charset="0"/>
              </a:rPr>
              <a:t>Đọc tên 20 nguyên tố hoá học trong bảng 2.1</a:t>
            </a:r>
          </a:p>
        </p:txBody>
      </p:sp>
      <p:graphicFrame>
        <p:nvGraphicFramePr>
          <p:cNvPr id="6" name="Table 4">
            <a:extLst>
              <a:ext uri="{FF2B5EF4-FFF2-40B4-BE49-F238E27FC236}">
                <a16:creationId xmlns:a16="http://schemas.microsoft.com/office/drawing/2014/main" id="{CDCA2F90-C87A-448C-A19D-0608E6697D0B}"/>
              </a:ext>
            </a:extLst>
          </p:cNvPr>
          <p:cNvGraphicFramePr>
            <a:graphicFrameLocks noGrp="1"/>
          </p:cNvGraphicFramePr>
          <p:nvPr>
            <p:extLst>
              <p:ext uri="{D42A27DB-BD31-4B8C-83A1-F6EECF244321}">
                <p14:modId xmlns:p14="http://schemas.microsoft.com/office/powerpoint/2010/main" val="151850852"/>
              </p:ext>
            </p:extLst>
          </p:nvPr>
        </p:nvGraphicFramePr>
        <p:xfrm>
          <a:off x="244549" y="703103"/>
          <a:ext cx="8718697" cy="4446520"/>
        </p:xfrm>
        <a:graphic>
          <a:graphicData uri="http://schemas.openxmlformats.org/drawingml/2006/table">
            <a:tbl>
              <a:tblPr firstRow="1" bandRow="1">
                <a:tableStyleId>{073A0DAA-6AF3-43AB-8588-CEC1D06C72B9}</a:tableStyleId>
              </a:tblPr>
              <a:tblGrid>
                <a:gridCol w="536701">
                  <a:extLst>
                    <a:ext uri="{9D8B030D-6E8A-4147-A177-3AD203B41FA5}">
                      <a16:colId xmlns:a16="http://schemas.microsoft.com/office/drawing/2014/main" val="3096447879"/>
                    </a:ext>
                  </a:extLst>
                </a:gridCol>
                <a:gridCol w="1633650">
                  <a:extLst>
                    <a:ext uri="{9D8B030D-6E8A-4147-A177-3AD203B41FA5}">
                      <a16:colId xmlns:a16="http://schemas.microsoft.com/office/drawing/2014/main" val="3562436979"/>
                    </a:ext>
                  </a:extLst>
                </a:gridCol>
                <a:gridCol w="843076">
                  <a:extLst>
                    <a:ext uri="{9D8B030D-6E8A-4147-A177-3AD203B41FA5}">
                      <a16:colId xmlns:a16="http://schemas.microsoft.com/office/drawing/2014/main" val="2818223583"/>
                    </a:ext>
                  </a:extLst>
                </a:gridCol>
                <a:gridCol w="1339707">
                  <a:extLst>
                    <a:ext uri="{9D8B030D-6E8A-4147-A177-3AD203B41FA5}">
                      <a16:colId xmlns:a16="http://schemas.microsoft.com/office/drawing/2014/main" val="1282315390"/>
                    </a:ext>
                  </a:extLst>
                </a:gridCol>
                <a:gridCol w="615785">
                  <a:extLst>
                    <a:ext uri="{9D8B030D-6E8A-4147-A177-3AD203B41FA5}">
                      <a16:colId xmlns:a16="http://schemas.microsoft.com/office/drawing/2014/main" val="2815943987"/>
                    </a:ext>
                  </a:extLst>
                </a:gridCol>
                <a:gridCol w="1566997">
                  <a:extLst>
                    <a:ext uri="{9D8B030D-6E8A-4147-A177-3AD203B41FA5}">
                      <a16:colId xmlns:a16="http://schemas.microsoft.com/office/drawing/2014/main" val="445383704"/>
                    </a:ext>
                  </a:extLst>
                </a:gridCol>
                <a:gridCol w="911161">
                  <a:extLst>
                    <a:ext uri="{9D8B030D-6E8A-4147-A177-3AD203B41FA5}">
                      <a16:colId xmlns:a16="http://schemas.microsoft.com/office/drawing/2014/main" val="3477085221"/>
                    </a:ext>
                  </a:extLst>
                </a:gridCol>
                <a:gridCol w="1271620">
                  <a:extLst>
                    <a:ext uri="{9D8B030D-6E8A-4147-A177-3AD203B41FA5}">
                      <a16:colId xmlns:a16="http://schemas.microsoft.com/office/drawing/2014/main" val="3506816086"/>
                    </a:ext>
                  </a:extLst>
                </a:gridCol>
              </a:tblGrid>
              <a:tr h="524139">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7390411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1</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Hydrogen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/ˈhaɪdrədʒən/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11</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Sodium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/ˈsəʊdiəm/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0631538"/>
                  </a:ext>
                </a:extLst>
              </a:tr>
              <a:tr h="487242">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2</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Helium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/ˈhiːliəm/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12</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Magnesium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Mg</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/mæɡˈniːziəm/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7677315"/>
                  </a:ext>
                </a:extLst>
              </a:tr>
              <a:tr h="506323">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3</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Lithium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Li</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/ˈlɪθiəm/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13</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Aluminium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/ˌ</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æljəˈmɪniəm</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12077"/>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4</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Beryllium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/bəˈrɪliəm/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14</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Silicon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/ˈsɪlɪkən/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264944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5</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Boron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/ˈbɔːrɒn/</a:t>
                      </a:r>
                      <a:endParaRPr lang="en-US" sz="1600" dirty="0">
                        <a:solidFill>
                          <a:schemeClr val="tx1">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15</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Phosphorus</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fɒsfərəs</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5445601"/>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Carbon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/ˈkɑːbən/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Sulfur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sʌlfə</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278409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Nitrogen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/ˈnaɪtrədʒən/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Chlorine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Cl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/ˈklɔːriːn/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905618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Oxygen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/ˈɒksɪdʒən/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Argon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Ar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ɑːɡɒn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5258937"/>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Fluorine</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flɔːriːn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Potassium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K</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/pəˈtæsiəm/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6618194"/>
                  </a:ext>
                </a:extLst>
              </a:tr>
              <a:tr h="398776">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niːɒn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20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Calcium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/ˈkælsiəm/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9146043"/>
                  </a:ext>
                </a:extLst>
              </a:tr>
            </a:tbl>
          </a:graphicData>
        </a:graphic>
      </p:graphicFrame>
    </p:spTree>
    <p:extLst>
      <p:ext uri="{BB962C8B-B14F-4D97-AF65-F5344CB8AC3E}">
        <p14:creationId xmlns:p14="http://schemas.microsoft.com/office/powerpoint/2010/main" val="25197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25263" y="310338"/>
            <a:ext cx="1866318" cy="867176"/>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Rectangle: Rounded Corners 47">
            <a:extLst>
              <a:ext uri="{FF2B5EF4-FFF2-40B4-BE49-F238E27FC236}">
                <a16:creationId xmlns:a16="http://schemas.microsoft.com/office/drawing/2014/main" id="{94546B6E-643C-45C2-AFF0-EC886D296C1B}"/>
              </a:ext>
            </a:extLst>
          </p:cNvPr>
          <p:cNvSpPr/>
          <p:nvPr/>
        </p:nvSpPr>
        <p:spPr>
          <a:xfrm>
            <a:off x="780839" y="1879263"/>
            <a:ext cx="7357867"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3600">
                <a:solidFill>
                  <a:schemeClr val="tx1">
                    <a:lumMod val="50000"/>
                  </a:schemeClr>
                </a:solidFill>
                <a:latin typeface="Times New Roman" panose="02020603050405020304" pitchFamily="18" charset="0"/>
                <a:ea typeface="Times New Roman" panose="02020603050405020304" pitchFamily="18" charset="0"/>
              </a:rPr>
              <a:t>Mỗi nguyên tố hoá học đều có tên gọi và</a:t>
            </a:r>
            <a:r>
              <a:rPr lang="en-US" sz="3600">
                <a:solidFill>
                  <a:schemeClr val="tx1">
                    <a:lumMod val="50000"/>
                  </a:schemeClr>
                </a:solidFill>
                <a:latin typeface="Times New Roman" panose="02020603050405020304" pitchFamily="18" charset="0"/>
                <a:ea typeface="Times New Roman" panose="02020603050405020304" pitchFamily="18" charset="0"/>
              </a:rPr>
              <a:t> </a:t>
            </a:r>
            <a:r>
              <a:rPr lang="vi-VN" sz="3600">
                <a:solidFill>
                  <a:schemeClr val="tx1">
                    <a:lumMod val="50000"/>
                  </a:schemeClr>
                </a:solidFill>
                <a:latin typeface="Times New Roman" panose="02020603050405020304" pitchFamily="18" charset="0"/>
                <a:ea typeface="Times New Roman" panose="02020603050405020304" pitchFamily="18" charset="0"/>
              </a:rPr>
              <a:t>kí hiệu hóa học riêng</a:t>
            </a:r>
            <a:r>
              <a:rPr lang="en-US" sz="3600">
                <a:solidFill>
                  <a:schemeClr val="tx1">
                    <a:lumMod val="50000"/>
                  </a:schemeClr>
                </a:solidFill>
                <a:latin typeface="Times New Roman" panose="02020603050405020304" pitchFamily="18" charset="0"/>
                <a:ea typeface="Times New Roman" panose="02020603050405020304" pitchFamily="18" charset="0"/>
              </a:rPr>
              <a:t>.</a:t>
            </a:r>
            <a:endParaRPr lang="vi-VN"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id="{EF59B1E4-99C0-0EF4-09C6-E436DEF5189B}"/>
              </a:ext>
            </a:extLst>
          </p:cNvPr>
          <p:cNvSpPr/>
          <p:nvPr/>
        </p:nvSpPr>
        <p:spPr>
          <a:xfrm>
            <a:off x="124500" y="2279369"/>
            <a:ext cx="656339" cy="338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37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2639311" y="1953174"/>
            <a:ext cx="6216957" cy="2071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b="1">
                <a:solidFill>
                  <a:srgbClr val="00B050"/>
                </a:solidFill>
                <a:latin typeface="Times New Roman" panose="02020603050405020304" pitchFamily="18" charset="0"/>
                <a:cs typeface="Times New Roman" panose="02020603050405020304" pitchFamily="18" charset="0"/>
              </a:rPr>
              <a:t>KÍ </a:t>
            </a:r>
            <a:r>
              <a:rPr lang="en-US" sz="6000" b="1" dirty="0">
                <a:solidFill>
                  <a:srgbClr val="00B050"/>
                </a:solidFill>
                <a:latin typeface="Times New Roman" panose="02020603050405020304" pitchFamily="18" charset="0"/>
                <a:cs typeface="Times New Roman" panose="02020603050405020304" pitchFamily="18" charset="0"/>
              </a:rPr>
              <a:t>HIỆU HOÁ HỌC</a:t>
            </a:r>
          </a:p>
        </p:txBody>
      </p:sp>
      <p:sp>
        <p:nvSpPr>
          <p:cNvPr id="22" name="Google Shape;556;p30">
            <a:extLst>
              <a:ext uri="{FF2B5EF4-FFF2-40B4-BE49-F238E27FC236}">
                <a16:creationId xmlns:a16="http://schemas.microsoft.com/office/drawing/2014/main" id="{1CD1EF23-07B4-428B-8848-FA3E9B3CC0FB}"/>
              </a:ext>
            </a:extLst>
          </p:cNvPr>
          <p:cNvSpPr txBox="1">
            <a:spLocks/>
          </p:cNvSpPr>
          <p:nvPr/>
        </p:nvSpPr>
        <p:spPr>
          <a:xfrm>
            <a:off x="3991200" y="744734"/>
            <a:ext cx="2654149"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t>
            </a:r>
          </a:p>
        </p:txBody>
      </p:sp>
    </p:spTree>
    <p:extLst>
      <p:ext uri="{BB962C8B-B14F-4D97-AF65-F5344CB8AC3E}">
        <p14:creationId xmlns:p14="http://schemas.microsoft.com/office/powerpoint/2010/main" val="176646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3"/>
        <p:cNvGrpSpPr/>
        <p:nvPr/>
      </p:nvGrpSpPr>
      <p:grpSpPr>
        <a:xfrm>
          <a:off x="0" y="0"/>
          <a:ext cx="0" cy="0"/>
          <a:chOff x="0" y="0"/>
          <a:chExt cx="0" cy="0"/>
        </a:xfrm>
      </p:grpSpPr>
      <p:grpSp>
        <p:nvGrpSpPr>
          <p:cNvPr id="1094" name="Google Shape;1094;p42"/>
          <p:cNvGrpSpPr/>
          <p:nvPr/>
        </p:nvGrpSpPr>
        <p:grpSpPr>
          <a:xfrm>
            <a:off x="4012441" y="1283694"/>
            <a:ext cx="5236127" cy="3232654"/>
            <a:chOff x="5351258" y="290941"/>
            <a:chExt cx="3515173" cy="3232654"/>
          </a:xfrm>
          <a:solidFill>
            <a:schemeClr val="accent1">
              <a:lumMod val="20000"/>
              <a:lumOff val="80000"/>
            </a:schemeClr>
          </a:solidFill>
        </p:grpSpPr>
        <p:sp>
          <p:nvSpPr>
            <p:cNvPr id="1095" name="Google Shape;1095;p42"/>
            <p:cNvSpPr/>
            <p:nvPr/>
          </p:nvSpPr>
          <p:spPr>
            <a:xfrm>
              <a:off x="5351258" y="303395"/>
              <a:ext cx="3502345" cy="3206780"/>
            </a:xfrm>
            <a:custGeom>
              <a:avLst/>
              <a:gdLst/>
              <a:ahLst/>
              <a:cxnLst/>
              <a:rect l="l" t="t" r="r" b="b"/>
              <a:pathLst>
                <a:path w="112489" h="102996" extrusionOk="0">
                  <a:moveTo>
                    <a:pt x="63766" y="0"/>
                  </a:moveTo>
                  <a:cubicBezTo>
                    <a:pt x="56273" y="0"/>
                    <a:pt x="48963" y="1025"/>
                    <a:pt x="41202" y="4461"/>
                  </a:cubicBezTo>
                  <a:cubicBezTo>
                    <a:pt x="28756" y="9940"/>
                    <a:pt x="18020" y="19535"/>
                    <a:pt x="11718" y="31633"/>
                  </a:cubicBezTo>
                  <a:cubicBezTo>
                    <a:pt x="0" y="54118"/>
                    <a:pt x="8424" y="78186"/>
                    <a:pt x="28756" y="92215"/>
                  </a:cubicBezTo>
                  <a:cubicBezTo>
                    <a:pt x="38739" y="99119"/>
                    <a:pt x="50957" y="102995"/>
                    <a:pt x="62872" y="102995"/>
                  </a:cubicBezTo>
                  <a:cubicBezTo>
                    <a:pt x="77791" y="102995"/>
                    <a:pt x="92234" y="96917"/>
                    <a:pt x="101214" y="83095"/>
                  </a:cubicBezTo>
                  <a:cubicBezTo>
                    <a:pt x="109923" y="69762"/>
                    <a:pt x="112489" y="53484"/>
                    <a:pt x="108720" y="38062"/>
                  </a:cubicBezTo>
                  <a:cubicBezTo>
                    <a:pt x="106883" y="30524"/>
                    <a:pt x="103653" y="23367"/>
                    <a:pt x="99473" y="16875"/>
                  </a:cubicBezTo>
                  <a:cubicBezTo>
                    <a:pt x="94691" y="9433"/>
                    <a:pt x="92664" y="2149"/>
                    <a:pt x="82815" y="1294"/>
                  </a:cubicBezTo>
                  <a:cubicBezTo>
                    <a:pt x="76113" y="682"/>
                    <a:pt x="69878" y="0"/>
                    <a:pt x="63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5354216" y="290941"/>
              <a:ext cx="3512215" cy="3232654"/>
            </a:xfrm>
            <a:custGeom>
              <a:avLst/>
              <a:gdLst/>
              <a:ahLst/>
              <a:cxnLst/>
              <a:rect l="l" t="t" r="r" b="b"/>
              <a:pathLst>
                <a:path w="112806" h="103827" extrusionOk="0">
                  <a:moveTo>
                    <a:pt x="63687" y="776"/>
                  </a:moveTo>
                  <a:cubicBezTo>
                    <a:pt x="68785" y="776"/>
                    <a:pt x="73979" y="1251"/>
                    <a:pt x="79489" y="1789"/>
                  </a:cubicBezTo>
                  <a:cubicBezTo>
                    <a:pt x="80503" y="1884"/>
                    <a:pt x="81580" y="2011"/>
                    <a:pt x="82656" y="2074"/>
                  </a:cubicBezTo>
                  <a:cubicBezTo>
                    <a:pt x="90479" y="2802"/>
                    <a:pt x="93139" y="7458"/>
                    <a:pt x="96559" y="13348"/>
                  </a:cubicBezTo>
                  <a:cubicBezTo>
                    <a:pt x="97351" y="14710"/>
                    <a:pt x="98143" y="16103"/>
                    <a:pt x="99029" y="17528"/>
                  </a:cubicBezTo>
                  <a:cubicBezTo>
                    <a:pt x="103368" y="24211"/>
                    <a:pt x="106440" y="31336"/>
                    <a:pt x="108213" y="38588"/>
                  </a:cubicBezTo>
                  <a:cubicBezTo>
                    <a:pt x="112077" y="54264"/>
                    <a:pt x="109417" y="70130"/>
                    <a:pt x="100771" y="83305"/>
                  </a:cubicBezTo>
                  <a:cubicBezTo>
                    <a:pt x="94342" y="93249"/>
                    <a:pt x="84620" y="99741"/>
                    <a:pt x="72744" y="102084"/>
                  </a:cubicBezTo>
                  <a:cubicBezTo>
                    <a:pt x="69482" y="102718"/>
                    <a:pt x="66157" y="103034"/>
                    <a:pt x="62737" y="103034"/>
                  </a:cubicBezTo>
                  <a:cubicBezTo>
                    <a:pt x="51051" y="103034"/>
                    <a:pt x="38890" y="99266"/>
                    <a:pt x="28851" y="92299"/>
                  </a:cubicBezTo>
                  <a:cubicBezTo>
                    <a:pt x="7664" y="77699"/>
                    <a:pt x="887" y="53536"/>
                    <a:pt x="11971" y="32254"/>
                  </a:cubicBezTo>
                  <a:cubicBezTo>
                    <a:pt x="18147" y="20442"/>
                    <a:pt x="28534" y="10815"/>
                    <a:pt x="41265" y="5209"/>
                  </a:cubicBezTo>
                  <a:cubicBezTo>
                    <a:pt x="48992" y="1789"/>
                    <a:pt x="56244" y="776"/>
                    <a:pt x="63687" y="776"/>
                  </a:cubicBezTo>
                  <a:close/>
                  <a:moveTo>
                    <a:pt x="63758" y="0"/>
                  </a:moveTo>
                  <a:cubicBezTo>
                    <a:pt x="56200" y="0"/>
                    <a:pt x="48828" y="1023"/>
                    <a:pt x="40948" y="4481"/>
                  </a:cubicBezTo>
                  <a:cubicBezTo>
                    <a:pt x="28059" y="10181"/>
                    <a:pt x="17513" y="19935"/>
                    <a:pt x="11274" y="31874"/>
                  </a:cubicBezTo>
                  <a:cubicBezTo>
                    <a:pt x="0" y="53536"/>
                    <a:pt x="6872" y="78079"/>
                    <a:pt x="28407" y="92964"/>
                  </a:cubicBezTo>
                  <a:cubicBezTo>
                    <a:pt x="38636" y="100026"/>
                    <a:pt x="50892" y="103826"/>
                    <a:pt x="62768" y="103826"/>
                  </a:cubicBezTo>
                  <a:cubicBezTo>
                    <a:pt x="66220" y="103826"/>
                    <a:pt x="69609" y="103510"/>
                    <a:pt x="72902" y="102813"/>
                  </a:cubicBezTo>
                  <a:cubicBezTo>
                    <a:pt x="84968" y="100406"/>
                    <a:pt x="94849" y="93787"/>
                    <a:pt x="101404" y="83716"/>
                  </a:cubicBezTo>
                  <a:cubicBezTo>
                    <a:pt x="110145" y="70321"/>
                    <a:pt x="112805" y="54201"/>
                    <a:pt x="108942" y="38335"/>
                  </a:cubicBezTo>
                  <a:cubicBezTo>
                    <a:pt x="107137" y="31019"/>
                    <a:pt x="104033" y="23831"/>
                    <a:pt x="99663" y="17053"/>
                  </a:cubicBezTo>
                  <a:cubicBezTo>
                    <a:pt x="98808" y="15660"/>
                    <a:pt x="98016" y="14267"/>
                    <a:pt x="97224" y="12936"/>
                  </a:cubicBezTo>
                  <a:cubicBezTo>
                    <a:pt x="93836" y="7014"/>
                    <a:pt x="90954" y="1947"/>
                    <a:pt x="82720" y="1251"/>
                  </a:cubicBezTo>
                  <a:cubicBezTo>
                    <a:pt x="81643" y="1156"/>
                    <a:pt x="80598" y="1061"/>
                    <a:pt x="79553" y="966"/>
                  </a:cubicBezTo>
                  <a:cubicBezTo>
                    <a:pt x="74061" y="467"/>
                    <a:pt x="68867" y="0"/>
                    <a:pt x="63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42"/>
          <p:cNvSpPr txBox="1">
            <a:spLocks noGrp="1"/>
          </p:cNvSpPr>
          <p:nvPr>
            <p:ph type="title"/>
          </p:nvPr>
        </p:nvSpPr>
        <p:spPr>
          <a:xfrm>
            <a:off x="4572000" y="1845116"/>
            <a:ext cx="4380931" cy="24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0" i="1" dirty="0">
                <a:solidFill>
                  <a:schemeClr val="accent1">
                    <a:lumMod val="10000"/>
                  </a:schemeClr>
                </a:solidFill>
                <a:latin typeface="Times New Roman" panose="02020603050405020304" pitchFamily="18" charset="0"/>
              </a:rPr>
              <a:t>Vì sao cần phải xây dựng hệ thống kí hiệu nguyên tố hoá học? Các kí hiệu hoá học của các nguyên tố được biểu diễn như thế nào?</a:t>
            </a:r>
          </a:p>
        </p:txBody>
      </p:sp>
      <p:grpSp>
        <p:nvGrpSpPr>
          <p:cNvPr id="1102" name="Google Shape;1102;p42"/>
          <p:cNvGrpSpPr/>
          <p:nvPr/>
        </p:nvGrpSpPr>
        <p:grpSpPr>
          <a:xfrm rot="-2540468">
            <a:off x="8513492" y="326515"/>
            <a:ext cx="204232" cy="459554"/>
            <a:chOff x="10478906" y="1799069"/>
            <a:chExt cx="204246" cy="459584"/>
          </a:xfrm>
        </p:grpSpPr>
        <p:sp>
          <p:nvSpPr>
            <p:cNvPr id="1103" name="Google Shape;1103;p42"/>
            <p:cNvSpPr/>
            <p:nvPr/>
          </p:nvSpPr>
          <p:spPr>
            <a:xfrm>
              <a:off x="10478906" y="1819774"/>
              <a:ext cx="193411" cy="144404"/>
            </a:xfrm>
            <a:custGeom>
              <a:avLst/>
              <a:gdLst/>
              <a:ahLst/>
              <a:cxnLst/>
              <a:rect l="l" t="t" r="r" b="b"/>
              <a:pathLst>
                <a:path w="6212" h="4638" extrusionOk="0">
                  <a:moveTo>
                    <a:pt x="3770" y="1"/>
                  </a:moveTo>
                  <a:cubicBezTo>
                    <a:pt x="1665" y="1"/>
                    <a:pt x="0" y="2653"/>
                    <a:pt x="2189" y="4132"/>
                  </a:cubicBezTo>
                  <a:cubicBezTo>
                    <a:pt x="2643" y="4458"/>
                    <a:pt x="3198" y="4638"/>
                    <a:pt x="3736" y="4638"/>
                  </a:cubicBezTo>
                  <a:cubicBezTo>
                    <a:pt x="4399" y="4638"/>
                    <a:pt x="5035" y="4364"/>
                    <a:pt x="5420" y="3752"/>
                  </a:cubicBezTo>
                  <a:cubicBezTo>
                    <a:pt x="6211" y="2485"/>
                    <a:pt x="5736" y="1028"/>
                    <a:pt x="4755" y="110"/>
                  </a:cubicBezTo>
                  <a:lnTo>
                    <a:pt x="4755" y="78"/>
                  </a:lnTo>
                  <a:cubicBezTo>
                    <a:pt x="4687" y="100"/>
                    <a:pt x="4636" y="123"/>
                    <a:pt x="4578" y="123"/>
                  </a:cubicBezTo>
                  <a:cubicBezTo>
                    <a:pt x="4554" y="123"/>
                    <a:pt x="4529" y="119"/>
                    <a:pt x="4501" y="110"/>
                  </a:cubicBezTo>
                  <a:cubicBezTo>
                    <a:pt x="4255" y="35"/>
                    <a:pt x="4010" y="1"/>
                    <a:pt x="3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10484947" y="1799069"/>
              <a:ext cx="198205" cy="184195"/>
            </a:xfrm>
            <a:custGeom>
              <a:avLst/>
              <a:gdLst/>
              <a:ahLst/>
              <a:cxnLst/>
              <a:rect l="l" t="t" r="r" b="b"/>
              <a:pathLst>
                <a:path w="6366" h="5916" extrusionOk="0">
                  <a:moveTo>
                    <a:pt x="3564" y="709"/>
                  </a:moveTo>
                  <a:cubicBezTo>
                    <a:pt x="3794" y="709"/>
                    <a:pt x="4032" y="740"/>
                    <a:pt x="4276" y="806"/>
                  </a:cubicBezTo>
                  <a:cubicBezTo>
                    <a:pt x="4303" y="816"/>
                    <a:pt x="4329" y="819"/>
                    <a:pt x="4351" y="819"/>
                  </a:cubicBezTo>
                  <a:cubicBezTo>
                    <a:pt x="4405" y="819"/>
                    <a:pt x="4443" y="797"/>
                    <a:pt x="4466" y="775"/>
                  </a:cubicBezTo>
                  <a:cubicBezTo>
                    <a:pt x="5416" y="1598"/>
                    <a:pt x="6017" y="3086"/>
                    <a:pt x="5162" y="4385"/>
                  </a:cubicBezTo>
                  <a:cubicBezTo>
                    <a:pt x="4877" y="4797"/>
                    <a:pt x="4434" y="5082"/>
                    <a:pt x="3927" y="5208"/>
                  </a:cubicBezTo>
                  <a:cubicBezTo>
                    <a:pt x="3785" y="5237"/>
                    <a:pt x="3637" y="5251"/>
                    <a:pt x="3488" y="5251"/>
                  </a:cubicBezTo>
                  <a:cubicBezTo>
                    <a:pt x="2974" y="5251"/>
                    <a:pt x="2437" y="5084"/>
                    <a:pt x="1995" y="4765"/>
                  </a:cubicBezTo>
                  <a:cubicBezTo>
                    <a:pt x="1045" y="4100"/>
                    <a:pt x="760" y="3150"/>
                    <a:pt x="1204" y="2200"/>
                  </a:cubicBezTo>
                  <a:cubicBezTo>
                    <a:pt x="1596" y="1390"/>
                    <a:pt x="2483" y="709"/>
                    <a:pt x="3564" y="709"/>
                  </a:cubicBezTo>
                  <a:close/>
                  <a:moveTo>
                    <a:pt x="3517" y="0"/>
                  </a:moveTo>
                  <a:cubicBezTo>
                    <a:pt x="2428" y="0"/>
                    <a:pt x="1360" y="677"/>
                    <a:pt x="792" y="1566"/>
                  </a:cubicBezTo>
                  <a:cubicBezTo>
                    <a:pt x="0" y="2833"/>
                    <a:pt x="349" y="4448"/>
                    <a:pt x="1679" y="5367"/>
                  </a:cubicBezTo>
                  <a:cubicBezTo>
                    <a:pt x="1869" y="5493"/>
                    <a:pt x="2059" y="5588"/>
                    <a:pt x="2312" y="5683"/>
                  </a:cubicBezTo>
                  <a:cubicBezTo>
                    <a:pt x="2690" y="5834"/>
                    <a:pt x="3094" y="5916"/>
                    <a:pt x="3495" y="5916"/>
                  </a:cubicBezTo>
                  <a:cubicBezTo>
                    <a:pt x="4272" y="5916"/>
                    <a:pt x="5042" y="5612"/>
                    <a:pt x="5606" y="4923"/>
                  </a:cubicBezTo>
                  <a:cubicBezTo>
                    <a:pt x="6144" y="4163"/>
                    <a:pt x="6366" y="3086"/>
                    <a:pt x="6144" y="2168"/>
                  </a:cubicBezTo>
                  <a:cubicBezTo>
                    <a:pt x="5954" y="1376"/>
                    <a:pt x="5479" y="775"/>
                    <a:pt x="4782" y="458"/>
                  </a:cubicBezTo>
                  <a:lnTo>
                    <a:pt x="4719" y="458"/>
                  </a:lnTo>
                  <a:cubicBezTo>
                    <a:pt x="4719" y="363"/>
                    <a:pt x="4656" y="300"/>
                    <a:pt x="4561" y="205"/>
                  </a:cubicBezTo>
                  <a:cubicBezTo>
                    <a:pt x="4529" y="173"/>
                    <a:pt x="4497" y="173"/>
                    <a:pt x="4434" y="173"/>
                  </a:cubicBezTo>
                  <a:cubicBezTo>
                    <a:pt x="4134" y="54"/>
                    <a:pt x="3825" y="0"/>
                    <a:pt x="3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10557896" y="1847827"/>
              <a:ext cx="68061" cy="28987"/>
            </a:xfrm>
            <a:custGeom>
              <a:avLst/>
              <a:gdLst/>
              <a:ahLst/>
              <a:cxnLst/>
              <a:rect l="l" t="t" r="r" b="b"/>
              <a:pathLst>
                <a:path w="2186" h="931" extrusionOk="0">
                  <a:moveTo>
                    <a:pt x="1195" y="1"/>
                  </a:moveTo>
                  <a:cubicBezTo>
                    <a:pt x="1103" y="1"/>
                    <a:pt x="1010" y="11"/>
                    <a:pt x="919" y="32"/>
                  </a:cubicBezTo>
                  <a:cubicBezTo>
                    <a:pt x="508" y="127"/>
                    <a:pt x="191" y="349"/>
                    <a:pt x="32" y="665"/>
                  </a:cubicBezTo>
                  <a:cubicBezTo>
                    <a:pt x="1" y="792"/>
                    <a:pt x="32" y="855"/>
                    <a:pt x="128" y="919"/>
                  </a:cubicBezTo>
                  <a:lnTo>
                    <a:pt x="159" y="919"/>
                  </a:lnTo>
                  <a:cubicBezTo>
                    <a:pt x="175" y="927"/>
                    <a:pt x="193" y="931"/>
                    <a:pt x="211" y="931"/>
                  </a:cubicBezTo>
                  <a:cubicBezTo>
                    <a:pt x="266" y="931"/>
                    <a:pt x="325" y="895"/>
                    <a:pt x="349" y="824"/>
                  </a:cubicBezTo>
                  <a:cubicBezTo>
                    <a:pt x="508" y="602"/>
                    <a:pt x="793" y="444"/>
                    <a:pt x="1109" y="380"/>
                  </a:cubicBezTo>
                  <a:cubicBezTo>
                    <a:pt x="1145" y="376"/>
                    <a:pt x="1181" y="374"/>
                    <a:pt x="1215" y="374"/>
                  </a:cubicBezTo>
                  <a:cubicBezTo>
                    <a:pt x="1450" y="374"/>
                    <a:pt x="1640" y="468"/>
                    <a:pt x="1806" y="634"/>
                  </a:cubicBezTo>
                  <a:cubicBezTo>
                    <a:pt x="1869" y="665"/>
                    <a:pt x="1933" y="681"/>
                    <a:pt x="1988" y="681"/>
                  </a:cubicBezTo>
                  <a:cubicBezTo>
                    <a:pt x="2043" y="681"/>
                    <a:pt x="2091" y="665"/>
                    <a:pt x="2123" y="634"/>
                  </a:cubicBezTo>
                  <a:cubicBezTo>
                    <a:pt x="2123" y="634"/>
                    <a:pt x="2186" y="602"/>
                    <a:pt x="2186" y="539"/>
                  </a:cubicBezTo>
                  <a:cubicBezTo>
                    <a:pt x="2186" y="475"/>
                    <a:pt x="2186" y="380"/>
                    <a:pt x="2091" y="349"/>
                  </a:cubicBezTo>
                  <a:cubicBezTo>
                    <a:pt x="1844" y="127"/>
                    <a:pt x="1521"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10513528" y="2097623"/>
              <a:ext cx="153838" cy="143719"/>
            </a:xfrm>
            <a:custGeom>
              <a:avLst/>
              <a:gdLst/>
              <a:ahLst/>
              <a:cxnLst/>
              <a:rect l="l" t="t" r="r" b="b"/>
              <a:pathLst>
                <a:path w="4941" h="4616" extrusionOk="0">
                  <a:moveTo>
                    <a:pt x="2197" y="1"/>
                  </a:moveTo>
                  <a:cubicBezTo>
                    <a:pt x="1188" y="1"/>
                    <a:pt x="248" y="612"/>
                    <a:pt x="127" y="1985"/>
                  </a:cubicBezTo>
                  <a:cubicBezTo>
                    <a:pt x="1" y="3188"/>
                    <a:pt x="761" y="4518"/>
                    <a:pt x="2059" y="4613"/>
                  </a:cubicBezTo>
                  <a:cubicBezTo>
                    <a:pt x="2099" y="4615"/>
                    <a:pt x="2139" y="4616"/>
                    <a:pt x="2178" y="4616"/>
                  </a:cubicBezTo>
                  <a:cubicBezTo>
                    <a:pt x="3574" y="4616"/>
                    <a:pt x="4601" y="3532"/>
                    <a:pt x="4909" y="2238"/>
                  </a:cubicBezTo>
                  <a:cubicBezTo>
                    <a:pt x="4909" y="2175"/>
                    <a:pt x="4941" y="2175"/>
                    <a:pt x="4941" y="2175"/>
                  </a:cubicBezTo>
                  <a:cubicBezTo>
                    <a:pt x="4878" y="2143"/>
                    <a:pt x="4846" y="2111"/>
                    <a:pt x="4783" y="2016"/>
                  </a:cubicBezTo>
                  <a:cubicBezTo>
                    <a:pt x="4501" y="739"/>
                    <a:pt x="3307"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10498739" y="2075517"/>
              <a:ext cx="182451" cy="183136"/>
            </a:xfrm>
            <a:custGeom>
              <a:avLst/>
              <a:gdLst/>
              <a:ahLst/>
              <a:cxnLst/>
              <a:rect l="l" t="t" r="r" b="b"/>
              <a:pathLst>
                <a:path w="5860" h="5882" extrusionOk="0">
                  <a:moveTo>
                    <a:pt x="2739" y="722"/>
                  </a:moveTo>
                  <a:cubicBezTo>
                    <a:pt x="3773" y="722"/>
                    <a:pt x="4961" y="1390"/>
                    <a:pt x="5258" y="2726"/>
                  </a:cubicBezTo>
                  <a:cubicBezTo>
                    <a:pt x="5258" y="2821"/>
                    <a:pt x="5353" y="2853"/>
                    <a:pt x="5384" y="2885"/>
                  </a:cubicBezTo>
                  <a:cubicBezTo>
                    <a:pt x="5083" y="4061"/>
                    <a:pt x="4121" y="5237"/>
                    <a:pt x="2744" y="5237"/>
                  </a:cubicBezTo>
                  <a:cubicBezTo>
                    <a:pt x="2675" y="5237"/>
                    <a:pt x="2605" y="5234"/>
                    <a:pt x="2534" y="5228"/>
                  </a:cubicBezTo>
                  <a:cubicBezTo>
                    <a:pt x="2028" y="5197"/>
                    <a:pt x="1552" y="4943"/>
                    <a:pt x="1236" y="4563"/>
                  </a:cubicBezTo>
                  <a:cubicBezTo>
                    <a:pt x="792" y="4025"/>
                    <a:pt x="602" y="3360"/>
                    <a:pt x="666" y="2663"/>
                  </a:cubicBezTo>
                  <a:cubicBezTo>
                    <a:pt x="792" y="1523"/>
                    <a:pt x="1457" y="795"/>
                    <a:pt x="2534" y="731"/>
                  </a:cubicBezTo>
                  <a:cubicBezTo>
                    <a:pt x="2602" y="725"/>
                    <a:pt x="2670" y="722"/>
                    <a:pt x="2739" y="722"/>
                  </a:cubicBezTo>
                  <a:close/>
                  <a:moveTo>
                    <a:pt x="2765" y="0"/>
                  </a:moveTo>
                  <a:cubicBezTo>
                    <a:pt x="1329" y="0"/>
                    <a:pt x="156" y="1121"/>
                    <a:pt x="32" y="2631"/>
                  </a:cubicBezTo>
                  <a:cubicBezTo>
                    <a:pt x="1" y="2853"/>
                    <a:pt x="32" y="3106"/>
                    <a:pt x="96" y="3328"/>
                  </a:cubicBezTo>
                  <a:cubicBezTo>
                    <a:pt x="254" y="4531"/>
                    <a:pt x="1046" y="5608"/>
                    <a:pt x="2344" y="5830"/>
                  </a:cubicBezTo>
                  <a:cubicBezTo>
                    <a:pt x="2495" y="5865"/>
                    <a:pt x="2653" y="5882"/>
                    <a:pt x="2813" y="5882"/>
                  </a:cubicBezTo>
                  <a:cubicBezTo>
                    <a:pt x="3530" y="5882"/>
                    <a:pt x="4315" y="5550"/>
                    <a:pt x="4909" y="5007"/>
                  </a:cubicBezTo>
                  <a:cubicBezTo>
                    <a:pt x="5511" y="4436"/>
                    <a:pt x="5764" y="3740"/>
                    <a:pt x="5733" y="2980"/>
                  </a:cubicBezTo>
                  <a:lnTo>
                    <a:pt x="5733" y="2885"/>
                  </a:lnTo>
                  <a:cubicBezTo>
                    <a:pt x="5828" y="2853"/>
                    <a:pt x="5859" y="2726"/>
                    <a:pt x="5859" y="2663"/>
                  </a:cubicBezTo>
                  <a:lnTo>
                    <a:pt x="5859" y="2505"/>
                  </a:lnTo>
                  <a:cubicBezTo>
                    <a:pt x="5669" y="985"/>
                    <a:pt x="4213" y="35"/>
                    <a:pt x="2883" y="3"/>
                  </a:cubicBezTo>
                  <a:cubicBezTo>
                    <a:pt x="2843" y="1"/>
                    <a:pt x="2804"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10587474" y="2130688"/>
              <a:ext cx="49349" cy="56354"/>
            </a:xfrm>
            <a:custGeom>
              <a:avLst/>
              <a:gdLst/>
              <a:ahLst/>
              <a:cxnLst/>
              <a:rect l="l" t="t" r="r" b="b"/>
              <a:pathLst>
                <a:path w="1585" h="1810" extrusionOk="0">
                  <a:moveTo>
                    <a:pt x="255" y="0"/>
                  </a:moveTo>
                  <a:cubicBezTo>
                    <a:pt x="223" y="0"/>
                    <a:pt x="191" y="2"/>
                    <a:pt x="159" y="4"/>
                  </a:cubicBezTo>
                  <a:cubicBezTo>
                    <a:pt x="33" y="4"/>
                    <a:pt x="1" y="99"/>
                    <a:pt x="1" y="163"/>
                  </a:cubicBezTo>
                  <a:lnTo>
                    <a:pt x="1" y="226"/>
                  </a:lnTo>
                  <a:cubicBezTo>
                    <a:pt x="1" y="289"/>
                    <a:pt x="64" y="321"/>
                    <a:pt x="159" y="384"/>
                  </a:cubicBezTo>
                  <a:cubicBezTo>
                    <a:pt x="444" y="416"/>
                    <a:pt x="698" y="574"/>
                    <a:pt x="856" y="796"/>
                  </a:cubicBezTo>
                  <a:cubicBezTo>
                    <a:pt x="1014" y="1049"/>
                    <a:pt x="1078" y="1271"/>
                    <a:pt x="1014" y="1524"/>
                  </a:cubicBezTo>
                  <a:cubicBezTo>
                    <a:pt x="983" y="1683"/>
                    <a:pt x="1109" y="1746"/>
                    <a:pt x="1173" y="1809"/>
                  </a:cubicBezTo>
                  <a:lnTo>
                    <a:pt x="1268" y="1809"/>
                  </a:lnTo>
                  <a:cubicBezTo>
                    <a:pt x="1394" y="1809"/>
                    <a:pt x="1458" y="1746"/>
                    <a:pt x="1458" y="1651"/>
                  </a:cubicBezTo>
                  <a:cubicBezTo>
                    <a:pt x="1584" y="1239"/>
                    <a:pt x="1458" y="764"/>
                    <a:pt x="1141" y="448"/>
                  </a:cubicBezTo>
                  <a:cubicBezTo>
                    <a:pt x="938" y="158"/>
                    <a:pt x="602"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8" name="Text Box 8">
            <a:extLst>
              <a:ext uri="{FF2B5EF4-FFF2-40B4-BE49-F238E27FC236}">
                <a16:creationId xmlns:a16="http://schemas.microsoft.com/office/drawing/2014/main" id="{E8E21983-CBB2-4D63-99A5-9D6DA38D4DE3}"/>
              </a:ext>
            </a:extLst>
          </p:cNvPr>
          <p:cNvSpPr txBox="1"/>
          <p:nvPr/>
        </p:nvSpPr>
        <p:spPr>
          <a:xfrm>
            <a:off x="259306" y="733373"/>
            <a:ext cx="3794078" cy="3539430"/>
          </a:xfrm>
          <a:prstGeom prst="rect">
            <a:avLst/>
          </a:prstGeom>
          <a:solidFill>
            <a:schemeClr val="accent1">
              <a:lumMod val="20000"/>
              <a:lumOff val="80000"/>
            </a:schemeClr>
          </a:solidFill>
          <a:ln w="9525">
            <a:noFill/>
          </a:ln>
        </p:spPr>
        <p:txBody>
          <a:bodyPr wrap="square">
            <a:spAutoFit/>
          </a:bodyPr>
          <a:lstStyle/>
          <a:p>
            <a:pPr algn="just">
              <a:spcBef>
                <a:spcPct val="50000"/>
              </a:spcBef>
            </a:pPr>
            <a:r>
              <a:rPr sz="2800" i="1" dirty="0">
                <a:latin typeface="Times New Roman" panose="02020603050405020304" pitchFamily="18" charset="0"/>
                <a:cs typeface="Times New Roman" panose="02020603050405020304" pitchFamily="18" charset="0"/>
              </a:rPr>
              <a:t>Trong khoa học để trao đổi với nhau về nguyên tố cần có những biểu diễn ngắn gọn thống nhất trên toàn thế giới. Vì vậy người ta đưa ra kí hiệu hoá học để biểu diễn nguyên tố.</a:t>
            </a:r>
          </a:p>
        </p:txBody>
      </p:sp>
      <p:pic>
        <p:nvPicPr>
          <p:cNvPr id="3" name="Picture 2">
            <a:extLst>
              <a:ext uri="{FF2B5EF4-FFF2-40B4-BE49-F238E27FC236}">
                <a16:creationId xmlns:a16="http://schemas.microsoft.com/office/drawing/2014/main" id="{250D49CD-CEE0-29F6-DA64-202C4857A08E}"/>
              </a:ext>
            </a:extLst>
          </p:cNvPr>
          <p:cNvPicPr>
            <a:picLocks noChangeAspect="1"/>
          </p:cNvPicPr>
          <p:nvPr/>
        </p:nvPicPr>
        <p:blipFill>
          <a:blip r:embed="rId3"/>
          <a:stretch>
            <a:fillRect/>
          </a:stretch>
        </p:blipFill>
        <p:spPr>
          <a:xfrm>
            <a:off x="4418218" y="237215"/>
            <a:ext cx="4466476" cy="4466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2565762" y="0"/>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2</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07232" y="1406845"/>
            <a:ext cx="8720919" cy="461665"/>
          </a:xfrm>
          <a:prstGeom prst="rect">
            <a:avLst/>
          </a:prstGeom>
          <a:solidFill>
            <a:schemeClr val="accent1">
              <a:lumMod val="20000"/>
              <a:lumOff val="80000"/>
            </a:schemeClr>
          </a:solidFill>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2:Hoàn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8024FA7-1364-4BD9-769F-E70BEA459BF9}"/>
              </a:ext>
            </a:extLst>
          </p:cNvPr>
          <p:cNvSpPr txBox="1"/>
          <p:nvPr/>
        </p:nvSpPr>
        <p:spPr>
          <a:xfrm>
            <a:off x="307233" y="533240"/>
            <a:ext cx="8720919" cy="830997"/>
          </a:xfrm>
          <a:prstGeom prst="rect">
            <a:avLst/>
          </a:prstGeom>
          <a:solidFill>
            <a:schemeClr val="accent1">
              <a:lumMod val="20000"/>
              <a:lumOff val="80000"/>
            </a:schemeClr>
          </a:solidFill>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Cho </a:t>
            </a:r>
            <a:r>
              <a:rPr lang="en-US" sz="2400" b="1" dirty="0" err="1">
                <a:latin typeface="Times New Roman" panose="02020603050405020304" pitchFamily="18" charset="0"/>
                <a:cs typeface="Times New Roman" panose="02020603050405020304" pitchFamily="18" charset="0"/>
              </a:rPr>
              <a:t>ví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E378CC9A-A71B-4726-B887-5860F8C36B2C}"/>
              </a:ext>
            </a:extLst>
          </p:cNvPr>
          <p:cNvGraphicFramePr>
            <a:graphicFrameLocks noGrp="1"/>
          </p:cNvGraphicFramePr>
          <p:nvPr>
            <p:extLst>
              <p:ext uri="{D42A27DB-BD31-4B8C-83A1-F6EECF244321}">
                <p14:modId xmlns:p14="http://schemas.microsoft.com/office/powerpoint/2010/main" val="4071589400"/>
              </p:ext>
            </p:extLst>
          </p:nvPr>
        </p:nvGraphicFramePr>
        <p:xfrm>
          <a:off x="837811" y="1900727"/>
          <a:ext cx="7933656" cy="3297622"/>
        </p:xfrm>
        <a:graphic>
          <a:graphicData uri="http://schemas.openxmlformats.org/drawingml/2006/table">
            <a:tbl>
              <a:tblPr firstRow="1" bandRow="1"/>
              <a:tblGrid>
                <a:gridCol w="3699148">
                  <a:extLst>
                    <a:ext uri="{9D8B030D-6E8A-4147-A177-3AD203B41FA5}">
                      <a16:colId xmlns:a16="http://schemas.microsoft.com/office/drawing/2014/main" val="2103051161"/>
                    </a:ext>
                  </a:extLst>
                </a:gridCol>
                <a:gridCol w="2261349">
                  <a:extLst>
                    <a:ext uri="{9D8B030D-6E8A-4147-A177-3AD203B41FA5}">
                      <a16:colId xmlns:a16="http://schemas.microsoft.com/office/drawing/2014/main" val="773045551"/>
                    </a:ext>
                  </a:extLst>
                </a:gridCol>
                <a:gridCol w="1973159">
                  <a:extLst>
                    <a:ext uri="{9D8B030D-6E8A-4147-A177-3AD203B41FA5}">
                      <a16:colId xmlns:a16="http://schemas.microsoft.com/office/drawing/2014/main" val="1268017771"/>
                    </a:ext>
                  </a:extLst>
                </a:gridCol>
              </a:tblGrid>
              <a:tr h="321740">
                <a:tc>
                  <a:txBody>
                    <a:bodyPr/>
                    <a:lstStyle/>
                    <a:p>
                      <a:pPr algn="ctr">
                        <a:lnSpc>
                          <a:spcPct val="107000"/>
                        </a:lnSpc>
                        <a:spcAft>
                          <a:spcPts val="800"/>
                        </a:spcAft>
                      </a:pPr>
                      <a:r>
                        <a:rPr lang="vi-VN" sz="24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Nguyên tố hoá học</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Kí hiệu</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Ghi chú</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extLst>
                  <a:ext uri="{0D108BD9-81ED-4DB2-BD59-A6C34878D82A}">
                    <a16:rowId xmlns:a16="http://schemas.microsoft.com/office/drawing/2014/main" val="2059292923"/>
                  </a:ext>
                </a:extLst>
              </a:tr>
              <a:tr h="438063">
                <a:tc>
                  <a:txBody>
                    <a:bodyPr/>
                    <a:lstStyle/>
                    <a:p>
                      <a:pPr algn="ctr">
                        <a:lnSpc>
                          <a:spcPct val="107000"/>
                        </a:lnSpc>
                        <a:spcAft>
                          <a:spcPts val="800"/>
                        </a:spcAft>
                        <a:tabLst>
                          <a:tab pos="688975" algn="l"/>
                        </a:tabLs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Iodine	</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1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extLst>
                  <a:ext uri="{0D108BD9-81ED-4DB2-BD59-A6C34878D82A}">
                    <a16:rowId xmlns:a16="http://schemas.microsoft.com/office/drawing/2014/main" val="3212797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Fluorine</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55227197"/>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Phosphorus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val="3260074846"/>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Neon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2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extLst>
                  <a:ext uri="{0D108BD9-81ED-4DB2-BD59-A6C34878D82A}">
                    <a16:rowId xmlns:a16="http://schemas.microsoft.com/office/drawing/2014/main" val="1347560035"/>
                  </a:ext>
                </a:extLst>
              </a:tr>
              <a:tr h="438063">
                <a:tc>
                  <a:txBody>
                    <a:bodyPr/>
                    <a:lstStyle/>
                    <a:p>
                      <a:pPr algn="ctr">
                        <a:lnSpc>
                          <a:spcPct val="107000"/>
                        </a:lnSpc>
                        <a:spcAft>
                          <a:spcPts val="800"/>
                        </a:spcAft>
                      </a:pPr>
                      <a:r>
                        <a:rPr lang="en-US" sz="2400" b="1">
                          <a:solidFill>
                            <a:srgbClr val="727373"/>
                          </a:solidFill>
                          <a:effectLst/>
                          <a:latin typeface="Times New Roman" panose="02020603050405020304" pitchFamily="18" charset="0"/>
                          <a:ea typeface="Arial" panose="020B0604020202020204" pitchFamily="34" charset="0"/>
                          <a:cs typeface="Times New Roman" panose="02020603050405020304" pitchFamily="18" charset="0"/>
                        </a:rPr>
                        <a:t>Silicon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a16="http://schemas.microsoft.com/office/drawing/2014/main" val="2118931892"/>
                  </a:ext>
                </a:extLst>
              </a:tr>
              <a:tr h="438063">
                <a:tc>
                  <a:txBody>
                    <a:bodyPr/>
                    <a:lstStyle/>
                    <a:p>
                      <a:pPr algn="ctr">
                        <a:lnSpc>
                          <a:spcPct val="107000"/>
                        </a:lnSpc>
                        <a:spcAft>
                          <a:spcPts val="800"/>
                        </a:spcAft>
                      </a:pPr>
                      <a:r>
                        <a:rPr lang="en-US" sz="2400" b="1">
                          <a:solidFill>
                            <a:srgbClr val="606060"/>
                          </a:solidFill>
                          <a:effectLst/>
                          <a:latin typeface="Times New Roman" panose="02020603050405020304" pitchFamily="18" charset="0"/>
                          <a:ea typeface="Arial" panose="020B0604020202020204" pitchFamily="34" charset="0"/>
                          <a:cs typeface="Times New Roman" panose="02020603050405020304" pitchFamily="18" charset="0"/>
                        </a:rPr>
                        <a:t>Aluminium</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064132414"/>
                  </a:ext>
                </a:extLst>
              </a:tr>
            </a:tbl>
          </a:graphicData>
        </a:graphic>
      </p:graphicFrame>
    </p:spTree>
    <p:extLst>
      <p:ext uri="{BB962C8B-B14F-4D97-AF65-F5344CB8AC3E}">
        <p14:creationId xmlns:p14="http://schemas.microsoft.com/office/powerpoint/2010/main" val="27855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1501450-B420-492F-BED1-418B2B8E41EF}"/>
              </a:ext>
            </a:extLst>
          </p:cNvPr>
          <p:cNvSpPr/>
          <p:nvPr/>
        </p:nvSpPr>
        <p:spPr>
          <a:xfrm>
            <a:off x="625915" y="117189"/>
            <a:ext cx="9140005" cy="481561"/>
          </a:xfrm>
          <a:prstGeom prst="rect">
            <a:avLst/>
          </a:prstGeom>
          <a:noFill/>
          <a:ln w="9525">
            <a:noFill/>
          </a:ln>
        </p:spPr>
        <p:txBody>
          <a:bodyPr/>
          <a:lstStyle/>
          <a:p>
            <a:pPr marL="342900" indent="-342900">
              <a:spcBef>
                <a:spcPct val="20000"/>
              </a:spcBef>
            </a:pPr>
            <a:r>
              <a:rPr sz="2400" b="1" i="1" dirty="0" err="1" smtClean="0">
                <a:latin typeface="Times New Roman" panose="02020603050405020304" pitchFamily="18" charset="0"/>
                <a:cs typeface="Times New Roman" panose="02020603050405020304" pitchFamily="18" charset="0"/>
              </a:rPr>
              <a:t>Mỗi</a:t>
            </a:r>
            <a:r>
              <a:rPr sz="2400" b="1" i="1" dirty="0" smtClean="0">
                <a:latin typeface="Times New Roman" panose="02020603050405020304" pitchFamily="18" charset="0"/>
                <a:cs typeface="Times New Roman" panose="02020603050405020304" pitchFamily="18" charset="0"/>
              </a:rPr>
              <a:t> </a:t>
            </a:r>
            <a:r>
              <a:rPr sz="2400" b="1" i="1" dirty="0">
                <a:latin typeface="Times New Roman" panose="02020603050405020304" pitchFamily="18" charset="0"/>
                <a:cs typeface="Times New Roman" panose="02020603050405020304" pitchFamily="18" charset="0"/>
              </a:rPr>
              <a:t>nguyên tố hoá học được biểu diễn bằng 1 kí hiệu hoá học</a:t>
            </a:r>
            <a:r>
              <a:rPr sz="2400" dirty="0">
                <a:latin typeface="Times New Roman" panose="02020603050405020304" pitchFamily="18" charset="0"/>
                <a:cs typeface="Times New Roman" panose="02020603050405020304" pitchFamily="18" charset="0"/>
              </a:rPr>
              <a:t> </a:t>
            </a:r>
          </a:p>
        </p:txBody>
      </p:sp>
      <p:sp>
        <p:nvSpPr>
          <p:cNvPr id="3" name="Text Box 6">
            <a:extLst>
              <a:ext uri="{FF2B5EF4-FFF2-40B4-BE49-F238E27FC236}">
                <a16:creationId xmlns:a16="http://schemas.microsoft.com/office/drawing/2014/main" id="{A3CEAFA1-496E-4DA9-A320-03C204AD3DBA}"/>
              </a:ext>
            </a:extLst>
          </p:cNvPr>
          <p:cNvSpPr txBox="1"/>
          <p:nvPr/>
        </p:nvSpPr>
        <p:spPr>
          <a:xfrm>
            <a:off x="1712960" y="623833"/>
            <a:ext cx="5785339" cy="1015663"/>
          </a:xfrm>
          <a:prstGeom prst="rect">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000" b="1" dirty="0">
                <a:solidFill>
                  <a:srgbClr val="7030A0"/>
                </a:solidFill>
                <a:latin typeface="Times New Roman" panose="02020603050405020304" pitchFamily="18" charset="0"/>
                <a:cs typeface="Times New Roman" panose="02020603050405020304" pitchFamily="18" charset="0"/>
              </a:rPr>
              <a:t>* </a:t>
            </a:r>
            <a:r>
              <a:rPr sz="2000" b="1" dirty="0" err="1">
                <a:solidFill>
                  <a:srgbClr val="7030A0"/>
                </a:solidFill>
                <a:latin typeface="Times New Roman" panose="02020603050405020304" pitchFamily="18" charset="0"/>
                <a:cs typeface="Times New Roman" panose="02020603050405020304" pitchFamily="18" charset="0"/>
              </a:rPr>
              <a:t>Cách</a:t>
            </a:r>
            <a:r>
              <a:rPr sz="2000" b="1" dirty="0">
                <a:solidFill>
                  <a:srgbClr val="7030A0"/>
                </a:solidFill>
                <a:latin typeface="Times New Roman" panose="02020603050405020304" pitchFamily="18" charset="0"/>
                <a:cs typeface="Times New Roman" panose="02020603050405020304" pitchFamily="18" charset="0"/>
              </a:rPr>
              <a:t> </a:t>
            </a:r>
            <a:r>
              <a:rPr sz="2000" b="1" dirty="0" err="1">
                <a:solidFill>
                  <a:srgbClr val="7030A0"/>
                </a:solidFill>
                <a:latin typeface="Times New Roman" panose="02020603050405020304" pitchFamily="18" charset="0"/>
                <a:cs typeface="Times New Roman" panose="02020603050405020304" pitchFamily="18" charset="0"/>
              </a:rPr>
              <a:t>viết</a:t>
            </a:r>
            <a:r>
              <a:rPr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kí</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hiệu</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hóa</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học</a:t>
            </a:r>
            <a:r>
              <a:rPr sz="2000" b="1" dirty="0">
                <a:solidFill>
                  <a:srgbClr val="7030A0"/>
                </a:solidFill>
                <a:latin typeface="Times New Roman" panose="02020603050405020304" pitchFamily="18" charset="0"/>
                <a:cs typeface="Times New Roman" panose="02020603050405020304" pitchFamily="18" charset="0"/>
              </a:rPr>
              <a:t> </a:t>
            </a: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đầu viết in hoa</a:t>
            </a: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sau viết thường và nhỏ hơn chữ đầu.</a:t>
            </a:r>
          </a:p>
        </p:txBody>
      </p:sp>
      <p:sp>
        <p:nvSpPr>
          <p:cNvPr id="4" name="AutoShape 7">
            <a:extLst>
              <a:ext uri="{FF2B5EF4-FFF2-40B4-BE49-F238E27FC236}">
                <a16:creationId xmlns:a16="http://schemas.microsoft.com/office/drawing/2014/main" id="{2D58749A-FEF2-411D-8D0D-5AF515DF4856}"/>
              </a:ext>
            </a:extLst>
          </p:cNvPr>
          <p:cNvSpPr/>
          <p:nvPr/>
        </p:nvSpPr>
        <p:spPr>
          <a:xfrm>
            <a:off x="167133" y="1781379"/>
            <a:ext cx="1219200" cy="561975"/>
          </a:xfrm>
          <a:prstGeom prst="wave">
            <a:avLst>
              <a:gd name="adj1" fmla="val 7551"/>
              <a:gd name="adj2" fmla="val 0"/>
            </a:avLst>
          </a:prstGeom>
          <a:noFill/>
          <a:ln w="9525">
            <a:noFill/>
          </a:ln>
        </p:spPr>
        <p:txBody>
          <a:bodyPr wrap="none" anchor="ctr" anchorCtr="0"/>
          <a:lstStyle/>
          <a:p>
            <a:r>
              <a:rPr lang="vi-VN" sz="2000" b="1" dirty="0">
                <a:solidFill>
                  <a:srgbClr val="FF0000"/>
                </a:solidFill>
                <a:latin typeface="Times New Roman" panose="02020603050405020304" pitchFamily="18" charset="0"/>
                <a:cs typeface="Times New Roman" panose="02020603050405020304" pitchFamily="18" charset="0"/>
              </a:rPr>
              <a:t>V</a:t>
            </a:r>
            <a:r>
              <a:rPr sz="2000" b="1" err="1">
                <a:solidFill>
                  <a:srgbClr val="FF0000"/>
                </a:solidFill>
                <a:latin typeface="Times New Roman" panose="02020603050405020304" pitchFamily="18" charset="0"/>
                <a:cs typeface="Times New Roman" panose="02020603050405020304" pitchFamily="18" charset="0"/>
              </a:rPr>
              <a:t>i</a:t>
            </a:r>
            <a:r>
              <a:rPr sz="2000" b="1">
                <a:solidFill>
                  <a:srgbClr val="FF0000"/>
                </a:solidFill>
                <a:latin typeface="Times New Roman" panose="02020603050405020304" pitchFamily="18" charset="0"/>
                <a:cs typeface="Times New Roman" panose="02020603050405020304" pitchFamily="18" charset="0"/>
              </a:rPr>
              <a:t>́ dụ</a:t>
            </a:r>
            <a:r>
              <a:rPr lang="en-US" sz="2000" b="1">
                <a:solidFill>
                  <a:srgbClr val="FF0000"/>
                </a:solidFill>
                <a:latin typeface="Times New Roman" panose="02020603050405020304" pitchFamily="18" charset="0"/>
                <a:cs typeface="Times New Roman" panose="02020603050405020304" pitchFamily="18" charset="0"/>
              </a:rPr>
              <a:t>:</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a16="http://schemas.microsoft.com/office/drawing/2014/main" id="{374F499B-D8FE-4D4F-86F7-6F87BC9CD3A8}"/>
              </a:ext>
            </a:extLst>
          </p:cNvPr>
          <p:cNvSpPr txBox="1"/>
          <p:nvPr/>
        </p:nvSpPr>
        <p:spPr>
          <a:xfrm>
            <a:off x="1330182" y="1874530"/>
            <a:ext cx="3365908"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Carbon là C </a:t>
            </a:r>
          </a:p>
        </p:txBody>
      </p:sp>
      <p:sp>
        <p:nvSpPr>
          <p:cNvPr id="6" name="Text Box 9">
            <a:extLst>
              <a:ext uri="{FF2B5EF4-FFF2-40B4-BE49-F238E27FC236}">
                <a16:creationId xmlns:a16="http://schemas.microsoft.com/office/drawing/2014/main" id="{FCB24E5E-A3C8-4C98-A814-82772CC8D882}"/>
              </a:ext>
            </a:extLst>
          </p:cNvPr>
          <p:cNvSpPr txBox="1"/>
          <p:nvPr/>
        </p:nvSpPr>
        <p:spPr>
          <a:xfrm>
            <a:off x="5030570" y="1874530"/>
            <a:ext cx="3572301"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Calcium là Ca </a:t>
            </a:r>
          </a:p>
        </p:txBody>
      </p:sp>
      <p:sp>
        <p:nvSpPr>
          <p:cNvPr id="8" name="Text Box 11">
            <a:extLst>
              <a:ext uri="{FF2B5EF4-FFF2-40B4-BE49-F238E27FC236}">
                <a16:creationId xmlns:a16="http://schemas.microsoft.com/office/drawing/2014/main" id="{9D524695-B92A-4486-A4BD-8270B6CCD681}"/>
              </a:ext>
            </a:extLst>
          </p:cNvPr>
          <p:cNvSpPr txBox="1"/>
          <p:nvPr/>
        </p:nvSpPr>
        <p:spPr>
          <a:xfrm>
            <a:off x="568940" y="3010678"/>
            <a:ext cx="8492870"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a:t>
            </a:r>
            <a:r>
              <a:rPr sz="2000">
                <a:latin typeface="Times New Roman" panose="02020603050405020304" pitchFamily="18" charset="0"/>
                <a:cs typeface="Times New Roman" panose="02020603050405020304" pitchFamily="18" charset="0"/>
              </a:rPr>
              <a:t>tố </a:t>
            </a:r>
            <a:r>
              <a:rPr lang="en-US" sz="2000">
                <a:latin typeface="Times New Roman" panose="02020603050405020304" pitchFamily="18" charset="0"/>
                <a:cs typeface="Times New Roman" panose="02020603050405020304" pitchFamily="18" charset="0"/>
              </a:rPr>
              <a:t>Potassium (kalium)</a:t>
            </a:r>
            <a:r>
              <a:rPr sz="2000">
                <a:latin typeface="Times New Roman" panose="02020603050405020304" pitchFamily="18" charset="0"/>
                <a:cs typeface="Times New Roman" panose="02020603050405020304" pitchFamily="18" charset="0"/>
              </a:rPr>
              <a:t> là </a:t>
            </a:r>
            <a:r>
              <a:rPr lang="en-US" sz="2000">
                <a:latin typeface="Times New Roman" panose="02020603050405020304" pitchFamily="18" charset="0"/>
                <a:cs typeface="Times New Roman" panose="02020603050405020304" pitchFamily="18" charset="0"/>
              </a:rPr>
              <a:t>K, </a:t>
            </a:r>
            <a:r>
              <a:rPr lang="fr-FR" sz="2000">
                <a:latin typeface="Times New Roman" panose="02020603050405020304" pitchFamily="18" charset="0"/>
                <a:cs typeface="Times New Roman" panose="02020603050405020304" pitchFamily="18" charset="0"/>
              </a:rPr>
              <a:t>nguyên tố Iron </a:t>
            </a:r>
            <a:r>
              <a:rPr lang="fr-FR" sz="1800">
                <a:latin typeface="Times New Roman" panose="02020603050405020304" pitchFamily="18" charset="0"/>
                <a:cs typeface="Times New Roman" panose="02020603050405020304" pitchFamily="18" charset="0"/>
              </a:rPr>
              <a:t>(</a:t>
            </a:r>
            <a:r>
              <a:rPr lang="fr-FR" sz="1800" b="1">
                <a:solidFill>
                  <a:srgbClr val="FF0000"/>
                </a:solidFill>
                <a:latin typeface="Times New Roman" panose="02020603050405020304" pitchFamily="18" charset="0"/>
                <a:cs typeface="Times New Roman" panose="02020603050405020304" pitchFamily="18" charset="0"/>
                <a:sym typeface="+mn-ea"/>
              </a:rPr>
              <a:t>F</a:t>
            </a:r>
            <a:r>
              <a:rPr lang="fr-FR" sz="1800" b="1">
                <a:solidFill>
                  <a:srgbClr val="006600"/>
                </a:solidFill>
                <a:latin typeface="Times New Roman" panose="02020603050405020304" pitchFamily="18" charset="0"/>
                <a:cs typeface="Times New Roman" panose="02020603050405020304" pitchFamily="18" charset="0"/>
                <a:sym typeface="+mn-ea"/>
              </a:rPr>
              <a:t>e</a:t>
            </a:r>
            <a:r>
              <a:rPr lang="fr-FR" sz="1800" b="1">
                <a:solidFill>
                  <a:sysClr val="windowText" lastClr="000000"/>
                </a:solidFill>
                <a:latin typeface="Times New Roman" panose="02020603050405020304" pitchFamily="18" charset="0"/>
                <a:cs typeface="Times New Roman" panose="02020603050405020304" pitchFamily="18" charset="0"/>
                <a:sym typeface="+mn-ea"/>
              </a:rPr>
              <a:t>rrum</a:t>
            </a:r>
            <a:r>
              <a:rPr lang="fr-FR" altLang="en-US" sz="1800" b="1">
                <a:solidFill>
                  <a:sysClr val="windowText" lastClr="000000"/>
                </a:solidFill>
                <a:latin typeface="Times New Roman" panose="02020603050405020304" pitchFamily="18" charset="0"/>
                <a:cs typeface="Times New Roman" panose="02020603050405020304" pitchFamily="18" charset="0"/>
                <a:sym typeface="+mn-ea"/>
              </a:rPr>
              <a:t>) </a:t>
            </a:r>
            <a:r>
              <a:rPr lang="fr-FR" sz="2000">
                <a:latin typeface="Times New Roman" panose="02020603050405020304" pitchFamily="18" charset="0"/>
                <a:cs typeface="Times New Roman" panose="02020603050405020304" pitchFamily="18" charset="0"/>
              </a:rPr>
              <a:t>là Fe </a:t>
            </a:r>
            <a:r>
              <a:rPr sz="200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p:txBody>
      </p:sp>
      <p:sp>
        <p:nvSpPr>
          <p:cNvPr id="10" name="AutoShape 13">
            <a:extLst>
              <a:ext uri="{FF2B5EF4-FFF2-40B4-BE49-F238E27FC236}">
                <a16:creationId xmlns:a16="http://schemas.microsoft.com/office/drawing/2014/main" id="{B153B7B8-5ADE-4A64-939E-469307A0791F}"/>
              </a:ext>
            </a:extLst>
          </p:cNvPr>
          <p:cNvSpPr/>
          <p:nvPr/>
        </p:nvSpPr>
        <p:spPr>
          <a:xfrm>
            <a:off x="-428080" y="2149738"/>
            <a:ext cx="2438400" cy="609600"/>
          </a:xfrm>
          <a:prstGeom prst="irregularSeal1">
            <a:avLst/>
          </a:prstGeom>
          <a:noFill/>
          <a:ln w="9525">
            <a:noFill/>
          </a:ln>
        </p:spPr>
        <p:txBody>
          <a:bodyPr wrap="none" anchor="ctr" anchorCtr="0"/>
          <a:lstStyle/>
          <a:p>
            <a:r>
              <a:rPr sz="2000" b="1">
                <a:solidFill>
                  <a:srgbClr val="FF0000"/>
                </a:solidFill>
                <a:latin typeface="Times New Roman" panose="02020603050405020304" pitchFamily="18" charset="0"/>
                <a:cs typeface="Times New Roman" panose="02020603050405020304" pitchFamily="18" charset="0"/>
              </a:rPr>
              <a:t>Chú ý</a:t>
            </a:r>
            <a:r>
              <a:rPr lang="en-US" sz="2000" b="1">
                <a:solidFill>
                  <a:srgbClr val="FF0000"/>
                </a:solidFill>
                <a:latin typeface="Times New Roman" panose="02020603050405020304" pitchFamily="18" charset="0"/>
                <a:cs typeface="Times New Roman" panose="02020603050405020304" pitchFamily="18" charset="0"/>
              </a:rPr>
              <a:t>: </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11" name="Text Box 14">
            <a:extLst>
              <a:ext uri="{FF2B5EF4-FFF2-40B4-BE49-F238E27FC236}">
                <a16:creationId xmlns:a16="http://schemas.microsoft.com/office/drawing/2014/main" id="{170CED4D-8A23-46E3-AD77-9A2804857BDE}"/>
              </a:ext>
            </a:extLst>
          </p:cNvPr>
          <p:cNvSpPr txBox="1"/>
          <p:nvPr/>
        </p:nvSpPr>
        <p:spPr>
          <a:xfrm>
            <a:off x="483998" y="2623582"/>
            <a:ext cx="8118873" cy="400110"/>
          </a:xfrm>
          <a:prstGeom prst="rect">
            <a:avLst/>
          </a:prstGeom>
          <a:noFill/>
          <a:ln w="9525">
            <a:noFill/>
          </a:ln>
        </p:spPr>
        <p:txBody>
          <a:bodyPr wrap="square">
            <a:spAutoFit/>
          </a:bodyPr>
          <a:lstStyle/>
          <a:p>
            <a:pPr>
              <a:spcBef>
                <a:spcPct val="50000"/>
              </a:spcBef>
            </a:pPr>
            <a:r>
              <a:rPr lang="vi-VN" sz="2000" dirty="0">
                <a:solidFill>
                  <a:srgbClr val="006600"/>
                </a:solidFill>
                <a:latin typeface="Times New Roman" panose="02020603050405020304" pitchFamily="18" charset="0"/>
                <a:cs typeface="Times New Roman" panose="02020603050405020304" pitchFamily="18" charset="0"/>
              </a:rPr>
              <a:t>*</a:t>
            </a:r>
            <a:r>
              <a:rPr sz="2000" dirty="0" err="1">
                <a:solidFill>
                  <a:srgbClr val="006600"/>
                </a:solidFill>
                <a:latin typeface="Times New Roman" panose="02020603050405020304" pitchFamily="18" charset="0"/>
                <a:cs typeface="Times New Roman" panose="02020603050405020304" pitchFamily="18" charset="0"/>
              </a:rPr>
              <a:t>Kí</a:t>
            </a:r>
            <a:r>
              <a:rPr sz="2000" dirty="0">
                <a:solidFill>
                  <a:srgbClr val="006600"/>
                </a:solidFill>
                <a:latin typeface="Times New Roman" panose="02020603050405020304" pitchFamily="18" charset="0"/>
                <a:cs typeface="Times New Roman" panose="02020603050405020304" pitchFamily="18" charset="0"/>
              </a:rPr>
              <a:t> hiệu hoá học lấy chữ cái đầu của tên nguyên tố theo tiếng Latinh </a:t>
            </a:r>
          </a:p>
        </p:txBody>
      </p:sp>
      <p:sp>
        <p:nvSpPr>
          <p:cNvPr id="13" name="Text Box 14">
            <a:extLst>
              <a:ext uri="{FF2B5EF4-FFF2-40B4-BE49-F238E27FC236}">
                <a16:creationId xmlns:a16="http://schemas.microsoft.com/office/drawing/2014/main" id="{FEE0FFA2-9727-69F8-D42F-26A8AD08EB9C}"/>
              </a:ext>
            </a:extLst>
          </p:cNvPr>
          <p:cNvSpPr txBox="1"/>
          <p:nvPr/>
        </p:nvSpPr>
        <p:spPr>
          <a:xfrm>
            <a:off x="483998" y="3461873"/>
            <a:ext cx="8118873" cy="400110"/>
          </a:xfrm>
          <a:prstGeom prst="rect">
            <a:avLst/>
          </a:prstGeom>
          <a:noFill/>
          <a:ln w="9525">
            <a:noFill/>
          </a:ln>
        </p:spPr>
        <p:txBody>
          <a:bodyPr wrap="square">
            <a:spAutoFit/>
          </a:bodyPr>
          <a:lstStyle/>
          <a:p>
            <a:pPr>
              <a:spcBef>
                <a:spcPct val="50000"/>
              </a:spcBef>
            </a:pPr>
            <a:r>
              <a:rPr lang="vi-VN" sz="2000">
                <a:solidFill>
                  <a:srgbClr val="006600"/>
                </a:solidFill>
                <a:latin typeface="Times New Roman" panose="02020603050405020304" pitchFamily="18" charset="0"/>
                <a:cs typeface="Times New Roman" panose="02020603050405020304" pitchFamily="18" charset="0"/>
              </a:rPr>
              <a:t>*</a:t>
            </a:r>
            <a:r>
              <a:rPr lang="en-US" sz="2000">
                <a:solidFill>
                  <a:srgbClr val="006600"/>
                </a:solidFill>
                <a:latin typeface="Times New Roman" panose="02020603050405020304" pitchFamily="18" charset="0"/>
                <a:cs typeface="Times New Roman" panose="02020603050405020304" pitchFamily="18" charset="0"/>
              </a:rPr>
              <a:t>Mỗi kí hiệu hóa học của nguyên tố còn chỉ một nguyên tử của nguyên tố đó.</a:t>
            </a:r>
            <a:endParaRPr sz="2000" dirty="0">
              <a:solidFill>
                <a:srgbClr val="006600"/>
              </a:solidFill>
              <a:latin typeface="Times New Roman" panose="02020603050405020304" pitchFamily="18" charset="0"/>
              <a:cs typeface="Times New Roman" panose="02020603050405020304" pitchFamily="18" charset="0"/>
            </a:endParaRPr>
          </a:p>
        </p:txBody>
      </p:sp>
      <p:sp>
        <p:nvSpPr>
          <p:cNvPr id="14" name="Text Box 7">
            <a:extLst>
              <a:ext uri="{FF2B5EF4-FFF2-40B4-BE49-F238E27FC236}">
                <a16:creationId xmlns:a16="http://schemas.microsoft.com/office/drawing/2014/main" id="{B11FCF83-1958-332F-D455-77D60CAF291A}"/>
              </a:ext>
            </a:extLst>
          </p:cNvPr>
          <p:cNvSpPr txBox="1"/>
          <p:nvPr/>
        </p:nvSpPr>
        <p:spPr>
          <a:xfrm>
            <a:off x="1132466" y="4017407"/>
            <a:ext cx="475561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Muốn chỉ hai nguyên tử hydrogen viết</a:t>
            </a:r>
          </a:p>
        </p:txBody>
      </p:sp>
      <p:sp>
        <p:nvSpPr>
          <p:cNvPr id="15" name="Text Box 15">
            <a:extLst>
              <a:ext uri="{FF2B5EF4-FFF2-40B4-BE49-F238E27FC236}">
                <a16:creationId xmlns:a16="http://schemas.microsoft.com/office/drawing/2014/main" id="{DCC41C93-8C1F-67B3-D657-086BC71D93B8}"/>
              </a:ext>
            </a:extLst>
          </p:cNvPr>
          <p:cNvSpPr txBox="1"/>
          <p:nvPr/>
        </p:nvSpPr>
        <p:spPr>
          <a:xfrm>
            <a:off x="6033947" y="4017407"/>
            <a:ext cx="990600" cy="400110"/>
          </a:xfrm>
          <a:prstGeom prst="rect">
            <a:avLst/>
          </a:prstGeom>
          <a:noFill/>
          <a:ln w="9525">
            <a:noFill/>
          </a:ln>
        </p:spPr>
        <p:txBody>
          <a:bodyPr>
            <a:spAutoFit/>
          </a:bodyPr>
          <a:lstStyle/>
          <a:p>
            <a:pPr>
              <a:spcBef>
                <a:spcPct val="50000"/>
              </a:spcBef>
            </a:pPr>
            <a:r>
              <a:rPr sz="2000" dirty="0">
                <a:solidFill>
                  <a:srgbClr val="7030A0"/>
                </a:solidFill>
                <a:latin typeface="Times New Roman" panose="02020603050405020304" pitchFamily="18" charset="0"/>
                <a:cs typeface="Times New Roman" panose="02020603050405020304" pitchFamily="18" charset="0"/>
              </a:rPr>
              <a:t>2H</a:t>
            </a:r>
          </a:p>
        </p:txBody>
      </p:sp>
      <p:sp>
        <p:nvSpPr>
          <p:cNvPr id="16" name="Text Box 13">
            <a:extLst>
              <a:ext uri="{FF2B5EF4-FFF2-40B4-BE49-F238E27FC236}">
                <a16:creationId xmlns:a16="http://schemas.microsoft.com/office/drawing/2014/main" id="{F3935BBA-BA61-DC55-1210-5914EBD3138B}"/>
              </a:ext>
            </a:extLst>
          </p:cNvPr>
          <p:cNvSpPr txBox="1"/>
          <p:nvPr/>
        </p:nvSpPr>
        <p:spPr>
          <a:xfrm>
            <a:off x="1132466" y="4506634"/>
            <a:ext cx="635030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Cách viết 10</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Ca có ý nghĩa 10 nguyên tử Calcium</a:t>
            </a:r>
          </a:p>
        </p:txBody>
      </p:sp>
      <p:grpSp>
        <p:nvGrpSpPr>
          <p:cNvPr id="17" name="Google Shape;600;p33">
            <a:extLst>
              <a:ext uri="{FF2B5EF4-FFF2-40B4-BE49-F238E27FC236}">
                <a16:creationId xmlns:a16="http://schemas.microsoft.com/office/drawing/2014/main" id="{8932879D-10B8-D256-3C31-B03013BF4D47}"/>
              </a:ext>
            </a:extLst>
          </p:cNvPr>
          <p:cNvGrpSpPr/>
          <p:nvPr/>
        </p:nvGrpSpPr>
        <p:grpSpPr>
          <a:xfrm>
            <a:off x="33429" y="887920"/>
            <a:ext cx="1486608" cy="753345"/>
            <a:chOff x="16962275" y="372175"/>
            <a:chExt cx="2739375" cy="1529525"/>
          </a:xfrm>
        </p:grpSpPr>
        <p:sp>
          <p:nvSpPr>
            <p:cNvPr id="18" name="Google Shape;601;p33">
              <a:extLst>
                <a:ext uri="{FF2B5EF4-FFF2-40B4-BE49-F238E27FC236}">
                  <a16:creationId xmlns:a16="http://schemas.microsoft.com/office/drawing/2014/main" id="{AACD92F1-9E1E-7494-0DD0-BB89CF7025CC}"/>
                </a:ext>
              </a:extLst>
            </p:cNvPr>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2;p33">
              <a:extLst>
                <a:ext uri="{FF2B5EF4-FFF2-40B4-BE49-F238E27FC236}">
                  <a16:creationId xmlns:a16="http://schemas.microsoft.com/office/drawing/2014/main" id="{B7C9B0CE-DD0A-BCAE-7952-8F889A16B295}"/>
                </a:ext>
              </a:extLst>
            </p:cNvPr>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3;p33">
              <a:extLst>
                <a:ext uri="{FF2B5EF4-FFF2-40B4-BE49-F238E27FC236}">
                  <a16:creationId xmlns:a16="http://schemas.microsoft.com/office/drawing/2014/main" id="{D3AF35B6-25D8-4227-C400-B793E06C48BA}"/>
                </a:ext>
              </a:extLst>
            </p:cNvPr>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4;p33">
              <a:extLst>
                <a:ext uri="{FF2B5EF4-FFF2-40B4-BE49-F238E27FC236}">
                  <a16:creationId xmlns:a16="http://schemas.microsoft.com/office/drawing/2014/main" id="{41BDA21C-0C8C-97C8-0711-6C7B4DDC3060}"/>
                </a:ext>
              </a:extLst>
            </p:cNvPr>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5;p33">
              <a:extLst>
                <a:ext uri="{FF2B5EF4-FFF2-40B4-BE49-F238E27FC236}">
                  <a16:creationId xmlns:a16="http://schemas.microsoft.com/office/drawing/2014/main" id="{32E596DD-989E-1CA4-EA8A-005A921AC370}"/>
                </a:ext>
              </a:extLst>
            </p:cNvPr>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6;p33">
              <a:extLst>
                <a:ext uri="{FF2B5EF4-FFF2-40B4-BE49-F238E27FC236}">
                  <a16:creationId xmlns:a16="http://schemas.microsoft.com/office/drawing/2014/main" id="{73A16243-F984-7EE9-2782-81DAEDE22BF0}"/>
                </a:ext>
              </a:extLst>
            </p:cNvPr>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7;p33">
              <a:extLst>
                <a:ext uri="{FF2B5EF4-FFF2-40B4-BE49-F238E27FC236}">
                  <a16:creationId xmlns:a16="http://schemas.microsoft.com/office/drawing/2014/main" id="{33EF7232-C29D-68C9-EE17-C2A982E6A5D4}"/>
                </a:ext>
              </a:extLst>
            </p:cNvPr>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08;p33">
              <a:extLst>
                <a:ext uri="{FF2B5EF4-FFF2-40B4-BE49-F238E27FC236}">
                  <a16:creationId xmlns:a16="http://schemas.microsoft.com/office/drawing/2014/main" id="{C445C78A-4C80-5406-4988-26BC792D8935}"/>
                </a:ext>
              </a:extLst>
            </p:cNvPr>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9;p33">
              <a:extLst>
                <a:ext uri="{FF2B5EF4-FFF2-40B4-BE49-F238E27FC236}">
                  <a16:creationId xmlns:a16="http://schemas.microsoft.com/office/drawing/2014/main" id="{D5696710-F8F4-1EAF-B084-BA874A69667D}"/>
                </a:ext>
              </a:extLst>
            </p:cNvPr>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0;p33">
              <a:extLst>
                <a:ext uri="{FF2B5EF4-FFF2-40B4-BE49-F238E27FC236}">
                  <a16:creationId xmlns:a16="http://schemas.microsoft.com/office/drawing/2014/main" id="{D4FF1D6C-7E14-5C19-8BD8-2A34B7B6E9E3}"/>
                </a:ext>
              </a:extLst>
            </p:cNvPr>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1;p33">
              <a:extLst>
                <a:ext uri="{FF2B5EF4-FFF2-40B4-BE49-F238E27FC236}">
                  <a16:creationId xmlns:a16="http://schemas.microsoft.com/office/drawing/2014/main" id="{5E9EC7EB-CDB4-7F2C-7D17-813D77F1A1D5}"/>
                </a:ext>
              </a:extLst>
            </p:cNvPr>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2;p33">
              <a:extLst>
                <a:ext uri="{FF2B5EF4-FFF2-40B4-BE49-F238E27FC236}">
                  <a16:creationId xmlns:a16="http://schemas.microsoft.com/office/drawing/2014/main" id="{F0869A68-2D60-B360-16BB-32E081E350F2}"/>
                </a:ext>
              </a:extLst>
            </p:cNvPr>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3;p33">
              <a:extLst>
                <a:ext uri="{FF2B5EF4-FFF2-40B4-BE49-F238E27FC236}">
                  <a16:creationId xmlns:a16="http://schemas.microsoft.com/office/drawing/2014/main" id="{CE9A2530-7C35-7E69-B63D-92E6D4835BD2}"/>
                </a:ext>
              </a:extLst>
            </p:cNvPr>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4;p33">
              <a:extLst>
                <a:ext uri="{FF2B5EF4-FFF2-40B4-BE49-F238E27FC236}">
                  <a16:creationId xmlns:a16="http://schemas.microsoft.com/office/drawing/2014/main" id="{E6053450-F040-B9EF-5F44-89F0248D4D50}"/>
                </a:ext>
              </a:extLst>
            </p:cNvPr>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p33">
              <a:extLst>
                <a:ext uri="{FF2B5EF4-FFF2-40B4-BE49-F238E27FC236}">
                  <a16:creationId xmlns:a16="http://schemas.microsoft.com/office/drawing/2014/main" id="{DAF70816-E411-E8B6-8521-BD5A976014F5}"/>
                </a:ext>
              </a:extLst>
            </p:cNvPr>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6;p33">
              <a:extLst>
                <a:ext uri="{FF2B5EF4-FFF2-40B4-BE49-F238E27FC236}">
                  <a16:creationId xmlns:a16="http://schemas.microsoft.com/office/drawing/2014/main" id="{49755E5F-C802-780B-0D41-28D91120DF0F}"/>
                </a:ext>
              </a:extLst>
            </p:cNvPr>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7;p33">
              <a:extLst>
                <a:ext uri="{FF2B5EF4-FFF2-40B4-BE49-F238E27FC236}">
                  <a16:creationId xmlns:a16="http://schemas.microsoft.com/office/drawing/2014/main" id="{206B3D2A-9CCD-9C19-4542-CF5D28BA7CEE}"/>
                </a:ext>
              </a:extLst>
            </p:cNvPr>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8;p33">
              <a:extLst>
                <a:ext uri="{FF2B5EF4-FFF2-40B4-BE49-F238E27FC236}">
                  <a16:creationId xmlns:a16="http://schemas.microsoft.com/office/drawing/2014/main" id="{5F1F80F4-D793-1D04-DDD0-53AF06B08929}"/>
                </a:ext>
              </a:extLst>
            </p:cNvPr>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9;p33">
              <a:extLst>
                <a:ext uri="{FF2B5EF4-FFF2-40B4-BE49-F238E27FC236}">
                  <a16:creationId xmlns:a16="http://schemas.microsoft.com/office/drawing/2014/main" id="{AD648A38-1694-AC3F-264B-D4BEED47AD37}"/>
                </a:ext>
              </a:extLst>
            </p:cNvPr>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0;p33">
              <a:extLst>
                <a:ext uri="{FF2B5EF4-FFF2-40B4-BE49-F238E27FC236}">
                  <a16:creationId xmlns:a16="http://schemas.microsoft.com/office/drawing/2014/main" id="{67A25D39-564A-9956-4F3E-19A877A5CE52}"/>
                </a:ext>
              </a:extLst>
            </p:cNvPr>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1;p33">
              <a:extLst>
                <a:ext uri="{FF2B5EF4-FFF2-40B4-BE49-F238E27FC236}">
                  <a16:creationId xmlns:a16="http://schemas.microsoft.com/office/drawing/2014/main" id="{89CE6625-CB46-B04F-E0A9-5706894A149A}"/>
                </a:ext>
              </a:extLst>
            </p:cNvPr>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2;p33">
              <a:extLst>
                <a:ext uri="{FF2B5EF4-FFF2-40B4-BE49-F238E27FC236}">
                  <a16:creationId xmlns:a16="http://schemas.microsoft.com/office/drawing/2014/main" id="{02FA7316-D80A-2108-2E18-F64D63632CD3}"/>
                </a:ext>
              </a:extLst>
            </p:cNvPr>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3;p33">
              <a:extLst>
                <a:ext uri="{FF2B5EF4-FFF2-40B4-BE49-F238E27FC236}">
                  <a16:creationId xmlns:a16="http://schemas.microsoft.com/office/drawing/2014/main" id="{A5108FFD-3AF5-490E-7805-7B76C0223273}"/>
                </a:ext>
              </a:extLst>
            </p:cNvPr>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24;p33">
              <a:extLst>
                <a:ext uri="{FF2B5EF4-FFF2-40B4-BE49-F238E27FC236}">
                  <a16:creationId xmlns:a16="http://schemas.microsoft.com/office/drawing/2014/main" id="{01DF3A09-F913-A7A8-0100-1A6B6F275806}"/>
                </a:ext>
              </a:extLst>
            </p:cNvPr>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5;p33">
              <a:extLst>
                <a:ext uri="{FF2B5EF4-FFF2-40B4-BE49-F238E27FC236}">
                  <a16:creationId xmlns:a16="http://schemas.microsoft.com/office/drawing/2014/main" id="{7C42E687-37CB-0444-E8AF-66A7C7156C47}"/>
                </a:ext>
              </a:extLst>
            </p:cNvPr>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6;p33">
              <a:extLst>
                <a:ext uri="{FF2B5EF4-FFF2-40B4-BE49-F238E27FC236}">
                  <a16:creationId xmlns:a16="http://schemas.microsoft.com/office/drawing/2014/main" id="{ED569A63-36B1-293F-99FC-5794230A785B}"/>
                </a:ext>
              </a:extLst>
            </p:cNvPr>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7;p33">
              <a:extLst>
                <a:ext uri="{FF2B5EF4-FFF2-40B4-BE49-F238E27FC236}">
                  <a16:creationId xmlns:a16="http://schemas.microsoft.com/office/drawing/2014/main" id="{4FD1947E-1F9C-2EAE-2A9C-CBD1FB669343}"/>
                </a:ext>
              </a:extLst>
            </p:cNvPr>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8;p33">
              <a:extLst>
                <a:ext uri="{FF2B5EF4-FFF2-40B4-BE49-F238E27FC236}">
                  <a16:creationId xmlns:a16="http://schemas.microsoft.com/office/drawing/2014/main" id="{CBDD5B47-7B55-F019-030B-95B4CAA141FE}"/>
                </a:ext>
              </a:extLst>
            </p:cNvPr>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29;p33">
              <a:extLst>
                <a:ext uri="{FF2B5EF4-FFF2-40B4-BE49-F238E27FC236}">
                  <a16:creationId xmlns:a16="http://schemas.microsoft.com/office/drawing/2014/main" id="{3FCDA4CA-12F1-921B-E4EB-01C470FEFD1D}"/>
                </a:ext>
              </a:extLst>
            </p:cNvPr>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0;p33">
              <a:extLst>
                <a:ext uri="{FF2B5EF4-FFF2-40B4-BE49-F238E27FC236}">
                  <a16:creationId xmlns:a16="http://schemas.microsoft.com/office/drawing/2014/main" id="{B978FE87-0EF5-0718-9821-120845AF213F}"/>
                </a:ext>
              </a:extLst>
            </p:cNvPr>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1;p33">
              <a:extLst>
                <a:ext uri="{FF2B5EF4-FFF2-40B4-BE49-F238E27FC236}">
                  <a16:creationId xmlns:a16="http://schemas.microsoft.com/office/drawing/2014/main" id="{922EC7E0-9292-91A3-7210-1F09DE0EC408}"/>
                </a:ext>
              </a:extLst>
            </p:cNvPr>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2;p33">
              <a:extLst>
                <a:ext uri="{FF2B5EF4-FFF2-40B4-BE49-F238E27FC236}">
                  <a16:creationId xmlns:a16="http://schemas.microsoft.com/office/drawing/2014/main" id="{65422D18-DD5B-C7A0-9269-B2130F141C00}"/>
                </a:ext>
              </a:extLst>
            </p:cNvPr>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3;p33">
              <a:extLst>
                <a:ext uri="{FF2B5EF4-FFF2-40B4-BE49-F238E27FC236}">
                  <a16:creationId xmlns:a16="http://schemas.microsoft.com/office/drawing/2014/main" id="{2CAB8D7B-1A4D-EF2F-3CBD-805E8B6A55FC}"/>
                </a:ext>
              </a:extLst>
            </p:cNvPr>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Arrow: Right 50">
            <a:extLst>
              <a:ext uri="{FF2B5EF4-FFF2-40B4-BE49-F238E27FC236}">
                <a16:creationId xmlns:a16="http://schemas.microsoft.com/office/drawing/2014/main" id="{93D83F0E-7144-31C3-4BDB-EF8E4E985E0A}"/>
              </a:ext>
            </a:extLst>
          </p:cNvPr>
          <p:cNvSpPr/>
          <p:nvPr/>
        </p:nvSpPr>
        <p:spPr>
          <a:xfrm>
            <a:off x="294175" y="329622"/>
            <a:ext cx="414676" cy="171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4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1000"/>
                                        <p:tgtEl>
                                          <p:spTgt spid="5"/>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1+#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P spid="6" grpId="0"/>
      <p:bldP spid="8" grpId="0"/>
      <p:bldP spid="10" grpId="0"/>
      <p:bldP spid="11"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71048"/>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1484179" y="2006028"/>
            <a:ext cx="7693905" cy="2079708"/>
          </a:xfrm>
          <a:prstGeom prst="rect">
            <a:avLst/>
          </a:prstGeom>
        </p:spPr>
        <p:txBody>
          <a:bodyPr spcFirstLastPara="1" wrap="square" lIns="91425" tIns="91425" rIns="91425" bIns="91425" anchor="t" anchorCtr="0">
            <a:noAutofit/>
          </a:bodyPr>
          <a:lstStyle/>
          <a:p>
            <a:pPr lvl="0" algn="ctr">
              <a:defRPr/>
            </a:pPr>
            <a:r>
              <a:rPr lang="en-US" altLang="zh-CN" sz="8800" b="1">
                <a:solidFill>
                  <a:srgbClr val="FF3399"/>
                </a:solidFill>
                <a:latin typeface="Times New Roman" panose="02020603050405020304" pitchFamily="18" charset="0"/>
                <a:cs typeface="Times New Roman" panose="02020603050405020304" pitchFamily="18" charset="0"/>
                <a:sym typeface="+mn-lt"/>
              </a:rPr>
              <a:t>LUYỆN TẬP</a:t>
            </a:r>
            <a:endParaRPr lang="en-US" altLang="zh-CN" sz="4800" dirty="0">
              <a:solidFill>
                <a:srgbClr val="FF3399"/>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208597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id="{D5DBBE26-DD53-2BFA-92E5-7A3788AD1808}"/>
              </a:ext>
            </a:extLst>
          </p:cNvPr>
          <p:cNvSpPr txBox="1"/>
          <p:nvPr/>
        </p:nvSpPr>
        <p:spPr>
          <a:xfrm>
            <a:off x="70790" y="830276"/>
            <a:ext cx="9073210" cy="3046988"/>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LUẬT CHƠI: </a:t>
            </a:r>
            <a:endParaRPr lang="vi-VN" sz="3200" dirty="0" smtClean="0">
              <a:latin typeface="Times New Roman" panose="02020603050405020304" pitchFamily="18" charset="0"/>
              <a:cs typeface="Times New Roman" panose="02020603050405020304" pitchFamily="18" charset="0"/>
            </a:endParaRPr>
          </a:p>
          <a:p>
            <a:pPr algn="just"/>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3</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một dãy</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HS.</a:t>
            </a:r>
          </a:p>
          <a:p>
            <a:pPr algn="just"/>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HS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p>
          <a:p>
            <a:pPr algn="just"/>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nhiều</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giành</a:t>
            </a:r>
            <a:r>
              <a:rPr lang="vi-VN"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chiến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34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6" name="Google Shape;556;p30"/>
          <p:cNvSpPr txBox="1">
            <a:spLocks noGrp="1"/>
          </p:cNvSpPr>
          <p:nvPr>
            <p:ph type="title"/>
          </p:nvPr>
        </p:nvSpPr>
        <p:spPr>
          <a:xfrm>
            <a:off x="698707" y="1244408"/>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5" name="Google Shape;555;p30"/>
          <p:cNvSpPr txBox="1">
            <a:spLocks noGrp="1"/>
          </p:cNvSpPr>
          <p:nvPr>
            <p:ph type="subTitle" idx="1"/>
          </p:nvPr>
        </p:nvSpPr>
        <p:spPr>
          <a:xfrm>
            <a:off x="2052083" y="1272346"/>
            <a:ext cx="3817087" cy="873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2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2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560" name="Google Shape;560;p30"/>
          <p:cNvSpPr txBox="1">
            <a:spLocks noGrp="1"/>
          </p:cNvSpPr>
          <p:nvPr>
            <p:ph type="title" idx="3"/>
          </p:nvPr>
        </p:nvSpPr>
        <p:spPr>
          <a:xfrm>
            <a:off x="782954" y="2327183"/>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C00000"/>
                </a:solidFill>
                <a:latin typeface="Times New Roman" panose="02020603050405020304" pitchFamily="18" charset="0"/>
                <a:cs typeface="Times New Roman" panose="02020603050405020304" pitchFamily="18" charset="0"/>
              </a:rPr>
              <a:t>II.</a:t>
            </a:r>
            <a:endParaRPr sz="5400" dirty="0">
              <a:solidFill>
                <a:srgbClr val="C00000"/>
              </a:solidFill>
              <a:latin typeface="Times New Roman" panose="02020603050405020304" pitchFamily="18" charset="0"/>
              <a:cs typeface="Times New Roman" panose="02020603050405020304" pitchFamily="18" charset="0"/>
            </a:endParaRPr>
          </a:p>
        </p:txBody>
      </p:sp>
      <p:sp>
        <p:nvSpPr>
          <p:cNvPr id="559" name="Google Shape;559;p30"/>
          <p:cNvSpPr txBox="1">
            <a:spLocks noGrp="1"/>
          </p:cNvSpPr>
          <p:nvPr>
            <p:ph type="subTitle" idx="5"/>
          </p:nvPr>
        </p:nvSpPr>
        <p:spPr>
          <a:xfrm>
            <a:off x="2357710" y="2304850"/>
            <a:ext cx="3205832"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C00000"/>
                </a:solidFill>
                <a:effectLst/>
                <a:latin typeface="Times New Roman" panose="02020603050405020304" pitchFamily="18" charset="0"/>
                <a:ea typeface="Courier New" panose="02070309020205020404" pitchFamily="49" charset="0"/>
              </a:rPr>
              <a:t>TÊN NGUYÊN TỐ HOÁ HỌC</a:t>
            </a:r>
            <a:endParaRPr sz="1800" dirty="0">
              <a:solidFill>
                <a:srgbClr val="C00000"/>
              </a:solidFill>
              <a:latin typeface="+mn-lt"/>
            </a:endParaRPr>
          </a:p>
        </p:txBody>
      </p:sp>
      <p:sp>
        <p:nvSpPr>
          <p:cNvPr id="566" name="Google Shape;566;p30"/>
          <p:cNvSpPr txBox="1">
            <a:spLocks noGrp="1"/>
          </p:cNvSpPr>
          <p:nvPr>
            <p:ph type="title" idx="6"/>
          </p:nvPr>
        </p:nvSpPr>
        <p:spPr>
          <a:xfrm>
            <a:off x="881430" y="3511004"/>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00B050"/>
                </a:solidFill>
                <a:latin typeface="Times New Roman" panose="02020603050405020304" pitchFamily="18" charset="0"/>
                <a:cs typeface="Times New Roman" panose="02020603050405020304" pitchFamily="18" charset="0"/>
              </a:rPr>
              <a:t>III.</a:t>
            </a:r>
            <a:endParaRPr sz="5400" dirty="0">
              <a:solidFill>
                <a:srgbClr val="00B050"/>
              </a:solidFill>
              <a:latin typeface="Times New Roman" panose="02020603050405020304" pitchFamily="18" charset="0"/>
              <a:cs typeface="Times New Roman" panose="02020603050405020304" pitchFamily="18" charset="0"/>
            </a:endParaRPr>
          </a:p>
        </p:txBody>
      </p:sp>
      <p:sp>
        <p:nvSpPr>
          <p:cNvPr id="565" name="Google Shape;565;p30"/>
          <p:cNvSpPr txBox="1">
            <a:spLocks noGrp="1"/>
          </p:cNvSpPr>
          <p:nvPr>
            <p:ph type="subTitle" idx="8"/>
          </p:nvPr>
        </p:nvSpPr>
        <p:spPr>
          <a:xfrm>
            <a:off x="2471954" y="3540925"/>
            <a:ext cx="2759265"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00B050"/>
                </a:solidFill>
                <a:latin typeface="Times New Roman" panose="02020603050405020304" pitchFamily="18" charset="0"/>
                <a:cs typeface="Times New Roman" panose="02020603050405020304" pitchFamily="18" charset="0"/>
              </a:rPr>
              <a:t>KÍ </a:t>
            </a:r>
            <a:r>
              <a:rPr lang="en-US" sz="2400" b="1" dirty="0">
                <a:solidFill>
                  <a:srgbClr val="00B050"/>
                </a:solidFill>
                <a:latin typeface="Times New Roman" panose="02020603050405020304" pitchFamily="18" charset="0"/>
                <a:cs typeface="Times New Roman" panose="02020603050405020304" pitchFamily="18" charset="0"/>
              </a:rPr>
              <a:t>HIỆU HOÁ HỌC</a:t>
            </a:r>
            <a:endParaRPr sz="2400" b="1" dirty="0">
              <a:solidFill>
                <a:srgbClr val="00B050"/>
              </a:solidFill>
              <a:latin typeface="Times New Roman" panose="02020603050405020304" pitchFamily="18" charset="0"/>
              <a:cs typeface="Times New Roman" panose="02020603050405020304" pitchFamily="18" charset="0"/>
            </a:endParaRPr>
          </a:p>
        </p:txBody>
      </p:sp>
      <p:sp>
        <p:nvSpPr>
          <p:cNvPr id="29" name="矩形 33">
            <a:extLst>
              <a:ext uri="{FF2B5EF4-FFF2-40B4-BE49-F238E27FC236}">
                <a16:creationId xmlns:a16="http://schemas.microsoft.com/office/drawing/2014/main" id="{857367A5-9DCD-4A05-8E7A-B6D3BEE04AF4}"/>
              </a:ext>
            </a:extLst>
          </p:cNvPr>
          <p:cNvSpPr/>
          <p:nvPr/>
        </p:nvSpPr>
        <p:spPr>
          <a:xfrm>
            <a:off x="1543207" y="444777"/>
            <a:ext cx="50702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NỘI</a:t>
            </a:r>
            <a:r>
              <a:rPr kumimoji="0" lang="en-US" altLang="zh-CN" sz="36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 DUNG BÀI HỌC</a:t>
            </a:r>
            <a:endParaRPr kumimoji="0" lang="zh-CN"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5">
                                            <p:txEl>
                                              <p:pRg st="0" end="0"/>
                                            </p:txEl>
                                          </p:spTgt>
                                        </p:tgtEl>
                                        <p:attrNameLst>
                                          <p:attrName>style.visibility</p:attrName>
                                        </p:attrNameLst>
                                      </p:cBhvr>
                                      <p:to>
                                        <p:strVal val="visible"/>
                                      </p:to>
                                    </p:set>
                                    <p:animEffect transition="in" filter="barn(inVertical)">
                                      <p:cBhvr>
                                        <p:cTn id="7" dur="500"/>
                                        <p:tgtEl>
                                          <p:spTgt spid="55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6"/>
                                        </p:tgtEl>
                                        <p:attrNameLst>
                                          <p:attrName>style.visibility</p:attrName>
                                        </p:attrNameLst>
                                      </p:cBhvr>
                                      <p:to>
                                        <p:strVal val="visible"/>
                                      </p:to>
                                    </p:set>
                                    <p:animEffect transition="in" filter="barn(inVertical)">
                                      <p:cBhvr>
                                        <p:cTn id="10" dur="500"/>
                                        <p:tgtEl>
                                          <p:spTgt spid="55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59">
                                            <p:txEl>
                                              <p:pRg st="0" end="0"/>
                                            </p:txEl>
                                          </p:spTgt>
                                        </p:tgtEl>
                                        <p:attrNameLst>
                                          <p:attrName>style.visibility</p:attrName>
                                        </p:attrNameLst>
                                      </p:cBhvr>
                                      <p:to>
                                        <p:strVal val="visible"/>
                                      </p:to>
                                    </p:set>
                                    <p:animEffect transition="in" filter="barn(inVertical)">
                                      <p:cBhvr>
                                        <p:cTn id="13" dur="500"/>
                                        <p:tgtEl>
                                          <p:spTgt spid="559">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60"/>
                                        </p:tgtEl>
                                        <p:attrNameLst>
                                          <p:attrName>style.visibility</p:attrName>
                                        </p:attrNameLst>
                                      </p:cBhvr>
                                      <p:to>
                                        <p:strVal val="visible"/>
                                      </p:to>
                                    </p:set>
                                    <p:animEffect transition="in" filter="barn(inVertical)">
                                      <p:cBhvr>
                                        <p:cTn id="16" dur="500"/>
                                        <p:tgtEl>
                                          <p:spTgt spid="56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5">
                                            <p:txEl>
                                              <p:pRg st="0" end="0"/>
                                            </p:txEl>
                                          </p:spTgt>
                                        </p:tgtEl>
                                        <p:attrNameLst>
                                          <p:attrName>style.visibility</p:attrName>
                                        </p:attrNameLst>
                                      </p:cBhvr>
                                      <p:to>
                                        <p:strVal val="visible"/>
                                      </p:to>
                                    </p:set>
                                    <p:animEffect transition="in" filter="barn(inVertical)">
                                      <p:cBhvr>
                                        <p:cTn id="19" dur="500"/>
                                        <p:tgtEl>
                                          <p:spTgt spid="565">
                                            <p:txEl>
                                              <p:pRg st="0" end="0"/>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6"/>
                                        </p:tgtEl>
                                        <p:attrNameLst>
                                          <p:attrName>style.visibility</p:attrName>
                                        </p:attrNameLst>
                                      </p:cBhvr>
                                      <p:to>
                                        <p:strVal val="visible"/>
                                      </p:to>
                                    </p:set>
                                    <p:animEffect transition="in" filter="barn(inVertical)">
                                      <p:cBhvr>
                                        <p:cTn id="22" dur="5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0"/>
      <p:bldP spid="555" grpId="0" build="p"/>
      <p:bldP spid="560" grpId="0"/>
      <p:bldP spid="559" grpId="0" build="p"/>
      <p:bldP spid="566" grpId="0"/>
      <p:bldP spid="56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pic>
        <p:nvPicPr>
          <p:cNvPr id="4" name="Picture 3">
            <a:extLst>
              <a:ext uri="{FF2B5EF4-FFF2-40B4-BE49-F238E27FC236}">
                <a16:creationId xmlns:a16="http://schemas.microsoft.com/office/drawing/2014/main" id="{47F4C5CA-E4D6-D31D-73A3-A66456AD5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953" y="626840"/>
            <a:ext cx="7942521" cy="4516660"/>
          </a:xfrm>
          <a:prstGeom prst="rect">
            <a:avLst/>
          </a:prstGeom>
          <a:noFill/>
          <a:ln>
            <a:noFill/>
          </a:ln>
        </p:spPr>
      </p:pic>
    </p:spTree>
    <p:extLst>
      <p:ext uri="{BB962C8B-B14F-4D97-AF65-F5344CB8AC3E}">
        <p14:creationId xmlns:p14="http://schemas.microsoft.com/office/powerpoint/2010/main" val="99116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591" y="206190"/>
            <a:ext cx="5312700" cy="1104900"/>
          </a:xfrm>
        </p:spPr>
        <p:txBody>
          <a:bodyPr/>
          <a:lstStyle/>
          <a:p>
            <a:r>
              <a:rPr lang="vi-VN" sz="2400" dirty="0" smtClean="0">
                <a:solidFill>
                  <a:schemeClr val="tx1"/>
                </a:solidFill>
                <a:latin typeface="Times New Roman" panose="02020603050405020304" pitchFamily="18" charset="0"/>
                <a:cs typeface="Times New Roman" panose="02020603050405020304" pitchFamily="18" charset="0"/>
              </a:rPr>
              <a:t>ĐÁP ÁN</a:t>
            </a:r>
            <a:br>
              <a:rPr lang="vi-VN" sz="2400" dirty="0" smtClean="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69172530"/>
              </p:ext>
            </p:extLst>
          </p:nvPr>
        </p:nvGraphicFramePr>
        <p:xfrm>
          <a:off x="665019" y="1100860"/>
          <a:ext cx="7772398" cy="3657600"/>
        </p:xfrm>
        <a:graphic>
          <a:graphicData uri="http://schemas.openxmlformats.org/drawingml/2006/table">
            <a:tbl>
              <a:tblPr firstRow="1" bandRow="1">
                <a:tableStyleId>{011B537C-6E0D-4ED9-BEA1-98C0F7EC428A}</a:tableStyleId>
              </a:tblPr>
              <a:tblGrid>
                <a:gridCol w="1514734">
                  <a:extLst>
                    <a:ext uri="{9D8B030D-6E8A-4147-A177-3AD203B41FA5}">
                      <a16:colId xmlns:a16="http://schemas.microsoft.com/office/drawing/2014/main" val="20000"/>
                    </a:ext>
                  </a:extLst>
                </a:gridCol>
                <a:gridCol w="1086370">
                  <a:extLst>
                    <a:ext uri="{9D8B030D-6E8A-4147-A177-3AD203B41FA5}">
                      <a16:colId xmlns:a16="http://schemas.microsoft.com/office/drawing/2014/main" val="20001"/>
                    </a:ext>
                  </a:extLst>
                </a:gridCol>
                <a:gridCol w="1457325">
                  <a:extLst>
                    <a:ext uri="{9D8B030D-6E8A-4147-A177-3AD203B41FA5}">
                      <a16:colId xmlns:a16="http://schemas.microsoft.com/office/drawing/2014/main" val="20002"/>
                    </a:ext>
                  </a:extLst>
                </a:gridCol>
                <a:gridCol w="1237990">
                  <a:extLst>
                    <a:ext uri="{9D8B030D-6E8A-4147-A177-3AD203B41FA5}">
                      <a16:colId xmlns:a16="http://schemas.microsoft.com/office/drawing/2014/main" val="20003"/>
                    </a:ext>
                  </a:extLst>
                </a:gridCol>
                <a:gridCol w="1237989">
                  <a:extLst>
                    <a:ext uri="{9D8B030D-6E8A-4147-A177-3AD203B41FA5}">
                      <a16:colId xmlns:a16="http://schemas.microsoft.com/office/drawing/2014/main" val="20004"/>
                    </a:ext>
                  </a:extLst>
                </a:gridCol>
                <a:gridCol w="1237990">
                  <a:extLst>
                    <a:ext uri="{9D8B030D-6E8A-4147-A177-3AD203B41FA5}">
                      <a16:colId xmlns:a16="http://schemas.microsoft.com/office/drawing/2014/main" val="20005"/>
                    </a:ext>
                  </a:extLst>
                </a:gridCol>
              </a:tblGrid>
              <a:tr h="370840">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He</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17</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C</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16</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Ar</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6</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H</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K</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4</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B</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18</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F</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7</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I</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11</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Ag</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3</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Mg</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15</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S</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20</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Ca</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13</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Al</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14</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Au</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12</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Fe</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P</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5</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Na</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8</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O</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9</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370840">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Cl</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19</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N</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vi-VN" sz="2400" dirty="0" smtClean="0">
                          <a:latin typeface="Times New Roman" panose="02020603050405020304" pitchFamily="18" charset="0"/>
                          <a:cs typeface="Times New Roman" panose="02020603050405020304" pitchFamily="18" charset="0"/>
                        </a:rPr>
                        <a:t>10</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5600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PLICKERS</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a16="http://schemas.microsoft.com/office/drawing/2014/main" id="{D5DBBE26-DD53-2BFA-92E5-7A3788AD1808}"/>
              </a:ext>
            </a:extLst>
          </p:cNvPr>
          <p:cNvSpPr txBox="1"/>
          <p:nvPr/>
        </p:nvSpPr>
        <p:spPr>
          <a:xfrm>
            <a:off x="178084" y="1081591"/>
            <a:ext cx="8965916"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GV chiếu câu hỏi trắc nghiệm </a:t>
            </a:r>
          </a:p>
          <a:p>
            <a:pPr marL="457200" indent="-457200" algn="just">
              <a:buFontTx/>
              <a:buChar char="-"/>
            </a:pPr>
            <a:r>
              <a:rPr lang="en-US" sz="3200">
                <a:latin typeface="Times New Roman" panose="02020603050405020304" pitchFamily="18" charset="0"/>
                <a:cs typeface="Times New Roman" panose="02020603050405020304" pitchFamily="18" charset="0"/>
              </a:rPr>
              <a:t>HS trả lời câu hỏi bằng cách giơ thẻ hình plickers</a:t>
            </a:r>
          </a:p>
          <a:p>
            <a:pPr algn="just"/>
            <a:r>
              <a:rPr lang="en-US" sz="3200">
                <a:latin typeface="Times New Roman" panose="02020603050405020304" pitchFamily="18" charset="0"/>
                <a:cs typeface="Times New Roman" panose="02020603050405020304" pitchFamily="18" charset="0"/>
              </a:rPr>
              <a:t> tương ứng với đáp án đúng mình lựa chọn</a:t>
            </a:r>
          </a:p>
          <a:p>
            <a:pPr marL="457200" indent="-457200" algn="just">
              <a:buFontTx/>
              <a:buChar char="-"/>
            </a:pPr>
            <a:r>
              <a:rPr lang="en-US" sz="3200">
                <a:latin typeface="Times New Roman" panose="02020603050405020304" pitchFamily="18" charset="0"/>
                <a:cs typeface="Times New Roman" panose="02020603050405020304" pitchFamily="18" charset="0"/>
              </a:rPr>
              <a:t>GV sử dụng điện thoại để quét đáp án của HS qua </a:t>
            </a:r>
          </a:p>
          <a:p>
            <a:pPr algn="just"/>
            <a:r>
              <a:rPr lang="en-US" sz="3200">
                <a:latin typeface="Times New Roman" panose="02020603050405020304" pitchFamily="18" charset="0"/>
                <a:cs typeface="Times New Roman" panose="02020603050405020304" pitchFamily="18" charset="0"/>
              </a:rPr>
              <a:t>phần mềm plickers.</a:t>
            </a:r>
          </a:p>
        </p:txBody>
      </p:sp>
    </p:spTree>
    <p:extLst>
      <p:ext uri="{BB962C8B-B14F-4D97-AF65-F5344CB8AC3E}">
        <p14:creationId xmlns:p14="http://schemas.microsoft.com/office/powerpoint/2010/main" val="3674218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352426" y="32385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29851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30315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electron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28648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43845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và 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tố hóa học là tập hợp những nguyên tử cùng loại có cùng:</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596429098"/>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357188"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2" name="矩形 11">
            <a:extLst>
              <a:ext uri="{FF2B5EF4-FFF2-40B4-BE49-F238E27FC236}">
                <a16:creationId xmlns:a16="http://schemas.microsoft.com/office/drawing/2014/main" id="{2FEF196C-E6C3-438C-8E02-B259BB6965A6}"/>
              </a:ext>
            </a:extLst>
          </p:cNvPr>
          <p:cNvSpPr/>
          <p:nvPr/>
        </p:nvSpPr>
        <p:spPr>
          <a:xfrm>
            <a:off x="959657" y="3016099"/>
            <a:ext cx="1204719" cy="461665"/>
          </a:xfrm>
          <a:prstGeom prst="rect">
            <a:avLst/>
          </a:prstGeom>
          <a:solidFill>
            <a:srgbClr val="FFFFCC"/>
          </a:solidFill>
        </p:spPr>
        <p:txBody>
          <a:bodyPr wrap="square">
            <a:spAutoFit/>
          </a:bodyPr>
          <a:lstStyle/>
          <a:p>
            <a:pPr algn="ctr" defTabSz="685732">
              <a:spcBef>
                <a:spcPct val="0"/>
              </a:spcBef>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4" name="椭圆 13">
            <a:extLst>
              <a:ext uri="{FF2B5EF4-FFF2-40B4-BE49-F238E27FC236}">
                <a16:creationId xmlns:a16="http://schemas.microsoft.com/office/drawing/2014/main" id="{542D4869-A0F2-499F-A3E4-D98F95692AD6}"/>
              </a:ext>
            </a:extLst>
          </p:cNvPr>
          <p:cNvSpPr/>
          <p:nvPr/>
        </p:nvSpPr>
        <p:spPr>
          <a:xfrm>
            <a:off x="1366069" y="245287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A</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6" name="矩形 15">
            <a:extLst>
              <a:ext uri="{FF2B5EF4-FFF2-40B4-BE49-F238E27FC236}">
                <a16:creationId xmlns:a16="http://schemas.microsoft.com/office/drawing/2014/main" id="{8BBD021C-B98D-49AE-926A-4DC4A0AB7915}"/>
              </a:ext>
            </a:extLst>
          </p:cNvPr>
          <p:cNvSpPr/>
          <p:nvPr/>
        </p:nvSpPr>
        <p:spPr>
          <a:xfrm>
            <a:off x="2691947" y="2991932"/>
            <a:ext cx="1204718"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椭圆 18">
            <a:extLst>
              <a:ext uri="{FF2B5EF4-FFF2-40B4-BE49-F238E27FC236}">
                <a16:creationId xmlns:a16="http://schemas.microsoft.com/office/drawing/2014/main" id="{41430ACE-462A-43EA-9F1A-6A2E5D5902F0}"/>
              </a:ext>
            </a:extLst>
          </p:cNvPr>
          <p:cNvSpPr/>
          <p:nvPr/>
        </p:nvSpPr>
        <p:spPr>
          <a:xfrm>
            <a:off x="3083863" y="2378269"/>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B</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矩形 19">
            <a:extLst>
              <a:ext uri="{FF2B5EF4-FFF2-40B4-BE49-F238E27FC236}">
                <a16:creationId xmlns:a16="http://schemas.microsoft.com/office/drawing/2014/main" id="{84089D39-93FD-4DB0-B8CD-E12BF17C6A48}"/>
              </a:ext>
            </a:extLst>
          </p:cNvPr>
          <p:cNvSpPr/>
          <p:nvPr/>
        </p:nvSpPr>
        <p:spPr>
          <a:xfrm>
            <a:off x="4695783" y="2919498"/>
            <a:ext cx="1204718" cy="461665"/>
          </a:xfrm>
          <a:prstGeom prst="rect">
            <a:avLst/>
          </a:prstGeom>
          <a:solidFill>
            <a:srgbClr val="FFFFCC"/>
          </a:solidFill>
        </p:spPr>
        <p:txBody>
          <a:bodyPr wrap="square">
            <a:spAutoFit/>
          </a:bodyPr>
          <a:lstStyle/>
          <a:p>
            <a:pPr algn="ctr" defTabSz="685732">
              <a:spcBef>
                <a:spcPct val="0"/>
              </a:spcBef>
            </a:pPr>
            <a:r>
              <a:rPr lang="en-US" altLang="zh-CN" sz="2400" dirty="0" err="1">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3" name="椭圆 22">
            <a:extLst>
              <a:ext uri="{FF2B5EF4-FFF2-40B4-BE49-F238E27FC236}">
                <a16:creationId xmlns:a16="http://schemas.microsoft.com/office/drawing/2014/main" id="{02D428D6-AE55-4293-A35A-09B7E22C775D}"/>
              </a:ext>
            </a:extLst>
          </p:cNvPr>
          <p:cNvSpPr/>
          <p:nvPr/>
        </p:nvSpPr>
        <p:spPr>
          <a:xfrm>
            <a:off x="5087698" y="2361307"/>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4" name="矩形 23">
            <a:extLst>
              <a:ext uri="{FF2B5EF4-FFF2-40B4-BE49-F238E27FC236}">
                <a16:creationId xmlns:a16="http://schemas.microsoft.com/office/drawing/2014/main" id="{1491E703-CB20-41B5-B617-09CBEBA8AB9D}"/>
              </a:ext>
            </a:extLst>
          </p:cNvPr>
          <p:cNvSpPr/>
          <p:nvPr/>
        </p:nvSpPr>
        <p:spPr>
          <a:xfrm>
            <a:off x="6669745" y="2935507"/>
            <a:ext cx="1259909"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7" name="椭圆 26">
            <a:extLst>
              <a:ext uri="{FF2B5EF4-FFF2-40B4-BE49-F238E27FC236}">
                <a16:creationId xmlns:a16="http://schemas.microsoft.com/office/drawing/2014/main" id="{68C4EF74-5EED-4F98-B057-765943441690}"/>
              </a:ext>
            </a:extLst>
          </p:cNvPr>
          <p:cNvSpPr/>
          <p:nvPr/>
        </p:nvSpPr>
        <p:spPr>
          <a:xfrm>
            <a:off x="7089256" y="236979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D</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8" name="矩形 9">
            <a:extLst>
              <a:ext uri="{FF2B5EF4-FFF2-40B4-BE49-F238E27FC236}">
                <a16:creationId xmlns:a16="http://schemas.microsoft.com/office/drawing/2014/main" id="{AC394F77-16EA-414A-8673-52A38C36CFA5}"/>
              </a:ext>
            </a:extLst>
          </p:cNvPr>
          <p:cNvSpPr/>
          <p:nvPr/>
        </p:nvSpPr>
        <p:spPr>
          <a:xfrm>
            <a:off x="721101" y="1387647"/>
            <a:ext cx="7701798" cy="461665"/>
          </a:xfrm>
          <a:prstGeom prst="rect">
            <a:avLst/>
          </a:prstGeom>
        </p:spPr>
        <p:txBody>
          <a:bodyPr wrap="square">
            <a:spAutoFit/>
          </a:bodyPr>
          <a:lstStyle/>
          <a:p>
            <a:pPr lvl="0" algn="just">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2: </a:t>
            </a:r>
            <a:r>
              <a:rPr lang="vi-VN" altLang="zh-CN" sz="2400" b="1" dirty="0">
                <a:solidFill>
                  <a:srgbClr val="7030A0"/>
                </a:solidFill>
                <a:latin typeface="Times New Roman" panose="02020603050405020304" pitchFamily="18" charset="0"/>
                <a:cs typeface="Times New Roman" panose="02020603050405020304" pitchFamily="18" charset="0"/>
                <a:sym typeface="+mn-lt"/>
              </a:rPr>
              <a:t>Kí hiệu hoá học của nguyên tố chlorine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30" name="Rectangle: Rounded Corners 29">
            <a:extLst>
              <a:ext uri="{FF2B5EF4-FFF2-40B4-BE49-F238E27FC236}">
                <a16:creationId xmlns:a16="http://schemas.microsoft.com/office/drawing/2014/main" id="{27AF96FC-215F-4CE8-B5AD-88D02EE5748D}"/>
              </a:ext>
            </a:extLst>
          </p:cNvPr>
          <p:cNvSpPr/>
          <p:nvPr/>
        </p:nvSpPr>
        <p:spPr>
          <a:xfrm>
            <a:off x="6604905" y="2909067"/>
            <a:ext cx="1370802" cy="46502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30236153"/>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9" grpId="0" animBg="1"/>
      <p:bldP spid="20" grpId="0" animBg="1"/>
      <p:bldP spid="23" grpId="0" animBg="1"/>
      <p:bldP spid="24" grpId="0" animBg="1"/>
      <p:bldP spid="27" grpId="0" animBg="1"/>
      <p:bldP spid="18" grpId="0"/>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23455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25426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2553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22749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3</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Cách biểu diễn 5H có ý nghĩa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81731086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4</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Ne</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O</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P</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id="{23103231-9662-42A0-B147-85A4DF6BEF31}"/>
              </a:ext>
            </a:extLst>
          </p:cNvPr>
          <p:cNvSpPr/>
          <p:nvPr/>
        </p:nvSpPr>
        <p:spPr>
          <a:xfrm>
            <a:off x="2514162" y="3652069"/>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4" name="Picture 23">
            <a:extLst>
              <a:ext uri="{FF2B5EF4-FFF2-40B4-BE49-F238E27FC236}">
                <a16:creationId xmlns:a16="http://schemas.microsoft.com/office/drawing/2014/main" id="{69362075-2400-AFB8-1A88-184E7ADAAB2F}"/>
              </a:ext>
            </a:extLst>
          </p:cNvPr>
          <p:cNvPicPr>
            <a:picLocks noChangeAspect="1"/>
          </p:cNvPicPr>
          <p:nvPr/>
        </p:nvPicPr>
        <p:blipFill>
          <a:blip r:embed="rId5"/>
          <a:stretch>
            <a:fillRect/>
          </a:stretch>
        </p:blipFill>
        <p:spPr>
          <a:xfrm>
            <a:off x="3550940" y="1570424"/>
            <a:ext cx="1994830" cy="1846115"/>
          </a:xfrm>
          <a:prstGeom prst="rect">
            <a:avLst/>
          </a:prstGeom>
        </p:spPr>
      </p:pic>
    </p:spTree>
    <p:extLst>
      <p:ext uri="{BB962C8B-B14F-4D97-AF65-F5344CB8AC3E}">
        <p14:creationId xmlns:p14="http://schemas.microsoft.com/office/powerpoint/2010/main" val="4063129274"/>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451536"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id="{C7089F2B-CFC3-4D08-9551-723620268CBC}"/>
              </a:ext>
            </a:extLst>
          </p:cNvPr>
          <p:cNvSpPr/>
          <p:nvPr/>
        </p:nvSpPr>
        <p:spPr>
          <a:xfrm>
            <a:off x="697457" y="953553"/>
            <a:ext cx="7701797" cy="461665"/>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5</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Đây là sơ đồ nguyên tử của nguyên tố nào</a:t>
            </a:r>
            <a:r>
              <a:rPr lang="vi-VN" altLang="zh-CN" sz="2400" b="1">
                <a:solidFill>
                  <a:srgbClr val="7030A0"/>
                </a:solidFill>
                <a:latin typeface="Times New Roman" panose="02020603050405020304" pitchFamily="18" charset="0"/>
                <a:cs typeface="Times New Roman" panose="02020603050405020304" pitchFamily="18" charset="0"/>
                <a:sym typeface="+mn-lt"/>
              </a:rPr>
              <a:t>:</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id="{FADA74CE-FDD1-4FD3-A147-23A912FCD6E4}"/>
              </a:ext>
            </a:extLst>
          </p:cNvPr>
          <p:cNvSpPr/>
          <p:nvPr/>
        </p:nvSpPr>
        <p:spPr>
          <a:xfrm>
            <a:off x="973017" y="3723160"/>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id="{9B86F6A2-E93C-4B03-BF79-9E2968406F2F}"/>
              </a:ext>
            </a:extLst>
          </p:cNvPr>
          <p:cNvSpPr/>
          <p:nvPr/>
        </p:nvSpPr>
        <p:spPr>
          <a:xfrm>
            <a:off x="2696990" y="3712587"/>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id="{B7863CA1-CF92-4A85-8DDB-5BDA37153705}"/>
              </a:ext>
            </a:extLst>
          </p:cNvPr>
          <p:cNvSpPr/>
          <p:nvPr/>
        </p:nvSpPr>
        <p:spPr>
          <a:xfrm>
            <a:off x="4586436" y="369522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874FC64E-8127-4E22-BEDB-927B82328EE5}"/>
              </a:ext>
            </a:extLst>
          </p:cNvPr>
          <p:cNvSpPr txBox="1"/>
          <p:nvPr/>
        </p:nvSpPr>
        <p:spPr>
          <a:xfrm>
            <a:off x="1574212" y="3667162"/>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Na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id="{8720AF21-B30F-423C-9DE8-46B3CDAD3CC9}"/>
              </a:ext>
            </a:extLst>
          </p:cNvPr>
          <p:cNvSpPr txBox="1"/>
          <p:nvPr/>
        </p:nvSpPr>
        <p:spPr>
          <a:xfrm>
            <a:off x="3298185"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Ca</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id="{B0800499-87D7-4954-94B3-18B5B30A47BE}"/>
              </a:ext>
            </a:extLst>
          </p:cNvPr>
          <p:cNvSpPr txBox="1"/>
          <p:nvPr/>
        </p:nvSpPr>
        <p:spPr>
          <a:xfrm>
            <a:off x="5278460" y="3628024"/>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Al</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id="{B78DB5D2-5496-419C-8FB1-F457F816ED9F}"/>
              </a:ext>
            </a:extLst>
          </p:cNvPr>
          <p:cNvSpPr/>
          <p:nvPr/>
        </p:nvSpPr>
        <p:spPr>
          <a:xfrm>
            <a:off x="6390419" y="3698164"/>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id="{BEEC0EA1-9929-4A10-AC7D-83D62DC45CDE}"/>
              </a:ext>
            </a:extLst>
          </p:cNvPr>
          <p:cNvSpPr txBox="1"/>
          <p:nvPr/>
        </p:nvSpPr>
        <p:spPr>
          <a:xfrm>
            <a:off x="6991613" y="3652069"/>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Mg</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id="{23103231-9662-42A0-B147-85A4DF6BEF31}"/>
              </a:ext>
            </a:extLst>
          </p:cNvPr>
          <p:cNvSpPr/>
          <p:nvPr/>
        </p:nvSpPr>
        <p:spPr>
          <a:xfrm>
            <a:off x="6042015" y="3667162"/>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pic>
        <p:nvPicPr>
          <p:cNvPr id="23" name="Picture 22" descr="Diagram, schematic&#10;&#10;Description automatically generated">
            <a:extLst>
              <a:ext uri="{FF2B5EF4-FFF2-40B4-BE49-F238E27FC236}">
                <a16:creationId xmlns:a16="http://schemas.microsoft.com/office/drawing/2014/main" id="{A678223F-1624-A8C6-394D-A30387011CCF}"/>
              </a:ext>
            </a:extLst>
          </p:cNvPr>
          <p:cNvPicPr>
            <a:picLocks noChangeAspect="1"/>
          </p:cNvPicPr>
          <p:nvPr/>
        </p:nvPicPr>
        <p:blipFill>
          <a:blip r:embed="rId5"/>
          <a:stretch>
            <a:fillRect/>
          </a:stretch>
        </p:blipFill>
        <p:spPr>
          <a:xfrm>
            <a:off x="3421711" y="1515476"/>
            <a:ext cx="2253288" cy="1972883"/>
          </a:xfrm>
          <a:prstGeom prst="rect">
            <a:avLst/>
          </a:prstGeom>
        </p:spPr>
      </p:pic>
    </p:spTree>
    <p:extLst>
      <p:ext uri="{BB962C8B-B14F-4D97-AF65-F5344CB8AC3E}">
        <p14:creationId xmlns:p14="http://schemas.microsoft.com/office/powerpoint/2010/main" val="2911881988"/>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141737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O , 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15760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Na, Ca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13051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S, O</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1537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 O, Na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6</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Bốn nguyên tố phổ biến nhất trong cơ thể người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269658018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24696"/>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O2</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2O</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7</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Kí hiệu biểu diễn 2 nguyên tử oxygen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724023" y="1944550"/>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graphicFrame>
        <p:nvGraphicFramePr>
          <p:cNvPr id="2" name="Object 1">
            <a:extLst>
              <a:ext uri="{FF2B5EF4-FFF2-40B4-BE49-F238E27FC236}">
                <a16:creationId xmlns:a16="http://schemas.microsoft.com/office/drawing/2014/main" id="{22E32419-91CC-6AA0-0100-BCE9C084070F}"/>
              </a:ext>
            </a:extLst>
          </p:cNvPr>
          <p:cNvGraphicFramePr>
            <a:graphicFrameLocks noChangeAspect="1"/>
          </p:cNvGraphicFramePr>
          <p:nvPr>
            <p:extLst>
              <p:ext uri="{D42A27DB-BD31-4B8C-83A1-F6EECF244321}">
                <p14:modId xmlns:p14="http://schemas.microsoft.com/office/powerpoint/2010/main" val="2840623244"/>
              </p:ext>
            </p:extLst>
          </p:nvPr>
        </p:nvGraphicFramePr>
        <p:xfrm>
          <a:off x="1899455" y="2960012"/>
          <a:ext cx="417972" cy="501567"/>
        </p:xfrm>
        <a:graphic>
          <a:graphicData uri="http://schemas.openxmlformats.org/presentationml/2006/ole">
            <mc:AlternateContent xmlns:mc="http://schemas.openxmlformats.org/markup-compatibility/2006">
              <mc:Choice xmlns:v="urn:schemas-microsoft-com:vml" Requires="v">
                <p:oleObj spid="_x0000_s1030" name="Equation" r:id="rId6" imgW="190440" imgH="228600" progId="Equation.DSMT4">
                  <p:embed/>
                </p:oleObj>
              </mc:Choice>
              <mc:Fallback>
                <p:oleObj name="Equation" r:id="rId6" imgW="190440" imgH="228600" progId="Equation.DSMT4">
                  <p:embed/>
                  <p:pic>
                    <p:nvPicPr>
                      <p:cNvPr id="0" name=""/>
                      <p:cNvPicPr/>
                      <p:nvPr/>
                    </p:nvPicPr>
                    <p:blipFill>
                      <a:blip r:embed="rId7"/>
                      <a:stretch>
                        <a:fillRect/>
                      </a:stretch>
                    </p:blipFill>
                    <p:spPr>
                      <a:xfrm>
                        <a:off x="1899455" y="2960012"/>
                        <a:ext cx="417972" cy="501567"/>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48279A5B-B9F6-CACC-E0FC-1B55F5229835}"/>
              </a:ext>
            </a:extLst>
          </p:cNvPr>
          <p:cNvGraphicFramePr>
            <a:graphicFrameLocks noChangeAspect="1"/>
          </p:cNvGraphicFramePr>
          <p:nvPr>
            <p:extLst>
              <p:ext uri="{D42A27DB-BD31-4B8C-83A1-F6EECF244321}">
                <p14:modId xmlns:p14="http://schemas.microsoft.com/office/powerpoint/2010/main" val="4075188186"/>
              </p:ext>
            </p:extLst>
          </p:nvPr>
        </p:nvGraphicFramePr>
        <p:xfrm>
          <a:off x="1853724" y="3818173"/>
          <a:ext cx="463703" cy="490980"/>
        </p:xfrm>
        <a:graphic>
          <a:graphicData uri="http://schemas.openxmlformats.org/presentationml/2006/ole">
            <mc:AlternateContent xmlns:mc="http://schemas.openxmlformats.org/markup-compatibility/2006">
              <mc:Choice xmlns:v="urn:schemas-microsoft-com:vml" Requires="v">
                <p:oleObj spid="_x0000_s1031" name="Equation" r:id="rId8" imgW="215640" imgH="228600" progId="Equation.DSMT4">
                  <p:embed/>
                </p:oleObj>
              </mc:Choice>
              <mc:Fallback>
                <p:oleObj name="Equation" r:id="rId8" imgW="215640" imgH="228600" progId="Equation.DSMT4">
                  <p:embed/>
                  <p:pic>
                    <p:nvPicPr>
                      <p:cNvPr id="0" name=""/>
                      <p:cNvPicPr/>
                      <p:nvPr/>
                    </p:nvPicPr>
                    <p:blipFill>
                      <a:blip r:embed="rId9"/>
                      <a:stretch>
                        <a:fillRect/>
                      </a:stretch>
                    </p:blipFill>
                    <p:spPr>
                      <a:xfrm>
                        <a:off x="1853724" y="3818173"/>
                        <a:ext cx="463703" cy="490980"/>
                      </a:xfrm>
                      <a:prstGeom prst="rect">
                        <a:avLst/>
                      </a:prstGeom>
                    </p:spPr>
                  </p:pic>
                </p:oleObj>
              </mc:Fallback>
            </mc:AlternateContent>
          </a:graphicData>
        </a:graphic>
      </p:graphicFrame>
    </p:spTree>
    <p:extLst>
      <p:ext uri="{BB962C8B-B14F-4D97-AF65-F5344CB8AC3E}">
        <p14:creationId xmlns:p14="http://schemas.microsoft.com/office/powerpoint/2010/main" val="3089703579"/>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6" grpId="0" animBg="1"/>
      <p:bldP spid="37" grpId="0" animBg="1"/>
      <p:bldP spid="38" grpId="0" animBg="1"/>
      <p:bldP spid="39" grpId="0" animBg="1"/>
      <p:bldP spid="35" grpId="0"/>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7" name="Picture 16">
            <a:extLst>
              <a:ext uri="{FF2B5EF4-FFF2-40B4-BE49-F238E27FC236}">
                <a16:creationId xmlns:a16="http://schemas.microsoft.com/office/drawing/2014/main" id="{ECAC05A5-9306-4D84-A879-2E3628549F43}"/>
              </a:ext>
            </a:extLst>
          </p:cNvPr>
          <p:cNvPicPr>
            <a:picLocks noChangeAspect="1"/>
          </p:cNvPicPr>
          <p:nvPr/>
        </p:nvPicPr>
        <p:blipFill>
          <a:blip r:embed="rId3"/>
          <a:stretch>
            <a:fillRect/>
          </a:stretch>
        </p:blipFill>
        <p:spPr>
          <a:xfrm>
            <a:off x="245355" y="1090096"/>
            <a:ext cx="3022821" cy="3724803"/>
          </a:xfrm>
          <a:prstGeom prst="rect">
            <a:avLst/>
          </a:prstGeom>
        </p:spPr>
      </p:pic>
      <p:sp>
        <p:nvSpPr>
          <p:cNvPr id="18" name="TextBox 17">
            <a:extLst>
              <a:ext uri="{FF2B5EF4-FFF2-40B4-BE49-F238E27FC236}">
                <a16:creationId xmlns:a16="http://schemas.microsoft.com/office/drawing/2014/main" id="{2E9DB0A1-F8EA-47BC-91E7-1CC96A0AA58B}"/>
              </a:ext>
            </a:extLst>
          </p:cNvPr>
          <p:cNvSpPr txBox="1"/>
          <p:nvPr/>
        </p:nvSpPr>
        <p:spPr>
          <a:xfrm>
            <a:off x="3725335" y="277600"/>
            <a:ext cx="4572000" cy="39703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vi-VN" sz="2800" i="1" dirty="0">
                <a:solidFill>
                  <a:schemeClr val="accent6">
                    <a:lumMod val="25000"/>
                  </a:schemeClr>
                </a:solidFill>
                <a:latin typeface="Times New Roman" panose="02020603050405020304" pitchFamily="18" charset="0"/>
              </a:rPr>
              <a:t>Trên nhãn của một loại thuốc phòng bệnh loãng xương, giảm đau xương khớp có ghi các từ “calcium”, "magnesium”, “zinc”. Đó là tên của ba nguyên tố hoá học có trong thánh phần thuốc để bổ sung cho cơ thể. Vậy nguyên tố hoá học là gì?</a:t>
            </a:r>
          </a:p>
        </p:txBody>
      </p:sp>
      <p:grpSp>
        <p:nvGrpSpPr>
          <p:cNvPr id="4" name="Group 3">
            <a:extLst>
              <a:ext uri="{FF2B5EF4-FFF2-40B4-BE49-F238E27FC236}">
                <a16:creationId xmlns:a16="http://schemas.microsoft.com/office/drawing/2014/main" id="{33122E36-34D6-6ADF-9638-6C46C09F1CE7}"/>
              </a:ext>
            </a:extLst>
          </p:cNvPr>
          <p:cNvGrpSpPr/>
          <p:nvPr/>
        </p:nvGrpSpPr>
        <p:grpSpPr>
          <a:xfrm>
            <a:off x="4391378" y="914401"/>
            <a:ext cx="2743200" cy="1456266"/>
            <a:chOff x="4391378" y="914401"/>
            <a:chExt cx="2743200" cy="1456266"/>
          </a:xfrm>
        </p:grpSpPr>
        <p:sp>
          <p:nvSpPr>
            <p:cNvPr id="2" name="Speech Bubble: Oval 1">
              <a:extLst>
                <a:ext uri="{FF2B5EF4-FFF2-40B4-BE49-F238E27FC236}">
                  <a16:creationId xmlns:a16="http://schemas.microsoft.com/office/drawing/2014/main" id="{75DF9795-BF71-4E0A-651D-76CAF9265534}"/>
                </a:ext>
              </a:extLst>
            </p:cNvPr>
            <p:cNvSpPr/>
            <p:nvPr/>
          </p:nvSpPr>
          <p:spPr>
            <a:xfrm>
              <a:off x="4391378" y="914401"/>
              <a:ext cx="2743200" cy="1456266"/>
            </a:xfrm>
            <a:prstGeom prst="wedgeEllipseCallout">
              <a:avLst>
                <a:gd name="adj1" fmla="val -106430"/>
                <a:gd name="adj2" fmla="val 120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4A37CBD-16BE-4548-114B-31298026C916}"/>
                </a:ext>
              </a:extLst>
            </p:cNvPr>
            <p:cNvSpPr txBox="1"/>
            <p:nvPr/>
          </p:nvSpPr>
          <p:spPr>
            <a:xfrm>
              <a:off x="4555067" y="1288591"/>
              <a:ext cx="2415822" cy="707886"/>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Trên lọ thuốc có ghi những gì?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451536" y="23687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a16="http://schemas.microsoft.com/office/drawing/2014/main" id="{C7089F2B-CFC3-4D08-9551-723620268CBC}"/>
              </a:ext>
            </a:extLst>
          </p:cNvPr>
          <p:cNvSpPr/>
          <p:nvPr/>
        </p:nvSpPr>
        <p:spPr>
          <a:xfrm>
            <a:off x="697457" y="953553"/>
            <a:ext cx="7701797" cy="1200329"/>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8</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Cho thành phần các nguyên tử như sau: A(17p, 17e,16n); B(20p, 20e, 19n); C (17p, 17e, 17n); D (19p, 19e, 20n). Có tất cả bao nhiêu nguyên tố hóa học ?</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a16="http://schemas.microsoft.com/office/drawing/2014/main" id="{FADA74CE-FDD1-4FD3-A147-23A912FCD6E4}"/>
              </a:ext>
            </a:extLst>
          </p:cNvPr>
          <p:cNvSpPr/>
          <p:nvPr/>
        </p:nvSpPr>
        <p:spPr>
          <a:xfrm>
            <a:off x="962385" y="293957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a16="http://schemas.microsoft.com/office/drawing/2014/main" id="{9B86F6A2-E93C-4B03-BF79-9E2968406F2F}"/>
              </a:ext>
            </a:extLst>
          </p:cNvPr>
          <p:cNvSpPr/>
          <p:nvPr/>
        </p:nvSpPr>
        <p:spPr>
          <a:xfrm>
            <a:off x="2644089" y="2963830"/>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a16="http://schemas.microsoft.com/office/drawing/2014/main" id="{B7863CA1-CF92-4A85-8DDB-5BDA37153705}"/>
              </a:ext>
            </a:extLst>
          </p:cNvPr>
          <p:cNvSpPr/>
          <p:nvPr/>
        </p:nvSpPr>
        <p:spPr>
          <a:xfrm>
            <a:off x="4521898" y="2902382"/>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874FC64E-8127-4E22-BEDB-927B82328EE5}"/>
              </a:ext>
            </a:extLst>
          </p:cNvPr>
          <p:cNvSpPr txBox="1"/>
          <p:nvPr/>
        </p:nvSpPr>
        <p:spPr>
          <a:xfrm>
            <a:off x="1501947" y="2884798"/>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1</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a16="http://schemas.microsoft.com/office/drawing/2014/main" id="{8720AF21-B30F-423C-9DE8-46B3CDAD3CC9}"/>
              </a:ext>
            </a:extLst>
          </p:cNvPr>
          <p:cNvSpPr txBox="1"/>
          <p:nvPr/>
        </p:nvSpPr>
        <p:spPr>
          <a:xfrm>
            <a:off x="3337065" y="28628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4</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a16="http://schemas.microsoft.com/office/drawing/2014/main" id="{B0800499-87D7-4954-94B3-18B5B30A47BE}"/>
              </a:ext>
            </a:extLst>
          </p:cNvPr>
          <p:cNvSpPr txBox="1"/>
          <p:nvPr/>
        </p:nvSpPr>
        <p:spPr>
          <a:xfrm>
            <a:off x="5102065" y="2792841"/>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2</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a16="http://schemas.microsoft.com/office/drawing/2014/main" id="{B78DB5D2-5496-419C-8FB1-F457F816ED9F}"/>
              </a:ext>
            </a:extLst>
          </p:cNvPr>
          <p:cNvSpPr/>
          <p:nvPr/>
        </p:nvSpPr>
        <p:spPr>
          <a:xfrm>
            <a:off x="6328487" y="2845778"/>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a16="http://schemas.microsoft.com/office/drawing/2014/main" id="{BEEC0EA1-9929-4A10-AC7D-83D62DC45CDE}"/>
              </a:ext>
            </a:extLst>
          </p:cNvPr>
          <p:cNvSpPr txBox="1"/>
          <p:nvPr/>
        </p:nvSpPr>
        <p:spPr>
          <a:xfrm>
            <a:off x="6991613" y="27611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3</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a16="http://schemas.microsoft.com/office/drawing/2014/main" id="{23103231-9662-42A0-B147-85A4DF6BEF31}"/>
              </a:ext>
            </a:extLst>
          </p:cNvPr>
          <p:cNvSpPr/>
          <p:nvPr/>
        </p:nvSpPr>
        <p:spPr>
          <a:xfrm>
            <a:off x="6111602" y="2795311"/>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58717720"/>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866224" y="1317590"/>
            <a:ext cx="88838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856107" y="2118673"/>
            <a:ext cx="100860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869857" y="2997486"/>
            <a:ext cx="210185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 và 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866224" y="3905351"/>
            <a:ext cx="11657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9</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Số lượng hạt nào đặc trưng cho một nguyên tố hóa học?</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74687092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a16="http://schemas.microsoft.com/office/drawing/2014/main" id="{D3C0B75C-3A3C-4AB7-8288-6CB92002B012}"/>
              </a:ext>
            </a:extLst>
          </p:cNvPr>
          <p:cNvSpPr txBox="1">
            <a:spLocks noChangeArrowheads="1"/>
          </p:cNvSpPr>
          <p:nvPr/>
        </p:nvSpPr>
        <p:spPr bwMode="auto">
          <a:xfrm>
            <a:off x="1420950" y="1495073"/>
            <a:ext cx="3337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altLang="zh-CN" sz="2100">
                <a:latin typeface="Times New Roman" panose="02020603050405020304" pitchFamily="18" charset="0"/>
                <a:cs typeface="Times New Roman" panose="02020603050405020304" pitchFamily="18" charset="0"/>
              </a:rPr>
              <a:t>F</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a16="http://schemas.microsoft.com/office/drawing/2014/main" id="{C6CCF4CD-7800-4216-9432-28C3FC160DA8}"/>
              </a:ext>
            </a:extLst>
          </p:cNvPr>
          <p:cNvSpPr txBox="1">
            <a:spLocks noChangeArrowheads="1"/>
          </p:cNvSpPr>
          <p:nvPr/>
        </p:nvSpPr>
        <p:spPr bwMode="auto">
          <a:xfrm>
            <a:off x="1420950" y="2222283"/>
            <a:ext cx="4379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Cl</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a16="http://schemas.microsoft.com/office/drawing/2014/main" id="{F9CE383A-8157-421C-AB0B-9644D378C3BE}"/>
              </a:ext>
            </a:extLst>
          </p:cNvPr>
          <p:cNvSpPr txBox="1">
            <a:spLocks noChangeArrowheads="1"/>
          </p:cNvSpPr>
          <p:nvPr/>
        </p:nvSpPr>
        <p:spPr bwMode="auto">
          <a:xfrm>
            <a:off x="1420950" y="3039377"/>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Br</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a16="http://schemas.microsoft.com/office/drawing/2014/main"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a16="http://schemas.microsoft.com/office/drawing/2014/main"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a16="http://schemas.microsoft.com/office/drawing/2014/main"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a16="http://schemas.microsoft.com/office/drawing/2014/main" id="{008D196B-01C7-49C2-94AE-838B17634517}"/>
              </a:ext>
            </a:extLst>
          </p:cNvPr>
          <p:cNvSpPr txBox="1">
            <a:spLocks noChangeArrowheads="1"/>
          </p:cNvSpPr>
          <p:nvPr/>
        </p:nvSpPr>
        <p:spPr bwMode="auto">
          <a:xfrm>
            <a:off x="1465834" y="3689873"/>
            <a:ext cx="2744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I</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a16="http://schemas.microsoft.com/office/drawing/2014/main"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a16="http://schemas.microsoft.com/office/drawing/2014/main" id="{1BE49D2C-D78F-4414-B6EB-7BE5A9AD4F1B}"/>
              </a:ext>
            </a:extLst>
          </p:cNvPr>
          <p:cNvSpPr/>
          <p:nvPr/>
        </p:nvSpPr>
        <p:spPr>
          <a:xfrm>
            <a:off x="541276" y="513705"/>
            <a:ext cx="7628028"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10</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tử X có tổng số hạt là 115. Trong đó số neutron là 45. Kí hiệu hóa học của X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a16="http://schemas.microsoft.com/office/drawing/2014/main" id="{14A9E5BD-4CF9-40E6-B8F2-3769CA80698A}"/>
              </a:ext>
            </a:extLst>
          </p:cNvPr>
          <p:cNvSpPr/>
          <p:nvPr/>
        </p:nvSpPr>
        <p:spPr>
          <a:xfrm>
            <a:off x="826805" y="2101755"/>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05693942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1" name="文本框 13">
            <a:extLst>
              <a:ext uri="{FF2B5EF4-FFF2-40B4-BE49-F238E27FC236}">
                <a16:creationId xmlns:a16="http://schemas.microsoft.com/office/drawing/2014/main"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Vận</a:t>
            </a:r>
            <a:r>
              <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dụng</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573404" y="842837"/>
            <a:ext cx="7466579" cy="2554545"/>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1</a:t>
            </a:r>
            <a:r>
              <a:rPr lang="vi-VN" sz="2000" b="1">
                <a:solidFill>
                  <a:srgbClr val="C0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Calcium là một nguyên tố hóa học có nhiều trong xương và răng, giúp cho xương </a:t>
            </a:r>
            <a:r>
              <a:rPr lang="vi-VN" sz="2000">
                <a:latin typeface="Times New Roman" panose="02020603050405020304" pitchFamily="18" charset="0"/>
                <a:cs typeface="Times New Roman" panose="02020603050405020304" pitchFamily="18" charset="0"/>
              </a:rPr>
              <a:t>và r</a:t>
            </a:r>
            <a:r>
              <a:rPr lang="en-US" sz="2000">
                <a:latin typeface="Times New Roman" panose="02020603050405020304" pitchFamily="18" charset="0"/>
                <a:cs typeface="Times New Roman" panose="02020603050405020304" pitchFamily="18" charset="0"/>
              </a:rPr>
              <a:t>ă</a:t>
            </a:r>
            <a:r>
              <a:rPr lang="vi-VN" sz="2000">
                <a:latin typeface="Times New Roman" panose="02020603050405020304" pitchFamily="18" charset="0"/>
                <a:cs typeface="Times New Roman" panose="02020603050405020304" pitchFamily="18" charset="0"/>
              </a:rPr>
              <a:t>ng </a:t>
            </a:r>
            <a:r>
              <a:rPr lang="vi-VN" sz="2000" dirty="0">
                <a:latin typeface="Times New Roman" panose="02020603050405020304" pitchFamily="18" charset="0"/>
                <a:cs typeface="Times New Roman" panose="02020603050405020304" pitchFamily="18" charset="0"/>
              </a:rPr>
              <a:t>chắc khỏe. Ngoài ra, calcium còn cần cho quá trình hoạt động của thần kinh, cơ, tim, chuyển hóa của tế bào và quá trình đông máu. </a:t>
            </a:r>
            <a:r>
              <a:rPr lang="vi-VN" sz="2000">
                <a:latin typeface="Times New Roman" panose="02020603050405020304" pitchFamily="18" charset="0"/>
                <a:cs typeface="Times New Roman" panose="02020603050405020304" pitchFamily="18" charset="0"/>
              </a:rPr>
              <a:t>Thực p</a:t>
            </a:r>
            <a:r>
              <a:rPr lang="en-US" sz="2000">
                <a:latin typeface="Times New Roman" panose="02020603050405020304" pitchFamily="18" charset="0"/>
                <a:cs typeface="Times New Roman" panose="02020603050405020304" pitchFamily="18" charset="0"/>
              </a:rPr>
              <a:t>hẩm</a:t>
            </a:r>
            <a:r>
              <a:rPr lang="vi-VN" sz="200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và thuốc bổ chứa nguyên tố calcium giúp phòng ngừa bệnh loãng xương ở tuổi già và hỗ trợ quá trình phát triển chiều cao của trẻ em.</a:t>
            </a:r>
          </a:p>
          <a:p>
            <a:r>
              <a:rPr lang="vi-VN" sz="2000" dirty="0">
                <a:latin typeface="Times New Roman" panose="02020603050405020304" pitchFamily="18" charset="0"/>
                <a:cs typeface="Times New Roman" panose="02020603050405020304" pitchFamily="18" charset="0"/>
              </a:rPr>
              <a:t>a) Viết kí hiệu hóa học của nguyên tố calcium và đọc tên.</a:t>
            </a:r>
          </a:p>
          <a:p>
            <a:r>
              <a:rPr lang="vi-VN" sz="2000" dirty="0">
                <a:latin typeface="Times New Roman" panose="02020603050405020304" pitchFamily="18" charset="0"/>
                <a:cs typeface="Times New Roman" panose="02020603050405020304" pitchFamily="18" charset="0"/>
              </a:rPr>
              <a:t>b) Kể tên hai thực phẩm có chứa nhiều calcium mà em biết.</a:t>
            </a:r>
          </a:p>
        </p:txBody>
      </p:sp>
      <p:sp>
        <p:nvSpPr>
          <p:cNvPr id="4" name="TextBox 3">
            <a:extLst>
              <a:ext uri="{FF2B5EF4-FFF2-40B4-BE49-F238E27FC236}">
                <a16:creationId xmlns:a16="http://schemas.microsoft.com/office/drawing/2014/main" id="{14EBBFEC-8A78-CE2C-6773-7987E6B1F81D}"/>
              </a:ext>
            </a:extLst>
          </p:cNvPr>
          <p:cNvSpPr txBox="1"/>
          <p:nvPr/>
        </p:nvSpPr>
        <p:spPr>
          <a:xfrm>
            <a:off x="573403" y="3671097"/>
            <a:ext cx="7466579" cy="1015663"/>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2</a:t>
            </a:r>
            <a:r>
              <a:rPr lang="vi-VN" sz="2000" b="1">
                <a:solidFill>
                  <a:srgbClr val="C00000"/>
                </a:solidFill>
                <a:latin typeface="Times New Roman" panose="02020603050405020304" pitchFamily="18" charset="0"/>
                <a:cs typeface="Times New Roman" panose="02020603050405020304" pitchFamily="18" charset="0"/>
              </a:rPr>
              <a:t>. </a:t>
            </a:r>
            <a:r>
              <a:rPr lang="en-US" sz="2000" b="1">
                <a:solidFill>
                  <a:schemeClr val="accent1">
                    <a:lumMod val="10000"/>
                  </a:schemeClr>
                </a:solidFill>
                <a:latin typeface="Times New Roman" panose="02020603050405020304" pitchFamily="18" charset="0"/>
                <a:cs typeface="Times New Roman" panose="02020603050405020304" pitchFamily="18" charset="0"/>
              </a:rPr>
              <a:t>a. </a:t>
            </a:r>
            <a:r>
              <a:rPr lang="vi-VN" sz="2000">
                <a:solidFill>
                  <a:schemeClr val="tx1">
                    <a:lumMod val="50000"/>
                  </a:schemeClr>
                </a:solidFill>
                <a:latin typeface="Times New Roman" panose="02020603050405020304" pitchFamily="18" charset="0"/>
                <a:cs typeface="Times New Roman" panose="02020603050405020304" pitchFamily="18" charset="0"/>
              </a:rPr>
              <a:t>Hãy kể tên và viết kí hiệu của ba nguyên tố hoá học chiếm khối lượng lớn nhất trong vỏ Trái Đất</a:t>
            </a:r>
            <a:r>
              <a:rPr lang="en-US" sz="2000">
                <a:solidFill>
                  <a:schemeClr val="tx1">
                    <a:lumMod val="50000"/>
                  </a:schemeClr>
                </a:solidFill>
                <a:latin typeface="Times New Roman" panose="02020603050405020304" pitchFamily="18" charset="0"/>
                <a:cs typeface="Times New Roman" panose="02020603050405020304" pitchFamily="18" charset="0"/>
              </a:rPr>
              <a:t>?</a:t>
            </a:r>
          </a:p>
          <a:p>
            <a:r>
              <a:rPr lang="en-US" sz="2000">
                <a:solidFill>
                  <a:schemeClr val="tx1">
                    <a:lumMod val="50000"/>
                  </a:schemeClr>
                </a:solidFill>
                <a:latin typeface="Times New Roman" panose="02020603050405020304" pitchFamily="18" charset="0"/>
                <a:cs typeface="Times New Roman" panose="02020603050405020304" pitchFamily="18" charset="0"/>
              </a:rPr>
              <a:t>            b. </a:t>
            </a:r>
            <a:r>
              <a:rPr lang="vi-VN" sz="2000">
                <a:solidFill>
                  <a:schemeClr val="tx1">
                    <a:lumMod val="50000"/>
                  </a:schemeClr>
                </a:solidFill>
                <a:latin typeface="Times New Roman" panose="02020603050405020304" pitchFamily="18" charset="0"/>
                <a:cs typeface="Times New Roman" panose="02020603050405020304" pitchFamily="18" charset="0"/>
              </a:rPr>
              <a:t>Nguyên tố hoá học nào có nhiều nhất trong vũ trụ?</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5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a:ln w="0">
                  <a:noFill/>
                </a:ln>
                <a:solidFill>
                  <a:srgbClr val="FF0000"/>
                </a:solidFill>
                <a:latin typeface="Times New Roman" panose="02020603050405020304" pitchFamily="18" charset="0"/>
                <a:cs typeface="Times New Roman" panose="02020603050405020304" pitchFamily="18" charset="0"/>
                <a:sym typeface="+mn-lt"/>
              </a:rPr>
              <a:t>Về nhà</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94531" y="811415"/>
            <a:ext cx="8354938"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1. </a:t>
            </a:r>
            <a:r>
              <a:rPr lang="vi-VN" sz="2000" dirty="0">
                <a:latin typeface="Times New Roman" panose="02020603050405020304" pitchFamily="18" charset="0"/>
              </a:rPr>
              <a:t>Đọc và viết tên các nguyên tố hoá học có kí hiệu là: C, O, Mg, S.</a:t>
            </a:r>
          </a:p>
        </p:txBody>
      </p:sp>
      <p:sp>
        <p:nvSpPr>
          <p:cNvPr id="6" name="TextBox 5">
            <a:extLst>
              <a:ext uri="{FF2B5EF4-FFF2-40B4-BE49-F238E27FC236}">
                <a16:creationId xmlns:a16="http://schemas.microsoft.com/office/drawing/2014/main" id="{1C257223-C199-4E96-8AE9-CE99B6A36319}"/>
              </a:ext>
            </a:extLst>
          </p:cNvPr>
          <p:cNvSpPr txBox="1"/>
          <p:nvPr/>
        </p:nvSpPr>
        <p:spPr>
          <a:xfrm>
            <a:off x="394531" y="1289340"/>
            <a:ext cx="8354938" cy="707886"/>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2. </a:t>
            </a:r>
            <a:r>
              <a:rPr lang="vi-VN" sz="2000" dirty="0">
                <a:latin typeface="Times New Roman" panose="02020603050405020304" pitchFamily="18" charset="0"/>
              </a:rPr>
              <a:t>Hoàn thành thông tin về tên hoặc kí hiệu hóa học của nguyên tố theo mẫu trong các ô sau:</a:t>
            </a:r>
          </a:p>
        </p:txBody>
      </p:sp>
      <p:sp>
        <p:nvSpPr>
          <p:cNvPr id="7" name="TextBox 6">
            <a:extLst>
              <a:ext uri="{FF2B5EF4-FFF2-40B4-BE49-F238E27FC236}">
                <a16:creationId xmlns:a16="http://schemas.microsoft.com/office/drawing/2014/main" id="{BFDEB100-B862-4EC8-B4AF-7E5D241E2987}"/>
              </a:ext>
            </a:extLst>
          </p:cNvPr>
          <p:cNvSpPr txBox="1"/>
          <p:nvPr/>
        </p:nvSpPr>
        <p:spPr>
          <a:xfrm>
            <a:off x="394531" y="4601297"/>
            <a:ext cx="6879726"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3. </a:t>
            </a:r>
            <a:r>
              <a:rPr lang="vi-VN" sz="2000" dirty="0">
                <a:latin typeface="Times New Roman" panose="02020603050405020304" pitchFamily="18" charset="0"/>
              </a:rPr>
              <a:t>Đọc tên các nguyên tố hoá học có trong các ô trên.</a:t>
            </a:r>
          </a:p>
        </p:txBody>
      </p:sp>
      <p:sp>
        <p:nvSpPr>
          <p:cNvPr id="2" name="Rectangle: Rounded Corners 1">
            <a:extLst>
              <a:ext uri="{FF2B5EF4-FFF2-40B4-BE49-F238E27FC236}">
                <a16:creationId xmlns:a16="http://schemas.microsoft.com/office/drawing/2014/main" id="{2BD45F54-2C78-4B05-A9E2-1F72964C7383}"/>
              </a:ext>
            </a:extLst>
          </p:cNvPr>
          <p:cNvSpPr/>
          <p:nvPr/>
        </p:nvSpPr>
        <p:spPr>
          <a:xfrm>
            <a:off x="1704717" y="2057570"/>
            <a:ext cx="956597" cy="1141481"/>
          </a:xfrm>
          <a:prstGeom prst="roundRec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chemeClr val="accent1">
                    <a:lumMod val="10000"/>
                  </a:schemeClr>
                </a:solidFill>
                <a:latin typeface="Times New Roman" panose="02020603050405020304" pitchFamily="18" charset="0"/>
              </a:rPr>
              <a:t>Li</a:t>
            </a:r>
            <a:r>
              <a:rPr lang="vi-VN" sz="2000" dirty="0">
                <a:solidFill>
                  <a:schemeClr val="accent1">
                    <a:lumMod val="10000"/>
                  </a:schemeClr>
                </a:solidFill>
                <a:latin typeface="Times New Roman" panose="02020603050405020304" pitchFamily="18" charset="0"/>
              </a:rPr>
              <a:t> </a:t>
            </a:r>
          </a:p>
          <a:p>
            <a:pPr algn="ctr"/>
            <a:r>
              <a:rPr lang="vi-VN" sz="2000" dirty="0">
                <a:solidFill>
                  <a:schemeClr val="accent1">
                    <a:lumMod val="10000"/>
                  </a:schemeClr>
                </a:solidFill>
                <a:latin typeface="Times New Roman" panose="02020603050405020304" pitchFamily="18" charset="0"/>
              </a:rPr>
              <a:t>_(1)_</a:t>
            </a:r>
          </a:p>
        </p:txBody>
      </p:sp>
      <p:sp>
        <p:nvSpPr>
          <p:cNvPr id="9" name="Rectangle: Rounded Corners 8">
            <a:extLst>
              <a:ext uri="{FF2B5EF4-FFF2-40B4-BE49-F238E27FC236}">
                <a16:creationId xmlns:a16="http://schemas.microsoft.com/office/drawing/2014/main" id="{69DF1B0D-5EE1-41B8-8393-B9AEB866E2D1}"/>
              </a:ext>
            </a:extLst>
          </p:cNvPr>
          <p:cNvSpPr/>
          <p:nvPr/>
        </p:nvSpPr>
        <p:spPr>
          <a:xfrm>
            <a:off x="1704717" y="3320141"/>
            <a:ext cx="956597" cy="1141481"/>
          </a:xfrm>
          <a:prstGeom prst="roundRect">
            <a:avLst/>
          </a:prstGeom>
          <a:solidFill>
            <a:srgbClr val="FFFF00"/>
          </a:solid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_(5)_</a:t>
            </a:r>
          </a:p>
          <a:p>
            <a:pPr algn="ctr"/>
            <a:r>
              <a:rPr lang="vi-VN" dirty="0">
                <a:solidFill>
                  <a:srgbClr val="7030A0"/>
                </a:solidFill>
                <a:latin typeface="Times New Roman" panose="02020603050405020304" pitchFamily="18" charset="0"/>
              </a:rPr>
              <a:t>Neon </a:t>
            </a:r>
            <a:endParaRPr lang="vi-VN" sz="1400" dirty="0">
              <a:solidFill>
                <a:srgbClr val="7030A0"/>
              </a:solidFill>
              <a:latin typeface="Times New Roman" panose="02020603050405020304" pitchFamily="18" charset="0"/>
            </a:endParaRPr>
          </a:p>
        </p:txBody>
      </p:sp>
      <p:sp>
        <p:nvSpPr>
          <p:cNvPr id="12" name="Rectangle: Rounded Corners 11">
            <a:extLst>
              <a:ext uri="{FF2B5EF4-FFF2-40B4-BE49-F238E27FC236}">
                <a16:creationId xmlns:a16="http://schemas.microsoft.com/office/drawing/2014/main" id="{879F9483-25AC-46F6-957E-580FF3213873}"/>
              </a:ext>
            </a:extLst>
          </p:cNvPr>
          <p:cNvSpPr/>
          <p:nvPr/>
        </p:nvSpPr>
        <p:spPr>
          <a:xfrm>
            <a:off x="3085415" y="3364426"/>
            <a:ext cx="956597" cy="1141481"/>
          </a:xfrm>
          <a:prstGeom prst="roundRect">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_(6)_</a:t>
            </a:r>
          </a:p>
          <a:p>
            <a:pPr algn="ctr"/>
            <a:r>
              <a:rPr lang="vi-VN" sz="1100" dirty="0">
                <a:solidFill>
                  <a:srgbClr val="7030A0"/>
                </a:solidFill>
                <a:latin typeface="Times New Roman" panose="02020603050405020304" pitchFamily="18" charset="0"/>
              </a:rPr>
              <a:t>Phosphorus</a:t>
            </a:r>
          </a:p>
        </p:txBody>
      </p:sp>
      <p:sp>
        <p:nvSpPr>
          <p:cNvPr id="14" name="Rectangle: Rounded Corners 13">
            <a:extLst>
              <a:ext uri="{FF2B5EF4-FFF2-40B4-BE49-F238E27FC236}">
                <a16:creationId xmlns:a16="http://schemas.microsoft.com/office/drawing/2014/main" id="{55825B47-D63B-4621-8F94-C0600098F59C}"/>
              </a:ext>
            </a:extLst>
          </p:cNvPr>
          <p:cNvSpPr/>
          <p:nvPr/>
        </p:nvSpPr>
        <p:spPr>
          <a:xfrm>
            <a:off x="4466113" y="2077309"/>
            <a:ext cx="956597" cy="1141481"/>
          </a:xfrm>
          <a:prstGeom prst="round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Na</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_(3)_</a:t>
            </a:r>
          </a:p>
        </p:txBody>
      </p:sp>
      <p:sp>
        <p:nvSpPr>
          <p:cNvPr id="16" name="Rectangle: Rounded Corners 15">
            <a:extLst>
              <a:ext uri="{FF2B5EF4-FFF2-40B4-BE49-F238E27FC236}">
                <a16:creationId xmlns:a16="http://schemas.microsoft.com/office/drawing/2014/main" id="{D2AC365A-5D41-45AA-BDB8-7C2E9C4A8061}"/>
              </a:ext>
            </a:extLst>
          </p:cNvPr>
          <p:cNvSpPr/>
          <p:nvPr/>
        </p:nvSpPr>
        <p:spPr>
          <a:xfrm>
            <a:off x="5882186" y="2112640"/>
            <a:ext cx="956597" cy="1141481"/>
          </a:xfrm>
          <a:prstGeom prst="roundRect">
            <a:avLst/>
          </a:prstGeom>
          <a:solidFill>
            <a:schemeClr val="accent5">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Al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_(4)_</a:t>
            </a:r>
          </a:p>
        </p:txBody>
      </p:sp>
      <p:sp>
        <p:nvSpPr>
          <p:cNvPr id="18" name="Rectangle: Rounded Corners 17">
            <a:extLst>
              <a:ext uri="{FF2B5EF4-FFF2-40B4-BE49-F238E27FC236}">
                <a16:creationId xmlns:a16="http://schemas.microsoft.com/office/drawing/2014/main" id="{3759F3D7-57BE-4B87-ADC3-16EAAD383533}"/>
              </a:ext>
            </a:extLst>
          </p:cNvPr>
          <p:cNvSpPr/>
          <p:nvPr/>
        </p:nvSpPr>
        <p:spPr>
          <a:xfrm>
            <a:off x="4466113" y="3339303"/>
            <a:ext cx="956597" cy="1141481"/>
          </a:xfrm>
          <a:prstGeom prst="roundRect">
            <a:avLst/>
          </a:prstGeom>
          <a:solidFill>
            <a:srgbClr val="FF993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Cl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_(7)_</a:t>
            </a:r>
          </a:p>
        </p:txBody>
      </p:sp>
      <p:sp>
        <p:nvSpPr>
          <p:cNvPr id="19" name="Rectangle: Rounded Corners 18">
            <a:extLst>
              <a:ext uri="{FF2B5EF4-FFF2-40B4-BE49-F238E27FC236}">
                <a16:creationId xmlns:a16="http://schemas.microsoft.com/office/drawing/2014/main" id="{7DFABDC7-009E-4FC2-B588-31B4A58F7BB0}"/>
              </a:ext>
            </a:extLst>
          </p:cNvPr>
          <p:cNvSpPr/>
          <p:nvPr/>
        </p:nvSpPr>
        <p:spPr>
          <a:xfrm>
            <a:off x="5882186" y="3374634"/>
            <a:ext cx="956597" cy="1141481"/>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F</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_(8)_</a:t>
            </a:r>
          </a:p>
        </p:txBody>
      </p:sp>
      <p:sp>
        <p:nvSpPr>
          <p:cNvPr id="20" name="Rectangle: Rounded Corners 19">
            <a:extLst>
              <a:ext uri="{FF2B5EF4-FFF2-40B4-BE49-F238E27FC236}">
                <a16:creationId xmlns:a16="http://schemas.microsoft.com/office/drawing/2014/main" id="{A86605A7-6CE8-4ABA-B8C9-B8E0D992976A}"/>
              </a:ext>
            </a:extLst>
          </p:cNvPr>
          <p:cNvSpPr/>
          <p:nvPr/>
        </p:nvSpPr>
        <p:spPr>
          <a:xfrm>
            <a:off x="3050040" y="2067101"/>
            <a:ext cx="956597" cy="1141481"/>
          </a:xfrm>
          <a:prstGeom prst="round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chemeClr val="accent1">
                    <a:lumMod val="10000"/>
                  </a:schemeClr>
                </a:solidFill>
                <a:latin typeface="Times New Roman" panose="02020603050405020304" pitchFamily="18" charset="0"/>
              </a:rPr>
              <a:t>_(</a:t>
            </a:r>
            <a:r>
              <a:rPr lang="vi-VN" sz="2000">
                <a:solidFill>
                  <a:schemeClr val="accent1">
                    <a:lumMod val="10000"/>
                  </a:schemeClr>
                </a:solidFill>
                <a:latin typeface="Times New Roman" panose="02020603050405020304" pitchFamily="18" charset="0"/>
              </a:rPr>
              <a:t>2)</a:t>
            </a:r>
            <a:endParaRPr lang="en-US" sz="2000">
              <a:solidFill>
                <a:schemeClr val="accent1">
                  <a:lumMod val="10000"/>
                </a:schemeClr>
              </a:solidFill>
              <a:latin typeface="Times New Roman" panose="02020603050405020304" pitchFamily="18" charset="0"/>
            </a:endParaRPr>
          </a:p>
          <a:p>
            <a:pPr algn="ctr"/>
            <a:r>
              <a:rPr lang="vi-VN" sz="1600">
                <a:solidFill>
                  <a:schemeClr val="accent1">
                    <a:lumMod val="10000"/>
                  </a:schemeClr>
                </a:solidFill>
                <a:latin typeface="Times New Roman" panose="02020603050405020304" pitchFamily="18" charset="0"/>
              </a:rPr>
              <a:t>Helium </a:t>
            </a:r>
            <a:endParaRPr lang="vi-VN" sz="1600" dirty="0">
              <a:solidFill>
                <a:schemeClr val="accent1">
                  <a:lumMod val="10000"/>
                </a:schemeClr>
              </a:solidFill>
              <a:latin typeface="Times New Roman" panose="02020603050405020304" pitchFamily="18" charset="0"/>
            </a:endParaRPr>
          </a:p>
        </p:txBody>
      </p:sp>
    </p:spTree>
    <p:extLst>
      <p:ext uri="{BB962C8B-B14F-4D97-AF65-F5344CB8AC3E}">
        <p14:creationId xmlns:p14="http://schemas.microsoft.com/office/powerpoint/2010/main" val="12156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2" grpId="0" animBg="1"/>
      <p:bldP spid="9" grpId="0" animBg="1"/>
      <p:bldP spid="12" grpId="0" animBg="1"/>
      <p:bldP spid="14" grpId="0" animBg="1"/>
      <p:bldP spid="16"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08977"/>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a16="http://schemas.microsoft.com/office/drawing/2014/main" id="{85A15261-AA29-4655-B0F0-D2BE1326420C}"/>
              </a:ext>
            </a:extLst>
          </p:cNvPr>
          <p:cNvSpPr txBox="1">
            <a:spLocks noGrp="1"/>
          </p:cNvSpPr>
          <p:nvPr>
            <p:ph type="subTitle" idx="1"/>
          </p:nvPr>
        </p:nvSpPr>
        <p:spPr>
          <a:xfrm>
            <a:off x="2157158" y="2037889"/>
            <a:ext cx="6446802" cy="2071015"/>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5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54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Google Shape;556;p30">
            <a:extLst>
              <a:ext uri="{FF2B5EF4-FFF2-40B4-BE49-F238E27FC236}">
                <a16:creationId xmlns:a16="http://schemas.microsoft.com/office/drawing/2014/main" id="{1CD1EF23-07B4-428B-8848-FA3E9B3CC0FB}"/>
              </a:ext>
            </a:extLst>
          </p:cNvPr>
          <p:cNvSpPr txBox="1">
            <a:spLocks/>
          </p:cNvSpPr>
          <p:nvPr/>
        </p:nvSpPr>
        <p:spPr>
          <a:xfrm>
            <a:off x="5054456" y="555625"/>
            <a:ext cx="2331183" cy="720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66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07232" y="1925618"/>
            <a:ext cx="8720919" cy="707886"/>
          </a:xfrm>
          <a:prstGeom prst="rect">
            <a:avLst/>
          </a:prstGeom>
          <a:solidFill>
            <a:schemeClr val="accent1">
              <a:lumMod val="20000"/>
              <a:lumOff val="80000"/>
            </a:schemeClr>
          </a:solidFill>
        </p:spPr>
        <p:txBody>
          <a:bodyPr wrap="square">
            <a:spAutoFit/>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3:</a:t>
            </a:r>
            <a:r>
              <a:rPr lang="vi-VN" sz="2000" b="1" dirty="0">
                <a:latin typeface="Times New Roman" panose="02020603050405020304" pitchFamily="18" charset="0"/>
                <a:cs typeface="Times New Roman" panose="02020603050405020304" pitchFamily="18" charset="0"/>
              </a:rPr>
              <a:t>Số lượng mỗi loại hạt của một số nguyên tử được nêu trong bảng dưới đây. Hãy cho biết những nguyên tử nào thuộc cùng một nguyên tố hoá học</a:t>
            </a:r>
            <a:r>
              <a:rPr lang="en-US" sz="2000" b="1" dirty="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507A55CD-DD5D-42FF-95A4-4AA9801F6339}"/>
              </a:ext>
            </a:extLst>
          </p:cNvPr>
          <p:cNvGraphicFramePr>
            <a:graphicFrameLocks noGrp="1"/>
          </p:cNvGraphicFramePr>
          <p:nvPr>
            <p:extLst>
              <p:ext uri="{D42A27DB-BD31-4B8C-83A1-F6EECF244321}">
                <p14:modId xmlns:p14="http://schemas.microsoft.com/office/powerpoint/2010/main" val="1470021938"/>
              </p:ext>
            </p:extLst>
          </p:nvPr>
        </p:nvGraphicFramePr>
        <p:xfrm>
          <a:off x="502462" y="2750130"/>
          <a:ext cx="8139073" cy="2286000"/>
        </p:xfrm>
        <a:graphic>
          <a:graphicData uri="http://schemas.openxmlformats.org/drawingml/2006/table">
            <a:tbl>
              <a:tblPr firstRow="1" bandRow="1">
                <a:tableStyleId>{00A15C55-8517-42AA-B614-E9B94910E393}</a:tableStyleId>
              </a:tblPr>
              <a:tblGrid>
                <a:gridCol w="1455992">
                  <a:extLst>
                    <a:ext uri="{9D8B030D-6E8A-4147-A177-3AD203B41FA5}">
                      <a16:colId xmlns:a16="http://schemas.microsoft.com/office/drawing/2014/main" val="2316296713"/>
                    </a:ext>
                  </a:extLst>
                </a:gridCol>
                <a:gridCol w="832513">
                  <a:extLst>
                    <a:ext uri="{9D8B030D-6E8A-4147-A177-3AD203B41FA5}">
                      <a16:colId xmlns:a16="http://schemas.microsoft.com/office/drawing/2014/main" val="3435080568"/>
                    </a:ext>
                  </a:extLst>
                </a:gridCol>
                <a:gridCol w="887105">
                  <a:extLst>
                    <a:ext uri="{9D8B030D-6E8A-4147-A177-3AD203B41FA5}">
                      <a16:colId xmlns:a16="http://schemas.microsoft.com/office/drawing/2014/main" val="3424779979"/>
                    </a:ext>
                  </a:extLst>
                </a:gridCol>
                <a:gridCol w="791570">
                  <a:extLst>
                    <a:ext uri="{9D8B030D-6E8A-4147-A177-3AD203B41FA5}">
                      <a16:colId xmlns:a16="http://schemas.microsoft.com/office/drawing/2014/main" val="2480315216"/>
                    </a:ext>
                  </a:extLst>
                </a:gridCol>
                <a:gridCol w="1610436">
                  <a:extLst>
                    <a:ext uri="{9D8B030D-6E8A-4147-A177-3AD203B41FA5}">
                      <a16:colId xmlns:a16="http://schemas.microsoft.com/office/drawing/2014/main" val="302860229"/>
                    </a:ext>
                  </a:extLst>
                </a:gridCol>
                <a:gridCol w="941695">
                  <a:extLst>
                    <a:ext uri="{9D8B030D-6E8A-4147-A177-3AD203B41FA5}">
                      <a16:colId xmlns:a16="http://schemas.microsoft.com/office/drawing/2014/main" val="126302508"/>
                    </a:ext>
                  </a:extLst>
                </a:gridCol>
                <a:gridCol w="791570">
                  <a:extLst>
                    <a:ext uri="{9D8B030D-6E8A-4147-A177-3AD203B41FA5}">
                      <a16:colId xmlns:a16="http://schemas.microsoft.com/office/drawing/2014/main" val="3976823450"/>
                    </a:ext>
                  </a:extLst>
                </a:gridCol>
                <a:gridCol w="828192">
                  <a:extLst>
                    <a:ext uri="{9D8B030D-6E8A-4147-A177-3AD203B41FA5}">
                      <a16:colId xmlns:a16="http://schemas.microsoft.com/office/drawing/2014/main" val="3522697722"/>
                    </a:ext>
                  </a:extLst>
                </a:gridCol>
              </a:tblGrid>
              <a:tr h="370840">
                <a:tc>
                  <a:txBody>
                    <a:bodyPr/>
                    <a:lstStyle/>
                    <a:p>
                      <a:pPr algn="ctr"/>
                      <a:r>
                        <a:rPr lang="vi-VN" sz="2000" dirty="0">
                          <a:latin typeface="+mj-lt"/>
                        </a:rPr>
                        <a:t>Nguyên tử</a:t>
                      </a:r>
                    </a:p>
                  </a:txBody>
                  <a:tcPr/>
                </a:tc>
                <a:tc>
                  <a:txBody>
                    <a:bodyPr/>
                    <a:lstStyle/>
                    <a:p>
                      <a:pPr algn="ctr"/>
                      <a:r>
                        <a:rPr lang="vi-VN" sz="2000" dirty="0">
                          <a:latin typeface="+mj-lt"/>
                        </a:rPr>
                        <a:t>Số p</a:t>
                      </a:r>
                    </a:p>
                  </a:txBody>
                  <a:tcPr/>
                </a:tc>
                <a:tc>
                  <a:txBody>
                    <a:bodyPr/>
                    <a:lstStyle/>
                    <a:p>
                      <a:pPr algn="ctr"/>
                      <a:r>
                        <a:rPr lang="vi-VN" sz="2000" dirty="0">
                          <a:latin typeface="+mj-lt"/>
                        </a:rPr>
                        <a:t>Số n</a:t>
                      </a:r>
                    </a:p>
                  </a:txBody>
                  <a:tcPr/>
                </a:tc>
                <a:tc>
                  <a:txBody>
                    <a:bodyPr/>
                    <a:lstStyle/>
                    <a:p>
                      <a:pPr algn="ctr"/>
                      <a:r>
                        <a:rPr lang="vi-VN" sz="2000" dirty="0">
                          <a:latin typeface="+mj-lt"/>
                        </a:rPr>
                        <a:t>Số e</a:t>
                      </a:r>
                    </a:p>
                  </a:txBody>
                  <a:tcPr/>
                </a:tc>
                <a:tc>
                  <a:txBody>
                    <a:bodyPr/>
                    <a:lstStyle/>
                    <a:p>
                      <a:pPr algn="ctr"/>
                      <a:r>
                        <a:rPr lang="vi-VN" sz="2000" dirty="0">
                          <a:latin typeface="+mj-lt"/>
                        </a:rPr>
                        <a:t>Nguyên tử</a:t>
                      </a:r>
                    </a:p>
                  </a:txBody>
                  <a:tcPr/>
                </a:tc>
                <a:tc>
                  <a:txBody>
                    <a:bodyPr/>
                    <a:lstStyle/>
                    <a:p>
                      <a:pPr algn="ctr"/>
                      <a:r>
                        <a:rPr lang="vi-VN" sz="2000" dirty="0">
                          <a:latin typeface="+mj-lt"/>
                        </a:rPr>
                        <a:t>Số p</a:t>
                      </a:r>
                    </a:p>
                  </a:txBody>
                  <a:tcPr/>
                </a:tc>
                <a:tc>
                  <a:txBody>
                    <a:bodyPr/>
                    <a:lstStyle/>
                    <a:p>
                      <a:pPr algn="ctr"/>
                      <a:r>
                        <a:rPr lang="vi-VN" sz="2000" dirty="0">
                          <a:latin typeface="+mj-lt"/>
                        </a:rPr>
                        <a:t>Số n</a:t>
                      </a:r>
                    </a:p>
                  </a:txBody>
                  <a:tcPr/>
                </a:tc>
                <a:tc>
                  <a:txBody>
                    <a:bodyPr/>
                    <a:lstStyle/>
                    <a:p>
                      <a:pPr algn="ctr"/>
                      <a:r>
                        <a:rPr lang="vi-VN" sz="2000" dirty="0">
                          <a:latin typeface="+mj-lt"/>
                        </a:rPr>
                        <a:t>Số e</a:t>
                      </a:r>
                    </a:p>
                  </a:txBody>
                  <a:tcPr/>
                </a:tc>
                <a:extLst>
                  <a:ext uri="{0D108BD9-81ED-4DB2-BD59-A6C34878D82A}">
                    <a16:rowId xmlns:a16="http://schemas.microsoft.com/office/drawing/2014/main" val="2571449314"/>
                  </a:ext>
                </a:extLst>
              </a:tr>
              <a:tr h="370840">
                <a:tc>
                  <a:txBody>
                    <a:bodyPr/>
                    <a:lstStyle/>
                    <a:p>
                      <a:pPr algn="ctr"/>
                      <a:r>
                        <a:rPr lang="vi-VN" sz="2000" dirty="0">
                          <a:solidFill>
                            <a:schemeClr val="tx1"/>
                          </a:solidFill>
                          <a:latin typeface="+mj-lt"/>
                        </a:rPr>
                        <a:t>X1</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9</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X5</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7</a:t>
                      </a:r>
                    </a:p>
                  </a:txBody>
                  <a:tcPr/>
                </a:tc>
                <a:extLst>
                  <a:ext uri="{0D108BD9-81ED-4DB2-BD59-A6C34878D82A}">
                    <a16:rowId xmlns:a16="http://schemas.microsoft.com/office/drawing/2014/main" val="1248792520"/>
                  </a:ext>
                </a:extLst>
              </a:tr>
              <a:tr h="370840">
                <a:tc>
                  <a:txBody>
                    <a:bodyPr/>
                    <a:lstStyle/>
                    <a:p>
                      <a:pPr algn="ctr"/>
                      <a:r>
                        <a:rPr lang="vi-VN" sz="2000" dirty="0">
                          <a:solidFill>
                            <a:schemeClr val="tx1"/>
                          </a:solidFill>
                          <a:latin typeface="+mj-lt"/>
                        </a:rPr>
                        <a:t>X2</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7</a:t>
                      </a:r>
                    </a:p>
                  </a:txBody>
                  <a:tcPr/>
                </a:tc>
                <a:tc>
                  <a:txBody>
                    <a:bodyPr/>
                    <a:lstStyle/>
                    <a:p>
                      <a:pPr algn="ctr"/>
                      <a:r>
                        <a:rPr lang="vi-VN" sz="2000" dirty="0">
                          <a:solidFill>
                            <a:schemeClr val="tx1"/>
                          </a:solidFill>
                          <a:latin typeface="+mj-lt"/>
                        </a:rPr>
                        <a:t>X6</a:t>
                      </a:r>
                    </a:p>
                  </a:txBody>
                  <a:tcPr/>
                </a:tc>
                <a:tc>
                  <a:txBody>
                    <a:bodyPr/>
                    <a:lstStyle/>
                    <a:p>
                      <a:pPr algn="ctr"/>
                      <a:r>
                        <a:rPr lang="vi-VN" sz="2000" dirty="0">
                          <a:solidFill>
                            <a:schemeClr val="tx1"/>
                          </a:solidFill>
                          <a:latin typeface="+mj-lt"/>
                        </a:rPr>
                        <a:t>11</a:t>
                      </a:r>
                    </a:p>
                  </a:txBody>
                  <a:tcPr/>
                </a:tc>
                <a:tc>
                  <a:txBody>
                    <a:bodyPr/>
                    <a:lstStyle/>
                    <a:p>
                      <a:pPr algn="ctr"/>
                      <a:r>
                        <a:rPr lang="vi-VN" sz="2000" dirty="0">
                          <a:solidFill>
                            <a:schemeClr val="tx1"/>
                          </a:solidFill>
                          <a:latin typeface="+mj-lt"/>
                        </a:rPr>
                        <a:t>12</a:t>
                      </a:r>
                    </a:p>
                  </a:txBody>
                  <a:tcPr/>
                </a:tc>
                <a:tc>
                  <a:txBody>
                    <a:bodyPr/>
                    <a:lstStyle/>
                    <a:p>
                      <a:pPr algn="ctr"/>
                      <a:r>
                        <a:rPr lang="vi-VN" sz="2000" dirty="0">
                          <a:solidFill>
                            <a:schemeClr val="tx1"/>
                          </a:solidFill>
                          <a:latin typeface="+mj-lt"/>
                        </a:rPr>
                        <a:t>11</a:t>
                      </a:r>
                    </a:p>
                  </a:txBody>
                  <a:tcPr/>
                </a:tc>
                <a:extLst>
                  <a:ext uri="{0D108BD9-81ED-4DB2-BD59-A6C34878D82A}">
                    <a16:rowId xmlns:a16="http://schemas.microsoft.com/office/drawing/2014/main" val="3462422268"/>
                  </a:ext>
                </a:extLst>
              </a:tr>
              <a:tr h="370840">
                <a:tc>
                  <a:txBody>
                    <a:bodyPr/>
                    <a:lstStyle/>
                    <a:p>
                      <a:pPr algn="ctr"/>
                      <a:r>
                        <a:rPr lang="vi-VN" sz="2000" dirty="0">
                          <a:solidFill>
                            <a:schemeClr val="tx1"/>
                          </a:solidFill>
                          <a:latin typeface="+mj-lt"/>
                        </a:rPr>
                        <a:t>X3</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X7</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10</a:t>
                      </a:r>
                    </a:p>
                  </a:txBody>
                  <a:tcPr/>
                </a:tc>
                <a:tc>
                  <a:txBody>
                    <a:bodyPr/>
                    <a:lstStyle/>
                    <a:p>
                      <a:pPr algn="ctr"/>
                      <a:r>
                        <a:rPr lang="vi-VN" sz="2000" dirty="0">
                          <a:solidFill>
                            <a:schemeClr val="tx1"/>
                          </a:solidFill>
                          <a:latin typeface="+mj-lt"/>
                        </a:rPr>
                        <a:t>8</a:t>
                      </a:r>
                    </a:p>
                  </a:txBody>
                  <a:tcPr/>
                </a:tc>
                <a:extLst>
                  <a:ext uri="{0D108BD9-81ED-4DB2-BD59-A6C34878D82A}">
                    <a16:rowId xmlns:a16="http://schemas.microsoft.com/office/drawing/2014/main" val="3628664989"/>
                  </a:ext>
                </a:extLst>
              </a:tr>
              <a:tr h="370840">
                <a:tc>
                  <a:txBody>
                    <a:bodyPr/>
                    <a:lstStyle/>
                    <a:p>
                      <a:pPr algn="ctr"/>
                      <a:r>
                        <a:rPr lang="vi-VN" sz="2000" dirty="0">
                          <a:solidFill>
                            <a:schemeClr val="tx1"/>
                          </a:solidFill>
                          <a:latin typeface="+mj-lt"/>
                        </a:rPr>
                        <a:t>X4</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X8</a:t>
                      </a:r>
                    </a:p>
                  </a:txBody>
                  <a:tcPr/>
                </a:tc>
                <a:tc>
                  <a:txBody>
                    <a:bodyPr/>
                    <a:lstStyle/>
                    <a:p>
                      <a:pPr algn="ctr"/>
                      <a:r>
                        <a:rPr lang="vi-VN" sz="2000" dirty="0">
                          <a:solidFill>
                            <a:schemeClr val="tx1"/>
                          </a:solidFill>
                          <a:latin typeface="+mj-lt"/>
                        </a:rPr>
                        <a:t>6</a:t>
                      </a:r>
                    </a:p>
                  </a:txBody>
                  <a:tcPr/>
                </a:tc>
                <a:tc>
                  <a:txBody>
                    <a:bodyPr/>
                    <a:lstStyle/>
                    <a:p>
                      <a:pPr algn="ctr"/>
                      <a:r>
                        <a:rPr lang="vi-VN" sz="2000" dirty="0">
                          <a:solidFill>
                            <a:schemeClr val="tx1"/>
                          </a:solidFill>
                          <a:latin typeface="+mj-lt"/>
                        </a:rPr>
                        <a:t>8</a:t>
                      </a:r>
                    </a:p>
                  </a:txBody>
                  <a:tcPr/>
                </a:tc>
                <a:tc>
                  <a:txBody>
                    <a:bodyPr/>
                    <a:lstStyle/>
                    <a:p>
                      <a:pPr algn="ctr"/>
                      <a:r>
                        <a:rPr lang="vi-VN" sz="2000" dirty="0">
                          <a:solidFill>
                            <a:schemeClr val="tx1"/>
                          </a:solidFill>
                          <a:latin typeface="+mj-lt"/>
                        </a:rPr>
                        <a:t>6</a:t>
                      </a:r>
                    </a:p>
                  </a:txBody>
                  <a:tcPr/>
                </a:tc>
                <a:extLst>
                  <a:ext uri="{0D108BD9-81ED-4DB2-BD59-A6C34878D82A}">
                    <a16:rowId xmlns:a16="http://schemas.microsoft.com/office/drawing/2014/main" val="2014185894"/>
                  </a:ext>
                </a:extLst>
              </a:tr>
            </a:tbl>
          </a:graphicData>
        </a:graphic>
      </p:graphicFrame>
      <p:sp>
        <p:nvSpPr>
          <p:cNvPr id="6" name="TextBox 5">
            <a:extLst>
              <a:ext uri="{FF2B5EF4-FFF2-40B4-BE49-F238E27FC236}">
                <a16:creationId xmlns:a16="http://schemas.microsoft.com/office/drawing/2014/main" id="{0E912314-C7DD-95E5-6CFE-88440438DD60}"/>
              </a:ext>
            </a:extLst>
          </p:cNvPr>
          <p:cNvSpPr txBox="1"/>
          <p:nvPr/>
        </p:nvSpPr>
        <p:spPr>
          <a:xfrm>
            <a:off x="307233" y="1453916"/>
            <a:ext cx="8720919" cy="400110"/>
          </a:xfrm>
          <a:prstGeom prst="rect">
            <a:avLst/>
          </a:prstGeom>
          <a:solidFill>
            <a:schemeClr val="accent1">
              <a:lumMod val="20000"/>
              <a:lumOff val="80000"/>
            </a:schemeClr>
          </a:solidFill>
        </p:spPr>
        <p:txBody>
          <a:bodyPr wrap="square">
            <a:spAutoFit/>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bởi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niệm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F8024FA7-1364-4BD9-769F-E70BEA459BF9}"/>
              </a:ext>
            </a:extLst>
          </p:cNvPr>
          <p:cNvSpPr txBox="1"/>
          <p:nvPr/>
        </p:nvSpPr>
        <p:spPr>
          <a:xfrm>
            <a:off x="307233" y="673517"/>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1: Quan sát mô hình cấu tạo các nguyên tử Carbon hãy cho biết: Các nguyên tử Carbon có đặc điểm gì giống nhau?</a:t>
            </a:r>
            <a:endParaRPr lang="vi-VN"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38" name="Google Shape;638;p34"/>
          <p:cNvGrpSpPr/>
          <p:nvPr/>
        </p:nvGrpSpPr>
        <p:grpSpPr>
          <a:xfrm>
            <a:off x="1392865" y="1284633"/>
            <a:ext cx="6653959" cy="3050055"/>
            <a:chOff x="1181750" y="1679545"/>
            <a:chExt cx="6710138" cy="2748672"/>
          </a:xfrm>
        </p:grpSpPr>
        <p:sp>
          <p:nvSpPr>
            <p:cNvPr id="639" name="Google Shape;639;p34"/>
            <p:cNvSpPr/>
            <p:nvPr/>
          </p:nvSpPr>
          <p:spPr>
            <a:xfrm rot="10800000">
              <a:off x="5447127" y="2651053"/>
              <a:ext cx="2444761" cy="1777164"/>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a:off x="1181750" y="2651084"/>
              <a:ext cx="2458773" cy="1676547"/>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rot="10800273">
              <a:off x="3086140" y="1679545"/>
              <a:ext cx="2775702" cy="1981014"/>
            </a:xfrm>
            <a:custGeom>
              <a:avLst/>
              <a:gdLst/>
              <a:ahLst/>
              <a:cxnLst/>
              <a:rect l="l" t="t" r="r" b="b"/>
              <a:pathLst>
                <a:path w="96022" h="60806" extrusionOk="0">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4"/>
          <p:cNvGrpSpPr/>
          <p:nvPr/>
        </p:nvGrpSpPr>
        <p:grpSpPr>
          <a:xfrm>
            <a:off x="2227860" y="1436749"/>
            <a:ext cx="4625339" cy="563595"/>
            <a:chOff x="2351615" y="2152014"/>
            <a:chExt cx="4402988" cy="536502"/>
          </a:xfrm>
        </p:grpSpPr>
        <p:sp>
          <p:nvSpPr>
            <p:cNvPr id="643" name="Google Shape;643;p34"/>
            <p:cNvSpPr/>
            <p:nvPr/>
          </p:nvSpPr>
          <p:spPr>
            <a:xfrm>
              <a:off x="6279914" y="2424015"/>
              <a:ext cx="187508" cy="151668"/>
            </a:xfrm>
            <a:custGeom>
              <a:avLst/>
              <a:gdLst/>
              <a:ahLst/>
              <a:cxnLst/>
              <a:rect l="l" t="t" r="r" b="b"/>
              <a:pathLst>
                <a:path w="5755" h="4655" extrusionOk="0">
                  <a:moveTo>
                    <a:pt x="2867" y="0"/>
                  </a:moveTo>
                  <a:cubicBezTo>
                    <a:pt x="2432" y="0"/>
                    <a:pt x="1963" y="152"/>
                    <a:pt x="1489" y="504"/>
                  </a:cubicBezTo>
                  <a:cubicBezTo>
                    <a:pt x="507" y="1264"/>
                    <a:pt x="0" y="2658"/>
                    <a:pt x="824" y="3703"/>
                  </a:cubicBezTo>
                  <a:cubicBezTo>
                    <a:pt x="1358" y="4366"/>
                    <a:pt x="2118" y="4654"/>
                    <a:pt x="2891" y="4654"/>
                  </a:cubicBezTo>
                  <a:cubicBezTo>
                    <a:pt x="3446" y="4654"/>
                    <a:pt x="4008" y="4506"/>
                    <a:pt x="4497" y="4241"/>
                  </a:cubicBezTo>
                  <a:lnTo>
                    <a:pt x="4529" y="4241"/>
                  </a:lnTo>
                  <a:cubicBezTo>
                    <a:pt x="4529" y="4178"/>
                    <a:pt x="4529" y="4083"/>
                    <a:pt x="4592" y="4019"/>
                  </a:cubicBezTo>
                  <a:cubicBezTo>
                    <a:pt x="5754" y="2352"/>
                    <a:pt x="4579" y="0"/>
                    <a:pt x="28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a:off x="6263394" y="2404986"/>
              <a:ext cx="213639" cy="191581"/>
            </a:xfrm>
            <a:custGeom>
              <a:avLst/>
              <a:gdLst/>
              <a:ahLst/>
              <a:cxnLst/>
              <a:rect l="l" t="t" r="r" b="b"/>
              <a:pathLst>
                <a:path w="6557" h="5880" extrusionOk="0">
                  <a:moveTo>
                    <a:pt x="3370" y="629"/>
                  </a:moveTo>
                  <a:cubicBezTo>
                    <a:pt x="3844" y="629"/>
                    <a:pt x="4299" y="811"/>
                    <a:pt x="4688" y="1183"/>
                  </a:cubicBezTo>
                  <a:cubicBezTo>
                    <a:pt x="5480" y="1943"/>
                    <a:pt x="5828" y="3368"/>
                    <a:pt x="5004" y="4572"/>
                  </a:cubicBezTo>
                  <a:cubicBezTo>
                    <a:pt x="4973" y="4635"/>
                    <a:pt x="4973" y="4667"/>
                    <a:pt x="4973" y="4762"/>
                  </a:cubicBezTo>
                  <a:cubicBezTo>
                    <a:pt x="4503" y="5024"/>
                    <a:pt x="3938" y="5184"/>
                    <a:pt x="3370" y="5184"/>
                  </a:cubicBezTo>
                  <a:cubicBezTo>
                    <a:pt x="2636" y="5184"/>
                    <a:pt x="1898" y="4916"/>
                    <a:pt x="1363" y="4255"/>
                  </a:cubicBezTo>
                  <a:cubicBezTo>
                    <a:pt x="1046" y="3843"/>
                    <a:pt x="887" y="3337"/>
                    <a:pt x="951" y="2830"/>
                  </a:cubicBezTo>
                  <a:cubicBezTo>
                    <a:pt x="1046" y="2197"/>
                    <a:pt x="1426" y="1563"/>
                    <a:pt x="1996" y="1120"/>
                  </a:cubicBezTo>
                  <a:cubicBezTo>
                    <a:pt x="2445" y="795"/>
                    <a:pt x="2916" y="629"/>
                    <a:pt x="3370" y="629"/>
                  </a:cubicBezTo>
                  <a:close/>
                  <a:moveTo>
                    <a:pt x="3404" y="0"/>
                  </a:moveTo>
                  <a:cubicBezTo>
                    <a:pt x="2783" y="0"/>
                    <a:pt x="2143" y="212"/>
                    <a:pt x="1584" y="645"/>
                  </a:cubicBezTo>
                  <a:cubicBezTo>
                    <a:pt x="1394" y="803"/>
                    <a:pt x="1236" y="962"/>
                    <a:pt x="1078" y="1152"/>
                  </a:cubicBezTo>
                  <a:cubicBezTo>
                    <a:pt x="317" y="2070"/>
                    <a:pt x="1" y="3400"/>
                    <a:pt x="729" y="4508"/>
                  </a:cubicBezTo>
                  <a:cubicBezTo>
                    <a:pt x="1204" y="5237"/>
                    <a:pt x="2186" y="5775"/>
                    <a:pt x="3136" y="5870"/>
                  </a:cubicBezTo>
                  <a:cubicBezTo>
                    <a:pt x="3221" y="5877"/>
                    <a:pt x="3305" y="5880"/>
                    <a:pt x="3388" y="5880"/>
                  </a:cubicBezTo>
                  <a:cubicBezTo>
                    <a:pt x="4128" y="5880"/>
                    <a:pt x="4738" y="5623"/>
                    <a:pt x="5194" y="5110"/>
                  </a:cubicBezTo>
                  <a:cubicBezTo>
                    <a:pt x="5194" y="5079"/>
                    <a:pt x="5258" y="5079"/>
                    <a:pt x="5258" y="5079"/>
                  </a:cubicBezTo>
                  <a:cubicBezTo>
                    <a:pt x="5275" y="5087"/>
                    <a:pt x="5296" y="5091"/>
                    <a:pt x="5320" y="5091"/>
                  </a:cubicBezTo>
                  <a:cubicBezTo>
                    <a:pt x="5384" y="5091"/>
                    <a:pt x="5465" y="5062"/>
                    <a:pt x="5511" y="5015"/>
                  </a:cubicBezTo>
                  <a:cubicBezTo>
                    <a:pt x="5575" y="4952"/>
                    <a:pt x="5606" y="4920"/>
                    <a:pt x="5606" y="4889"/>
                  </a:cubicBezTo>
                  <a:cubicBezTo>
                    <a:pt x="6556" y="3717"/>
                    <a:pt x="6303" y="2038"/>
                    <a:pt x="5480" y="993"/>
                  </a:cubicBezTo>
                  <a:cubicBezTo>
                    <a:pt x="4949" y="339"/>
                    <a:pt x="4191" y="0"/>
                    <a:pt x="3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a:off x="6381050" y="2478102"/>
              <a:ext cx="35091" cy="70703"/>
            </a:xfrm>
            <a:custGeom>
              <a:avLst/>
              <a:gdLst/>
              <a:ahLst/>
              <a:cxnLst/>
              <a:rect l="l" t="t" r="r" b="b"/>
              <a:pathLst>
                <a:path w="1077" h="2170" extrusionOk="0">
                  <a:moveTo>
                    <a:pt x="578" y="0"/>
                  </a:moveTo>
                  <a:cubicBezTo>
                    <a:pt x="530" y="0"/>
                    <a:pt x="491" y="16"/>
                    <a:pt x="475" y="48"/>
                  </a:cubicBezTo>
                  <a:lnTo>
                    <a:pt x="443" y="111"/>
                  </a:lnTo>
                  <a:cubicBezTo>
                    <a:pt x="412" y="143"/>
                    <a:pt x="348" y="206"/>
                    <a:pt x="443" y="333"/>
                  </a:cubicBezTo>
                  <a:cubicBezTo>
                    <a:pt x="602" y="586"/>
                    <a:pt x="665" y="903"/>
                    <a:pt x="602" y="1156"/>
                  </a:cubicBezTo>
                  <a:cubicBezTo>
                    <a:pt x="507" y="1441"/>
                    <a:pt x="412" y="1631"/>
                    <a:pt x="158" y="1758"/>
                  </a:cubicBezTo>
                  <a:cubicBezTo>
                    <a:pt x="32" y="1853"/>
                    <a:pt x="0" y="1948"/>
                    <a:pt x="95" y="2074"/>
                  </a:cubicBezTo>
                  <a:cubicBezTo>
                    <a:pt x="95" y="2106"/>
                    <a:pt x="127" y="2106"/>
                    <a:pt x="127" y="2169"/>
                  </a:cubicBezTo>
                  <a:cubicBezTo>
                    <a:pt x="143" y="2138"/>
                    <a:pt x="174" y="2138"/>
                    <a:pt x="210" y="2138"/>
                  </a:cubicBezTo>
                  <a:cubicBezTo>
                    <a:pt x="245" y="2138"/>
                    <a:pt x="285" y="2138"/>
                    <a:pt x="317" y="2106"/>
                  </a:cubicBezTo>
                  <a:cubicBezTo>
                    <a:pt x="665" y="1916"/>
                    <a:pt x="950" y="1536"/>
                    <a:pt x="1045" y="1093"/>
                  </a:cubicBezTo>
                  <a:cubicBezTo>
                    <a:pt x="1077" y="681"/>
                    <a:pt x="950" y="333"/>
                    <a:pt x="728" y="48"/>
                  </a:cubicBezTo>
                  <a:cubicBezTo>
                    <a:pt x="681" y="16"/>
                    <a:pt x="625"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a:off x="6479548" y="2152014"/>
              <a:ext cx="275056" cy="253845"/>
            </a:xfrm>
            <a:custGeom>
              <a:avLst/>
              <a:gdLst/>
              <a:ahLst/>
              <a:cxnLst/>
              <a:rect l="l" t="t" r="r" b="b"/>
              <a:pathLst>
                <a:path w="8442" h="7791" extrusionOk="0">
                  <a:moveTo>
                    <a:pt x="4853" y="741"/>
                  </a:moveTo>
                  <a:cubicBezTo>
                    <a:pt x="5474" y="741"/>
                    <a:pt x="6110" y="898"/>
                    <a:pt x="6699" y="1252"/>
                  </a:cubicBezTo>
                  <a:cubicBezTo>
                    <a:pt x="6747" y="1268"/>
                    <a:pt x="6794" y="1275"/>
                    <a:pt x="6846" y="1275"/>
                  </a:cubicBezTo>
                  <a:cubicBezTo>
                    <a:pt x="6897" y="1275"/>
                    <a:pt x="6953" y="1268"/>
                    <a:pt x="7016" y="1252"/>
                  </a:cubicBezTo>
                  <a:lnTo>
                    <a:pt x="7016" y="1315"/>
                  </a:lnTo>
                  <a:cubicBezTo>
                    <a:pt x="8030" y="2898"/>
                    <a:pt x="8125" y="5084"/>
                    <a:pt x="6604" y="6477"/>
                  </a:cubicBezTo>
                  <a:cubicBezTo>
                    <a:pt x="6086" y="6946"/>
                    <a:pt x="5462" y="7150"/>
                    <a:pt x="4828" y="7150"/>
                  </a:cubicBezTo>
                  <a:cubicBezTo>
                    <a:pt x="3834" y="7150"/>
                    <a:pt x="2816" y="6649"/>
                    <a:pt x="2139" y="5875"/>
                  </a:cubicBezTo>
                  <a:cubicBezTo>
                    <a:pt x="0" y="3380"/>
                    <a:pt x="2304" y="741"/>
                    <a:pt x="4853" y="741"/>
                  </a:cubicBezTo>
                  <a:close/>
                  <a:moveTo>
                    <a:pt x="4784" y="0"/>
                  </a:moveTo>
                  <a:cubicBezTo>
                    <a:pt x="3668" y="0"/>
                    <a:pt x="2556" y="461"/>
                    <a:pt x="1791" y="1188"/>
                  </a:cubicBezTo>
                  <a:cubicBezTo>
                    <a:pt x="302" y="2550"/>
                    <a:pt x="271" y="4767"/>
                    <a:pt x="1664" y="6350"/>
                  </a:cubicBezTo>
                  <a:cubicBezTo>
                    <a:pt x="1854" y="6572"/>
                    <a:pt x="2107" y="6794"/>
                    <a:pt x="2361" y="6984"/>
                  </a:cubicBezTo>
                  <a:cubicBezTo>
                    <a:pt x="3055" y="7487"/>
                    <a:pt x="3919" y="7790"/>
                    <a:pt x="4788" y="7790"/>
                  </a:cubicBezTo>
                  <a:cubicBezTo>
                    <a:pt x="5506" y="7790"/>
                    <a:pt x="6227" y="7583"/>
                    <a:pt x="6858" y="7110"/>
                  </a:cubicBezTo>
                  <a:cubicBezTo>
                    <a:pt x="7776" y="6382"/>
                    <a:pt x="8441" y="5084"/>
                    <a:pt x="8441" y="3785"/>
                  </a:cubicBezTo>
                  <a:cubicBezTo>
                    <a:pt x="8441" y="2677"/>
                    <a:pt x="8030" y="1758"/>
                    <a:pt x="7238" y="1157"/>
                  </a:cubicBezTo>
                  <a:cubicBezTo>
                    <a:pt x="7206" y="1125"/>
                    <a:pt x="7206" y="1125"/>
                    <a:pt x="7174" y="1125"/>
                  </a:cubicBezTo>
                  <a:cubicBezTo>
                    <a:pt x="7206" y="998"/>
                    <a:pt x="7111" y="903"/>
                    <a:pt x="7048" y="777"/>
                  </a:cubicBezTo>
                  <a:cubicBezTo>
                    <a:pt x="6984" y="713"/>
                    <a:pt x="6921" y="682"/>
                    <a:pt x="6889" y="650"/>
                  </a:cubicBezTo>
                  <a:cubicBezTo>
                    <a:pt x="6250" y="199"/>
                    <a:pt x="5516" y="0"/>
                    <a:pt x="4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a:off x="6592577" y="2206101"/>
              <a:ext cx="107325" cy="44637"/>
            </a:xfrm>
            <a:custGeom>
              <a:avLst/>
              <a:gdLst/>
              <a:ahLst/>
              <a:cxnLst/>
              <a:rect l="l" t="t" r="r" b="b"/>
              <a:pathLst>
                <a:path w="3294" h="1370" extrusionOk="0">
                  <a:moveTo>
                    <a:pt x="1487" y="1"/>
                  </a:moveTo>
                  <a:cubicBezTo>
                    <a:pt x="950" y="1"/>
                    <a:pt x="424" y="248"/>
                    <a:pt x="95" y="637"/>
                  </a:cubicBezTo>
                  <a:cubicBezTo>
                    <a:pt x="32" y="700"/>
                    <a:pt x="32" y="732"/>
                    <a:pt x="0" y="763"/>
                  </a:cubicBezTo>
                  <a:cubicBezTo>
                    <a:pt x="0" y="877"/>
                    <a:pt x="113" y="974"/>
                    <a:pt x="224" y="974"/>
                  </a:cubicBezTo>
                  <a:cubicBezTo>
                    <a:pt x="268" y="974"/>
                    <a:pt x="312" y="958"/>
                    <a:pt x="349" y="922"/>
                  </a:cubicBezTo>
                  <a:cubicBezTo>
                    <a:pt x="660" y="664"/>
                    <a:pt x="1058" y="535"/>
                    <a:pt x="1452" y="535"/>
                  </a:cubicBezTo>
                  <a:cubicBezTo>
                    <a:pt x="1979" y="535"/>
                    <a:pt x="2497" y="767"/>
                    <a:pt x="2787" y="1238"/>
                  </a:cubicBezTo>
                  <a:cubicBezTo>
                    <a:pt x="2848" y="1329"/>
                    <a:pt x="2937" y="1369"/>
                    <a:pt x="3024" y="1369"/>
                  </a:cubicBezTo>
                  <a:cubicBezTo>
                    <a:pt x="3120" y="1369"/>
                    <a:pt x="3212" y="1321"/>
                    <a:pt x="3262" y="1238"/>
                  </a:cubicBezTo>
                  <a:cubicBezTo>
                    <a:pt x="3294" y="1112"/>
                    <a:pt x="3294" y="1048"/>
                    <a:pt x="3230" y="953"/>
                  </a:cubicBezTo>
                  <a:cubicBezTo>
                    <a:pt x="2850" y="415"/>
                    <a:pt x="2217" y="67"/>
                    <a:pt x="1584" y="3"/>
                  </a:cubicBezTo>
                  <a:cubicBezTo>
                    <a:pt x="1552" y="2"/>
                    <a:pt x="1519"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a:off x="6479548" y="2176158"/>
              <a:ext cx="264727" cy="208850"/>
            </a:xfrm>
            <a:custGeom>
              <a:avLst/>
              <a:gdLst/>
              <a:ahLst/>
              <a:cxnLst/>
              <a:rect l="l" t="t" r="r" b="b"/>
              <a:pathLst>
                <a:path w="8125" h="6410" extrusionOk="0">
                  <a:moveTo>
                    <a:pt x="4905" y="898"/>
                  </a:moveTo>
                  <a:cubicBezTo>
                    <a:pt x="5615" y="898"/>
                    <a:pt x="6344" y="1252"/>
                    <a:pt x="6731" y="1841"/>
                  </a:cubicBezTo>
                  <a:cubicBezTo>
                    <a:pt x="6794" y="1967"/>
                    <a:pt x="6763" y="2031"/>
                    <a:pt x="6731" y="2126"/>
                  </a:cubicBezTo>
                  <a:cubicBezTo>
                    <a:pt x="6665" y="2209"/>
                    <a:pt x="6573" y="2257"/>
                    <a:pt x="6482" y="2257"/>
                  </a:cubicBezTo>
                  <a:cubicBezTo>
                    <a:pt x="6399" y="2257"/>
                    <a:pt x="6317" y="2217"/>
                    <a:pt x="6256" y="2126"/>
                  </a:cubicBezTo>
                  <a:cubicBezTo>
                    <a:pt x="5968" y="1658"/>
                    <a:pt x="5455" y="1435"/>
                    <a:pt x="4931" y="1435"/>
                  </a:cubicBezTo>
                  <a:cubicBezTo>
                    <a:pt x="4534" y="1435"/>
                    <a:pt x="4132" y="1563"/>
                    <a:pt x="3818" y="1809"/>
                  </a:cubicBezTo>
                  <a:cubicBezTo>
                    <a:pt x="3781" y="1845"/>
                    <a:pt x="3737" y="1861"/>
                    <a:pt x="3693" y="1861"/>
                  </a:cubicBezTo>
                  <a:cubicBezTo>
                    <a:pt x="3582" y="1861"/>
                    <a:pt x="3469" y="1764"/>
                    <a:pt x="3469" y="1651"/>
                  </a:cubicBezTo>
                  <a:cubicBezTo>
                    <a:pt x="3469" y="1619"/>
                    <a:pt x="3469" y="1524"/>
                    <a:pt x="3533" y="1492"/>
                  </a:cubicBezTo>
                  <a:cubicBezTo>
                    <a:pt x="3891" y="1081"/>
                    <a:pt x="4393" y="898"/>
                    <a:pt x="4905" y="898"/>
                  </a:cubicBezTo>
                  <a:close/>
                  <a:moveTo>
                    <a:pt x="4824" y="0"/>
                  </a:moveTo>
                  <a:cubicBezTo>
                    <a:pt x="2284" y="0"/>
                    <a:pt x="0" y="2639"/>
                    <a:pt x="2139" y="5134"/>
                  </a:cubicBezTo>
                  <a:cubicBezTo>
                    <a:pt x="2816" y="5908"/>
                    <a:pt x="3823" y="6409"/>
                    <a:pt x="4821" y="6409"/>
                  </a:cubicBezTo>
                  <a:cubicBezTo>
                    <a:pt x="5459" y="6409"/>
                    <a:pt x="6093" y="6205"/>
                    <a:pt x="6636" y="5736"/>
                  </a:cubicBezTo>
                  <a:cubicBezTo>
                    <a:pt x="8125" y="4343"/>
                    <a:pt x="8030" y="2157"/>
                    <a:pt x="6984" y="574"/>
                  </a:cubicBezTo>
                  <a:lnTo>
                    <a:pt x="6984" y="511"/>
                  </a:lnTo>
                  <a:cubicBezTo>
                    <a:pt x="6937" y="527"/>
                    <a:pt x="6889" y="534"/>
                    <a:pt x="6838" y="534"/>
                  </a:cubicBezTo>
                  <a:cubicBezTo>
                    <a:pt x="6787" y="534"/>
                    <a:pt x="6731" y="527"/>
                    <a:pt x="6668" y="511"/>
                  </a:cubicBezTo>
                  <a:cubicBezTo>
                    <a:pt x="6078" y="157"/>
                    <a:pt x="5444" y="0"/>
                    <a:pt x="48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a:off x="2660727" y="2518896"/>
              <a:ext cx="199629" cy="151049"/>
            </a:xfrm>
            <a:custGeom>
              <a:avLst/>
              <a:gdLst/>
              <a:ahLst/>
              <a:cxnLst/>
              <a:rect l="l" t="t" r="r" b="b"/>
              <a:pathLst>
                <a:path w="6127" h="4636" extrusionOk="0">
                  <a:moveTo>
                    <a:pt x="3685" y="0"/>
                  </a:moveTo>
                  <a:cubicBezTo>
                    <a:pt x="1698" y="0"/>
                    <a:pt x="0" y="2349"/>
                    <a:pt x="1914" y="3989"/>
                  </a:cubicBezTo>
                  <a:cubicBezTo>
                    <a:pt x="2385" y="4396"/>
                    <a:pt x="3007" y="4635"/>
                    <a:pt x="3616" y="4635"/>
                  </a:cubicBezTo>
                  <a:cubicBezTo>
                    <a:pt x="4193" y="4635"/>
                    <a:pt x="4760" y="4419"/>
                    <a:pt x="5176" y="3926"/>
                  </a:cubicBezTo>
                  <a:cubicBezTo>
                    <a:pt x="6126" y="2754"/>
                    <a:pt x="5809" y="1234"/>
                    <a:pt x="4891" y="189"/>
                  </a:cubicBezTo>
                  <a:lnTo>
                    <a:pt x="4891" y="157"/>
                  </a:lnTo>
                  <a:cubicBezTo>
                    <a:pt x="4824" y="180"/>
                    <a:pt x="4773" y="202"/>
                    <a:pt x="4715" y="202"/>
                  </a:cubicBezTo>
                  <a:cubicBezTo>
                    <a:pt x="4691" y="202"/>
                    <a:pt x="4666" y="198"/>
                    <a:pt x="4638" y="189"/>
                  </a:cubicBezTo>
                  <a:cubicBezTo>
                    <a:pt x="4322" y="59"/>
                    <a:pt x="4000" y="0"/>
                    <a:pt x="36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2665289" y="2496935"/>
              <a:ext cx="206406" cy="191581"/>
            </a:xfrm>
            <a:custGeom>
              <a:avLst/>
              <a:gdLst/>
              <a:ahLst/>
              <a:cxnLst/>
              <a:rect l="l" t="t" r="r" b="b"/>
              <a:pathLst>
                <a:path w="6335" h="5880" extrusionOk="0">
                  <a:moveTo>
                    <a:pt x="3532" y="756"/>
                  </a:moveTo>
                  <a:cubicBezTo>
                    <a:pt x="3845" y="756"/>
                    <a:pt x="4170" y="818"/>
                    <a:pt x="4498" y="958"/>
                  </a:cubicBezTo>
                  <a:cubicBezTo>
                    <a:pt x="4545" y="974"/>
                    <a:pt x="4585" y="982"/>
                    <a:pt x="4620" y="982"/>
                  </a:cubicBezTo>
                  <a:cubicBezTo>
                    <a:pt x="4656" y="982"/>
                    <a:pt x="4688" y="974"/>
                    <a:pt x="4719" y="958"/>
                  </a:cubicBezTo>
                  <a:cubicBezTo>
                    <a:pt x="5543" y="1813"/>
                    <a:pt x="5986" y="3365"/>
                    <a:pt x="5036" y="4537"/>
                  </a:cubicBezTo>
                  <a:cubicBezTo>
                    <a:pt x="4719" y="4948"/>
                    <a:pt x="4244" y="5170"/>
                    <a:pt x="3706" y="5265"/>
                  </a:cubicBezTo>
                  <a:cubicBezTo>
                    <a:pt x="3635" y="5272"/>
                    <a:pt x="3564" y="5276"/>
                    <a:pt x="3491" y="5276"/>
                  </a:cubicBezTo>
                  <a:cubicBezTo>
                    <a:pt x="2918" y="5276"/>
                    <a:pt x="2312" y="5054"/>
                    <a:pt x="1806" y="4632"/>
                  </a:cubicBezTo>
                  <a:cubicBezTo>
                    <a:pt x="951" y="3872"/>
                    <a:pt x="761" y="2890"/>
                    <a:pt x="1299" y="2003"/>
                  </a:cubicBezTo>
                  <a:cubicBezTo>
                    <a:pt x="1729" y="1335"/>
                    <a:pt x="2573" y="756"/>
                    <a:pt x="3532" y="756"/>
                  </a:cubicBezTo>
                  <a:close/>
                  <a:moveTo>
                    <a:pt x="3466" y="0"/>
                  </a:moveTo>
                  <a:cubicBezTo>
                    <a:pt x="2468" y="0"/>
                    <a:pt x="1503" y="534"/>
                    <a:pt x="919" y="1275"/>
                  </a:cubicBezTo>
                  <a:cubicBezTo>
                    <a:pt x="1" y="2447"/>
                    <a:pt x="191" y="4125"/>
                    <a:pt x="1426" y="5107"/>
                  </a:cubicBezTo>
                  <a:cubicBezTo>
                    <a:pt x="1616" y="5265"/>
                    <a:pt x="1838" y="5392"/>
                    <a:pt x="2028" y="5518"/>
                  </a:cubicBezTo>
                  <a:cubicBezTo>
                    <a:pt x="2486" y="5747"/>
                    <a:pt x="2990" y="5879"/>
                    <a:pt x="3491" y="5879"/>
                  </a:cubicBezTo>
                  <a:cubicBezTo>
                    <a:pt x="4167" y="5879"/>
                    <a:pt x="4839" y="5639"/>
                    <a:pt x="5384" y="5075"/>
                  </a:cubicBezTo>
                  <a:cubicBezTo>
                    <a:pt x="6018" y="4473"/>
                    <a:pt x="6335" y="3397"/>
                    <a:pt x="6176" y="2447"/>
                  </a:cubicBezTo>
                  <a:cubicBezTo>
                    <a:pt x="6050" y="1623"/>
                    <a:pt x="5638" y="990"/>
                    <a:pt x="5004" y="641"/>
                  </a:cubicBezTo>
                  <a:cubicBezTo>
                    <a:pt x="4941" y="641"/>
                    <a:pt x="4941" y="641"/>
                    <a:pt x="4909" y="610"/>
                  </a:cubicBezTo>
                  <a:cubicBezTo>
                    <a:pt x="4909" y="515"/>
                    <a:pt x="4878" y="388"/>
                    <a:pt x="4783" y="356"/>
                  </a:cubicBezTo>
                  <a:cubicBezTo>
                    <a:pt x="4751" y="325"/>
                    <a:pt x="4719" y="325"/>
                    <a:pt x="4688" y="293"/>
                  </a:cubicBezTo>
                  <a:cubicBezTo>
                    <a:pt x="4291" y="90"/>
                    <a:pt x="3876" y="0"/>
                    <a:pt x="3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2745768" y="2548318"/>
              <a:ext cx="69171" cy="26913"/>
            </a:xfrm>
            <a:custGeom>
              <a:avLst/>
              <a:gdLst/>
              <a:ahLst/>
              <a:cxnLst/>
              <a:rect l="l" t="t" r="r" b="b"/>
              <a:pathLst>
                <a:path w="2123" h="826" extrusionOk="0">
                  <a:moveTo>
                    <a:pt x="1133" y="1"/>
                  </a:moveTo>
                  <a:cubicBezTo>
                    <a:pt x="1072" y="1"/>
                    <a:pt x="1011" y="5"/>
                    <a:pt x="951" y="14"/>
                  </a:cubicBezTo>
                  <a:cubicBezTo>
                    <a:pt x="539" y="46"/>
                    <a:pt x="223" y="236"/>
                    <a:pt x="33" y="553"/>
                  </a:cubicBezTo>
                  <a:cubicBezTo>
                    <a:pt x="1" y="648"/>
                    <a:pt x="33" y="743"/>
                    <a:pt x="64" y="806"/>
                  </a:cubicBezTo>
                  <a:lnTo>
                    <a:pt x="96" y="806"/>
                  </a:lnTo>
                  <a:cubicBezTo>
                    <a:pt x="131" y="818"/>
                    <a:pt x="161" y="825"/>
                    <a:pt x="189" y="825"/>
                  </a:cubicBezTo>
                  <a:cubicBezTo>
                    <a:pt x="237" y="825"/>
                    <a:pt x="277" y="803"/>
                    <a:pt x="318" y="743"/>
                  </a:cubicBezTo>
                  <a:cubicBezTo>
                    <a:pt x="508" y="553"/>
                    <a:pt x="793" y="395"/>
                    <a:pt x="1109" y="395"/>
                  </a:cubicBezTo>
                  <a:cubicBezTo>
                    <a:pt x="1363" y="395"/>
                    <a:pt x="1616" y="521"/>
                    <a:pt x="1774" y="680"/>
                  </a:cubicBezTo>
                  <a:cubicBezTo>
                    <a:pt x="1801" y="733"/>
                    <a:pt x="1845" y="753"/>
                    <a:pt x="1894" y="753"/>
                  </a:cubicBezTo>
                  <a:cubicBezTo>
                    <a:pt x="1960" y="753"/>
                    <a:pt x="2036" y="716"/>
                    <a:pt x="2091" y="680"/>
                  </a:cubicBezTo>
                  <a:lnTo>
                    <a:pt x="2123" y="648"/>
                  </a:lnTo>
                  <a:cubicBezTo>
                    <a:pt x="2123" y="585"/>
                    <a:pt x="2123" y="521"/>
                    <a:pt x="2091" y="426"/>
                  </a:cubicBezTo>
                  <a:cubicBezTo>
                    <a:pt x="1848" y="156"/>
                    <a:pt x="1489" y="1"/>
                    <a:pt x="1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2351615" y="2267846"/>
              <a:ext cx="278607" cy="254008"/>
            </a:xfrm>
            <a:custGeom>
              <a:avLst/>
              <a:gdLst/>
              <a:ahLst/>
              <a:cxnLst/>
              <a:rect l="l" t="t" r="r" b="b"/>
              <a:pathLst>
                <a:path w="8551" h="7796" extrusionOk="0">
                  <a:moveTo>
                    <a:pt x="4511" y="602"/>
                  </a:moveTo>
                  <a:cubicBezTo>
                    <a:pt x="5189" y="602"/>
                    <a:pt x="5871" y="790"/>
                    <a:pt x="6492" y="1212"/>
                  </a:cubicBezTo>
                  <a:cubicBezTo>
                    <a:pt x="8044" y="2320"/>
                    <a:pt x="8013" y="4411"/>
                    <a:pt x="6968" y="5772"/>
                  </a:cubicBezTo>
                  <a:cubicBezTo>
                    <a:pt x="6281" y="6716"/>
                    <a:pt x="5440" y="7108"/>
                    <a:pt x="4617" y="7108"/>
                  </a:cubicBezTo>
                  <a:cubicBezTo>
                    <a:pt x="2596" y="7108"/>
                    <a:pt x="683" y="4738"/>
                    <a:pt x="1425" y="2352"/>
                  </a:cubicBezTo>
                  <a:cubicBezTo>
                    <a:pt x="1489" y="2225"/>
                    <a:pt x="1425" y="2130"/>
                    <a:pt x="1362" y="2035"/>
                  </a:cubicBezTo>
                  <a:cubicBezTo>
                    <a:pt x="1362" y="2035"/>
                    <a:pt x="1394" y="2035"/>
                    <a:pt x="1394" y="2004"/>
                  </a:cubicBezTo>
                  <a:cubicBezTo>
                    <a:pt x="2212" y="1146"/>
                    <a:pt x="3356" y="602"/>
                    <a:pt x="4511" y="602"/>
                  </a:cubicBezTo>
                  <a:close/>
                  <a:moveTo>
                    <a:pt x="4459" y="0"/>
                  </a:moveTo>
                  <a:cubicBezTo>
                    <a:pt x="4137" y="0"/>
                    <a:pt x="3809" y="34"/>
                    <a:pt x="3484" y="104"/>
                  </a:cubicBezTo>
                  <a:cubicBezTo>
                    <a:pt x="2439" y="325"/>
                    <a:pt x="1647" y="959"/>
                    <a:pt x="1204" y="1845"/>
                  </a:cubicBezTo>
                  <a:cubicBezTo>
                    <a:pt x="1204" y="1877"/>
                    <a:pt x="1140" y="1909"/>
                    <a:pt x="1140" y="1909"/>
                  </a:cubicBezTo>
                  <a:cubicBezTo>
                    <a:pt x="1045" y="1909"/>
                    <a:pt x="919" y="2004"/>
                    <a:pt x="824" y="2130"/>
                  </a:cubicBezTo>
                  <a:cubicBezTo>
                    <a:pt x="792" y="2162"/>
                    <a:pt x="792" y="2225"/>
                    <a:pt x="760" y="2320"/>
                  </a:cubicBezTo>
                  <a:cubicBezTo>
                    <a:pt x="0" y="4125"/>
                    <a:pt x="1014" y="6184"/>
                    <a:pt x="2471" y="7197"/>
                  </a:cubicBezTo>
                  <a:cubicBezTo>
                    <a:pt x="3071" y="7602"/>
                    <a:pt x="3743" y="7795"/>
                    <a:pt x="4411" y="7795"/>
                  </a:cubicBezTo>
                  <a:cubicBezTo>
                    <a:pt x="5576" y="7795"/>
                    <a:pt x="6730" y="7207"/>
                    <a:pt x="7474" y="6121"/>
                  </a:cubicBezTo>
                  <a:cubicBezTo>
                    <a:pt x="7696" y="5867"/>
                    <a:pt x="7854" y="5551"/>
                    <a:pt x="7949" y="5297"/>
                  </a:cubicBezTo>
                  <a:cubicBezTo>
                    <a:pt x="8551" y="3872"/>
                    <a:pt x="8424" y="2035"/>
                    <a:pt x="7094" y="895"/>
                  </a:cubicBezTo>
                  <a:cubicBezTo>
                    <a:pt x="6401" y="321"/>
                    <a:pt x="5454" y="0"/>
                    <a:pt x="4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2421766" y="2332099"/>
              <a:ext cx="46462" cy="106282"/>
            </a:xfrm>
            <a:custGeom>
              <a:avLst/>
              <a:gdLst/>
              <a:ahLst/>
              <a:cxnLst/>
              <a:rect l="l" t="t" r="r" b="b"/>
              <a:pathLst>
                <a:path w="1426" h="3262" extrusionOk="0">
                  <a:moveTo>
                    <a:pt x="856" y="0"/>
                  </a:moveTo>
                  <a:cubicBezTo>
                    <a:pt x="793" y="0"/>
                    <a:pt x="698" y="0"/>
                    <a:pt x="666" y="63"/>
                  </a:cubicBezTo>
                  <a:cubicBezTo>
                    <a:pt x="222" y="538"/>
                    <a:pt x="1" y="1203"/>
                    <a:pt x="127" y="1900"/>
                  </a:cubicBezTo>
                  <a:cubicBezTo>
                    <a:pt x="191" y="2470"/>
                    <a:pt x="539" y="2945"/>
                    <a:pt x="1078" y="3230"/>
                  </a:cubicBezTo>
                  <a:cubicBezTo>
                    <a:pt x="1109" y="3262"/>
                    <a:pt x="1141" y="3262"/>
                    <a:pt x="1173" y="3262"/>
                  </a:cubicBezTo>
                  <a:cubicBezTo>
                    <a:pt x="1331" y="3230"/>
                    <a:pt x="1426" y="3040"/>
                    <a:pt x="1236" y="2882"/>
                  </a:cubicBezTo>
                  <a:cubicBezTo>
                    <a:pt x="476" y="2312"/>
                    <a:pt x="286" y="1140"/>
                    <a:pt x="983" y="475"/>
                  </a:cubicBezTo>
                  <a:cubicBezTo>
                    <a:pt x="1141" y="317"/>
                    <a:pt x="1014" y="63"/>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a:off x="2374912" y="2289024"/>
              <a:ext cx="239835" cy="211195"/>
            </a:xfrm>
            <a:custGeom>
              <a:avLst/>
              <a:gdLst/>
              <a:ahLst/>
              <a:cxnLst/>
              <a:rect l="l" t="t" r="r" b="b"/>
              <a:pathLst>
                <a:path w="7361" h="6482" extrusionOk="0">
                  <a:moveTo>
                    <a:pt x="2213" y="1278"/>
                  </a:moveTo>
                  <a:cubicBezTo>
                    <a:pt x="2256" y="1278"/>
                    <a:pt x="2297" y="1294"/>
                    <a:pt x="2326" y="1322"/>
                  </a:cubicBezTo>
                  <a:cubicBezTo>
                    <a:pt x="2484" y="1385"/>
                    <a:pt x="2611" y="1639"/>
                    <a:pt x="2452" y="1797"/>
                  </a:cubicBezTo>
                  <a:cubicBezTo>
                    <a:pt x="1787" y="2462"/>
                    <a:pt x="1977" y="3634"/>
                    <a:pt x="2706" y="4204"/>
                  </a:cubicBezTo>
                  <a:cubicBezTo>
                    <a:pt x="2864" y="4331"/>
                    <a:pt x="2769" y="4521"/>
                    <a:pt x="2674" y="4584"/>
                  </a:cubicBezTo>
                  <a:lnTo>
                    <a:pt x="2516" y="4584"/>
                  </a:lnTo>
                  <a:cubicBezTo>
                    <a:pt x="1280" y="3951"/>
                    <a:pt x="1154" y="2272"/>
                    <a:pt x="2072" y="1354"/>
                  </a:cubicBezTo>
                  <a:cubicBezTo>
                    <a:pt x="2107" y="1301"/>
                    <a:pt x="2161" y="1278"/>
                    <a:pt x="2213" y="1278"/>
                  </a:cubicBezTo>
                  <a:close/>
                  <a:moveTo>
                    <a:pt x="3855" y="0"/>
                  </a:moveTo>
                  <a:cubicBezTo>
                    <a:pt x="2700" y="0"/>
                    <a:pt x="1567" y="549"/>
                    <a:pt x="710" y="1385"/>
                  </a:cubicBezTo>
                  <a:cubicBezTo>
                    <a:pt x="679" y="1385"/>
                    <a:pt x="679" y="1385"/>
                    <a:pt x="679" y="1417"/>
                  </a:cubicBezTo>
                  <a:cubicBezTo>
                    <a:pt x="742" y="1512"/>
                    <a:pt x="742" y="1639"/>
                    <a:pt x="742" y="1734"/>
                  </a:cubicBezTo>
                  <a:cubicBezTo>
                    <a:pt x="0" y="4140"/>
                    <a:pt x="1908" y="6482"/>
                    <a:pt x="3927" y="6482"/>
                  </a:cubicBezTo>
                  <a:cubicBezTo>
                    <a:pt x="4752" y="6482"/>
                    <a:pt x="5595" y="6091"/>
                    <a:pt x="6284" y="5154"/>
                  </a:cubicBezTo>
                  <a:cubicBezTo>
                    <a:pt x="7298" y="3761"/>
                    <a:pt x="7361" y="1670"/>
                    <a:pt x="5872" y="625"/>
                  </a:cubicBezTo>
                  <a:cubicBezTo>
                    <a:pt x="5226" y="191"/>
                    <a:pt x="4537" y="0"/>
                    <a:pt x="38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roup 29">
            <a:extLst>
              <a:ext uri="{FF2B5EF4-FFF2-40B4-BE49-F238E27FC236}">
                <a16:creationId xmlns:a16="http://schemas.microsoft.com/office/drawing/2014/main" id="{1598E9E3-A67A-48CD-9C45-10FA534C2045}"/>
              </a:ext>
            </a:extLst>
          </p:cNvPr>
          <p:cNvGrpSpPr>
            <a:grpSpLocks/>
          </p:cNvGrpSpPr>
          <p:nvPr/>
        </p:nvGrpSpPr>
        <p:grpSpPr bwMode="auto">
          <a:xfrm>
            <a:off x="1878023" y="2382207"/>
            <a:ext cx="1511300" cy="1514475"/>
            <a:chOff x="2866890" y="3435445"/>
            <a:chExt cx="1511581" cy="1515804"/>
          </a:xfrm>
        </p:grpSpPr>
        <p:grpSp>
          <p:nvGrpSpPr>
            <p:cNvPr id="31" name="Group 3">
              <a:extLst>
                <a:ext uri="{FF2B5EF4-FFF2-40B4-BE49-F238E27FC236}">
                  <a16:creationId xmlns:a16="http://schemas.microsoft.com/office/drawing/2014/main" id="{7E8E2594-377E-4EC2-9039-1FE5068C0CA4}"/>
                </a:ext>
              </a:extLst>
            </p:cNvPr>
            <p:cNvGrpSpPr>
              <a:grpSpLocks/>
            </p:cNvGrpSpPr>
            <p:nvPr/>
          </p:nvGrpSpPr>
          <p:grpSpPr bwMode="auto">
            <a:xfrm>
              <a:off x="2866890" y="3435445"/>
              <a:ext cx="1511581" cy="1515804"/>
              <a:chOff x="7632316" y="1703378"/>
              <a:chExt cx="1511581" cy="1515804"/>
            </a:xfrm>
          </p:grpSpPr>
          <p:grpSp>
            <p:nvGrpSpPr>
              <p:cNvPr id="33" name="Group 7">
                <a:extLst>
                  <a:ext uri="{FF2B5EF4-FFF2-40B4-BE49-F238E27FC236}">
                    <a16:creationId xmlns:a16="http://schemas.microsoft.com/office/drawing/2014/main" id="{9658C447-674A-4D4E-B425-1E31070EFFB3}"/>
                  </a:ext>
                </a:extLst>
              </p:cNvPr>
              <p:cNvGrpSpPr>
                <a:grpSpLocks/>
              </p:cNvGrpSpPr>
              <p:nvPr/>
            </p:nvGrpSpPr>
            <p:grpSpPr bwMode="auto">
              <a:xfrm>
                <a:off x="7632316" y="1703378"/>
                <a:ext cx="1511581" cy="1515804"/>
                <a:chOff x="5411388" y="3532943"/>
                <a:chExt cx="1511581" cy="1515804"/>
              </a:xfrm>
            </p:grpSpPr>
            <p:grpSp>
              <p:nvGrpSpPr>
                <p:cNvPr id="38" name="Group 13">
                  <a:extLst>
                    <a:ext uri="{FF2B5EF4-FFF2-40B4-BE49-F238E27FC236}">
                      <a16:creationId xmlns:a16="http://schemas.microsoft.com/office/drawing/2014/main" id="{CD4AB7C6-1DE8-4AD1-8FDA-7A43B89794E8}"/>
                    </a:ext>
                  </a:extLst>
                </p:cNvPr>
                <p:cNvGrpSpPr>
                  <a:grpSpLocks/>
                </p:cNvGrpSpPr>
                <p:nvPr/>
              </p:nvGrpSpPr>
              <p:grpSpPr bwMode="auto">
                <a:xfrm>
                  <a:off x="5411388" y="3718379"/>
                  <a:ext cx="1361559" cy="1145402"/>
                  <a:chOff x="3188509" y="2250955"/>
                  <a:chExt cx="1361559" cy="1145402"/>
                </a:xfrm>
              </p:grpSpPr>
              <p:sp>
                <p:nvSpPr>
                  <p:cNvPr id="40" name="Flowchart: Connector 39">
                    <a:extLst>
                      <a:ext uri="{FF2B5EF4-FFF2-40B4-BE49-F238E27FC236}">
                        <a16:creationId xmlns:a16="http://schemas.microsoft.com/office/drawing/2014/main" id="{56F94F01-9953-423B-BFBD-0D4833D257EB}"/>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6n</a:t>
                    </a:r>
                  </a:p>
                </p:txBody>
              </p:sp>
              <p:sp>
                <p:nvSpPr>
                  <p:cNvPr id="41" name="Flowchart: Connector 40">
                    <a:extLst>
                      <a:ext uri="{FF2B5EF4-FFF2-40B4-BE49-F238E27FC236}">
                        <a16:creationId xmlns:a16="http://schemas.microsoft.com/office/drawing/2014/main" id="{8CB27181-9173-4D9F-AD62-36A07F2CAF7C}"/>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42" name="Flowchart: Connector 41">
                    <a:extLst>
                      <a:ext uri="{FF2B5EF4-FFF2-40B4-BE49-F238E27FC236}">
                        <a16:creationId xmlns:a16="http://schemas.microsoft.com/office/drawing/2014/main" id="{7A544912-1236-4800-BA8A-19FD0E48FDCB}"/>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39" name="Flowchart: Connector 38">
                  <a:extLst>
                    <a:ext uri="{FF2B5EF4-FFF2-40B4-BE49-F238E27FC236}">
                      <a16:creationId xmlns:a16="http://schemas.microsoft.com/office/drawing/2014/main" id="{EA8FAD99-4CC9-458C-BA48-025359F9816C}"/>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34" name="Flowchart: Connector 33">
                <a:extLst>
                  <a:ext uri="{FF2B5EF4-FFF2-40B4-BE49-F238E27FC236}">
                    <a16:creationId xmlns:a16="http://schemas.microsoft.com/office/drawing/2014/main" id="{50E7677F-D762-4C2B-8A9A-DEC7FFA57C27}"/>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5" name="Flowchart: Connector 34">
                <a:extLst>
                  <a:ext uri="{FF2B5EF4-FFF2-40B4-BE49-F238E27FC236}">
                    <a16:creationId xmlns:a16="http://schemas.microsoft.com/office/drawing/2014/main" id="{02C26A97-9FF7-4430-B847-33A089110FE1}"/>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6" name="Flowchart: Connector 35">
                <a:extLst>
                  <a:ext uri="{FF2B5EF4-FFF2-40B4-BE49-F238E27FC236}">
                    <a16:creationId xmlns:a16="http://schemas.microsoft.com/office/drawing/2014/main" id="{8855D0A3-B0F1-49CA-A439-8F00BAA2BF66}"/>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37" name="Flowchart: Connector 36">
                <a:extLst>
                  <a:ext uri="{FF2B5EF4-FFF2-40B4-BE49-F238E27FC236}">
                    <a16:creationId xmlns:a16="http://schemas.microsoft.com/office/drawing/2014/main" id="{2068E714-B187-4974-BA7B-9B24FBA60543}"/>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32" name="Flowchart: Connector 31">
              <a:extLst>
                <a:ext uri="{FF2B5EF4-FFF2-40B4-BE49-F238E27FC236}">
                  <a16:creationId xmlns:a16="http://schemas.microsoft.com/office/drawing/2014/main" id="{B30A1991-3C55-4E8E-8D61-7DA4371EEE56}"/>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3" name="TextBox 42">
            <a:extLst>
              <a:ext uri="{FF2B5EF4-FFF2-40B4-BE49-F238E27FC236}">
                <a16:creationId xmlns:a16="http://schemas.microsoft.com/office/drawing/2014/main" id="{895F1652-7F9D-424F-BFEC-0378271F5340}"/>
              </a:ext>
            </a:extLst>
          </p:cNvPr>
          <p:cNvSpPr txBox="1">
            <a:spLocks noChangeArrowheads="1"/>
          </p:cNvSpPr>
          <p:nvPr/>
        </p:nvSpPr>
        <p:spPr bwMode="auto">
          <a:xfrm>
            <a:off x="2391753" y="3764360"/>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a:latin typeface="Times New Roman" panose="02020603050405020304" pitchFamily="18" charset="0"/>
                <a:cs typeface="Times New Roman" panose="02020603050405020304" pitchFamily="18" charset="0"/>
              </a:rPr>
              <a:t>a.</a:t>
            </a:r>
          </a:p>
        </p:txBody>
      </p:sp>
      <p:grpSp>
        <p:nvGrpSpPr>
          <p:cNvPr id="44" name="Group 43">
            <a:extLst>
              <a:ext uri="{FF2B5EF4-FFF2-40B4-BE49-F238E27FC236}">
                <a16:creationId xmlns:a16="http://schemas.microsoft.com/office/drawing/2014/main" id="{ED5C9E60-092F-4BB7-B15A-153F02C258BD}"/>
              </a:ext>
            </a:extLst>
          </p:cNvPr>
          <p:cNvGrpSpPr>
            <a:grpSpLocks/>
          </p:cNvGrpSpPr>
          <p:nvPr/>
        </p:nvGrpSpPr>
        <p:grpSpPr bwMode="auto">
          <a:xfrm>
            <a:off x="3819580" y="1517012"/>
            <a:ext cx="1511300" cy="1514475"/>
            <a:chOff x="2866890" y="3435445"/>
            <a:chExt cx="1511581" cy="1515804"/>
          </a:xfrm>
        </p:grpSpPr>
        <p:grpSp>
          <p:nvGrpSpPr>
            <p:cNvPr id="45" name="Group 3">
              <a:extLst>
                <a:ext uri="{FF2B5EF4-FFF2-40B4-BE49-F238E27FC236}">
                  <a16:creationId xmlns:a16="http://schemas.microsoft.com/office/drawing/2014/main" id="{0AF4AAE0-E06E-402E-A54B-38C75B0CBC98}"/>
                </a:ext>
              </a:extLst>
            </p:cNvPr>
            <p:cNvGrpSpPr>
              <a:grpSpLocks/>
            </p:cNvGrpSpPr>
            <p:nvPr/>
          </p:nvGrpSpPr>
          <p:grpSpPr bwMode="auto">
            <a:xfrm>
              <a:off x="2866890" y="3435445"/>
              <a:ext cx="1511581" cy="1515804"/>
              <a:chOff x="7632316" y="1703378"/>
              <a:chExt cx="1511581" cy="1515804"/>
            </a:xfrm>
          </p:grpSpPr>
          <p:grpSp>
            <p:nvGrpSpPr>
              <p:cNvPr id="47" name="Group 7">
                <a:extLst>
                  <a:ext uri="{FF2B5EF4-FFF2-40B4-BE49-F238E27FC236}">
                    <a16:creationId xmlns:a16="http://schemas.microsoft.com/office/drawing/2014/main" id="{F0759645-95F7-48D3-AFF7-505DAE1DF959}"/>
                  </a:ext>
                </a:extLst>
              </p:cNvPr>
              <p:cNvGrpSpPr>
                <a:grpSpLocks/>
              </p:cNvGrpSpPr>
              <p:nvPr/>
            </p:nvGrpSpPr>
            <p:grpSpPr bwMode="auto">
              <a:xfrm>
                <a:off x="7632316" y="1703378"/>
                <a:ext cx="1511581" cy="1515804"/>
                <a:chOff x="5411388" y="3532943"/>
                <a:chExt cx="1511581" cy="1515804"/>
              </a:xfrm>
            </p:grpSpPr>
            <p:grpSp>
              <p:nvGrpSpPr>
                <p:cNvPr id="52" name="Group 13">
                  <a:extLst>
                    <a:ext uri="{FF2B5EF4-FFF2-40B4-BE49-F238E27FC236}">
                      <a16:creationId xmlns:a16="http://schemas.microsoft.com/office/drawing/2014/main" id="{E0FA6931-8B26-48AA-835C-A596182DCAAB}"/>
                    </a:ext>
                  </a:extLst>
                </p:cNvPr>
                <p:cNvGrpSpPr>
                  <a:grpSpLocks/>
                </p:cNvGrpSpPr>
                <p:nvPr/>
              </p:nvGrpSpPr>
              <p:grpSpPr bwMode="auto">
                <a:xfrm>
                  <a:off x="5411388" y="3718379"/>
                  <a:ext cx="1361559" cy="1145402"/>
                  <a:chOff x="3188509" y="2250955"/>
                  <a:chExt cx="1361559" cy="1145402"/>
                </a:xfrm>
              </p:grpSpPr>
              <p:sp>
                <p:nvSpPr>
                  <p:cNvPr id="54" name="Flowchart: Connector 53">
                    <a:extLst>
                      <a:ext uri="{FF2B5EF4-FFF2-40B4-BE49-F238E27FC236}">
                        <a16:creationId xmlns:a16="http://schemas.microsoft.com/office/drawing/2014/main" id="{850B944E-D370-4C84-BCD4-AEDBF98DC94A}"/>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7n</a:t>
                    </a:r>
                  </a:p>
                </p:txBody>
              </p:sp>
              <p:sp>
                <p:nvSpPr>
                  <p:cNvPr id="55" name="Flowchart: Connector 54">
                    <a:extLst>
                      <a:ext uri="{FF2B5EF4-FFF2-40B4-BE49-F238E27FC236}">
                        <a16:creationId xmlns:a16="http://schemas.microsoft.com/office/drawing/2014/main" id="{B9D8E892-F7F1-4A46-8F30-B83316D71BE8}"/>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56" name="Flowchart: Connector 55">
                    <a:extLst>
                      <a:ext uri="{FF2B5EF4-FFF2-40B4-BE49-F238E27FC236}">
                        <a16:creationId xmlns:a16="http://schemas.microsoft.com/office/drawing/2014/main" id="{33DA2D37-29C9-4AE1-8BB0-92AE6998C131}"/>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53" name="Flowchart: Connector 52">
                  <a:extLst>
                    <a:ext uri="{FF2B5EF4-FFF2-40B4-BE49-F238E27FC236}">
                      <a16:creationId xmlns:a16="http://schemas.microsoft.com/office/drawing/2014/main" id="{52B76D49-C35E-4950-9FE5-02B8C0D97C95}"/>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48" name="Flowchart: Connector 47">
                <a:extLst>
                  <a:ext uri="{FF2B5EF4-FFF2-40B4-BE49-F238E27FC236}">
                    <a16:creationId xmlns:a16="http://schemas.microsoft.com/office/drawing/2014/main" id="{05055C42-AA5A-4816-A41C-F4B8053BE3A4}"/>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49" name="Flowchart: Connector 48">
                <a:extLst>
                  <a:ext uri="{FF2B5EF4-FFF2-40B4-BE49-F238E27FC236}">
                    <a16:creationId xmlns:a16="http://schemas.microsoft.com/office/drawing/2014/main" id="{D9562B98-D197-483B-96E6-9AE980656291}"/>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50" name="Flowchart: Connector 49">
                <a:extLst>
                  <a:ext uri="{FF2B5EF4-FFF2-40B4-BE49-F238E27FC236}">
                    <a16:creationId xmlns:a16="http://schemas.microsoft.com/office/drawing/2014/main" id="{B6CB9E02-FBB8-4B2D-A4E2-82884991CF30}"/>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51" name="Flowchart: Connector 50">
                <a:extLst>
                  <a:ext uri="{FF2B5EF4-FFF2-40B4-BE49-F238E27FC236}">
                    <a16:creationId xmlns:a16="http://schemas.microsoft.com/office/drawing/2014/main" id="{BC6931F5-F91D-4392-980E-6815C5EE280D}"/>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6" name="Flowchart: Connector 45">
              <a:extLst>
                <a:ext uri="{FF2B5EF4-FFF2-40B4-BE49-F238E27FC236}">
                  <a16:creationId xmlns:a16="http://schemas.microsoft.com/office/drawing/2014/main" id="{D27EF217-7BEF-45BB-818E-74FF01BC5586}"/>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57" name="TextBox 56">
            <a:extLst>
              <a:ext uri="{FF2B5EF4-FFF2-40B4-BE49-F238E27FC236}">
                <a16:creationId xmlns:a16="http://schemas.microsoft.com/office/drawing/2014/main" id="{AD5F13A6-6381-4415-89E2-55BED94426CC}"/>
              </a:ext>
            </a:extLst>
          </p:cNvPr>
          <p:cNvSpPr txBox="1">
            <a:spLocks noChangeArrowheads="1"/>
          </p:cNvSpPr>
          <p:nvPr/>
        </p:nvSpPr>
        <p:spPr bwMode="auto">
          <a:xfrm>
            <a:off x="4429135" y="3070465"/>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b.</a:t>
            </a:r>
          </a:p>
        </p:txBody>
      </p:sp>
      <p:grpSp>
        <p:nvGrpSpPr>
          <p:cNvPr id="58" name="Group 57">
            <a:extLst>
              <a:ext uri="{FF2B5EF4-FFF2-40B4-BE49-F238E27FC236}">
                <a16:creationId xmlns:a16="http://schemas.microsoft.com/office/drawing/2014/main" id="{80D7170A-9DFD-4487-A5E6-C0B5DBB58BBC}"/>
              </a:ext>
            </a:extLst>
          </p:cNvPr>
          <p:cNvGrpSpPr>
            <a:grpSpLocks/>
          </p:cNvGrpSpPr>
          <p:nvPr/>
        </p:nvGrpSpPr>
        <p:grpSpPr bwMode="auto">
          <a:xfrm>
            <a:off x="6052787" y="2416173"/>
            <a:ext cx="1511300" cy="1514475"/>
            <a:chOff x="2866890" y="3435445"/>
            <a:chExt cx="1511581" cy="1515804"/>
          </a:xfrm>
        </p:grpSpPr>
        <p:grpSp>
          <p:nvGrpSpPr>
            <p:cNvPr id="59" name="Group 3">
              <a:extLst>
                <a:ext uri="{FF2B5EF4-FFF2-40B4-BE49-F238E27FC236}">
                  <a16:creationId xmlns:a16="http://schemas.microsoft.com/office/drawing/2014/main" id="{85F6EF2C-D662-49C8-9E14-6878A4BC103E}"/>
                </a:ext>
              </a:extLst>
            </p:cNvPr>
            <p:cNvGrpSpPr>
              <a:grpSpLocks/>
            </p:cNvGrpSpPr>
            <p:nvPr/>
          </p:nvGrpSpPr>
          <p:grpSpPr bwMode="auto">
            <a:xfrm>
              <a:off x="2866890" y="3435445"/>
              <a:ext cx="1511581" cy="1515804"/>
              <a:chOff x="7632316" y="1703378"/>
              <a:chExt cx="1511581" cy="1515804"/>
            </a:xfrm>
          </p:grpSpPr>
          <p:grpSp>
            <p:nvGrpSpPr>
              <p:cNvPr id="61" name="Group 7">
                <a:extLst>
                  <a:ext uri="{FF2B5EF4-FFF2-40B4-BE49-F238E27FC236}">
                    <a16:creationId xmlns:a16="http://schemas.microsoft.com/office/drawing/2014/main" id="{DDDC6B41-A59E-4281-9FC0-0BDD9CF21226}"/>
                  </a:ext>
                </a:extLst>
              </p:cNvPr>
              <p:cNvGrpSpPr>
                <a:grpSpLocks/>
              </p:cNvGrpSpPr>
              <p:nvPr/>
            </p:nvGrpSpPr>
            <p:grpSpPr bwMode="auto">
              <a:xfrm>
                <a:off x="7632316" y="1703378"/>
                <a:ext cx="1511581" cy="1515804"/>
                <a:chOff x="5411388" y="3532943"/>
                <a:chExt cx="1511581" cy="1515804"/>
              </a:xfrm>
            </p:grpSpPr>
            <p:grpSp>
              <p:nvGrpSpPr>
                <p:cNvPr id="66" name="Group 13">
                  <a:extLst>
                    <a:ext uri="{FF2B5EF4-FFF2-40B4-BE49-F238E27FC236}">
                      <a16:creationId xmlns:a16="http://schemas.microsoft.com/office/drawing/2014/main" id="{24D4E680-2776-43A0-9F32-CCDCBA7DF4EC}"/>
                    </a:ext>
                  </a:extLst>
                </p:cNvPr>
                <p:cNvGrpSpPr>
                  <a:grpSpLocks/>
                </p:cNvGrpSpPr>
                <p:nvPr/>
              </p:nvGrpSpPr>
              <p:grpSpPr bwMode="auto">
                <a:xfrm>
                  <a:off x="5411388" y="3718379"/>
                  <a:ext cx="1361559" cy="1145402"/>
                  <a:chOff x="3188509" y="2250955"/>
                  <a:chExt cx="1361559" cy="1145402"/>
                </a:xfrm>
              </p:grpSpPr>
              <p:sp>
                <p:nvSpPr>
                  <p:cNvPr id="68" name="Flowchart: Connector 67">
                    <a:extLst>
                      <a:ext uri="{FF2B5EF4-FFF2-40B4-BE49-F238E27FC236}">
                        <a16:creationId xmlns:a16="http://schemas.microsoft.com/office/drawing/2014/main" id="{69C104B3-CE01-4BCD-A3AC-671827ADB297}"/>
                      </a:ext>
                    </a:extLst>
                  </p:cNvPr>
                  <p:cNvSpPr/>
                  <p:nvPr/>
                </p:nvSpPr>
                <p:spPr>
                  <a:xfrm>
                    <a:off x="3556877" y="2457975"/>
                    <a:ext cx="805013" cy="732480"/>
                  </a:xfrm>
                  <a:prstGeom prst="flowChartConnector">
                    <a:avLst/>
                  </a:prstGeom>
                  <a:solidFill>
                    <a:schemeClr val="accent2"/>
                  </a:solidFill>
                  <a:ln>
                    <a:solidFill>
                      <a:srgbClr val="FFC3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8n</a:t>
                    </a:r>
                  </a:p>
                </p:txBody>
              </p:sp>
              <p:sp>
                <p:nvSpPr>
                  <p:cNvPr id="69" name="Flowchart: Connector 68">
                    <a:extLst>
                      <a:ext uri="{FF2B5EF4-FFF2-40B4-BE49-F238E27FC236}">
                        <a16:creationId xmlns:a16="http://schemas.microsoft.com/office/drawing/2014/main" id="{3F123484-F7C4-4174-A458-FDFD9254E28C}"/>
                      </a:ext>
                    </a:extLst>
                  </p:cNvPr>
                  <p:cNvSpPr/>
                  <p:nvPr/>
                </p:nvSpPr>
                <p:spPr>
                  <a:xfrm>
                    <a:off x="3375869" y="2251419"/>
                    <a:ext cx="1174968" cy="114559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70" name="Flowchart: Connector 69">
                    <a:extLst>
                      <a:ext uri="{FF2B5EF4-FFF2-40B4-BE49-F238E27FC236}">
                        <a16:creationId xmlns:a16="http://schemas.microsoft.com/office/drawing/2014/main" id="{8C714C17-D45D-4A80-8DF2-7E1DEE52D596}"/>
                      </a:ext>
                    </a:extLst>
                  </p:cNvPr>
                  <p:cNvSpPr/>
                  <p:nvPr/>
                </p:nvSpPr>
                <p:spPr>
                  <a:xfrm>
                    <a:off x="3188509" y="3083999"/>
                    <a:ext cx="112734"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67" name="Flowchart: Connector 66">
                  <a:extLst>
                    <a:ext uri="{FF2B5EF4-FFF2-40B4-BE49-F238E27FC236}">
                      <a16:creationId xmlns:a16="http://schemas.microsoft.com/office/drawing/2014/main" id="{2041D86D-6DCB-445D-8968-FE812459F492}"/>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62" name="Flowchart: Connector 61">
                <a:extLst>
                  <a:ext uri="{FF2B5EF4-FFF2-40B4-BE49-F238E27FC236}">
                    <a16:creationId xmlns:a16="http://schemas.microsoft.com/office/drawing/2014/main" id="{0F0A233B-3EC4-4EDA-B32A-86323E3A0D67}"/>
                  </a:ext>
                </a:extLst>
              </p:cNvPr>
              <p:cNvSpPr/>
              <p:nvPr/>
            </p:nvSpPr>
            <p:spPr>
              <a:xfrm>
                <a:off x="7695828" y="1976668"/>
                <a:ext cx="112734"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63" name="Flowchart: Connector 62">
                <a:extLst>
                  <a:ext uri="{FF2B5EF4-FFF2-40B4-BE49-F238E27FC236}">
                    <a16:creationId xmlns:a16="http://schemas.microsoft.com/office/drawing/2014/main" id="{4D93AEE2-1D3E-42C4-947C-64CBE01E344E}"/>
                  </a:ext>
                </a:extLst>
              </p:cNvPr>
              <p:cNvSpPr/>
              <p:nvPr/>
            </p:nvSpPr>
            <p:spPr>
              <a:xfrm>
                <a:off x="8967652" y="2804480"/>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64" name="Flowchart: Connector 63">
                <a:extLst>
                  <a:ext uri="{FF2B5EF4-FFF2-40B4-BE49-F238E27FC236}">
                    <a16:creationId xmlns:a16="http://schemas.microsoft.com/office/drawing/2014/main" id="{3ADD10AC-EB2A-4139-97A1-01AF224D6AEE}"/>
                  </a:ext>
                </a:extLst>
              </p:cNvPr>
              <p:cNvSpPr/>
              <p:nvPr/>
            </p:nvSpPr>
            <p:spPr>
              <a:xfrm>
                <a:off x="8991469" y="2044990"/>
                <a:ext cx="112734" cy="13982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65" name="Flowchart: Connector 64">
                <a:extLst>
                  <a:ext uri="{FF2B5EF4-FFF2-40B4-BE49-F238E27FC236}">
                    <a16:creationId xmlns:a16="http://schemas.microsoft.com/office/drawing/2014/main" id="{C7FFB863-3FCB-4663-AB6B-14B2BA81A7E0}"/>
                  </a:ext>
                </a:extLst>
              </p:cNvPr>
              <p:cNvSpPr/>
              <p:nvPr/>
            </p:nvSpPr>
            <p:spPr>
              <a:xfrm>
                <a:off x="8345237" y="2980848"/>
                <a:ext cx="112733" cy="138233"/>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60" name="Flowchart: Connector 59">
              <a:extLst>
                <a:ext uri="{FF2B5EF4-FFF2-40B4-BE49-F238E27FC236}">
                  <a16:creationId xmlns:a16="http://schemas.microsoft.com/office/drawing/2014/main" id="{875D96F7-F456-4DC9-A53B-6D6284BE6A7C}"/>
                </a:ext>
              </a:extLst>
            </p:cNvPr>
            <p:cNvSpPr/>
            <p:nvPr/>
          </p:nvSpPr>
          <p:spPr>
            <a:xfrm>
              <a:off x="3573459" y="3487878"/>
              <a:ext cx="112733" cy="138234"/>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71" name="TextBox 70">
            <a:extLst>
              <a:ext uri="{FF2B5EF4-FFF2-40B4-BE49-F238E27FC236}">
                <a16:creationId xmlns:a16="http://schemas.microsoft.com/office/drawing/2014/main" id="{AB7EE556-A00D-443B-AF1E-DFB2C383FA81}"/>
              </a:ext>
            </a:extLst>
          </p:cNvPr>
          <p:cNvSpPr txBox="1">
            <a:spLocks noChangeArrowheads="1"/>
          </p:cNvSpPr>
          <p:nvPr/>
        </p:nvSpPr>
        <p:spPr bwMode="auto">
          <a:xfrm>
            <a:off x="6503687" y="3955552"/>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dirty="0">
                <a:latin typeface="Times New Roman" panose="02020603050405020304" pitchFamily="18" charset="0"/>
                <a:cs typeface="Times New Roman" panose="02020603050405020304" pitchFamily="18" charset="0"/>
              </a:rPr>
              <a:t>c.</a:t>
            </a:r>
          </a:p>
        </p:txBody>
      </p:sp>
      <p:sp>
        <p:nvSpPr>
          <p:cNvPr id="75" name="TextBox 74">
            <a:extLst>
              <a:ext uri="{FF2B5EF4-FFF2-40B4-BE49-F238E27FC236}">
                <a16:creationId xmlns:a16="http://schemas.microsoft.com/office/drawing/2014/main" id="{8D10ACCD-62DA-473B-98BC-19389058A72A}"/>
              </a:ext>
            </a:extLst>
          </p:cNvPr>
          <p:cNvSpPr txBox="1"/>
          <p:nvPr/>
        </p:nvSpPr>
        <p:spPr>
          <a:xfrm>
            <a:off x="1419659" y="4253714"/>
            <a:ext cx="6948855" cy="707886"/>
          </a:xfrm>
          <a:prstGeom prst="rect">
            <a:avLst/>
          </a:prstGeom>
          <a:noFill/>
        </p:spPr>
        <p:txBody>
          <a:bodyPr wrap="square">
            <a:spAutoFit/>
          </a:bodyPr>
          <a:lstStyle/>
          <a:p>
            <a:pPr algn="ctr"/>
            <a:r>
              <a:rPr lang="vi-VN" sz="2000" i="1" dirty="0">
                <a:solidFill>
                  <a:srgbClr val="7030A0"/>
                </a:solidFill>
                <a:effectLst/>
                <a:latin typeface="Times New Roman" panose="02020603050405020304" pitchFamily="18" charset="0"/>
                <a:ea typeface="Arial" panose="020B0604020202020204" pitchFamily="34" charset="0"/>
              </a:rPr>
              <a:t>Hình 2.1. Mô hình cấu tạo các nguyên tử khác nhau thuộc cùng nguyên tố </a:t>
            </a:r>
            <a:r>
              <a:rPr lang="en-US" sz="2000" i="1" dirty="0">
                <a:solidFill>
                  <a:srgbClr val="7030A0"/>
                </a:solidFill>
                <a:effectLst/>
                <a:latin typeface="Times New Roman" panose="02020603050405020304" pitchFamily="18" charset="0"/>
                <a:ea typeface="Arial" panose="020B0604020202020204" pitchFamily="34" charset="0"/>
              </a:rPr>
              <a:t>carbon</a:t>
            </a:r>
            <a:endParaRPr lang="vi-VN" sz="4400" i="1" dirty="0">
              <a:solidFill>
                <a:srgbClr val="7030A0"/>
              </a:solidFill>
              <a:latin typeface="Times New Roman" panose="02020603050405020304" pitchFamily="18" charset="0"/>
            </a:endParaRPr>
          </a:p>
        </p:txBody>
      </p:sp>
      <p:sp>
        <p:nvSpPr>
          <p:cNvPr id="72" name="TextBox 71">
            <a:extLst>
              <a:ext uri="{FF2B5EF4-FFF2-40B4-BE49-F238E27FC236}">
                <a16:creationId xmlns:a16="http://schemas.microsoft.com/office/drawing/2014/main" id="{F46FE7CC-7642-DE98-6C1F-D8FF631F9284}"/>
              </a:ext>
            </a:extLst>
          </p:cNvPr>
          <p:cNvSpPr txBox="1"/>
          <p:nvPr/>
        </p:nvSpPr>
        <p:spPr>
          <a:xfrm>
            <a:off x="83950" y="456833"/>
            <a:ext cx="8896835"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i="1">
                <a:solidFill>
                  <a:schemeClr val="accent1">
                    <a:lumMod val="10000"/>
                  </a:schemeClr>
                </a:solidFill>
                <a:latin typeface="Times New Roman" panose="02020603050405020304" pitchFamily="18" charset="0"/>
                <a:cs typeface="Times New Roman" panose="02020603050405020304" pitchFamily="18" charset="0"/>
              </a:rPr>
              <a:t>Em hãy cho biết điểm giống nhau của những nguyên tử này?</a:t>
            </a:r>
            <a:endParaRPr lang="vi-VN" sz="2800" i="1" dirty="0">
              <a:solidFill>
                <a:schemeClr val="accent1">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animEffect transition="in" filter="barn(inVertical)">
                                      <p:cBhvr>
                                        <p:cTn id="7" dur="500"/>
                                        <p:tgtEl>
                                          <p:spTgt spid="6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barn(inVertical)">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barn(inVertical)">
                                      <p:cBhvr>
                                        <p:cTn id="31" dur="500"/>
                                        <p:tgtEl>
                                          <p:spTgt spid="7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arn(inVertical)">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barn(inVertical)">
                                      <p:cBhvr>
                                        <p:cTn id="4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7" grpId="0"/>
      <p:bldP spid="71" grpId="0"/>
      <p:bldP spid="75" grpId="0"/>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90" name="Google Shape;590;p32"/>
          <p:cNvPicPr preferRelativeResize="0"/>
          <p:nvPr/>
        </p:nvPicPr>
        <p:blipFill rotWithShape="1">
          <a:blip r:embed="rId3">
            <a:alphaModFix/>
          </a:blip>
          <a:srcRect l="51857" r="6668"/>
          <a:stretch/>
        </p:blipFill>
        <p:spPr>
          <a:xfrm>
            <a:off x="5351700" y="0"/>
            <a:ext cx="3792302" cy="5143500"/>
          </a:xfrm>
          <a:prstGeom prst="rect">
            <a:avLst/>
          </a:prstGeom>
          <a:noFill/>
          <a:ln>
            <a:noFill/>
          </a:ln>
        </p:spPr>
      </p:pic>
      <p:sp>
        <p:nvSpPr>
          <p:cNvPr id="591" name="Google Shape;591;p32"/>
          <p:cNvSpPr/>
          <p:nvPr/>
        </p:nvSpPr>
        <p:spPr>
          <a:xfrm>
            <a:off x="5318851" y="-16075"/>
            <a:ext cx="71198" cy="5176268"/>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sp>
      <p:pic>
        <p:nvPicPr>
          <p:cNvPr id="592" name="Google Shape;592;p32"/>
          <p:cNvPicPr preferRelativeResize="0"/>
          <p:nvPr/>
        </p:nvPicPr>
        <p:blipFill rotWithShape="1">
          <a:blip r:embed="rId4">
            <a:alphaModFix/>
          </a:blip>
          <a:srcRect l="74973"/>
          <a:stretch/>
        </p:blipFill>
        <p:spPr>
          <a:xfrm>
            <a:off x="6855600" y="325"/>
            <a:ext cx="2288400" cy="5143500"/>
          </a:xfrm>
          <a:prstGeom prst="rect">
            <a:avLst/>
          </a:prstGeom>
          <a:noFill/>
          <a:ln>
            <a:noFill/>
          </a:ln>
        </p:spPr>
      </p:pic>
      <p:sp>
        <p:nvSpPr>
          <p:cNvPr id="6" name="Cloud 5">
            <a:extLst>
              <a:ext uri="{FF2B5EF4-FFF2-40B4-BE49-F238E27FC236}">
                <a16:creationId xmlns:a16="http://schemas.microsoft.com/office/drawing/2014/main" id="{8C21A02E-9672-4D51-976F-B6CE8A7268A3}"/>
              </a:ext>
            </a:extLst>
          </p:cNvPr>
          <p:cNvSpPr/>
          <p:nvPr/>
        </p:nvSpPr>
        <p:spPr>
          <a:xfrm>
            <a:off x="288691" y="1435395"/>
            <a:ext cx="4765005" cy="23710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latin typeface="Times New Roman" panose="02020603050405020304" pitchFamily="18" charset="0"/>
              </a:rPr>
              <a:t>Các nguyên tử của cùng nguyên tố hoá học có đặc điểm gì giống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a16="http://schemas.microsoft.com/office/drawing/2014/main" id="{CC067C5C-7354-4999-B711-3A250FB82097}"/>
              </a:ext>
            </a:extLst>
          </p:cNvPr>
          <p:cNvSpPr txBox="1"/>
          <p:nvPr/>
        </p:nvSpPr>
        <p:spPr>
          <a:xfrm>
            <a:off x="2799678" y="167963"/>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a16="http://schemas.microsoft.com/office/drawing/2014/main" id="{92CD1EB5-6324-472E-AD1E-AE6F704E33A5}"/>
              </a:ext>
            </a:extLst>
          </p:cNvPr>
          <p:cNvSpPr txBox="1"/>
          <p:nvPr/>
        </p:nvSpPr>
        <p:spPr>
          <a:xfrm>
            <a:off x="307232" y="2096783"/>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3:</a:t>
            </a:r>
            <a:r>
              <a:rPr lang="vi-VN" sz="2000" b="1">
                <a:latin typeface="Times New Roman" panose="02020603050405020304" pitchFamily="18" charset="0"/>
                <a:cs typeface="Times New Roman" panose="02020603050405020304" pitchFamily="18" charset="0"/>
              </a:rPr>
              <a:t>Số </a:t>
            </a:r>
            <a:r>
              <a:rPr lang="vi-VN" sz="2000" b="1" dirty="0">
                <a:latin typeface="Times New Roman" panose="02020603050405020304" pitchFamily="18" charset="0"/>
                <a:cs typeface="Times New Roman" panose="02020603050405020304" pitchFamily="18" charset="0"/>
              </a:rPr>
              <a:t>lượng mỗi loại hạt của một số nguyên tử được nêu trong bảng dưới đây. Hãy cho biết những nguyên tử nào thuộc cùng một nguyên tố </a:t>
            </a:r>
            <a:r>
              <a:rPr lang="vi-VN" sz="2000" b="1">
                <a:latin typeface="Times New Roman" panose="02020603050405020304" pitchFamily="18" charset="0"/>
                <a:cs typeface="Times New Roman" panose="02020603050405020304" pitchFamily="18" charset="0"/>
              </a:rPr>
              <a:t>hoá học</a:t>
            </a:r>
            <a:r>
              <a:rPr lang="en-US" sz="2000" b="1">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507A55CD-DD5D-42FF-95A4-4AA9801F6339}"/>
              </a:ext>
            </a:extLst>
          </p:cNvPr>
          <p:cNvGraphicFramePr>
            <a:graphicFrameLocks noGrp="1"/>
          </p:cNvGraphicFramePr>
          <p:nvPr>
            <p:extLst>
              <p:ext uri="{D42A27DB-BD31-4B8C-83A1-F6EECF244321}">
                <p14:modId xmlns:p14="http://schemas.microsoft.com/office/powerpoint/2010/main" val="2717659691"/>
              </p:ext>
            </p:extLst>
          </p:nvPr>
        </p:nvGraphicFramePr>
        <p:xfrm>
          <a:off x="543626" y="2804669"/>
          <a:ext cx="8056747" cy="2178194"/>
        </p:xfrm>
        <a:graphic>
          <a:graphicData uri="http://schemas.openxmlformats.org/drawingml/2006/table">
            <a:tbl>
              <a:tblPr firstRow="1" bandRow="1">
                <a:tableStyleId>{00A15C55-8517-42AA-B614-E9B94910E393}</a:tableStyleId>
              </a:tblPr>
              <a:tblGrid>
                <a:gridCol w="1441265">
                  <a:extLst>
                    <a:ext uri="{9D8B030D-6E8A-4147-A177-3AD203B41FA5}">
                      <a16:colId xmlns:a16="http://schemas.microsoft.com/office/drawing/2014/main" val="2316296713"/>
                    </a:ext>
                  </a:extLst>
                </a:gridCol>
                <a:gridCol w="824092">
                  <a:extLst>
                    <a:ext uri="{9D8B030D-6E8A-4147-A177-3AD203B41FA5}">
                      <a16:colId xmlns:a16="http://schemas.microsoft.com/office/drawing/2014/main" val="3435080568"/>
                    </a:ext>
                  </a:extLst>
                </a:gridCol>
                <a:gridCol w="878132">
                  <a:extLst>
                    <a:ext uri="{9D8B030D-6E8A-4147-A177-3AD203B41FA5}">
                      <a16:colId xmlns:a16="http://schemas.microsoft.com/office/drawing/2014/main" val="3424779979"/>
                    </a:ext>
                  </a:extLst>
                </a:gridCol>
                <a:gridCol w="783563">
                  <a:extLst>
                    <a:ext uri="{9D8B030D-6E8A-4147-A177-3AD203B41FA5}">
                      <a16:colId xmlns:a16="http://schemas.microsoft.com/office/drawing/2014/main" val="2480315216"/>
                    </a:ext>
                  </a:extLst>
                </a:gridCol>
                <a:gridCol w="1594147">
                  <a:extLst>
                    <a:ext uri="{9D8B030D-6E8A-4147-A177-3AD203B41FA5}">
                      <a16:colId xmlns:a16="http://schemas.microsoft.com/office/drawing/2014/main" val="302860229"/>
                    </a:ext>
                  </a:extLst>
                </a:gridCol>
                <a:gridCol w="932170">
                  <a:extLst>
                    <a:ext uri="{9D8B030D-6E8A-4147-A177-3AD203B41FA5}">
                      <a16:colId xmlns:a16="http://schemas.microsoft.com/office/drawing/2014/main" val="126302508"/>
                    </a:ext>
                  </a:extLst>
                </a:gridCol>
                <a:gridCol w="783563">
                  <a:extLst>
                    <a:ext uri="{9D8B030D-6E8A-4147-A177-3AD203B41FA5}">
                      <a16:colId xmlns:a16="http://schemas.microsoft.com/office/drawing/2014/main" val="3976823450"/>
                    </a:ext>
                  </a:extLst>
                </a:gridCol>
                <a:gridCol w="819815">
                  <a:extLst>
                    <a:ext uri="{9D8B030D-6E8A-4147-A177-3AD203B41FA5}">
                      <a16:colId xmlns:a16="http://schemas.microsoft.com/office/drawing/2014/main" val="3522697722"/>
                    </a:ext>
                  </a:extLst>
                </a:gridCol>
              </a:tblGrid>
              <a:tr h="593234">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tc>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tc>
                <a:extLst>
                  <a:ext uri="{0D108BD9-81ED-4DB2-BD59-A6C34878D82A}">
                    <a16:rowId xmlns:a16="http://schemas.microsoft.com/office/drawing/2014/main" val="2571449314"/>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X1</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9</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X5</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extLst>
                  <a:ext uri="{0D108BD9-81ED-4DB2-BD59-A6C34878D82A}">
                    <a16:rowId xmlns:a16="http://schemas.microsoft.com/office/drawing/2014/main" val="1248792520"/>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X2</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11</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12</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11</a:t>
                      </a:r>
                    </a:p>
                  </a:txBody>
                  <a:tcPr/>
                </a:tc>
                <a:extLst>
                  <a:ext uri="{0D108BD9-81ED-4DB2-BD59-A6C34878D82A}">
                    <a16:rowId xmlns:a16="http://schemas.microsoft.com/office/drawing/2014/main" val="3462422268"/>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X3</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X7</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10</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extLst>
                  <a:ext uri="{0D108BD9-81ED-4DB2-BD59-A6C34878D82A}">
                    <a16:rowId xmlns:a16="http://schemas.microsoft.com/office/drawing/2014/main" val="3628664989"/>
                  </a:ext>
                </a:extLst>
              </a:tr>
              <a:tr h="335306">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X4</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val="2014185894"/>
                  </a:ext>
                </a:extLst>
              </a:tr>
            </a:tbl>
          </a:graphicData>
        </a:graphic>
      </p:graphicFrame>
      <p:sp>
        <p:nvSpPr>
          <p:cNvPr id="6" name="TextBox 5">
            <a:extLst>
              <a:ext uri="{FF2B5EF4-FFF2-40B4-BE49-F238E27FC236}">
                <a16:creationId xmlns:a16="http://schemas.microsoft.com/office/drawing/2014/main" id="{0E912314-C7DD-95E5-6CFE-88440438DD60}"/>
              </a:ext>
            </a:extLst>
          </p:cNvPr>
          <p:cNvSpPr txBox="1"/>
          <p:nvPr/>
        </p:nvSpPr>
        <p:spPr>
          <a:xfrm>
            <a:off x="307233" y="1578608"/>
            <a:ext cx="8720919" cy="400110"/>
          </a:xfrm>
          <a:prstGeom prst="rect">
            <a:avLst/>
          </a:prstGeom>
          <a:solidFill>
            <a:schemeClr val="accent1">
              <a:lumMod val="20000"/>
              <a:lumOff val="80000"/>
            </a:schemeClr>
          </a:solidFill>
        </p:spPr>
        <p:txBody>
          <a:bodyPr wrap="square">
            <a:spAutoFit/>
          </a:bodyPr>
          <a:lstStyle/>
          <a:p>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bởi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niệm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F8024FA7-1364-4BD9-769F-E70BEA459BF9}"/>
              </a:ext>
            </a:extLst>
          </p:cNvPr>
          <p:cNvSpPr txBox="1"/>
          <p:nvPr/>
        </p:nvSpPr>
        <p:spPr>
          <a:xfrm>
            <a:off x="307233" y="746254"/>
            <a:ext cx="8720919" cy="707886"/>
          </a:xfrm>
          <a:prstGeom prst="rect">
            <a:avLst/>
          </a:prstGeom>
          <a:solidFill>
            <a:schemeClr val="accent1">
              <a:lumMod val="20000"/>
              <a:lumOff val="80000"/>
            </a:schemeClr>
          </a:solidFill>
        </p:spPr>
        <p:txBody>
          <a:bodyPr wrap="square">
            <a:spAutoFit/>
          </a:bodyPr>
          <a:lstStyle/>
          <a:p>
            <a:r>
              <a:rPr lang="en-US" sz="2000" b="1">
                <a:latin typeface="Times New Roman" panose="02020603050405020304" pitchFamily="18" charset="0"/>
                <a:cs typeface="Times New Roman" panose="02020603050405020304" pitchFamily="18" charset="0"/>
              </a:rPr>
              <a:t>Câu 1: Quan sát mô hình cấu tạo các nguyên tử Carbon hãy cho biết: Các nguyên tử Carbon có đặc điểm gì giống nhau?</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6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600" name="Google Shape;600;p33"/>
          <p:cNvGrpSpPr/>
          <p:nvPr/>
        </p:nvGrpSpPr>
        <p:grpSpPr>
          <a:xfrm>
            <a:off x="0" y="0"/>
            <a:ext cx="1866318" cy="867176"/>
            <a:chOff x="16962275" y="372175"/>
            <a:chExt cx="2739375" cy="1529525"/>
          </a:xfrm>
        </p:grpSpPr>
        <p:sp>
          <p:nvSpPr>
            <p:cNvPr id="601" name="Google Shape;601;p33"/>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Rectangle: Rounded Corners 47">
            <a:extLst>
              <a:ext uri="{FF2B5EF4-FFF2-40B4-BE49-F238E27FC236}">
                <a16:creationId xmlns:a16="http://schemas.microsoft.com/office/drawing/2014/main" id="{94546B6E-643C-45C2-AFF0-EC886D296C1B}"/>
              </a:ext>
            </a:extLst>
          </p:cNvPr>
          <p:cNvSpPr/>
          <p:nvPr/>
        </p:nvSpPr>
        <p:spPr>
          <a:xfrm>
            <a:off x="871169" y="1031213"/>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vi-VN" sz="2800" i="1" dirty="0">
                <a:solidFill>
                  <a:srgbClr val="FF0000"/>
                </a:solidFill>
                <a:effectLst/>
                <a:latin typeface="Times New Roman" panose="02020603050405020304" pitchFamily="18" charset="0"/>
                <a:ea typeface="Times New Roman" panose="02020603050405020304" pitchFamily="18" charset="0"/>
              </a:rPr>
              <a:t>Nguyên tố hoá học</a:t>
            </a:r>
            <a:r>
              <a:rPr lang="vi-VN"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là tập hợp những </a:t>
            </a:r>
            <a:r>
              <a:rPr lang="vi-VN" sz="2800">
                <a:solidFill>
                  <a:srgbClr val="606060"/>
                </a:solidFill>
                <a:effectLst/>
                <a:latin typeface="Times New Roman" panose="02020603050405020304" pitchFamily="18" charset="0"/>
                <a:ea typeface="Times New Roman" panose="02020603050405020304" pitchFamily="18" charset="0"/>
              </a:rPr>
              <a:t>nguyên </a:t>
            </a:r>
            <a:r>
              <a:rPr lang="en-US" sz="2800">
                <a:solidFill>
                  <a:srgbClr val="606060"/>
                </a:solidFill>
                <a:latin typeface="Times New Roman" panose="02020603050405020304" pitchFamily="18" charset="0"/>
                <a:ea typeface="Times New Roman" panose="02020603050405020304" pitchFamily="18" charset="0"/>
              </a:rPr>
              <a:t>tử</a:t>
            </a:r>
            <a:r>
              <a:rPr lang="vi-VN" sz="2800">
                <a:solidFill>
                  <a:srgbClr val="606060"/>
                </a:solidFill>
                <a:effectLst/>
                <a:latin typeface="Times New Roman" panose="02020603050405020304" pitchFamily="18" charset="0"/>
                <a:ea typeface="Times New Roman" panose="02020603050405020304" pitchFamily="18" charset="0"/>
              </a:rPr>
              <a:t> </a:t>
            </a:r>
            <a:r>
              <a:rPr lang="vi-VN" sz="2800" dirty="0">
                <a:solidFill>
                  <a:srgbClr val="606060"/>
                </a:solidFill>
                <a:effectLst/>
                <a:latin typeface="Times New Roman" panose="02020603050405020304" pitchFamily="18" charset="0"/>
                <a:ea typeface="Times New Roman" panose="02020603050405020304" pitchFamily="18" charset="0"/>
              </a:rPr>
              <a:t>có </a:t>
            </a:r>
            <a:r>
              <a:rPr lang="vi-VN" sz="2800" dirty="0">
                <a:solidFill>
                  <a:srgbClr val="FF0000"/>
                </a:solidFill>
                <a:effectLst/>
                <a:latin typeface="Times New Roman" panose="02020603050405020304" pitchFamily="18" charset="0"/>
                <a:ea typeface="Times New Roman" panose="02020603050405020304" pitchFamily="18" charset="0"/>
              </a:rPr>
              <a:t>cùng</a:t>
            </a:r>
            <a:r>
              <a:rPr lang="vi-VN" sz="2800" dirty="0">
                <a:solidFill>
                  <a:srgbClr val="606060"/>
                </a:solidFill>
                <a:effectLst/>
                <a:latin typeface="Times New Roman" panose="02020603050405020304" pitchFamily="18" charset="0"/>
                <a:ea typeface="Times New Roman" panose="02020603050405020304" pitchFamily="18" charset="0"/>
              </a:rPr>
              <a:t> số </a:t>
            </a:r>
            <a:r>
              <a:rPr lang="vi-VN" sz="2800" i="1" dirty="0">
                <a:solidFill>
                  <a:srgbClr val="FF0000"/>
                </a:solidFill>
                <a:effectLst/>
                <a:latin typeface="Times New Roman" panose="02020603050405020304" pitchFamily="18" charset="0"/>
                <a:ea typeface="Times New Roman" panose="02020603050405020304" pitchFamily="18" charset="0"/>
              </a:rPr>
              <a:t>proton trong hạt nhân.</a:t>
            </a:r>
            <a:endParaRPr lang="vi-VN" sz="2800" dirty="0">
              <a:solidFill>
                <a:srgbClr val="FF0000"/>
              </a:solidFill>
              <a:effectLst/>
              <a:latin typeface="Times New Roman" panose="02020603050405020304" pitchFamily="18" charset="0"/>
              <a:ea typeface="Times New Roman" panose="02020603050405020304" pitchFamily="18" charset="0"/>
            </a:endParaRPr>
          </a:p>
        </p:txBody>
      </p:sp>
      <p:sp>
        <p:nvSpPr>
          <p:cNvPr id="38" name="Rectangle: Rounded Corners 37">
            <a:extLst>
              <a:ext uri="{FF2B5EF4-FFF2-40B4-BE49-F238E27FC236}">
                <a16:creationId xmlns:a16="http://schemas.microsoft.com/office/drawing/2014/main" id="{BBD19981-7165-9D05-5195-A10708ECF0D6}"/>
              </a:ext>
            </a:extLst>
          </p:cNvPr>
          <p:cNvSpPr/>
          <p:nvPr/>
        </p:nvSpPr>
        <p:spPr>
          <a:xfrm>
            <a:off x="795375" y="2087438"/>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a:solidFill>
                  <a:schemeClr val="accent1">
                    <a:lumMod val="10000"/>
                  </a:schemeClr>
                </a:solidFill>
                <a:effectLst/>
                <a:latin typeface="Times New Roman" panose="02020603050405020304" pitchFamily="18" charset="0"/>
                <a:ea typeface="Times New Roman" panose="02020603050405020304" pitchFamily="18" charset="0"/>
              </a:rPr>
              <a:t>Mỗi nguyên tố hóa học được đặc trưng bởi số proton </a:t>
            </a:r>
          </a:p>
          <a:p>
            <a:pPr algn="just">
              <a:lnSpc>
                <a:spcPct val="122000"/>
              </a:lnSpc>
              <a:spcAft>
                <a:spcPts val="200"/>
              </a:spcAft>
            </a:pPr>
            <a:r>
              <a:rPr lang="en-US" sz="2800" i="1">
                <a:solidFill>
                  <a:schemeClr val="accent1">
                    <a:lumMod val="10000"/>
                  </a:schemeClr>
                </a:solidFill>
                <a:latin typeface="Times New Roman" panose="02020603050405020304" pitchFamily="18" charset="0"/>
                <a:ea typeface="Times New Roman" panose="02020603050405020304" pitchFamily="18" charset="0"/>
              </a:rPr>
              <a:t>trong nguyên tử</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39" name="Rectangle: Rounded Corners 38">
            <a:extLst>
              <a:ext uri="{FF2B5EF4-FFF2-40B4-BE49-F238E27FC236}">
                <a16:creationId xmlns:a16="http://schemas.microsoft.com/office/drawing/2014/main" id="{E9CEB2BD-83F7-DE29-B891-3839D2A06641}"/>
              </a:ext>
            </a:extLst>
          </p:cNvPr>
          <p:cNvSpPr/>
          <p:nvPr/>
        </p:nvSpPr>
        <p:spPr>
          <a:xfrm>
            <a:off x="743819" y="3226185"/>
            <a:ext cx="7858612" cy="11387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a:solidFill>
                  <a:schemeClr val="accent1">
                    <a:lumMod val="10000"/>
                  </a:schemeClr>
                </a:solidFill>
                <a:effectLst/>
                <a:latin typeface="Times New Roman" panose="02020603050405020304" pitchFamily="18" charset="0"/>
                <a:ea typeface="Times New Roman" panose="02020603050405020304" pitchFamily="18" charset="0"/>
              </a:rPr>
              <a:t>Các nguyên tử của cùng nguyên tố hóa học đều có tính chất hóa học giống nhau</a:t>
            </a:r>
            <a:endParaRPr lang="vi-VN" sz="2800" dirty="0">
              <a:solidFill>
                <a:schemeClr val="accent1">
                  <a:lumMod val="10000"/>
                </a:schemeClr>
              </a:solidFill>
              <a:effectLst/>
              <a:latin typeface="Times New Roman" panose="02020603050405020304" pitchFamily="18" charset="0"/>
              <a:ea typeface="Times New Roman" panose="02020603050405020304" pitchFamily="18" charset="0"/>
            </a:endParaRPr>
          </a:p>
        </p:txBody>
      </p:sp>
      <p:sp>
        <p:nvSpPr>
          <p:cNvPr id="2" name="Arrow: Right 1">
            <a:extLst>
              <a:ext uri="{FF2B5EF4-FFF2-40B4-BE49-F238E27FC236}">
                <a16:creationId xmlns:a16="http://schemas.microsoft.com/office/drawing/2014/main" id="{EF59B1E4-99C0-0EF4-09C6-E436DEF5189B}"/>
              </a:ext>
            </a:extLst>
          </p:cNvPr>
          <p:cNvSpPr/>
          <p:nvPr/>
        </p:nvSpPr>
        <p:spPr>
          <a:xfrm>
            <a:off x="139036" y="1074353"/>
            <a:ext cx="656339" cy="511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38" grpId="0"/>
      <p:bldP spid="39"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TotalTime>
  <Words>1753</Words>
  <Application>Microsoft Office PowerPoint</Application>
  <PresentationFormat>On-screen Show (16:9)</PresentationFormat>
  <Paragraphs>429</Paragraphs>
  <Slides>34</Slides>
  <Notes>32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8" baseType="lpstr">
      <vt:lpstr>Lato</vt:lpstr>
      <vt:lpstr>Trebuchet MS</vt:lpstr>
      <vt:lpstr>方正宋刻本秀楷简体</vt:lpstr>
      <vt:lpstr>Calibri</vt:lpstr>
      <vt:lpstr>Courier New</vt:lpstr>
      <vt:lpstr>Wingdings 3</vt:lpstr>
      <vt:lpstr>Arial</vt:lpstr>
      <vt:lpstr>HY그래픽M</vt:lpstr>
      <vt:lpstr>Fira Sans Extra Condensed Medium</vt:lpstr>
      <vt:lpstr>Times New Roman</vt:lpstr>
      <vt:lpstr>宋体</vt:lpstr>
      <vt:lpstr>华文新魏</vt:lpstr>
      <vt:lpstr>Facet</vt:lpstr>
      <vt:lpstr>Equation</vt:lpstr>
      <vt:lpstr>PowerPoint Presentation</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Vì sao cần phải xây dựng hệ thống kí hiệu nguyên tố hoá học? Các kí hiệu hoá học của các nguyên tố được biểu diễn như thế nào?</vt:lpstr>
      <vt:lpstr>PowerPoint Presentation</vt:lpstr>
      <vt:lpstr>PowerPoint Presentation</vt:lpstr>
      <vt:lpstr>PowerPoint Presentation</vt:lpstr>
      <vt:lpstr>PowerPoint Presentation</vt:lpstr>
      <vt:lpstr>PowerPoint Presentation</vt:lpstr>
      <vt:lpstr>PowerPoint Presentation</vt:lpstr>
      <vt:lpstr>ĐÁP ÁN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Education Center</dc:title>
  <dc:creator>MyPC</dc:creator>
  <cp:lastModifiedBy>Admin</cp:lastModifiedBy>
  <cp:revision>21</cp:revision>
  <dcterms:modified xsi:type="dcterms:W3CDTF">2023-08-21T08:50:15Z</dcterms:modified>
</cp:coreProperties>
</file>