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0" r:id="rId2"/>
    <p:sldId id="292" r:id="rId3"/>
    <p:sldId id="283" r:id="rId4"/>
    <p:sldId id="282" r:id="rId5"/>
    <p:sldId id="286" r:id="rId6"/>
    <p:sldId id="284" r:id="rId7"/>
    <p:sldId id="287" r:id="rId8"/>
    <p:sldId id="288" r:id="rId9"/>
    <p:sldId id="289" r:id="rId10"/>
    <p:sldId id="290" r:id="rId11"/>
    <p:sldId id="261" r:id="rId12"/>
    <p:sldId id="291" r:id="rId13"/>
    <p:sldId id="271" r:id="rId14"/>
    <p:sldId id="285" r:id="rId15"/>
    <p:sldId id="293" r:id="rId16"/>
    <p:sldId id="294" r:id="rId17"/>
    <p:sldId id="295" r:id="rId18"/>
    <p:sldId id="296" r:id="rId19"/>
    <p:sldId id="297" r:id="rId20"/>
    <p:sldId id="267"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E9B15-5938-4172-ACBC-9F4B76460F06}"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3D42F-B996-46F9-BDB3-1B6D9843F752}" type="slidenum">
              <a:rPr lang="en-US" smtClean="0"/>
              <a:t>‹#›</a:t>
            </a:fld>
            <a:endParaRPr lang="en-US"/>
          </a:p>
        </p:txBody>
      </p:sp>
    </p:spTree>
    <p:extLst>
      <p:ext uri="{BB962C8B-B14F-4D97-AF65-F5344CB8AC3E}">
        <p14:creationId xmlns:p14="http://schemas.microsoft.com/office/powerpoint/2010/main" val="69991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95685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402002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35019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4CAA41-7A2E-4FD8-A268-39B9DF3F59D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45014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77844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33314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98587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4CAA41-7A2E-4FD8-A268-39B9DF3F59DB}"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9660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4CAA41-7A2E-4FD8-A268-39B9DF3F59D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5814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CAA41-7A2E-4FD8-A268-39B9DF3F59DB}"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8915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4CAA41-7A2E-4FD8-A268-39B9DF3F59DB}"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15020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AA41-7A2E-4FD8-A268-39B9DF3F59DB}"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402516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73917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87397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AA41-7A2E-4FD8-A268-39B9DF3F59DB}"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D06FA-BE97-4AC9-9E9C-960CBD6F6D75}" type="slidenum">
              <a:rPr lang="en-US" smtClean="0"/>
              <a:t>‹#›</a:t>
            </a:fld>
            <a:endParaRPr lang="en-US"/>
          </a:p>
        </p:txBody>
      </p:sp>
    </p:spTree>
    <p:extLst>
      <p:ext uri="{BB962C8B-B14F-4D97-AF65-F5344CB8AC3E}">
        <p14:creationId xmlns:p14="http://schemas.microsoft.com/office/powerpoint/2010/main" val="1464513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4" name="Shape 516"/>
          <p:cNvSpPr txBox="1">
            <a:spLocks/>
          </p:cNvSpPr>
          <p:nvPr/>
        </p:nvSpPr>
        <p:spPr>
          <a:xfrm>
            <a:off x="1605065" y="1535282"/>
            <a:ext cx="8965530" cy="3094466"/>
          </a:xfrm>
          <a:prstGeom prst="rect">
            <a:avLst/>
          </a:prstGeom>
        </p:spPr>
        <p:txBody>
          <a:bodyPr vert="horz"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 sz="4800" b="1" dirty="0">
                <a:solidFill>
                  <a:schemeClr val="bg1"/>
                </a:solidFill>
                <a:latin typeface="Arial" panose="020B0604020202020204" pitchFamily="34" charset="0"/>
                <a:cs typeface="Arial" panose="020B0604020202020204" pitchFamily="34" charset="0"/>
              </a:rPr>
              <a:t>	CHỦ ĐỀ 11</a:t>
            </a:r>
            <a:br>
              <a:rPr lang="en" sz="4800" b="1" dirty="0">
                <a:solidFill>
                  <a:schemeClr val="bg1"/>
                </a:solidFill>
                <a:latin typeface="Arial" panose="020B0604020202020204" pitchFamily="34" charset="0"/>
                <a:cs typeface="Arial" panose="020B0604020202020204" pitchFamily="34" charset="0"/>
              </a:rPr>
            </a:br>
            <a:r>
              <a:rPr lang="en" sz="4800" b="1" dirty="0">
                <a:solidFill>
                  <a:schemeClr val="bg1"/>
                </a:solidFill>
                <a:latin typeface="Arial" panose="020B0604020202020204" pitchFamily="34" charset="0"/>
                <a:cs typeface="Arial" panose="020B0604020202020204" pitchFamily="34" charset="0"/>
              </a:rPr>
              <a:t>BÀI 34: CÁC HÌNH DẠNG NHÌN THẤY CỦA MẶT TRĂNG</a:t>
            </a:r>
          </a:p>
        </p:txBody>
      </p:sp>
    </p:spTree>
    <p:extLst>
      <p:ext uri="{BB962C8B-B14F-4D97-AF65-F5344CB8AC3E}">
        <p14:creationId xmlns:p14="http://schemas.microsoft.com/office/powerpoint/2010/main" val="188808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A99D-26E6-153D-DAE9-7A9E6FBBD4E3}"/>
              </a:ext>
            </a:extLst>
          </p:cNvPr>
          <p:cNvSpPr>
            <a:spLocks noGrp="1"/>
          </p:cNvSpPr>
          <p:nvPr>
            <p:ph type="title"/>
          </p:nvPr>
        </p:nvSpPr>
        <p:spPr/>
        <p:txBody>
          <a:bodyPr/>
          <a:lstStyle/>
          <a:p>
            <a:r>
              <a:rPr lang="en-US" b="0" i="0" dirty="0" err="1">
                <a:solidFill>
                  <a:srgbClr val="000000"/>
                </a:solidFill>
                <a:effectLst/>
                <a:latin typeface="arial" panose="020B0604020202020204" pitchFamily="34" charset="0"/>
              </a:rPr>
              <a:t>Có</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mấy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tuần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giữa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ngày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trăng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tròn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này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và</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ngày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trăng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tròn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tiếp</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theo</a:t>
            </a:r>
            <a:r>
              <a:rPr lang="en-US" b="0" i="0" dirty="0">
                <a:solidFill>
                  <a:srgbClr val="000000"/>
                </a:solidFill>
                <a:effectLst/>
                <a:latin typeface="arial" panose="020B0604020202020204" pitchFamily="34" charset="0"/>
              </a:rPr>
              <a:t>?</a:t>
            </a:r>
            <a:endParaRPr lang="en-US" dirty="0"/>
          </a:p>
        </p:txBody>
      </p:sp>
      <p:sp>
        <p:nvSpPr>
          <p:cNvPr id="3" name="Content Placeholder 2">
            <a:extLst>
              <a:ext uri="{FF2B5EF4-FFF2-40B4-BE49-F238E27FC236}">
                <a16:creationId xmlns:a16="http://schemas.microsoft.com/office/drawing/2014/main" id="{EA0D6753-7E95-DB25-4050-FD6EF101AC94}"/>
              </a:ext>
            </a:extLst>
          </p:cNvPr>
          <p:cNvSpPr>
            <a:spLocks noGrp="1"/>
          </p:cNvSpPr>
          <p:nvPr>
            <p:ph idx="1"/>
          </p:nvPr>
        </p:nvSpPr>
        <p:spPr/>
        <p:txBody>
          <a:bodyPr/>
          <a:lstStyle/>
          <a:p>
            <a:r>
              <a:rPr lang="vi-VN" b="0" i="0" dirty="0">
                <a:solidFill>
                  <a:srgbClr val="000000"/>
                </a:solidFill>
                <a:effectLst/>
                <a:latin typeface="arial" panose="020B0604020202020204" pitchFamily="34" charset="0"/>
              </a:rPr>
              <a:t>Từ ngày không trăng đến ngày trăng tròn là khoảng 2 tuần. Sau hai tuần tiếp theo lại đến ngày không trăng. Như vậy ngày không trăng qua ngày trăng tròn, ngày không trắng tiếp theo hết khoảng một tháng.</a:t>
            </a:r>
            <a:endParaRPr lang="en-US" dirty="0"/>
          </a:p>
        </p:txBody>
      </p:sp>
    </p:spTree>
    <p:extLst>
      <p:ext uri="{BB962C8B-B14F-4D97-AF65-F5344CB8AC3E}">
        <p14:creationId xmlns:p14="http://schemas.microsoft.com/office/powerpoint/2010/main" val="5809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734" y="961995"/>
            <a:ext cx="9781426" cy="4351338"/>
          </a:xfrm>
        </p:spPr>
        <p:txBody>
          <a:bodyPr>
            <a:normAutofit/>
          </a:bodyPr>
          <a:lstStyle/>
          <a:p>
            <a:pPr>
              <a:lnSpc>
                <a:spcPct val="150000"/>
              </a:lnSpc>
            </a:pPr>
            <a:r>
              <a:rPr lang="en-US" sz="3600" b="1" dirty="0" err="1">
                <a:solidFill>
                  <a:srgbClr val="0070C0"/>
                </a:solidFill>
              </a:rPr>
              <a:t>Chúng</a:t>
            </a:r>
            <a:r>
              <a:rPr lang="en-US" sz="3600" b="1" dirty="0">
                <a:solidFill>
                  <a:srgbClr val="0070C0"/>
                </a:solidFill>
              </a:rPr>
              <a:t> ta </a:t>
            </a:r>
            <a:r>
              <a:rPr lang="en-US" sz="3600" b="1" dirty="0" err="1">
                <a:solidFill>
                  <a:srgbClr val="0070C0"/>
                </a:solidFill>
              </a:rPr>
              <a:t>thấy</a:t>
            </a:r>
            <a:r>
              <a:rPr lang="en-US" sz="3600" b="1" dirty="0">
                <a:solidFill>
                  <a:srgbClr val="0070C0"/>
                </a:solidFill>
              </a:rPr>
              <a:t> </a:t>
            </a:r>
            <a:r>
              <a:rPr lang="en-US" sz="3600" b="1" dirty="0" err="1">
                <a:solidFill>
                  <a:srgbClr val="0070C0"/>
                </a:solidFill>
              </a:rPr>
              <a:t>Mặt</a:t>
            </a:r>
            <a:r>
              <a:rPr lang="en-US" sz="3600" b="1" dirty="0">
                <a:solidFill>
                  <a:srgbClr val="0070C0"/>
                </a:solidFill>
              </a:rPr>
              <a:t> </a:t>
            </a:r>
            <a:r>
              <a:rPr lang="en-US" sz="3600" b="1" dirty="0" err="1">
                <a:solidFill>
                  <a:srgbClr val="0070C0"/>
                </a:solidFill>
              </a:rPr>
              <a:t>Trăng</a:t>
            </a:r>
            <a:r>
              <a:rPr lang="en-US" sz="3600" b="1" dirty="0">
                <a:solidFill>
                  <a:srgbClr val="0070C0"/>
                </a:solidFill>
              </a:rPr>
              <a:t> </a:t>
            </a:r>
            <a:r>
              <a:rPr lang="en-US" sz="3600" b="1" dirty="0" err="1">
                <a:solidFill>
                  <a:srgbClr val="0070C0"/>
                </a:solidFill>
              </a:rPr>
              <a:t>vì</a:t>
            </a:r>
            <a:r>
              <a:rPr lang="en-US" sz="3600" b="1" dirty="0">
                <a:solidFill>
                  <a:srgbClr val="0070C0"/>
                </a:solidFill>
              </a:rPr>
              <a:t> </a:t>
            </a:r>
            <a:r>
              <a:rPr lang="en-US" sz="3600" b="1" dirty="0" err="1">
                <a:solidFill>
                  <a:srgbClr val="0070C0"/>
                </a:solidFill>
              </a:rPr>
              <a:t>nó</a:t>
            </a:r>
            <a:r>
              <a:rPr lang="en-US" sz="3600" b="1" dirty="0">
                <a:solidFill>
                  <a:srgbClr val="0070C0"/>
                </a:solidFill>
              </a:rPr>
              <a:t> </a:t>
            </a:r>
            <a:r>
              <a:rPr lang="en-US" sz="3600" b="1" dirty="0" err="1">
                <a:solidFill>
                  <a:srgbClr val="0070C0"/>
                </a:solidFill>
              </a:rPr>
              <a:t>phản</a:t>
            </a:r>
            <a:r>
              <a:rPr lang="en-US" sz="3600" b="1" dirty="0">
                <a:solidFill>
                  <a:srgbClr val="0070C0"/>
                </a:solidFill>
              </a:rPr>
              <a:t> </a:t>
            </a:r>
            <a:r>
              <a:rPr lang="en-US" sz="3600" b="1" dirty="0" err="1">
                <a:solidFill>
                  <a:srgbClr val="0070C0"/>
                </a:solidFill>
              </a:rPr>
              <a:t>chiếu</a:t>
            </a:r>
            <a:r>
              <a:rPr lang="en-US" sz="3600" b="1" dirty="0">
                <a:solidFill>
                  <a:srgbClr val="0070C0"/>
                </a:solidFill>
              </a:rPr>
              <a:t> </a:t>
            </a:r>
            <a:r>
              <a:rPr lang="en-US" sz="3600" b="1" dirty="0" err="1">
                <a:solidFill>
                  <a:srgbClr val="0070C0"/>
                </a:solidFill>
              </a:rPr>
              <a:t>ánh</a:t>
            </a:r>
            <a:r>
              <a:rPr lang="en-US" sz="3600" b="1" dirty="0">
                <a:solidFill>
                  <a:srgbClr val="0070C0"/>
                </a:solidFill>
              </a:rPr>
              <a:t> </a:t>
            </a:r>
            <a:r>
              <a:rPr lang="en-US" sz="3600" b="1" dirty="0" err="1">
                <a:solidFill>
                  <a:srgbClr val="0070C0"/>
                </a:solidFill>
              </a:rPr>
              <a:t>sáng</a:t>
            </a:r>
            <a:r>
              <a:rPr lang="en-US" sz="3600" b="1" dirty="0">
                <a:solidFill>
                  <a:srgbClr val="0070C0"/>
                </a:solidFill>
              </a:rPr>
              <a:t> </a:t>
            </a:r>
            <a:r>
              <a:rPr lang="en-US" sz="3600" b="1" dirty="0" err="1">
                <a:solidFill>
                  <a:srgbClr val="0070C0"/>
                </a:solidFill>
              </a:rPr>
              <a:t>từ</a:t>
            </a:r>
            <a:r>
              <a:rPr lang="en-US" sz="3600" b="1" dirty="0">
                <a:solidFill>
                  <a:srgbClr val="0070C0"/>
                </a:solidFill>
              </a:rPr>
              <a:t> </a:t>
            </a:r>
            <a:r>
              <a:rPr lang="en-US" sz="3600" b="1" dirty="0" err="1">
                <a:solidFill>
                  <a:srgbClr val="0070C0"/>
                </a:solidFill>
              </a:rPr>
              <a:t>Mặt</a:t>
            </a:r>
            <a:r>
              <a:rPr lang="en-US" sz="3600" b="1" dirty="0">
                <a:solidFill>
                  <a:srgbClr val="0070C0"/>
                </a:solidFill>
              </a:rPr>
              <a:t> </a:t>
            </a:r>
            <a:r>
              <a:rPr lang="en-US" sz="3600" b="1" dirty="0" err="1">
                <a:solidFill>
                  <a:srgbClr val="0070C0"/>
                </a:solidFill>
              </a:rPr>
              <a:t>Trời</a:t>
            </a:r>
            <a:endParaRPr lang="en-US" sz="3600" b="1" dirty="0">
              <a:solidFill>
                <a:srgbClr val="0070C0"/>
              </a:solidFill>
            </a:endParaRPr>
          </a:p>
          <a:p>
            <a:pPr>
              <a:lnSpc>
                <a:spcPct val="150000"/>
              </a:lnSpc>
            </a:pPr>
            <a:r>
              <a:rPr lang="en-US" sz="3600" b="1" dirty="0" err="1">
                <a:solidFill>
                  <a:srgbClr val="0070C0"/>
                </a:solidFill>
              </a:rPr>
              <a:t>Khi</a:t>
            </a:r>
            <a:r>
              <a:rPr lang="en-US" sz="3600" b="1" dirty="0">
                <a:solidFill>
                  <a:srgbClr val="0070C0"/>
                </a:solidFill>
              </a:rPr>
              <a:t> </a:t>
            </a:r>
            <a:r>
              <a:rPr lang="en-US" sz="3600" b="1" dirty="0" err="1">
                <a:solidFill>
                  <a:srgbClr val="0070C0"/>
                </a:solidFill>
              </a:rPr>
              <a:t>Mặt</a:t>
            </a:r>
            <a:r>
              <a:rPr lang="en-US" sz="3600" b="1" dirty="0">
                <a:solidFill>
                  <a:srgbClr val="0070C0"/>
                </a:solidFill>
              </a:rPr>
              <a:t> </a:t>
            </a:r>
            <a:r>
              <a:rPr lang="en-US" sz="3600" b="1" dirty="0" err="1">
                <a:solidFill>
                  <a:srgbClr val="0070C0"/>
                </a:solidFill>
              </a:rPr>
              <a:t>Trăng</a:t>
            </a:r>
            <a:r>
              <a:rPr lang="en-US" sz="3600" b="1" dirty="0">
                <a:solidFill>
                  <a:srgbClr val="0070C0"/>
                </a:solidFill>
              </a:rPr>
              <a:t> di </a:t>
            </a:r>
            <a:r>
              <a:rPr lang="en-US" sz="3600" b="1" dirty="0" err="1">
                <a:solidFill>
                  <a:srgbClr val="0070C0"/>
                </a:solidFill>
              </a:rPr>
              <a:t>chuyển</a:t>
            </a:r>
            <a:r>
              <a:rPr lang="en-US" sz="3600" b="1" dirty="0">
                <a:solidFill>
                  <a:srgbClr val="0070C0"/>
                </a:solidFill>
              </a:rPr>
              <a:t> </a:t>
            </a:r>
            <a:r>
              <a:rPr lang="en-US" sz="3600" b="1" dirty="0" err="1">
                <a:solidFill>
                  <a:srgbClr val="0070C0"/>
                </a:solidFill>
              </a:rPr>
              <a:t>xung</a:t>
            </a:r>
            <a:r>
              <a:rPr lang="en-US" sz="3600" b="1" dirty="0">
                <a:solidFill>
                  <a:srgbClr val="0070C0"/>
                </a:solidFill>
              </a:rPr>
              <a:t> </a:t>
            </a:r>
            <a:r>
              <a:rPr lang="en-US" sz="3600" b="1" dirty="0" err="1">
                <a:solidFill>
                  <a:srgbClr val="0070C0"/>
                </a:solidFill>
              </a:rPr>
              <a:t>quanh</a:t>
            </a:r>
            <a:r>
              <a:rPr lang="en-US" sz="3600" b="1" dirty="0">
                <a:solidFill>
                  <a:srgbClr val="0070C0"/>
                </a:solidFill>
              </a:rPr>
              <a:t> </a:t>
            </a:r>
            <a:r>
              <a:rPr lang="en-US" sz="3600" b="1" dirty="0" err="1">
                <a:solidFill>
                  <a:srgbClr val="0070C0"/>
                </a:solidFill>
              </a:rPr>
              <a:t>Trái</a:t>
            </a:r>
            <a:r>
              <a:rPr lang="en-US" sz="3600" b="1" dirty="0">
                <a:solidFill>
                  <a:srgbClr val="0070C0"/>
                </a:solidFill>
              </a:rPr>
              <a:t> </a:t>
            </a:r>
            <a:r>
              <a:rPr lang="en-US" sz="3600" b="1" dirty="0" err="1">
                <a:solidFill>
                  <a:srgbClr val="0070C0"/>
                </a:solidFill>
              </a:rPr>
              <a:t>Đất</a:t>
            </a:r>
            <a:r>
              <a:rPr lang="en-US" sz="3600" b="1" dirty="0">
                <a:solidFill>
                  <a:srgbClr val="0070C0"/>
                </a:solidFill>
              </a:rPr>
              <a:t>, </a:t>
            </a:r>
            <a:r>
              <a:rPr lang="en-US" sz="3600" b="1" dirty="0" err="1">
                <a:solidFill>
                  <a:srgbClr val="0070C0"/>
                </a:solidFill>
              </a:rPr>
              <a:t>hình</a:t>
            </a:r>
            <a:r>
              <a:rPr lang="en-US" sz="3600" b="1" dirty="0">
                <a:solidFill>
                  <a:srgbClr val="0070C0"/>
                </a:solidFill>
              </a:rPr>
              <a:t> </a:t>
            </a:r>
            <a:r>
              <a:rPr lang="en-US" sz="3600" b="1" dirty="0" err="1">
                <a:solidFill>
                  <a:srgbClr val="0070C0"/>
                </a:solidFill>
              </a:rPr>
              <a:t>dạng</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Mặt</a:t>
            </a:r>
            <a:r>
              <a:rPr lang="en-US" sz="3600" b="1" dirty="0">
                <a:solidFill>
                  <a:srgbClr val="0070C0"/>
                </a:solidFill>
              </a:rPr>
              <a:t> </a:t>
            </a:r>
            <a:r>
              <a:rPr lang="en-US" sz="3600" b="1" dirty="0" err="1">
                <a:solidFill>
                  <a:srgbClr val="0070C0"/>
                </a:solidFill>
              </a:rPr>
              <a:t>Trăng</a:t>
            </a:r>
            <a:r>
              <a:rPr lang="en-US" sz="3600" b="1" dirty="0">
                <a:solidFill>
                  <a:srgbClr val="0070C0"/>
                </a:solidFill>
              </a:rPr>
              <a:t> </a:t>
            </a:r>
            <a:r>
              <a:rPr lang="en-US" sz="3600" b="1" dirty="0" err="1">
                <a:solidFill>
                  <a:srgbClr val="0070C0"/>
                </a:solidFill>
              </a:rPr>
              <a:t>thay</a:t>
            </a:r>
            <a:r>
              <a:rPr lang="en-US" sz="3600" b="1" dirty="0">
                <a:solidFill>
                  <a:srgbClr val="0070C0"/>
                </a:solidFill>
              </a:rPr>
              <a:t> </a:t>
            </a:r>
            <a:r>
              <a:rPr lang="en-US" sz="3600" b="1" dirty="0" err="1">
                <a:solidFill>
                  <a:srgbClr val="0070C0"/>
                </a:solidFill>
              </a:rPr>
              <a:t>đổi</a:t>
            </a:r>
            <a:r>
              <a:rPr lang="en-US" sz="3600" b="1" dirty="0">
                <a:solidFill>
                  <a:srgbClr val="0070C0"/>
                </a:solidFill>
              </a:rPr>
              <a:t> </a:t>
            </a:r>
            <a:r>
              <a:rPr lang="en-US" sz="3600" b="1" dirty="0" err="1">
                <a:solidFill>
                  <a:srgbClr val="0070C0"/>
                </a:solidFill>
              </a:rPr>
              <a:t>bởi</a:t>
            </a:r>
            <a:r>
              <a:rPr lang="en-US" sz="3600" b="1" dirty="0">
                <a:solidFill>
                  <a:srgbClr val="0070C0"/>
                </a:solidFill>
              </a:rPr>
              <a:t> </a:t>
            </a:r>
            <a:r>
              <a:rPr lang="en-US" sz="3600" b="1" dirty="0" err="1">
                <a:solidFill>
                  <a:srgbClr val="0070C0"/>
                </a:solidFill>
              </a:rPr>
              <a:t>vì</a:t>
            </a:r>
            <a:r>
              <a:rPr lang="en-US" sz="3600" b="1" dirty="0">
                <a:solidFill>
                  <a:srgbClr val="0070C0"/>
                </a:solidFill>
              </a:rPr>
              <a:t> </a:t>
            </a:r>
            <a:r>
              <a:rPr lang="en-US" sz="3600" b="1" dirty="0" err="1">
                <a:solidFill>
                  <a:srgbClr val="0070C0"/>
                </a:solidFill>
              </a:rPr>
              <a:t>chúng</a:t>
            </a:r>
            <a:r>
              <a:rPr lang="en-US" sz="3600" b="1" dirty="0">
                <a:solidFill>
                  <a:srgbClr val="0070C0"/>
                </a:solidFill>
              </a:rPr>
              <a:t> ta </a:t>
            </a:r>
            <a:r>
              <a:rPr lang="en-US" sz="3600" b="1" dirty="0" err="1">
                <a:solidFill>
                  <a:srgbClr val="0070C0"/>
                </a:solidFill>
              </a:rPr>
              <a:t>nhìn</a:t>
            </a:r>
            <a:r>
              <a:rPr lang="en-US" sz="3600" b="1" dirty="0">
                <a:solidFill>
                  <a:srgbClr val="0070C0"/>
                </a:solidFill>
              </a:rPr>
              <a:t> </a:t>
            </a:r>
            <a:r>
              <a:rPr lang="en-US" sz="3600" b="1" dirty="0" err="1">
                <a:solidFill>
                  <a:srgbClr val="0070C0"/>
                </a:solidFill>
              </a:rPr>
              <a:t>thấy</a:t>
            </a:r>
            <a:r>
              <a:rPr lang="en-US" sz="3600" b="1" dirty="0">
                <a:solidFill>
                  <a:srgbClr val="0070C0"/>
                </a:solidFill>
              </a:rPr>
              <a:t> </a:t>
            </a:r>
            <a:r>
              <a:rPr lang="en-US" sz="3600" b="1" dirty="0" err="1">
                <a:solidFill>
                  <a:srgbClr val="0070C0"/>
                </a:solidFill>
              </a:rPr>
              <a:t>nó</a:t>
            </a:r>
            <a:r>
              <a:rPr lang="en-US" sz="3600" b="1" dirty="0">
                <a:solidFill>
                  <a:srgbClr val="0070C0"/>
                </a:solidFill>
              </a:rPr>
              <a:t> </a:t>
            </a:r>
            <a:r>
              <a:rPr lang="en-US" sz="3600" b="1" dirty="0" err="1">
                <a:solidFill>
                  <a:srgbClr val="0070C0"/>
                </a:solidFill>
              </a:rPr>
              <a:t>từ</a:t>
            </a:r>
            <a:r>
              <a:rPr lang="en-US" sz="3600" b="1" dirty="0">
                <a:solidFill>
                  <a:srgbClr val="0070C0"/>
                </a:solidFill>
              </a:rPr>
              <a:t> </a:t>
            </a:r>
            <a:r>
              <a:rPr lang="en-US" sz="3600" b="1" dirty="0" err="1">
                <a:solidFill>
                  <a:srgbClr val="0070C0"/>
                </a:solidFill>
              </a:rPr>
              <a:t>các</a:t>
            </a:r>
            <a:r>
              <a:rPr lang="en-US" sz="3600" b="1" dirty="0">
                <a:solidFill>
                  <a:srgbClr val="0070C0"/>
                </a:solidFill>
              </a:rPr>
              <a:t> </a:t>
            </a:r>
            <a:r>
              <a:rPr lang="en-US" sz="3600" b="1" dirty="0" err="1">
                <a:solidFill>
                  <a:srgbClr val="0070C0"/>
                </a:solidFill>
              </a:rPr>
              <a:t>góc</a:t>
            </a:r>
            <a:r>
              <a:rPr lang="en-US" sz="3600" b="1" dirty="0">
                <a:solidFill>
                  <a:srgbClr val="0070C0"/>
                </a:solidFill>
              </a:rPr>
              <a:t> </a:t>
            </a:r>
            <a:r>
              <a:rPr lang="en-US" sz="3600" b="1" dirty="0" err="1">
                <a:solidFill>
                  <a:srgbClr val="0070C0"/>
                </a:solidFill>
              </a:rPr>
              <a:t>khác</a:t>
            </a:r>
            <a:r>
              <a:rPr lang="en-US" sz="3600" b="1" dirty="0">
                <a:solidFill>
                  <a:srgbClr val="0070C0"/>
                </a:solidFill>
              </a:rPr>
              <a:t> </a:t>
            </a:r>
            <a:r>
              <a:rPr lang="en-US" sz="3600" b="1" dirty="0" err="1">
                <a:solidFill>
                  <a:srgbClr val="0070C0"/>
                </a:solidFill>
              </a:rPr>
              <a:t>nhau</a:t>
            </a:r>
            <a:r>
              <a:rPr lang="en-US" sz="3600" b="1" dirty="0">
                <a:solidFill>
                  <a:srgbClr val="0070C0"/>
                </a:solidFill>
              </a:rPr>
              <a:t>.</a:t>
            </a:r>
          </a:p>
        </p:txBody>
      </p:sp>
    </p:spTree>
    <p:extLst>
      <p:ext uri="{BB962C8B-B14F-4D97-AF65-F5344CB8AC3E}">
        <p14:creationId xmlns:p14="http://schemas.microsoft.com/office/powerpoint/2010/main" val="195053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0AD3-5969-8077-5BAB-983AA5EEE7CA}"/>
              </a:ext>
            </a:extLst>
          </p:cNvPr>
          <p:cNvSpPr>
            <a:spLocks noGrp="1"/>
          </p:cNvSpPr>
          <p:nvPr>
            <p:ph type="title"/>
          </p:nvPr>
        </p:nvSpPr>
        <p:spPr/>
        <p:txBody>
          <a:bodyPr>
            <a:noAutofit/>
          </a:bodyPr>
          <a:lstStyle/>
          <a:p>
            <a:r>
              <a:rPr lang="vi-VN" sz="3600" b="0" i="0" dirty="0">
                <a:solidFill>
                  <a:srgbClr val="000000"/>
                </a:solidFill>
                <a:effectLst/>
                <a:latin typeface="arial" panose="020B0604020202020204" pitchFamily="34" charset="0"/>
              </a:rPr>
              <a:t>/ Hãy vẽ sơ đồ các vị trí của Mặt Trời, Mặt Trăng và Trái Đất khi chúng ta nhìn thấy một nửa Mặt Trăng</a:t>
            </a:r>
            <a:endParaRPr lang="en-US" sz="3600" dirty="0"/>
          </a:p>
        </p:txBody>
      </p:sp>
      <p:pic>
        <p:nvPicPr>
          <p:cNvPr id="1028" name="Picture 4">
            <a:extLst>
              <a:ext uri="{FF2B5EF4-FFF2-40B4-BE49-F238E27FC236}">
                <a16:creationId xmlns:a16="http://schemas.microsoft.com/office/drawing/2014/main" id="{B68063FF-8732-FBE2-7D53-99A38CE8E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622" y="2926991"/>
            <a:ext cx="2486026" cy="242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1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27596" y="197617"/>
            <a:ext cx="10840213" cy="6535149"/>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1466397" y="197617"/>
            <a:ext cx="6331787" cy="6293872"/>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6773298" y="2446085"/>
            <a:ext cx="4631362" cy="4411915"/>
          </a:xfrm>
          <a:prstGeom prst="rect">
            <a:avLst/>
          </a:prstGeom>
          <a:noFill/>
          <a:ln w="9525">
            <a:noFill/>
          </a:ln>
        </p:spPr>
      </p:pic>
      <p:sp>
        <p:nvSpPr>
          <p:cNvPr id="3" name="TextBox 2"/>
          <p:cNvSpPr txBox="1"/>
          <p:nvPr/>
        </p:nvSpPr>
        <p:spPr>
          <a:xfrm>
            <a:off x="1942712" y="1654298"/>
            <a:ext cx="5379155" cy="2997744"/>
          </a:xfrm>
          <a:prstGeom prst="rect">
            <a:avLst/>
          </a:prstGeom>
          <a:noFill/>
        </p:spPr>
        <p:txBody>
          <a:bodyPr wrap="square" rtlCol="0">
            <a:spAutoFit/>
          </a:bodyPr>
          <a:lstStyle/>
          <a:p>
            <a:pPr algn="ctr">
              <a:lnSpc>
                <a:spcPct val="120000"/>
              </a:lnSpc>
            </a:pPr>
            <a:r>
              <a:rPr lang="en-US" sz="4000" b="1" dirty="0">
                <a:solidFill>
                  <a:srgbClr val="0000FF"/>
                </a:solidFill>
              </a:rPr>
              <a:t>THIẾT KẾ MÔ HÌNH THỰC TẾ HOẶC VẼ HÌNH </a:t>
            </a:r>
          </a:p>
          <a:p>
            <a:pPr algn="ctr">
              <a:lnSpc>
                <a:spcPct val="120000"/>
              </a:lnSpc>
            </a:pPr>
            <a:r>
              <a:rPr lang="en-US" sz="4000" b="1" dirty="0">
                <a:solidFill>
                  <a:srgbClr val="0000FF"/>
                </a:solidFill>
              </a:rPr>
              <a:t>ĐỂ GIẢI THÍCH CHO CÁC CÂU HỎI ĐÃ THẢO LUẬN</a:t>
            </a:r>
          </a:p>
        </p:txBody>
      </p:sp>
      <p:sp>
        <p:nvSpPr>
          <p:cNvPr id="6" name="TextBox 5"/>
          <p:cNvSpPr txBox="1"/>
          <p:nvPr/>
        </p:nvSpPr>
        <p:spPr>
          <a:xfrm>
            <a:off x="2024286" y="2762294"/>
            <a:ext cx="5379155" cy="850682"/>
          </a:xfrm>
          <a:prstGeom prst="rect">
            <a:avLst/>
          </a:prstGeom>
          <a:noFill/>
        </p:spPr>
        <p:txBody>
          <a:bodyPr wrap="square" rtlCol="0">
            <a:spAutoFit/>
          </a:bodyPr>
          <a:lstStyle/>
          <a:p>
            <a:pPr algn="ctr">
              <a:lnSpc>
                <a:spcPct val="120000"/>
              </a:lnSpc>
            </a:pPr>
            <a:r>
              <a:rPr lang="en-US" sz="4400" b="1" dirty="0">
                <a:solidFill>
                  <a:srgbClr val="FF0000"/>
                </a:solidFill>
              </a:rPr>
              <a:t>TRÌNH BÀY Ý TƯỞNG</a:t>
            </a:r>
          </a:p>
        </p:txBody>
      </p:sp>
    </p:spTree>
    <p:extLst>
      <p:ext uri="{BB962C8B-B14F-4D97-AF65-F5344CB8AC3E}">
        <p14:creationId xmlns:p14="http://schemas.microsoft.com/office/powerpoint/2010/main" val="33017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eil amstro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2219"/>
          </a:xfrm>
        </p:spPr>
      </p:pic>
    </p:spTree>
    <p:extLst>
      <p:ext uri="{BB962C8B-B14F-4D97-AF65-F5344CB8AC3E}">
        <p14:creationId xmlns:p14="http://schemas.microsoft.com/office/powerpoint/2010/main" val="11156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BFE74E-64D8-05CD-D22F-B0C09919277B}"/>
              </a:ext>
            </a:extLst>
          </p:cNvPr>
          <p:cNvSpPr>
            <a:spLocks noGrp="1"/>
          </p:cNvSpPr>
          <p:nvPr>
            <p:ph idx="1"/>
          </p:nvPr>
        </p:nvSpPr>
        <p:spPr>
          <a:xfrm>
            <a:off x="451701" y="487018"/>
            <a:ext cx="10515600" cy="3415679"/>
          </a:xfrm>
        </p:spPr>
        <p:txBody>
          <a:bodyPr>
            <a:normAutofit/>
          </a:bodyPr>
          <a:lstStyle/>
          <a:p>
            <a:pPr algn="just"/>
            <a:r>
              <a:rPr lang="vi-VN" sz="2400" b="1" i="0" dirty="0">
                <a:solidFill>
                  <a:srgbClr val="008000"/>
                </a:solidFill>
                <a:effectLst/>
                <a:latin typeface="Open Sans" panose="020B0606030504020204" pitchFamily="34" charset="0"/>
              </a:rPr>
              <a:t>Bài 34.1 trang 83 sách bài tập KHTN 6: </a:t>
            </a:r>
            <a:r>
              <a:rPr lang="vi-VN" sz="2400" b="0" i="0" dirty="0">
                <a:solidFill>
                  <a:srgbClr val="000000"/>
                </a:solidFill>
                <a:effectLst/>
                <a:latin typeface="Open Sans" panose="020B0606030504020204" pitchFamily="34" charset="0"/>
              </a:rPr>
              <a:t>Các hình dạng nhìn thấy khác nhau của Mặt Trăng được thay đổi lần lượt từ ngày nay sang ngày khác. Từ ngày không trăng này đến ngày không trăng kế tiếp được gọi là Tuần trăng. Em hãy cho biết thời gian gần đúng của Tuần trăng?</a:t>
            </a:r>
          </a:p>
          <a:p>
            <a:pPr algn="just"/>
            <a:r>
              <a:rPr lang="vi-VN" sz="2400" b="0" i="0" dirty="0">
                <a:solidFill>
                  <a:srgbClr val="000000"/>
                </a:solidFill>
                <a:effectLst/>
                <a:latin typeface="Open Sans" panose="020B0606030504020204" pitchFamily="34" charset="0"/>
              </a:rPr>
              <a:t>A. 1 năm</a:t>
            </a:r>
          </a:p>
          <a:p>
            <a:pPr algn="just"/>
            <a:r>
              <a:rPr lang="vi-VN" sz="2400" b="0" i="0" dirty="0">
                <a:solidFill>
                  <a:srgbClr val="000000"/>
                </a:solidFill>
                <a:effectLst/>
                <a:latin typeface="Open Sans" panose="020B0606030504020204" pitchFamily="34" charset="0"/>
              </a:rPr>
              <a:t>B. 7 ngày</a:t>
            </a:r>
          </a:p>
          <a:p>
            <a:pPr algn="just"/>
            <a:r>
              <a:rPr lang="vi-VN" sz="2400" b="0" i="0" dirty="0">
                <a:solidFill>
                  <a:srgbClr val="000000"/>
                </a:solidFill>
                <a:effectLst/>
                <a:latin typeface="Open Sans" panose="020B0606030504020204" pitchFamily="34" charset="0"/>
              </a:rPr>
              <a:t>C. 29 ngày</a:t>
            </a:r>
          </a:p>
          <a:p>
            <a:pPr algn="just"/>
            <a:r>
              <a:rPr lang="vi-VN" sz="2400" b="0" i="0" dirty="0">
                <a:solidFill>
                  <a:srgbClr val="000000"/>
                </a:solidFill>
                <a:effectLst/>
                <a:latin typeface="Open Sans" panose="020B0606030504020204" pitchFamily="34" charset="0"/>
              </a:rPr>
              <a:t>D. 1 ngày</a:t>
            </a:r>
          </a:p>
          <a:p>
            <a:endParaRPr lang="en-US" dirty="0"/>
          </a:p>
        </p:txBody>
      </p:sp>
      <p:sp>
        <p:nvSpPr>
          <p:cNvPr id="5" name="TextBox 4">
            <a:extLst>
              <a:ext uri="{FF2B5EF4-FFF2-40B4-BE49-F238E27FC236}">
                <a16:creationId xmlns:a16="http://schemas.microsoft.com/office/drawing/2014/main" id="{8360ACBF-BA99-E894-7F45-2DAA93336457}"/>
              </a:ext>
            </a:extLst>
          </p:cNvPr>
          <p:cNvSpPr txBox="1"/>
          <p:nvPr/>
        </p:nvSpPr>
        <p:spPr>
          <a:xfrm>
            <a:off x="451701" y="4331668"/>
            <a:ext cx="10515600" cy="1815882"/>
          </a:xfrm>
          <a:prstGeom prst="rect">
            <a:avLst/>
          </a:prstGeom>
          <a:noFill/>
        </p:spPr>
        <p:txBody>
          <a:bodyPr wrap="square">
            <a:spAutoFit/>
          </a:bodyPr>
          <a:lstStyle/>
          <a:p>
            <a:pPr algn="just"/>
            <a:r>
              <a:rPr lang="vi-VN" sz="2800" b="1" i="0" dirty="0">
                <a:solidFill>
                  <a:srgbClr val="008000"/>
                </a:solidFill>
                <a:effectLst/>
                <a:latin typeface="Open Sans" panose="020B0606030504020204" pitchFamily="34" charset="0"/>
              </a:rPr>
              <a:t>Lời giải:</a:t>
            </a:r>
            <a:endParaRPr lang="vi-VN" sz="2800" b="0" i="0" dirty="0">
              <a:solidFill>
                <a:srgbClr val="000000"/>
              </a:solidFill>
              <a:effectLst/>
              <a:latin typeface="Open Sans" panose="020B0606030504020204" pitchFamily="34" charset="0"/>
            </a:endParaRPr>
          </a:p>
          <a:p>
            <a:pPr indent="457200" algn="just"/>
            <a:r>
              <a:rPr lang="vi-VN" sz="2800" b="0" i="0" dirty="0">
                <a:solidFill>
                  <a:srgbClr val="000000"/>
                </a:solidFill>
                <a:effectLst/>
                <a:latin typeface="Open Sans" panose="020B0606030504020204" pitchFamily="34" charset="0"/>
              </a:rPr>
              <a:t>Từ ngày không trăng này đến ngày không trăng kế tiếp được gọi là Tuần trăng. Thời gian gần đúng của Tuần trăng là 29 ngày.</a:t>
            </a:r>
          </a:p>
        </p:txBody>
      </p:sp>
    </p:spTree>
    <p:extLst>
      <p:ext uri="{BB962C8B-B14F-4D97-AF65-F5344CB8AC3E}">
        <p14:creationId xmlns:p14="http://schemas.microsoft.com/office/powerpoint/2010/main" val="178700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A1BAD83-CAEB-C20C-2909-B76E1DB6608A}"/>
              </a:ext>
            </a:extLst>
          </p:cNvPr>
          <p:cNvGraphicFramePr>
            <a:graphicFrameLocks noGrp="1"/>
          </p:cNvGraphicFramePr>
          <p:nvPr>
            <p:ph idx="1"/>
            <p:extLst>
              <p:ext uri="{D42A27DB-BD31-4B8C-83A1-F6EECF244321}">
                <p14:modId xmlns:p14="http://schemas.microsoft.com/office/powerpoint/2010/main" val="299919043"/>
              </p:ext>
            </p:extLst>
          </p:nvPr>
        </p:nvGraphicFramePr>
        <p:xfrm>
          <a:off x="838987" y="1450401"/>
          <a:ext cx="10407190" cy="2743200"/>
        </p:xfrm>
        <a:graphic>
          <a:graphicData uri="http://schemas.openxmlformats.org/drawingml/2006/table">
            <a:tbl>
              <a:tblPr/>
              <a:tblGrid>
                <a:gridCol w="3918888">
                  <a:extLst>
                    <a:ext uri="{9D8B030D-6E8A-4147-A177-3AD203B41FA5}">
                      <a16:colId xmlns:a16="http://schemas.microsoft.com/office/drawing/2014/main" val="3913278964"/>
                    </a:ext>
                  </a:extLst>
                </a:gridCol>
                <a:gridCol w="1394752">
                  <a:extLst>
                    <a:ext uri="{9D8B030D-6E8A-4147-A177-3AD203B41FA5}">
                      <a16:colId xmlns:a16="http://schemas.microsoft.com/office/drawing/2014/main" val="2853747439"/>
                    </a:ext>
                  </a:extLst>
                </a:gridCol>
                <a:gridCol w="5093550">
                  <a:extLst>
                    <a:ext uri="{9D8B030D-6E8A-4147-A177-3AD203B41FA5}">
                      <a16:colId xmlns:a16="http://schemas.microsoft.com/office/drawing/2014/main" val="3132166939"/>
                    </a:ext>
                  </a:extLst>
                </a:gridCol>
              </a:tblGrid>
              <a:tr h="461665">
                <a:tc>
                  <a:txBody>
                    <a:bodyPr/>
                    <a:lstStyle/>
                    <a:p>
                      <a:pPr algn="ctr" fontAlgn="t"/>
                      <a:r>
                        <a:rPr lang="en-US" b="1" dirty="0" err="1">
                          <a:solidFill>
                            <a:srgbClr val="000000"/>
                          </a:solidFill>
                          <a:effectLst/>
                        </a:rPr>
                        <a:t>Cột</a:t>
                      </a:r>
                      <a:r>
                        <a:rPr lang="en-US" b="1" dirty="0">
                          <a:solidFill>
                            <a:srgbClr val="000000"/>
                          </a:solidFill>
                          <a:effectLst/>
                        </a:rPr>
                        <a:t> A</a:t>
                      </a:r>
                      <a:endParaRPr lang="en-US" dirty="0">
                        <a:solidFill>
                          <a:srgbClr val="000000"/>
                        </a:solidFill>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a:solidFill>
                            <a:srgbClr val="000000"/>
                          </a:solidFill>
                          <a:effectLst/>
                        </a:rPr>
                      </a:b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US" b="1">
                          <a:solidFill>
                            <a:srgbClr val="000000"/>
                          </a:solidFill>
                          <a:effectLst/>
                        </a:rPr>
                        <a:t>Cột B</a:t>
                      </a: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584295"/>
                  </a:ext>
                </a:extLst>
              </a:tr>
              <a:tr h="461665">
                <a:tc>
                  <a:txBody>
                    <a:bodyPr/>
                    <a:lstStyle/>
                    <a:p>
                      <a:pPr algn="just" fontAlgn="t"/>
                      <a:r>
                        <a:rPr lang="en-US" dirty="0">
                          <a:solidFill>
                            <a:srgbClr val="000000"/>
                          </a:solidFill>
                          <a:effectLst/>
                        </a:rPr>
                        <a:t>1. </a:t>
                      </a:r>
                      <a:r>
                        <a:rPr lang="en-US" dirty="0" err="1">
                          <a:solidFill>
                            <a:srgbClr val="000000"/>
                          </a:solidFill>
                          <a:effectLst/>
                        </a:rPr>
                        <a:t>Mặt</a:t>
                      </a:r>
                      <a:r>
                        <a:rPr lang="en-US" dirty="0">
                          <a:solidFill>
                            <a:srgbClr val="000000"/>
                          </a:solidFill>
                          <a:effectLst/>
                        </a:rPr>
                        <a:t> </a:t>
                      </a:r>
                      <a:r>
                        <a:rPr lang="en-US" dirty="0" err="1">
                          <a:solidFill>
                            <a:srgbClr val="000000"/>
                          </a:solidFill>
                          <a:effectLst/>
                        </a:rPr>
                        <a:t>Trăng</a:t>
                      </a:r>
                      <a:endParaRPr lang="en-US" dirty="0">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br>
                        <a:rPr lang="en-US">
                          <a:solidFill>
                            <a:srgbClr val="000000"/>
                          </a:solidFill>
                          <a:effectLst/>
                        </a:rPr>
                      </a:b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fontAlgn="t"/>
                      <a:r>
                        <a:rPr lang="en-US">
                          <a:solidFill>
                            <a:srgbClr val="000000"/>
                          </a:solidFill>
                          <a:effectLst/>
                        </a:rPr>
                        <a:t>A. 29 ngày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55897"/>
                  </a:ext>
                </a:extLst>
              </a:tr>
              <a:tr h="461665">
                <a:tc>
                  <a:txBody>
                    <a:bodyPr/>
                    <a:lstStyle/>
                    <a:p>
                      <a:pPr algn="just" fontAlgn="t"/>
                      <a:r>
                        <a:rPr lang="en-US" dirty="0">
                          <a:solidFill>
                            <a:srgbClr val="000000"/>
                          </a:solidFill>
                          <a:effectLst/>
                        </a:rPr>
                        <a:t>2. </a:t>
                      </a:r>
                      <a:r>
                        <a:rPr lang="en-US" dirty="0" err="1">
                          <a:solidFill>
                            <a:srgbClr val="000000"/>
                          </a:solidFill>
                          <a:effectLst/>
                        </a:rPr>
                        <a:t>Mặt</a:t>
                      </a:r>
                      <a:r>
                        <a:rPr lang="en-US" dirty="0">
                          <a:solidFill>
                            <a:srgbClr val="000000"/>
                          </a:solidFill>
                          <a:effectLst/>
                        </a:rPr>
                        <a:t> </a:t>
                      </a:r>
                      <a:r>
                        <a:rPr lang="en-US" dirty="0" err="1">
                          <a:solidFill>
                            <a:srgbClr val="000000"/>
                          </a:solidFill>
                          <a:effectLst/>
                        </a:rPr>
                        <a:t>Trời</a:t>
                      </a:r>
                      <a:endParaRPr lang="en-US" dirty="0">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br>
                        <a:rPr lang="en-US">
                          <a:solidFill>
                            <a:srgbClr val="000000"/>
                          </a:solidFill>
                          <a:effectLst/>
                        </a:rPr>
                      </a:b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fontAlgn="t"/>
                      <a:r>
                        <a:rPr lang="en-US">
                          <a:solidFill>
                            <a:srgbClr val="000000"/>
                          </a:solidFill>
                          <a:effectLst/>
                        </a:rPr>
                        <a:t>B. ta chỉ nhìn thấy một nửa cố định của Mặt Trăng.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750882"/>
                  </a:ext>
                </a:extLst>
              </a:tr>
              <a:tr h="461665">
                <a:tc>
                  <a:txBody>
                    <a:bodyPr/>
                    <a:lstStyle/>
                    <a:p>
                      <a:pPr algn="just" fontAlgn="t"/>
                      <a:r>
                        <a:rPr lang="en-US">
                          <a:solidFill>
                            <a:srgbClr val="000000"/>
                          </a:solidFill>
                          <a:effectLst/>
                        </a:rPr>
                        <a:t>3. Trên Trái Đất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br>
                        <a:rPr lang="en-US">
                          <a:solidFill>
                            <a:srgbClr val="000000"/>
                          </a:solidFill>
                          <a:effectLst/>
                        </a:rPr>
                      </a:b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fontAlgn="t"/>
                      <a:r>
                        <a:rPr lang="vi-VN">
                          <a:solidFill>
                            <a:srgbClr val="000000"/>
                          </a:solidFill>
                          <a:effectLst/>
                        </a:rPr>
                        <a:t>C. không phát sáng như Mặt Trời.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205830"/>
                  </a:ext>
                </a:extLst>
              </a:tr>
              <a:tr h="461665">
                <a:tc>
                  <a:txBody>
                    <a:bodyPr/>
                    <a:lstStyle/>
                    <a:p>
                      <a:pPr algn="just" fontAlgn="t"/>
                      <a:r>
                        <a:rPr lang="en-US">
                          <a:solidFill>
                            <a:srgbClr val="000000"/>
                          </a:solidFill>
                          <a:effectLst/>
                        </a:rPr>
                        <a:t>4. Tuần trăng gần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br>
                        <a:rPr lang="en-US">
                          <a:solidFill>
                            <a:srgbClr val="000000"/>
                          </a:solidFill>
                          <a:effectLst/>
                        </a:rPr>
                      </a:br>
                      <a:endParaRPr lang="en-US">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fontAlgn="t"/>
                      <a:r>
                        <a:rPr lang="vi-VN" dirty="0">
                          <a:solidFill>
                            <a:srgbClr val="000000"/>
                          </a:solidFill>
                          <a:effectLst/>
                        </a:rPr>
                        <a:t>D. có kích thước lớn hơn kích thước của Mặt Trăng rất nhiều.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361249"/>
                  </a:ext>
                </a:extLst>
              </a:tr>
            </a:tbl>
          </a:graphicData>
        </a:graphic>
      </p:graphicFrame>
      <p:sp>
        <p:nvSpPr>
          <p:cNvPr id="9" name="Rectangle 3">
            <a:extLst>
              <a:ext uri="{FF2B5EF4-FFF2-40B4-BE49-F238E27FC236}">
                <a16:creationId xmlns:a16="http://schemas.microsoft.com/office/drawing/2014/main" id="{33A723D8-44D6-F3AF-93DA-7B83A5B2303D}"/>
              </a:ext>
            </a:extLst>
          </p:cNvPr>
          <p:cNvSpPr>
            <a:spLocks noGrp="1" noChangeArrowheads="1"/>
          </p:cNvSpPr>
          <p:nvPr>
            <p:ph type="title"/>
          </p:nvPr>
        </p:nvSpPr>
        <p:spPr bwMode="auto">
          <a:xfrm>
            <a:off x="772212" y="238793"/>
            <a:ext cx="909896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Bài</a:t>
            </a:r>
            <a: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34.2 </a:t>
            </a:r>
            <a:r>
              <a:rPr kumimoji="0" lang="en-US" altLang="en-US" sz="24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trang</a:t>
            </a:r>
            <a: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83 </a:t>
            </a:r>
            <a:r>
              <a:rPr kumimoji="0" lang="en-US" altLang="en-US" sz="24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sách</a:t>
            </a:r>
            <a: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a:t>
            </a:r>
            <a:r>
              <a:rPr kumimoji="0" lang="en-US" altLang="en-US" sz="24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bài</a:t>
            </a:r>
            <a: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a:t>
            </a:r>
            <a:r>
              <a:rPr kumimoji="0" lang="en-US" altLang="en-US" sz="24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tập</a:t>
            </a:r>
            <a: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KHTN 6: </a:t>
            </a:r>
            <a:br>
              <a:rPr kumimoji="0" lang="en-US" altLang="en-US" sz="24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b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Em</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hãy</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ghép</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một</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ô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chữ</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ở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cột</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với</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một</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ô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chữ</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ở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cột</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B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để</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được</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b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b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các</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nhận</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định</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4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đúng</a:t>
            </a:r>
            <a:r>
              <a:rPr kumimoji="0" lang="en-US" altLang="en-US" sz="24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038C686E-6DBE-0987-1804-E50740B996D0}"/>
              </a:ext>
            </a:extLst>
          </p:cNvPr>
          <p:cNvSpPr txBox="1"/>
          <p:nvPr/>
        </p:nvSpPr>
        <p:spPr>
          <a:xfrm>
            <a:off x="1265548" y="4557104"/>
            <a:ext cx="10926452" cy="2062103"/>
          </a:xfrm>
          <a:prstGeom prst="rect">
            <a:avLst/>
          </a:prstGeom>
          <a:noFill/>
        </p:spPr>
        <p:txBody>
          <a:bodyPr wrap="square">
            <a:spAutoFit/>
          </a:bodyPr>
          <a:lstStyle/>
          <a:p>
            <a:pPr algn="just"/>
            <a:r>
              <a:rPr lang="vi-VN" sz="1600" b="0" i="0" dirty="0">
                <a:solidFill>
                  <a:srgbClr val="000000"/>
                </a:solidFill>
                <a:effectLst/>
                <a:latin typeface="Open Sans" panose="020B0606030504020204" pitchFamily="34" charset="0"/>
              </a:rPr>
              <a:t>1 – C</a:t>
            </a:r>
          </a:p>
          <a:p>
            <a:pPr algn="just"/>
            <a:r>
              <a:rPr lang="vi-VN" sz="1600" b="0" i="0" dirty="0">
                <a:solidFill>
                  <a:srgbClr val="000000"/>
                </a:solidFill>
                <a:effectLst/>
                <a:latin typeface="Open Sans" panose="020B0606030504020204" pitchFamily="34" charset="0"/>
              </a:rPr>
              <a:t>Mặt Trăng không phát sáng như Mặt Trời.</a:t>
            </a:r>
          </a:p>
          <a:p>
            <a:pPr algn="just"/>
            <a:r>
              <a:rPr lang="vi-VN" sz="1600" b="0" i="0" dirty="0">
                <a:solidFill>
                  <a:srgbClr val="000000"/>
                </a:solidFill>
                <a:effectLst/>
                <a:latin typeface="Open Sans" panose="020B0606030504020204" pitchFamily="34" charset="0"/>
              </a:rPr>
              <a:t>2 – D</a:t>
            </a:r>
          </a:p>
          <a:p>
            <a:pPr algn="just"/>
            <a:r>
              <a:rPr lang="vi-VN" sz="1600" b="0" i="0" dirty="0">
                <a:solidFill>
                  <a:srgbClr val="000000"/>
                </a:solidFill>
                <a:effectLst/>
                <a:latin typeface="Open Sans" panose="020B0606030504020204" pitchFamily="34" charset="0"/>
              </a:rPr>
              <a:t>Mặt Trời có kích thước lớn hơn kích thước của Mặt Trăng rất nhiều.</a:t>
            </a:r>
          </a:p>
          <a:p>
            <a:pPr algn="just"/>
            <a:r>
              <a:rPr lang="vi-VN" sz="1600" b="0" i="0" dirty="0">
                <a:solidFill>
                  <a:srgbClr val="000000"/>
                </a:solidFill>
                <a:effectLst/>
                <a:latin typeface="Open Sans" panose="020B0606030504020204" pitchFamily="34" charset="0"/>
              </a:rPr>
              <a:t>3 – B</a:t>
            </a:r>
          </a:p>
          <a:p>
            <a:pPr algn="just"/>
            <a:r>
              <a:rPr lang="vi-VN" sz="1600" b="0" i="0" dirty="0">
                <a:solidFill>
                  <a:srgbClr val="000000"/>
                </a:solidFill>
                <a:effectLst/>
                <a:latin typeface="Open Sans" panose="020B0606030504020204" pitchFamily="34" charset="0"/>
              </a:rPr>
              <a:t>Trên Trái Đất ta chỉ nhìn thấy một nửa cố định của Mặt Trăng.</a:t>
            </a:r>
          </a:p>
          <a:p>
            <a:pPr algn="just"/>
            <a:r>
              <a:rPr lang="vi-VN" sz="1600" b="0" i="0" dirty="0">
                <a:solidFill>
                  <a:srgbClr val="000000"/>
                </a:solidFill>
                <a:effectLst/>
                <a:latin typeface="Open Sans" panose="020B0606030504020204" pitchFamily="34" charset="0"/>
              </a:rPr>
              <a:t>4 – A</a:t>
            </a:r>
          </a:p>
          <a:p>
            <a:pPr algn="just"/>
            <a:r>
              <a:rPr lang="vi-VN" sz="1600" b="0" i="0" dirty="0">
                <a:solidFill>
                  <a:srgbClr val="000000"/>
                </a:solidFill>
                <a:effectLst/>
                <a:latin typeface="Open Sans" panose="020B0606030504020204" pitchFamily="34" charset="0"/>
              </a:rPr>
              <a:t>Tuần trăng gần bằng 29 ngày</a:t>
            </a:r>
          </a:p>
        </p:txBody>
      </p:sp>
    </p:spTree>
    <p:extLst>
      <p:ext uri="{BB962C8B-B14F-4D97-AF65-F5344CB8AC3E}">
        <p14:creationId xmlns:p14="http://schemas.microsoft.com/office/powerpoint/2010/main" val="279205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3250-4B25-F904-7CEF-3889544AB187}"/>
              </a:ext>
            </a:extLst>
          </p:cNvPr>
          <p:cNvSpPr>
            <a:spLocks noGrp="1"/>
          </p:cNvSpPr>
          <p:nvPr>
            <p:ph type="title"/>
          </p:nvPr>
        </p:nvSpPr>
        <p:spPr>
          <a:xfrm>
            <a:off x="715651" y="581942"/>
            <a:ext cx="10515600" cy="1325563"/>
          </a:xfrm>
        </p:spPr>
        <p:txBody>
          <a:bodyPr>
            <a:noAutofit/>
          </a:bodyPr>
          <a:lstStyle/>
          <a:p>
            <a:r>
              <a:rPr lang="vi-VN" sz="2800" b="1" i="0" dirty="0">
                <a:solidFill>
                  <a:srgbClr val="008000"/>
                </a:solidFill>
                <a:effectLst/>
                <a:latin typeface="Open Sans" panose="020B0606030504020204" pitchFamily="34" charset="0"/>
              </a:rPr>
              <a:t>Bài 34.4 trang 84 sách bài tập KHTN 6: </a:t>
            </a:r>
            <a:r>
              <a:rPr lang="vi-VN" sz="2800" b="0" i="0" dirty="0">
                <a:solidFill>
                  <a:srgbClr val="000000"/>
                </a:solidFill>
                <a:effectLst/>
                <a:latin typeface="Open Sans" panose="020B0606030504020204" pitchFamily="34" charset="0"/>
              </a:rPr>
              <a:t>Em hãy cho biết thứ tự các hình dạng nhìn thấy sau đây của Mặt Trăng theo chiều giảm dần của phần diện tích Mặt Trăng: Trăng khuyết, Trăng lưỡi liềm, Trăng bán nguyệt, Trăng tròn.</a:t>
            </a:r>
            <a:endParaRPr lang="en-US" sz="2800" dirty="0"/>
          </a:p>
        </p:txBody>
      </p:sp>
      <p:pic>
        <p:nvPicPr>
          <p:cNvPr id="3074" name="Picture 2" descr="Sách bài tập Khoa học tự nhiên lớp 6 Bài 34: Các hình dạng nhìn thấy của Mặt Trăng | Giải SBT KHTN 6 Cánh diều">
            <a:extLst>
              <a:ext uri="{FF2B5EF4-FFF2-40B4-BE49-F238E27FC236}">
                <a16:creationId xmlns:a16="http://schemas.microsoft.com/office/drawing/2014/main" id="{A46FCFC5-51AC-6FC2-D7AB-740BFDBCF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29" y="2172143"/>
            <a:ext cx="3789575" cy="3747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BCCFD6-80F9-6F2A-7925-9EC362849DFD}"/>
              </a:ext>
            </a:extLst>
          </p:cNvPr>
          <p:cNvSpPr txBox="1"/>
          <p:nvPr/>
        </p:nvSpPr>
        <p:spPr>
          <a:xfrm>
            <a:off x="5471473" y="2606414"/>
            <a:ext cx="5759778" cy="3139321"/>
          </a:xfrm>
          <a:prstGeom prst="rect">
            <a:avLst/>
          </a:prstGeom>
          <a:noFill/>
        </p:spPr>
        <p:txBody>
          <a:bodyPr wrap="square">
            <a:spAutoFit/>
          </a:bodyPr>
          <a:lstStyle/>
          <a:p>
            <a:pPr algn="just"/>
            <a:r>
              <a:rPr lang="vi-VN" b="1" i="0" dirty="0">
                <a:solidFill>
                  <a:srgbClr val="008000"/>
                </a:solidFill>
                <a:effectLst/>
                <a:latin typeface="Open Sans" panose="020B0606030504020204" pitchFamily="34" charset="0"/>
              </a:rPr>
              <a:t>Lời giải:</a:t>
            </a:r>
            <a:endParaRPr lang="vi-VN" b="0" i="0" dirty="0">
              <a:solidFill>
                <a:srgbClr val="000000"/>
              </a:solidFill>
              <a:effectLst/>
              <a:latin typeface="Open Sans" panose="020B0606030504020204" pitchFamily="34" charset="0"/>
            </a:endParaRPr>
          </a:p>
          <a:p>
            <a:pPr indent="457200" algn="just"/>
            <a:r>
              <a:rPr lang="vi-VN" b="0" i="0" dirty="0">
                <a:solidFill>
                  <a:srgbClr val="000000"/>
                </a:solidFill>
                <a:effectLst/>
                <a:latin typeface="Open Sans" panose="020B0606030504020204" pitchFamily="34" charset="0"/>
              </a:rPr>
              <a:t>Một nửa Mặt Trăng luôn được Mặt Trời chiếu sáng do Mặt Trăng có dạng hình cầu và phần được chiếu sáng đó phản chiếu xuống bề mặt Trái Đất. Nên ở những vị trí khác nhau (hay các ngày khác nhau) trên Trái Đất ta sẽ quan sát được các hình dạng Mặt Trăng khác nhau.</a:t>
            </a:r>
          </a:p>
          <a:p>
            <a:pPr indent="457200" algn="just"/>
            <a:r>
              <a:rPr lang="vi-VN" b="0" i="0" dirty="0">
                <a:solidFill>
                  <a:srgbClr val="000000"/>
                </a:solidFill>
                <a:effectLst/>
                <a:latin typeface="Open Sans" panose="020B0606030504020204" pitchFamily="34" charset="0"/>
              </a:rPr>
              <a:t>Thứ tự các hình dạng nhìn thấy của Mặt Trăng theo chiều giảm dần của phần diện tích Mặt Trăng:</a:t>
            </a:r>
          </a:p>
          <a:p>
            <a:pPr indent="457200" algn="just"/>
            <a:r>
              <a:rPr lang="vi-VN" b="0" i="0" dirty="0">
                <a:solidFill>
                  <a:srgbClr val="000000"/>
                </a:solidFill>
                <a:effectLst/>
                <a:latin typeface="Open Sans" panose="020B0606030504020204" pitchFamily="34" charset="0"/>
              </a:rPr>
              <a:t>Trăng tròn -&gt; Trăng khuyết -&gt; Trăng bán nguyệt -&gt; Trăng lưỡi liềm.</a:t>
            </a:r>
          </a:p>
        </p:txBody>
      </p:sp>
    </p:spTree>
    <p:extLst>
      <p:ext uri="{BB962C8B-B14F-4D97-AF65-F5344CB8AC3E}">
        <p14:creationId xmlns:p14="http://schemas.microsoft.com/office/powerpoint/2010/main" val="205156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FBA-0172-BC62-4AA4-E3BD6CA0EB75}"/>
              </a:ext>
            </a:extLst>
          </p:cNvPr>
          <p:cNvSpPr>
            <a:spLocks noGrp="1"/>
          </p:cNvSpPr>
          <p:nvPr>
            <p:ph type="title"/>
          </p:nvPr>
        </p:nvSpPr>
        <p:spPr/>
        <p:txBody>
          <a:bodyPr>
            <a:noAutofit/>
          </a:bodyPr>
          <a:lstStyle/>
          <a:p>
            <a:r>
              <a:rPr lang="vi-VN" sz="2400" b="1" dirty="0"/>
              <a:t>Bài 34.6 trang 84 sách bài tập KHTN 6: </a:t>
            </a:r>
            <a:r>
              <a:rPr lang="vi-VN" sz="2400" dirty="0"/>
              <a:t>Vào năm 1969, tàu vũ trụ Apollo 11 lần đầu tiên đã đưa được con người lên thám hiểm Mặt Trăng. Đó là chuyến du hành không gian rất nguy hiểm, tuy nhiên nhà du hành đã quay về Trái Đất an toàn. Em hãy tìm hiểu và cho biết tại sao nhà du hành lại bắt buộc mang theo bình oxygen trong quá trình thám hiểm Mặt Trăng.</a:t>
            </a:r>
            <a:endParaRPr lang="en-US" sz="2400" dirty="0"/>
          </a:p>
        </p:txBody>
      </p:sp>
      <p:pic>
        <p:nvPicPr>
          <p:cNvPr id="4098" name="Picture 2" descr="Sách bài tập Khoa học tự nhiên lớp 6 Bài 34: Các hình dạng nhìn thấy của Mặt Trăng | Giải SBT KHTN 6 Cánh diều">
            <a:extLst>
              <a:ext uri="{FF2B5EF4-FFF2-40B4-BE49-F238E27FC236}">
                <a16:creationId xmlns:a16="http://schemas.microsoft.com/office/drawing/2014/main" id="{2AF1B325-D3EE-0D0B-A04C-D372F0609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15" y="2185152"/>
            <a:ext cx="3257993" cy="3225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262409-250A-753F-CC8E-D7CE43AF7C2D}"/>
              </a:ext>
            </a:extLst>
          </p:cNvPr>
          <p:cNvSpPr txBox="1"/>
          <p:nvPr/>
        </p:nvSpPr>
        <p:spPr>
          <a:xfrm>
            <a:off x="5693789" y="2554193"/>
            <a:ext cx="5024487" cy="3785652"/>
          </a:xfrm>
          <a:prstGeom prst="rect">
            <a:avLst/>
          </a:prstGeom>
          <a:noFill/>
        </p:spPr>
        <p:txBody>
          <a:bodyPr wrap="square">
            <a:spAutoFit/>
          </a:bodyPr>
          <a:lstStyle/>
          <a:p>
            <a:r>
              <a:rPr lang="vi-VN" sz="2400" b="0" i="0" dirty="0">
                <a:solidFill>
                  <a:srgbClr val="000000"/>
                </a:solidFill>
                <a:effectLst/>
                <a:latin typeface="Open Sans" panose="020B0606030504020204" pitchFamily="34" charset="0"/>
              </a:rPr>
              <a:t>Do khối lượng nhỏ và lực hấp dẫn kém nên Mặt Trăng không thể duy trì được một bầu khí quyển, thậm chí cả khi bầu khí quyển đó rất loãng. Như vậy là trên Mặt Trăng không có không khí như ở Trái Đất nên các nhà du hành bắt buộc mang theo bình oxygen trong quá trình thám hiểm Mặt Trăng để thở.</a:t>
            </a:r>
            <a:endParaRPr lang="en-US" sz="2400" dirty="0"/>
          </a:p>
        </p:txBody>
      </p:sp>
    </p:spTree>
    <p:extLst>
      <p:ext uri="{BB962C8B-B14F-4D97-AF65-F5344CB8AC3E}">
        <p14:creationId xmlns:p14="http://schemas.microsoft.com/office/powerpoint/2010/main" val="127346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4EFD-B3C1-70CE-DA41-C71653CE6EE6}"/>
              </a:ext>
            </a:extLst>
          </p:cNvPr>
          <p:cNvSpPr>
            <a:spLocks noGrp="1"/>
          </p:cNvSpPr>
          <p:nvPr>
            <p:ph type="title"/>
          </p:nvPr>
        </p:nvSpPr>
        <p:spPr/>
        <p:txBody>
          <a:bodyPr>
            <a:noAutofit/>
          </a:bodyPr>
          <a:lstStyle/>
          <a:p>
            <a:r>
              <a:rPr lang="vi-VN" sz="2000" b="1" dirty="0"/>
              <a:t>Bài 34.7 trang 84 sách bài tập KHTN 6: </a:t>
            </a:r>
            <a:r>
              <a:rPr lang="vi-VN" sz="2000" dirty="0"/>
              <a:t>Bạn Minh đã làm thí nghiệm như sau để đo đường kính của Mặt Trăng: Bạn chuẩn bị một tấm bìa đường kính 2 cm, đặt tấm bìa trước mặt sao cho tấm bìa hình tròn vừa phủ kín Mặt Trăng (hình 34.3). Đo khoảng cách từ vị trí đặt mắt đến tấm bìa, bạn Minh thu được khoảng cách là 220 cm. Em hãy giúp bạn Minh xác định đường kính của Mặt Trăng. Biết rằng khoảng cách trung bình từ Mặt Trăng đến Trái Đất là 384 400km. Coi tỉ số giữa đường kính tấm bìa và đường kính Mặt Trăng bằng tỉ số giữa khoảng cách đặt mắt đến tấm bìa và khoảng cách từ Mặt Trăng đến Trái Đất.</a:t>
            </a:r>
            <a:endParaRPr lang="en-US" sz="2000" dirty="0"/>
          </a:p>
        </p:txBody>
      </p:sp>
      <p:pic>
        <p:nvPicPr>
          <p:cNvPr id="5122" name="Picture 2" descr="Sách bài tập Khoa học tự nhiên lớp 6 Bài 34: Các hình dạng nhìn thấy của Mặt Trăng | Giải SBT KHTN 6 Cánh diều">
            <a:extLst>
              <a:ext uri="{FF2B5EF4-FFF2-40B4-BE49-F238E27FC236}">
                <a16:creationId xmlns:a16="http://schemas.microsoft.com/office/drawing/2014/main" id="{88495C3B-227E-86A0-1D35-69D9A5784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33" y="2358321"/>
            <a:ext cx="2787192" cy="2656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33CE16-ADAD-0767-6B8C-BA1F49900291}"/>
              </a:ext>
            </a:extLst>
          </p:cNvPr>
          <p:cNvSpPr>
            <a:spLocks noChangeArrowheads="1"/>
          </p:cNvSpPr>
          <p:nvPr/>
        </p:nvSpPr>
        <p:spPr bwMode="auto">
          <a:xfrm>
            <a:off x="5008371" y="1854361"/>
            <a:ext cx="5926722"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Lời</a:t>
            </a:r>
            <a:r>
              <a:rPr kumimoji="0" lang="en-US" altLang="en-US" sz="13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 </a:t>
            </a:r>
            <a:r>
              <a:rPr kumimoji="0" lang="en-US" altLang="en-US" sz="1300" b="1" i="0" u="none" strike="noStrike" cap="none" normalizeH="0" baseline="0" dirty="0" err="1">
                <a:ln>
                  <a:noFill/>
                </a:ln>
                <a:solidFill>
                  <a:srgbClr val="008000"/>
                </a:solidFill>
                <a:effectLst/>
                <a:latin typeface="Open Sans" panose="020B0606030504020204" pitchFamily="34" charset="0"/>
                <a:cs typeface="Open Sans" panose="020B0606030504020204" pitchFamily="34" charset="0"/>
              </a:rPr>
              <a:t>giải</a:t>
            </a:r>
            <a:r>
              <a:rPr kumimoji="0" lang="en-US" altLang="en-US" sz="1300" b="1" i="0" u="none" strike="noStrike" cap="none" normalizeH="0" baseline="0" dirty="0">
                <a:ln>
                  <a:noFill/>
                </a:ln>
                <a:solidFill>
                  <a:srgbClr val="008000"/>
                </a:solidFill>
                <a:effectLst/>
                <a:latin typeface="Open Sans" panose="020B0606030504020204" pitchFamily="34" charset="0"/>
                <a:cs typeface="Open Sans" panose="020B0606030504020204" pitchFamily="34" charset="0"/>
              </a:rPr>
              <a:t>:</a:t>
            </a:r>
            <a:endParaRPr kumimoji="0" lang="en-US" altLang="en-US" sz="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Gọi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d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đường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kính</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của</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tấm</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bìa</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d = 2 cm</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Gọi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D (km)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đường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kính</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của</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Mặt</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Trăng</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Gọi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khoảng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cách</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từ</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mắt</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đến</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tấm</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bìa</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 = 220 cm</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Gọi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b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là</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khoảng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cách</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từ</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Mặt</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Trăng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đến</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Trái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Đất</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b = 384 400 km</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Theo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đề</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bài</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ta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có</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000000"/>
              </a:solidFill>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Vậy</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đường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kính</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của</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Mặt</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Trăng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0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khoảng</a:t>
            </a:r>
            <a:r>
              <a:rPr kumimoji="0" lang="en-US" altLang="en-US" sz="2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3 495 km.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5" name="Picture 4" descr="Sách bài tập Khoa học tự nhiên lớp 6 Bài 34: Các hình dạng nhìn thấy của Mặt Trăng | Giải SBT KHTN 6 Cánh diều">
            <a:extLst>
              <a:ext uri="{FF2B5EF4-FFF2-40B4-BE49-F238E27FC236}">
                <a16:creationId xmlns:a16="http://schemas.microsoft.com/office/drawing/2014/main" id="{C53BCC5F-5DFA-50F5-7ED0-D6AF9956C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139" y="3860615"/>
            <a:ext cx="3979661" cy="61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581A9F-15CC-5B12-E287-7F4A6DD56A87}"/>
              </a:ext>
            </a:extLst>
          </p:cNvPr>
          <p:cNvSpPr>
            <a:spLocks noGrp="1"/>
          </p:cNvSpPr>
          <p:nvPr>
            <p:ph idx="1"/>
          </p:nvPr>
        </p:nvSpPr>
        <p:spPr>
          <a:xfrm>
            <a:off x="798871" y="596592"/>
            <a:ext cx="9810135" cy="4351338"/>
          </a:xfrm>
        </p:spPr>
        <p:txBody>
          <a:bodyPr>
            <a:normAutofit/>
          </a:bodyPr>
          <a:lstStyle/>
          <a:p>
            <a:pPr algn="just"/>
            <a:r>
              <a:rPr lang="vi-VN" b="0" i="0" dirty="0">
                <a:solidFill>
                  <a:srgbClr val="000000"/>
                </a:solidFill>
                <a:effectLst/>
                <a:latin typeface="arial" panose="020B0604020202020204" pitchFamily="34" charset="0"/>
              </a:rPr>
              <a:t>Sân nhà em sáng quá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Nhờ ánh trăng sáng ngời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Trăng tròn như quả bóng                                      </a:t>
            </a:r>
          </a:p>
          <a:p>
            <a:pPr algn="just"/>
            <a:r>
              <a:rPr lang="vi-VN" b="0" i="0" dirty="0">
                <a:solidFill>
                  <a:srgbClr val="000000"/>
                </a:solidFill>
                <a:effectLst/>
                <a:latin typeface="arial" panose="020B0604020202020204" pitchFamily="34" charset="0"/>
              </a:rPr>
              <a:t>Lơ lửng mà không rơi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Những hôm nào trăng khuyết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Trăng giống con thuyền trôi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Em đi trăng theo bước                                 </a:t>
            </a:r>
            <a:endParaRPr lang="en-US" b="0" i="0" dirty="0">
              <a:solidFill>
                <a:srgbClr val="000000"/>
              </a:solidFill>
              <a:effectLst/>
              <a:latin typeface="arial" panose="020B0604020202020204" pitchFamily="34" charset="0"/>
            </a:endParaRPr>
          </a:p>
          <a:p>
            <a:pPr algn="just"/>
            <a:r>
              <a:rPr lang="vi-VN" b="0" i="0" dirty="0">
                <a:solidFill>
                  <a:srgbClr val="000000"/>
                </a:solidFill>
                <a:effectLst/>
                <a:latin typeface="arial" panose="020B0604020202020204" pitchFamily="34" charset="0"/>
              </a:rPr>
              <a:t>Như muốn cùng đi chơi</a:t>
            </a:r>
          </a:p>
          <a:p>
            <a:endParaRPr lang="en-US" dirty="0"/>
          </a:p>
        </p:txBody>
      </p:sp>
      <p:sp>
        <p:nvSpPr>
          <p:cNvPr id="7" name="TextBox 6">
            <a:extLst>
              <a:ext uri="{FF2B5EF4-FFF2-40B4-BE49-F238E27FC236}">
                <a16:creationId xmlns:a16="http://schemas.microsoft.com/office/drawing/2014/main" id="{624F20C7-4359-5F78-3A6F-B171D0782DA9}"/>
              </a:ext>
            </a:extLst>
          </p:cNvPr>
          <p:cNvSpPr txBox="1"/>
          <p:nvPr/>
        </p:nvSpPr>
        <p:spPr>
          <a:xfrm>
            <a:off x="4031226" y="5331230"/>
            <a:ext cx="6096000" cy="369332"/>
          </a:xfrm>
          <a:prstGeom prst="rect">
            <a:avLst/>
          </a:prstGeom>
          <a:noFill/>
        </p:spPr>
        <p:txBody>
          <a:bodyPr wrap="square">
            <a:spAutoFit/>
          </a:bodyPr>
          <a:lstStyle/>
          <a:p>
            <a:r>
              <a:rPr lang="vi-VN" b="0" i="0" dirty="0">
                <a:solidFill>
                  <a:srgbClr val="000000"/>
                </a:solidFill>
                <a:effectLst/>
                <a:latin typeface="arial" panose="020B0604020202020204" pitchFamily="34" charset="0"/>
              </a:rPr>
              <a:t>(Trăng sáng - NHƯỢC THỦY)</a:t>
            </a:r>
            <a:endParaRPr lang="en-US" dirty="0"/>
          </a:p>
        </p:txBody>
      </p:sp>
    </p:spTree>
    <p:extLst>
      <p:ext uri="{BB962C8B-B14F-4D97-AF65-F5344CB8AC3E}">
        <p14:creationId xmlns:p14="http://schemas.microsoft.com/office/powerpoint/2010/main" val="2228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128398" y="1569005"/>
            <a:ext cx="6885773" cy="4690038"/>
          </a:xfrm>
        </p:spPr>
        <p:txBody>
          <a:bodyPr>
            <a:normAutofit lnSpcReduction="10000"/>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nhân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2.1.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tắt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bài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học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dưới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sơ</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đồ</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tư</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duy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2.2.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Vẽ</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sơ</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đồ</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vị</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trí</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của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Trời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Trái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Đất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khi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chúng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ta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nhìn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một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nửa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BFD7B4-3A14-4F51-8905-A4FC08221223}"/>
              </a:ext>
            </a:extLst>
          </p:cNvPr>
          <p:cNvSpPr txBox="1"/>
          <p:nvPr/>
        </p:nvSpPr>
        <p:spPr>
          <a:xfrm>
            <a:off x="0" y="313575"/>
            <a:ext cx="1219200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CỦNG CỐ</a:t>
            </a:r>
          </a:p>
        </p:txBody>
      </p:sp>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81" b="6081"/>
          <a:stretch/>
        </p:blipFill>
        <p:spPr>
          <a:xfrm>
            <a:off x="449065" y="4395092"/>
            <a:ext cx="2755773" cy="1360550"/>
          </a:xfrm>
          <a:prstGeom prst="rect">
            <a:avLst/>
          </a:prstGeom>
        </p:spPr>
      </p:pic>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066" y="1135867"/>
            <a:ext cx="2907304" cy="2907304"/>
          </a:xfrm>
          <a:prstGeom prst="rect">
            <a:avLst/>
          </a:prstGeom>
        </p:spPr>
      </p:pic>
    </p:spTree>
    <p:extLst>
      <p:ext uri="{BB962C8B-B14F-4D97-AF65-F5344CB8AC3E}">
        <p14:creationId xmlns:p14="http://schemas.microsoft.com/office/powerpoint/2010/main" val="48140209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904146" y="1664563"/>
            <a:ext cx="7847859" cy="5415378"/>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hiện</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trò</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chơi</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thể</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hiện</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nhìn</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của</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endPar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20000"/>
              </a:lnSpc>
              <a:spcBef>
                <a:spcPts val="0"/>
              </a:spcBef>
              <a:buNone/>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Yêu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cầu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sản</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phẩm</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quay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lại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video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hiện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trò</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chơi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gửi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cho</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GV</a:t>
            </a:r>
          </a:p>
        </p:txBody>
      </p:sp>
      <p:sp>
        <p:nvSpPr>
          <p:cNvPr id="4" name="Rectangle: Rounded Corners 3">
            <a:extLst>
              <a:ext uri="{FF2B5EF4-FFF2-40B4-BE49-F238E27FC236}">
                <a16:creationId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BFD7B4-3A14-4F51-8905-A4FC08221223}"/>
              </a:ext>
            </a:extLst>
          </p:cNvPr>
          <p:cNvSpPr txBox="1"/>
          <p:nvPr/>
        </p:nvSpPr>
        <p:spPr>
          <a:xfrm>
            <a:off x="162388" y="345896"/>
            <a:ext cx="1219200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NHIỆM VỤ VỀ NHÀ</a:t>
            </a:r>
          </a:p>
        </p:txBody>
      </p:sp>
      <p:pic>
        <p:nvPicPr>
          <p:cNvPr id="8" name="Graphic 7">
            <a:extLst>
              <a:ext uri="{FF2B5EF4-FFF2-40B4-BE49-F238E27FC236}">
                <a16:creationId xmlns:a16="http://schemas.microsoft.com/office/drawing/2014/main" id="{C03D23B8-42A7-4DE8-AFA6-A3C0D0B8B9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7099" y="1664563"/>
            <a:ext cx="3244788" cy="3244788"/>
          </a:xfrm>
          <a:prstGeom prst="rect">
            <a:avLst/>
          </a:prstGeom>
        </p:spPr>
      </p:pic>
    </p:spTree>
    <p:extLst>
      <p:ext uri="{BB962C8B-B14F-4D97-AF65-F5344CB8AC3E}">
        <p14:creationId xmlns:p14="http://schemas.microsoft.com/office/powerpoint/2010/main" val="12694977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o da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246" y="0"/>
            <a:ext cx="12269245" cy="6895633"/>
          </a:xfrm>
        </p:spPr>
      </p:pic>
    </p:spTree>
    <p:extLst>
      <p:ext uri="{BB962C8B-B14F-4D97-AF65-F5344CB8AC3E}">
        <p14:creationId xmlns:p14="http://schemas.microsoft.com/office/powerpoint/2010/main" val="39624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46233" y="557793"/>
            <a:ext cx="11299534" cy="5520784"/>
          </a:xfrm>
        </p:spPr>
        <p:txBody>
          <a:bodyPr>
            <a:noAutofit/>
          </a:bodyPr>
          <a:lstStyle/>
          <a:p>
            <a:pPr marL="0" indent="0" algn="ctr">
              <a:lnSpc>
                <a:spcPct val="140000"/>
              </a:lnSpc>
              <a:spcBef>
                <a:spcPts val="0"/>
              </a:spcBef>
              <a:buNone/>
            </a:pPr>
            <a:r>
              <a:rPr lang="en-US" sz="3600" b="1" dirty="0">
                <a:highlight>
                  <a:srgbClr val="FFFFFF"/>
                </a:highlight>
                <a:latin typeface="Arial" panose="020B0604020202020204" pitchFamily="34" charset="0"/>
                <a:cs typeface="Arial" panose="020B0604020202020204" pitchFamily="34" charset="0"/>
              </a:rPr>
              <a:t>LUẬT CHƠI</a:t>
            </a:r>
          </a:p>
          <a:p>
            <a:pPr algn="just">
              <a:lnSpc>
                <a:spcPct val="140000"/>
              </a:lnSpc>
              <a:spcBef>
                <a:spcPts val="0"/>
              </a:spcBef>
            </a:pPr>
            <a:r>
              <a:rPr lang="en-US" b="1" u="sng" dirty="0" err="1">
                <a:highlight>
                  <a:srgbClr val="FFFFFF"/>
                </a:highlight>
                <a:latin typeface="Arial" panose="020B0604020202020204" pitchFamily="34" charset="0"/>
                <a:ea typeface="A3.NotoSans-San" panose="020B0502040504020204" pitchFamily="34" charset="0"/>
                <a:cs typeface="Arial" panose="020B0604020202020204" pitchFamily="34" charset="0"/>
              </a:rPr>
              <a:t>Bước</a:t>
            </a:r>
            <a:r>
              <a:rPr lang="en-US" b="1" u="sng" dirty="0">
                <a:highlight>
                  <a:srgbClr val="FFFFFF"/>
                </a:highlight>
                <a:latin typeface="Arial" panose="020B0604020202020204" pitchFamily="34" charset="0"/>
                <a:ea typeface="A3.NotoSans-San" panose="020B0502040504020204" pitchFamily="34" charset="0"/>
                <a:cs typeface="Arial" panose="020B0604020202020204" pitchFamily="34" charset="0"/>
              </a:rPr>
              <a:t> 1</a:t>
            </a:r>
            <a:r>
              <a:rPr lang="en-US"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Mỗi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viết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3</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đã</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biết</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3</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muốn</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biết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về</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nhìn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của</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PHT KWL.</a:t>
            </a:r>
          </a:p>
          <a:p>
            <a:pPr algn="just">
              <a:lnSpc>
                <a:spcPct val="140000"/>
              </a:lnSpc>
              <a:spcBef>
                <a:spcPts val="0"/>
              </a:spcBef>
            </a:pPr>
            <a:r>
              <a:rPr lang="en-US" b="1" u="sng" dirty="0" err="1">
                <a:highlight>
                  <a:srgbClr val="FFFFFF"/>
                </a:highlight>
                <a:latin typeface="Arial" panose="020B0604020202020204" pitchFamily="34" charset="0"/>
                <a:ea typeface="A3.NotoSans-San" panose="020B0502040504020204" pitchFamily="34" charset="0"/>
                <a:cs typeface="Arial" panose="020B0604020202020204" pitchFamily="34" charset="0"/>
              </a:rPr>
              <a:t>Bước</a:t>
            </a:r>
            <a:r>
              <a:rPr lang="en-US" b="1" u="sng" dirty="0">
                <a:highlight>
                  <a:srgbClr val="FFFFFF"/>
                </a:highlight>
                <a:latin typeface="Arial" panose="020B0604020202020204" pitchFamily="34" charset="0"/>
                <a:ea typeface="A3.NotoSans-San" panose="020B0502040504020204" pitchFamily="34" charset="0"/>
                <a:cs typeface="Arial" panose="020B0604020202020204" pitchFamily="34" charset="0"/>
              </a:rPr>
              <a:t> 2</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40000"/>
              </a:lnSpc>
              <a:spcBef>
                <a:spcPts val="0"/>
              </a:spcBef>
              <a:buNone/>
            </a:pP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u="sng" dirty="0">
                <a:highlight>
                  <a:srgbClr val="FFFFFF"/>
                </a:highlight>
                <a:latin typeface="Arial" panose="020B0604020202020204" pitchFamily="34" charset="0"/>
                <a:ea typeface="A3.NotoSans-San" panose="020B0502040504020204" pitchFamily="34" charset="0"/>
                <a:cs typeface="Arial" panose="020B0604020202020204" pitchFamily="34" charset="0"/>
              </a:rPr>
              <a:t>2.1</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Gọi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theo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ngẫu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nhiên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mỗi</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chỉ</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trình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bày</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1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người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trình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bày</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sau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trùng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với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người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trình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bày</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trước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0" indent="0" algn="just">
              <a:lnSpc>
                <a:spcPct val="140000"/>
              </a:lnSpc>
              <a:spcBef>
                <a:spcPts val="0"/>
              </a:spcBef>
              <a:buNone/>
            </a:pP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u="sng" dirty="0">
                <a:highlight>
                  <a:srgbClr val="FFFFFF"/>
                </a:highlight>
                <a:latin typeface="Arial" panose="020B0604020202020204" pitchFamily="34" charset="0"/>
                <a:ea typeface="A3.NotoSans-San" panose="020B0502040504020204" pitchFamily="34" charset="0"/>
                <a:cs typeface="Arial" panose="020B0604020202020204" pitchFamily="34" charset="0"/>
              </a:rPr>
              <a:t>2.2</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còn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lại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bút</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màu</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đỏ</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đánh</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dấu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dirty="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dirty="0" err="1">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trùng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bút</a:t>
            </a:r>
            <a:r>
              <a:rPr lang="en-US" dirty="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màu</a:t>
            </a:r>
            <a:r>
              <a:rPr lang="en-US" dirty="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xanh</a:t>
            </a:r>
            <a:r>
              <a:rPr lang="en-US" dirty="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bổ</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sung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dirty="0" err="1">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chưa</a:t>
            </a:r>
            <a:r>
              <a:rPr lang="en-US" dirty="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có</a:t>
            </a:r>
            <a:r>
              <a:rPr lang="en-US" dirty="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vào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PHT KWL.</a:t>
            </a:r>
          </a:p>
        </p:txBody>
      </p:sp>
      <p:sp>
        <p:nvSpPr>
          <p:cNvPr id="4" name="Rectangle: Rounded Corners 3">
            <a:extLst>
              <a:ext uri="{FF2B5EF4-FFF2-40B4-BE49-F238E27FC236}">
                <a16:creationId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454CEA-CF79-4B3C-ADC0-8F8E82FD2796}"/>
              </a:ext>
            </a:extLst>
          </p:cNvPr>
          <p:cNvSpPr txBox="1"/>
          <p:nvPr/>
        </p:nvSpPr>
        <p:spPr>
          <a:xfrm>
            <a:off x="0" y="-16415"/>
            <a:ext cx="12192000" cy="707886"/>
          </a:xfrm>
          <a:prstGeom prst="rect">
            <a:avLst/>
          </a:prstGeom>
          <a:noFill/>
        </p:spPr>
        <p:txBody>
          <a:bodyPr wrap="square" rtlCol="0">
            <a:spAutoFit/>
          </a:bodyPr>
          <a:lstStyle/>
          <a:p>
            <a:pPr algn="ctr"/>
            <a:r>
              <a:rPr lang="en-US" sz="4000" b="1" dirty="0">
                <a:solidFill>
                  <a:srgbClr val="0000FF"/>
                </a:solidFill>
                <a:latin typeface="Arial" panose="020B0604020202020204" pitchFamily="34" charset="0"/>
                <a:cs typeface="Arial" panose="020B0604020202020204" pitchFamily="34" charset="0"/>
              </a:rPr>
              <a:t>AI NHANH HƠN?</a:t>
            </a:r>
          </a:p>
        </p:txBody>
      </p:sp>
      <p:pic>
        <p:nvPicPr>
          <p:cNvPr id="9" name="Graphic 8" descr="Microscope">
            <a:extLst>
              <a:ext uri="{FF2B5EF4-FFF2-40B4-BE49-F238E27FC236}">
                <a16:creationId xmlns:a16="http://schemas.microsoft.com/office/drawing/2014/main" id="{5B3379B0-1E9A-405B-B4FF-18A89BF407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66269" y="18876"/>
            <a:ext cx="1322066" cy="1322066"/>
          </a:xfrm>
          <a:prstGeom prst="rect">
            <a:avLst/>
          </a:prstGeom>
        </p:spPr>
      </p:pic>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0948" y="5504155"/>
            <a:ext cx="2391052" cy="1343997"/>
          </a:xfrm>
          <a:prstGeom prst="rect">
            <a:avLst/>
          </a:prstGeom>
          <a:solidFill>
            <a:srgbClr val="4472C4"/>
          </a:solidFill>
        </p:spPr>
      </p:pic>
    </p:spTree>
    <p:extLst>
      <p:ext uri="{BB962C8B-B14F-4D97-AF65-F5344CB8AC3E}">
        <p14:creationId xmlns:p14="http://schemas.microsoft.com/office/powerpoint/2010/main" val="355820848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100"/>
                                  </p:stCondLst>
                                  <p:childTnLst>
                                    <p:set>
                                      <p:cBhvr>
                                        <p:cTn id="6" dur="1" fill="hold">
                                          <p:stCondLst>
                                            <p:cond delay="99"/>
                                          </p:stCondLst>
                                        </p:cTn>
                                        <p:tgtEl>
                                          <p:spTgt spid="3">
                                            <p:txEl>
                                              <p:pRg st="0" end="0"/>
                                            </p:txEl>
                                          </p:spTgt>
                                        </p:tgtEl>
                                        <p:attrNameLst>
                                          <p:attrName>style.visibility</p:attrName>
                                        </p:attrNameLst>
                                      </p:cBhvr>
                                      <p:to>
                                        <p:strVal val="visible"/>
                                      </p:to>
                                    </p:set>
                                    <p:anim calcmode="lin" valueType="num">
                                      <p:cBhvr additive="base">
                                        <p:cTn id="7" dur="1"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2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3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3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4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4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4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5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60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070470" y="1166991"/>
            <a:ext cx="7420621" cy="4844152"/>
          </a:xfrm>
        </p:spPr>
        <p:txBody>
          <a:bodyPr>
            <a:normAutofit fontScale="77500" lnSpcReduction="20000"/>
          </a:bodyPr>
          <a:lstStyle/>
          <a:p>
            <a:pPr marL="514350" indent="-514350" algn="just">
              <a:lnSpc>
                <a:spcPct val="130000"/>
              </a:lnSpc>
              <a:buAutoNum type="arabicPeriod"/>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Hoạt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động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6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bạn</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514350" indent="-514350" algn="just">
              <a:lnSpc>
                <a:spcPct val="130000"/>
              </a:lnSpc>
              <a:buAutoNum type="arabicPeriod"/>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4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phút</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514350" indent="-514350" algn="just">
              <a:lnSpc>
                <a:spcPct val="130000"/>
              </a:lnSpc>
              <a:spcBef>
                <a:spcPts val="0"/>
              </a:spcBef>
              <a:buAutoNum type="arabicPeriod"/>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Trả</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lời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câu</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hỏi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sau</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0000"/>
              </a:lnSpc>
              <a:buNone/>
            </a:pPr>
            <a:r>
              <a:rPr lang="en-US" sz="3200" b="1" dirty="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H1</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Một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nói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“Ban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ngày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chúng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ta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Trời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còn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ban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đêm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chúng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ta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Bạn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nói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đúng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Vì</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sao</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0" indent="0" algn="just">
              <a:lnSpc>
                <a:spcPct val="130000"/>
              </a:lnSpc>
              <a:buNone/>
            </a:pPr>
            <a:r>
              <a:rPr lang="en-US" sz="3200" b="1" dirty="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H2</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Có</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tuần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giữa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ngày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tròn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này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ngày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tròn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tiếp</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theo</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0" indent="0" algn="just">
              <a:lnSpc>
                <a:spcPct val="130000"/>
              </a:lnSpc>
              <a:buNone/>
            </a:pPr>
            <a:r>
              <a:rPr lang="en-US" sz="3200" b="1" dirty="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H3</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Tại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sao</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chúng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ta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nhìn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Mặt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lúc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tròn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lúc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khuyết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lúc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thấy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trăng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lúc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BFD7B4-3A14-4F51-8905-A4FC08221223}"/>
              </a:ext>
            </a:extLst>
          </p:cNvPr>
          <p:cNvSpPr txBox="1"/>
          <p:nvPr/>
        </p:nvSpPr>
        <p:spPr>
          <a:xfrm>
            <a:off x="0" y="265457"/>
            <a:ext cx="12192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MẶT TRĂNG VÀ HÌNH DẠNG NHÌN THẤY CỦA MẶT TRĂNG</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7616" y="901087"/>
            <a:ext cx="2907436" cy="2907436"/>
          </a:xfrm>
          <a:prstGeom prst="rect">
            <a:avLst/>
          </a:prstGeom>
        </p:spPr>
      </p:pic>
      <p:pic>
        <p:nvPicPr>
          <p:cNvPr id="2" name="4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430" y="4117100"/>
            <a:ext cx="3369818" cy="1894043"/>
          </a:xfrm>
          <a:prstGeom prst="rect">
            <a:avLst/>
          </a:prstGeom>
        </p:spPr>
      </p:pic>
    </p:spTree>
    <p:extLst>
      <p:ext uri="{BB962C8B-B14F-4D97-AF65-F5344CB8AC3E}">
        <p14:creationId xmlns:p14="http://schemas.microsoft.com/office/powerpoint/2010/main" val="3033344980"/>
      </p:ext>
    </p:extLst>
  </p:cSld>
  <p:clrMapOvr>
    <a:masterClrMapping/>
  </p:clrMapOvr>
  <p:transition spd="slow">
    <p:push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inh dang nhin thay cua M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2219"/>
          </a:xfrm>
        </p:spPr>
      </p:pic>
    </p:spTree>
    <p:extLst>
      <p:ext uri="{BB962C8B-B14F-4D97-AF65-F5344CB8AC3E}">
        <p14:creationId xmlns:p14="http://schemas.microsoft.com/office/powerpoint/2010/main" val="162450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27596" y="197617"/>
            <a:ext cx="10840213" cy="6535149"/>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1466397" y="197617"/>
            <a:ext cx="6331787" cy="6293872"/>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6773298" y="2446085"/>
            <a:ext cx="4631362" cy="4411915"/>
          </a:xfrm>
          <a:prstGeom prst="rect">
            <a:avLst/>
          </a:prstGeom>
          <a:noFill/>
          <a:ln w="9525">
            <a:noFill/>
          </a:ln>
        </p:spPr>
      </p:pic>
      <p:sp>
        <p:nvSpPr>
          <p:cNvPr id="3" name="TextBox 2"/>
          <p:cNvSpPr txBox="1"/>
          <p:nvPr/>
        </p:nvSpPr>
        <p:spPr>
          <a:xfrm>
            <a:off x="1942712" y="2559723"/>
            <a:ext cx="5379155" cy="1569660"/>
          </a:xfrm>
          <a:prstGeom prst="rect">
            <a:avLst/>
          </a:prstGeom>
          <a:noFill/>
        </p:spPr>
        <p:txBody>
          <a:bodyPr wrap="square" rtlCol="0">
            <a:spAutoFit/>
          </a:bodyPr>
          <a:lstStyle/>
          <a:p>
            <a:pPr algn="ctr">
              <a:lnSpc>
                <a:spcPct val="120000"/>
              </a:lnSpc>
            </a:pPr>
            <a:r>
              <a:rPr lang="en-US" sz="4000" b="1" dirty="0">
                <a:solidFill>
                  <a:srgbClr val="0000FF"/>
                </a:solidFill>
              </a:rPr>
              <a:t>BÁO CÁO KẾT QUẢ HOẠT ĐỘNG NHÓM</a:t>
            </a:r>
          </a:p>
        </p:txBody>
      </p:sp>
    </p:spTree>
    <p:extLst>
      <p:ext uri="{BB962C8B-B14F-4D97-AF65-F5344CB8AC3E}">
        <p14:creationId xmlns:p14="http://schemas.microsoft.com/office/powerpoint/2010/main" val="17329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7" y="0"/>
            <a:ext cx="9945279" cy="6858000"/>
          </a:xfrm>
          <a:prstGeom prst="rect">
            <a:avLst/>
          </a:prstGeom>
        </p:spPr>
      </p:pic>
      <p:sp>
        <p:nvSpPr>
          <p:cNvPr id="5" name="Content Placeholder 4">
            <a:extLst>
              <a:ext uri="{FF2B5EF4-FFF2-40B4-BE49-F238E27FC236}">
                <a16:creationId xmlns:a16="http://schemas.microsoft.com/office/drawing/2014/main" id="{9472E2C6-936C-E147-06B1-07DB048C7C1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3185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7609-EE1F-B7F2-6872-228C76E9051D}"/>
              </a:ext>
            </a:extLst>
          </p:cNvPr>
          <p:cNvSpPr>
            <a:spLocks noGrp="1"/>
          </p:cNvSpPr>
          <p:nvPr>
            <p:ph type="title"/>
          </p:nvPr>
        </p:nvSpPr>
        <p:spPr/>
        <p:txBody>
          <a:bodyPr>
            <a:noAutofit/>
          </a:bodyPr>
          <a:lstStyle/>
          <a:p>
            <a:pPr algn="ctr"/>
            <a:r>
              <a:rPr lang="en-US" sz="2800" b="1" i="0" dirty="0" err="1">
                <a:solidFill>
                  <a:srgbClr val="FF0000"/>
                </a:solidFill>
                <a:effectLst/>
                <a:latin typeface="arial" panose="020B0604020202020204" pitchFamily="34" charset="0"/>
              </a:rPr>
              <a:t>Câu</a:t>
            </a:r>
            <a:r>
              <a:rPr lang="en-US" sz="2800" b="1" i="0" dirty="0">
                <a:solidFill>
                  <a:srgbClr val="FF0000"/>
                </a:solidFill>
                <a:effectLst/>
                <a:latin typeface="arial" panose="020B0604020202020204" pitchFamily="34" charset="0"/>
              </a:rPr>
              <a:t> </a:t>
            </a:r>
            <a:r>
              <a:rPr lang="en-US" sz="2800" b="1" i="0" dirty="0" err="1">
                <a:solidFill>
                  <a:srgbClr val="FF0000"/>
                </a:solidFill>
                <a:effectLst/>
                <a:latin typeface="arial" panose="020B0604020202020204" pitchFamily="34" charset="0"/>
              </a:rPr>
              <a:t>hỏi</a:t>
            </a:r>
            <a:r>
              <a:rPr lang="en-US" sz="2800" b="1" i="0" dirty="0">
                <a:solidFill>
                  <a:srgbClr val="FF0000"/>
                </a:solidFill>
                <a:effectLst/>
                <a:latin typeface="arial" panose="020B0604020202020204" pitchFamily="34" charset="0"/>
              </a:rPr>
              <a:t>:</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Một</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bạn</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học</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sinh</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nói</a:t>
            </a:r>
            <a:r>
              <a:rPr lang="en-US" sz="2800" b="0" i="0" dirty="0">
                <a:solidFill>
                  <a:srgbClr val="FF0000"/>
                </a:solidFill>
                <a:effectLst/>
                <a:latin typeface="arial" panose="020B0604020202020204" pitchFamily="34" charset="0"/>
              </a:rPr>
              <a:t>: "Ban </a:t>
            </a:r>
            <a:r>
              <a:rPr lang="en-US" sz="2800" b="0" i="0" dirty="0" err="1">
                <a:solidFill>
                  <a:srgbClr val="FF0000"/>
                </a:solidFill>
                <a:effectLst/>
                <a:latin typeface="arial" panose="020B0604020202020204" pitchFamily="34" charset="0"/>
              </a:rPr>
              <a:t>ngày</a:t>
            </a:r>
            <a:r>
              <a:rPr lang="en-US" sz="2800" b="0" i="0" dirty="0">
                <a:solidFill>
                  <a:srgbClr val="FF0000"/>
                </a:solidFill>
                <a:effectLst/>
                <a:latin typeface="arial" panose="020B0604020202020204" pitchFamily="34" charset="0"/>
              </a:rPr>
              <a:t> chúng ta </a:t>
            </a:r>
            <a:r>
              <a:rPr lang="en-US" sz="2800" b="0" i="0" dirty="0" err="1">
                <a:solidFill>
                  <a:srgbClr val="FF0000"/>
                </a:solidFill>
                <a:effectLst/>
                <a:latin typeface="arial" panose="020B0604020202020204" pitchFamily="34" charset="0"/>
              </a:rPr>
              <a:t>thấy</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Mặt</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Trời</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còn</a:t>
            </a:r>
            <a:r>
              <a:rPr lang="en-US" sz="2800" b="0" i="0" dirty="0">
                <a:solidFill>
                  <a:srgbClr val="FF0000"/>
                </a:solidFill>
                <a:effectLst/>
                <a:latin typeface="arial" panose="020B0604020202020204" pitchFamily="34" charset="0"/>
              </a:rPr>
              <a:t> ban </a:t>
            </a:r>
            <a:r>
              <a:rPr lang="en-US" sz="2800" b="0" i="0" dirty="0" err="1">
                <a:solidFill>
                  <a:srgbClr val="FF0000"/>
                </a:solidFill>
                <a:effectLst/>
                <a:latin typeface="arial" panose="020B0604020202020204" pitchFamily="34" charset="0"/>
              </a:rPr>
              <a:t>đêm</a:t>
            </a:r>
            <a:r>
              <a:rPr lang="en-US" sz="2800" b="0" i="0" dirty="0">
                <a:solidFill>
                  <a:srgbClr val="FF0000"/>
                </a:solidFill>
                <a:effectLst/>
                <a:latin typeface="arial" panose="020B0604020202020204" pitchFamily="34" charset="0"/>
              </a:rPr>
              <a:t> chúng ta </a:t>
            </a:r>
            <a:r>
              <a:rPr lang="en-US" sz="2800" b="0" i="0" dirty="0" err="1">
                <a:solidFill>
                  <a:srgbClr val="FF0000"/>
                </a:solidFill>
                <a:effectLst/>
                <a:latin typeface="arial" panose="020B0604020202020204" pitchFamily="34" charset="0"/>
              </a:rPr>
              <a:t>thấy</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Mặt</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Trăng</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Bạn</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ấy</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nói</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đúng</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không</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Vì</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sao</a:t>
            </a:r>
            <a:r>
              <a:rPr lang="en-US" sz="2800" b="0" i="0" dirty="0">
                <a:solidFill>
                  <a:srgbClr val="FF0000"/>
                </a:solidFill>
                <a:effectLst/>
                <a:latin typeface="arial" panose="020B0604020202020204" pitchFamily="34" charset="0"/>
              </a:rPr>
              <a:t>?</a:t>
            </a:r>
            <a:endParaRPr lang="en-US" sz="2800" dirty="0">
              <a:solidFill>
                <a:srgbClr val="FF0000"/>
              </a:solidFill>
            </a:endParaRPr>
          </a:p>
        </p:txBody>
      </p:sp>
      <p:sp>
        <p:nvSpPr>
          <p:cNvPr id="3" name="Content Placeholder 2">
            <a:extLst>
              <a:ext uri="{FF2B5EF4-FFF2-40B4-BE49-F238E27FC236}">
                <a16:creationId xmlns:a16="http://schemas.microsoft.com/office/drawing/2014/main" id="{03DBBDF4-675F-9898-FE94-16308AFCE831}"/>
              </a:ext>
            </a:extLst>
          </p:cNvPr>
          <p:cNvSpPr>
            <a:spLocks noGrp="1"/>
          </p:cNvSpPr>
          <p:nvPr>
            <p:ph idx="1"/>
          </p:nvPr>
        </p:nvSpPr>
        <p:spPr/>
        <p:txBody>
          <a:bodyPr/>
          <a:lstStyle/>
          <a:p>
            <a:pPr algn="l"/>
            <a:r>
              <a:rPr lang="vi-VN" sz="3200" b="0" i="0" dirty="0">
                <a:effectLst/>
                <a:latin typeface="arial" panose="020B0604020202020204" pitchFamily="34" charset="0"/>
              </a:rPr>
              <a:t>Bạn học sinh đó trả lời chưa đúng, vì ban ngày vẫn có Mặt Trăng.</a:t>
            </a:r>
          </a:p>
          <a:p>
            <a:pPr algn="l"/>
            <a:r>
              <a:rPr lang="vi-VN" sz="3200" b="0" i="0" dirty="0">
                <a:effectLst/>
                <a:latin typeface="arial" panose="020B0604020202020204" pitchFamily="34" charset="0"/>
              </a:rPr>
              <a:t>+ Mặt Trăng được Mặt Trời chiếu sáng và phản chiếu xuống Trái Đất.</a:t>
            </a:r>
          </a:p>
          <a:p>
            <a:pPr algn="l"/>
            <a:r>
              <a:rPr lang="vi-VN" sz="3200" b="0" i="0" dirty="0">
                <a:effectLst/>
                <a:latin typeface="arial" panose="020B0604020202020204" pitchFamily="34" charset="0"/>
              </a:rPr>
              <a:t>+ Do ánh sáng phản chiếu từ Mặt Trăng đến Trái Đất yếu hơn rất nhiều so với ánh sáng trực tiếp từ Mặt Trời chiếu đến Trái Đất.</a:t>
            </a:r>
          </a:p>
          <a:p>
            <a:endParaRPr lang="en-US" dirty="0"/>
          </a:p>
        </p:txBody>
      </p:sp>
    </p:spTree>
    <p:extLst>
      <p:ext uri="{BB962C8B-B14F-4D97-AF65-F5344CB8AC3E}">
        <p14:creationId xmlns:p14="http://schemas.microsoft.com/office/powerpoint/2010/main" val="7775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1422</Words>
  <Application>Microsoft Office PowerPoint</Application>
  <PresentationFormat>Widescreen</PresentationFormat>
  <Paragraphs>99</Paragraphs>
  <Slides>21</Slides>
  <Notes>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Một bạn học sinh nói: "Ban ngày chúng ta thấy Mặt Trời, còn ban đêm chúng ta thấy Mặt Trăng". Bạn ấy nói đúng không? Vì sao?</vt:lpstr>
      <vt:lpstr>Có mấy tuần giữa ngày trăng tròn này và ngày trăng tròn tiếp theo?</vt:lpstr>
      <vt:lpstr>PowerPoint Presentation</vt:lpstr>
      <vt:lpstr>/ Hãy vẽ sơ đồ các vị trí của Mặt Trời, Mặt Trăng và Trái Đất khi chúng ta nhìn thấy một nửa Mặt Trăng</vt:lpstr>
      <vt:lpstr>PowerPoint Presentation</vt:lpstr>
      <vt:lpstr>PowerPoint Presentation</vt:lpstr>
      <vt:lpstr>PowerPoint Presentation</vt:lpstr>
      <vt:lpstr>Bài 34.2 trang 83 sách bài tập KHTN 6:  Em hãy ghép một ô chữ ở cột A với một ô chữ ở cột B để được  các nhận định đúng.  </vt:lpstr>
      <vt:lpstr>Bài 34.4 trang 84 sách bài tập KHTN 6: Em hãy cho biết thứ tự các hình dạng nhìn thấy sau đây của Mặt Trăng theo chiều giảm dần của phần diện tích Mặt Trăng: Trăng khuyết, Trăng lưỡi liềm, Trăng bán nguyệt, Trăng tròn.</vt:lpstr>
      <vt:lpstr>Bài 34.6 trang 84 sách bài tập KHTN 6: Vào năm 1969, tàu vũ trụ Apollo 11 lần đầu tiên đã đưa được con người lên thám hiểm Mặt Trăng. Đó là chuyến du hành không gian rất nguy hiểm, tuy nhiên nhà du hành đã quay về Trái Đất an toàn. Em hãy tìm hiểu và cho biết tại sao nhà du hành lại bắt buộc mang theo bình oxygen trong quá trình thám hiểm Mặt Trăng.</vt:lpstr>
      <vt:lpstr>Bài 34.7 trang 84 sách bài tập KHTN 6: Bạn Minh đã làm thí nghiệm như sau để đo đường kính của Mặt Trăng: Bạn chuẩn bị một tấm bìa đường kính 2 cm, đặt tấm bìa trước mặt sao cho tấm bìa hình tròn vừa phủ kín Mặt Trăng (hình 34.3). Đo khoảng cách từ vị trí đặt mắt đến tấm bìa, bạn Minh thu được khoảng cách là 220 cm. Em hãy giúp bạn Minh xác định đường kính của Mặt Trăng. Biết rằng khoảng cách trung bình từ Mặt Trăng đến Trái Đất là 384 400km. Coi tỉ số giữa đường kính tấm bìa và đường kính Mặt Trăng bằng tỉ số giữa khoảng cách đặt mắt đến tấm bìa và khoảng cách từ Mặt Trăng đến Trái Đất.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Nguyễn Thị Ngọc Lan</cp:lastModifiedBy>
  <cp:revision>60</cp:revision>
  <dcterms:created xsi:type="dcterms:W3CDTF">2021-04-23T02:39:45Z</dcterms:created>
  <dcterms:modified xsi:type="dcterms:W3CDTF">2022-11-30T04:10:39Z</dcterms:modified>
</cp:coreProperties>
</file>