
<file path=[Content_Types].xml><?xml version="1.0" encoding="utf-8"?>
<Types xmlns="http://schemas.openxmlformats.org/package/2006/content-types">
  <Default Extension="jpeg" ContentType="image/jpeg"/>
  <Default Extension="JPG" ContentType="image/.jpg"/>
  <Default Extension="wav" ContentType="audio/x-wav"/>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8" r:id="rId3"/>
    <p:sldId id="338" r:id="rId4"/>
    <p:sldId id="347" r:id="rId5"/>
    <p:sldId id="356" r:id="rId6"/>
    <p:sldId id="348" r:id="rId7"/>
    <p:sldId id="331" r:id="rId8"/>
    <p:sldId id="334" r:id="rId9"/>
    <p:sldId id="332" r:id="rId10"/>
    <p:sldId id="377" r:id="rId11"/>
    <p:sldId id="378" r:id="rId12"/>
    <p:sldId id="333" r:id="rId13"/>
    <p:sldId id="336" r:id="rId14"/>
    <p:sldId id="352" r:id="rId15"/>
    <p:sldId id="357" r:id="rId17"/>
    <p:sldId id="358" r:id="rId18"/>
    <p:sldId id="359" r:id="rId19"/>
    <p:sldId id="360" r:id="rId20"/>
    <p:sldId id="374" r:id="rId21"/>
    <p:sldId id="375" r:id="rId22"/>
    <p:sldId id="376" r:id="rId23"/>
    <p:sldId id="361" r:id="rId24"/>
    <p:sldId id="362" r:id="rId25"/>
    <p:sldId id="363" r:id="rId26"/>
    <p:sldId id="351" r:id="rId27"/>
  </p:sldIdLst>
  <p:sldSz cx="10160000" cy="5715000"/>
  <p:notesSz cx="6858000" cy="9144000"/>
  <p:defaultTextStyle>
    <a:defPPr>
      <a:defRPr lang="en-US"/>
    </a:defPPr>
    <a:lvl1pPr marL="0" algn="l" defTabSz="713105" rtl="0" eaLnBrk="1" latinLnBrk="0" hangingPunct="1">
      <a:defRPr sz="1405" kern="1200">
        <a:solidFill>
          <a:schemeClr val="tx1"/>
        </a:solidFill>
        <a:latin typeface="+mn-lt"/>
        <a:ea typeface="+mn-ea"/>
        <a:cs typeface="+mn-cs"/>
      </a:defRPr>
    </a:lvl1pPr>
    <a:lvl2pPr marL="356870" algn="l" defTabSz="713105" rtl="0" eaLnBrk="1" latinLnBrk="0" hangingPunct="1">
      <a:defRPr sz="1405" kern="1200">
        <a:solidFill>
          <a:schemeClr val="tx1"/>
        </a:solidFill>
        <a:latin typeface="+mn-lt"/>
        <a:ea typeface="+mn-ea"/>
        <a:cs typeface="+mn-cs"/>
      </a:defRPr>
    </a:lvl2pPr>
    <a:lvl3pPr marL="713105" algn="l" defTabSz="713105" rtl="0" eaLnBrk="1" latinLnBrk="0" hangingPunct="1">
      <a:defRPr sz="1405" kern="1200">
        <a:solidFill>
          <a:schemeClr val="tx1"/>
        </a:solidFill>
        <a:latin typeface="+mn-lt"/>
        <a:ea typeface="+mn-ea"/>
        <a:cs typeface="+mn-cs"/>
      </a:defRPr>
    </a:lvl3pPr>
    <a:lvl4pPr marL="1069975" algn="l" defTabSz="713105" rtl="0" eaLnBrk="1" latinLnBrk="0" hangingPunct="1">
      <a:defRPr sz="1405" kern="1200">
        <a:solidFill>
          <a:schemeClr val="tx1"/>
        </a:solidFill>
        <a:latin typeface="+mn-lt"/>
        <a:ea typeface="+mn-ea"/>
        <a:cs typeface="+mn-cs"/>
      </a:defRPr>
    </a:lvl4pPr>
    <a:lvl5pPr marL="1426210" algn="l" defTabSz="713105" rtl="0" eaLnBrk="1" latinLnBrk="0" hangingPunct="1">
      <a:defRPr sz="1405" kern="1200">
        <a:solidFill>
          <a:schemeClr val="tx1"/>
        </a:solidFill>
        <a:latin typeface="+mn-lt"/>
        <a:ea typeface="+mn-ea"/>
        <a:cs typeface="+mn-cs"/>
      </a:defRPr>
    </a:lvl5pPr>
    <a:lvl6pPr marL="1783080" algn="l" defTabSz="713105" rtl="0" eaLnBrk="1" latinLnBrk="0" hangingPunct="1">
      <a:defRPr sz="1405" kern="1200">
        <a:solidFill>
          <a:schemeClr val="tx1"/>
        </a:solidFill>
        <a:latin typeface="+mn-lt"/>
        <a:ea typeface="+mn-ea"/>
        <a:cs typeface="+mn-cs"/>
      </a:defRPr>
    </a:lvl6pPr>
    <a:lvl7pPr marL="2139950" algn="l" defTabSz="713105" rtl="0" eaLnBrk="1" latinLnBrk="0" hangingPunct="1">
      <a:defRPr sz="1405" kern="1200">
        <a:solidFill>
          <a:schemeClr val="tx1"/>
        </a:solidFill>
        <a:latin typeface="+mn-lt"/>
        <a:ea typeface="+mn-ea"/>
        <a:cs typeface="+mn-cs"/>
      </a:defRPr>
    </a:lvl7pPr>
    <a:lvl8pPr marL="2496185" algn="l" defTabSz="713105" rtl="0" eaLnBrk="1" latinLnBrk="0" hangingPunct="1">
      <a:defRPr sz="1405" kern="1200">
        <a:solidFill>
          <a:schemeClr val="tx1"/>
        </a:solidFill>
        <a:latin typeface="+mn-lt"/>
        <a:ea typeface="+mn-ea"/>
        <a:cs typeface="+mn-cs"/>
      </a:defRPr>
    </a:lvl8pPr>
    <a:lvl9pPr marL="2853055" algn="l" defTabSz="713105" rtl="0" eaLnBrk="1" latinLnBrk="0" hangingPunct="1">
      <a:defRPr sz="1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19"/>
    <a:srgbClr val="0000CC"/>
    <a:srgbClr val="6600CC"/>
    <a:srgbClr val="FF0066"/>
    <a:srgbClr val="CC0099"/>
    <a:srgbClr val="072901"/>
    <a:srgbClr val="1EB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138" y="78"/>
      </p:cViewPr>
      <p:guideLst>
        <p:guide orient="horz" pos="183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457D3-3A85-481A-A305-242EF11590CD}"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C93F7-2C09-4821-AC1C-35F41705BFB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713105" rtl="0" eaLnBrk="1" latinLnBrk="0" hangingPunct="1">
      <a:defRPr sz="935" kern="1200">
        <a:solidFill>
          <a:schemeClr val="tx1"/>
        </a:solidFill>
        <a:latin typeface="+mn-lt"/>
        <a:ea typeface="+mn-ea"/>
        <a:cs typeface="+mn-cs"/>
      </a:defRPr>
    </a:lvl1pPr>
    <a:lvl2pPr marL="356870" algn="l" defTabSz="713105" rtl="0" eaLnBrk="1" latinLnBrk="0" hangingPunct="1">
      <a:defRPr sz="935" kern="1200">
        <a:solidFill>
          <a:schemeClr val="tx1"/>
        </a:solidFill>
        <a:latin typeface="+mn-lt"/>
        <a:ea typeface="+mn-ea"/>
        <a:cs typeface="+mn-cs"/>
      </a:defRPr>
    </a:lvl2pPr>
    <a:lvl3pPr marL="713105" algn="l" defTabSz="713105" rtl="0" eaLnBrk="1" latinLnBrk="0" hangingPunct="1">
      <a:defRPr sz="935" kern="1200">
        <a:solidFill>
          <a:schemeClr val="tx1"/>
        </a:solidFill>
        <a:latin typeface="+mn-lt"/>
        <a:ea typeface="+mn-ea"/>
        <a:cs typeface="+mn-cs"/>
      </a:defRPr>
    </a:lvl3pPr>
    <a:lvl4pPr marL="1069975" algn="l" defTabSz="713105" rtl="0" eaLnBrk="1" latinLnBrk="0" hangingPunct="1">
      <a:defRPr sz="935" kern="1200">
        <a:solidFill>
          <a:schemeClr val="tx1"/>
        </a:solidFill>
        <a:latin typeface="+mn-lt"/>
        <a:ea typeface="+mn-ea"/>
        <a:cs typeface="+mn-cs"/>
      </a:defRPr>
    </a:lvl4pPr>
    <a:lvl5pPr marL="1426210" algn="l" defTabSz="713105" rtl="0" eaLnBrk="1" latinLnBrk="0" hangingPunct="1">
      <a:defRPr sz="935" kern="1200">
        <a:solidFill>
          <a:schemeClr val="tx1"/>
        </a:solidFill>
        <a:latin typeface="+mn-lt"/>
        <a:ea typeface="+mn-ea"/>
        <a:cs typeface="+mn-cs"/>
      </a:defRPr>
    </a:lvl5pPr>
    <a:lvl6pPr marL="1783080" algn="l" defTabSz="713105" rtl="0" eaLnBrk="1" latinLnBrk="0" hangingPunct="1">
      <a:defRPr sz="935" kern="1200">
        <a:solidFill>
          <a:schemeClr val="tx1"/>
        </a:solidFill>
        <a:latin typeface="+mn-lt"/>
        <a:ea typeface="+mn-ea"/>
        <a:cs typeface="+mn-cs"/>
      </a:defRPr>
    </a:lvl6pPr>
    <a:lvl7pPr marL="2139950" algn="l" defTabSz="713105" rtl="0" eaLnBrk="1" latinLnBrk="0" hangingPunct="1">
      <a:defRPr sz="935" kern="1200">
        <a:solidFill>
          <a:schemeClr val="tx1"/>
        </a:solidFill>
        <a:latin typeface="+mn-lt"/>
        <a:ea typeface="+mn-ea"/>
        <a:cs typeface="+mn-cs"/>
      </a:defRPr>
    </a:lvl7pPr>
    <a:lvl8pPr marL="2496185" algn="l" defTabSz="713105" rtl="0" eaLnBrk="1" latinLnBrk="0" hangingPunct="1">
      <a:defRPr sz="935" kern="1200">
        <a:solidFill>
          <a:schemeClr val="tx1"/>
        </a:solidFill>
        <a:latin typeface="+mn-lt"/>
        <a:ea typeface="+mn-ea"/>
        <a:cs typeface="+mn-cs"/>
      </a:defRPr>
    </a:lvl8pPr>
    <a:lvl9pPr marL="2853055" algn="l" defTabSz="713105" rtl="0" eaLnBrk="1" latinLnBrk="0" hangingPunct="1">
      <a:defRPr sz="9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56"/>
            <a:ext cx="8636000" cy="1225021"/>
          </a:xfrm>
        </p:spPr>
        <p:txBody>
          <a:bodyPr/>
          <a:lstStyle/>
          <a:p>
            <a:r>
              <a:rPr lang="en-US"/>
              <a:t>Click to edit Master title style</a:t>
            </a:r>
            <a:endParaRPr lang="en-US"/>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7"/>
            <a:ext cx="2286000" cy="487627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08000" y="228867"/>
            <a:ext cx="6688667" cy="487627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9"/>
            <a:ext cx="8636000" cy="1135063"/>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C1DA1C1-1486-44B7-B39F-89D2A2E4507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08000" y="1333501"/>
            <a:ext cx="4487333" cy="377163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164667" y="1333501"/>
            <a:ext cx="4487333" cy="377163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C1DA1C1-1486-44B7-B39F-89D2A2E4507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508000" y="1279262"/>
            <a:ext cx="448909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508000" y="1812396"/>
            <a:ext cx="4489098"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5161141" y="1279262"/>
            <a:ext cx="4490861"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5161141" y="1812396"/>
            <a:ext cx="4490861"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C1DA1C1-1486-44B7-B39F-89D2A2E4507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C1DA1C1-1486-44B7-B39F-89D2A2E4507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DA1C1-1486-44B7-B39F-89D2A2E4507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227543"/>
            <a:ext cx="3342570" cy="968375"/>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972278" y="227543"/>
            <a:ext cx="5679722"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08002" y="1195919"/>
            <a:ext cx="3342570"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C1DA1C1-1486-44B7-B39F-89D2A2E4507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991431" y="510646"/>
            <a:ext cx="60960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C1DA1C1-1486-44B7-B39F-89D2A2E4507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72D-20CB-40B5-B8C5-192D17F45D8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508000" y="1333501"/>
            <a:ext cx="9144000" cy="377163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08000" y="5296961"/>
            <a:ext cx="2370667"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C1DA1C1-1486-44B7-B39F-89D2A2E4507B}" type="datetimeFigureOut">
              <a:rPr lang="en-US" smtClean="0"/>
            </a:fld>
            <a:endParaRPr lang="en-US"/>
          </a:p>
        </p:txBody>
      </p:sp>
      <p:sp>
        <p:nvSpPr>
          <p:cNvPr id="5" name="Footer Placeholder 4"/>
          <p:cNvSpPr>
            <a:spLocks noGrp="1"/>
          </p:cNvSpPr>
          <p:nvPr>
            <p:ph type="ftr" sz="quarter" idx="3"/>
          </p:nvPr>
        </p:nvSpPr>
        <p:spPr>
          <a:xfrm>
            <a:off x="3471334" y="5296961"/>
            <a:ext cx="3217333"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1"/>
            <a:ext cx="2370667"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120272D-20CB-40B5-B8C5-192D17F45D8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9.png"/><Relationship Id="rId4" Type="http://schemas.microsoft.com/office/2007/relationships/media" Target="file:///E:\GA%20&#272;I&#7878;N%20T&#7916;\_Cau-Phu-Dinh_Tiet-91.1.ppt\Em%20t483.mp3" TargetMode="External"/><Relationship Id="rId3" Type="http://schemas.openxmlformats.org/officeDocument/2006/relationships/audio" Target="file:///E:\GA%20&#272;I&#7878;N%20T&#7916;\_Cau-Phu-Dinh_Tiet-91.1.ppt\Em%20t483.mp3" TargetMode="External"/><Relationship Id="rId2" Type="http://schemas.openxmlformats.org/officeDocument/2006/relationships/image" Target="../media/image8.GIF"/><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65350" y="1883571"/>
            <a:ext cx="5829300" cy="1102519"/>
          </a:xfrm>
        </p:spPr>
        <p:txBody>
          <a:bodyPr/>
          <a:lstStyle/>
          <a:p>
            <a:pPr eaLnBrk="1" hangingPunct="1"/>
            <a:endParaRPr lang="en-US">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679700" y="3200400"/>
            <a:ext cx="4800600" cy="1314450"/>
          </a:xfrm>
        </p:spPr>
        <p:txBody>
          <a:bodyPr rtlCol="0">
            <a:normAutofit/>
          </a:bodyPr>
          <a:lstStyle/>
          <a:p>
            <a:pPr>
              <a:defRPr/>
            </a:pP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03200" y="285750"/>
            <a:ext cx="96774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5" dirty="0">
              <a:solidFill>
                <a:prstClr val="white"/>
              </a:solidFill>
              <a:latin typeface="Times New Roman" panose="02020603050405020304" pitchFamily="18" charset="0"/>
              <a:cs typeface="Times New Roman" panose="02020603050405020304" pitchFamily="18" charset="0"/>
            </a:endParaRPr>
          </a:p>
        </p:txBody>
      </p:sp>
      <p:pic>
        <p:nvPicPr>
          <p:cNvPr id="7" name="Picture 6"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8026886" y="531153"/>
            <a:ext cx="1885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200000">
            <a:off x="22225" y="3667125"/>
            <a:ext cx="2000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291" y="3633916"/>
            <a:ext cx="1885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4792" y="342900"/>
            <a:ext cx="1828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p:cNvGrpSpPr/>
          <p:nvPr/>
        </p:nvGrpSpPr>
        <p:grpSpPr bwMode="auto">
          <a:xfrm>
            <a:off x="1193801" y="914400"/>
            <a:ext cx="6800850" cy="1828800"/>
            <a:chOff x="786" y="2201"/>
            <a:chExt cx="2154" cy="2119"/>
          </a:xfrm>
        </p:grpSpPr>
        <p:grpSp>
          <p:nvGrpSpPr>
            <p:cNvPr id="3" name="Group 23"/>
            <p:cNvGrpSpPr/>
            <p:nvPr/>
          </p:nvGrpSpPr>
          <p:grpSpPr bwMode="auto">
            <a:xfrm>
              <a:off x="786" y="2201"/>
              <a:ext cx="2154" cy="2119"/>
              <a:chOff x="786" y="2201"/>
              <a:chExt cx="2154" cy="2119"/>
            </a:xfrm>
          </p:grpSpPr>
          <p:sp>
            <p:nvSpPr>
              <p:cNvPr id="18" name="WordArt 24"/>
              <p:cNvSpPr>
                <a:spLocks noChangeArrowheads="1" noChangeShapeType="1" noTextEdit="1"/>
              </p:cNvSpPr>
              <p:nvPr/>
            </p:nvSpPr>
            <p:spPr bwMode="auto">
              <a:xfrm>
                <a:off x="786" y="3592"/>
                <a:ext cx="2154" cy="331"/>
              </a:xfrm>
              <a:prstGeom prst="rect">
                <a:avLst/>
              </a:prstGeom>
            </p:spPr>
            <p:txBody>
              <a:bodyPr wrap="none" fromWordArt="1">
                <a:prstTxWarp prst="textPlain">
                  <a:avLst>
                    <a:gd name="adj" fmla="val 50000"/>
                  </a:avLst>
                </a:prstTxWarp>
              </a:bodyPr>
              <a:lstStyle/>
              <a:p>
                <a:pPr algn="ctr">
                  <a:defRPr/>
                </a:pPr>
                <a:r>
                  <a:rPr lang="en-US"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TRƯỜNG </a:t>
                </a:r>
                <a:r>
                  <a:rPr lang="en-US" sz="1500" kern="10" dirty="0" smtClean="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THCS HÒA </a:t>
                </a:r>
                <a:r>
                  <a:rPr lang="en-US"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AN</a:t>
                </a:r>
                <a:endParaRPr lang="en-US" sz="1500" kern="10" dirty="0">
                  <a:ln w="9525">
                    <a:solidFill>
                      <a:srgbClr val="0000FF"/>
                    </a:solidFill>
                    <a:rou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9" name="WordArt 25"/>
              <p:cNvSpPr>
                <a:spLocks noChangeArrowheads="1" noChangeShapeType="1" noTextEdit="1"/>
              </p:cNvSpPr>
              <p:nvPr/>
            </p:nvSpPr>
            <p:spPr bwMode="auto">
              <a:xfrm>
                <a:off x="1006" y="2201"/>
                <a:ext cx="1794" cy="2119"/>
              </a:xfrm>
              <a:prstGeom prst="rect">
                <a:avLst/>
              </a:prstGeom>
            </p:spPr>
            <p:txBody>
              <a:bodyPr spcFirstLastPara="1" wrap="none" fromWordArt="1">
                <a:prstTxWarp prst="textArchUp">
                  <a:avLst>
                    <a:gd name="adj" fmla="val 10800004"/>
                  </a:avLst>
                </a:prstTxWarp>
              </a:bodyPr>
              <a:lstStyle/>
              <a:p>
                <a:pPr algn="ctr"/>
                <a:r>
                  <a:rPr lang="nb-NO" sz="1055" b="1" kern="10" dirty="0">
                    <a:ln w="9525">
                      <a:solidFill>
                        <a:srgbClr val="FF0000"/>
                      </a:solidFill>
                      <a:round/>
                    </a:ln>
                    <a:solidFill>
                      <a:srgbClr val="0000FF"/>
                    </a:solidFill>
                    <a:latin typeface="Times New Roman" panose="02020603050405020304" pitchFamily="18" charset="0"/>
                    <a:cs typeface="Times New Roman" panose="02020603050405020304" pitchFamily="18" charset="0"/>
                  </a:rPr>
                  <a:t>PHÒNG GDĐT </a:t>
                </a:r>
                <a:r>
                  <a:rPr lang="nb-NO" sz="1055" b="1" kern="10" dirty="0" smtClean="0">
                    <a:ln w="9525">
                      <a:solidFill>
                        <a:srgbClr val="FF0000"/>
                      </a:solidFill>
                      <a:round/>
                    </a:ln>
                    <a:solidFill>
                      <a:srgbClr val="0000FF"/>
                    </a:solidFill>
                    <a:latin typeface="Times New Roman" panose="02020603050405020304" pitchFamily="18" charset="0"/>
                    <a:cs typeface="Times New Roman" panose="02020603050405020304" pitchFamily="18" charset="0"/>
                  </a:rPr>
                  <a:t>HUYỆN PHÚ HÒA</a:t>
                </a:r>
                <a:endParaRPr lang="en-US" sz="1055" b="1" kern="10" dirty="0">
                  <a:ln w="9525">
                    <a:solidFill>
                      <a:srgbClr val="FF0000"/>
                    </a:solidFill>
                    <a:round/>
                  </a:ln>
                  <a:solidFill>
                    <a:srgbClr val="0000FF"/>
                  </a:solidFill>
                  <a:latin typeface="Times New Roman" panose="02020603050405020304" pitchFamily="18" charset="0"/>
                  <a:cs typeface="Times New Roman" panose="02020603050405020304" pitchFamily="18" charset="0"/>
                </a:endParaRPr>
              </a:p>
            </p:txBody>
          </p:sp>
        </p:grpSp>
        <p:sp>
          <p:nvSpPr>
            <p:cNvPr id="13" name="Text Box 28"/>
            <p:cNvSpPr txBox="1">
              <a:spLocks noChangeArrowheads="1"/>
            </p:cNvSpPr>
            <p:nvPr/>
          </p:nvSpPr>
          <p:spPr bwMode="auto">
            <a:xfrm>
              <a:off x="1698" y="2256"/>
              <a:ext cx="38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1800" dirty="0">
                  <a:solidFill>
                    <a:srgbClr val="FFFF00"/>
                  </a:solidFill>
                  <a:latin typeface="Arial" panose="020B0604020202020204" pitchFamily="34" charset="0"/>
                  <a:cs typeface="Times New Roman" panose="02020603050405020304" pitchFamily="18" charset="0"/>
                  <a:sym typeface="Webdings" panose="05030102010509060703" pitchFamily="18" charset="2"/>
                </a:rPr>
                <a:t></a:t>
              </a:r>
              <a:endParaRPr lang="en-US" sz="1800" dirty="0">
                <a:solidFill>
                  <a:srgbClr val="FFFF00"/>
                </a:solidFill>
                <a:latin typeface="Arial" panose="020B0604020202020204" pitchFamily="34" charset="0"/>
                <a:cs typeface="Times New Roman" panose="02020603050405020304" pitchFamily="18" charset="0"/>
                <a:sym typeface="Webdings" panose="05030102010509060703" pitchFamily="18" charset="2"/>
              </a:endParaRPr>
            </a:p>
          </p:txBody>
        </p:sp>
        <p:sp>
          <p:nvSpPr>
            <p:cNvPr id="14" name="Text Box 29"/>
            <p:cNvSpPr txBox="1">
              <a:spLocks noChangeArrowheads="1"/>
            </p:cNvSpPr>
            <p:nvPr/>
          </p:nvSpPr>
          <p:spPr bwMode="auto">
            <a:xfrm>
              <a:off x="2208" y="2496"/>
              <a:ext cx="38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rPr>
                <a:t></a:t>
              </a:r>
              <a:endPar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endParaRPr>
            </a:p>
          </p:txBody>
        </p:sp>
        <p:sp>
          <p:nvSpPr>
            <p:cNvPr id="15" name="Text Box 30"/>
            <p:cNvSpPr txBox="1">
              <a:spLocks noChangeArrowheads="1"/>
            </p:cNvSpPr>
            <p:nvPr/>
          </p:nvSpPr>
          <p:spPr bwMode="auto">
            <a:xfrm>
              <a:off x="2304" y="2928"/>
              <a:ext cx="38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rPr>
                <a:t></a:t>
              </a:r>
              <a:endPar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endParaRPr>
            </a:p>
          </p:txBody>
        </p:sp>
        <p:sp>
          <p:nvSpPr>
            <p:cNvPr id="16" name="Text Box 31"/>
            <p:cNvSpPr txBox="1">
              <a:spLocks noChangeArrowheads="1"/>
            </p:cNvSpPr>
            <p:nvPr/>
          </p:nvSpPr>
          <p:spPr bwMode="auto">
            <a:xfrm>
              <a:off x="1152" y="2928"/>
              <a:ext cx="38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1800" dirty="0">
                  <a:solidFill>
                    <a:srgbClr val="FFFF00"/>
                  </a:solidFill>
                  <a:latin typeface="Arial" panose="020B0604020202020204" pitchFamily="34" charset="0"/>
                  <a:cs typeface="Times New Roman" panose="02020603050405020304" pitchFamily="18" charset="0"/>
                  <a:sym typeface="Webdings" panose="05030102010509060703" pitchFamily="18" charset="2"/>
                </a:rPr>
                <a:t></a:t>
              </a:r>
              <a:endParaRPr lang="en-US" sz="1800" dirty="0">
                <a:solidFill>
                  <a:srgbClr val="FFFF00"/>
                </a:solidFill>
                <a:latin typeface="Arial" panose="020B0604020202020204" pitchFamily="34" charset="0"/>
                <a:cs typeface="Times New Roman" panose="02020603050405020304" pitchFamily="18" charset="0"/>
                <a:sym typeface="Webdings" panose="05030102010509060703" pitchFamily="18" charset="2"/>
              </a:endParaRPr>
            </a:p>
          </p:txBody>
        </p:sp>
        <p:sp>
          <p:nvSpPr>
            <p:cNvPr id="17" name="Text Box 32"/>
            <p:cNvSpPr txBox="1">
              <a:spLocks noChangeArrowheads="1"/>
            </p:cNvSpPr>
            <p:nvPr/>
          </p:nvSpPr>
          <p:spPr bwMode="auto">
            <a:xfrm>
              <a:off x="1190" y="2534"/>
              <a:ext cx="38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rPr>
                <a:t></a:t>
              </a:r>
              <a:endParaRPr lang="en-US" sz="1800">
                <a:solidFill>
                  <a:srgbClr val="FFFF00"/>
                </a:solidFill>
                <a:latin typeface="Arial" panose="020B0604020202020204" pitchFamily="34" charset="0"/>
                <a:cs typeface="Times New Roman" panose="02020603050405020304" pitchFamily="18" charset="0"/>
                <a:sym typeface="Webdings" panose="05030102010509060703" pitchFamily="18" charset="2"/>
              </a:endParaRPr>
            </a:p>
          </p:txBody>
        </p:sp>
      </p:grpSp>
      <p:sp>
        <p:nvSpPr>
          <p:cNvPr id="20" name="WordArt 33"/>
          <p:cNvSpPr>
            <a:spLocks noChangeArrowheads="1" noChangeShapeType="1" noTextEdit="1"/>
          </p:cNvSpPr>
          <p:nvPr/>
        </p:nvSpPr>
        <p:spPr bwMode="auto">
          <a:xfrm>
            <a:off x="1841499" y="2850360"/>
            <a:ext cx="6678142" cy="971550"/>
          </a:xfrm>
          <a:prstGeom prst="rect">
            <a:avLst/>
          </a:prstGeom>
        </p:spPr>
        <p:txBody>
          <a:bodyPr wrap="none" fromWordArt="1">
            <a:prstTxWarp prst="textDeflate">
              <a:avLst>
                <a:gd name="adj" fmla="val 18750"/>
              </a:avLst>
            </a:prstTxWarp>
          </a:bodyPr>
          <a:lstStyle/>
          <a:p>
            <a:pPr algn="ctr"/>
            <a:r>
              <a:rPr lang="en-US" sz="1500" b="1" kern="10" dirty="0" smtClean="0">
                <a:ln w="12700">
                  <a:solidFill>
                    <a:srgbClr val="0000FF"/>
                  </a:solidFill>
                  <a:round/>
                </a:ln>
                <a:solidFill>
                  <a:srgbClr val="FF0066"/>
                </a:solidFill>
                <a:latin typeface="Times New Roman" panose="02020603050405020304" pitchFamily="18" charset="0"/>
                <a:cs typeface="Times New Roman" panose="02020603050405020304" pitchFamily="18" charset="0"/>
              </a:rPr>
              <a:t>BÁO CÁO THAM LUẬN</a:t>
            </a:r>
            <a:endParaRPr lang="en-US" sz="1500" b="1" kern="10" dirty="0" smtClean="0">
              <a:ln w="12700">
                <a:solidFill>
                  <a:srgbClr val="0000FF"/>
                </a:solidFill>
                <a:round/>
              </a:ln>
              <a:solidFill>
                <a:srgbClr val="FF0066"/>
              </a:solidFill>
              <a:latin typeface="Times New Roman" panose="02020603050405020304" pitchFamily="18" charset="0"/>
              <a:cs typeface="Times New Roman" panose="02020603050405020304" pitchFamily="18" charset="0"/>
            </a:endParaRPr>
          </a:p>
        </p:txBody>
      </p:sp>
      <p:pic>
        <p:nvPicPr>
          <p:cNvPr id="22" name="Picture 4" descr="D:\linh tinh\giaoduc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528" y="1200501"/>
            <a:ext cx="857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34"/>
          <p:cNvSpPr>
            <a:spLocks noChangeArrowheads="1" noChangeShapeType="1" noTextEdit="1"/>
          </p:cNvSpPr>
          <p:nvPr/>
        </p:nvSpPr>
        <p:spPr bwMode="auto">
          <a:xfrm>
            <a:off x="2803010" y="3764760"/>
            <a:ext cx="4229100" cy="5143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49264"/>
              </a:avLst>
            </a:prstTxWarp>
          </a:bodyPr>
          <a:lstStyle/>
          <a:p>
            <a:pPr algn="ctr"/>
            <a:r>
              <a:rPr lang="en-US" sz="1500" kern="10" dirty="0" smtClean="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GDTC 8</a:t>
            </a:r>
            <a:endParaRPr lang="en-US" sz="1500" kern="10" dirty="0" smtClean="0">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2413000" y="4646146"/>
            <a:ext cx="491644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Thuận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6333"/>
    </mc:Choice>
    <mc:Fallback>
      <p:transition spd="slow" advTm="63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205105" y="1024890"/>
            <a:ext cx="9827895" cy="3046095"/>
          </a:xfrm>
          <a:prstGeom prst="rect">
            <a:avLst/>
          </a:prstGeom>
          <a:noFill/>
        </p:spPr>
        <p:txBody>
          <a:bodyPr wrap="square" rtlCol="0">
            <a:spAutoFit/>
          </a:bodyPr>
          <a:p>
            <a:r>
              <a:rPr lang="en-US" sz="2400">
                <a:solidFill>
                  <a:schemeClr val="accent1"/>
                </a:solidFill>
                <a:latin typeface="Times New Roman" panose="02020603050405020304" pitchFamily="18" charset="0"/>
                <a:cs typeface="Times New Roman" panose="02020603050405020304" pitchFamily="18" charset="0"/>
              </a:rPr>
              <a:t>* Chủ đề 4: Bài thể dục;</a:t>
            </a:r>
            <a:endParaRPr lang="en-US" sz="2400">
              <a:solidFill>
                <a:schemeClr val="accent1"/>
              </a:solidFill>
              <a:latin typeface="Times New Roman" panose="02020603050405020304" pitchFamily="18" charset="0"/>
              <a:cs typeface="Times New Roman" panose="02020603050405020304" pitchFamily="18" charset="0"/>
            </a:endParaRPr>
          </a:p>
          <a:p>
            <a:r>
              <a:rPr lang="en-US" sz="2400">
                <a:solidFill>
                  <a:schemeClr val="accent1"/>
                </a:solidFill>
                <a:latin typeface="Times New Roman" panose="02020603050405020304" pitchFamily="18" charset="0"/>
                <a:cs typeface="Times New Roman" panose="02020603050405020304" pitchFamily="18" charset="0"/>
              </a:rPr>
              <a:t>Được tách ra thành: Bài thể dục nhịp điệu 1 và bài thể dục nhịp điệu 2; mỗi bài đều có hình ảnh minh họa từng nhịp, từng động tác rõ ràng và các trò chơi hỗ trợ tập hợp, di chuyển khéo léo…</a:t>
            </a:r>
            <a:endParaRPr lang="en-US" sz="2400">
              <a:solidFill>
                <a:schemeClr val="accent1"/>
              </a:solidFill>
              <a:latin typeface="Times New Roman" panose="02020603050405020304" pitchFamily="18" charset="0"/>
              <a:cs typeface="Times New Roman" panose="02020603050405020304" pitchFamily="18" charset="0"/>
            </a:endParaRPr>
          </a:p>
          <a:p>
            <a:r>
              <a:rPr lang="en-US" sz="2400">
                <a:solidFill>
                  <a:schemeClr val="accent1"/>
                </a:solidFill>
                <a:latin typeface="Times New Roman" panose="02020603050405020304" pitchFamily="18" charset="0"/>
                <a:cs typeface="Times New Roman" panose="02020603050405020304" pitchFamily="18" charset="0"/>
              </a:rPr>
              <a:t>Có sự kế thừa ở các bài trước, liên kết giữa các động tác và thể hiện rõ mức độ, yêu cầu cao hơn ở từng khối lớp . </a:t>
            </a:r>
            <a:endParaRPr lang="en-US" sz="2400">
              <a:solidFill>
                <a:schemeClr val="accent1"/>
              </a:solidFill>
              <a:latin typeface="Times New Roman" panose="02020603050405020304" pitchFamily="18" charset="0"/>
              <a:cs typeface="Times New Roman" panose="02020603050405020304" pitchFamily="18" charset="0"/>
            </a:endParaRPr>
          </a:p>
          <a:p>
            <a:r>
              <a:rPr lang="en-US" sz="2400">
                <a:solidFill>
                  <a:schemeClr val="accent1"/>
                </a:solidFill>
                <a:latin typeface="Times New Roman" panose="02020603050405020304" pitchFamily="18" charset="0"/>
                <a:cs typeface="Times New Roman" panose="02020603050405020304" pitchFamily="18" charset="0"/>
              </a:rPr>
              <a:t>* Phần thể thao tự chọn có 3 chủ đề :(Cầu lông; Bóng đá; Bóng rổ) đều là những môn thể thao học sinh rất yêu thích.</a:t>
            </a:r>
            <a:endParaRPr lang="en-US" sz="24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711658"/>
            <a:ext cx="6457950" cy="460375"/>
          </a:xfrm>
          <a:prstGeom prst="rect">
            <a:avLst/>
          </a:prstGeom>
          <a:noFill/>
          <a:ln>
            <a:noFill/>
          </a:ln>
        </p:spPr>
        <p:txBody>
          <a:bodyPr wrap="square" rtlCol="0">
            <a:spAutoFit/>
          </a:bodyPr>
          <a:lstStyle/>
          <a:p>
            <a:pPr algn="just">
              <a:spcBef>
                <a:spcPct val="20000"/>
              </a:spcBef>
            </a:pPr>
            <a:r>
              <a:rPr lang="en-US" sz="2400" b="1" dirty="0" smtClean="0">
                <a:latin typeface="Times New Roman" panose="02020603050405020304" pitchFamily="18" charset="0"/>
                <a:cs typeface="Times New Roman" panose="02020603050405020304" pitchFamily="18" charset="0"/>
              </a:rPr>
              <a:t>    b. </a:t>
            </a:r>
            <a:r>
              <a:rPr lang="en-US" sz="2400" b="1" u="sng" dirty="0" err="1" smtClean="0">
                <a:latin typeface="Times New Roman" panose="02020603050405020304" pitchFamily="18" charset="0"/>
                <a:cs typeface="Times New Roman" panose="02020603050405020304" pitchFamily="18" charset="0"/>
              </a:rPr>
              <a:t>Khó</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khăn</a:t>
            </a:r>
            <a:endParaRPr lang="en-US" sz="24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0985" y="1099230"/>
            <a:ext cx="9220200" cy="1200329"/>
          </a:xfrm>
          <a:prstGeom prst="rect">
            <a:avLst/>
          </a:prstGeom>
          <a:noFill/>
          <a:ln>
            <a:noFill/>
          </a:ln>
        </p:spPr>
        <p:txBody>
          <a:bodyPr wrap="square" rtlCol="0">
            <a:spAutoFit/>
          </a:bodyPr>
          <a:lstStyle/>
          <a:p>
            <a:r>
              <a:rPr lang="vi-VN" sz="2400" b="1" i="1" dirty="0">
                <a:solidFill>
                  <a:srgbClr val="002A19"/>
                </a:solidFill>
                <a:latin typeface="Times New Roman" panose="02020603050405020304" pitchFamily="18" charset="0"/>
                <a:cs typeface="Times New Roman" panose="02020603050405020304" pitchFamily="18" charset="0"/>
              </a:rPr>
              <a:t>* </a:t>
            </a:r>
            <a:r>
              <a:rPr lang="vi-VN" sz="2400" b="1" i="1" u="sng" dirty="0">
                <a:solidFill>
                  <a:srgbClr val="002A19"/>
                </a:solidFill>
                <a:latin typeface="Times New Roman" panose="02020603050405020304" pitchFamily="18" charset="0"/>
                <a:cs typeface="Times New Roman" panose="02020603050405020304" pitchFamily="18" charset="0"/>
              </a:rPr>
              <a:t>Về phía </a:t>
            </a:r>
            <a:r>
              <a:rPr lang="en-US" sz="2400" b="1" i="1" u="sng" dirty="0">
                <a:solidFill>
                  <a:srgbClr val="002A19"/>
                </a:solidFill>
                <a:latin typeface="Times New Roman" panose="02020603050405020304" pitchFamily="18" charset="0"/>
                <a:cs typeface="Times New Roman" panose="02020603050405020304" pitchFamily="18" charset="0"/>
              </a:rPr>
              <a:t>N</a:t>
            </a:r>
            <a:r>
              <a:rPr lang="vi-VN" sz="2400" b="1" i="1" u="sng" dirty="0">
                <a:solidFill>
                  <a:srgbClr val="002A19"/>
                </a:solidFill>
                <a:latin typeface="Times New Roman" panose="02020603050405020304" pitchFamily="18" charset="0"/>
                <a:cs typeface="Times New Roman" panose="02020603050405020304" pitchFamily="18" charset="0"/>
              </a:rPr>
              <a:t>hà trường</a:t>
            </a:r>
            <a:r>
              <a:rPr lang="vi-VN" sz="2400" b="1" i="1" dirty="0">
                <a:solidFill>
                  <a:srgbClr val="002A19"/>
                </a:solidFill>
                <a:latin typeface="Times New Roman" panose="02020603050405020304" pitchFamily="18" charset="0"/>
                <a:cs typeface="Times New Roman" panose="02020603050405020304" pitchFamily="18" charset="0"/>
              </a:rPr>
              <a:t>:</a:t>
            </a:r>
            <a:endParaRPr lang="en-US" sz="2400" dirty="0">
              <a:solidFill>
                <a:srgbClr val="002A19"/>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điều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cơ</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sở</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những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lúc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mưa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giảng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ngoài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trời</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0985" y="2171700"/>
            <a:ext cx="9372600" cy="1938992"/>
          </a:xfrm>
          <a:prstGeom prst="rect">
            <a:avLst/>
          </a:prstGeom>
          <a:noFill/>
          <a:ln>
            <a:noFill/>
          </a:ln>
        </p:spPr>
        <p:txBody>
          <a:bodyPr wrap="square" rtlCol="0">
            <a:spAutoFit/>
          </a:bodyPr>
          <a:lstStyle/>
          <a:p>
            <a:r>
              <a:rPr lang="vi-VN" sz="2400" b="1" i="1" dirty="0">
                <a:solidFill>
                  <a:srgbClr val="002A19"/>
                </a:solidFill>
                <a:latin typeface="Times New Roman" panose="02020603050405020304" pitchFamily="18" charset="0"/>
                <a:cs typeface="Times New Roman" panose="02020603050405020304" pitchFamily="18" charset="0"/>
              </a:rPr>
              <a:t>* </a:t>
            </a:r>
            <a:r>
              <a:rPr lang="vi-VN" sz="2400" b="1" i="1" u="sng" dirty="0">
                <a:solidFill>
                  <a:srgbClr val="002A19"/>
                </a:solidFill>
                <a:latin typeface="Times New Roman" panose="02020603050405020304" pitchFamily="18" charset="0"/>
                <a:cs typeface="Times New Roman" panose="02020603050405020304" pitchFamily="18" charset="0"/>
              </a:rPr>
              <a:t>Về phía Giáo viên</a:t>
            </a:r>
            <a:r>
              <a:rPr lang="vi-VN" sz="2400" b="1" i="1" dirty="0">
                <a:solidFill>
                  <a:srgbClr val="002A19"/>
                </a:solidFill>
                <a:latin typeface="Times New Roman" panose="02020603050405020304" pitchFamily="18" charset="0"/>
                <a:cs typeface="Times New Roman" panose="02020603050405020304" pitchFamily="18" charset="0"/>
              </a:rPr>
              <a:t>:</a:t>
            </a:r>
            <a:endParaRPr lang="en-US" sz="2400" dirty="0">
              <a:solidFill>
                <a:srgbClr val="002A19"/>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T</a:t>
            </a:r>
            <a:r>
              <a:rPr lang="vi-VN" sz="2400" dirty="0">
                <a:solidFill>
                  <a:srgbClr val="0000CC"/>
                </a:solidFill>
                <a:latin typeface="Times New Roman" panose="02020603050405020304" pitchFamily="18" charset="0"/>
                <a:cs typeface="Times New Roman" panose="02020603050405020304" pitchFamily="18" charset="0"/>
              </a:rPr>
              <a:t>hời tiết vào mùa mưa </a:t>
            </a:r>
            <a:r>
              <a:rPr lang="en-US" sz="2400" dirty="0" err="1">
                <a:solidFill>
                  <a:srgbClr val="0000CC"/>
                </a:solidFill>
                <a:latin typeface="Times New Roman" panose="02020603050405020304" pitchFamily="18" charset="0"/>
                <a:cs typeface="Times New Roman" panose="02020603050405020304" pitchFamily="18" charset="0"/>
              </a:rPr>
              <a:t>sân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bãi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đảm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bảo</a:t>
            </a:r>
            <a:r>
              <a:rPr lang="en-US" sz="2400" dirty="0">
                <a:solidFill>
                  <a:srgbClr val="0000CC"/>
                </a:solidFill>
                <a:latin typeface="Times New Roman" panose="02020603050405020304" pitchFamily="18" charset="0"/>
                <a:cs typeface="Times New Roman" panose="02020603050405020304" pitchFamily="18" charset="0"/>
              </a:rPr>
              <a:t> an </a:t>
            </a:r>
            <a:r>
              <a:rPr lang="en-US" sz="2400" dirty="0" err="1">
                <a:solidFill>
                  <a:srgbClr val="0000CC"/>
                </a:solidFill>
                <a:latin typeface="Times New Roman" panose="02020603050405020304" pitchFamily="18" charset="0"/>
                <a:cs typeface="Times New Roman" panose="02020603050405020304" pitchFamily="18" charset="0"/>
              </a:rPr>
              <a:t>toàn</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nên dạy học không liên tục, từ đó một số nội dung chưa đi sâu, chưa có sân tập đúng qu</a:t>
            </a:r>
            <a:r>
              <a:rPr lang="en-US" sz="2400" dirty="0">
                <a:solidFill>
                  <a:srgbClr val="0000CC"/>
                </a:solidFill>
                <a:latin typeface="Times New Roman" panose="02020603050405020304" pitchFamily="18" charset="0"/>
                <a:cs typeface="Times New Roman" panose="02020603050405020304" pitchFamily="18" charset="0"/>
              </a:rPr>
              <a:t>y</a:t>
            </a:r>
            <a:r>
              <a:rPr lang="vi-VN" sz="2400" dirty="0">
                <a:solidFill>
                  <a:srgbClr val="0000CC"/>
                </a:solidFill>
                <a:latin typeface="Times New Roman" panose="02020603050405020304" pitchFamily="18" charset="0"/>
                <a:cs typeface="Times New Roman" panose="02020603050405020304" pitchFamily="18" charset="0"/>
              </a:rPr>
              <a:t> cách nên HS phát huy chưa hết khả năng của mình, dẫn đến việc luyện 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tham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đấu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một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số</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vi-VN" sz="2400" dirty="0">
                <a:solidFill>
                  <a:srgbClr val="0000CC"/>
                </a:solidFill>
                <a:latin typeface="Times New Roman" panose="02020603050405020304" pitchFamily="18" charset="0"/>
                <a:cs typeface="Times New Roman" panose="02020603050405020304" pitchFamily="18" charset="0"/>
              </a:rPr>
              <a:t> chưa đạt thành tích cao.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10"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2334"/>
    </mc:Choice>
    <mc:Fallback>
      <p:transition spd="slow" advTm="72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956965"/>
            <a:ext cx="10033000" cy="5631180"/>
          </a:xfrm>
          <a:prstGeom prst="rect">
            <a:avLst/>
          </a:prstGeom>
        </p:spPr>
        <p:txBody>
          <a:bodyPr wrap="square">
            <a:spAutoFit/>
          </a:bodyPr>
          <a:lstStyle/>
          <a:p>
            <a:pPr marL="0" lvl="1" indent="457200" algn="just">
              <a:buFontTx/>
              <a:buNone/>
            </a:pPr>
            <a:r>
              <a:rPr lang="en-US" altLang="vi-VN" sz="2400" dirty="0" smtClean="0">
                <a:solidFill>
                  <a:srgbClr val="0000CC"/>
                </a:solidFill>
                <a:latin typeface="Times New Roman" panose="02020603050405020304" pitchFamily="18" charset="0"/>
                <a:cs typeface="Times New Roman" panose="02020603050405020304" pitchFamily="18" charset="0"/>
              </a:rPr>
              <a:t>- </a:t>
            </a:r>
            <a:r>
              <a:rPr lang="vi-VN" sz="2400" dirty="0" smtClean="0">
                <a:solidFill>
                  <a:srgbClr val="0000CC"/>
                </a:solidFill>
                <a:latin typeface="Times New Roman" panose="02020603050405020304" pitchFamily="18" charset="0"/>
                <a:cs typeface="Times New Roman" panose="02020603050405020304" pitchFamily="18" charset="0"/>
              </a:rPr>
              <a:t>M</a:t>
            </a:r>
            <a:r>
              <a:rPr lang="en-US" sz="2400" dirty="0" err="1">
                <a:solidFill>
                  <a:srgbClr val="0000CC"/>
                </a:solidFill>
                <a:latin typeface="Times New Roman" panose="02020603050405020304" pitchFamily="18" charset="0"/>
                <a:cs typeface="Times New Roman" panose="02020603050405020304" pitchFamily="18" charset="0"/>
              </a:rPr>
              <a:t>ột</a:t>
            </a:r>
            <a:r>
              <a:rPr lang="vi-VN" sz="2400" dirty="0">
                <a:solidFill>
                  <a:srgbClr val="0000CC"/>
                </a:solidFill>
                <a:latin typeface="Times New Roman" panose="02020603050405020304" pitchFamily="18" charset="0"/>
                <a:cs typeface="Times New Roman" panose="02020603050405020304" pitchFamily="18" charset="0"/>
              </a:rPr>
              <a:t> số</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ý </a:t>
            </a:r>
            <a:r>
              <a:rPr lang="en-US" sz="2400" dirty="0" err="1">
                <a:solidFill>
                  <a:srgbClr val="0000CC"/>
                </a:solidFill>
                <a:latin typeface="Times New Roman" panose="02020603050405020304" pitchFamily="18" charset="0"/>
                <a:cs typeface="Times New Roman" panose="02020603050405020304" pitchFamily="18" charset="0"/>
              </a:rPr>
              <a:t>thức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tốt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còn</a:t>
            </a:r>
            <a:r>
              <a:rPr lang="en-US" sz="2400" dirty="0">
                <a:solidFill>
                  <a:srgbClr val="0000CC"/>
                </a:solidFill>
                <a:latin typeface="Times New Roman" panose="02020603050405020304" pitchFamily="18" charset="0"/>
                <a:cs typeface="Times New Roman" panose="02020603050405020304" pitchFamily="18" charset="0"/>
              </a:rPr>
              <a:t> ham </a:t>
            </a:r>
            <a:r>
              <a:rPr lang="en-US" sz="2400" dirty="0" err="1">
                <a:solidFill>
                  <a:srgbClr val="0000CC"/>
                </a:solidFill>
                <a:latin typeface="Times New Roman" panose="02020603050405020304" pitchFamily="18" charset="0"/>
                <a:cs typeface="Times New Roman" panose="02020603050405020304" pitchFamily="18" charset="0"/>
              </a:rPr>
              <a:t>chơi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thường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xuyên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vắng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ít</a:t>
            </a:r>
            <a:r>
              <a:rPr lang="vi-VN" sz="2400" dirty="0">
                <a:solidFill>
                  <a:srgbClr val="0000CC"/>
                </a:solidFill>
                <a:latin typeface="Times New Roman" panose="02020603050405020304" pitchFamily="18" charset="0"/>
                <a:cs typeface="Times New Roman" panose="02020603050405020304" pitchFamily="18" charset="0"/>
              </a:rPr>
              <a:t> học sinh đang theo học tại trường, điều kiện kinh tế còn khó khăn</a:t>
            </a:r>
            <a:r>
              <a:rPr lang="en-US" sz="2400" dirty="0">
                <a:solidFill>
                  <a:srgbClr val="0000CC"/>
                </a:solidFill>
                <a:latin typeface="Times New Roman" panose="02020603050405020304" pitchFamily="18" charset="0"/>
                <a:cs typeface="Times New Roman" panose="02020603050405020304" pitchFamily="18" charset="0"/>
              </a:rPr>
              <a:t>, p</a:t>
            </a:r>
            <a:r>
              <a:rPr lang="vi-VN" sz="2400" dirty="0">
                <a:solidFill>
                  <a:srgbClr val="0000CC"/>
                </a:solidFill>
                <a:latin typeface="Times New Roman" panose="02020603050405020304" pitchFamily="18" charset="0"/>
                <a:cs typeface="Times New Roman" panose="02020603050405020304" pitchFamily="18" charset="0"/>
              </a:rPr>
              <a:t>hụ huynh chưa đầu tư đến việc học cũng như chăm lo đời sống</a:t>
            </a:r>
            <a:r>
              <a:rPr lang="en-US" altLang="vi-VN"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tinh thần cho các em. Nhiều bậc phụ huynh xem nhẹ môn GDTC </a:t>
            </a:r>
            <a:r>
              <a:rPr lang="en-US" sz="2400" dirty="0" err="1">
                <a:solidFill>
                  <a:srgbClr val="0000CC"/>
                </a:solidFill>
                <a:latin typeface="Times New Roman" panose="02020603050405020304" pitchFamily="18" charset="0"/>
                <a:cs typeface="Times New Roman" panose="02020603050405020304" pitchFamily="18" charset="0"/>
              </a:rPr>
              <a:t>coi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đây</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là môn phụ nên chưa tạo điều kiện thuận lợi cho các em tham gia các buổi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buổi</a:t>
            </a:r>
            <a:r>
              <a:rPr lang="vi-VN" sz="2400" dirty="0">
                <a:solidFill>
                  <a:srgbClr val="0000CC"/>
                </a:solidFill>
                <a:latin typeface="Times New Roman" panose="02020603050405020304" pitchFamily="18" charset="0"/>
                <a:cs typeface="Times New Roman" panose="02020603050405020304" pitchFamily="18" charset="0"/>
              </a:rPr>
              <a:t> hoạt động ngoại khóa</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việc nhận thức, ý thức học môn GDTC của các em cũng khác nhau</a:t>
            </a:r>
            <a:r>
              <a:rPr lang="vi-VN" sz="2400" dirty="0" smtClean="0">
                <a:solidFill>
                  <a:srgbClr val="0000CC"/>
                </a:solidFill>
                <a:latin typeface="Times New Roman" panose="02020603050405020304" pitchFamily="18" charset="0"/>
                <a:cs typeface="Times New Roman" panose="02020603050405020304" pitchFamily="18" charset="0"/>
              </a:rPr>
              <a:t>.</a:t>
            </a:r>
            <a:endParaRPr lang="vi-VN" sz="2400" dirty="0" smtClean="0">
              <a:solidFill>
                <a:srgbClr val="0000CC"/>
              </a:solidFill>
              <a:latin typeface="Times New Roman" panose="02020603050405020304" pitchFamily="18" charset="0"/>
              <a:cs typeface="Times New Roman" panose="02020603050405020304" pitchFamily="18" charset="0"/>
            </a:endParaRPr>
          </a:p>
          <a:p>
            <a:pPr marL="0" lvl="1" indent="457200" algn="just">
              <a:buFontTx/>
              <a:buNone/>
            </a:pPr>
            <a:r>
              <a:rPr lang="en-US" sz="2400"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dùng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indent="457200" algn="just"/>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Chương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trình</a:t>
            </a:r>
            <a:r>
              <a:rPr lang="en-US" sz="2400" dirty="0">
                <a:solidFill>
                  <a:srgbClr val="0000CC"/>
                </a:solidFill>
                <a:latin typeface="Times New Roman" panose="02020603050405020304" pitchFamily="18" charset="0"/>
                <a:cs typeface="Times New Roman" panose="02020603050405020304" pitchFamily="18" charset="0"/>
              </a:rPr>
              <a:t> GDPT 2018 </a:t>
            </a:r>
            <a:r>
              <a:rPr lang="en-US" sz="2400" dirty="0" err="1">
                <a:solidFill>
                  <a:srgbClr val="0000CC"/>
                </a:solidFill>
                <a:latin typeface="Times New Roman" panose="02020603050405020304" pitchFamily="18" charset="0"/>
                <a:cs typeface="Times New Roman" panose="02020603050405020304" pitchFamily="18" charset="0"/>
              </a:rPr>
              <a:t>đã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đang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thứ</a:t>
            </a:r>
            <a:r>
              <a:rPr lang="en-US" sz="2400" dirty="0">
                <a:solidFill>
                  <a:srgbClr val="0000CC"/>
                </a:solidFill>
                <a:latin typeface="Times New Roman" panose="02020603050405020304" pitchFamily="18" charset="0"/>
                <a:cs typeface="Times New Roman" panose="02020603050405020304" pitchFamily="18" charset="0"/>
              </a:rPr>
              <a:t> 3 </a:t>
            </a:r>
            <a:r>
              <a:rPr lang="en-US" sz="2400" dirty="0" err="1">
                <a:solidFill>
                  <a:srgbClr val="0000CC"/>
                </a:solidFill>
                <a:latin typeface="Times New Roman" panose="02020603050405020304" pitchFamily="18" charset="0"/>
                <a:cs typeface="Times New Roman" panose="02020603050405020304" pitchFamily="18" charset="0"/>
              </a:rPr>
              <a:t>nhưng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đồ</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dùng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(ĐDDH)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lớp</a:t>
            </a:r>
            <a:r>
              <a:rPr lang="en-US" sz="2400" dirty="0">
                <a:solidFill>
                  <a:srgbClr val="0000CC"/>
                </a:solidFill>
                <a:latin typeface="Times New Roman" panose="02020603050405020304" pitchFamily="18" charset="0"/>
                <a:cs typeface="Times New Roman" panose="02020603050405020304" pitchFamily="18" charset="0"/>
              </a:rPr>
              <a:t> 6,7,8 </a:t>
            </a:r>
            <a:r>
              <a:rPr lang="en-US" sz="2400" dirty="0" err="1">
                <a:solidFill>
                  <a:srgbClr val="0000CC"/>
                </a:solidFill>
                <a:latin typeface="Times New Roman" panose="02020603050405020304" pitchFamily="18" charset="0"/>
                <a:cs typeface="Times New Roman" panose="02020603050405020304" pitchFamily="18" charset="0"/>
              </a:rPr>
              <a:t>vẫn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mỗi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lớp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những</a:t>
            </a:r>
            <a:r>
              <a:rPr lang="en-US" sz="2400" dirty="0">
                <a:solidFill>
                  <a:srgbClr val="0000CC"/>
                </a:solidFill>
                <a:latin typeface="Times New Roman" panose="02020603050405020304" pitchFamily="18" charset="0"/>
                <a:cs typeface="Times New Roman" panose="02020603050405020304" pitchFamily="18" charset="0"/>
              </a:rPr>
              <a:t> (ĐDDH) </a:t>
            </a:r>
            <a:r>
              <a:rPr lang="en-US" sz="2400" dirty="0" err="1">
                <a:solidFill>
                  <a:srgbClr val="0000CC"/>
                </a:solidFill>
                <a:latin typeface="Times New Roman" panose="02020603050405020304" pitchFamily="18" charset="0"/>
                <a:cs typeface="Times New Roman" panose="02020603050405020304" pitchFamily="18" charset="0"/>
              </a:rPr>
              <a:t>cũ</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còn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nếu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muốn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tiết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đồ</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dùng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để</a:t>
            </a:r>
            <a:r>
              <a:rPr lang="en-US" sz="2400" dirty="0">
                <a:solidFill>
                  <a:srgbClr val="0000CC"/>
                </a:solidFill>
                <a:latin typeface="Times New Roman" panose="02020603050405020304" pitchFamily="18" charset="0"/>
                <a:cs typeface="Times New Roman" panose="02020603050405020304" pitchFamily="18" charset="0"/>
              </a:rPr>
              <a:t> minh </a:t>
            </a:r>
            <a:r>
              <a:rPr lang="en-US" sz="2400" dirty="0" err="1">
                <a:solidFill>
                  <a:srgbClr val="0000CC"/>
                </a:solidFill>
                <a:latin typeface="Times New Roman" panose="02020603050405020304" pitchFamily="18" charset="0"/>
                <a:cs typeface="Times New Roman" panose="02020603050405020304" pitchFamily="18" charset="0"/>
              </a:rPr>
              <a:t>họa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thì</a:t>
            </a:r>
            <a:r>
              <a:rPr lang="en-US" sz="2400" dirty="0">
                <a:solidFill>
                  <a:srgbClr val="0000CC"/>
                </a:solidFill>
                <a:latin typeface="Times New Roman" panose="02020603050405020304" pitchFamily="18" charset="0"/>
                <a:cs typeface="Times New Roman" panose="02020603050405020304" pitchFamily="18" charset="0"/>
              </a:rPr>
              <a:t> GV </a:t>
            </a:r>
            <a:r>
              <a:rPr lang="en-US" sz="2400" dirty="0" err="1">
                <a:solidFill>
                  <a:srgbClr val="0000CC"/>
                </a:solidFill>
                <a:latin typeface="Times New Roman" panose="02020603050405020304" pitchFamily="18" charset="0"/>
                <a:cs typeface="Times New Roman" panose="02020603050405020304" pitchFamily="18" charset="0"/>
              </a:rPr>
              <a:t>phải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marL="342900" indent="-342900" algn="just">
              <a:buFontTx/>
              <a:buChar char="-"/>
            </a:pPr>
            <a:endParaRPr lang="en-US" sz="2400" dirty="0">
              <a:solidFill>
                <a:srgbClr val="0000CC"/>
              </a:solidFill>
              <a:latin typeface="Times New Roman" panose="02020603050405020304" pitchFamily="18" charset="0"/>
              <a:cs typeface="Times New Roman" panose="02020603050405020304" pitchFamily="18" charset="0"/>
            </a:endParaRPr>
          </a:p>
          <a:p>
            <a:pPr algn="just"/>
            <a:endParaRPr lang="vi-VN" sz="2400" dirty="0">
              <a:solidFill>
                <a:srgbClr val="444444"/>
              </a:solidFill>
              <a:latin typeface="+mj-lt"/>
            </a:endParaRPr>
          </a:p>
        </p:txBody>
      </p:sp>
      <p:sp>
        <p:nvSpPr>
          <p:cNvPr id="5" name="TextBox 4"/>
          <p:cNvSpPr txBox="1"/>
          <p:nvPr/>
        </p:nvSpPr>
        <p:spPr>
          <a:xfrm>
            <a:off x="127000" y="495300"/>
            <a:ext cx="6457950" cy="460375"/>
          </a:xfrm>
          <a:prstGeom prst="rect">
            <a:avLst/>
          </a:prstGeom>
          <a:noFill/>
          <a:ln>
            <a:noFill/>
          </a:ln>
        </p:spPr>
        <p:txBody>
          <a:bodyPr wrap="square" rtlCol="0">
            <a:spAutoFit/>
          </a:bodyPr>
          <a:lstStyle/>
          <a:p>
            <a:pPr indent="457200"/>
            <a:r>
              <a:rPr lang="vi-VN" sz="2400" b="1" i="1" dirty="0">
                <a:latin typeface="Times New Roman" panose="02020603050405020304" pitchFamily="18" charset="0"/>
                <a:cs typeface="Times New Roman" panose="02020603050405020304" pitchFamily="18" charset="0"/>
              </a:rPr>
              <a:t>*Về phía </a:t>
            </a:r>
            <a:r>
              <a:rPr lang="en-US" sz="2400" b="1" i="1" dirty="0">
                <a:latin typeface="Times New Roman" panose="02020603050405020304" pitchFamily="18" charset="0"/>
                <a:cs typeface="Times New Roman" panose="02020603050405020304" pitchFamily="18" charset="0"/>
              </a:rPr>
              <a:t>H</a:t>
            </a:r>
            <a:r>
              <a:rPr lang="vi-VN" sz="2400" b="1" i="1" dirty="0">
                <a:latin typeface="Times New Roman" panose="02020603050405020304" pitchFamily="18" charset="0"/>
                <a:cs typeface="Times New Roman" panose="02020603050405020304" pitchFamily="18" charset="0"/>
              </a:rPr>
              <a:t>ọc sinh</a:t>
            </a:r>
            <a:r>
              <a:rPr lang="vi-VN"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6739"/>
            <a:ext cx="10160000" cy="5262245"/>
          </a:xfrm>
          <a:prstGeom prst="rect">
            <a:avLst/>
          </a:prstGeom>
        </p:spPr>
        <p:txBody>
          <a:bodyPr wrap="square">
            <a:spAutoFit/>
          </a:bodyPr>
          <a:lstStyle/>
          <a:p>
            <a:pPr algn="just"/>
            <a:r>
              <a:rPr lang="vi-VN" sz="2400" b="1" dirty="0">
                <a:solidFill>
                  <a:srgbClr val="002A19"/>
                </a:solidFill>
                <a:latin typeface="Times New Roman" panose="02020603050405020304" pitchFamily="18" charset="0"/>
                <a:cs typeface="Times New Roman" panose="02020603050405020304" pitchFamily="18" charset="0"/>
              </a:rPr>
              <a:t>II/ KẾT QUẢ THỰC HIỆN NỘI DUNG THAM LUẬN </a:t>
            </a:r>
            <a:r>
              <a:rPr lang="vi-VN" sz="2400" b="1" dirty="0" smtClean="0">
                <a:solidFill>
                  <a:srgbClr val="002A19"/>
                </a:solidFill>
                <a:latin typeface="Times New Roman" panose="02020603050405020304" pitchFamily="18" charset="0"/>
                <a:cs typeface="Times New Roman" panose="02020603050405020304" pitchFamily="18" charset="0"/>
              </a:rPr>
              <a:t>:</a:t>
            </a:r>
            <a:endParaRPr lang="vi-VN" sz="2400" b="1" dirty="0" smtClean="0">
              <a:solidFill>
                <a:srgbClr val="002A19"/>
              </a:solidFill>
              <a:latin typeface="Times New Roman" panose="02020603050405020304" pitchFamily="18" charset="0"/>
              <a:cs typeface="Times New Roman" panose="02020603050405020304" pitchFamily="18" charset="0"/>
            </a:endParaRPr>
          </a:p>
          <a:p>
            <a:pPr indent="457200" algn="just"/>
            <a:r>
              <a:rPr lang="en-US" altLang="vi-VN" sz="2400" b="1" dirty="0" smtClean="0">
                <a:solidFill>
                  <a:srgbClr val="002A19"/>
                </a:solidFill>
                <a:latin typeface="Times New Roman" panose="02020603050405020304" pitchFamily="18" charset="0"/>
                <a:cs typeface="Times New Roman" panose="02020603050405020304" pitchFamily="18" charset="0"/>
              </a:rPr>
              <a:t>- </a:t>
            </a:r>
            <a:r>
              <a:rPr lang="vi-VN" sz="2400" dirty="0" smtClean="0">
                <a:solidFill>
                  <a:srgbClr val="0000CC"/>
                </a:solidFill>
                <a:latin typeface="Times New Roman" panose="02020603050405020304" pitchFamily="18" charset="0"/>
                <a:cs typeface="Times New Roman" panose="02020603050405020304" pitchFamily="18" charset="0"/>
              </a:rPr>
              <a:t>Về </a:t>
            </a:r>
            <a:r>
              <a:rPr lang="vi-VN" sz="2400" dirty="0">
                <a:solidFill>
                  <a:srgbClr val="0000CC"/>
                </a:solidFill>
                <a:latin typeface="Times New Roman" panose="02020603050405020304" pitchFamily="18" charset="0"/>
                <a:cs typeface="Times New Roman" panose="02020603050405020304" pitchFamily="18" charset="0"/>
              </a:rPr>
              <a:t>phương pháp giảng dạy: Đã có sự thay đổi để phù hợp với chương trình mới, tạo được sự hứng thú, tích cực trong luyện tập của HS</a:t>
            </a:r>
            <a:r>
              <a:rPr lang="vi-VN" sz="2400" dirty="0" smtClean="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indent="457200" algn="just"/>
            <a:r>
              <a:rPr lang="vi-VN" sz="2400" b="1" dirty="0" smtClean="0">
                <a:solidFill>
                  <a:srgbClr val="0000CC"/>
                </a:solidFill>
                <a:latin typeface="Times New Roman" panose="02020603050405020304" pitchFamily="18" charset="0"/>
                <a:cs typeface="Times New Roman" panose="02020603050405020304" pitchFamily="18" charset="0"/>
              </a:rPr>
              <a:t>-</a:t>
            </a:r>
            <a:r>
              <a:rPr lang="vi-VN" sz="2400" dirty="0" smtClean="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Đội ngũ GV đã được tiếp cận các phương pháp và hình thức tổ chức dạy học mới. Thông qua chương trình tập huấn m</a:t>
            </a:r>
            <a:r>
              <a:rPr lang="en-US" sz="2400" dirty="0">
                <a:solidFill>
                  <a:srgbClr val="0000CC"/>
                </a:solidFill>
                <a:latin typeface="Times New Roman" panose="02020603050405020304" pitchFamily="18" charset="0"/>
                <a:cs typeface="Times New Roman" panose="02020603050405020304" pitchFamily="18" charset="0"/>
              </a:rPr>
              <a:t>ô-</a:t>
            </a:r>
            <a:r>
              <a:rPr lang="vi-VN" sz="2400" dirty="0">
                <a:solidFill>
                  <a:srgbClr val="0000CC"/>
                </a:solidFill>
                <a:latin typeface="Times New Roman" panose="02020603050405020304" pitchFamily="18" charset="0"/>
                <a:cs typeface="Times New Roman" panose="02020603050405020304" pitchFamily="18" charset="0"/>
              </a:rPr>
              <a:t>đun, sinh hoạt chuyên đề thay sách,...GV được gặp gỡ, giao lưu học hỏi kinh nghiệm để nâng cao trình độ chuyên môn, nâng cao tinh thần đoàn kết, vượt khó giúp đỡ nhau cùng tiến bộ.</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bồi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dưỡng</a:t>
            </a:r>
            <a:r>
              <a:rPr lang="en-US" sz="2400" dirty="0">
                <a:solidFill>
                  <a:srgbClr val="0000CC"/>
                </a:solidFill>
                <a:latin typeface="Times New Roman" panose="02020603050405020304" pitchFamily="18" charset="0"/>
                <a:cs typeface="Times New Roman" panose="02020603050405020304" pitchFamily="18" charset="0"/>
              </a:rPr>
              <a:t> (KHBD)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soạn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văn</a:t>
            </a:r>
            <a:r>
              <a:rPr lang="en-US" sz="2400" dirty="0">
                <a:solidFill>
                  <a:srgbClr val="0000CC"/>
                </a:solidFill>
                <a:latin typeface="Times New Roman" panose="02020603050405020304" pitchFamily="18" charset="0"/>
                <a:cs typeface="Times New Roman" panose="02020603050405020304" pitchFamily="18" charset="0"/>
              </a:rPr>
              <a:t> 5512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trình</a:t>
            </a:r>
            <a:r>
              <a:rPr lang="en-US" sz="2400" dirty="0">
                <a:solidFill>
                  <a:srgbClr val="0000CC"/>
                </a:solidFill>
                <a:latin typeface="Times New Roman" panose="02020603050405020304" pitchFamily="18" charset="0"/>
                <a:cs typeface="Times New Roman" panose="02020603050405020304" pitchFamily="18" charset="0"/>
              </a:rPr>
              <a:t> GDPT 2018.</a:t>
            </a:r>
            <a:endParaRPr lang="en-US" sz="2400" dirty="0">
              <a:solidFill>
                <a:srgbClr val="0000CC"/>
              </a:solidFill>
              <a:latin typeface="Times New Roman" panose="02020603050405020304" pitchFamily="18" charset="0"/>
              <a:cs typeface="Times New Roman" panose="02020603050405020304" pitchFamily="18" charset="0"/>
            </a:endParaRPr>
          </a:p>
          <a:p>
            <a:pPr indent="457200" algn="just"/>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kiểm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a:t>
            </a:r>
            <a:r>
              <a:rPr lang="en-US" sz="2400" dirty="0">
                <a:solidFill>
                  <a:srgbClr val="0000CC"/>
                </a:solidFill>
                <a:latin typeface="Times New Roman" panose="02020603050405020304" pitchFamily="18" charset="0"/>
                <a:cs typeface="Times New Roman" panose="02020603050405020304" pitchFamily="18" charset="0"/>
              </a:rPr>
              <a:t> (KTĐG) </a:t>
            </a:r>
            <a:r>
              <a:rPr lang="en-US" sz="2400" dirty="0" err="1">
                <a:solidFill>
                  <a:srgbClr val="0000CC"/>
                </a:solidFill>
                <a:latin typeface="Times New Roman" panose="02020603050405020304" pitchFamily="18" charset="0"/>
                <a:cs typeface="Times New Roman" panose="02020603050405020304" pitchFamily="18" charset="0"/>
              </a:rPr>
              <a:t>đúng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a:t>
            </a:r>
            <a:r>
              <a:rPr lang="en-US" sz="2400" dirty="0">
                <a:solidFill>
                  <a:srgbClr val="0000CC"/>
                </a:solidFill>
                <a:latin typeface="Times New Roman" panose="02020603050405020304" pitchFamily="18" charset="0"/>
                <a:cs typeface="Times New Roman" panose="02020603050405020304" pitchFamily="18" charset="0"/>
              </a:rPr>
              <a:t> 22/BGD&amp;ĐT; Kế hoạch dạy học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lý</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tế</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địa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phương</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indent="457200" algn="just"/>
            <a:r>
              <a:rPr lang="vi-VN" sz="2400" b="1" dirty="0" smtClean="0">
                <a:solidFill>
                  <a:srgbClr val="0000CC"/>
                </a:solidFill>
                <a:latin typeface="Times New Roman" panose="02020603050405020304" pitchFamily="18" charset="0"/>
                <a:cs typeface="Times New Roman" panose="02020603050405020304" pitchFamily="18" charset="0"/>
              </a:rPr>
              <a:t>-</a:t>
            </a:r>
            <a:r>
              <a:rPr lang="vi-VN" sz="2400" dirty="0" smtClean="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Kết quả học tập của học sinh từng bước được nâng cao, giáo viên và học sinh tự tin, hứng thú hơn khi dạy học môn GDTC, kết quả đạt được của năm học 20</a:t>
            </a:r>
            <a:r>
              <a:rPr lang="en-US" sz="2400" dirty="0">
                <a:solidFill>
                  <a:srgbClr val="0000CC"/>
                </a:solidFill>
                <a:latin typeface="Times New Roman" panose="02020603050405020304" pitchFamily="18" charset="0"/>
                <a:cs typeface="Times New Roman" panose="02020603050405020304" pitchFamily="18" charset="0"/>
              </a:rPr>
              <a:t>22</a:t>
            </a:r>
            <a:r>
              <a:rPr lang="vi-VN" sz="2400" dirty="0">
                <a:solidFill>
                  <a:srgbClr val="0000CC"/>
                </a:solidFill>
                <a:latin typeface="Times New Roman" panose="02020603050405020304" pitchFamily="18" charset="0"/>
                <a:cs typeface="Times New Roman" panose="02020603050405020304" pitchFamily="18" charset="0"/>
              </a:rPr>
              <a:t>- 202</a:t>
            </a:r>
            <a:r>
              <a:rPr lang="en-US" sz="2400" dirty="0">
                <a:solidFill>
                  <a:srgbClr val="0000CC"/>
                </a:solidFill>
                <a:latin typeface="Times New Roman" panose="02020603050405020304" pitchFamily="18" charset="0"/>
                <a:cs typeface="Times New Roman" panose="02020603050405020304" pitchFamily="18" charset="0"/>
              </a:rPr>
              <a:t>3</a:t>
            </a:r>
            <a:r>
              <a:rPr lang="vi-VN" sz="2400" dirty="0">
                <a:solidFill>
                  <a:srgbClr val="0000CC"/>
                </a:solidFill>
                <a:latin typeface="Times New Roman" panose="02020603050405020304" pitchFamily="18" charset="0"/>
                <a:cs typeface="Times New Roman" panose="02020603050405020304" pitchFamily="18" charset="0"/>
              </a:rPr>
              <a:t> qua thống kê </a:t>
            </a:r>
            <a:r>
              <a:rPr lang="en-US" sz="2400" dirty="0" err="1">
                <a:solidFill>
                  <a:srgbClr val="0000CC"/>
                </a:solidFill>
                <a:latin typeface="Times New Roman" panose="02020603050405020304" pitchFamily="18" charset="0"/>
                <a:cs typeface="Times New Roman" panose="02020603050405020304" pitchFamily="18" charset="0"/>
              </a:rPr>
              <a:t>đều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đạt</a:t>
            </a:r>
            <a:r>
              <a:rPr lang="en-US" sz="2400" dirty="0">
                <a:solidFill>
                  <a:srgbClr val="0000CC"/>
                </a:solidFill>
                <a:latin typeface="Times New Roman" panose="02020603050405020304" pitchFamily="18" charset="0"/>
                <a:cs typeface="Times New Roman" panose="02020603050405020304" pitchFamily="18" charset="0"/>
              </a:rPr>
              <a:t> 100% .</a:t>
            </a:r>
            <a:r>
              <a:rPr lang="vi-VN" sz="2400" b="1"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1473"/>
    </mc:Choice>
    <mc:Fallback>
      <p:transition spd="slow" advTm="3147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956965"/>
            <a:ext cx="10033000" cy="4523105"/>
          </a:xfrm>
          <a:prstGeom prst="rect">
            <a:avLst/>
          </a:prstGeom>
        </p:spPr>
        <p:txBody>
          <a:bodyPr wrap="square">
            <a:spAutoFit/>
          </a:bodyPr>
          <a:lstStyle/>
          <a:p>
            <a:pPr indent="457200" algn="just">
              <a:buFontTx/>
              <a:buNone/>
            </a:pPr>
            <a:r>
              <a:rPr lang="en-US" altLang="vi-VN" sz="2400" dirty="0">
                <a:solidFill>
                  <a:srgbClr val="0000CC"/>
                </a:solidFill>
                <a:latin typeface="Times New Roman" panose="02020603050405020304" pitchFamily="18" charset="0"/>
                <a:cs typeface="Times New Roman" panose="02020603050405020304" pitchFamily="18" charset="0"/>
              </a:rPr>
              <a:t> - </a:t>
            </a:r>
            <a:r>
              <a:rPr lang="vi-VN" sz="2400" dirty="0">
                <a:solidFill>
                  <a:srgbClr val="0000CC"/>
                </a:solidFill>
                <a:latin typeface="Times New Roman" panose="02020603050405020304" pitchFamily="18" charset="0"/>
                <a:cs typeface="Times New Roman" panose="02020603050405020304" pitchFamily="18" charset="0"/>
              </a:rPr>
              <a:t>Với những thuận lợi và khó khăn đã trình bày ở trên, tôi đưa ra một số giải pháp</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đề xuất</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kiến nghị nhằm góp phần hoàn thiện chương trình GDPT 2018 và thay sách giáo khoa như sau</a:t>
            </a:r>
            <a:r>
              <a:rPr lang="vi-VN" sz="2400" dirty="0" smtClean="0">
                <a:solidFill>
                  <a:srgbClr val="0000CC"/>
                </a:solidFill>
                <a:latin typeface="Times New Roman" panose="02020603050405020304" pitchFamily="18" charset="0"/>
                <a:cs typeface="Times New Roman" panose="02020603050405020304" pitchFamily="18" charset="0"/>
              </a:rPr>
              <a:t>:</a:t>
            </a:r>
            <a:endParaRPr lang="en-US" sz="2400" dirty="0" smtClean="0">
              <a:solidFill>
                <a:srgbClr val="0000CC"/>
              </a:solidFill>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1- </a:t>
            </a:r>
            <a:r>
              <a:rPr lang="en-US" sz="2400" b="1" u="sng" dirty="0" err="1">
                <a:latin typeface="Times New Roman" panose="02020603050405020304" pitchFamily="18" charset="0"/>
                <a:cs typeface="Times New Roman" panose="02020603050405020304" pitchFamily="18" charset="0"/>
              </a:rPr>
              <a:t>Giải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a. </a:t>
            </a:r>
            <a:r>
              <a:rPr lang="vi-VN" sz="2400" b="1" u="sng" dirty="0">
                <a:latin typeface="Times New Roman" panose="02020603050405020304" pitchFamily="18" charset="0"/>
                <a:cs typeface="Times New Roman" panose="02020603050405020304" pitchFamily="18" charset="0"/>
              </a:rPr>
              <a:t>Đối với giáo viên giảng dạy</a:t>
            </a:r>
            <a:r>
              <a:rPr lang="vi-VN"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Mỗi giáo viên trang bị cho mình kiến thức, k</a:t>
            </a:r>
            <a:r>
              <a:rPr lang="en-US" sz="2400" dirty="0">
                <a:solidFill>
                  <a:srgbClr val="0000CC"/>
                </a:solidFill>
                <a:latin typeface="Times New Roman" panose="02020603050405020304" pitchFamily="18" charset="0"/>
                <a:cs typeface="Times New Roman" panose="02020603050405020304" pitchFamily="18" charset="0"/>
              </a:rPr>
              <a:t>ĩ</a:t>
            </a:r>
            <a:r>
              <a:rPr lang="vi-VN" sz="2400" dirty="0">
                <a:solidFill>
                  <a:srgbClr val="0000CC"/>
                </a:solidFill>
                <a:latin typeface="Times New Roman" panose="02020603050405020304" pitchFamily="18" charset="0"/>
                <a:cs typeface="Times New Roman" panose="02020603050405020304" pitchFamily="18" charset="0"/>
              </a:rPr>
              <a:t> năng, phương pháp, học hỏi đồng nghiệp để nâng cao trình độ chuyên môn, rèn luyện đạo đức nhà giáo trong mọi hoàn cảnh, ứng xử linh hoạt trong mọi tình huống</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Giáo viên nâng cao hiểu biết trong lĩnh vực công tác GDTC, vừa phát triển năng lực cá nhân và năng lực nghề nghiệp của bản thân, nắm vững kiến thức kĩ năng và nắm vững phương pháp dạy học</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endParaRPr lang="vi-VN" sz="2400" dirty="0">
              <a:solidFill>
                <a:srgbClr val="444444"/>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7000" y="495300"/>
            <a:ext cx="6457950" cy="461665"/>
          </a:xfrm>
          <a:prstGeom prst="rect">
            <a:avLst/>
          </a:prstGeom>
          <a:noFill/>
          <a:ln>
            <a:noFill/>
          </a:ln>
        </p:spPr>
        <p:txBody>
          <a:bodyPr wrap="square" rtlCol="0">
            <a:spAutoFit/>
          </a:bodyPr>
          <a:lstStyle/>
          <a:p>
            <a:r>
              <a:rPr lang="vi-VN" sz="2400" b="1" dirty="0">
                <a:latin typeface="Times New Roman" panose="02020603050405020304" pitchFamily="18" charset="0"/>
                <a:cs typeface="Times New Roman" panose="02020603050405020304" pitchFamily="18" charset="0"/>
              </a:rPr>
              <a:t>III/ </a:t>
            </a:r>
            <a:r>
              <a:rPr lang="vi-VN" sz="2400" b="1" u="sng" dirty="0">
                <a:latin typeface="Times New Roman" panose="02020603050405020304" pitchFamily="18" charset="0"/>
                <a:cs typeface="Times New Roman" panose="02020603050405020304" pitchFamily="18" charset="0"/>
              </a:rPr>
              <a:t>GIẢI PHÁP, ĐỀ XUẤT, KIẾN NGHỊ:</a:t>
            </a:r>
            <a:endParaRPr lang="en-US" sz="2400" dirty="0">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956965"/>
            <a:ext cx="10033000" cy="4523105"/>
          </a:xfrm>
          <a:prstGeom prst="rect">
            <a:avLst/>
          </a:prstGeom>
        </p:spPr>
        <p:txBody>
          <a:bodyPr wrap="square">
            <a:spAutoFit/>
          </a:bodyPr>
          <a:lstStyle/>
          <a:p>
            <a:pPr indent="457200" algn="just"/>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Giáo viên sử 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thành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thạo</a:t>
            </a:r>
            <a:r>
              <a:rPr lang="vi-VN" sz="2400" dirty="0">
                <a:solidFill>
                  <a:srgbClr val="0000CC"/>
                </a:solidFill>
                <a:latin typeface="Times New Roman" panose="02020603050405020304" pitchFamily="18" charset="0"/>
                <a:cs typeface="Times New Roman" panose="02020603050405020304" pitchFamily="18" charset="0"/>
              </a:rPr>
              <a:t> công nghệ thông tin trong giảng dạy, có năng lực tự phát triển nghề nghiệp bằng cách tự học và tự nghiên cứu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(ĐDDH) .</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Giáo viên cần trang bị cho HS kiến thức k</a:t>
            </a:r>
            <a:r>
              <a:rPr lang="en-US" sz="2400" dirty="0">
                <a:solidFill>
                  <a:srgbClr val="0000CC"/>
                </a:solidFill>
                <a:latin typeface="Times New Roman" panose="02020603050405020304" pitchFamily="18" charset="0"/>
                <a:cs typeface="Times New Roman" panose="02020603050405020304" pitchFamily="18" charset="0"/>
              </a:rPr>
              <a:t>ĩ</a:t>
            </a:r>
            <a:r>
              <a:rPr lang="vi-VN" sz="2400" dirty="0">
                <a:solidFill>
                  <a:srgbClr val="0000CC"/>
                </a:solidFill>
                <a:latin typeface="Times New Roman" panose="02020603050405020304" pitchFamily="18" charset="0"/>
                <a:cs typeface="Times New Roman" panose="02020603050405020304" pitchFamily="18" charset="0"/>
              </a:rPr>
              <a:t> năng chăm sóc sức khỏe, k</a:t>
            </a:r>
            <a:r>
              <a:rPr lang="en-US" sz="2400" dirty="0">
                <a:solidFill>
                  <a:srgbClr val="0000CC"/>
                </a:solidFill>
                <a:latin typeface="Times New Roman" panose="02020603050405020304" pitchFamily="18" charset="0"/>
                <a:cs typeface="Times New Roman" panose="02020603050405020304" pitchFamily="18" charset="0"/>
              </a:rPr>
              <a:t>ĩ</a:t>
            </a:r>
            <a:r>
              <a:rPr lang="vi-VN" sz="2400" dirty="0">
                <a:solidFill>
                  <a:srgbClr val="0000CC"/>
                </a:solidFill>
                <a:latin typeface="Times New Roman" panose="02020603050405020304" pitchFamily="18" charset="0"/>
                <a:cs typeface="Times New Roman" panose="02020603050405020304" pitchFamily="18" charset="0"/>
              </a:rPr>
              <a:t> năng vận động</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hình thành thói quen tập luyện TDTT</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2A19"/>
                </a:solidFill>
                <a:latin typeface="Times New Roman" panose="02020603050405020304" pitchFamily="18" charset="0"/>
                <a:cs typeface="Times New Roman" panose="02020603050405020304" pitchFamily="18" charset="0"/>
              </a:rPr>
              <a:t>b</a:t>
            </a:r>
            <a:r>
              <a:rPr lang="vi-VN" sz="2400" dirty="0">
                <a:solidFill>
                  <a:srgbClr val="002A19"/>
                </a:solidFill>
                <a:latin typeface="Times New Roman" panose="02020603050405020304" pitchFamily="18" charset="0"/>
                <a:cs typeface="Times New Roman" panose="02020603050405020304" pitchFamily="18" charset="0"/>
              </a:rPr>
              <a:t>. </a:t>
            </a:r>
            <a:r>
              <a:rPr lang="vi-VN" sz="2400" b="1" dirty="0">
                <a:solidFill>
                  <a:srgbClr val="002A19"/>
                </a:solidFill>
                <a:latin typeface="Times New Roman" panose="02020603050405020304" pitchFamily="18" charset="0"/>
                <a:cs typeface="Times New Roman" panose="02020603050405020304" pitchFamily="18" charset="0"/>
              </a:rPr>
              <a:t>Đối với tổ chuyên môn</a:t>
            </a:r>
            <a:r>
              <a:rPr lang="vi-VN" sz="2400" dirty="0">
                <a:solidFill>
                  <a:srgbClr val="002A19"/>
                </a:solidFill>
                <a:latin typeface="Times New Roman" panose="02020603050405020304" pitchFamily="18" charset="0"/>
                <a:cs typeface="Times New Roman" panose="02020603050405020304" pitchFamily="18" charset="0"/>
              </a:rPr>
              <a:t>: </a:t>
            </a:r>
            <a:endParaRPr lang="en-US" sz="2400" dirty="0">
              <a:solidFill>
                <a:srgbClr val="002A19"/>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a:solidFill>
                  <a:srgbClr val="0000CC"/>
                </a:solidFill>
                <a:latin typeface="Times New Roman" panose="02020603050405020304" pitchFamily="18" charset="0"/>
                <a:cs typeface="Times New Roman" panose="02020603050405020304" pitchFamily="18" charset="0"/>
              </a:rPr>
              <a:t>     - </a:t>
            </a:r>
            <a:r>
              <a:rPr lang="vi-VN" sz="2400" dirty="0">
                <a:solidFill>
                  <a:srgbClr val="0000CC"/>
                </a:solidFill>
                <a:latin typeface="Times New Roman" panose="02020603050405020304" pitchFamily="18" charset="0"/>
                <a:cs typeface="Times New Roman" panose="02020603050405020304" pitchFamily="18" charset="0"/>
              </a:rPr>
              <a:t>Tổ chuyên môn thường xuyên tổ chức nhiều chuyên đề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buổi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hoạt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chuyên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viên</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trao đổi học hỏi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nghiệm</a:t>
            </a:r>
            <a:r>
              <a:rPr lang="vi-VN" sz="2400" dirty="0">
                <a:solidFill>
                  <a:srgbClr val="0000CC"/>
                </a:solidFill>
                <a:latin typeface="Times New Roman" panose="02020603050405020304" pitchFamily="18" charset="0"/>
                <a:cs typeface="Times New Roman" panose="02020603050405020304" pitchFamily="18" charset="0"/>
              </a:rPr>
              <a:t> lẫn nhau</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2A19"/>
                </a:solidFill>
                <a:latin typeface="Times New Roman" panose="02020603050405020304" pitchFamily="18" charset="0"/>
                <a:cs typeface="Times New Roman" panose="02020603050405020304" pitchFamily="18" charset="0"/>
              </a:rPr>
              <a:t>c.  Đối với </a:t>
            </a:r>
            <a:r>
              <a:rPr lang="en-US" sz="2400" b="1" dirty="0">
                <a:solidFill>
                  <a:srgbClr val="002A19"/>
                </a:solidFill>
                <a:latin typeface="Times New Roman" panose="02020603050405020304" pitchFamily="18" charset="0"/>
                <a:cs typeface="Times New Roman" panose="02020603050405020304" pitchFamily="18" charset="0"/>
              </a:rPr>
              <a:t>N</a:t>
            </a:r>
            <a:r>
              <a:rPr lang="vi-VN" sz="2400" b="1" dirty="0">
                <a:solidFill>
                  <a:srgbClr val="002A19"/>
                </a:solidFill>
                <a:latin typeface="Times New Roman" panose="02020603050405020304" pitchFamily="18" charset="0"/>
                <a:cs typeface="Times New Roman" panose="02020603050405020304" pitchFamily="18" charset="0"/>
              </a:rPr>
              <a:t>hà trường</a:t>
            </a:r>
            <a:r>
              <a:rPr lang="vi-VN" sz="2400" b="1" i="1" dirty="0">
                <a:solidFill>
                  <a:srgbClr val="002A19"/>
                </a:solidFill>
                <a:latin typeface="Times New Roman" panose="02020603050405020304" pitchFamily="18" charset="0"/>
                <a:cs typeface="Times New Roman" panose="02020603050405020304" pitchFamily="18" charset="0"/>
              </a:rPr>
              <a:t>:</a:t>
            </a:r>
            <a:r>
              <a:rPr lang="vi-VN" sz="2400" dirty="0">
                <a:solidFill>
                  <a:srgbClr val="002A19"/>
                </a:solidFill>
                <a:latin typeface="Times New Roman" panose="02020603050405020304" pitchFamily="18" charset="0"/>
                <a:cs typeface="Times New Roman" panose="02020603050405020304" pitchFamily="18" charset="0"/>
              </a:rPr>
              <a:t> </a:t>
            </a:r>
            <a:endParaRPr lang="en-US" sz="2400" dirty="0">
              <a:solidFill>
                <a:srgbClr val="002A19"/>
              </a:solidFill>
              <a:latin typeface="Times New Roman" panose="02020603050405020304" pitchFamily="18" charset="0"/>
              <a:cs typeface="Times New Roman" panose="02020603050405020304" pitchFamily="18" charset="0"/>
            </a:endParaRPr>
          </a:p>
          <a:p>
            <a:pPr indent="457200" algn="just"/>
            <a:r>
              <a:rPr lang="vi-VN"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hoạch</a:t>
            </a:r>
            <a:r>
              <a:rPr lang="vi-VN" sz="2400" dirty="0">
                <a:solidFill>
                  <a:srgbClr val="0000CC"/>
                </a:solidFill>
                <a:latin typeface="Times New Roman" panose="02020603050405020304" pitchFamily="18" charset="0"/>
                <a:cs typeface="Times New Roman" panose="02020603050405020304" pitchFamily="18" charset="0"/>
              </a:rPr>
              <a:t> tổ chức các hoạt động ngoại khóa, thi đấu giao lưu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lớp</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góp phần nâng cao trình độ chuyên môn và sức khỏe để phục vụ cho việc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nói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vi-VN" sz="2400" dirty="0">
                <a:solidFill>
                  <a:srgbClr val="0000CC"/>
                </a:solidFill>
                <a:latin typeface="Times New Roman" panose="02020603050405020304" pitchFamily="18" charset="0"/>
                <a:cs typeface="Times New Roman" panose="02020603050405020304" pitchFamily="18" charset="0"/>
              </a:rPr>
              <a:t> môn </a:t>
            </a:r>
            <a:r>
              <a:rPr lang="en-US" sz="2400" dirty="0">
                <a:solidFill>
                  <a:srgbClr val="0000CC"/>
                </a:solidFill>
                <a:latin typeface="Times New Roman" panose="02020603050405020304" pitchFamily="18" charset="0"/>
                <a:cs typeface="Times New Roman" panose="02020603050405020304" pitchFamily="18" charset="0"/>
              </a:rPr>
              <a:t>GDTC . </a:t>
            </a:r>
            <a:endParaRPr lang="en-US" sz="2400" dirty="0">
              <a:solidFill>
                <a:srgbClr val="0000CC"/>
              </a:solidFill>
              <a:latin typeface="Times New Roman" panose="02020603050405020304" pitchFamily="18" charset="0"/>
              <a:cs typeface="Times New Roman" panose="02020603050405020304" pitchFamily="18" charset="0"/>
            </a:endParaRPr>
          </a:p>
          <a:p>
            <a:pPr algn="just"/>
            <a:endParaRPr lang="vi-VN" sz="2400" dirty="0">
              <a:solidFill>
                <a:srgbClr val="444444"/>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3" y="876300"/>
            <a:ext cx="10033000" cy="2306955"/>
          </a:xfrm>
          <a:prstGeom prst="rect">
            <a:avLst/>
          </a:prstGeom>
        </p:spPr>
        <p:txBody>
          <a:bodyPr wrap="square">
            <a:spAutoFit/>
          </a:bodyPr>
          <a:lstStyle/>
          <a:p>
            <a:pPr indent="457200" algn="just"/>
            <a:r>
              <a:rPr lang="vi-VN" sz="2400" dirty="0">
                <a:solidFill>
                  <a:srgbClr val="0000CC"/>
                </a:solidFill>
                <a:latin typeface="Times New Roman" panose="02020603050405020304" pitchFamily="18" charset="0"/>
                <a:cs typeface="Times New Roman" panose="02020603050405020304" pitchFamily="18" charset="0"/>
              </a:rPr>
              <a:t>- Thường xuyên tổ chức cuộc thi làm </a:t>
            </a:r>
            <a:r>
              <a:rPr lang="en-US" sz="2400" dirty="0">
                <a:solidFill>
                  <a:srgbClr val="0000CC"/>
                </a:solidFill>
                <a:latin typeface="Times New Roman" panose="02020603050405020304" pitchFamily="18" charset="0"/>
                <a:cs typeface="Times New Roman" panose="02020603050405020304" pitchFamily="18" charset="0"/>
              </a:rPr>
              <a:t>ĐDĐH</a:t>
            </a:r>
            <a:r>
              <a:rPr lang="vi-VN" sz="2400" dirty="0">
                <a:solidFill>
                  <a:srgbClr val="0000CC"/>
                </a:solidFill>
                <a:latin typeface="Times New Roman" panose="02020603050405020304" pitchFamily="18" charset="0"/>
                <a:cs typeface="Times New Roman" panose="02020603050405020304" pitchFamily="18" charset="0"/>
              </a:rPr>
              <a:t> cho giáo viên</a:t>
            </a:r>
            <a:r>
              <a:rPr lang="vi-VN" sz="2400" b="1" dirty="0">
                <a:solidFill>
                  <a:srgbClr val="0000CC"/>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v</a:t>
            </a:r>
            <a:r>
              <a:rPr lang="vi-VN" sz="2400" dirty="0">
                <a:solidFill>
                  <a:srgbClr val="0000CC"/>
                </a:solidFill>
                <a:latin typeface="Times New Roman" panose="02020603050405020304" pitchFamily="18" charset="0"/>
                <a:cs typeface="Times New Roman" panose="02020603050405020304" pitchFamily="18" charset="0"/>
              </a:rPr>
              <a:t>à</a:t>
            </a:r>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trang b</a:t>
            </a:r>
            <a:r>
              <a:rPr lang="en-US" sz="2400" dirty="0">
                <a:solidFill>
                  <a:srgbClr val="0000CC"/>
                </a:solidFill>
                <a:latin typeface="Times New Roman" panose="02020603050405020304" pitchFamily="18" charset="0"/>
                <a:cs typeface="Times New Roman" panose="02020603050405020304" pitchFamily="18" charset="0"/>
              </a:rPr>
              <a:t>ị </a:t>
            </a:r>
            <a:r>
              <a:rPr lang="en-US" sz="2400" dirty="0" err="1">
                <a:solidFill>
                  <a:srgbClr val="0000CC"/>
                </a:solidFill>
                <a:latin typeface="Times New Roman" panose="02020603050405020304" pitchFamily="18" charset="0"/>
                <a:cs typeface="Times New Roman" panose="02020603050405020304" pitchFamily="18" charset="0"/>
              </a:rPr>
              <a:t>đầy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dụng cụ TDTT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việc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giảng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Tiếp tục thực hiện công tác tuyên truyền văn bản, công văn chương trình</a:t>
            </a:r>
            <a:r>
              <a:rPr lang="en-US" sz="2400" dirty="0">
                <a:solidFill>
                  <a:srgbClr val="0000CC"/>
                </a:solidFill>
                <a:latin typeface="Times New Roman" panose="02020603050405020304" pitchFamily="18" charset="0"/>
                <a:cs typeface="Times New Roman" panose="02020603050405020304" pitchFamily="18" charset="0"/>
              </a:rPr>
              <a:t> GDPT</a:t>
            </a:r>
            <a:r>
              <a:rPr lang="vi-VN" sz="2400" dirty="0">
                <a:solidFill>
                  <a:srgbClr val="0000CC"/>
                </a:solidFill>
                <a:latin typeface="Times New Roman" panose="02020603050405020304" pitchFamily="18" charset="0"/>
                <a:cs typeface="Times New Roman" panose="02020603050405020304" pitchFamily="18" charset="0"/>
              </a:rPr>
              <a:t> 2018 để giáo viên, học sinh, phụ huynh nắm được các thông tin về chương trình GDPT mới, tạo được sự đồng thuận cao trong việc dạy và học.</a:t>
            </a:r>
            <a:endParaRPr lang="en-US" sz="2400" dirty="0">
              <a:solidFill>
                <a:srgbClr val="0000CC"/>
              </a:solidFill>
              <a:latin typeface="Times New Roman" panose="02020603050405020304" pitchFamily="18" charset="0"/>
              <a:cs typeface="Times New Roman" panose="02020603050405020304" pitchFamily="18" charset="0"/>
            </a:endParaRPr>
          </a:p>
          <a:p>
            <a:pPr algn="just"/>
            <a:endParaRPr lang="vi-VN" sz="2400" dirty="0">
              <a:solidFill>
                <a:srgbClr val="444444"/>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4938"/>
            <a:ext cx="10033000" cy="4892675"/>
          </a:xfrm>
          <a:prstGeom prst="rect">
            <a:avLst/>
          </a:prstGeom>
        </p:spPr>
        <p:txBody>
          <a:bodyPr wrap="square">
            <a:spAutoFit/>
          </a:bodyPr>
          <a:lstStyle/>
          <a:p>
            <a:pPr algn="just"/>
            <a:r>
              <a:rPr lang="vi-VN" sz="2400" b="1" dirty="0">
                <a:solidFill>
                  <a:srgbClr val="002A19"/>
                </a:solidFill>
                <a:latin typeface="Times New Roman" panose="02020603050405020304" pitchFamily="18" charset="0"/>
                <a:cs typeface="Times New Roman" panose="02020603050405020304" pitchFamily="18" charset="0"/>
              </a:rPr>
              <a:t>d. Đối với tiết dạy cụ thể:</a:t>
            </a:r>
            <a:endParaRPr lang="en-US" sz="2400" dirty="0">
              <a:solidFill>
                <a:srgbClr val="002A19"/>
              </a:solidFill>
              <a:latin typeface="Times New Roman" panose="02020603050405020304" pitchFamily="18" charset="0"/>
              <a:cs typeface="Times New Roman" panose="02020603050405020304" pitchFamily="18" charset="0"/>
            </a:endParaRPr>
          </a:p>
          <a:p>
            <a:pPr algn="just"/>
            <a:r>
              <a:rPr lang="vi-VN" sz="2400" i="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Với những thuận lợi và khó khăn trên</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để việc dạy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học theo chương trình mới có hiệu quả </a:t>
            </a:r>
            <a:r>
              <a:rPr lang="en-US" sz="2400" dirty="0">
                <a:solidFill>
                  <a:srgbClr val="0000CC"/>
                </a:solidFill>
                <a:latin typeface="Times New Roman" panose="02020603050405020304" pitchFamily="18" charset="0"/>
                <a:cs typeface="Times New Roman" panose="02020603050405020304" pitchFamily="18" charset="0"/>
              </a:rPr>
              <a:t>T</a:t>
            </a:r>
            <a:r>
              <a:rPr lang="vi-VN" sz="2400" dirty="0">
                <a:solidFill>
                  <a:srgbClr val="0000CC"/>
                </a:solidFill>
                <a:latin typeface="Times New Roman" panose="02020603050405020304" pitchFamily="18" charset="0"/>
                <a:cs typeface="Times New Roman" panose="02020603050405020304" pitchFamily="18" charset="0"/>
              </a:rPr>
              <a:t>ôi đưa ra các giải pháp sau:</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 Giáo viên cần tâm huyết với nghề, nghiêm túc trong công việc.</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Lựa chọn các phương pháp phù hợp, hiệu quả</a:t>
            </a:r>
            <a:r>
              <a:rPr lang="en-US" sz="2400" dirty="0">
                <a:solidFill>
                  <a:srgbClr val="0000CC"/>
                </a:solidFill>
                <a:latin typeface="Times New Roman" panose="02020603050405020304" pitchFamily="18" charset="0"/>
                <a:cs typeface="Times New Roman" panose="02020603050405020304" pitchFamily="18" charset="0"/>
              </a:rPr>
              <a:t>; k</a:t>
            </a:r>
            <a:r>
              <a:rPr lang="vi-VN" sz="2400" dirty="0">
                <a:solidFill>
                  <a:srgbClr val="0000CC"/>
                </a:solidFill>
                <a:latin typeface="Times New Roman" panose="02020603050405020304" pitchFamily="18" charset="0"/>
                <a:cs typeface="Times New Roman" panose="02020603050405020304" pitchFamily="18" charset="0"/>
              </a:rPr>
              <a:t>ết hợp các loại dụng cụ, trang thiết bị phù hợp với điều kiện thực tế </a:t>
            </a:r>
            <a:r>
              <a:rPr lang="en-US" sz="2400" dirty="0" err="1">
                <a:solidFill>
                  <a:srgbClr val="0000CC"/>
                </a:solidFill>
                <a:latin typeface="Times New Roman" panose="02020603050405020304" pitchFamily="18" charset="0"/>
                <a:cs typeface="Times New Roman" panose="02020603050405020304" pitchFamily="18" charset="0"/>
              </a:rPr>
              <a:t>Nhà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trường</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T</a:t>
            </a:r>
            <a:r>
              <a:rPr lang="vi-VN" sz="2400" dirty="0">
                <a:solidFill>
                  <a:srgbClr val="0000CC"/>
                </a:solidFill>
                <a:latin typeface="Times New Roman" panose="02020603050405020304" pitchFamily="18" charset="0"/>
                <a:cs typeface="Times New Roman" panose="02020603050405020304" pitchFamily="18" charset="0"/>
              </a:rPr>
              <a:t>ích hợp</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sử dụng kiến thức một số môn học khác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tiết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GDTC.</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Trong quá trình luyện tập bài Thể dục, GV nên sử dụng một số bài hát phù hợp làm nhạc nền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kích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thích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thú</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HS.</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a:t>
            </a:r>
            <a:r>
              <a:rPr lang="vi-VN" sz="2400" dirty="0" smtClean="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GV </a:t>
            </a:r>
            <a:r>
              <a:rPr lang="en-US" sz="2400" dirty="0" err="1" smtClean="0">
                <a:solidFill>
                  <a:srgbClr val="0000CC"/>
                </a:solidFill>
                <a:latin typeface="Times New Roman" panose="02020603050405020304" pitchFamily="18" charset="0"/>
                <a:cs typeface="Times New Roman" panose="02020603050405020304" pitchFamily="18" charset="0"/>
              </a:rPr>
              <a:t>có</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thể</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vận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dụng</a:t>
            </a:r>
            <a:r>
              <a:rPr lang="en-US" sz="2400" dirty="0" smtClean="0">
                <a:solidFill>
                  <a:srgbClr val="0000CC"/>
                </a:solidFill>
                <a:latin typeface="Times New Roman" panose="02020603050405020304" pitchFamily="18" charset="0"/>
                <a:cs typeface="Times New Roman" panose="02020603050405020304" pitchFamily="18" charset="0"/>
              </a:rPr>
              <a:t>: T</a:t>
            </a:r>
            <a:r>
              <a:rPr lang="vi-VN" sz="2400" dirty="0" smtClean="0">
                <a:solidFill>
                  <a:srgbClr val="0000CC"/>
                </a:solidFill>
                <a:latin typeface="Times New Roman" panose="02020603050405020304" pitchFamily="18" charset="0"/>
                <a:cs typeface="Times New Roman" panose="02020603050405020304" pitchFamily="18" charset="0"/>
              </a:rPr>
              <a:t>ổ chức các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trò</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chơi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vận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động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phù</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hợp</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tổ</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chức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đấu</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để</a:t>
            </a:r>
            <a:r>
              <a:rPr lang="vi-VN" sz="2400" dirty="0" smtClean="0">
                <a:solidFill>
                  <a:srgbClr val="0000CC"/>
                </a:solidFill>
                <a:latin typeface="Times New Roman" panose="02020603050405020304" pitchFamily="18" charset="0"/>
                <a:cs typeface="Times New Roman" panose="02020603050405020304" pitchFamily="18" charset="0"/>
              </a:rPr>
              <a:t> củng cố kiến thức, </a:t>
            </a:r>
            <a:r>
              <a:rPr lang="en-US" sz="2400" dirty="0" err="1" smtClean="0">
                <a:solidFill>
                  <a:srgbClr val="0000CC"/>
                </a:solidFill>
                <a:latin typeface="Times New Roman" panose="02020603050405020304" pitchFamily="18" charset="0"/>
                <a:cs typeface="Times New Roman" panose="02020603050405020304" pitchFamily="18" charset="0"/>
              </a:rPr>
              <a:t>rèn</a:t>
            </a:r>
            <a:r>
              <a:rPr lang="en-US" sz="2400" dirty="0" smtClean="0">
                <a:solidFill>
                  <a:srgbClr val="0000CC"/>
                </a:solidFill>
                <a:latin typeface="Times New Roman" panose="02020603050405020304" pitchFamily="18" charset="0"/>
                <a:cs typeface="Times New Roman" panose="02020603050405020304" pitchFamily="18" charset="0"/>
              </a:rPr>
              <a:t> </a:t>
            </a:r>
            <a:r>
              <a:rPr lang="vi-VN" sz="2400" dirty="0" smtClean="0">
                <a:solidFill>
                  <a:srgbClr val="0000CC"/>
                </a:solidFill>
                <a:latin typeface="Times New Roman" panose="02020603050405020304" pitchFamily="18" charset="0"/>
                <a:cs typeface="Times New Roman" panose="02020603050405020304" pitchFamily="18" charset="0"/>
              </a:rPr>
              <a:t>kĩ năng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tư</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duy</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về</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chiến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thuật</a:t>
            </a:r>
            <a:r>
              <a:rPr lang="vi-VN" sz="2400" dirty="0" smtClean="0">
                <a:solidFill>
                  <a:srgbClr val="0000CC"/>
                </a:solidFill>
                <a:latin typeface="Times New Roman" panose="02020603050405020304" pitchFamily="18" charset="0"/>
                <a:cs typeface="Times New Roman" panose="02020603050405020304" pitchFamily="18" charset="0"/>
              </a:rPr>
              <a:t> và phát triển thể lực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cho</a:t>
            </a:r>
            <a:r>
              <a:rPr lang="en-US" sz="2400" dirty="0" smtClean="0">
                <a:solidFill>
                  <a:srgbClr val="0000CC"/>
                </a:solidFill>
                <a:latin typeface="Times New Roman" panose="02020603050405020304" pitchFamily="18" charset="0"/>
                <a:cs typeface="Times New Roman" panose="02020603050405020304" pitchFamily="18" charset="0"/>
              </a:rPr>
              <a:t> HS.</a:t>
            </a:r>
            <a:endParaRPr lang="vi-VN" sz="2400"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Picture1"/>
          <p:cNvPicPr>
            <a:picLocks noChangeAspect="1"/>
          </p:cNvPicPr>
          <p:nvPr>
            <p:ph idx="1"/>
          </p:nvPr>
        </p:nvPicPr>
        <p:blipFill>
          <a:blip r:embed="rId1"/>
          <a:stretch>
            <a:fillRect/>
          </a:stretch>
        </p:blipFill>
        <p:spPr>
          <a:xfrm>
            <a:off x="25400" y="1059815"/>
            <a:ext cx="10090785" cy="4521835"/>
          </a:xfrm>
          <a:prstGeom prst="rect">
            <a:avLst/>
          </a:prstGeom>
        </p:spPr>
      </p:pic>
      <p:sp>
        <p:nvSpPr>
          <p:cNvPr id="7" name="Title 1"/>
          <p:cNvSpPr txBox="1"/>
          <p:nvPr/>
        </p:nvSpPr>
        <p:spPr>
          <a:xfrm>
            <a:off x="0" y="-10795"/>
            <a:ext cx="10160000" cy="474980"/>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t>THỰC HIỆN CHƯƠNG TRÌNH GDPT 2018</a:t>
            </a:r>
            <a:endParaRPr lang="en-US" sz="1600" dirty="0"/>
          </a:p>
          <a:p>
            <a:r>
              <a:rPr lang="nl-NL" sz="1600" b="1" dirty="0"/>
              <a:t>VÀ THAY SÁCH GIÁO KHOA </a:t>
            </a:r>
            <a:r>
              <a:rPr lang="vi-VN" sz="1600" b="1" dirty="0"/>
              <a:t>ĐỐI VỚI GIÁO DỤC THỂ CHẤT LỚP </a:t>
            </a:r>
            <a:r>
              <a:rPr lang="en-US" sz="1600" b="1" dirty="0"/>
              <a:t>8</a:t>
            </a:r>
            <a:endParaRPr lang="vi-VN" sz="1600" dirty="0"/>
          </a:p>
        </p:txBody>
      </p:sp>
      <p:sp>
        <p:nvSpPr>
          <p:cNvPr id="2" name="Text Box 1"/>
          <p:cNvSpPr txBox="1"/>
          <p:nvPr/>
        </p:nvSpPr>
        <p:spPr>
          <a:xfrm>
            <a:off x="138430" y="598805"/>
            <a:ext cx="8294370" cy="460375"/>
          </a:xfrm>
          <a:prstGeom prst="rect">
            <a:avLst/>
          </a:prstGeom>
          <a:noFill/>
        </p:spPr>
        <p:txBody>
          <a:bodyPr wrap="square" rtlCol="0">
            <a:spAutoFit/>
          </a:bodyPr>
          <a:p>
            <a:r>
              <a:rPr lang="en-US" sz="2400">
                <a:solidFill>
                  <a:schemeClr val="accent1"/>
                </a:solidFill>
                <a:latin typeface="Times New Roman" panose="02020603050405020304" pitchFamily="18" charset="0"/>
                <a:cs typeface="Times New Roman" panose="02020603050405020304" pitchFamily="18" charset="0"/>
              </a:rPr>
              <a:t>Một số hình ảnh tổ chức thi đấu cuối những tiết học</a:t>
            </a:r>
            <a:endParaRPr lang="en-US" sz="24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Picture2"/>
          <p:cNvPicPr>
            <a:picLocks noChangeAspect="1"/>
          </p:cNvPicPr>
          <p:nvPr>
            <p:ph idx="1"/>
          </p:nvPr>
        </p:nvPicPr>
        <p:blipFill>
          <a:blip r:embed="rId1"/>
          <a:stretch>
            <a:fillRect/>
          </a:stretch>
        </p:blipFill>
        <p:spPr>
          <a:xfrm>
            <a:off x="279400" y="647700"/>
            <a:ext cx="9426575" cy="5085080"/>
          </a:xfrm>
          <a:prstGeom prst="rect">
            <a:avLst/>
          </a:prstGeom>
        </p:spPr>
      </p:pic>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t>THỰC HIỆN CHƯƠNG TRÌNH GDPT 2018</a:t>
            </a:r>
            <a:endParaRPr lang="en-US" sz="1600" dirty="0"/>
          </a:p>
          <a:p>
            <a:r>
              <a:rPr lang="nl-NL" sz="1600" b="1" dirty="0"/>
              <a:t>VÀ THAY SÁCH GIÁO KHOA </a:t>
            </a:r>
            <a:r>
              <a:rPr lang="vi-VN" sz="1600" b="1" dirty="0"/>
              <a:t>ĐỐI VỚI GIÁO DỤC THỂ CHẤT LỚP </a:t>
            </a:r>
            <a:r>
              <a:rPr lang="en-US" sz="1600" b="1" dirty="0"/>
              <a:t>8</a:t>
            </a:r>
            <a:endParaRPr lang="vi-VN"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348615" y="838200"/>
            <a:ext cx="9672955" cy="206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r>
              <a:rPr lang="vi-VN" sz="2000" dirty="0">
                <a:solidFill>
                  <a:srgbClr val="0000CC"/>
                </a:solidFill>
                <a:latin typeface="Times New Roman" panose="02020603050405020304" pitchFamily="18" charset="0"/>
                <a:cs typeface="Times New Roman" panose="02020603050405020304" pitchFamily="18" charset="0"/>
              </a:rPr>
              <a:t>Giáo dục thể chất (GDTC) là môn học quan trọng, giúp tăng cường sức khoẻ thể chất và tinh thần cho học sinh. Được biên soạn theo hướng gợi mở với nội dung phù hợp phát huy khả năng tư duy, sáng tạo của các em trong hoạt động học tập và rèn luyện sức khoẻ của bản thân.</a:t>
            </a:r>
            <a:endParaRPr lang="en-US" sz="2000" dirty="0">
              <a:solidFill>
                <a:srgbClr val="0000CC"/>
              </a:solidFill>
              <a:latin typeface="Times New Roman" panose="02020603050405020304" pitchFamily="18" charset="0"/>
              <a:cs typeface="Times New Roman" panose="02020603050405020304" pitchFamily="18" charset="0"/>
            </a:endParaRPr>
          </a:p>
          <a:p>
            <a:pPr algn="just"/>
            <a:r>
              <a:rPr lang="vi-VN" sz="2000" dirty="0">
                <a:solidFill>
                  <a:srgbClr val="0000CC"/>
                </a:solidFill>
                <a:latin typeface="Times New Roman" panose="02020603050405020304" pitchFamily="18" charset="0"/>
                <a:cs typeface="Times New Roman" panose="02020603050405020304" pitchFamily="18" charset="0"/>
              </a:rPr>
              <a:t>Trong chương trình giáo dục phổ thông 2018, nội dung giáo dục thể chất </a:t>
            </a:r>
            <a:r>
              <a:rPr lang="en-US" sz="2000" dirty="0">
                <a:solidFill>
                  <a:srgbClr val="0000CC"/>
                </a:solidFill>
                <a:latin typeface="Times New Roman" panose="02020603050405020304" pitchFamily="18" charset="0"/>
                <a:cs typeface="Times New Roman" panose="02020603050405020304" pitchFamily="18" charset="0"/>
              </a:rPr>
              <a:t>8</a:t>
            </a:r>
            <a:r>
              <a:rPr lang="vi-VN" sz="2000" dirty="0">
                <a:solidFill>
                  <a:srgbClr val="0000CC"/>
                </a:solidFill>
                <a:latin typeface="Times New Roman" panose="02020603050405020304" pitchFamily="18" charset="0"/>
                <a:cs typeface="Times New Roman" panose="02020603050405020304" pitchFamily="18" charset="0"/>
              </a:rPr>
              <a:t> được phân chia thành ba phần:</a:t>
            </a:r>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16" name="Text Box 16"/>
          <p:cNvSpPr txBox="1">
            <a:spLocks noChangeArrowheads="1"/>
          </p:cNvSpPr>
          <p:nvPr/>
        </p:nvSpPr>
        <p:spPr bwMode="auto">
          <a:xfrm>
            <a:off x="348527" y="2781300"/>
            <a:ext cx="97155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Phần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thức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chung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Sử</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dụng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độ</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dưỡng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hợp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với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bản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trong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tập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luyện</a:t>
            </a:r>
            <a:r>
              <a:rPr lang="en-US" sz="2000" dirty="0">
                <a:solidFill>
                  <a:srgbClr val="0000CC"/>
                </a:solidFill>
                <a:latin typeface="Times New Roman" panose="02020603050405020304" pitchFamily="18" charset="0"/>
                <a:cs typeface="Times New Roman" panose="02020603050405020304" pitchFamily="18" charset="0"/>
              </a:rPr>
              <a:t> TDTT.</a:t>
            </a:r>
            <a:endParaRPr lang="en-US" sz="2000" dirty="0">
              <a:solidFill>
                <a:srgbClr val="0000CC"/>
              </a:solidFill>
              <a:latin typeface="Times New Roman" panose="02020603050405020304" pitchFamily="18" charset="0"/>
              <a:cs typeface="Times New Roman" panose="02020603050405020304" pitchFamily="18" charset="0"/>
            </a:endParaRPr>
          </a:p>
          <a:p>
            <a:pPr algn="just"/>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Phần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vận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động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bản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bốn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chủ</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đề</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Chạy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ngắn</a:t>
            </a:r>
            <a:r>
              <a:rPr lang="en-US" sz="2000" dirty="0">
                <a:solidFill>
                  <a:srgbClr val="0000CC"/>
                </a:solidFill>
                <a:latin typeface="Times New Roman" panose="02020603050405020304" pitchFamily="18" charset="0"/>
                <a:cs typeface="Times New Roman" panose="02020603050405020304" pitchFamily="18" charset="0"/>
              </a:rPr>
              <a:t> (100m); </a:t>
            </a:r>
            <a:r>
              <a:rPr lang="en-US" sz="2000" dirty="0" err="1">
                <a:solidFill>
                  <a:srgbClr val="0000CC"/>
                </a:solidFill>
                <a:latin typeface="Times New Roman" panose="02020603050405020304" pitchFamily="18" charset="0"/>
                <a:cs typeface="Times New Roman" panose="02020603050405020304" pitchFamily="18" charset="0"/>
              </a:rPr>
              <a:t>Nhảy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cao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kiểu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bước</a:t>
            </a:r>
            <a:r>
              <a:rPr lang="en-US" sz="2000" dirty="0">
                <a:solidFill>
                  <a:srgbClr val="0000CC"/>
                </a:solidFill>
                <a:latin typeface="Times New Roman" panose="02020603050405020304" pitchFamily="18" charset="0"/>
                <a:cs typeface="Times New Roman" panose="02020603050405020304" pitchFamily="18" charset="0"/>
              </a:rPr>
              <a:t> qua; </a:t>
            </a:r>
            <a:r>
              <a:rPr lang="en-US" sz="2000" dirty="0" err="1">
                <a:solidFill>
                  <a:srgbClr val="0000CC"/>
                </a:solidFill>
                <a:latin typeface="Times New Roman" panose="02020603050405020304" pitchFamily="18" charset="0"/>
                <a:cs typeface="Times New Roman" panose="02020603050405020304" pitchFamily="18" charset="0"/>
              </a:rPr>
              <a:t>Chạy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trung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Bài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thể</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dục</a:t>
            </a:r>
            <a:r>
              <a:rPr lang="en-US" sz="2000" dirty="0">
                <a:solidFill>
                  <a:srgbClr val="0000CC"/>
                </a:solidFill>
                <a:latin typeface="Times New Roman" panose="02020603050405020304" pitchFamily="18" charset="0"/>
                <a:cs typeface="Times New Roman" panose="02020603050405020304" pitchFamily="18" charset="0"/>
              </a:rPr>
              <a:t>.</a:t>
            </a:r>
            <a:endParaRPr lang="en-US" sz="2000" dirty="0">
              <a:solidFill>
                <a:srgbClr val="0000CC"/>
              </a:solidFill>
              <a:latin typeface="Times New Roman" panose="02020603050405020304" pitchFamily="18" charset="0"/>
              <a:cs typeface="Times New Roman" panose="02020603050405020304" pitchFamily="18" charset="0"/>
            </a:endParaRPr>
          </a:p>
          <a:p>
            <a:pPr algn="just"/>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Phần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Thể</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thao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chọn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Gồm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chủ</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đề</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với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môn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thể</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thao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khác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nhau</a:t>
            </a:r>
            <a:r>
              <a:rPr lang="en-US" sz="2000" dirty="0">
                <a:solidFill>
                  <a:srgbClr val="0000CC"/>
                </a:solidFill>
                <a:latin typeface="Times New Roman" panose="02020603050405020304" pitchFamily="18" charset="0"/>
                <a:cs typeface="Times New Roman" panose="02020603050405020304" pitchFamily="18" charset="0"/>
              </a:rPr>
              <a:t> </a:t>
            </a:r>
            <a:endParaRPr lang="en-US" sz="2000" dirty="0">
              <a:solidFill>
                <a:srgbClr val="0000CC"/>
              </a:solidFill>
              <a:latin typeface="Times New Roman" panose="02020603050405020304" pitchFamily="18" charset="0"/>
              <a:cs typeface="Times New Roman" panose="02020603050405020304" pitchFamily="18" charset="0"/>
            </a:endParaRPr>
          </a:p>
          <a:p>
            <a:pPr algn="just"/>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Cầu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lông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Bóng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bóng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rổ</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để</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học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giáo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có</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nhiều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lựa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chọn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phù</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hợp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ứng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năng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lực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tham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gia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các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hoạt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động</a:t>
            </a:r>
            <a:r>
              <a:rPr lang="en-US" sz="2000" dirty="0">
                <a:solidFill>
                  <a:srgbClr val="0000CC"/>
                </a:solidFill>
                <a:latin typeface="Times New Roman" panose="02020603050405020304" pitchFamily="18" charset="0"/>
                <a:cs typeface="Times New Roman" panose="02020603050405020304" pitchFamily="18" charset="0"/>
              </a:rPr>
              <a:t> TDTT </a:t>
            </a:r>
            <a:r>
              <a:rPr lang="en-US" sz="2000" dirty="0" err="1">
                <a:solidFill>
                  <a:srgbClr val="0000CC"/>
                </a:solidFill>
                <a:latin typeface="Times New Roman" panose="02020603050405020304" pitchFamily="18" charset="0"/>
                <a:cs typeface="Times New Roman" panose="02020603050405020304" pitchFamily="18" charset="0"/>
              </a:rPr>
              <a:t>rèn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luyện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sức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khoẻ</a:t>
            </a:r>
            <a:r>
              <a:rPr lang="en-US" sz="2000" dirty="0">
                <a:solidFill>
                  <a:srgbClr val="0000CC"/>
                </a:solidFill>
                <a:latin typeface="Times New Roman" panose="02020603050405020304" pitchFamily="18" charset="0"/>
                <a:cs typeface="Times New Roman" panose="02020603050405020304" pitchFamily="18" charset="0"/>
              </a:rPr>
              <a:t>.</a:t>
            </a:r>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137920" y="13335"/>
            <a:ext cx="3225800" cy="1092200"/>
          </a:xfrm>
          <a:prstGeom prst="rect">
            <a:avLst/>
          </a:prstGeom>
          <a:noFill/>
        </p:spPr>
        <p:txBody>
          <a:bodyPr wrap="square" rtlCol="0">
            <a:noAutofit/>
          </a:bodyPr>
          <a:p>
            <a:r>
              <a:rPr lang="en-US" sz="2000" b="1">
                <a:latin typeface="Times New Roman" panose="02020603050405020304" pitchFamily="18" charset="0"/>
                <a:cs typeface="Times New Roman" panose="02020603050405020304" pitchFamily="18" charset="0"/>
              </a:rPr>
              <a:t>I/ MỞ ĐẦU:</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  </a:t>
            </a:r>
            <a:r>
              <a:rPr lang="en-US"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Lí do chọn đề tài:</a:t>
            </a:r>
            <a:endParaRPr lang="en-US"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1827"/>
    </mc:Choice>
    <mc:Fallback>
      <p:transition spd="slow" advTm="31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cture3"/>
          <p:cNvPicPr>
            <a:picLocks noChangeAspect="1"/>
          </p:cNvPicPr>
          <p:nvPr>
            <p:ph idx="1"/>
          </p:nvPr>
        </p:nvPicPr>
        <p:blipFill>
          <a:blip r:embed="rId1"/>
          <a:stretch>
            <a:fillRect/>
          </a:stretch>
        </p:blipFill>
        <p:spPr>
          <a:xfrm>
            <a:off x="27940" y="551815"/>
            <a:ext cx="10120630" cy="5055235"/>
          </a:xfrm>
          <a:prstGeom prst="rect">
            <a:avLst/>
          </a:prstGeom>
        </p:spPr>
      </p:pic>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t>THỰC HIỆN CHƯƠNG TRÌNH GDPT 2018</a:t>
            </a:r>
            <a:endParaRPr lang="en-US" sz="1600" dirty="0"/>
          </a:p>
          <a:p>
            <a:r>
              <a:rPr lang="nl-NL" sz="1600" b="1" dirty="0"/>
              <a:t>VÀ THAY SÁCH GIÁO KHOA </a:t>
            </a:r>
            <a:r>
              <a:rPr lang="vi-VN" sz="1600" b="1" dirty="0"/>
              <a:t>ĐỐI VỚI GIÁO DỤC THỂ CHẤT LỚP </a:t>
            </a:r>
            <a:r>
              <a:rPr lang="en-US" sz="1600" b="1" dirty="0"/>
              <a:t>8</a:t>
            </a:r>
            <a:endParaRPr lang="vi-VN"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1028700"/>
            <a:ext cx="10033000" cy="3415030"/>
          </a:xfrm>
          <a:prstGeom prst="rect">
            <a:avLst/>
          </a:prstGeom>
        </p:spPr>
        <p:txBody>
          <a:bodyPr wrap="square">
            <a:spAutoFit/>
          </a:bodyPr>
          <a:lstStyle/>
          <a:p>
            <a:pPr indent="457200" algn="just"/>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Khi tham gia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tập học sinh cần phải xác định mục tiêu học tập rõ ràng. Không xem nhẹ môn này coi trọng môn khác</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indent="457200" algn="just"/>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Đánh giá sau mỗi tiết 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dùng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khen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thưởng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mỗi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một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nội</a:t>
            </a:r>
            <a:r>
              <a:rPr lang="en-US" sz="2400" dirty="0">
                <a:solidFill>
                  <a:srgbClr val="0000CC"/>
                </a:solidFill>
                <a:latin typeface="Times New Roman" panose="02020603050405020304" pitchFamily="18" charset="0"/>
                <a:cs typeface="Times New Roman" panose="02020603050405020304" pitchFamily="18" charset="0"/>
              </a:rPr>
              <a:t> dung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tổ</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lẫn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GV </a:t>
            </a:r>
            <a:r>
              <a:rPr lang="en-US" sz="2400" dirty="0" err="1">
                <a:solidFill>
                  <a:srgbClr val="0000CC"/>
                </a:solidFill>
                <a:latin typeface="Times New Roman" panose="02020603050405020304" pitchFamily="18" charset="0"/>
                <a:cs typeface="Times New Roman" panose="02020603050405020304" pitchFamily="18" charset="0"/>
              </a:rPr>
              <a:t>nhận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xét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xếp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loại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khen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thưởng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điều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này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sẽ</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sôi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cố</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gắng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chê</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bai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sai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phải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khuyến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khích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yếu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kém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kịp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bè</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indent="457200" algn="just"/>
            <a:endParaRPr lang="vi-VN" sz="2400"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4938"/>
            <a:ext cx="10033000" cy="3784600"/>
          </a:xfrm>
          <a:prstGeom prst="rect">
            <a:avLst/>
          </a:prstGeom>
        </p:spPr>
        <p:txBody>
          <a:bodyPr wrap="square">
            <a:spAutoFit/>
          </a:bodyPr>
          <a:lstStyle/>
          <a:p>
            <a:pPr algn="just"/>
            <a:r>
              <a:rPr lang="vi-VN" sz="2400" b="1" dirty="0">
                <a:solidFill>
                  <a:srgbClr val="002A19"/>
                </a:solidFill>
                <a:latin typeface="Times New Roman" panose="02020603050405020304" pitchFamily="18" charset="0"/>
                <a:cs typeface="Times New Roman" panose="02020603050405020304" pitchFamily="18" charset="0"/>
              </a:rPr>
              <a:t>2</a:t>
            </a:r>
            <a:r>
              <a:rPr lang="vi-VN" sz="2400" b="1" dirty="0">
                <a:solidFill>
                  <a:srgbClr val="002A19"/>
                </a:solidFill>
                <a:latin typeface="Times New Roman" panose="02020603050405020304" pitchFamily="18" charset="0"/>
                <a:cs typeface="Times New Roman" panose="02020603050405020304" pitchFamily="18" charset="0"/>
              </a:rPr>
              <a:t>/ Đề xuất, kiến nghị:</a:t>
            </a:r>
            <a:endParaRPr lang="en-US" sz="2400" dirty="0">
              <a:solidFill>
                <a:srgbClr val="002A19"/>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Qua kết quả và các giải pháp trên, </a:t>
            </a:r>
            <a:r>
              <a:rPr lang="en-US" sz="2400" dirty="0">
                <a:solidFill>
                  <a:srgbClr val="0000CC"/>
                </a:solidFill>
                <a:latin typeface="Times New Roman" panose="02020603050405020304" pitchFamily="18" charset="0"/>
                <a:cs typeface="Times New Roman" panose="02020603050405020304" pitchFamily="18" charset="0"/>
              </a:rPr>
              <a:t>T</a:t>
            </a:r>
            <a:r>
              <a:rPr lang="vi-VN" sz="2400" dirty="0">
                <a:solidFill>
                  <a:srgbClr val="0000CC"/>
                </a:solidFill>
                <a:latin typeface="Times New Roman" panose="02020603050405020304" pitchFamily="18" charset="0"/>
                <a:cs typeface="Times New Roman" panose="02020603050405020304" pitchFamily="18" charset="0"/>
              </a:rPr>
              <a:t>ôi có một số đề xuất, kiến nghị sau:</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Phòng GD&amp;ĐT tổ chức </a:t>
            </a:r>
            <a:r>
              <a:rPr lang="en-US" sz="2400" dirty="0" err="1">
                <a:solidFill>
                  <a:srgbClr val="0000CC"/>
                </a:solidFill>
                <a:latin typeface="Times New Roman" panose="02020603050405020304" pitchFamily="18" charset="0"/>
                <a:cs typeface="Times New Roman" panose="02020603050405020304" pitchFamily="18" charset="0"/>
              </a:rPr>
              <a:t>nhiều</a:t>
            </a:r>
            <a:r>
              <a:rPr lang="vi-VN" sz="2400" dirty="0">
                <a:solidFill>
                  <a:srgbClr val="0000CC"/>
                </a:solidFill>
                <a:latin typeface="Times New Roman" panose="02020603050405020304" pitchFamily="18" charset="0"/>
                <a:cs typeface="Times New Roman" panose="02020603050405020304" pitchFamily="18" charset="0"/>
              </a:rPr>
              <a:t> buổi sinh hoạt chuyên đề, thảo luận trao đổi các phương pháp dạy học hiệu quả về chương trình GDPT 2018 và </a:t>
            </a:r>
            <a:r>
              <a:rPr lang="en-US" sz="2400" dirty="0" err="1">
                <a:solidFill>
                  <a:srgbClr val="0000CC"/>
                </a:solidFill>
                <a:latin typeface="Times New Roman" panose="02020603050405020304" pitchFamily="18" charset="0"/>
                <a:cs typeface="Times New Roman" panose="02020603050405020304" pitchFamily="18" charset="0"/>
              </a:rPr>
              <a:t>tổ</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chức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đấu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TTTC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khối</a:t>
            </a:r>
            <a:r>
              <a:rPr lang="en-US" sz="2400" dirty="0">
                <a:solidFill>
                  <a:srgbClr val="0000CC"/>
                </a:solidFill>
                <a:latin typeface="Times New Roman" panose="02020603050405020304" pitchFamily="18" charset="0"/>
                <a:cs typeface="Times New Roman" panose="02020603050405020304" pitchFamily="18" charset="0"/>
              </a:rPr>
              <a:t> 6,7.</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 Nhà trường cần có kế hoạch xây dựng sân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cho môn GDTC nhằm  đảm bảo an toàn cho G</a:t>
            </a:r>
            <a:r>
              <a:rPr lang="en-US" sz="2400" dirty="0">
                <a:solidFill>
                  <a:srgbClr val="0000CC"/>
                </a:solidFill>
                <a:latin typeface="Times New Roman" panose="02020603050405020304" pitchFamily="18" charset="0"/>
                <a:cs typeface="Times New Roman" panose="02020603050405020304" pitchFamily="18" charset="0"/>
              </a:rPr>
              <a:t>V</a:t>
            </a:r>
            <a:r>
              <a:rPr lang="vi-VN" sz="2400" dirty="0">
                <a:solidFill>
                  <a:srgbClr val="0000CC"/>
                </a:solidFill>
                <a:latin typeface="Times New Roman" panose="02020603050405020304" pitchFamily="18" charset="0"/>
                <a:cs typeface="Times New Roman" panose="02020603050405020304" pitchFamily="18" charset="0"/>
              </a:rPr>
              <a:t> và HS trong quá trình học tập. </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cs typeface="Times New Roman" panose="02020603050405020304" pitchFamily="18" charset="0"/>
              </a:rPr>
              <a:t>L</a:t>
            </a:r>
            <a:r>
              <a:rPr lang="vi-VN" sz="2400" dirty="0">
                <a:solidFill>
                  <a:srgbClr val="0000CC"/>
                </a:solidFill>
                <a:latin typeface="Times New Roman" panose="02020603050405020304" pitchFamily="18" charset="0"/>
                <a:cs typeface="Times New Roman" panose="02020603050405020304" pitchFamily="18" charset="0"/>
              </a:rPr>
              <a:t>ãnh đạo </a:t>
            </a:r>
            <a:r>
              <a:rPr lang="en-US" sz="2400" dirty="0" err="1">
                <a:solidFill>
                  <a:srgbClr val="0000CC"/>
                </a:solidFill>
                <a:latin typeface="Times New Roman" panose="02020603050405020304" pitchFamily="18" charset="0"/>
                <a:cs typeface="Times New Roman" panose="02020603050405020304" pitchFamily="18" charset="0"/>
              </a:rPr>
              <a:t>trường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quan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tâm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sắm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vi-VN" sz="2400" dirty="0">
                <a:solidFill>
                  <a:srgbClr val="0000CC"/>
                </a:solidFill>
                <a:latin typeface="Times New Roman" panose="02020603050405020304" pitchFamily="18" charset="0"/>
                <a:cs typeface="Times New Roman" panose="02020603050405020304" pitchFamily="18" charset="0"/>
              </a:rPr>
              <a:t> thiết bị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cụ</a:t>
            </a:r>
            <a:r>
              <a:rPr lang="en-US" sz="2400" dirty="0">
                <a:solidFill>
                  <a:srgbClr val="0000CC"/>
                </a:solidFill>
                <a:latin typeface="Times New Roman" panose="02020603050405020304" pitchFamily="18" charset="0"/>
                <a:cs typeface="Times New Roman" panose="02020603050405020304" pitchFamily="18" charset="0"/>
              </a:rPr>
              <a:t> TDTT, đ</a:t>
            </a:r>
            <a:r>
              <a:rPr lang="vi-VN" sz="2400" dirty="0">
                <a:solidFill>
                  <a:srgbClr val="0000CC"/>
                </a:solidFill>
                <a:latin typeface="Times New Roman" panose="02020603050405020304" pitchFamily="18" charset="0"/>
                <a:cs typeface="Times New Roman" panose="02020603050405020304" pitchFamily="18" charset="0"/>
              </a:rPr>
              <a:t>ồ dùng dạy họ</a:t>
            </a:r>
            <a:r>
              <a:rPr lang="en-US" sz="2400" dirty="0">
                <a:solidFill>
                  <a:srgbClr val="0000CC"/>
                </a:solidFill>
                <a:latin typeface="Times New Roman" panose="02020603050405020304" pitchFamily="18" charset="0"/>
                <a:cs typeface="Times New Roman" panose="02020603050405020304" pitchFamily="18" charset="0"/>
              </a:rPr>
              <a:t>c .</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1104900"/>
            <a:ext cx="10033000" cy="3046095"/>
          </a:xfrm>
          <a:prstGeom prst="rect">
            <a:avLst/>
          </a:prstGeom>
        </p:spPr>
        <p:txBody>
          <a:bodyPr wrap="square">
            <a:spAutoFit/>
          </a:bodyPr>
          <a:lstStyle/>
          <a:p>
            <a:pPr indent="457200"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Tổ</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nghiệp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vụ</a:t>
            </a:r>
            <a:r>
              <a:rPr lang="en-US" sz="2400" dirty="0">
                <a:solidFill>
                  <a:srgbClr val="0000CC"/>
                </a:solidFill>
                <a:latin typeface="Times New Roman" panose="02020603050405020304" pitchFamily="18" charset="0"/>
                <a:cs typeface="Times New Roman" panose="02020603050405020304" pitchFamily="18" charset="0"/>
              </a:rPr>
              <a:t> : </a:t>
            </a:r>
            <a:r>
              <a:rPr lang="en-US" sz="2400" dirty="0" err="1">
                <a:solidFill>
                  <a:srgbClr val="0000CC"/>
                </a:solidFill>
                <a:latin typeface="Times New Roman" panose="02020603050405020304" pitchFamily="18" charset="0"/>
                <a:cs typeface="Times New Roman" panose="02020603050405020304" pitchFamily="18" charset="0"/>
              </a:rPr>
              <a:t>Họp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thống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chuyển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thay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Nhảy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cao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Vì</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Nhảy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cao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lớp</a:t>
            </a:r>
            <a:r>
              <a:rPr lang="en-US" sz="2400" dirty="0">
                <a:solidFill>
                  <a:srgbClr val="0000CC"/>
                </a:solidFill>
                <a:latin typeface="Times New Roman" panose="02020603050405020304" pitchFamily="18" charset="0"/>
                <a:cs typeface="Times New Roman" panose="02020603050405020304" pitchFamily="18" charset="0"/>
              </a:rPr>
              <a:t> 8 </a:t>
            </a:r>
            <a:r>
              <a:rPr lang="en-US" sz="2400" dirty="0" err="1">
                <a:solidFill>
                  <a:srgbClr val="0000CC"/>
                </a:solidFill>
                <a:latin typeface="Times New Roman" panose="02020603050405020304" pitchFamily="18" charset="0"/>
                <a:cs typeface="Times New Roman" panose="02020603050405020304" pitchFamily="18" charset="0"/>
              </a:rPr>
              <a:t>đúng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mùa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mưa</a:t>
            </a:r>
            <a:r>
              <a:rPr lang="en-US" sz="2400" dirty="0">
                <a:solidFill>
                  <a:srgbClr val="0000CC"/>
                </a:solidFill>
                <a:latin typeface="Times New Roman" panose="02020603050405020304" pitchFamily="18" charset="0"/>
                <a:cs typeface="Times New Roman" panose="02020603050405020304" pitchFamily="18" charset="0"/>
              </a:rPr>
              <a:t> ở </a:t>
            </a:r>
            <a:r>
              <a:rPr lang="en-US" sz="2400" dirty="0" err="1">
                <a:solidFill>
                  <a:srgbClr val="0000CC"/>
                </a:solidFill>
                <a:latin typeface="Times New Roman" panose="02020603050405020304" pitchFamily="18" charset="0"/>
                <a:cs typeface="Times New Roman" panose="02020603050405020304" pitchFamily="18" charset="0"/>
              </a:rPr>
              <a:t>địa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Phú</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Yên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mưa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nhưng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bãi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ướt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dễ</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xảy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nguy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hiểm</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vi-VN" sz="2400" dirty="0">
                <a:solidFill>
                  <a:srgbClr val="0000CC"/>
                </a:solidFill>
                <a:latin typeface="Times New Roman" panose="02020603050405020304" pitchFamily="18" charset="0"/>
                <a:cs typeface="Times New Roman" panose="02020603050405020304" pitchFamily="18" charset="0"/>
              </a:rPr>
              <a:t>       	Trên đây là một số đề xuất kiến nghị của </a:t>
            </a:r>
            <a:r>
              <a:rPr lang="en-US" sz="2400" dirty="0" err="1">
                <a:solidFill>
                  <a:srgbClr val="0000CC"/>
                </a:solidFill>
                <a:latin typeface="Times New Roman" panose="02020603050405020304" pitchFamily="18" charset="0"/>
                <a:cs typeface="Times New Roman" panose="02020603050405020304" pitchFamily="18" charset="0"/>
              </a:rPr>
              <a:t>Tôi</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trong quá trình thực hiện giảng dạy chương trình GDPT 2018 với môn GDTC lớp </a:t>
            </a:r>
            <a:r>
              <a:rPr lang="en-US" sz="2400" dirty="0">
                <a:solidFill>
                  <a:srgbClr val="0000CC"/>
                </a:solidFill>
                <a:latin typeface="Times New Roman" panose="02020603050405020304" pitchFamily="18" charset="0"/>
                <a:cs typeface="Times New Roman" panose="02020603050405020304" pitchFamily="18" charset="0"/>
              </a:rPr>
              <a:t>8</a:t>
            </a:r>
            <a:r>
              <a:rPr lang="vi-VN"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góp</a:t>
            </a:r>
            <a:r>
              <a:rPr lang="en-US" sz="2400" dirty="0">
                <a:solidFill>
                  <a:srgbClr val="0000CC"/>
                </a:solidFill>
                <a:latin typeface="Times New Roman" panose="02020603050405020304" pitchFamily="18" charset="0"/>
                <a:cs typeface="Times New Roman" panose="02020603050405020304" pitchFamily="18" charset="0"/>
              </a:rPr>
              <a:t> ý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đồng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nghiệp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bạn</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smtClean="0">
                <a:solidFill>
                  <a:srgbClr val="0000CC"/>
                </a:solidFill>
                <a:latin typeface="Times New Roman" panose="02020603050405020304" pitchFamily="18" charset="0"/>
                <a:cs typeface="Times New Roman" panose="02020603050405020304" pitchFamily="18" charset="0"/>
              </a:rPr>
              <a:t>         </a:t>
            </a:r>
            <a:r>
              <a:rPr lang="vi-VN" sz="2400" dirty="0" smtClean="0">
                <a:solidFill>
                  <a:srgbClr val="0000CC"/>
                </a:solidFill>
                <a:latin typeface="Times New Roman" panose="02020603050405020304" pitchFamily="18" charset="0"/>
                <a:cs typeface="Times New Roman" panose="02020603050405020304" pitchFamily="18" charset="0"/>
              </a:rPr>
              <a:t>Xin </a:t>
            </a:r>
            <a:r>
              <a:rPr lang="vi-VN" sz="2400" dirty="0">
                <a:solidFill>
                  <a:srgbClr val="0000CC"/>
                </a:solidFill>
                <a:latin typeface="Times New Roman" panose="02020603050405020304" pitchFamily="18" charset="0"/>
                <a:cs typeface="Times New Roman" panose="02020603050405020304" pitchFamily="18" charset="0"/>
              </a:rPr>
              <a:t>chân thành cảm ơn!</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0523"/>
    </mc:Choice>
    <mc:Fallback>
      <p:transition spd="slow" advTm="7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en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9728199"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Rose-04-june"/>
          <p:cNvPicPr>
            <a:picLocks noChangeAspect="1" noChangeArrowheads="1" noCrop="1"/>
          </p:cNvPicPr>
          <p:nvPr/>
        </p:nvPicPr>
        <p:blipFill>
          <a:blip r:embed="rId2"/>
          <a:srcRect/>
          <a:stretch>
            <a:fillRect/>
          </a:stretch>
        </p:blipFill>
        <p:spPr bwMode="auto">
          <a:xfrm>
            <a:off x="5422900" y="3829050"/>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Rose-04-june"/>
          <p:cNvPicPr>
            <a:picLocks noChangeAspect="1" noChangeArrowheads="1" noCrop="1"/>
          </p:cNvPicPr>
          <p:nvPr/>
        </p:nvPicPr>
        <p:blipFill>
          <a:blip r:embed="rId2"/>
          <a:srcRect/>
          <a:stretch>
            <a:fillRect/>
          </a:stretch>
        </p:blipFill>
        <p:spPr bwMode="auto">
          <a:xfrm>
            <a:off x="2984500" y="3829050"/>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Em t483.mp3">
            <a:hlinkClick r:id="" action="ppaction://media"/>
          </p:cNvPr>
          <p:cNvPicPr>
            <a:picLocks noRot="1" noChangeAspect="1" noChangeArrowheads="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1651000" y="53149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WordArt 4"/>
          <p:cNvSpPr>
            <a:spLocks noChangeArrowheads="1" noChangeShapeType="1" noTextEdit="1"/>
          </p:cNvSpPr>
          <p:nvPr/>
        </p:nvSpPr>
        <p:spPr bwMode="auto">
          <a:xfrm>
            <a:off x="1422400" y="1141116"/>
            <a:ext cx="7144941" cy="2346722"/>
          </a:xfrm>
          <a:prstGeom prst="rect">
            <a:avLst/>
          </a:prstGeom>
        </p:spPr>
        <p:txBody>
          <a:bodyPr wrap="none" fromWordArt="1">
            <a:prstTxWarp prst="textCanDown">
              <a:avLst>
                <a:gd name="adj" fmla="val 33333"/>
              </a:avLst>
            </a:prstTxWarp>
          </a:bodyPr>
          <a:lstStyle/>
          <a:p>
            <a:pPr algn="ctr"/>
            <a:r>
              <a:rPr lang="vi-VN" sz="3600" b="1" kern="10" dirty="0">
                <a:ln w="9525">
                  <a:solidFill>
                    <a:srgbClr val="FF0000"/>
                  </a:solidFill>
                  <a:round/>
                </a:ln>
                <a:solidFill>
                  <a:srgbClr val="FF0000"/>
                </a:solidFill>
                <a:latin typeface="Times New Roman" panose="02020603050405020304" pitchFamily="18" charset="0"/>
              </a:rPr>
              <a:t>BUỔI </a:t>
            </a:r>
            <a:r>
              <a:rPr lang="en-US" sz="3600" b="1" kern="10" dirty="0" smtClean="0">
                <a:ln w="9525">
                  <a:solidFill>
                    <a:srgbClr val="FF0000"/>
                  </a:solidFill>
                  <a:round/>
                </a:ln>
                <a:solidFill>
                  <a:srgbClr val="FF0000"/>
                </a:solidFill>
                <a:latin typeface="Times New Roman" panose="02020603050405020304" pitchFamily="18" charset="0"/>
              </a:rPr>
              <a:t>BÁO CÁO</a:t>
            </a:r>
            <a:r>
              <a:rPr lang="vi-VN" sz="3600" b="1" kern="10" dirty="0" smtClean="0">
                <a:ln w="9525">
                  <a:solidFill>
                    <a:srgbClr val="FF0000"/>
                  </a:solidFill>
                  <a:round/>
                </a:ln>
                <a:solidFill>
                  <a:srgbClr val="FF0000"/>
                </a:solidFill>
                <a:latin typeface="Times New Roman" panose="02020603050405020304" pitchFamily="18" charset="0"/>
              </a:rPr>
              <a:t> </a:t>
            </a:r>
            <a:r>
              <a:rPr lang="vi-VN" sz="3600" b="1" kern="10" dirty="0">
                <a:ln w="9525">
                  <a:solidFill>
                    <a:srgbClr val="FF0000"/>
                  </a:solidFill>
                  <a:round/>
                </a:ln>
                <a:solidFill>
                  <a:srgbClr val="FF0000"/>
                </a:solidFill>
                <a:latin typeface="Times New Roman" panose="02020603050405020304" pitchFamily="18" charset="0"/>
              </a:rPr>
              <a:t>KẾT THÚC </a:t>
            </a:r>
            <a:endParaRPr lang="vi-VN" sz="3600" b="1" kern="10" dirty="0">
              <a:ln w="9525">
                <a:solidFill>
                  <a:srgbClr val="FF0000"/>
                </a:solidFill>
                <a:round/>
              </a:ln>
              <a:solidFill>
                <a:srgbClr val="FF0000"/>
              </a:solidFill>
              <a:latin typeface="Times New Roman" panose="02020603050405020304" pitchFamily="18" charset="0"/>
            </a:endParaRPr>
          </a:p>
          <a:p>
            <a:pPr algn="ctr"/>
            <a:r>
              <a:rPr lang="vi-VN" sz="3600" b="1" kern="10" dirty="0">
                <a:ln w="9525">
                  <a:solidFill>
                    <a:srgbClr val="FF0000"/>
                  </a:solidFill>
                  <a:round/>
                </a:ln>
                <a:solidFill>
                  <a:srgbClr val="FF0000"/>
                </a:solidFill>
                <a:latin typeface="Times New Roman" panose="02020603050405020304" pitchFamily="18" charset="0"/>
              </a:rPr>
              <a:t>TRÂN TRỌNG KÍNH CHÀO</a:t>
            </a:r>
            <a:endParaRPr lang="vi-VN" sz="3600" b="1" kern="10" dirty="0">
              <a:ln w="9525">
                <a:solidFill>
                  <a:srgbClr val="FF0000"/>
                </a:solidFill>
                <a:round/>
              </a:ln>
              <a:solidFill>
                <a:srgbClr val="FF0000"/>
              </a:solidFill>
              <a:latin typeface="Times New Roman" panose="02020603050405020304" pitchFamily="18" charset="0"/>
            </a:endParaRPr>
          </a:p>
        </p:txBody>
      </p:sp>
    </p:spTree>
  </p:cSld>
  <p:clrMapOvr>
    <a:masterClrMapping/>
  </p:clrMapOvr>
  <p:transition advTm="10790">
    <p:comb/>
    <p:sndAc>
      <p:stSnd>
        <p:snd r:embed="rId6"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6871"/>
                                        </p:tgtEl>
                                      </p:cBhvr>
                                    </p:cmd>
                                  </p:childTnLst>
                                </p:cTn>
                              </p:par>
                              <p:par>
                                <p:cTn id="7" presetID="55" presetClass="entr" presetSubtype="0" repeatCount="10000" fill="hold" grpId="0" nodeType="withEffect">
                                  <p:stCondLst>
                                    <p:cond delay="0"/>
                                  </p:stCondLst>
                                  <p:childTnLst>
                                    <p:set>
                                      <p:cBhvr>
                                        <p:cTn id="8" dur="1" fill="hold">
                                          <p:stCondLst>
                                            <p:cond delay="0"/>
                                          </p:stCondLst>
                                        </p:cTn>
                                        <p:tgtEl>
                                          <p:spTgt spid="36872"/>
                                        </p:tgtEl>
                                        <p:attrNameLst>
                                          <p:attrName>style.visibility</p:attrName>
                                        </p:attrNameLst>
                                      </p:cBhvr>
                                      <p:to>
                                        <p:strVal val="visible"/>
                                      </p:to>
                                    </p:set>
                                    <p:anim calcmode="lin" valueType="num">
                                      <p:cBhvr>
                                        <p:cTn id="9" dur="2000" fill="hold"/>
                                        <p:tgtEl>
                                          <p:spTgt spid="36872"/>
                                        </p:tgtEl>
                                        <p:attrNameLst>
                                          <p:attrName>ppt_w</p:attrName>
                                        </p:attrNameLst>
                                      </p:cBhvr>
                                      <p:tavLst>
                                        <p:tav tm="0">
                                          <p:val>
                                            <p:strVal val="#ppt_w*0.70"/>
                                          </p:val>
                                        </p:tav>
                                        <p:tav tm="100000">
                                          <p:val>
                                            <p:strVal val="#ppt_w"/>
                                          </p:val>
                                        </p:tav>
                                      </p:tavLst>
                                    </p:anim>
                                    <p:anim calcmode="lin" valueType="num">
                                      <p:cBhvr>
                                        <p:cTn id="10" dur="2000" fill="hold"/>
                                        <p:tgtEl>
                                          <p:spTgt spid="36872"/>
                                        </p:tgtEl>
                                        <p:attrNameLst>
                                          <p:attrName>ppt_h</p:attrName>
                                        </p:attrNameLst>
                                      </p:cBhvr>
                                      <p:tavLst>
                                        <p:tav tm="0">
                                          <p:val>
                                            <p:strVal val="#ppt_h"/>
                                          </p:val>
                                        </p:tav>
                                        <p:tav tm="100000">
                                          <p:val>
                                            <p:strVal val="#ppt_h"/>
                                          </p:val>
                                        </p:tav>
                                      </p:tavLst>
                                    </p:anim>
                                    <p:animEffect transition="in" filter="fade">
                                      <p:cBhvr>
                                        <p:cTn id="11" dur="2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Prev" delay="0">
                      <p:tgtEl>
                        <p:sldTgt/>
                      </p:tgtEl>
                    </p:cond>
                    <p:cond evt="onStopAudio" delay="0">
                      <p:tgtEl>
                        <p:sldTgt/>
                      </p:tgtEl>
                    </p:cond>
                  </p:endCondLst>
                </p:cTn>
                <p:tgtEl>
                  <p:spTgt spid="36871"/>
                </p:tgtEl>
              </p:cMediaNode>
            </p:audio>
          </p:childTnLst>
        </p:cTn>
      </p:par>
    </p:tnLst>
    <p:bldLst>
      <p:bldP spid="368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915552"/>
            <a:ext cx="9956800" cy="3170798"/>
          </a:xfrm>
          <a:prstGeom prst="rect">
            <a:avLst/>
          </a:prstGeom>
          <a:noFill/>
          <a:ln w="9525">
            <a:noFill/>
            <a:miter lim="800000"/>
          </a:ln>
          <a:effectLst/>
        </p:spPr>
        <p:txBody>
          <a:bodyPr/>
          <a:lstStyle/>
          <a:p>
            <a:pPr algn="just">
              <a:spcBef>
                <a:spcPct val="20000"/>
              </a:spcBef>
            </a:pPr>
            <a:r>
              <a:rPr lang="vi-VN" sz="2400" dirty="0">
                <a:solidFill>
                  <a:srgbClr val="0000CC"/>
                </a:solidFill>
                <a:latin typeface="Times New Roman" panose="02020603050405020304" pitchFamily="18" charset="0"/>
                <a:cs typeface="Times New Roman" panose="02020603050405020304" pitchFamily="18" charset="0"/>
              </a:rPr>
              <a:t>- Trường THCS </a:t>
            </a:r>
            <a:r>
              <a:rPr lang="en-US" sz="2400" dirty="0" err="1">
                <a:solidFill>
                  <a:srgbClr val="0000CC"/>
                </a:solidFill>
                <a:latin typeface="Times New Roman" panose="02020603050405020304" pitchFamily="18" charset="0"/>
                <a:cs typeface="Times New Roman" panose="02020603050405020304" pitchFamily="18" charset="0"/>
              </a:rPr>
              <a:t>Hoà</a:t>
            </a:r>
            <a:r>
              <a:rPr lang="en-US" sz="2400" dirty="0">
                <a:solidFill>
                  <a:srgbClr val="0000CC"/>
                </a:solidFill>
                <a:latin typeface="Times New Roman" panose="02020603050405020304" pitchFamily="18" charset="0"/>
                <a:cs typeface="Times New Roman" panose="02020603050405020304" pitchFamily="18" charset="0"/>
              </a:rPr>
              <a:t> An </a:t>
            </a:r>
            <a:r>
              <a:rPr lang="en-US" sz="2400" dirty="0" err="1">
                <a:solidFill>
                  <a:srgbClr val="0000CC"/>
                </a:solidFill>
                <a:latin typeface="Times New Roman" panose="02020603050405020304" pitchFamily="18" charset="0"/>
                <a:cs typeface="Times New Roman" panose="02020603050405020304" pitchFamily="18" charset="0"/>
              </a:rPr>
              <a:t>cũng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Phú</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Hòa</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luôn được sự quan tâm và tạo điều kiện của các cấp lãnh đạo,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cơ</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sở</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phục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vụ</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việc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Đặc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biệt</a:t>
            </a:r>
            <a:r>
              <a:rPr lang="en-US" sz="2400" dirty="0">
                <a:solidFill>
                  <a:srgbClr val="0000CC"/>
                </a:solidFill>
                <a:latin typeface="Times New Roman" panose="02020603050405020304" pitchFamily="18" charset="0"/>
                <a:cs typeface="Times New Roman" panose="02020603050405020304" pitchFamily="18" charset="0"/>
              </a:rPr>
              <a:t> BLĐ T</a:t>
            </a:r>
            <a:r>
              <a:rPr lang="vi-VN" sz="2400" dirty="0">
                <a:solidFill>
                  <a:srgbClr val="0000CC"/>
                </a:solidFill>
                <a:latin typeface="Times New Roman" panose="02020603050405020304" pitchFamily="18" charset="0"/>
                <a:cs typeface="Times New Roman" panose="02020603050405020304" pitchFamily="18" charset="0"/>
              </a:rPr>
              <a:t>rường </a:t>
            </a:r>
            <a:r>
              <a:rPr lang="en-US" sz="2400" dirty="0">
                <a:solidFill>
                  <a:srgbClr val="0000CC"/>
                </a:solidFill>
                <a:latin typeface="Times New Roman" panose="02020603050405020304" pitchFamily="18" charset="0"/>
                <a:cs typeface="Times New Roman" panose="02020603050405020304" pitchFamily="18" charset="0"/>
              </a:rPr>
              <a:t>THCS </a:t>
            </a:r>
            <a:r>
              <a:rPr lang="en-US" sz="2400" dirty="0" err="1">
                <a:solidFill>
                  <a:srgbClr val="0000CC"/>
                </a:solidFill>
                <a:latin typeface="Times New Roman" panose="02020603050405020304" pitchFamily="18" charset="0"/>
                <a:cs typeface="Times New Roman" panose="02020603050405020304" pitchFamily="18" charset="0"/>
              </a:rPr>
              <a:t>Hòa</a:t>
            </a:r>
            <a:r>
              <a:rPr lang="en-US" sz="2400" dirty="0">
                <a:solidFill>
                  <a:srgbClr val="0000CC"/>
                </a:solidFill>
                <a:latin typeface="Times New Roman" panose="02020603050405020304" pitchFamily="18" charset="0"/>
                <a:cs typeface="Times New Roman" panose="02020603050405020304" pitchFamily="18" charset="0"/>
              </a:rPr>
              <a:t> An </a:t>
            </a:r>
            <a:r>
              <a:rPr lang="en-US" sz="2400" dirty="0" err="1">
                <a:solidFill>
                  <a:srgbClr val="0000CC"/>
                </a:solidFill>
                <a:latin typeface="Times New Roman" panose="02020603050405020304" pitchFamily="18" charset="0"/>
                <a:cs typeface="Times New Roman" panose="02020603050405020304" pitchFamily="18" charset="0"/>
              </a:rPr>
              <a:t>rất</a:t>
            </a:r>
            <a:r>
              <a:rPr lang="vi-VN" sz="2400" dirty="0">
                <a:solidFill>
                  <a:srgbClr val="0000CC"/>
                </a:solidFill>
                <a:latin typeface="Times New Roman" panose="02020603050405020304" pitchFamily="18" charset="0"/>
                <a:cs typeface="Times New Roman" panose="02020603050405020304" pitchFamily="18" charset="0"/>
              </a:rPr>
              <a:t> quan tâm tới </a:t>
            </a:r>
            <a:r>
              <a:rPr lang="en-US" sz="2400" dirty="0" err="1">
                <a:solidFill>
                  <a:srgbClr val="0000CC"/>
                </a:solidFill>
                <a:latin typeface="Times New Roman" panose="02020603050405020304" pitchFamily="18" charset="0"/>
                <a:cs typeface="Times New Roman" panose="02020603050405020304" pitchFamily="18" charset="0"/>
              </a:rPr>
              <a:t>tất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cả</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các hoạt 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GDTC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TDTT. H</a:t>
            </a:r>
            <a:r>
              <a:rPr lang="vi-VN" sz="2400" dirty="0">
                <a:solidFill>
                  <a:srgbClr val="0000CC"/>
                </a:solidFill>
                <a:latin typeface="Times New Roman" panose="02020603050405020304" pitchFamily="18" charset="0"/>
                <a:cs typeface="Times New Roman" panose="02020603050405020304" pitchFamily="18" charset="0"/>
              </a:rPr>
              <a:t>ằng năm</a:t>
            </a:r>
            <a:r>
              <a:rPr lang="en-US" sz="2400" dirty="0">
                <a:solidFill>
                  <a:srgbClr val="0000CC"/>
                </a:solidFill>
                <a:latin typeface="Times New Roman" panose="02020603050405020304" pitchFamily="18" charset="0"/>
                <a:cs typeface="Times New Roman" panose="02020603050405020304" pitchFamily="18" charset="0"/>
              </a:rPr>
              <a:t>, N</a:t>
            </a:r>
            <a:r>
              <a:rPr lang="vi-VN" sz="2400" dirty="0">
                <a:solidFill>
                  <a:srgbClr val="0000CC"/>
                </a:solidFill>
                <a:latin typeface="Times New Roman" panose="02020603050405020304" pitchFamily="18" charset="0"/>
                <a:cs typeface="Times New Roman" panose="02020603050405020304" pitchFamily="18" charset="0"/>
              </a:rPr>
              <a:t>hà trường </a:t>
            </a:r>
            <a:r>
              <a:rPr lang="en-US" sz="2400" dirty="0" err="1">
                <a:solidFill>
                  <a:srgbClr val="0000CC"/>
                </a:solidFill>
                <a:latin typeface="Times New Roman" panose="02020603050405020304" pitchFamily="18" charset="0"/>
                <a:cs typeface="Times New Roman" panose="02020603050405020304" pitchFamily="18" charset="0"/>
              </a:rPr>
              <a:t>đều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hoạch</a:t>
            </a:r>
            <a:r>
              <a:rPr lang="vi-VN" sz="2400" dirty="0">
                <a:solidFill>
                  <a:srgbClr val="0000CC"/>
                </a:solidFill>
                <a:latin typeface="Times New Roman" panose="02020603050405020304" pitchFamily="18" charset="0"/>
                <a:cs typeface="Times New Roman" panose="02020603050405020304" pitchFamily="18" charset="0"/>
              </a:rPr>
              <a:t> tổ chức HKPĐ cấp trường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sắm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trang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cụ</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TDTT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quá</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Ngoài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ra</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tạo </a:t>
            </a:r>
            <a:r>
              <a:rPr lang="en-US" sz="2400" dirty="0" err="1">
                <a:solidFill>
                  <a:srgbClr val="0000CC"/>
                </a:solidFill>
                <a:latin typeface="Times New Roman" panose="02020603050405020304" pitchFamily="18" charset="0"/>
                <a:cs typeface="Times New Roman" panose="02020603050405020304" pitchFamily="18" charset="0"/>
              </a:rPr>
              <a:t>được</a:t>
            </a:r>
            <a:r>
              <a:rPr lang="vi-VN" sz="2400" dirty="0">
                <a:solidFill>
                  <a:srgbClr val="0000CC"/>
                </a:solidFill>
                <a:latin typeface="Times New Roman" panose="02020603050405020304" pitchFamily="18" charset="0"/>
                <a:cs typeface="Times New Roman" panose="02020603050405020304" pitchFamily="18" charset="0"/>
              </a:rPr>
              <a:t> sân chơi cho học sinh rèn luyện sức khỏe, giao lưu học hỏi lẫn nhau, giúp học sinh có </a:t>
            </a:r>
            <a:r>
              <a:rPr lang="en-US" sz="2400" dirty="0" err="1">
                <a:solidFill>
                  <a:srgbClr val="0000CC"/>
                </a:solidFill>
                <a:latin typeface="Times New Roman" panose="02020603050405020304" pitchFamily="18" charset="0"/>
                <a:cs typeface="Times New Roman" panose="02020603050405020304" pitchFamily="18" charset="0"/>
              </a:rPr>
              <a:t>đam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mê</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TDTT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lối sống lành mạn</a:t>
            </a:r>
            <a:r>
              <a:rPr lang="en-US" sz="2400" dirty="0">
                <a:solidFill>
                  <a:srgbClr val="0000CC"/>
                </a:solidFill>
                <a:latin typeface="Times New Roman" panose="02020603050405020304" pitchFamily="18" charset="0"/>
                <a:cs typeface="Times New Roman" panose="02020603050405020304" pitchFamily="18" charset="0"/>
              </a:rPr>
              <a:t>h, </a:t>
            </a:r>
            <a:r>
              <a:rPr lang="en-US" sz="2400" dirty="0" err="1">
                <a:solidFill>
                  <a:srgbClr val="0000CC"/>
                </a:solidFill>
                <a:latin typeface="Times New Roman" panose="02020603050405020304" pitchFamily="18" charset="0"/>
                <a:cs typeface="Times New Roman" panose="02020603050405020304" pitchFamily="18" charset="0"/>
              </a:rPr>
              <a:t>bổ</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ích</a:t>
            </a:r>
            <a:r>
              <a:rPr lang="en-US" sz="2400" dirty="0">
                <a:solidFill>
                  <a:srgbClr val="0000CC"/>
                </a:solidFill>
                <a:latin typeface="Times New Roman" panose="02020603050405020304" pitchFamily="18" charset="0"/>
                <a:cs typeface="Times New Roman" panose="02020603050405020304" pitchFamily="18" charset="0"/>
              </a:rPr>
              <a:t>.</a:t>
            </a:r>
            <a:r>
              <a:rPr lang="en-US" sz="2400" b="1"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a:p>
            <a:pPr algn="just" eaLnBrk="1" hangingPunct="1">
              <a:spcBef>
                <a:spcPct val="20000"/>
              </a:spcBef>
            </a:pPr>
            <a:endParaRPr lang="en-US" sz="2400" dirty="0">
              <a:solidFill>
                <a:srgbClr val="0000CC"/>
              </a:solidFill>
              <a:latin typeface="Times New Roman (Headings)"/>
              <a:cs typeface="Times New Roman" panose="02020603050405020304" pitchFamily="18" charset="0"/>
            </a:endParaRPr>
          </a:p>
        </p:txBody>
      </p:sp>
      <p:sp>
        <p:nvSpPr>
          <p:cNvPr id="10" name="Text Box 9"/>
          <p:cNvSpPr txBox="1">
            <a:spLocks noChangeArrowheads="1"/>
          </p:cNvSpPr>
          <p:nvPr/>
        </p:nvSpPr>
        <p:spPr bwMode="auto">
          <a:xfrm>
            <a:off x="203200" y="1486205"/>
            <a:ext cx="6457950" cy="460375"/>
          </a:xfrm>
          <a:prstGeom prst="rect">
            <a:avLst/>
          </a:prstGeom>
          <a:noFill/>
          <a:ln w="9525">
            <a:noFill/>
            <a:miter lim="800000"/>
          </a:ln>
        </p:spPr>
        <p:txBody>
          <a:bodyPr wrap="square">
            <a:spAutoFit/>
          </a:bodyPr>
          <a:lstStyle/>
          <a:p>
            <a:pPr algn="just">
              <a:spcBef>
                <a:spcPct val="20000"/>
              </a:spcBef>
            </a:pPr>
            <a:r>
              <a:rPr lang="en-US" sz="2400" b="1" dirty="0" smtClean="0">
                <a:latin typeface="Times New Roman" panose="02020603050405020304" pitchFamily="18" charset="0"/>
                <a:cs typeface="Times New Roman" panose="02020603050405020304" pitchFamily="18" charset="0"/>
              </a:rPr>
              <a:t>*</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phía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trường:</a:t>
            </a:r>
            <a:endParaRPr lang="en-US" sz="2400" b="1" i="1" dirty="0">
              <a:latin typeface="Times New Roman" panose="02020603050405020304" pitchFamily="18" charset="0"/>
              <a:cs typeface="Times New Roman" panose="02020603050405020304" pitchFamily="18" charset="0"/>
            </a:endParaRPr>
          </a:p>
        </p:txBody>
      </p:sp>
      <p:sp>
        <p:nvSpPr>
          <p:cNvPr id="12"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08000" y="574697"/>
            <a:ext cx="2336490" cy="829945"/>
          </a:xfrm>
          <a:prstGeom prst="rect">
            <a:avLst/>
          </a:prstGeom>
          <a:noFill/>
        </p:spPr>
        <p:txBody>
          <a:bodyPr wrap="square" rtlCol="0">
            <a:spAutoFit/>
          </a:bodyPr>
          <a:lstStyle/>
          <a:p>
            <a:pPr algn="just"/>
            <a:r>
              <a:rPr lang="en-US" sz="2400" b="1" dirty="0">
                <a:solidFill>
                  <a:srgbClr val="0000CC"/>
                </a:solidFill>
                <a:latin typeface="Times New Roman" panose="02020603050405020304" pitchFamily="18" charset="0"/>
                <a:cs typeface="Times New Roman" panose="02020603050405020304" pitchFamily="18" charset="0"/>
              </a:rPr>
              <a:t>2. </a:t>
            </a:r>
            <a:r>
              <a:rPr lang="en-US" sz="2400" b="1" dirty="0" err="1">
                <a:solidFill>
                  <a:srgbClr val="0000CC"/>
                </a:solidFill>
                <a:latin typeface="Times New Roman" panose="02020603050405020304" pitchFamily="18" charset="0"/>
                <a:cs typeface="Times New Roman" panose="02020603050405020304" pitchFamily="18" charset="0"/>
              </a:rPr>
              <a:t>Thực</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trang:</a:t>
            </a:r>
            <a:endParaRPr lang="en-US" sz="2400" b="1" dirty="0">
              <a:solidFill>
                <a:srgbClr val="0000CC"/>
              </a:solidFill>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a. </a:t>
            </a:r>
            <a:r>
              <a:rPr lang="en-US" sz="2400" b="1" dirty="0" err="1" smtClean="0">
                <a:latin typeface="Times New Roman" panose="02020603050405020304" pitchFamily="18" charset="0"/>
                <a:cs typeface="Times New Roman" panose="02020603050405020304" pitchFamily="18" charset="0"/>
              </a:rPr>
              <a:t>Thuận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lợi</a:t>
            </a:r>
            <a:endParaRPr lang="en-US" sz="24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2362"/>
    </mc:Choice>
    <mc:Fallback>
      <p:transition spd="slow" advTm="72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1516222"/>
            <a:ext cx="9372600" cy="2676525"/>
          </a:xfrm>
          <a:prstGeom prst="rect">
            <a:avLst/>
          </a:prstGeom>
        </p:spPr>
        <p:txBody>
          <a:bodyPr wrap="square">
            <a:spAutoFit/>
          </a:bodyPr>
          <a:lstStyle/>
          <a:p>
            <a:r>
              <a:rPr lang="vi-VN" sz="2400" b="1"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Hầu hết giáo viên giảng dạy môn </a:t>
            </a:r>
            <a:r>
              <a:rPr lang="en-US" sz="2400" dirty="0">
                <a:solidFill>
                  <a:srgbClr val="0000CC"/>
                </a:solidFill>
                <a:latin typeface="Times New Roman" panose="02020603050405020304" pitchFamily="18" charset="0"/>
                <a:cs typeface="Times New Roman" panose="02020603050405020304" pitchFamily="18" charset="0"/>
              </a:rPr>
              <a:t>GDTC</a:t>
            </a:r>
            <a:r>
              <a:rPr lang="vi-VN" sz="2400" dirty="0">
                <a:solidFill>
                  <a:srgbClr val="0000CC"/>
                </a:solidFill>
                <a:latin typeface="Times New Roman" panose="02020603050405020304" pitchFamily="18" charset="0"/>
                <a:cs typeface="Times New Roman" panose="02020603050405020304" pitchFamily="18" charset="0"/>
              </a:rPr>
              <a:t> trong </a:t>
            </a:r>
            <a:r>
              <a:rPr lang="en-US" sz="2400" dirty="0">
                <a:solidFill>
                  <a:srgbClr val="0000CC"/>
                </a:solidFill>
                <a:latin typeface="Times New Roman" panose="02020603050405020304" pitchFamily="18" charset="0"/>
                <a:cs typeface="Times New Roman" panose="02020603050405020304" pitchFamily="18" charset="0"/>
              </a:rPr>
              <a:t>N</a:t>
            </a:r>
            <a:r>
              <a:rPr lang="vi-VN" sz="2400" dirty="0">
                <a:solidFill>
                  <a:srgbClr val="0000CC"/>
                </a:solidFill>
                <a:latin typeface="Times New Roman" panose="02020603050405020304" pitchFamily="18" charset="0"/>
                <a:cs typeface="Times New Roman" panose="02020603050405020304" pitchFamily="18" charset="0"/>
              </a:rPr>
              <a:t>hà trường nhiệt tình, tâm huyết trong công tác, chịu khó học hỏi việc đổi mới phương pháp dạy học, thương yêu học sinh, coi trọng việc rèn luyện thể lực cho 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vi-VN" sz="2400" dirty="0">
                <a:solidFill>
                  <a:srgbClr val="0000CC"/>
                </a:solidFill>
                <a:latin typeface="Times New Roman" panose="02020603050405020304" pitchFamily="18" charset="0"/>
                <a:cs typeface="Times New Roman" panose="02020603050405020304" pitchFamily="18" charset="0"/>
              </a:rPr>
              <a:t>, có tinh thần trách nhiệm cao, có kinh nghiệm giảng dạy, có nhiều phương pháp và hình thức tổ chức dạy học linh hoạt</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a:t>
            </a:r>
            <a:r>
              <a:rPr lang="vi-VN" sz="2400" dirty="0" smtClean="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Giáo viên đã được tập huấn tiếp cận các phương pháp </a:t>
            </a:r>
            <a:r>
              <a:rPr lang="en-US" sz="2400" dirty="0" err="1">
                <a:solidFill>
                  <a:srgbClr val="0000CC"/>
                </a:solidFill>
                <a:latin typeface="Times New Roman" panose="02020603050405020304" pitchFamily="18" charset="0"/>
                <a:cs typeface="Times New Roman" panose="02020603050405020304" pitchFamily="18" charset="0"/>
              </a:rPr>
              <a:t>dạy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mới thông qua chương trình tập huấn </a:t>
            </a:r>
            <a:r>
              <a:rPr lang="en-US" sz="2400" dirty="0" err="1">
                <a:solidFill>
                  <a:srgbClr val="0000CC"/>
                </a:solidFill>
                <a:latin typeface="Times New Roman" panose="02020603050405020304" pitchFamily="18" charset="0"/>
                <a:cs typeface="Times New Roman" panose="02020603050405020304" pitchFamily="18" charset="0"/>
              </a:rPr>
              <a:t>mô-đun</a:t>
            </a:r>
            <a:r>
              <a:rPr lang="vi-VN" sz="2400" dirty="0">
                <a:solidFill>
                  <a:srgbClr val="0000CC"/>
                </a:solidFill>
                <a:latin typeface="Times New Roman" panose="02020603050405020304" pitchFamily="18" charset="0"/>
                <a:cs typeface="Times New Roman" panose="02020603050405020304" pitchFamily="18" charset="0"/>
              </a:rPr>
              <a:t>, sinh hoạt chuyên đề thay sách</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5600" y="876300"/>
            <a:ext cx="2705100" cy="460375"/>
          </a:xfrm>
          <a:prstGeom prst="rect">
            <a:avLst/>
          </a:prstGeom>
        </p:spPr>
        <p:txBody>
          <a:bodyPr wrap="none">
            <a:spAutoFit/>
          </a:bodyPr>
          <a:lstStyle/>
          <a:p>
            <a:r>
              <a:rPr lang="en-US" sz="2400" b="1" dirty="0"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b="1" i="1" dirty="0"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i="1" dirty="0"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2A19"/>
                </a:solidFill>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400" i="1" dirty="0"/>
          </a:p>
        </p:txBody>
      </p:sp>
      <p:sp>
        <p:nvSpPr>
          <p:cNvPr id="8"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55600" y="946191"/>
            <a:ext cx="7296150" cy="460375"/>
          </a:xfrm>
          <a:prstGeom prst="rect">
            <a:avLst/>
          </a:prstGeom>
          <a:noFill/>
          <a:ln w="9525">
            <a:noFill/>
            <a:miter lim="800000"/>
          </a:ln>
        </p:spPr>
        <p:txBody>
          <a:bodyPr wrap="square">
            <a:spAutoFit/>
          </a:bodyPr>
          <a:lstStyle/>
          <a:p>
            <a:pPr>
              <a:spcBef>
                <a:spcPct val="50000"/>
              </a:spcBef>
            </a:pPr>
            <a:r>
              <a:rPr lang="en-US" sz="2400" b="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phía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sinh:</a:t>
            </a:r>
            <a:endParaRPr lang="en-US" sz="2400" b="1" i="1" dirty="0">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584200" y="1398408"/>
            <a:ext cx="9220200" cy="1200329"/>
          </a:xfrm>
          <a:prstGeom prst="rect">
            <a:avLst/>
          </a:prstGeom>
          <a:noFill/>
          <a:ln w="9525">
            <a:noFill/>
            <a:miter lim="800000"/>
          </a:ln>
        </p:spPr>
        <p:txBody>
          <a:bodyPr wrap="square">
            <a:spAutoFit/>
          </a:bodyPr>
          <a:lstStyle/>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khoa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môn</a:t>
            </a:r>
            <a:r>
              <a:rPr lang="en-US" sz="2400" dirty="0">
                <a:solidFill>
                  <a:srgbClr val="0000CC"/>
                </a:solidFill>
                <a:latin typeface="Times New Roman" panose="02020603050405020304" pitchFamily="18" charset="0"/>
                <a:cs typeface="Times New Roman" panose="02020603050405020304" pitchFamily="18" charset="0"/>
              </a:rPr>
              <a:t> GDTC, </a:t>
            </a:r>
            <a:r>
              <a:rPr lang="en-US" sz="2400" dirty="0" err="1">
                <a:solidFill>
                  <a:srgbClr val="0000CC"/>
                </a:solidFill>
                <a:latin typeface="Times New Roman" panose="02020603050405020304" pitchFamily="18" charset="0"/>
                <a:cs typeface="Times New Roman" panose="02020603050405020304" pitchFamily="18" charset="0"/>
              </a:rPr>
              <a:t>thuận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việc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tham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khảo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cứu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nội</a:t>
            </a:r>
            <a:r>
              <a:rPr lang="en-US" sz="2400" dirty="0">
                <a:solidFill>
                  <a:srgbClr val="0000CC"/>
                </a:solidFill>
                <a:latin typeface="Times New Roman" panose="02020603050405020304" pitchFamily="18" charset="0"/>
                <a:cs typeface="Times New Roman" panose="02020603050405020304" pitchFamily="18" charset="0"/>
              </a:rPr>
              <a:t> dung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trang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cụ</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đầy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yêu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cầu</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12"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2653"/>
    </mc:Choice>
    <mc:Fallback>
      <p:transition spd="slow" advTm="1126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355600" y="555786"/>
            <a:ext cx="6343650" cy="506730"/>
          </a:xfrm>
          <a:prstGeom prst="rect">
            <a:avLst/>
          </a:prstGeom>
          <a:noFill/>
          <a:ln w="9525">
            <a:noFill/>
            <a:miter lim="800000"/>
          </a:ln>
        </p:spPr>
        <p:txBody>
          <a:bodyPr wrap="square">
            <a:spAutoFit/>
          </a:bodyPr>
          <a:lstStyle/>
          <a:p>
            <a:pPr>
              <a:spcBef>
                <a:spcPct val="50000"/>
              </a:spcBef>
            </a:pPr>
            <a:r>
              <a:rPr lang="en-US" sz="2700" b="1" dirty="0">
                <a:solidFill>
                  <a:srgbClr val="0000CC"/>
                </a:solidFill>
                <a:latin typeface="Times New Roman" panose="02020603050405020304" pitchFamily="18" charset="0"/>
                <a:cs typeface="Times New Roman" panose="02020603050405020304" pitchFamily="18" charset="0"/>
              </a:rPr>
              <a:t>*</a:t>
            </a:r>
            <a:r>
              <a:rPr lang="en-US" sz="2700" b="1" i="1" dirty="0">
                <a:solidFill>
                  <a:srgbClr val="0000CC"/>
                </a:solidFill>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giáo</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khoa:</a:t>
            </a:r>
            <a:endParaRPr lang="en-US" sz="2400" b="1" i="1" dirty="0">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355600" y="1063617"/>
            <a:ext cx="8915400" cy="2676525"/>
          </a:xfrm>
          <a:prstGeom prst="rect">
            <a:avLst/>
          </a:prstGeom>
          <a:noFill/>
          <a:ln w="9525">
            <a:noFill/>
            <a:miter lim="800000"/>
          </a:ln>
        </p:spPr>
        <p:txBody>
          <a:bodyPr wrap="square">
            <a:spAutoFit/>
          </a:bodyPr>
          <a:lstStyle/>
          <a:p>
            <a:pPr algn="just"/>
            <a:r>
              <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US" sz="2400" b="1" dirty="0" err="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Nội</a:t>
            </a:r>
            <a:r>
              <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dung:</a:t>
            </a:r>
            <a:endPar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just"/>
            <a:r>
              <a:rPr lang="en-US" sz="2400" dirty="0" smtClean="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Các nội dung trong chương trình thể hiện qua sách giáo khoa được sắp xếp, trình bày hợp lí. Có hệ thống bài học gắn với thực tiễn, qua đó GV kịp thời bổ sung, tích hợp, lồng ghép các nội dung giáo dục gắn với các chủ đề, hình thành kĩ năng sống cho HS, hệ thống câu hỏi, bài tập và yêu cầu hoạt động được thể hiện với các mức độ khác nhau, phù hợp với đặc điểm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tâm</a:t>
            </a:r>
            <a:r>
              <a:rPr lang="vi-VN" sz="2400" dirty="0">
                <a:solidFill>
                  <a:srgbClr val="0000CC"/>
                </a:solidFill>
                <a:latin typeface="Times New Roman" panose="02020603050405020304" pitchFamily="18" charset="0"/>
                <a:cs typeface="Times New Roman" panose="02020603050405020304" pitchFamily="18" charset="0"/>
              </a:rPr>
              <a:t> sinh lý của học sinh</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203200" y="3740333"/>
            <a:ext cx="8915400" cy="1569660"/>
          </a:xfrm>
          <a:prstGeom prst="rect">
            <a:avLst/>
          </a:prstGeom>
          <a:noFill/>
          <a:ln w="9525">
            <a:noFill/>
            <a:miter lim="800000"/>
          </a:ln>
        </p:spPr>
        <p:txBody>
          <a:bodyPr wrap="square">
            <a:spAutoFit/>
          </a:bodyPr>
          <a:lstStyle/>
          <a:p>
            <a:pPr algn="just"/>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Sách giáo khoa được trình bày khoa 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nêu</a:t>
            </a:r>
            <a:r>
              <a:rPr lang="vi-VN" sz="2400" dirty="0">
                <a:solidFill>
                  <a:srgbClr val="0000CC"/>
                </a:solidFill>
                <a:latin typeface="Times New Roman" panose="02020603050405020304" pitchFamily="18" charset="0"/>
                <a:cs typeface="Times New Roman" panose="02020603050405020304" pitchFamily="18" charset="0"/>
              </a:rPr>
              <a:t> rõ các hoạt động</a:t>
            </a:r>
            <a:r>
              <a:rPr lang="en-US" sz="2400" dirty="0">
                <a:solidFill>
                  <a:srgbClr val="0000CC"/>
                </a:solidFill>
                <a:latin typeface="Times New Roman" panose="02020603050405020304" pitchFamily="18" charset="0"/>
                <a:cs typeface="Times New Roman" panose="02020603050405020304" pitchFamily="18" charset="0"/>
              </a:rPr>
              <a:t>;</a:t>
            </a:r>
            <a:r>
              <a:rPr lang="vi-VN" sz="2400" dirty="0">
                <a:solidFill>
                  <a:srgbClr val="0000CC"/>
                </a:solidFill>
                <a:latin typeface="Times New Roman" panose="02020603050405020304" pitchFamily="18" charset="0"/>
                <a:cs typeface="Times New Roman" panose="02020603050405020304" pitchFamily="18" charset="0"/>
              </a:rPr>
              <a:t> màu sắc đẹp, kênh chữ to rõ, hình ảnh rõ ràng phù hợp với mỗi nội dung, hài hòa giữa kênh chữ và kênh hình, đảm bảo tính thẩm mĩ, ngôn ngữ diễn đạt phù hợp với học sinh.</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14"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2691"/>
    </mc:Choice>
    <mc:Fallback>
      <p:transition spd="slow" advTm="102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333500"/>
            <a:ext cx="9956800" cy="4514215"/>
          </a:xfrm>
        </p:spPr>
        <p:txBody>
          <a:bodyPr>
            <a:noAutofit/>
          </a:bodyPr>
          <a:lstStyle/>
          <a:p>
            <a:pPr marL="0" indent="0" algn="just">
              <a:buNone/>
            </a:pPr>
            <a:r>
              <a:rPr lang="en-US"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sym typeface="+mn-ea"/>
              </a:rPr>
              <a:t>Chương</a:t>
            </a:r>
            <a:r>
              <a:rPr lang="en-US"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sym typeface="+mn-ea"/>
              </a:rPr>
              <a:t> </a:t>
            </a:r>
            <a:r>
              <a:rPr lang="en-US"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sym typeface="+mn-ea"/>
              </a:rPr>
              <a:t>trình</a:t>
            </a:r>
            <a:r>
              <a:rPr lang="vi-VN"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sym typeface="+mn-ea"/>
              </a:rPr>
              <a:t>:</a:t>
            </a:r>
            <a:endParaRPr lang="vi-VN"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marL="0" indent="0" algn="just">
              <a:buNone/>
            </a:pPr>
            <a:r>
              <a:rPr lang="en-US" dirty="0">
                <a:solidFill>
                  <a:srgbClr val="0000CC"/>
                </a:solidFill>
                <a:latin typeface="Times New Roman" panose="02020603050405020304" pitchFamily="18" charset="0"/>
                <a:cs typeface="Times New Roman" panose="02020603050405020304" pitchFamily="18" charset="0"/>
              </a:rPr>
              <a:t>+ </a:t>
            </a:r>
            <a:r>
              <a:rPr lang="vi-VN" dirty="0">
                <a:solidFill>
                  <a:srgbClr val="0000CC"/>
                </a:solidFill>
                <a:latin typeface="Times New Roman" panose="02020603050405020304" pitchFamily="18" charset="0"/>
                <a:cs typeface="Times New Roman" panose="02020603050405020304" pitchFamily="18" charset="0"/>
              </a:rPr>
              <a:t>Chương trình môn GDTC có nội dung sát với thực tiễn</a:t>
            </a:r>
            <a:r>
              <a:rPr lang="en-US" dirty="0">
                <a:solidFill>
                  <a:srgbClr val="0000CC"/>
                </a:solidFill>
                <a:latin typeface="Times New Roman" panose="02020603050405020304" pitchFamily="18" charset="0"/>
                <a:cs typeface="Times New Roman" panose="02020603050405020304" pitchFamily="18" charset="0"/>
              </a:rPr>
              <a:t>, </a:t>
            </a:r>
            <a:r>
              <a:rPr lang="vi-VN" dirty="0">
                <a:solidFill>
                  <a:srgbClr val="0000CC"/>
                </a:solidFill>
                <a:latin typeface="Times New Roman" panose="02020603050405020304" pitchFamily="18" charset="0"/>
                <a:cs typeface="Times New Roman" panose="02020603050405020304" pitchFamily="18" charset="0"/>
              </a:rPr>
              <a:t>phù hợp với tình hình thực tế của địa phương, đơn vị</a:t>
            </a:r>
            <a:r>
              <a:rPr lang="en-US" dirty="0">
                <a:solidFill>
                  <a:srgbClr val="0000CC"/>
                </a:solidFill>
                <a:latin typeface="Times New Roman" panose="02020603050405020304" pitchFamily="18" charset="0"/>
                <a:cs typeface="Times New Roman" panose="02020603050405020304" pitchFamily="18" charset="0"/>
              </a:rPr>
              <a:t>. N</a:t>
            </a:r>
            <a:r>
              <a:rPr lang="vi-VN" dirty="0">
                <a:solidFill>
                  <a:srgbClr val="0000CC"/>
                </a:solidFill>
                <a:latin typeface="Times New Roman" panose="02020603050405020304" pitchFamily="18" charset="0"/>
                <a:cs typeface="Times New Roman" panose="02020603050405020304" pitchFamily="18" charset="0"/>
              </a:rPr>
              <a:t>ội dung kiến thức phong phú, đa dạng phù hợp với trình độ nhận thức của học sinh.</a:t>
            </a:r>
            <a:r>
              <a:rPr lang="vi-VN" b="1" dirty="0">
                <a:solidFill>
                  <a:srgbClr val="0000CC"/>
                </a:solidFill>
                <a:latin typeface="Times New Roman" panose="02020603050405020304" pitchFamily="18" charset="0"/>
                <a:cs typeface="Times New Roman" panose="02020603050405020304" pitchFamily="18" charset="0"/>
              </a:rPr>
              <a:t> </a:t>
            </a:r>
            <a:r>
              <a:rPr lang="vi-VN" dirty="0">
                <a:solidFill>
                  <a:srgbClr val="0000CC"/>
                </a:solidFill>
                <a:latin typeface="Times New Roman" panose="02020603050405020304" pitchFamily="18" charset="0"/>
                <a:cs typeface="Times New Roman" panose="02020603050405020304" pitchFamily="18" charset="0"/>
              </a:rPr>
              <a:t>Nội dung kiến thức được thể hiện qua kênh chữ ngắn gọn, rõ ràng, đầy đủ, kết hợp hài hòa,</a:t>
            </a:r>
            <a:r>
              <a:rPr lang="en-US" dirty="0">
                <a:solidFill>
                  <a:srgbClr val="0000CC"/>
                </a:solidFill>
                <a:latin typeface="Times New Roman" panose="02020603050405020304" pitchFamily="18" charset="0"/>
                <a:cs typeface="Times New Roman" panose="02020603050405020304" pitchFamily="18" charset="0"/>
              </a:rPr>
              <a:t>  </a:t>
            </a:r>
            <a:r>
              <a:rPr lang="vi-VN" dirty="0">
                <a:solidFill>
                  <a:srgbClr val="0000CC"/>
                </a:solidFill>
                <a:latin typeface="Times New Roman" panose="02020603050405020304" pitchFamily="18" charset="0"/>
                <a:cs typeface="Times New Roman" panose="02020603050405020304" pitchFamily="18" charset="0"/>
              </a:rPr>
              <a:t>giúp học sinh dễ hiểu, dễ hình dung động tác và thực hiện nhiệm vụ học tập theo mạch nội dung của </a:t>
            </a:r>
            <a:r>
              <a:rPr lang="en-US" altLang="vi-VN" dirty="0">
                <a:solidFill>
                  <a:srgbClr val="0000CC"/>
                </a:solidFill>
                <a:latin typeface="Times New Roman" panose="02020603050405020304" pitchFamily="18" charset="0"/>
                <a:cs typeface="Times New Roman" panose="02020603050405020304" pitchFamily="18" charset="0"/>
              </a:rPr>
              <a:t>5</a:t>
            </a:r>
            <a:r>
              <a:rPr lang="vi-VN" dirty="0">
                <a:solidFill>
                  <a:srgbClr val="0000CC"/>
                </a:solidFill>
                <a:latin typeface="Times New Roman" panose="02020603050405020304" pitchFamily="18" charset="0"/>
                <a:cs typeface="Times New Roman" panose="02020603050405020304" pitchFamily="18" charset="0"/>
              </a:rPr>
              <a:t> phần: </a:t>
            </a:r>
            <a:r>
              <a:rPr lang="vi-VN" b="1" dirty="0">
                <a:solidFill>
                  <a:srgbClr val="0000CC"/>
                </a:solidFill>
                <a:latin typeface="Times New Roman" panose="02020603050405020304" pitchFamily="18" charset="0"/>
                <a:cs typeface="Times New Roman" panose="02020603050405020304" pitchFamily="18" charset="0"/>
              </a:rPr>
              <a:t>Mở đầu, kiến thức mới, luyện tập, vận dụng</a:t>
            </a:r>
            <a:r>
              <a:rPr lang="en-US" altLang="vi-VN" b="1" dirty="0">
                <a:solidFill>
                  <a:srgbClr val="0000CC"/>
                </a:solidFill>
                <a:latin typeface="Times New Roman" panose="02020603050405020304" pitchFamily="18" charset="0"/>
                <a:cs typeface="Times New Roman" panose="02020603050405020304" pitchFamily="18" charset="0"/>
              </a:rPr>
              <a:t> và kết thúc .</a:t>
            </a:r>
            <a:r>
              <a:rPr lang="vi-VN" b="1" dirty="0">
                <a:solidFill>
                  <a:srgbClr val="0000CC"/>
                </a:solidFill>
                <a:latin typeface="Times New Roman" panose="02020603050405020304" pitchFamily="18" charset="0"/>
                <a:cs typeface="Times New Roman" panose="02020603050405020304" pitchFamily="18" charset="0"/>
              </a:rPr>
              <a:t>   </a:t>
            </a:r>
            <a:r>
              <a:rPr lang="vi-VN" dirty="0">
                <a:solidFill>
                  <a:srgbClr val="0000CC"/>
                </a:solidFill>
                <a:latin typeface="Times New Roman" panose="02020603050405020304" pitchFamily="18" charset="0"/>
                <a:cs typeface="Times New Roman" panose="02020603050405020304" pitchFamily="18" charset="0"/>
              </a:rPr>
              <a:t> </a:t>
            </a:r>
            <a:r>
              <a:rPr lang="en-US" dirty="0">
                <a:solidFill>
                  <a:srgbClr val="0000CC"/>
                </a:solidFill>
                <a:latin typeface="Times New Roman" panose="02020603050405020304" pitchFamily="18" charset="0"/>
                <a:cs typeface="Times New Roman" panose="02020603050405020304" pitchFamily="18" charset="0"/>
              </a:rPr>
              <a:t>	  	</a:t>
            </a:r>
            <a:endParaRPr lang="en-US" dirty="0">
              <a:solidFill>
                <a:srgbClr val="0000CC"/>
              </a:solidFill>
              <a:latin typeface="Times New Roman" panose="02020603050405020304" pitchFamily="18" charset="0"/>
              <a:cs typeface="Times New Roman" panose="02020603050405020304" pitchFamily="18" charset="0"/>
            </a:endParaRPr>
          </a:p>
          <a:p>
            <a:pPr marL="0" indent="0" algn="just">
              <a:buNone/>
            </a:pPr>
            <a:r>
              <a:rPr lang="en-US" dirty="0">
                <a:solidFill>
                  <a:srgbClr val="0000CC"/>
                </a:solidFill>
                <a:latin typeface="Times New Roman" panose="02020603050405020304" pitchFamily="18" charset="0"/>
                <a:cs typeface="Times New Roman" panose="02020603050405020304" pitchFamily="18" charset="0"/>
              </a:rPr>
              <a:t>+</a:t>
            </a:r>
            <a:r>
              <a:rPr lang="vi-VN" dirty="0">
                <a:solidFill>
                  <a:srgbClr val="0000CC"/>
                </a:solidFill>
                <a:latin typeface="Times New Roman" panose="02020603050405020304" pitchFamily="18" charset="0"/>
                <a:cs typeface="Times New Roman" panose="02020603050405020304" pitchFamily="18" charset="0"/>
              </a:rPr>
              <a:t> Chương trình GDTC có cấu trúc gồm 7 chủ đề</a:t>
            </a:r>
            <a:r>
              <a:rPr lang="en-US" dirty="0">
                <a:solidFill>
                  <a:srgbClr val="0000CC"/>
                </a:solidFill>
                <a:latin typeface="Times New Roman" panose="02020603050405020304" pitchFamily="18" charset="0"/>
                <a:cs typeface="Times New Roman" panose="02020603050405020304" pitchFamily="18" charset="0"/>
              </a:rPr>
              <a:t>;</a:t>
            </a:r>
            <a:r>
              <a:rPr lang="vi-VN" dirty="0">
                <a:solidFill>
                  <a:srgbClr val="0000CC"/>
                </a:solidFill>
                <a:latin typeface="Times New Roman" panose="02020603050405020304" pitchFamily="18" charset="0"/>
                <a:cs typeface="Times New Roman" panose="02020603050405020304" pitchFamily="18" charset="0"/>
              </a:rPr>
              <a:t> với độ lớn kiến thức k</a:t>
            </a:r>
            <a:r>
              <a:rPr lang="en-US" dirty="0">
                <a:solidFill>
                  <a:srgbClr val="0000CC"/>
                </a:solidFill>
                <a:latin typeface="Times New Roman" panose="02020603050405020304" pitchFamily="18" charset="0"/>
                <a:cs typeface="Times New Roman" panose="02020603050405020304" pitchFamily="18" charset="0"/>
              </a:rPr>
              <a:t>ỹ</a:t>
            </a:r>
            <a:r>
              <a:rPr lang="vi-VN" dirty="0">
                <a:solidFill>
                  <a:srgbClr val="0000CC"/>
                </a:solidFill>
                <a:latin typeface="Times New Roman" panose="02020603050405020304" pitchFamily="18" charset="0"/>
                <a:cs typeface="Times New Roman" panose="02020603050405020304" pitchFamily="18" charset="0"/>
              </a:rPr>
              <a:t> năng của mỗi chủ đề được xác định trên cơ sở phù hợp với khả năng tiếp thu, năng lực vận động và trình độ thể lực của số đông </a:t>
            </a:r>
            <a:r>
              <a:rPr lang="en-US" dirty="0">
                <a:solidFill>
                  <a:srgbClr val="0000CC"/>
                </a:solidFill>
                <a:latin typeface="Times New Roman" panose="02020603050405020304" pitchFamily="18" charset="0"/>
                <a:cs typeface="Times New Roman" panose="02020603050405020304" pitchFamily="18" charset="0"/>
              </a:rPr>
              <a:t>HS,</a:t>
            </a:r>
            <a:r>
              <a:rPr lang="vi-VN" dirty="0">
                <a:solidFill>
                  <a:srgbClr val="0000CC"/>
                </a:solidFill>
                <a:latin typeface="Times New Roman" panose="02020603050405020304" pitchFamily="18" charset="0"/>
                <a:cs typeface="Times New Roman" panose="02020603050405020304" pitchFamily="18" charset="0"/>
              </a:rPr>
              <a:t> mỗi chủ đề gắn với các bài học cụ thể, được xác định tương ứng nội dung và thời gian của từng chủ đề.</a:t>
            </a:r>
            <a:r>
              <a:rPr lang="en-US" altLang="vi-VN" dirty="0">
                <a:solidFill>
                  <a:srgbClr val="0000CC"/>
                </a:solidFill>
                <a:latin typeface="Times New Roman" panose="02020603050405020304" pitchFamily="18" charset="0"/>
                <a:cs typeface="Times New Roman" panose="02020603050405020304" pitchFamily="18" charset="0"/>
              </a:rPr>
              <a:t>  </a:t>
            </a:r>
            <a:endParaRPr lang="en-US" altLang="vi-VN" dirty="0">
              <a:solidFill>
                <a:srgbClr val="0000CC"/>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pPr algn="ctr"/>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1334"/>
    </mc:Choice>
    <mc:Fallback>
      <p:transition spd="slow" advTm="31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55600" y="876300"/>
            <a:ext cx="8930504" cy="3046095"/>
          </a:xfrm>
          <a:prstGeom prst="rect">
            <a:avLst/>
          </a:prstGeom>
          <a:noFill/>
          <a:ln>
            <a:noFill/>
          </a:ln>
        </p:spPr>
        <p:txBody>
          <a:bodyPr wrap="square" rtlCol="0">
            <a:spAutoFit/>
          </a:bodyPr>
          <a:lstStyle/>
          <a:p>
            <a:pPr algn="just"/>
            <a:r>
              <a:rPr lang="en-US" sz="2400" dirty="0" smtClean="0">
                <a:solidFill>
                  <a:srgbClr val="0000CC"/>
                </a:solidFill>
                <a:latin typeface="Times New Roman" panose="02020603050405020304" pitchFamily="18" charset="0"/>
                <a:cs typeface="Times New Roman" panose="02020603050405020304" pitchFamily="18" charset="0"/>
              </a:rPr>
              <a:t>	+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nhiệm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vụ</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mỗi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hướng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việc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thành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thức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phát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triển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phẩm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thành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phát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triển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thức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duy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rèn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năng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tích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thức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mới</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 </a:t>
            </a:r>
            <a:r>
              <a:rPr lang="en-US" sz="2400" dirty="0" err="1">
                <a:solidFill>
                  <a:srgbClr val="0000CC"/>
                </a:solidFill>
                <a:latin typeface="Times New Roman" panose="02020603050405020304" pitchFamily="18" charset="0"/>
                <a:cs typeface="Times New Roman" panose="02020603050405020304" pitchFamily="18" charset="0"/>
              </a:rPr>
              <a:t>Chương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mỗi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trò</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trò</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phú</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bổ</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thiết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hứng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thú</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HS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quen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giúp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em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dễ</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dàng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bước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mới</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6865" y="0"/>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4053"/>
    </mc:Choice>
    <mc:Fallback>
      <p:transition spd="slow" advTm="9405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1"/>
          <p:cNvSpPr txBox="1"/>
          <p:nvPr/>
        </p:nvSpPr>
        <p:spPr>
          <a:xfrm>
            <a:off x="0" y="-11092"/>
            <a:ext cx="10160000" cy="507831"/>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600" b="1" dirty="0">
                <a:latin typeface="Times New Roman" panose="02020603050405020304" pitchFamily="18" charset="0"/>
                <a:cs typeface="Times New Roman" panose="02020603050405020304" pitchFamily="18" charset="0"/>
              </a:rPr>
              <a:t>THỰC HIỆN CHƯƠNG TRÌNH GDPT 2018</a:t>
            </a:r>
            <a:endParaRPr lang="en-US" sz="1600"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VÀ THAY SÁCH GIÁO KHOA </a:t>
            </a:r>
            <a:r>
              <a:rPr lang="vi-VN" sz="1600" b="1" dirty="0">
                <a:latin typeface="Times New Roman" panose="02020603050405020304" pitchFamily="18" charset="0"/>
                <a:cs typeface="Times New Roman" panose="02020603050405020304" pitchFamily="18" charset="0"/>
              </a:rPr>
              <a:t>ĐỐI VỚI GIÁO DỤC THỂ CHẤT LỚP </a:t>
            </a:r>
            <a:r>
              <a:rPr lang="en-US" sz="1600" b="1" dirty="0">
                <a:latin typeface="Times New Roman" panose="02020603050405020304" pitchFamily="18" charset="0"/>
                <a:cs typeface="Times New Roman" panose="02020603050405020304" pitchFamily="18" charset="0"/>
              </a:rPr>
              <a:t>8</a:t>
            </a:r>
            <a:endParaRPr lang="vi-VN" sz="1600"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205105" y="891540"/>
            <a:ext cx="9827895" cy="4523105"/>
          </a:xfrm>
          <a:prstGeom prst="rect">
            <a:avLst/>
          </a:prstGeom>
          <a:noFill/>
        </p:spPr>
        <p:txBody>
          <a:bodyPr wrap="square" rtlCol="0">
            <a:spAutoFit/>
          </a:bodyPr>
          <a:p>
            <a:pPr algn="just"/>
            <a:r>
              <a:rPr lang="en-US" sz="2400">
                <a:solidFill>
                  <a:schemeClr val="accent1"/>
                </a:solidFill>
                <a:latin typeface="Times New Roman" panose="02020603050405020304" pitchFamily="18" charset="0"/>
                <a:cs typeface="Times New Roman" panose="02020603050405020304" pitchFamily="18" charset="0"/>
              </a:rPr>
              <a:t>	VD:</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	* Chủ đề1: Chạy cự li ngắn (100 m);</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Các trò chơi : Ai nhanh hơn, khéo hơn; Đổi vị trí; Bạn nào nhanh hơn;  Xuất phát nhanh theo hiệu lệnh …</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	* Chủ đề 2 : Nhảy cao kiểu bước qua;</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	Các trò chơi: Lướt sóng; Bật nhảy tiếp sức; Vòng tròn tốc độ; Bật nhảy bằng hai chân qua rào; Đuổi bắt; Chạy thẳng chân đá lăng ra trước; Lò cò đồng đội; …</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	* Chủ đề 3: Chạy cự li trung bình;</a:t>
            </a:r>
            <a:endParaRPr lang="en-US" sz="2400">
              <a:solidFill>
                <a:schemeClr val="accent1"/>
              </a:solidFill>
              <a:latin typeface="Times New Roman" panose="02020603050405020304" pitchFamily="18" charset="0"/>
              <a:cs typeface="Times New Roman" panose="02020603050405020304" pitchFamily="18" charset="0"/>
            </a:endParaRPr>
          </a:p>
          <a:p>
            <a:pPr algn="just"/>
            <a:r>
              <a:rPr lang="en-US" sz="2400">
                <a:solidFill>
                  <a:schemeClr val="accent1"/>
                </a:solidFill>
                <a:latin typeface="Times New Roman" panose="02020603050405020304" pitchFamily="18" charset="0"/>
                <a:cs typeface="Times New Roman" panose="02020603050405020304" pitchFamily="18" charset="0"/>
              </a:rPr>
              <a:t>	Các trò chơi: Nhảy dây tập thể; Bật nhảy theo ô; Chạy luồn cọc đồng đội; Chuyền bóng và nhảy dây tiếp sức; Chuyền bóng hai người; Đàn kiến tha mồi;…</a:t>
            </a:r>
            <a:endParaRPr lang="en-US" sz="24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TIMING" val="|12.4|0.6|0.9"/>
</p:tagLst>
</file>

<file path=ppt/tags/tag10.xml><?xml version="1.0" encoding="utf-8"?>
<p:tagLst xmlns:p="http://schemas.openxmlformats.org/presentationml/2006/main">
  <p:tag name="TIMING" val="|40.5"/>
</p:tagLst>
</file>

<file path=ppt/tags/tag11.xml><?xml version="1.0" encoding="utf-8"?>
<p:tagLst xmlns:p="http://schemas.openxmlformats.org/presentationml/2006/main">
  <p:tag name="TIMING" val="|40.5"/>
</p:tagLst>
</file>

<file path=ppt/tags/tag12.xml><?xml version="1.0" encoding="utf-8"?>
<p:tagLst xmlns:p="http://schemas.openxmlformats.org/presentationml/2006/main">
  <p:tag name="TIMING" val="|40.5"/>
</p:tagLst>
</file>

<file path=ppt/tags/tag13.xml><?xml version="1.0" encoding="utf-8"?>
<p:tagLst xmlns:p="http://schemas.openxmlformats.org/presentationml/2006/main">
  <p:tag name="TIMING" val="|40.5"/>
</p:tagLst>
</file>

<file path=ppt/tags/tag14.xml><?xml version="1.0" encoding="utf-8"?>
<p:tagLst xmlns:p="http://schemas.openxmlformats.org/presentationml/2006/main">
  <p:tag name="TIMING" val="|40.5"/>
</p:tagLst>
</file>

<file path=ppt/tags/tag15.xml><?xml version="1.0" encoding="utf-8"?>
<p:tagLst xmlns:p="http://schemas.openxmlformats.org/presentationml/2006/main">
  <p:tag name="TIMING" val="|40.5"/>
</p:tagLst>
</file>

<file path=ppt/tags/tag2.xml><?xml version="1.0" encoding="utf-8"?>
<p:tagLst xmlns:p="http://schemas.openxmlformats.org/presentationml/2006/main">
  <p:tag name="TIMING" val="|3.3|1.9|12.4|7.3|8.5"/>
</p:tagLst>
</file>

<file path=ppt/tags/tag3.xml><?xml version="1.0" encoding="utf-8"?>
<p:tagLst xmlns:p="http://schemas.openxmlformats.org/presentationml/2006/main">
  <p:tag name="TIMING" val="|1|6.1|14.3|13.7|36.4"/>
</p:tagLst>
</file>

<file path=ppt/tags/tag4.xml><?xml version="1.0" encoding="utf-8"?>
<p:tagLst xmlns:p="http://schemas.openxmlformats.org/presentationml/2006/main">
  <p:tag name="TIMING" val="|4|23.1|44.9"/>
</p:tagLst>
</file>

<file path=ppt/tags/tag5.xml><?xml version="1.0" encoding="utf-8"?>
<p:tagLst xmlns:p="http://schemas.openxmlformats.org/presentationml/2006/main">
  <p:tag name="TIMING" val="|13.5|2|2.1|3.5"/>
</p:tagLst>
</file>

<file path=ppt/tags/tag6.xml><?xml version="1.0" encoding="utf-8"?>
<p:tagLst xmlns:p="http://schemas.openxmlformats.org/presentationml/2006/main">
  <p:tag name="TIMING" val="|53.8|6"/>
</p:tagLst>
</file>

<file path=ppt/tags/tag7.xml><?xml version="1.0" encoding="utf-8"?>
<p:tagLst xmlns:p="http://schemas.openxmlformats.org/presentationml/2006/main">
  <p:tag name="TIMING" val="|2.2|26.4|17.4|11.4"/>
</p:tagLst>
</file>

<file path=ppt/tags/tag8.xml><?xml version="1.0" encoding="utf-8"?>
<p:tagLst xmlns:p="http://schemas.openxmlformats.org/presentationml/2006/main">
  <p:tag name="TIMING" val="|40.5"/>
</p:tagLst>
</file>

<file path=ppt/tags/tag9.xml><?xml version="1.0" encoding="utf-8"?>
<p:tagLst xmlns:p="http://schemas.openxmlformats.org/presentationml/2006/main">
  <p:tag name="TIMING" val="|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13263</Words>
  <Application>WPS Presentation</Application>
  <PresentationFormat>Custom</PresentationFormat>
  <Paragraphs>210</Paragraphs>
  <Slides>24</Slides>
  <Notes>0</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SimSun</vt:lpstr>
      <vt:lpstr>Wingdings</vt:lpstr>
      <vt:lpstr>Times New Roman</vt:lpstr>
      <vt:lpstr>Calibri</vt:lpstr>
      <vt:lpstr>Webdings</vt:lpstr>
      <vt:lpstr>Wingdings 3</vt:lpstr>
      <vt:lpstr>Trebuchet MS</vt:lpstr>
      <vt:lpstr>Times New Roman (Headings)</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Admn</dc:creator>
  <cp:lastModifiedBy>Dell</cp:lastModifiedBy>
  <cp:revision>264</cp:revision>
  <dcterms:created xsi:type="dcterms:W3CDTF">2017-09-08T11:39:00Z</dcterms:created>
  <dcterms:modified xsi:type="dcterms:W3CDTF">2023-12-20T02:54:24Z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CFA630F9FEDD40DE9AB6847A7E773217_12</vt:lpwstr>
  </property>
  <property fmtid="{D5CDD505-2E9C-101B-9397-08002B2CF9AE}" pid="3" name="KSOProductBuildVer">
    <vt:lpwstr>1033-12.2.0.13359</vt:lpwstr>
  </property>
</Properties>
</file>