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46"/>
  </p:notesMasterIdLst>
  <p:sldIdLst>
    <p:sldId id="256" r:id="rId2"/>
    <p:sldId id="257" r:id="rId3"/>
    <p:sldId id="260" r:id="rId4"/>
    <p:sldId id="258" r:id="rId5"/>
    <p:sldId id="261" r:id="rId6"/>
    <p:sldId id="259" r:id="rId7"/>
    <p:sldId id="263" r:id="rId8"/>
    <p:sldId id="297" r:id="rId9"/>
    <p:sldId id="335" r:id="rId10"/>
    <p:sldId id="264" r:id="rId11"/>
    <p:sldId id="334" r:id="rId12"/>
    <p:sldId id="298" r:id="rId13"/>
    <p:sldId id="332" r:id="rId14"/>
    <p:sldId id="333" r:id="rId15"/>
    <p:sldId id="299" r:id="rId16"/>
    <p:sldId id="300" r:id="rId17"/>
    <p:sldId id="331" r:id="rId18"/>
    <p:sldId id="262" r:id="rId19"/>
    <p:sldId id="301" r:id="rId20"/>
    <p:sldId id="302" r:id="rId21"/>
    <p:sldId id="305" r:id="rId22"/>
    <p:sldId id="303" r:id="rId23"/>
    <p:sldId id="304" r:id="rId24"/>
    <p:sldId id="306" r:id="rId25"/>
    <p:sldId id="307" r:id="rId26"/>
    <p:sldId id="323" r:id="rId27"/>
    <p:sldId id="324" r:id="rId28"/>
    <p:sldId id="325" r:id="rId29"/>
    <p:sldId id="327" r:id="rId30"/>
    <p:sldId id="328" r:id="rId31"/>
    <p:sldId id="329" r:id="rId32"/>
    <p:sldId id="330" r:id="rId33"/>
    <p:sldId id="326" r:id="rId34"/>
    <p:sldId id="309" r:id="rId35"/>
    <p:sldId id="314" r:id="rId36"/>
    <p:sldId id="315" r:id="rId37"/>
    <p:sldId id="316" r:id="rId38"/>
    <p:sldId id="317" r:id="rId39"/>
    <p:sldId id="318" r:id="rId40"/>
    <p:sldId id="319" r:id="rId41"/>
    <p:sldId id="320" r:id="rId42"/>
    <p:sldId id="321" r:id="rId43"/>
    <p:sldId id="272" r:id="rId44"/>
    <p:sldId id="322" r:id="rId45"/>
  </p:sldIdLst>
  <p:sldSz cx="9144000" cy="5143500" type="screen16x9"/>
  <p:notesSz cx="6858000" cy="9144000"/>
  <p:embeddedFontLst>
    <p:embeddedFont>
      <p:font typeface="Calibri" panose="020F0502020204030204" pitchFamily="34" charset="0"/>
      <p:regular r:id="rId47"/>
      <p:bold r:id="rId48"/>
      <p:italic r:id="rId49"/>
      <p:boldItalic r:id="rId50"/>
    </p:embeddedFont>
    <p:embeddedFont>
      <p:font typeface="Amatic SC" panose="020B0604020202020204" charset="-79"/>
      <p:regular r:id="rId51"/>
      <p:bold r:id="rId52"/>
    </p:embeddedFont>
    <p:embeddedFont>
      <p:font typeface="Nunito SemiBold" panose="020B0604020202020204" charset="0"/>
      <p:regular r:id="rId53"/>
      <p:bold r:id="rId54"/>
      <p:italic r:id="rId55"/>
      <p:boldItalic r:id="rId56"/>
    </p:embeddedFont>
    <p:embeddedFont>
      <p:font typeface="Nunito" panose="020B060402020202020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6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919019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4083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041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715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34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745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5318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980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3840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28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351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7243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288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_1_1">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7"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xfrm>
            <a:off x="526695" y="1863149"/>
            <a:ext cx="8039404" cy="1680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dirty="0" smtClean="0">
                <a:solidFill>
                  <a:schemeClr val="accent2">
                    <a:lumMod val="50000"/>
                  </a:schemeClr>
                </a:solidFill>
                <a:latin typeface="+mj-lt"/>
              </a:rPr>
              <a:t>BÀI 13: </a:t>
            </a:r>
            <a:r>
              <a:rPr lang="en" sz="3600" dirty="0" smtClean="0">
                <a:solidFill>
                  <a:schemeClr val="accent2">
                    <a:lumMod val="50000"/>
                  </a:schemeClr>
                </a:solidFill>
                <a:latin typeface="+mj-lt"/>
              </a:rPr>
              <a:t>T9Ừ </a:t>
            </a:r>
            <a:r>
              <a:rPr lang="en" sz="3600" dirty="0" smtClean="0">
                <a:solidFill>
                  <a:schemeClr val="accent2">
                    <a:lumMod val="50000"/>
                  </a:schemeClr>
                </a:solidFill>
                <a:latin typeface="+mj-lt"/>
              </a:rPr>
              <a:t>TẾ BÀO ĐẾN CƠ THỂ</a:t>
            </a:r>
            <a:endParaRPr sz="3600" dirty="0">
              <a:solidFill>
                <a:schemeClr val="accent2">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down)">
                                      <p:cBhvr>
                                        <p:cTn id="7" dur="580">
                                          <p:stCondLst>
                                            <p:cond delay="0"/>
                                          </p:stCondLst>
                                        </p:cTn>
                                        <p:tgtEl>
                                          <p:spTgt spid="183"/>
                                        </p:tgtEl>
                                      </p:cBhvr>
                                    </p:animEffect>
                                    <p:anim calcmode="lin" valueType="num">
                                      <p:cBhvr>
                                        <p:cTn id="8" dur="1822" tmFilter="0,0; 0.14,0.36; 0.43,0.73; 0.71,0.91; 1.0,1.0">
                                          <p:stCondLst>
                                            <p:cond delay="0"/>
                                          </p:stCondLst>
                                        </p:cTn>
                                        <p:tgtEl>
                                          <p:spTgt spid="18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3"/>
                                        </p:tgtEl>
                                        <p:attrNameLst>
                                          <p:attrName>ppt_y</p:attrName>
                                        </p:attrNameLst>
                                      </p:cBhvr>
                                      <p:tavLst>
                                        <p:tav tm="0" fmla="#ppt_y-sin(pi*$)/81">
                                          <p:val>
                                            <p:fltVal val="0"/>
                                          </p:val>
                                        </p:tav>
                                        <p:tav tm="100000">
                                          <p:val>
                                            <p:fltVal val="1"/>
                                          </p:val>
                                        </p:tav>
                                      </p:tavLst>
                                    </p:anim>
                                    <p:animScale>
                                      <p:cBhvr>
                                        <p:cTn id="13" dur="26">
                                          <p:stCondLst>
                                            <p:cond delay="650"/>
                                          </p:stCondLst>
                                        </p:cTn>
                                        <p:tgtEl>
                                          <p:spTgt spid="183"/>
                                        </p:tgtEl>
                                      </p:cBhvr>
                                      <p:to x="100000" y="60000"/>
                                    </p:animScale>
                                    <p:animScale>
                                      <p:cBhvr>
                                        <p:cTn id="14" dur="166" decel="50000">
                                          <p:stCondLst>
                                            <p:cond delay="676"/>
                                          </p:stCondLst>
                                        </p:cTn>
                                        <p:tgtEl>
                                          <p:spTgt spid="183"/>
                                        </p:tgtEl>
                                      </p:cBhvr>
                                      <p:to x="100000" y="100000"/>
                                    </p:animScale>
                                    <p:animScale>
                                      <p:cBhvr>
                                        <p:cTn id="15" dur="26">
                                          <p:stCondLst>
                                            <p:cond delay="1312"/>
                                          </p:stCondLst>
                                        </p:cTn>
                                        <p:tgtEl>
                                          <p:spTgt spid="183"/>
                                        </p:tgtEl>
                                      </p:cBhvr>
                                      <p:to x="100000" y="80000"/>
                                    </p:animScale>
                                    <p:animScale>
                                      <p:cBhvr>
                                        <p:cTn id="16" dur="166" decel="50000">
                                          <p:stCondLst>
                                            <p:cond delay="1338"/>
                                          </p:stCondLst>
                                        </p:cTn>
                                        <p:tgtEl>
                                          <p:spTgt spid="183"/>
                                        </p:tgtEl>
                                      </p:cBhvr>
                                      <p:to x="100000" y="100000"/>
                                    </p:animScale>
                                    <p:animScale>
                                      <p:cBhvr>
                                        <p:cTn id="17" dur="26">
                                          <p:stCondLst>
                                            <p:cond delay="1642"/>
                                          </p:stCondLst>
                                        </p:cTn>
                                        <p:tgtEl>
                                          <p:spTgt spid="183"/>
                                        </p:tgtEl>
                                      </p:cBhvr>
                                      <p:to x="100000" y="90000"/>
                                    </p:animScale>
                                    <p:animScale>
                                      <p:cBhvr>
                                        <p:cTn id="18" dur="166" decel="50000">
                                          <p:stCondLst>
                                            <p:cond delay="1668"/>
                                          </p:stCondLst>
                                        </p:cTn>
                                        <p:tgtEl>
                                          <p:spTgt spid="183"/>
                                        </p:tgtEl>
                                      </p:cBhvr>
                                      <p:to x="100000" y="100000"/>
                                    </p:animScale>
                                    <p:animScale>
                                      <p:cBhvr>
                                        <p:cTn id="19" dur="26">
                                          <p:stCondLst>
                                            <p:cond delay="1808"/>
                                          </p:stCondLst>
                                        </p:cTn>
                                        <p:tgtEl>
                                          <p:spTgt spid="183"/>
                                        </p:tgtEl>
                                      </p:cBhvr>
                                      <p:to x="100000" y="95000"/>
                                    </p:animScale>
                                    <p:animScale>
                                      <p:cBhvr>
                                        <p:cTn id="20" dur="166" decel="50000">
                                          <p:stCondLst>
                                            <p:cond delay="1834"/>
                                          </p:stCondLst>
                                        </p:cTn>
                                        <p:tgtEl>
                                          <p:spTgt spid="18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3"/>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600" dirty="0" smtClean="0">
                <a:latin typeface="+mj-lt"/>
              </a:rPr>
              <a:t>Mở rộng</a:t>
            </a:r>
            <a:endParaRPr sz="2600" dirty="0">
              <a:latin typeface="+mj-lt"/>
            </a:endParaRPr>
          </a:p>
        </p:txBody>
      </p:sp>
      <p:sp>
        <p:nvSpPr>
          <p:cNvPr id="257" name="Google Shape;257;p2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58" name="Google Shape;258;p23"/>
          <p:cNvSpPr/>
          <p:nvPr/>
        </p:nvSpPr>
        <p:spPr>
          <a:xfrm rot="864908">
            <a:off x="7894513" y="3753336"/>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 Placeholder 1"/>
          <p:cNvSpPr>
            <a:spLocks noGrp="1"/>
          </p:cNvSpPr>
          <p:nvPr>
            <p:ph type="body" idx="1"/>
          </p:nvPr>
        </p:nvSpPr>
        <p:spPr>
          <a:xfrm>
            <a:off x="668794" y="1338100"/>
            <a:ext cx="7355979" cy="936927"/>
          </a:xfrm>
        </p:spPr>
        <p:txBody>
          <a:bodyPr/>
          <a:lstStyle/>
          <a:p>
            <a:pPr algn="just"/>
            <a:r>
              <a:rPr lang="en-US" sz="2000" dirty="0" smtClean="0">
                <a:latin typeface="+mj-lt"/>
              </a:rPr>
              <a:t>Trùng giày là sinh vật đơn bào sống phổ biến trong nước.</a:t>
            </a:r>
          </a:p>
          <a:p>
            <a:pPr algn="just"/>
            <a:r>
              <a:rPr lang="en-US" sz="2000" dirty="0" smtClean="0">
                <a:latin typeface="+mj-lt"/>
              </a:rPr>
              <a:t>Cơ thể trùng giày thực hiện đầy đủ các hoạt động sống của một sinh vật.</a:t>
            </a:r>
            <a:endParaRPr lang="en-US" sz="2000" dirty="0">
              <a:latin typeface="+mj-lt"/>
            </a:endParaRPr>
          </a:p>
        </p:txBody>
      </p:sp>
      <p:pic>
        <p:nvPicPr>
          <p:cNvPr id="5" name="Picture 4"/>
          <p:cNvPicPr>
            <a:picLocks noChangeAspect="1"/>
          </p:cNvPicPr>
          <p:nvPr/>
        </p:nvPicPr>
        <p:blipFill>
          <a:blip r:embed="rId3"/>
          <a:stretch>
            <a:fillRect/>
          </a:stretch>
        </p:blipFill>
        <p:spPr>
          <a:xfrm>
            <a:off x="1194510" y="2275027"/>
            <a:ext cx="6830263" cy="23335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barn(inVertical)">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TextBox 2"/>
          <p:cNvSpPr txBox="1"/>
          <p:nvPr/>
        </p:nvSpPr>
        <p:spPr>
          <a:xfrm>
            <a:off x="1130711" y="539926"/>
            <a:ext cx="6951406"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I. SINH VẬT ĐƠN BÀO VÀ SINH VẬT ĐA BÀO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170039" y="1020805"/>
            <a:ext cx="3028334"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Sinh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đơn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bào</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30711" y="1532506"/>
            <a:ext cx="6912078" cy="1200329"/>
          </a:xfrm>
          <a:prstGeom prst="rect">
            <a:avLst/>
          </a:prstGeom>
          <a:noFill/>
        </p:spPr>
        <p:txBody>
          <a:bodyPr wrap="square" rtlCol="0">
            <a:spAutoFit/>
          </a:bodyPr>
          <a:lstStyle/>
          <a:p>
            <a:pPr marL="285750" indent="-285750">
              <a:buFontTx/>
              <a:buChar char="-"/>
            </a:pP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sz="2400" dirty="0" smtClean="0">
                <a:latin typeface="Times New Roman" panose="02020603050405020304" pitchFamily="18" charset="0"/>
                <a:cs typeface="Times New Roman" panose="02020603050405020304" pitchFamily="18" charset="0"/>
              </a:rPr>
              <a:t>.</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khuôn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khổ</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dirty="0" smtClean="0"/>
              <a:t>. </a:t>
            </a:r>
            <a:r>
              <a:rPr lang="en-US" sz="2400" dirty="0" err="1" smtClean="0">
                <a:latin typeface="Times New Roman" panose="02020603050405020304" pitchFamily="18" charset="0"/>
                <a:cs typeface="Times New Roman" panose="02020603050405020304" pitchFamily="18" charset="0"/>
              </a:rPr>
              <a:t>Ví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vi </a:t>
            </a:r>
            <a:r>
              <a:rPr lang="en-US" sz="2400" dirty="0" err="1" smtClean="0">
                <a:latin typeface="Times New Roman" panose="02020603050405020304" pitchFamily="18" charset="0"/>
                <a:cs typeface="Times New Roman" panose="02020603050405020304" pitchFamily="18" charset="0"/>
              </a:rPr>
              <a:t>khuẩn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278194" y="2646414"/>
            <a:ext cx="2812024"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2.  </a:t>
            </a:r>
            <a:r>
              <a:rPr lang="en-US" sz="2400" b="1" dirty="0" err="1" smtClean="0">
                <a:latin typeface="Times New Roman" panose="02020603050405020304" pitchFamily="18" charset="0"/>
                <a:cs typeface="Times New Roman" panose="02020603050405020304" pitchFamily="18" charset="0"/>
              </a:rPr>
              <a:t>Sinh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bào</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019396" y="3061913"/>
            <a:ext cx="7570838" cy="1569660"/>
          </a:xfrm>
          <a:prstGeom prst="rect">
            <a:avLst/>
          </a:prstGeom>
          <a:noFill/>
        </p:spPr>
        <p:txBody>
          <a:bodyPr wrap="square" rtlCol="0">
            <a:spAutoFit/>
          </a:bodyPr>
          <a:lstStyle/>
          <a:p>
            <a:pPr marL="285750" indent="-285750">
              <a:buFontTx/>
              <a:buChar char="-"/>
            </a:pP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sz="2400" dirty="0" smtClean="0">
                <a:latin typeface="Times New Roman" panose="02020603050405020304" pitchFamily="18" charset="0"/>
                <a:cs typeface="Times New Roman" panose="02020603050405020304" pitchFamily="18" charset="0"/>
              </a:rPr>
              <a:t>.</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tồn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20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6226" y="1051162"/>
            <a:ext cx="5871582" cy="463085"/>
          </a:xfrm>
        </p:spPr>
        <p:txBody>
          <a:bodyPr/>
          <a:lstStyle/>
          <a:p>
            <a:r>
              <a:rPr lang="en-US" sz="2400" dirty="0" smtClean="0">
                <a:latin typeface="+mj-lt"/>
              </a:rPr>
              <a:t>2. Sinh vật đa bào</a:t>
            </a:r>
            <a:endParaRPr lang="en-US" sz="2400" dirty="0">
              <a:latin typeface="+mj-lt"/>
            </a:endParaRPr>
          </a:p>
        </p:txBody>
      </p:sp>
    </p:spTree>
    <p:extLst>
      <p:ext uri="{BB962C8B-B14F-4D97-AF65-F5344CB8AC3E}">
        <p14:creationId xmlns:p14="http://schemas.microsoft.com/office/powerpoint/2010/main" val="300876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5" y="61912"/>
            <a:ext cx="9212826" cy="5019675"/>
          </a:xfrm>
          <a:prstGeom prst="rect">
            <a:avLst/>
          </a:prstGeom>
        </p:spPr>
      </p:pic>
    </p:spTree>
    <p:extLst>
      <p:ext uri="{BB962C8B-B14F-4D97-AF65-F5344CB8AC3E}">
        <p14:creationId xmlns:p14="http://schemas.microsoft.com/office/powerpoint/2010/main" val="220588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658"/>
            <a:ext cx="9075173" cy="4955458"/>
          </a:xfrm>
          <a:prstGeom prst="rect">
            <a:avLst/>
          </a:prstGeom>
        </p:spPr>
      </p:pic>
    </p:spTree>
    <p:extLst>
      <p:ext uri="{BB962C8B-B14F-4D97-AF65-F5344CB8AC3E}">
        <p14:creationId xmlns:p14="http://schemas.microsoft.com/office/powerpoint/2010/main" val="3576574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8324" y="1175353"/>
            <a:ext cx="6119601" cy="671100"/>
          </a:xfrm>
        </p:spPr>
        <p:txBody>
          <a:bodyPr/>
          <a:lstStyle/>
          <a:p>
            <a:r>
              <a:rPr lang="en-US" sz="2200" b="0" i="1" dirty="0" smtClean="0">
                <a:latin typeface="+mj-lt"/>
              </a:rPr>
              <a:t>Em hãy phân biệt sinh vật đơn bào và </a:t>
            </a:r>
            <a:br>
              <a:rPr lang="en-US" sz="2200" b="0" i="1" dirty="0" smtClean="0">
                <a:latin typeface="+mj-lt"/>
              </a:rPr>
            </a:br>
            <a:r>
              <a:rPr lang="en-US" sz="2200" b="0" i="1" dirty="0" smtClean="0">
                <a:latin typeface="+mj-lt"/>
              </a:rPr>
              <a:t>sinh vật đa bào theo gợi ý trong Bảng 13.1</a:t>
            </a:r>
            <a:endParaRPr lang="en-US" sz="2200" b="0" i="1"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449108441"/>
              </p:ext>
            </p:extLst>
          </p:nvPr>
        </p:nvGraphicFramePr>
        <p:xfrm>
          <a:off x="1089964" y="2136038"/>
          <a:ext cx="6942126" cy="2258970"/>
        </p:xfrm>
        <a:graphic>
          <a:graphicData uri="http://schemas.openxmlformats.org/drawingml/2006/table">
            <a:tbl>
              <a:tblPr firstRow="1" bandRow="1">
                <a:tableStyleId>{2C0C35A8-31EE-4B06-98D1-F3640B604409}</a:tableStyleId>
              </a:tblPr>
              <a:tblGrid>
                <a:gridCol w="2152557">
                  <a:extLst>
                    <a:ext uri="{9D8B030D-6E8A-4147-A177-3AD203B41FA5}">
                      <a16:colId xmlns:a16="http://schemas.microsoft.com/office/drawing/2014/main" val="20000"/>
                    </a:ext>
                  </a:extLst>
                </a:gridCol>
                <a:gridCol w="2475527">
                  <a:extLst>
                    <a:ext uri="{9D8B030D-6E8A-4147-A177-3AD203B41FA5}">
                      <a16:colId xmlns:a16="http://schemas.microsoft.com/office/drawing/2014/main" val="20001"/>
                    </a:ext>
                  </a:extLst>
                </a:gridCol>
                <a:gridCol w="2314042">
                  <a:extLst>
                    <a:ext uri="{9D8B030D-6E8A-4147-A177-3AD203B41FA5}">
                      <a16:colId xmlns:a16="http://schemas.microsoft.com/office/drawing/2014/main" val="20002"/>
                    </a:ext>
                  </a:extLst>
                </a:gridCol>
              </a:tblGrid>
              <a:tr h="323564">
                <a:tc>
                  <a:txBody>
                    <a:bodyPr/>
                    <a:lstStyle/>
                    <a:p>
                      <a:pPr algn="ctr"/>
                      <a:r>
                        <a:rPr lang="en-US" sz="2000" b="1" dirty="0" smtClean="0"/>
                        <a:t>Tiêu</a:t>
                      </a:r>
                      <a:r>
                        <a:rPr lang="en-US" sz="2000" b="1" baseline="0" dirty="0" smtClean="0"/>
                        <a:t> chí</a:t>
                      </a:r>
                      <a:endParaRPr lang="en-US" sz="2000" b="1" dirty="0"/>
                    </a:p>
                  </a:txBody>
                  <a:tcPr>
                    <a:solidFill>
                      <a:schemeClr val="accent2">
                        <a:lumMod val="40000"/>
                        <a:lumOff val="60000"/>
                      </a:schemeClr>
                    </a:solidFill>
                  </a:tcPr>
                </a:tc>
                <a:tc>
                  <a:txBody>
                    <a:bodyPr/>
                    <a:lstStyle/>
                    <a:p>
                      <a:pPr algn="ctr"/>
                      <a:r>
                        <a:rPr lang="en-US" sz="2000" b="1" dirty="0" smtClean="0"/>
                        <a:t>Sinh vật</a:t>
                      </a:r>
                      <a:r>
                        <a:rPr lang="en-US" sz="2000" b="1" baseline="0" dirty="0" smtClean="0"/>
                        <a:t> đơn bào</a:t>
                      </a:r>
                      <a:endParaRPr lang="en-US" sz="2000" b="1" dirty="0"/>
                    </a:p>
                  </a:txBody>
                  <a:tcPr>
                    <a:solidFill>
                      <a:schemeClr val="accent2">
                        <a:lumMod val="40000"/>
                        <a:lumOff val="60000"/>
                      </a:schemeClr>
                    </a:solidFill>
                  </a:tcPr>
                </a:tc>
                <a:tc>
                  <a:txBody>
                    <a:bodyPr/>
                    <a:lstStyle/>
                    <a:p>
                      <a:pPr algn="ctr"/>
                      <a:r>
                        <a:rPr lang="en-US" sz="2000" b="1" dirty="0" smtClean="0"/>
                        <a:t>Sinh vật</a:t>
                      </a:r>
                      <a:r>
                        <a:rPr lang="en-US" sz="2000" b="1" baseline="0" dirty="0" smtClean="0"/>
                        <a:t> đa bào</a:t>
                      </a:r>
                      <a:endParaRPr lang="en-US" sz="2000" b="1" dirty="0"/>
                    </a:p>
                  </a:txBody>
                  <a:tcPr>
                    <a:solidFill>
                      <a:schemeClr val="accent2">
                        <a:lumMod val="40000"/>
                        <a:lumOff val="60000"/>
                      </a:schemeClr>
                    </a:solidFill>
                  </a:tcPr>
                </a:tc>
                <a:extLst>
                  <a:ext uri="{0D108BD9-81ED-4DB2-BD59-A6C34878D82A}">
                    <a16:rowId xmlns:a16="http://schemas.microsoft.com/office/drawing/2014/main" val="10000"/>
                  </a:ext>
                </a:extLst>
              </a:tr>
              <a:tr h="323564">
                <a:tc>
                  <a:txBody>
                    <a:bodyPr/>
                    <a:lstStyle/>
                    <a:p>
                      <a:r>
                        <a:rPr lang="en-US" sz="2000" dirty="0" smtClean="0"/>
                        <a:t>Số</a:t>
                      </a:r>
                      <a:r>
                        <a:rPr lang="en-US" sz="2000" baseline="0" dirty="0" smtClean="0"/>
                        <a:t> lượng tế bào</a:t>
                      </a:r>
                      <a:endParaRPr lang="en-US" sz="2000" dirty="0"/>
                    </a:p>
                  </a:txBody>
                  <a:tcPr/>
                </a:tc>
                <a:tc>
                  <a:txBody>
                    <a:bodyPr/>
                    <a:lstStyle/>
                    <a:p>
                      <a:endParaRPr lang="en-US" sz="2000" dirty="0"/>
                    </a:p>
                  </a:txBody>
                  <a:tcPr/>
                </a:tc>
                <a:tc>
                  <a:txBody>
                    <a:bodyPr/>
                    <a:lstStyle/>
                    <a:p>
                      <a:endParaRPr lang="en-US" sz="2000"/>
                    </a:p>
                  </a:txBody>
                  <a:tcPr/>
                </a:tc>
                <a:extLst>
                  <a:ext uri="{0D108BD9-81ED-4DB2-BD59-A6C34878D82A}">
                    <a16:rowId xmlns:a16="http://schemas.microsoft.com/office/drawing/2014/main" val="10001"/>
                  </a:ext>
                </a:extLst>
              </a:tr>
              <a:tr h="323564">
                <a:tc>
                  <a:txBody>
                    <a:bodyPr/>
                    <a:lstStyle/>
                    <a:p>
                      <a:r>
                        <a:rPr lang="en-US" sz="2000" dirty="0" smtClean="0"/>
                        <a:t>Số</a:t>
                      </a:r>
                      <a:r>
                        <a:rPr lang="en-US" sz="2000" baseline="0" dirty="0" smtClean="0"/>
                        <a:t> loại tế bào</a:t>
                      </a:r>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2"/>
                  </a:ext>
                </a:extLst>
              </a:tr>
              <a:tr h="1070250">
                <a:tc>
                  <a:txBody>
                    <a:bodyPr/>
                    <a:lstStyle/>
                    <a:p>
                      <a:r>
                        <a:rPr lang="en-US" sz="2000" dirty="0" smtClean="0"/>
                        <a:t>Cấu</a:t>
                      </a:r>
                      <a:r>
                        <a:rPr lang="en-US" sz="2000" baseline="0" dirty="0" smtClean="0"/>
                        <a:t> tạo từ tế bào nhân sơ hay tế bào nhân thực</a:t>
                      </a:r>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3008671" y="713688"/>
            <a:ext cx="2251587"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Thảo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luận</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719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078342946"/>
              </p:ext>
            </p:extLst>
          </p:nvPr>
        </p:nvGraphicFramePr>
        <p:xfrm>
          <a:off x="519378" y="1558137"/>
          <a:ext cx="7951623" cy="2639970"/>
        </p:xfrm>
        <a:graphic>
          <a:graphicData uri="http://schemas.openxmlformats.org/drawingml/2006/table">
            <a:tbl>
              <a:tblPr firstRow="1" bandRow="1">
                <a:tableStyleId>{2C0C35A8-31EE-4B06-98D1-F3640B604409}</a:tableStyleId>
              </a:tblPr>
              <a:tblGrid>
                <a:gridCol w="3072384">
                  <a:extLst>
                    <a:ext uri="{9D8B030D-6E8A-4147-A177-3AD203B41FA5}">
                      <a16:colId xmlns:a16="http://schemas.microsoft.com/office/drawing/2014/main" val="20000"/>
                    </a:ext>
                  </a:extLst>
                </a:gridCol>
                <a:gridCol w="2618842">
                  <a:extLst>
                    <a:ext uri="{9D8B030D-6E8A-4147-A177-3AD203B41FA5}">
                      <a16:colId xmlns:a16="http://schemas.microsoft.com/office/drawing/2014/main" val="20001"/>
                    </a:ext>
                  </a:extLst>
                </a:gridCol>
                <a:gridCol w="2260397">
                  <a:extLst>
                    <a:ext uri="{9D8B030D-6E8A-4147-A177-3AD203B41FA5}">
                      <a16:colId xmlns:a16="http://schemas.microsoft.com/office/drawing/2014/main" val="20002"/>
                    </a:ext>
                  </a:extLst>
                </a:gridCol>
              </a:tblGrid>
              <a:tr h="323564">
                <a:tc>
                  <a:txBody>
                    <a:bodyPr/>
                    <a:lstStyle/>
                    <a:p>
                      <a:pPr algn="ctr">
                        <a:lnSpc>
                          <a:spcPts val="3400"/>
                        </a:lnSpc>
                        <a:spcBef>
                          <a:spcPts val="200"/>
                        </a:spcBef>
                        <a:spcAft>
                          <a:spcPts val="200"/>
                        </a:spcAft>
                      </a:pPr>
                      <a:r>
                        <a:rPr lang="en-US" sz="2000" b="1" dirty="0" smtClean="0"/>
                        <a:t>Tiêu</a:t>
                      </a:r>
                      <a:r>
                        <a:rPr lang="en-US" sz="2000" b="1" baseline="0" dirty="0" smtClean="0"/>
                        <a:t> chí</a:t>
                      </a:r>
                      <a:endParaRPr lang="en-US" sz="2000" b="1" dirty="0"/>
                    </a:p>
                  </a:txBody>
                  <a:tcPr>
                    <a:solidFill>
                      <a:schemeClr val="accent2">
                        <a:lumMod val="40000"/>
                        <a:lumOff val="60000"/>
                      </a:schemeClr>
                    </a:solidFill>
                  </a:tcPr>
                </a:tc>
                <a:tc>
                  <a:txBody>
                    <a:bodyPr/>
                    <a:lstStyle/>
                    <a:p>
                      <a:pPr algn="ctr">
                        <a:lnSpc>
                          <a:spcPts val="3400"/>
                        </a:lnSpc>
                        <a:spcBef>
                          <a:spcPts val="200"/>
                        </a:spcBef>
                        <a:spcAft>
                          <a:spcPts val="200"/>
                        </a:spcAft>
                      </a:pPr>
                      <a:r>
                        <a:rPr lang="en-US" sz="2000" b="1" dirty="0" smtClean="0"/>
                        <a:t>Sinh vật</a:t>
                      </a:r>
                      <a:r>
                        <a:rPr lang="en-US" sz="2000" b="1" baseline="0" dirty="0" smtClean="0"/>
                        <a:t> đơn bào</a:t>
                      </a:r>
                      <a:endParaRPr lang="en-US" sz="2000" b="1" dirty="0"/>
                    </a:p>
                  </a:txBody>
                  <a:tcPr>
                    <a:solidFill>
                      <a:schemeClr val="accent2">
                        <a:lumMod val="40000"/>
                        <a:lumOff val="60000"/>
                      </a:schemeClr>
                    </a:solidFill>
                  </a:tcPr>
                </a:tc>
                <a:tc>
                  <a:txBody>
                    <a:bodyPr/>
                    <a:lstStyle/>
                    <a:p>
                      <a:pPr algn="ctr">
                        <a:lnSpc>
                          <a:spcPts val="3400"/>
                        </a:lnSpc>
                        <a:spcBef>
                          <a:spcPts val="200"/>
                        </a:spcBef>
                        <a:spcAft>
                          <a:spcPts val="200"/>
                        </a:spcAft>
                      </a:pPr>
                      <a:r>
                        <a:rPr lang="en-US" sz="2000" b="1" dirty="0" smtClean="0"/>
                        <a:t>Sinh vật</a:t>
                      </a:r>
                      <a:r>
                        <a:rPr lang="en-US" sz="2000" b="1" baseline="0" dirty="0" smtClean="0"/>
                        <a:t> đa bào</a:t>
                      </a:r>
                      <a:endParaRPr lang="en-US" sz="2000" b="1" dirty="0"/>
                    </a:p>
                  </a:txBody>
                  <a:tcPr>
                    <a:solidFill>
                      <a:schemeClr val="accent2">
                        <a:lumMod val="40000"/>
                        <a:lumOff val="60000"/>
                      </a:schemeClr>
                    </a:solidFill>
                  </a:tcPr>
                </a:tc>
                <a:extLst>
                  <a:ext uri="{0D108BD9-81ED-4DB2-BD59-A6C34878D82A}">
                    <a16:rowId xmlns:a16="http://schemas.microsoft.com/office/drawing/2014/main" val="10000"/>
                  </a:ext>
                </a:extLst>
              </a:tr>
              <a:tr h="323564">
                <a:tc>
                  <a:txBody>
                    <a:bodyPr/>
                    <a:lstStyle/>
                    <a:p>
                      <a:pPr>
                        <a:lnSpc>
                          <a:spcPts val="3400"/>
                        </a:lnSpc>
                        <a:spcBef>
                          <a:spcPts val="200"/>
                        </a:spcBef>
                        <a:spcAft>
                          <a:spcPts val="200"/>
                        </a:spcAft>
                      </a:pPr>
                      <a:r>
                        <a:rPr lang="en-US" sz="2000" dirty="0" smtClean="0"/>
                        <a:t>Số</a:t>
                      </a:r>
                      <a:r>
                        <a:rPr lang="en-US" sz="2000" baseline="0" dirty="0" smtClean="0"/>
                        <a:t> lượng tế bào</a:t>
                      </a:r>
                      <a:endParaRPr lang="en-US" sz="2000" dirty="0"/>
                    </a:p>
                  </a:txBody>
                  <a:tcPr/>
                </a:tc>
                <a:tc>
                  <a:txBody>
                    <a:bodyPr/>
                    <a:lstStyle/>
                    <a:p>
                      <a:pPr marL="0" marR="0">
                        <a:lnSpc>
                          <a:spcPts val="3400"/>
                        </a:lnSpc>
                        <a:spcBef>
                          <a:spcPts val="200"/>
                        </a:spcBef>
                        <a:spcAft>
                          <a:spcPts val="200"/>
                        </a:spcAft>
                      </a:pPr>
                      <a:r>
                        <a:rPr lang="en-US" sz="2000" dirty="0">
                          <a:effectLst/>
                          <a:latin typeface="+mj-lt"/>
                          <a:ea typeface="Calibri" panose="020F0502020204030204" pitchFamily="34" charset="0"/>
                          <a:cs typeface="Times New Roman" panose="02020603050405020304" pitchFamily="18" charset="0"/>
                        </a:rPr>
                        <a:t>Một tế bào</a:t>
                      </a:r>
                    </a:p>
                  </a:txBody>
                  <a:tcPr marL="68580" marR="68580" marT="0" marB="0"/>
                </a:tc>
                <a:tc>
                  <a:txBody>
                    <a:bodyPr/>
                    <a:lstStyle/>
                    <a:p>
                      <a:pPr marL="0" marR="0">
                        <a:lnSpc>
                          <a:spcPts val="3400"/>
                        </a:lnSpc>
                        <a:spcBef>
                          <a:spcPts val="200"/>
                        </a:spcBef>
                        <a:spcAft>
                          <a:spcPts val="200"/>
                        </a:spcAft>
                      </a:pPr>
                      <a:r>
                        <a:rPr lang="en-US" sz="2000">
                          <a:effectLst/>
                          <a:latin typeface="+mj-lt"/>
                          <a:ea typeface="Calibri" panose="020F0502020204030204" pitchFamily="34" charset="0"/>
                          <a:cs typeface="Times New Roman" panose="02020603050405020304" pitchFamily="18" charset="0"/>
                        </a:rPr>
                        <a:t>Nhiều tế bào</a:t>
                      </a:r>
                    </a:p>
                  </a:txBody>
                  <a:tcPr marL="68580" marR="68580" marT="0" marB="0"/>
                </a:tc>
                <a:extLst>
                  <a:ext uri="{0D108BD9-81ED-4DB2-BD59-A6C34878D82A}">
                    <a16:rowId xmlns:a16="http://schemas.microsoft.com/office/drawing/2014/main" val="10001"/>
                  </a:ext>
                </a:extLst>
              </a:tr>
              <a:tr h="323564">
                <a:tc>
                  <a:txBody>
                    <a:bodyPr/>
                    <a:lstStyle/>
                    <a:p>
                      <a:pPr>
                        <a:lnSpc>
                          <a:spcPts val="3400"/>
                        </a:lnSpc>
                        <a:spcBef>
                          <a:spcPts val="200"/>
                        </a:spcBef>
                        <a:spcAft>
                          <a:spcPts val="200"/>
                        </a:spcAft>
                      </a:pPr>
                      <a:r>
                        <a:rPr lang="en-US" sz="2000" dirty="0" smtClean="0"/>
                        <a:t>Số</a:t>
                      </a:r>
                      <a:r>
                        <a:rPr lang="en-US" sz="2000" baseline="0" dirty="0" smtClean="0"/>
                        <a:t> loại tế bào</a:t>
                      </a:r>
                      <a:endParaRPr lang="en-US" sz="2000" dirty="0"/>
                    </a:p>
                  </a:txBody>
                  <a:tcPr/>
                </a:tc>
                <a:tc>
                  <a:txBody>
                    <a:bodyPr/>
                    <a:lstStyle/>
                    <a:p>
                      <a:pPr marL="0" marR="0">
                        <a:lnSpc>
                          <a:spcPts val="3400"/>
                        </a:lnSpc>
                        <a:spcBef>
                          <a:spcPts val="200"/>
                        </a:spcBef>
                        <a:spcAft>
                          <a:spcPts val="200"/>
                        </a:spcAft>
                      </a:pPr>
                      <a:r>
                        <a:rPr lang="en-US" sz="2000" dirty="0">
                          <a:effectLst/>
                          <a:latin typeface="+mj-lt"/>
                          <a:ea typeface="Calibri" panose="020F0502020204030204" pitchFamily="34" charset="0"/>
                          <a:cs typeface="Times New Roman" panose="02020603050405020304" pitchFamily="18" charset="0"/>
                        </a:rPr>
                        <a:t>Một loại</a:t>
                      </a:r>
                    </a:p>
                  </a:txBody>
                  <a:tcPr marL="68580" marR="68580" marT="0" marB="0"/>
                </a:tc>
                <a:tc>
                  <a:txBody>
                    <a:bodyPr/>
                    <a:lstStyle/>
                    <a:p>
                      <a:pPr marL="0" marR="0">
                        <a:lnSpc>
                          <a:spcPts val="3400"/>
                        </a:lnSpc>
                        <a:spcBef>
                          <a:spcPts val="200"/>
                        </a:spcBef>
                        <a:spcAft>
                          <a:spcPts val="200"/>
                        </a:spcAft>
                      </a:pPr>
                      <a:r>
                        <a:rPr lang="en-US" sz="2000" dirty="0">
                          <a:effectLst/>
                          <a:latin typeface="+mj-lt"/>
                          <a:ea typeface="Calibri" panose="020F0502020204030204" pitchFamily="34" charset="0"/>
                          <a:cs typeface="Times New Roman" panose="02020603050405020304" pitchFamily="18" charset="0"/>
                        </a:rPr>
                        <a:t>Nhiều loại</a:t>
                      </a:r>
                    </a:p>
                  </a:txBody>
                  <a:tcPr marL="68580" marR="68580" marT="0" marB="0"/>
                </a:tc>
                <a:extLst>
                  <a:ext uri="{0D108BD9-81ED-4DB2-BD59-A6C34878D82A}">
                    <a16:rowId xmlns:a16="http://schemas.microsoft.com/office/drawing/2014/main" val="10002"/>
                  </a:ext>
                </a:extLst>
              </a:tr>
              <a:tr h="1070250">
                <a:tc>
                  <a:txBody>
                    <a:bodyPr/>
                    <a:lstStyle/>
                    <a:p>
                      <a:pPr>
                        <a:lnSpc>
                          <a:spcPts val="3400"/>
                        </a:lnSpc>
                        <a:spcBef>
                          <a:spcPts val="200"/>
                        </a:spcBef>
                        <a:spcAft>
                          <a:spcPts val="200"/>
                        </a:spcAft>
                      </a:pPr>
                      <a:r>
                        <a:rPr lang="en-US" sz="2000" dirty="0" smtClean="0"/>
                        <a:t>Cấu</a:t>
                      </a:r>
                      <a:r>
                        <a:rPr lang="en-US" sz="2000" baseline="0" dirty="0" smtClean="0"/>
                        <a:t> tạo từ tế bào nhân sơ hay tế bào nhân thực</a:t>
                      </a:r>
                      <a:endParaRPr lang="en-US" sz="2000" dirty="0"/>
                    </a:p>
                  </a:txBody>
                  <a:tcPr/>
                </a:tc>
                <a:tc>
                  <a:txBody>
                    <a:bodyPr/>
                    <a:lstStyle/>
                    <a:p>
                      <a:pPr marL="0" marR="0">
                        <a:lnSpc>
                          <a:spcPts val="3400"/>
                        </a:lnSpc>
                        <a:spcBef>
                          <a:spcPts val="200"/>
                        </a:spcBef>
                        <a:spcAft>
                          <a:spcPts val="200"/>
                        </a:spcAft>
                      </a:pPr>
                      <a:r>
                        <a:rPr lang="en-US" sz="2000" dirty="0">
                          <a:effectLst/>
                          <a:latin typeface="+mj-lt"/>
                          <a:ea typeface="Calibri" panose="020F0502020204030204" pitchFamily="34" charset="0"/>
                          <a:cs typeface="Times New Roman" panose="02020603050405020304" pitchFamily="18" charset="0"/>
                        </a:rPr>
                        <a:t>Tế bào nhân sơ và tế bào nhân thực</a:t>
                      </a:r>
                    </a:p>
                  </a:txBody>
                  <a:tcPr marL="68580" marR="68580" marT="0" marB="0"/>
                </a:tc>
                <a:tc>
                  <a:txBody>
                    <a:bodyPr/>
                    <a:lstStyle/>
                    <a:p>
                      <a:pPr marL="0" marR="0">
                        <a:lnSpc>
                          <a:spcPts val="3400"/>
                        </a:lnSpc>
                        <a:spcBef>
                          <a:spcPts val="200"/>
                        </a:spcBef>
                        <a:spcAft>
                          <a:spcPts val="200"/>
                        </a:spcAft>
                      </a:pPr>
                      <a:r>
                        <a:rPr lang="en-US" sz="2000" dirty="0">
                          <a:effectLst/>
                          <a:latin typeface="+mj-lt"/>
                          <a:ea typeface="Calibri" panose="020F0502020204030204" pitchFamily="34" charset="0"/>
                          <a:cs typeface="Times New Roman" panose="02020603050405020304" pitchFamily="18" charset="0"/>
                        </a:rPr>
                        <a:t>Tế bào nhân thực</a:t>
                      </a:r>
                    </a:p>
                  </a:txBody>
                  <a:tcPr marL="68580" marR="68580" marT="0" marB="0"/>
                </a:tc>
                <a:extLst>
                  <a:ext uri="{0D108BD9-81ED-4DB2-BD59-A6C34878D82A}">
                    <a16:rowId xmlns:a16="http://schemas.microsoft.com/office/drawing/2014/main" val="10003"/>
                  </a:ext>
                </a:extLst>
              </a:tr>
            </a:tbl>
          </a:graphicData>
        </a:graphic>
      </p:graphicFrame>
      <p:sp>
        <p:nvSpPr>
          <p:cNvPr id="4" name="Rectangle 3"/>
          <p:cNvSpPr/>
          <p:nvPr/>
        </p:nvSpPr>
        <p:spPr>
          <a:xfrm>
            <a:off x="599846" y="749997"/>
            <a:ext cx="7973567" cy="430887"/>
          </a:xfrm>
          <a:prstGeom prst="rect">
            <a:avLst/>
          </a:prstGeom>
        </p:spPr>
        <p:txBody>
          <a:bodyPr wrap="square">
            <a:spAutoFit/>
          </a:bodyPr>
          <a:lstStyle/>
          <a:p>
            <a:pPr algn="ctr"/>
            <a:r>
              <a:rPr lang="en-US" sz="2200" b="1" dirty="0" smtClean="0">
                <a:solidFill>
                  <a:schemeClr val="accent4">
                    <a:lumMod val="50000"/>
                  </a:schemeClr>
                </a:solidFill>
              </a:rPr>
              <a:t>Bảng tiêu chí so sánh</a:t>
            </a:r>
            <a:endParaRPr lang="en-US" sz="2200" b="1" dirty="0">
              <a:solidFill>
                <a:schemeClr val="accent4">
                  <a:lumMod val="50000"/>
                </a:schemeClr>
              </a:solidFill>
            </a:endParaRPr>
          </a:p>
        </p:txBody>
      </p:sp>
    </p:spTree>
    <p:extLst>
      <p:ext uri="{BB962C8B-B14F-4D97-AF65-F5344CB8AC3E}">
        <p14:creationId xmlns:p14="http://schemas.microsoft.com/office/powerpoint/2010/main" val="227167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3" name="TextBox 2"/>
          <p:cNvSpPr txBox="1"/>
          <p:nvPr/>
        </p:nvSpPr>
        <p:spPr>
          <a:xfrm>
            <a:off x="1130711" y="539926"/>
            <a:ext cx="6951406"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I. SINH VẬT ĐƠN BÀO VÀ SINH VẬT ĐA BÀO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170039" y="1020805"/>
            <a:ext cx="3028334"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Sinh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đơn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bào</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30711" y="1532506"/>
            <a:ext cx="6912078" cy="1200329"/>
          </a:xfrm>
          <a:prstGeom prst="rect">
            <a:avLst/>
          </a:prstGeom>
          <a:noFill/>
        </p:spPr>
        <p:txBody>
          <a:bodyPr wrap="square" rtlCol="0">
            <a:spAutoFit/>
          </a:bodyPr>
          <a:lstStyle/>
          <a:p>
            <a:pPr marL="285750" indent="-285750">
              <a:buFontTx/>
              <a:buChar char="-"/>
            </a:pP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sz="2400" dirty="0" smtClean="0">
                <a:latin typeface="Times New Roman" panose="02020603050405020304" pitchFamily="18" charset="0"/>
                <a:cs typeface="Times New Roman" panose="02020603050405020304" pitchFamily="18" charset="0"/>
              </a:rPr>
              <a:t>.</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khuôn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khổ</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dirty="0" smtClean="0"/>
              <a:t>. </a:t>
            </a:r>
            <a:r>
              <a:rPr lang="en-US" sz="2400" dirty="0" err="1" smtClean="0">
                <a:latin typeface="Times New Roman" panose="02020603050405020304" pitchFamily="18" charset="0"/>
                <a:cs typeface="Times New Roman" panose="02020603050405020304" pitchFamily="18" charset="0"/>
              </a:rPr>
              <a:t>Ví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vi </a:t>
            </a:r>
            <a:r>
              <a:rPr lang="en-US" sz="2400" dirty="0" err="1" smtClean="0">
                <a:latin typeface="Times New Roman" panose="02020603050405020304" pitchFamily="18" charset="0"/>
                <a:cs typeface="Times New Roman" panose="02020603050405020304" pitchFamily="18" charset="0"/>
              </a:rPr>
              <a:t>khuẩn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278194" y="2646414"/>
            <a:ext cx="2812024"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2.  </a:t>
            </a:r>
            <a:r>
              <a:rPr lang="en-US" sz="2400" b="1" dirty="0" err="1" smtClean="0">
                <a:latin typeface="Times New Roman" panose="02020603050405020304" pitchFamily="18" charset="0"/>
                <a:cs typeface="Times New Roman" panose="02020603050405020304" pitchFamily="18" charset="0"/>
              </a:rPr>
              <a:t>Sinh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bào</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019396" y="3061913"/>
            <a:ext cx="7570838" cy="1569660"/>
          </a:xfrm>
          <a:prstGeom prst="rect">
            <a:avLst/>
          </a:prstGeom>
          <a:noFill/>
        </p:spPr>
        <p:txBody>
          <a:bodyPr wrap="square" rtlCol="0">
            <a:spAutoFit/>
          </a:bodyPr>
          <a:lstStyle/>
          <a:p>
            <a:pPr marL="285750" indent="-285750">
              <a:buFontTx/>
              <a:buChar char="-"/>
            </a:pP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sz="2400" dirty="0" smtClean="0">
                <a:latin typeface="Times New Roman" panose="02020603050405020304" pitchFamily="18" charset="0"/>
                <a:cs typeface="Times New Roman" panose="02020603050405020304" pitchFamily="18" charset="0"/>
              </a:rPr>
              <a:t>.</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tồn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054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1"/>
          <p:cNvSpPr txBox="1">
            <a:spLocks noGrp="1"/>
          </p:cNvSpPr>
          <p:nvPr>
            <p:ph type="ctrTitle" idx="4294967295"/>
          </p:nvPr>
        </p:nvSpPr>
        <p:spPr>
          <a:xfrm>
            <a:off x="460279" y="269988"/>
            <a:ext cx="3261300" cy="1006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dirty="0" smtClean="0">
                <a:latin typeface="+mj-lt"/>
              </a:rPr>
              <a:t>Thảo luận nhóm và</a:t>
            </a:r>
            <a:br>
              <a:rPr lang="en" sz="2400" dirty="0" smtClean="0">
                <a:latin typeface="+mj-lt"/>
              </a:rPr>
            </a:br>
            <a:r>
              <a:rPr lang="en" sz="2400" dirty="0" smtClean="0">
                <a:latin typeface="+mj-lt"/>
              </a:rPr>
              <a:t> trả lời câu hỏi</a:t>
            </a:r>
            <a:endParaRPr sz="2400" dirty="0">
              <a:latin typeface="+mj-lt"/>
            </a:endParaRPr>
          </a:p>
        </p:txBody>
      </p:sp>
      <p:sp>
        <p:nvSpPr>
          <p:cNvPr id="234" name="Google Shape;234;p21"/>
          <p:cNvSpPr txBox="1">
            <a:spLocks noGrp="1"/>
          </p:cNvSpPr>
          <p:nvPr>
            <p:ph type="subTitle" idx="4294967295"/>
          </p:nvPr>
        </p:nvSpPr>
        <p:spPr>
          <a:xfrm>
            <a:off x="-87782" y="2349217"/>
            <a:ext cx="4343241" cy="1011132"/>
          </a:xfrm>
          <a:prstGeom prst="rect">
            <a:avLst/>
          </a:prstGeom>
        </p:spPr>
        <p:txBody>
          <a:bodyPr spcFirstLastPara="1" wrap="square" lIns="0" tIns="0" rIns="0" bIns="0" anchor="t" anchorCtr="0">
            <a:noAutofit/>
          </a:bodyPr>
          <a:lstStyle/>
          <a:p>
            <a:pPr algn="just"/>
            <a:r>
              <a:rPr lang="en-US" sz="2000" i="1" dirty="0" smtClean="0">
                <a:latin typeface="+mj-lt"/>
              </a:rPr>
              <a:t>Nếu một tế bào trong cơ thể bị chết, điều gì sẽ xảy ra đối với sinh vật đơn bào và sinh vật đa bào?</a:t>
            </a:r>
            <a:r>
              <a:rPr lang="en-US" sz="2000" dirty="0" smtClean="0">
                <a:latin typeface="+mj-lt"/>
              </a:rPr>
              <a:t> </a:t>
            </a:r>
            <a:endParaRPr lang="en-US" sz="2000" dirty="0">
              <a:latin typeface="+mj-lt"/>
            </a:endParaRPr>
          </a:p>
        </p:txBody>
      </p:sp>
      <p:sp>
        <p:nvSpPr>
          <p:cNvPr id="235" name="Google Shape;235;p21"/>
          <p:cNvSpPr/>
          <p:nvPr/>
        </p:nvSpPr>
        <p:spPr>
          <a:xfrm>
            <a:off x="6483951" y="1537890"/>
            <a:ext cx="1665461" cy="1687635"/>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6" name="Google Shape;236;p21"/>
          <p:cNvSpPr/>
          <p:nvPr/>
        </p:nvSpPr>
        <p:spPr>
          <a:xfrm rot="1473029">
            <a:off x="4969677" y="2380523"/>
            <a:ext cx="973727" cy="948521"/>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7" name="Google Shape;237;p21"/>
          <p:cNvSpPr/>
          <p:nvPr/>
        </p:nvSpPr>
        <p:spPr>
          <a:xfrm>
            <a:off x="6161833" y="1376613"/>
            <a:ext cx="426316" cy="41427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8" name="Google Shape;238;p21"/>
          <p:cNvSpPr/>
          <p:nvPr/>
        </p:nvSpPr>
        <p:spPr>
          <a:xfrm rot="2487106">
            <a:off x="5887685" y="3256298"/>
            <a:ext cx="303293" cy="294723"/>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9" name="Google Shape;239;p2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wipe(down)">
                                      <p:cBhvr>
                                        <p:cTn id="7" dur="5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4">
                                            <p:txEl>
                                              <p:pRg st="0" end="0"/>
                                            </p:txEl>
                                          </p:spTgt>
                                        </p:tgtEl>
                                        <p:attrNameLst>
                                          <p:attrName>style.visibility</p:attrName>
                                        </p:attrNameLst>
                                      </p:cBhvr>
                                      <p:to>
                                        <p:strVal val="visible"/>
                                      </p:to>
                                    </p:set>
                                    <p:animEffect transition="in" filter="wipe(down)">
                                      <p:cBhvr>
                                        <p:cTn id="12" dur="500"/>
                                        <p:tgtEl>
                                          <p:spTgt spid="2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latin typeface="+mj-lt"/>
              </a:rPr>
              <a:t>Mở rộng</a:t>
            </a:r>
            <a:endParaRPr lang="en-US" sz="2600" dirty="0">
              <a:latin typeface="+mj-lt"/>
            </a:endParaRPr>
          </a:p>
        </p:txBody>
      </p:sp>
      <p:sp>
        <p:nvSpPr>
          <p:cNvPr id="3" name="Text Placeholder 2"/>
          <p:cNvSpPr>
            <a:spLocks noGrp="1"/>
          </p:cNvSpPr>
          <p:nvPr>
            <p:ph type="body" idx="1"/>
          </p:nvPr>
        </p:nvSpPr>
        <p:spPr>
          <a:xfrm>
            <a:off x="690740" y="1374676"/>
            <a:ext cx="7889990" cy="2840400"/>
          </a:xfrm>
        </p:spPr>
        <p:txBody>
          <a:bodyPr/>
          <a:lstStyle/>
          <a:p>
            <a:pPr algn="just"/>
            <a:r>
              <a:rPr lang="en-US" sz="2000" dirty="0" smtClean="0">
                <a:latin typeface="+mj-lt"/>
              </a:rPr>
              <a:t>Nhiều sinh vật đơn bào sống bên trong sinh vật đa bào.</a:t>
            </a:r>
          </a:p>
          <a:p>
            <a:pPr algn="just"/>
            <a:r>
              <a:rPr lang="en-US" sz="2000" dirty="0" smtClean="0">
                <a:latin typeface="+mj-lt"/>
              </a:rPr>
              <a:t>Ví dụ: Hàng triệu vi khuẩn có lợi sống trong ruột của động vật giúp cơ thể động vật chống lại các vi khuẩn có hại, tiêu hóa thức ăn và sản sinh ra một số vitamin. </a:t>
            </a:r>
            <a:endParaRPr lang="en-US" sz="20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5" name="Picture 4"/>
          <p:cNvPicPr>
            <a:picLocks noChangeAspect="1"/>
          </p:cNvPicPr>
          <p:nvPr/>
        </p:nvPicPr>
        <p:blipFill>
          <a:blip r:embed="rId2"/>
          <a:stretch>
            <a:fillRect/>
          </a:stretch>
        </p:blipFill>
        <p:spPr>
          <a:xfrm>
            <a:off x="1676508" y="2551994"/>
            <a:ext cx="5772150" cy="2291532"/>
          </a:xfrm>
          <a:prstGeom prst="rect">
            <a:avLst/>
          </a:prstGeom>
        </p:spPr>
      </p:pic>
    </p:spTree>
    <p:extLst>
      <p:ext uri="{BB962C8B-B14F-4D97-AF65-F5344CB8AC3E}">
        <p14:creationId xmlns:p14="http://schemas.microsoft.com/office/powerpoint/2010/main" val="136632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dirty="0" smtClean="0">
                <a:latin typeface="+mj-lt"/>
              </a:rPr>
              <a:t>Kiểm tra bài cũ</a:t>
            </a:r>
            <a:endParaRPr sz="2800" dirty="0">
              <a:latin typeface="+mj-lt"/>
            </a:endParaRPr>
          </a:p>
        </p:txBody>
      </p:sp>
      <p:sp>
        <p:nvSpPr>
          <p:cNvPr id="192" name="Google Shape;192;p1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93" name="Google Shape;193;p16"/>
          <p:cNvSpPr/>
          <p:nvPr/>
        </p:nvSpPr>
        <p:spPr>
          <a:xfrm>
            <a:off x="7742111" y="3713990"/>
            <a:ext cx="1020301" cy="979373"/>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Text Placeholder 2"/>
          <p:cNvSpPr>
            <a:spLocks noGrp="1"/>
          </p:cNvSpPr>
          <p:nvPr>
            <p:ph type="body" idx="2"/>
          </p:nvPr>
        </p:nvSpPr>
        <p:spPr>
          <a:xfrm>
            <a:off x="1492300" y="2201294"/>
            <a:ext cx="6329810" cy="827199"/>
          </a:xfrm>
        </p:spPr>
        <p:txBody>
          <a:bodyPr/>
          <a:lstStyle/>
          <a:p>
            <a:r>
              <a:rPr lang="en-US" sz="2400" dirty="0" smtClean="0">
                <a:solidFill>
                  <a:schemeClr val="accent2">
                    <a:lumMod val="50000"/>
                  </a:schemeClr>
                </a:solidFill>
                <a:latin typeface="+mj-lt"/>
              </a:rPr>
              <a:t>Em hãy so sánh sự giống và khác nhau của tế bào nhân sơ và tế bào nhân thực. </a:t>
            </a:r>
            <a:endParaRPr lang="en-US" sz="2400" dirty="0">
              <a:solidFill>
                <a:schemeClr val="accent2">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barn(inVertical)">
                                      <p:cBhvr>
                                        <p:cTn id="7" dur="500"/>
                                        <p:tgtEl>
                                          <p:spTgt spid="1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7900" y="1731475"/>
            <a:ext cx="5408100" cy="645965"/>
          </a:xfrm>
        </p:spPr>
        <p:txBody>
          <a:bodyPr/>
          <a:lstStyle/>
          <a:p>
            <a:r>
              <a:rPr lang="en-US" sz="3000" dirty="0" smtClean="0">
                <a:latin typeface="+mj-lt"/>
              </a:rPr>
              <a:t>II. TỔ CHỨC CƠ THỂ ĐA BÀO</a:t>
            </a:r>
            <a:endParaRPr lang="en-US" sz="3000" dirty="0">
              <a:latin typeface="+mj-lt"/>
            </a:endParaRPr>
          </a:p>
        </p:txBody>
      </p:sp>
      <p:sp>
        <p:nvSpPr>
          <p:cNvPr id="3" name="Rectangle 2"/>
          <p:cNvSpPr/>
          <p:nvPr/>
        </p:nvSpPr>
        <p:spPr>
          <a:xfrm>
            <a:off x="1899685" y="2571482"/>
            <a:ext cx="5662242" cy="1015663"/>
          </a:xfrm>
          <a:prstGeom prst="rect">
            <a:avLst/>
          </a:prstGeom>
        </p:spPr>
        <p:txBody>
          <a:bodyPr wrap="square">
            <a:spAutoFit/>
          </a:bodyPr>
          <a:lstStyle/>
          <a:p>
            <a:pPr algn="just"/>
            <a:r>
              <a:rPr lang="en-US" sz="2000" b="1" dirty="0" smtClean="0"/>
              <a:t>Ở sinh vật đa bào như thực vật và động vật, các tế bào được tổ chức theo thứ tự nhất định từ cấp độ thấp đến tốc độ cao. </a:t>
            </a:r>
            <a:endParaRPr lang="en-US" sz="2000" b="1" dirty="0"/>
          </a:p>
        </p:txBody>
      </p:sp>
    </p:spTree>
    <p:extLst>
      <p:ext uri="{BB962C8B-B14F-4D97-AF65-F5344CB8AC3E}">
        <p14:creationId xmlns:p14="http://schemas.microsoft.com/office/powerpoint/2010/main" val="219039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Quan sát Hình 13.5</a:t>
            </a:r>
            <a:endParaRPr lang="en-US" sz="2400" dirty="0">
              <a:latin typeface="+mj-lt"/>
            </a:endParaRPr>
          </a:p>
        </p:txBody>
      </p:sp>
      <p:sp>
        <p:nvSpPr>
          <p:cNvPr id="3" name="Text Placeholder 2"/>
          <p:cNvSpPr>
            <a:spLocks noGrp="1"/>
          </p:cNvSpPr>
          <p:nvPr>
            <p:ph type="body" idx="1"/>
          </p:nvPr>
        </p:nvSpPr>
        <p:spPr>
          <a:xfrm>
            <a:off x="500331" y="1257633"/>
            <a:ext cx="8178394" cy="388287"/>
          </a:xfrm>
        </p:spPr>
        <p:txBody>
          <a:bodyPr/>
          <a:lstStyle/>
          <a:p>
            <a:pPr algn="just"/>
            <a:r>
              <a:rPr lang="en-US" sz="2000" i="1" dirty="0" smtClean="0">
                <a:latin typeface="+mj-lt"/>
              </a:rPr>
              <a:t>Nhật xét về hình dạng, kích thước của các tế bào trong từng loại mô. </a:t>
            </a:r>
            <a:endParaRPr lang="en-US" sz="2000" i="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5" name="Picture 4"/>
          <p:cNvPicPr>
            <a:picLocks noChangeAspect="1"/>
          </p:cNvPicPr>
          <p:nvPr/>
        </p:nvPicPr>
        <p:blipFill>
          <a:blip r:embed="rId2"/>
          <a:stretch>
            <a:fillRect/>
          </a:stretch>
        </p:blipFill>
        <p:spPr>
          <a:xfrm>
            <a:off x="612190" y="1565451"/>
            <a:ext cx="4369461" cy="2940711"/>
          </a:xfrm>
          <a:prstGeom prst="rect">
            <a:avLst/>
          </a:prstGeom>
        </p:spPr>
      </p:pic>
      <p:sp>
        <p:nvSpPr>
          <p:cNvPr id="6" name="Rectangle 5"/>
          <p:cNvSpPr/>
          <p:nvPr/>
        </p:nvSpPr>
        <p:spPr>
          <a:xfrm>
            <a:off x="4981651" y="2004945"/>
            <a:ext cx="3613710" cy="2439129"/>
          </a:xfrm>
          <a:prstGeom prst="rect">
            <a:avLst/>
          </a:prstGeom>
        </p:spPr>
        <p:txBody>
          <a:bodyPr wrap="square">
            <a:spAutoFit/>
          </a:bodyPr>
          <a:lstStyle/>
          <a:p>
            <a:pPr marL="342900" indent="-342900" algn="just">
              <a:lnSpc>
                <a:spcPts val="2500"/>
              </a:lnSpc>
              <a:spcBef>
                <a:spcPts val="200"/>
              </a:spcBef>
              <a:spcAft>
                <a:spcPts val="200"/>
              </a:spcAft>
              <a:buFont typeface="Wingdings" panose="05000000000000000000" pitchFamily="2" charset="2"/>
              <a:buChar char="§"/>
            </a:pPr>
            <a:r>
              <a:rPr lang="en-US" sz="2000" dirty="0">
                <a:latin typeface="+mj-lt"/>
                <a:ea typeface="Calibri" panose="020F0502020204030204" pitchFamily="34" charset="0"/>
                <a:cs typeface="Times New Roman" panose="02020603050405020304" pitchFamily="18" charset="0"/>
              </a:rPr>
              <a:t>Mô thần kinh: tế bào có dạng kéo dài (nơron).</a:t>
            </a:r>
          </a:p>
          <a:p>
            <a:pPr marL="342900" indent="-342900" algn="just">
              <a:lnSpc>
                <a:spcPts val="2500"/>
              </a:lnSpc>
              <a:spcBef>
                <a:spcPts val="200"/>
              </a:spcBef>
              <a:spcAft>
                <a:spcPts val="200"/>
              </a:spcAft>
              <a:buFont typeface="Wingdings" panose="05000000000000000000" pitchFamily="2" charset="2"/>
              <a:buChar char="§"/>
            </a:pPr>
            <a:r>
              <a:rPr lang="en-US" sz="2000" dirty="0" smtClean="0">
                <a:latin typeface="+mj-lt"/>
                <a:ea typeface="Calibri" panose="020F0502020204030204" pitchFamily="34" charset="0"/>
                <a:cs typeface="Times New Roman" panose="02020603050405020304" pitchFamily="18" charset="0"/>
              </a:rPr>
              <a:t>Mô </a:t>
            </a:r>
            <a:r>
              <a:rPr lang="en-US" sz="2000" dirty="0">
                <a:latin typeface="+mj-lt"/>
                <a:ea typeface="Calibri" panose="020F0502020204030204" pitchFamily="34" charset="0"/>
                <a:cs typeface="Times New Roman" panose="02020603050405020304" pitchFamily="18" charset="0"/>
              </a:rPr>
              <a:t>cơ ở ruột non: tế bào dạng thuôn dài, xếp </a:t>
            </a:r>
            <a:r>
              <a:rPr lang="en-US" sz="2000" dirty="0" smtClean="0">
                <a:latin typeface="+mj-lt"/>
                <a:ea typeface="Calibri" panose="020F0502020204030204" pitchFamily="34" charset="0"/>
                <a:cs typeface="Times New Roman" panose="02020603050405020304" pitchFamily="18" charset="0"/>
              </a:rPr>
              <a:t>so </a:t>
            </a:r>
            <a:r>
              <a:rPr lang="en-US" sz="2000" dirty="0">
                <a:latin typeface="+mj-lt"/>
                <a:ea typeface="Calibri" panose="020F0502020204030204" pitchFamily="34" charset="0"/>
                <a:cs typeface="Times New Roman" panose="02020603050405020304" pitchFamily="18" charset="0"/>
              </a:rPr>
              <a:t>le. </a:t>
            </a:r>
          </a:p>
          <a:p>
            <a:pPr marL="342900" indent="-342900" algn="just">
              <a:lnSpc>
                <a:spcPts val="2500"/>
              </a:lnSpc>
              <a:spcBef>
                <a:spcPts val="200"/>
              </a:spcBef>
              <a:spcAft>
                <a:spcPts val="200"/>
              </a:spcAft>
              <a:buFont typeface="Wingdings" panose="05000000000000000000" pitchFamily="2" charset="2"/>
              <a:buChar char="§"/>
            </a:pPr>
            <a:r>
              <a:rPr lang="en-US" sz="2000" dirty="0" smtClean="0">
                <a:latin typeface="+mj-lt"/>
                <a:ea typeface="Calibri" panose="020F0502020204030204" pitchFamily="34" charset="0"/>
              </a:rPr>
              <a:t>Mô ở </a:t>
            </a:r>
            <a:r>
              <a:rPr lang="en-US" sz="2000" dirty="0">
                <a:latin typeface="+mj-lt"/>
                <a:ea typeface="Calibri" panose="020F0502020204030204" pitchFamily="34" charset="0"/>
              </a:rPr>
              <a:t>lá: tế bào hình chữ nhật, xếp cạnh nhau, kích thước lớn</a:t>
            </a:r>
            <a:endParaRPr lang="en-US" sz="2000" dirty="0">
              <a:latin typeface="+mj-lt"/>
            </a:endParaRPr>
          </a:p>
        </p:txBody>
      </p:sp>
    </p:spTree>
    <p:extLst>
      <p:ext uri="{BB962C8B-B14F-4D97-AF65-F5344CB8AC3E}">
        <p14:creationId xmlns:p14="http://schemas.microsoft.com/office/powerpoint/2010/main" val="28327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down)">
                                      <p:cBhvr>
                                        <p:cTn id="25" dur="500"/>
                                        <p:tgtEl>
                                          <p:spTgt spid="6">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ipe(down)">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Quan sát hình 13.3</a:t>
            </a:r>
            <a:endParaRPr lang="en-US" sz="24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8" name="Picture 7"/>
          <p:cNvPicPr>
            <a:picLocks noChangeAspect="1"/>
          </p:cNvPicPr>
          <p:nvPr/>
        </p:nvPicPr>
        <p:blipFill>
          <a:blip r:embed="rId2"/>
          <a:stretch>
            <a:fillRect/>
          </a:stretch>
        </p:blipFill>
        <p:spPr>
          <a:xfrm>
            <a:off x="0" y="63795"/>
            <a:ext cx="9143999" cy="5079705"/>
          </a:xfrm>
          <a:prstGeom prst="rect">
            <a:avLst/>
          </a:prstGeom>
        </p:spPr>
      </p:pic>
    </p:spTree>
    <p:extLst>
      <p:ext uri="{BB962C8B-B14F-4D97-AF65-F5344CB8AC3E}">
        <p14:creationId xmlns:p14="http://schemas.microsoft.com/office/powerpoint/2010/main" val="52582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374" y="683600"/>
            <a:ext cx="6629335" cy="396300"/>
          </a:xfrm>
        </p:spPr>
        <p:txBody>
          <a:bodyPr/>
          <a:lstStyle/>
          <a:p>
            <a:pPr algn="ctr">
              <a:lnSpc>
                <a:spcPts val="2400"/>
              </a:lnSpc>
              <a:spcBef>
                <a:spcPts val="200"/>
              </a:spcBef>
              <a:spcAft>
                <a:spcPts val="200"/>
              </a:spcAft>
            </a:pPr>
            <a:r>
              <a:rPr lang="en-US" sz="2200" dirty="0" smtClean="0">
                <a:latin typeface="+mj-lt"/>
              </a:rPr>
              <a:t>Các cấp độ tổ chức </a:t>
            </a:r>
            <a:br>
              <a:rPr lang="en-US" sz="2200" dirty="0" smtClean="0">
                <a:latin typeface="+mj-lt"/>
              </a:rPr>
            </a:br>
            <a:r>
              <a:rPr lang="en-US" sz="2200" dirty="0" smtClean="0">
                <a:latin typeface="+mj-lt"/>
              </a:rPr>
              <a:t>cấu tạo của cơ thể cây xanh</a:t>
            </a:r>
            <a:endParaRPr lang="en-US" sz="2200" dirty="0">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4" name="Rounded Rectangle 3"/>
          <p:cNvSpPr/>
          <p:nvPr/>
        </p:nvSpPr>
        <p:spPr>
          <a:xfrm>
            <a:off x="3438144" y="1338682"/>
            <a:ext cx="1682496" cy="51206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Tế bào</a:t>
            </a:r>
            <a:endParaRPr lang="en-US" sz="2000" dirty="0"/>
          </a:p>
        </p:txBody>
      </p:sp>
      <p:sp>
        <p:nvSpPr>
          <p:cNvPr id="6" name="Rounded Rectangle 5"/>
          <p:cNvSpPr/>
          <p:nvPr/>
        </p:nvSpPr>
        <p:spPr>
          <a:xfrm>
            <a:off x="3233318" y="2025091"/>
            <a:ext cx="2253082" cy="512064"/>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Mô</a:t>
            </a:r>
            <a:endParaRPr lang="en-US" sz="2000" dirty="0"/>
          </a:p>
        </p:txBody>
      </p:sp>
      <p:sp>
        <p:nvSpPr>
          <p:cNvPr id="7" name="Rounded Rectangle 6"/>
          <p:cNvSpPr/>
          <p:nvPr/>
        </p:nvSpPr>
        <p:spPr>
          <a:xfrm>
            <a:off x="2977286" y="2806598"/>
            <a:ext cx="2896820" cy="512064"/>
          </a:xfrm>
          <a:prstGeom prst="roundRect">
            <a:avLst/>
          </a:prstGeom>
          <a:solidFill>
            <a:schemeClr val="accent1">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Cơ quan</a:t>
            </a:r>
            <a:endParaRPr lang="en-US" sz="2000" dirty="0"/>
          </a:p>
        </p:txBody>
      </p:sp>
      <p:sp>
        <p:nvSpPr>
          <p:cNvPr id="8" name="Rounded Rectangle 7"/>
          <p:cNvSpPr/>
          <p:nvPr/>
        </p:nvSpPr>
        <p:spPr>
          <a:xfrm>
            <a:off x="2677362" y="3482346"/>
            <a:ext cx="3555187" cy="512064"/>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Hệ cơ quan </a:t>
            </a:r>
            <a:endParaRPr lang="en-US" sz="2000" dirty="0"/>
          </a:p>
        </p:txBody>
      </p:sp>
      <p:sp>
        <p:nvSpPr>
          <p:cNvPr id="9" name="Rounded Rectangle 8"/>
          <p:cNvSpPr/>
          <p:nvPr/>
        </p:nvSpPr>
        <p:spPr>
          <a:xfrm>
            <a:off x="2392070" y="4181312"/>
            <a:ext cx="4133087" cy="512064"/>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Cơ thể</a:t>
            </a:r>
            <a:endParaRPr lang="en-US" sz="2000" dirty="0"/>
          </a:p>
        </p:txBody>
      </p:sp>
      <p:sp>
        <p:nvSpPr>
          <p:cNvPr id="10" name="Rounded Rectangle 9"/>
          <p:cNvSpPr/>
          <p:nvPr/>
        </p:nvSpPr>
        <p:spPr>
          <a:xfrm>
            <a:off x="6671461" y="1338006"/>
            <a:ext cx="1622756" cy="334827"/>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Mô bì</a:t>
            </a:r>
            <a:endParaRPr lang="en-US" sz="2000" dirty="0"/>
          </a:p>
        </p:txBody>
      </p:sp>
      <p:sp>
        <p:nvSpPr>
          <p:cNvPr id="11" name="Rounded Rectangle 10"/>
          <p:cNvSpPr/>
          <p:nvPr/>
        </p:nvSpPr>
        <p:spPr>
          <a:xfrm>
            <a:off x="6671461" y="1832523"/>
            <a:ext cx="1622756" cy="351921"/>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Mô xốp</a:t>
            </a:r>
            <a:endParaRPr lang="en-US" sz="2000" dirty="0"/>
          </a:p>
        </p:txBody>
      </p:sp>
      <p:sp>
        <p:nvSpPr>
          <p:cNvPr id="12" name="Rounded Rectangle 11"/>
          <p:cNvSpPr/>
          <p:nvPr/>
        </p:nvSpPr>
        <p:spPr>
          <a:xfrm>
            <a:off x="6671461" y="2338025"/>
            <a:ext cx="1682496" cy="334124"/>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Mô dẫn</a:t>
            </a:r>
            <a:endParaRPr lang="en-US" sz="2000" dirty="0"/>
          </a:p>
        </p:txBody>
      </p:sp>
      <p:sp>
        <p:nvSpPr>
          <p:cNvPr id="13" name="Rounded Rectangle 12"/>
          <p:cNvSpPr/>
          <p:nvPr/>
        </p:nvSpPr>
        <p:spPr>
          <a:xfrm>
            <a:off x="6678775" y="2806598"/>
            <a:ext cx="1725600" cy="3910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Mô dậu</a:t>
            </a:r>
            <a:endParaRPr lang="en-US" sz="2000" dirty="0"/>
          </a:p>
        </p:txBody>
      </p:sp>
      <p:cxnSp>
        <p:nvCxnSpPr>
          <p:cNvPr id="15" name="Straight Arrow Connector 14"/>
          <p:cNvCxnSpPr>
            <a:stCxn id="6" idx="3"/>
            <a:endCxn id="10" idx="1"/>
          </p:cNvCxnSpPr>
          <p:nvPr/>
        </p:nvCxnSpPr>
        <p:spPr>
          <a:xfrm flipV="1">
            <a:off x="5486400" y="1505420"/>
            <a:ext cx="1185061" cy="775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3"/>
            <a:endCxn id="11" idx="1"/>
          </p:cNvCxnSpPr>
          <p:nvPr/>
        </p:nvCxnSpPr>
        <p:spPr>
          <a:xfrm flipV="1">
            <a:off x="5486400" y="2008484"/>
            <a:ext cx="1185061" cy="272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2" idx="1"/>
          </p:cNvCxnSpPr>
          <p:nvPr/>
        </p:nvCxnSpPr>
        <p:spPr>
          <a:xfrm>
            <a:off x="5486400" y="2281123"/>
            <a:ext cx="1185061" cy="223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a:endCxn id="13" idx="1"/>
          </p:cNvCxnSpPr>
          <p:nvPr/>
        </p:nvCxnSpPr>
        <p:spPr>
          <a:xfrm>
            <a:off x="5486400" y="2281123"/>
            <a:ext cx="1192375" cy="721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5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par>
                                <p:cTn id="33" presetID="16" presetClass="entr" presetSubtype="21"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Quan sát Hình 13.4</a:t>
            </a:r>
            <a:endParaRPr lang="en-US" sz="2400" dirty="0">
              <a:latin typeface="+mj-lt"/>
            </a:endParaRPr>
          </a:p>
        </p:txBody>
      </p:sp>
      <p:sp>
        <p:nvSpPr>
          <p:cNvPr id="3" name="Text Placeholder 2"/>
          <p:cNvSpPr>
            <a:spLocks noGrp="1"/>
          </p:cNvSpPr>
          <p:nvPr>
            <p:ph type="body" idx="1"/>
          </p:nvPr>
        </p:nvSpPr>
        <p:spPr>
          <a:xfrm>
            <a:off x="500331" y="1257633"/>
            <a:ext cx="8178394" cy="388287"/>
          </a:xfrm>
        </p:spPr>
        <p:txBody>
          <a:bodyPr/>
          <a:lstStyle/>
          <a:p>
            <a:pPr algn="just"/>
            <a:r>
              <a:rPr lang="en-US" sz="2000" i="1" dirty="0" smtClean="0">
                <a:latin typeface="+mj-lt"/>
              </a:rPr>
              <a:t>Kể tên một số cơ quan trong hệ tiêu hóa của người. </a:t>
            </a:r>
            <a:endParaRPr lang="en-US" sz="2000" i="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6" name="Rectangle 5"/>
          <p:cNvSpPr/>
          <p:nvPr/>
        </p:nvSpPr>
        <p:spPr>
          <a:xfrm>
            <a:off x="5430775" y="2181819"/>
            <a:ext cx="3613710" cy="1528624"/>
          </a:xfrm>
          <a:prstGeom prst="rect">
            <a:avLst/>
          </a:prstGeom>
        </p:spPr>
        <p:txBody>
          <a:bodyPr wrap="square">
            <a:spAutoFit/>
          </a:bodyPr>
          <a:lstStyle/>
          <a:p>
            <a:pPr marL="342900" indent="-342900" algn="just">
              <a:lnSpc>
                <a:spcPts val="2500"/>
              </a:lnSpc>
              <a:spcBef>
                <a:spcPts val="200"/>
              </a:spcBef>
              <a:spcAft>
                <a:spcPts val="200"/>
              </a:spcAft>
              <a:buFont typeface="Wingdings" panose="05000000000000000000" pitchFamily="2" charset="2"/>
              <a:buChar char="§"/>
            </a:pPr>
            <a:r>
              <a:rPr lang="en-US" sz="2000" dirty="0" smtClean="0">
                <a:latin typeface="+mj-lt"/>
                <a:ea typeface="Calibri" panose="020F0502020204030204" pitchFamily="34" charset="0"/>
                <a:cs typeface="Times New Roman" panose="02020603050405020304" pitchFamily="18" charset="0"/>
              </a:rPr>
              <a:t>Biểu mô ruột.</a:t>
            </a:r>
          </a:p>
          <a:p>
            <a:pPr marL="342900" indent="-342900" algn="just">
              <a:lnSpc>
                <a:spcPts val="2500"/>
              </a:lnSpc>
              <a:spcBef>
                <a:spcPts val="200"/>
              </a:spcBef>
              <a:spcAft>
                <a:spcPts val="200"/>
              </a:spcAft>
              <a:buFont typeface="Wingdings" panose="05000000000000000000" pitchFamily="2" charset="2"/>
              <a:buChar char="§"/>
            </a:pPr>
            <a:r>
              <a:rPr lang="en-US" sz="2000" dirty="0" smtClean="0">
                <a:latin typeface="+mj-lt"/>
                <a:cs typeface="Times New Roman" panose="02020603050405020304" pitchFamily="18" charset="0"/>
              </a:rPr>
              <a:t>Mô cơ.</a:t>
            </a:r>
          </a:p>
          <a:p>
            <a:pPr marL="342900" indent="-342900" algn="just">
              <a:lnSpc>
                <a:spcPts val="2500"/>
              </a:lnSpc>
              <a:spcBef>
                <a:spcPts val="200"/>
              </a:spcBef>
              <a:spcAft>
                <a:spcPts val="200"/>
              </a:spcAft>
              <a:buFont typeface="Wingdings" panose="05000000000000000000" pitchFamily="2" charset="2"/>
              <a:buChar char="§"/>
            </a:pPr>
            <a:r>
              <a:rPr lang="en-US" sz="2000" dirty="0" smtClean="0">
                <a:latin typeface="+mj-lt"/>
                <a:cs typeface="Times New Roman" panose="02020603050405020304" pitchFamily="18" charset="0"/>
              </a:rPr>
              <a:t>Mô liên kết.</a:t>
            </a:r>
          </a:p>
          <a:p>
            <a:pPr marL="342900" indent="-342900" algn="just">
              <a:lnSpc>
                <a:spcPts val="2500"/>
              </a:lnSpc>
              <a:spcBef>
                <a:spcPts val="200"/>
              </a:spcBef>
              <a:spcAft>
                <a:spcPts val="200"/>
              </a:spcAft>
              <a:buFont typeface="Wingdings" panose="05000000000000000000" pitchFamily="2" charset="2"/>
              <a:buChar char="§"/>
            </a:pPr>
            <a:r>
              <a:rPr lang="en-US" sz="2000" dirty="0" smtClean="0">
                <a:latin typeface="+mj-lt"/>
                <a:cs typeface="Times New Roman" panose="02020603050405020304" pitchFamily="18" charset="0"/>
              </a:rPr>
              <a:t>Ruột non.</a:t>
            </a:r>
            <a:endParaRPr lang="en-US" sz="2000" dirty="0">
              <a:latin typeface="+mj-lt"/>
            </a:endParaRPr>
          </a:p>
        </p:txBody>
      </p:sp>
      <p:pic>
        <p:nvPicPr>
          <p:cNvPr id="7" name="Picture 6"/>
          <p:cNvPicPr>
            <a:picLocks noChangeAspect="1"/>
          </p:cNvPicPr>
          <p:nvPr/>
        </p:nvPicPr>
        <p:blipFill>
          <a:blip r:embed="rId2"/>
          <a:stretch>
            <a:fillRect/>
          </a:stretch>
        </p:blipFill>
        <p:spPr>
          <a:xfrm>
            <a:off x="813776" y="1823653"/>
            <a:ext cx="4616999" cy="2584876"/>
          </a:xfrm>
          <a:prstGeom prst="rect">
            <a:avLst/>
          </a:prstGeom>
        </p:spPr>
      </p:pic>
    </p:spTree>
    <p:extLst>
      <p:ext uri="{BB962C8B-B14F-4D97-AF65-F5344CB8AC3E}">
        <p14:creationId xmlns:p14="http://schemas.microsoft.com/office/powerpoint/2010/main" val="293418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down)">
                                      <p:cBhvr>
                                        <p:cTn id="25" dur="500"/>
                                        <p:tgtEl>
                                          <p:spTgt spid="6">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ipe(down)">
                                      <p:cBhvr>
                                        <p:cTn id="28" dur="500"/>
                                        <p:tgtEl>
                                          <p:spTgt spid="6">
                                            <p:txEl>
                                              <p:pRg st="2" end="2"/>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ipe(down)">
                                      <p:cBhvr>
                                        <p:cTn id="3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7161" y="1051161"/>
            <a:ext cx="5408100" cy="528922"/>
          </a:xfrm>
        </p:spPr>
        <p:txBody>
          <a:bodyPr/>
          <a:lstStyle/>
          <a:p>
            <a:r>
              <a:rPr lang="en-US" sz="2000" dirty="0" smtClean="0">
                <a:latin typeface="+mj-lt"/>
              </a:rPr>
              <a:t>Các cấp độ từ thấp đến cao </a:t>
            </a:r>
            <a:br>
              <a:rPr lang="en-US" sz="2000" dirty="0" smtClean="0">
                <a:latin typeface="+mj-lt"/>
              </a:rPr>
            </a:br>
            <a:r>
              <a:rPr lang="en-US" sz="2000" dirty="0" smtClean="0">
                <a:latin typeface="+mj-lt"/>
              </a:rPr>
              <a:t>của sinh vật đa bào</a:t>
            </a:r>
            <a:endParaRPr lang="en-US" sz="2000" dirty="0">
              <a:latin typeface="+mj-lt"/>
            </a:endParaRPr>
          </a:p>
        </p:txBody>
      </p:sp>
      <p:sp>
        <p:nvSpPr>
          <p:cNvPr id="3" name="Rectangle 2"/>
          <p:cNvSpPr/>
          <p:nvPr/>
        </p:nvSpPr>
        <p:spPr>
          <a:xfrm>
            <a:off x="1250899" y="1647723"/>
            <a:ext cx="7040880" cy="2767424"/>
          </a:xfrm>
          <a:prstGeom prst="rect">
            <a:avLst/>
          </a:prstGeom>
        </p:spPr>
        <p:txBody>
          <a:bodyPr wrap="square">
            <a:spAutoFit/>
          </a:bodyPr>
          <a:lstStyle/>
          <a:p>
            <a:pPr marL="285750" indent="-285750">
              <a:lnSpc>
                <a:spcPts val="2200"/>
              </a:lnSpc>
              <a:spcBef>
                <a:spcPts val="200"/>
              </a:spcBef>
              <a:spcAft>
                <a:spcPts val="200"/>
              </a:spcAft>
              <a:buFont typeface="Wingdings" panose="05000000000000000000" pitchFamily="2" charset="2"/>
              <a:buChar char="§"/>
            </a:pPr>
            <a:r>
              <a:rPr lang="en-US" sz="1800" i="1" dirty="0" smtClean="0">
                <a:solidFill>
                  <a:schemeClr val="accent2">
                    <a:lumMod val="50000"/>
                  </a:schemeClr>
                </a:solidFill>
                <a:latin typeface="+mn-lt"/>
                <a:ea typeface="Calibri" panose="020F0502020204030204" pitchFamily="34" charset="0"/>
                <a:cs typeface="Times New Roman" panose="02020603050405020304" pitchFamily="18" charset="0"/>
              </a:rPr>
              <a:t>Mô</a:t>
            </a:r>
            <a:r>
              <a:rPr lang="en-US" sz="1800" dirty="0" smtClean="0">
                <a:solidFill>
                  <a:schemeClr val="accent2">
                    <a:lumMod val="50000"/>
                  </a:schemeClr>
                </a:solidFill>
                <a:latin typeface="+mn-lt"/>
                <a:ea typeface="Calibri" panose="020F0502020204030204" pitchFamily="34" charset="0"/>
                <a:cs typeface="Times New Roman" panose="02020603050405020304" pitchFamily="18" charset="0"/>
              </a:rPr>
              <a:t> </a:t>
            </a:r>
            <a:r>
              <a:rPr lang="en-US" sz="1800" dirty="0">
                <a:solidFill>
                  <a:schemeClr val="accent2">
                    <a:lumMod val="50000"/>
                  </a:schemeClr>
                </a:solidFill>
                <a:latin typeface="+mn-lt"/>
                <a:ea typeface="Calibri" panose="020F0502020204030204" pitchFamily="34" charset="0"/>
                <a:cs typeface="Times New Roman" panose="02020603050405020304" pitchFamily="18" charset="0"/>
              </a:rPr>
              <a:t>bao gồm các tế bào có hình dạng, cấu tạo và chức năng giống </a:t>
            </a:r>
            <a:r>
              <a:rPr lang="en-US" sz="1800" dirty="0" smtClean="0">
                <a:solidFill>
                  <a:schemeClr val="accent2">
                    <a:lumMod val="50000"/>
                  </a:schemeClr>
                </a:solidFill>
                <a:latin typeface="+mn-lt"/>
                <a:ea typeface="Calibri" panose="020F0502020204030204" pitchFamily="34" charset="0"/>
                <a:cs typeface="Times New Roman" panose="02020603050405020304" pitchFamily="18" charset="0"/>
              </a:rPr>
              <a:t>nhau.</a:t>
            </a:r>
          </a:p>
          <a:p>
            <a:pPr marL="285750" indent="-285750">
              <a:lnSpc>
                <a:spcPts val="2200"/>
              </a:lnSpc>
              <a:spcBef>
                <a:spcPts val="200"/>
              </a:spcBef>
              <a:spcAft>
                <a:spcPts val="200"/>
              </a:spcAft>
              <a:buFont typeface="Wingdings" panose="05000000000000000000" pitchFamily="2" charset="2"/>
              <a:buChar char="§"/>
            </a:pPr>
            <a:r>
              <a:rPr lang="en-US" sz="1800" i="1" dirty="0" smtClean="0">
                <a:solidFill>
                  <a:schemeClr val="accent2">
                    <a:lumMod val="50000"/>
                  </a:schemeClr>
                </a:solidFill>
                <a:latin typeface="+mn-lt"/>
                <a:ea typeface="Calibri" panose="020F0502020204030204" pitchFamily="34" charset="0"/>
                <a:cs typeface="Times New Roman" panose="02020603050405020304" pitchFamily="18" charset="0"/>
              </a:rPr>
              <a:t>Cơ </a:t>
            </a:r>
            <a:r>
              <a:rPr lang="en-US" sz="1800" i="1" dirty="0">
                <a:solidFill>
                  <a:schemeClr val="accent2">
                    <a:lumMod val="50000"/>
                  </a:schemeClr>
                </a:solidFill>
                <a:latin typeface="+mn-lt"/>
                <a:ea typeface="Calibri" panose="020F0502020204030204" pitchFamily="34" charset="0"/>
                <a:cs typeface="Times New Roman" panose="02020603050405020304" pitchFamily="18" charset="0"/>
              </a:rPr>
              <a:t>quan</a:t>
            </a:r>
            <a:r>
              <a:rPr lang="en-US" sz="1800" dirty="0">
                <a:solidFill>
                  <a:schemeClr val="accent2">
                    <a:lumMod val="50000"/>
                  </a:schemeClr>
                </a:solidFill>
                <a:latin typeface="+mn-lt"/>
                <a:ea typeface="Calibri" panose="020F0502020204030204" pitchFamily="34" charset="0"/>
                <a:cs typeface="Times New Roman" panose="02020603050405020304" pitchFamily="18" charset="0"/>
              </a:rPr>
              <a:t> là tập hợp nhiều mô cùng thực hiện những chức năng nhất định, ở vị trí nhất định trong cơ thể.</a:t>
            </a:r>
          </a:p>
          <a:p>
            <a:pPr marL="285750" indent="-285750">
              <a:lnSpc>
                <a:spcPts val="2200"/>
              </a:lnSpc>
              <a:spcBef>
                <a:spcPts val="200"/>
              </a:spcBef>
              <a:spcAft>
                <a:spcPts val="200"/>
              </a:spcAft>
              <a:buFont typeface="Wingdings" panose="05000000000000000000" pitchFamily="2" charset="2"/>
              <a:buChar char="§"/>
            </a:pPr>
            <a:r>
              <a:rPr lang="en-US" sz="1800" i="1" dirty="0" smtClean="0">
                <a:solidFill>
                  <a:schemeClr val="accent2">
                    <a:lumMod val="50000"/>
                  </a:schemeClr>
                </a:solidFill>
                <a:latin typeface="+mn-lt"/>
                <a:ea typeface="Calibri" panose="020F0502020204030204" pitchFamily="34" charset="0"/>
                <a:cs typeface="Times New Roman" panose="02020603050405020304" pitchFamily="18" charset="0"/>
              </a:rPr>
              <a:t>Hệ </a:t>
            </a:r>
            <a:r>
              <a:rPr lang="en-US" sz="1800" i="1" dirty="0">
                <a:solidFill>
                  <a:schemeClr val="accent2">
                    <a:lumMod val="50000"/>
                  </a:schemeClr>
                </a:solidFill>
                <a:latin typeface="+mn-lt"/>
                <a:ea typeface="Calibri" panose="020F0502020204030204" pitchFamily="34" charset="0"/>
                <a:cs typeface="Times New Roman" panose="02020603050405020304" pitchFamily="18" charset="0"/>
              </a:rPr>
              <a:t>cơ quan</a:t>
            </a:r>
            <a:r>
              <a:rPr lang="en-US" sz="1800" dirty="0">
                <a:solidFill>
                  <a:schemeClr val="accent2">
                    <a:lumMod val="50000"/>
                  </a:schemeClr>
                </a:solidFill>
                <a:latin typeface="+mn-lt"/>
                <a:ea typeface="Calibri" panose="020F0502020204030204" pitchFamily="34" charset="0"/>
                <a:cs typeface="Times New Roman" panose="02020603050405020304" pitchFamily="18" charset="0"/>
              </a:rPr>
              <a:t> là tập hợp của nhiều cơ quan hoạt động cùng nhau và cùng thực hiện một chức năng nhất định.</a:t>
            </a:r>
          </a:p>
          <a:p>
            <a:pPr marL="285750" indent="-285750">
              <a:lnSpc>
                <a:spcPts val="2200"/>
              </a:lnSpc>
              <a:spcBef>
                <a:spcPts val="200"/>
              </a:spcBef>
              <a:spcAft>
                <a:spcPts val="200"/>
              </a:spcAft>
              <a:buFont typeface="Wingdings" panose="05000000000000000000" pitchFamily="2" charset="2"/>
              <a:buChar char="§"/>
            </a:pPr>
            <a:r>
              <a:rPr lang="en-US" sz="1800" i="1" dirty="0" smtClean="0">
                <a:solidFill>
                  <a:schemeClr val="accent2">
                    <a:lumMod val="50000"/>
                  </a:schemeClr>
                </a:solidFill>
                <a:latin typeface="+mn-lt"/>
                <a:ea typeface="Calibri" panose="020F0502020204030204" pitchFamily="34" charset="0"/>
              </a:rPr>
              <a:t>Cơ </a:t>
            </a:r>
            <a:r>
              <a:rPr lang="en-US" sz="1800" i="1" dirty="0">
                <a:solidFill>
                  <a:schemeClr val="accent2">
                    <a:lumMod val="50000"/>
                  </a:schemeClr>
                </a:solidFill>
                <a:latin typeface="+mn-lt"/>
                <a:ea typeface="Calibri" panose="020F0502020204030204" pitchFamily="34" charset="0"/>
              </a:rPr>
              <a:t>thể</a:t>
            </a:r>
            <a:r>
              <a:rPr lang="en-US" sz="1800" dirty="0">
                <a:solidFill>
                  <a:schemeClr val="accent2">
                    <a:lumMod val="50000"/>
                  </a:schemeClr>
                </a:solidFill>
                <a:latin typeface="+mn-lt"/>
                <a:ea typeface="Calibri" panose="020F0502020204030204" pitchFamily="34" charset="0"/>
              </a:rPr>
              <a:t> sinh vật bao gồm một số hệ cơ quan hoạt động phối hợp với nhau, đảm bảo sự tồn tại, sinh trưởng, phát triển và sinh sản của cơ thể.</a:t>
            </a:r>
            <a:endParaRPr lang="en-US" sz="1800" dirty="0">
              <a:solidFill>
                <a:schemeClr val="accent2">
                  <a:lumMod val="50000"/>
                </a:schemeClr>
              </a:solidFill>
              <a:latin typeface="+mn-lt"/>
            </a:endParaRPr>
          </a:p>
        </p:txBody>
      </p:sp>
    </p:spTree>
    <p:extLst>
      <p:ext uri="{BB962C8B-B14F-4D97-AF65-F5344CB8AC3E}">
        <p14:creationId xmlns:p14="http://schemas.microsoft.com/office/powerpoint/2010/main" val="46605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64475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8324" y="1175353"/>
            <a:ext cx="6119601" cy="671100"/>
          </a:xfrm>
        </p:spPr>
        <p:txBody>
          <a:bodyPr/>
          <a:lstStyle/>
          <a:p>
            <a:r>
              <a:rPr lang="en-US" sz="2200" b="0" i="1" dirty="0" smtClean="0">
                <a:latin typeface="+mj-lt"/>
              </a:rPr>
              <a:t>Em hãy phân biệt sinh vật đơn bào và </a:t>
            </a:r>
            <a:br>
              <a:rPr lang="en-US" sz="2200" b="0" i="1" dirty="0" smtClean="0">
                <a:latin typeface="+mj-lt"/>
              </a:rPr>
            </a:br>
            <a:r>
              <a:rPr lang="en-US" sz="2200" b="0" i="1" dirty="0" smtClean="0">
                <a:latin typeface="+mj-lt"/>
              </a:rPr>
              <a:t>sinh vật đa bào theo gợi ý trong Bảng 13.1</a:t>
            </a:r>
            <a:endParaRPr lang="en-US" sz="2200" b="0" i="1" dirty="0">
              <a:latin typeface="+mj-lt"/>
            </a:endParaRPr>
          </a:p>
        </p:txBody>
      </p:sp>
      <p:graphicFrame>
        <p:nvGraphicFramePr>
          <p:cNvPr id="4" name="Table 3"/>
          <p:cNvGraphicFramePr>
            <a:graphicFrameLocks noGrp="1"/>
          </p:cNvGraphicFramePr>
          <p:nvPr>
            <p:extLst/>
          </p:nvPr>
        </p:nvGraphicFramePr>
        <p:xfrm>
          <a:off x="1089964" y="2136038"/>
          <a:ext cx="6942126" cy="2258970"/>
        </p:xfrm>
        <a:graphic>
          <a:graphicData uri="http://schemas.openxmlformats.org/drawingml/2006/table">
            <a:tbl>
              <a:tblPr firstRow="1" bandRow="1">
                <a:tableStyleId>{2C0C35A8-31EE-4B06-98D1-F3640B604409}</a:tableStyleId>
              </a:tblPr>
              <a:tblGrid>
                <a:gridCol w="2152557">
                  <a:extLst>
                    <a:ext uri="{9D8B030D-6E8A-4147-A177-3AD203B41FA5}">
                      <a16:colId xmlns:a16="http://schemas.microsoft.com/office/drawing/2014/main" val="20000"/>
                    </a:ext>
                  </a:extLst>
                </a:gridCol>
                <a:gridCol w="2475527">
                  <a:extLst>
                    <a:ext uri="{9D8B030D-6E8A-4147-A177-3AD203B41FA5}">
                      <a16:colId xmlns:a16="http://schemas.microsoft.com/office/drawing/2014/main" val="20001"/>
                    </a:ext>
                  </a:extLst>
                </a:gridCol>
                <a:gridCol w="2314042">
                  <a:extLst>
                    <a:ext uri="{9D8B030D-6E8A-4147-A177-3AD203B41FA5}">
                      <a16:colId xmlns:a16="http://schemas.microsoft.com/office/drawing/2014/main" val="20002"/>
                    </a:ext>
                  </a:extLst>
                </a:gridCol>
              </a:tblGrid>
              <a:tr h="323564">
                <a:tc>
                  <a:txBody>
                    <a:bodyPr/>
                    <a:lstStyle/>
                    <a:p>
                      <a:pPr algn="ctr"/>
                      <a:r>
                        <a:rPr lang="en-US" sz="2000" b="1" dirty="0" smtClean="0"/>
                        <a:t>Tiêu</a:t>
                      </a:r>
                      <a:r>
                        <a:rPr lang="en-US" sz="2000" b="1" baseline="0" dirty="0" smtClean="0"/>
                        <a:t> chí</a:t>
                      </a:r>
                      <a:endParaRPr lang="en-US" sz="2000" b="1" dirty="0"/>
                    </a:p>
                  </a:txBody>
                  <a:tcPr>
                    <a:solidFill>
                      <a:schemeClr val="accent2">
                        <a:lumMod val="40000"/>
                        <a:lumOff val="60000"/>
                      </a:schemeClr>
                    </a:solidFill>
                  </a:tcPr>
                </a:tc>
                <a:tc>
                  <a:txBody>
                    <a:bodyPr/>
                    <a:lstStyle/>
                    <a:p>
                      <a:pPr algn="ctr"/>
                      <a:r>
                        <a:rPr lang="en-US" sz="2000" b="1" dirty="0" smtClean="0"/>
                        <a:t>Sinh vật</a:t>
                      </a:r>
                      <a:r>
                        <a:rPr lang="en-US" sz="2000" b="1" baseline="0" dirty="0" smtClean="0"/>
                        <a:t> đơn bào</a:t>
                      </a:r>
                      <a:endParaRPr lang="en-US" sz="2000" b="1" dirty="0"/>
                    </a:p>
                  </a:txBody>
                  <a:tcPr>
                    <a:solidFill>
                      <a:schemeClr val="accent2">
                        <a:lumMod val="40000"/>
                        <a:lumOff val="60000"/>
                      </a:schemeClr>
                    </a:solidFill>
                  </a:tcPr>
                </a:tc>
                <a:tc>
                  <a:txBody>
                    <a:bodyPr/>
                    <a:lstStyle/>
                    <a:p>
                      <a:pPr algn="ctr"/>
                      <a:r>
                        <a:rPr lang="en-US" sz="2000" b="1" dirty="0" smtClean="0"/>
                        <a:t>Sinh vật</a:t>
                      </a:r>
                      <a:r>
                        <a:rPr lang="en-US" sz="2000" b="1" baseline="0" dirty="0" smtClean="0"/>
                        <a:t> đa bào</a:t>
                      </a:r>
                      <a:endParaRPr lang="en-US" sz="2000" b="1" dirty="0"/>
                    </a:p>
                  </a:txBody>
                  <a:tcPr>
                    <a:solidFill>
                      <a:schemeClr val="accent2">
                        <a:lumMod val="40000"/>
                        <a:lumOff val="60000"/>
                      </a:schemeClr>
                    </a:solidFill>
                  </a:tcPr>
                </a:tc>
                <a:extLst>
                  <a:ext uri="{0D108BD9-81ED-4DB2-BD59-A6C34878D82A}">
                    <a16:rowId xmlns:a16="http://schemas.microsoft.com/office/drawing/2014/main" val="10000"/>
                  </a:ext>
                </a:extLst>
              </a:tr>
              <a:tr h="323564">
                <a:tc>
                  <a:txBody>
                    <a:bodyPr/>
                    <a:lstStyle/>
                    <a:p>
                      <a:r>
                        <a:rPr lang="en-US" sz="2000" dirty="0" smtClean="0"/>
                        <a:t>Số</a:t>
                      </a:r>
                      <a:r>
                        <a:rPr lang="en-US" sz="2000" baseline="0" dirty="0" smtClean="0"/>
                        <a:t> lượng tế bào</a:t>
                      </a:r>
                      <a:endParaRPr lang="en-US" sz="2000" dirty="0"/>
                    </a:p>
                  </a:txBody>
                  <a:tcPr/>
                </a:tc>
                <a:tc>
                  <a:txBody>
                    <a:bodyPr/>
                    <a:lstStyle/>
                    <a:p>
                      <a:endParaRPr lang="en-US" sz="2000" dirty="0"/>
                    </a:p>
                  </a:txBody>
                  <a:tcPr/>
                </a:tc>
                <a:tc>
                  <a:txBody>
                    <a:bodyPr/>
                    <a:lstStyle/>
                    <a:p>
                      <a:endParaRPr lang="en-US" sz="2000"/>
                    </a:p>
                  </a:txBody>
                  <a:tcPr/>
                </a:tc>
                <a:extLst>
                  <a:ext uri="{0D108BD9-81ED-4DB2-BD59-A6C34878D82A}">
                    <a16:rowId xmlns:a16="http://schemas.microsoft.com/office/drawing/2014/main" val="10001"/>
                  </a:ext>
                </a:extLst>
              </a:tr>
              <a:tr h="323564">
                <a:tc>
                  <a:txBody>
                    <a:bodyPr/>
                    <a:lstStyle/>
                    <a:p>
                      <a:r>
                        <a:rPr lang="en-US" sz="2000" dirty="0" smtClean="0"/>
                        <a:t>Số</a:t>
                      </a:r>
                      <a:r>
                        <a:rPr lang="en-US" sz="2000" baseline="0" dirty="0" smtClean="0"/>
                        <a:t> loại tế bào</a:t>
                      </a:r>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2"/>
                  </a:ext>
                </a:extLst>
              </a:tr>
              <a:tr h="1070250">
                <a:tc>
                  <a:txBody>
                    <a:bodyPr/>
                    <a:lstStyle/>
                    <a:p>
                      <a:r>
                        <a:rPr lang="en-US" sz="2000" dirty="0" smtClean="0"/>
                        <a:t>Cấu</a:t>
                      </a:r>
                      <a:r>
                        <a:rPr lang="en-US" sz="2000" baseline="0" dirty="0" smtClean="0"/>
                        <a:t> tạo từ tế bào nhân sơ hay tế bào nhân thực</a:t>
                      </a:r>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3125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graphicFrame>
        <p:nvGraphicFramePr>
          <p:cNvPr id="3" name="Table 2"/>
          <p:cNvGraphicFramePr>
            <a:graphicFrameLocks noGrp="1"/>
          </p:cNvGraphicFramePr>
          <p:nvPr>
            <p:extLst/>
          </p:nvPr>
        </p:nvGraphicFramePr>
        <p:xfrm>
          <a:off x="519378" y="1558137"/>
          <a:ext cx="7951623" cy="2639970"/>
        </p:xfrm>
        <a:graphic>
          <a:graphicData uri="http://schemas.openxmlformats.org/drawingml/2006/table">
            <a:tbl>
              <a:tblPr firstRow="1" bandRow="1">
                <a:tableStyleId>{2C0C35A8-31EE-4B06-98D1-F3640B604409}</a:tableStyleId>
              </a:tblPr>
              <a:tblGrid>
                <a:gridCol w="3072384">
                  <a:extLst>
                    <a:ext uri="{9D8B030D-6E8A-4147-A177-3AD203B41FA5}">
                      <a16:colId xmlns:a16="http://schemas.microsoft.com/office/drawing/2014/main" val="20000"/>
                    </a:ext>
                  </a:extLst>
                </a:gridCol>
                <a:gridCol w="2618842">
                  <a:extLst>
                    <a:ext uri="{9D8B030D-6E8A-4147-A177-3AD203B41FA5}">
                      <a16:colId xmlns:a16="http://schemas.microsoft.com/office/drawing/2014/main" val="20001"/>
                    </a:ext>
                  </a:extLst>
                </a:gridCol>
                <a:gridCol w="2260397">
                  <a:extLst>
                    <a:ext uri="{9D8B030D-6E8A-4147-A177-3AD203B41FA5}">
                      <a16:colId xmlns:a16="http://schemas.microsoft.com/office/drawing/2014/main" val="20002"/>
                    </a:ext>
                  </a:extLst>
                </a:gridCol>
              </a:tblGrid>
              <a:tr h="323564">
                <a:tc>
                  <a:txBody>
                    <a:bodyPr/>
                    <a:lstStyle/>
                    <a:p>
                      <a:pPr algn="ctr">
                        <a:lnSpc>
                          <a:spcPts val="3400"/>
                        </a:lnSpc>
                        <a:spcBef>
                          <a:spcPts val="200"/>
                        </a:spcBef>
                        <a:spcAft>
                          <a:spcPts val="200"/>
                        </a:spcAft>
                      </a:pPr>
                      <a:r>
                        <a:rPr lang="en-US" sz="2000" b="1" dirty="0" smtClean="0"/>
                        <a:t>Tiêu</a:t>
                      </a:r>
                      <a:r>
                        <a:rPr lang="en-US" sz="2000" b="1" baseline="0" dirty="0" smtClean="0"/>
                        <a:t> chí</a:t>
                      </a:r>
                      <a:endParaRPr lang="en-US" sz="2000" b="1" dirty="0"/>
                    </a:p>
                  </a:txBody>
                  <a:tcPr>
                    <a:solidFill>
                      <a:schemeClr val="accent2">
                        <a:lumMod val="40000"/>
                        <a:lumOff val="60000"/>
                      </a:schemeClr>
                    </a:solidFill>
                  </a:tcPr>
                </a:tc>
                <a:tc>
                  <a:txBody>
                    <a:bodyPr/>
                    <a:lstStyle/>
                    <a:p>
                      <a:pPr algn="ctr">
                        <a:lnSpc>
                          <a:spcPts val="3400"/>
                        </a:lnSpc>
                        <a:spcBef>
                          <a:spcPts val="200"/>
                        </a:spcBef>
                        <a:spcAft>
                          <a:spcPts val="200"/>
                        </a:spcAft>
                      </a:pPr>
                      <a:r>
                        <a:rPr lang="en-US" sz="2000" b="1" dirty="0" smtClean="0"/>
                        <a:t>Sinh vật</a:t>
                      </a:r>
                      <a:r>
                        <a:rPr lang="en-US" sz="2000" b="1" baseline="0" dirty="0" smtClean="0"/>
                        <a:t> đơn bào</a:t>
                      </a:r>
                      <a:endParaRPr lang="en-US" sz="2000" b="1" dirty="0"/>
                    </a:p>
                  </a:txBody>
                  <a:tcPr>
                    <a:solidFill>
                      <a:schemeClr val="accent2">
                        <a:lumMod val="40000"/>
                        <a:lumOff val="60000"/>
                      </a:schemeClr>
                    </a:solidFill>
                  </a:tcPr>
                </a:tc>
                <a:tc>
                  <a:txBody>
                    <a:bodyPr/>
                    <a:lstStyle/>
                    <a:p>
                      <a:pPr algn="ctr">
                        <a:lnSpc>
                          <a:spcPts val="3400"/>
                        </a:lnSpc>
                        <a:spcBef>
                          <a:spcPts val="200"/>
                        </a:spcBef>
                        <a:spcAft>
                          <a:spcPts val="200"/>
                        </a:spcAft>
                      </a:pPr>
                      <a:r>
                        <a:rPr lang="en-US" sz="2000" b="1" dirty="0" smtClean="0"/>
                        <a:t>Sinh vật</a:t>
                      </a:r>
                      <a:r>
                        <a:rPr lang="en-US" sz="2000" b="1" baseline="0" dirty="0" smtClean="0"/>
                        <a:t> đa bào</a:t>
                      </a:r>
                      <a:endParaRPr lang="en-US" sz="2000" b="1" dirty="0"/>
                    </a:p>
                  </a:txBody>
                  <a:tcPr>
                    <a:solidFill>
                      <a:schemeClr val="accent2">
                        <a:lumMod val="40000"/>
                        <a:lumOff val="60000"/>
                      </a:schemeClr>
                    </a:solidFill>
                  </a:tcPr>
                </a:tc>
                <a:extLst>
                  <a:ext uri="{0D108BD9-81ED-4DB2-BD59-A6C34878D82A}">
                    <a16:rowId xmlns:a16="http://schemas.microsoft.com/office/drawing/2014/main" val="10000"/>
                  </a:ext>
                </a:extLst>
              </a:tr>
              <a:tr h="323564">
                <a:tc>
                  <a:txBody>
                    <a:bodyPr/>
                    <a:lstStyle/>
                    <a:p>
                      <a:pPr>
                        <a:lnSpc>
                          <a:spcPts val="3400"/>
                        </a:lnSpc>
                        <a:spcBef>
                          <a:spcPts val="200"/>
                        </a:spcBef>
                        <a:spcAft>
                          <a:spcPts val="200"/>
                        </a:spcAft>
                      </a:pPr>
                      <a:r>
                        <a:rPr lang="en-US" sz="2000" dirty="0" smtClean="0"/>
                        <a:t>Số</a:t>
                      </a:r>
                      <a:r>
                        <a:rPr lang="en-US" sz="2000" baseline="0" dirty="0" smtClean="0"/>
                        <a:t> lượng tế bào</a:t>
                      </a:r>
                      <a:endParaRPr lang="en-US" sz="2000" dirty="0"/>
                    </a:p>
                  </a:txBody>
                  <a:tcPr/>
                </a:tc>
                <a:tc>
                  <a:txBody>
                    <a:bodyPr/>
                    <a:lstStyle/>
                    <a:p>
                      <a:pPr marL="0" marR="0">
                        <a:lnSpc>
                          <a:spcPts val="3400"/>
                        </a:lnSpc>
                        <a:spcBef>
                          <a:spcPts val="200"/>
                        </a:spcBef>
                        <a:spcAft>
                          <a:spcPts val="200"/>
                        </a:spcAft>
                      </a:pPr>
                      <a:r>
                        <a:rPr lang="en-US" sz="2000" dirty="0">
                          <a:effectLst/>
                          <a:latin typeface="+mj-lt"/>
                          <a:ea typeface="Calibri" panose="020F0502020204030204" pitchFamily="34" charset="0"/>
                          <a:cs typeface="Times New Roman" panose="02020603050405020304" pitchFamily="18" charset="0"/>
                        </a:rPr>
                        <a:t>Một tế bào</a:t>
                      </a:r>
                    </a:p>
                  </a:txBody>
                  <a:tcPr marL="68580" marR="68580" marT="0" marB="0"/>
                </a:tc>
                <a:tc>
                  <a:txBody>
                    <a:bodyPr/>
                    <a:lstStyle/>
                    <a:p>
                      <a:pPr marL="0" marR="0">
                        <a:lnSpc>
                          <a:spcPts val="3400"/>
                        </a:lnSpc>
                        <a:spcBef>
                          <a:spcPts val="200"/>
                        </a:spcBef>
                        <a:spcAft>
                          <a:spcPts val="200"/>
                        </a:spcAft>
                      </a:pPr>
                      <a:r>
                        <a:rPr lang="en-US" sz="2000">
                          <a:effectLst/>
                          <a:latin typeface="+mj-lt"/>
                          <a:ea typeface="Calibri" panose="020F0502020204030204" pitchFamily="34" charset="0"/>
                          <a:cs typeface="Times New Roman" panose="02020603050405020304" pitchFamily="18" charset="0"/>
                        </a:rPr>
                        <a:t>Nhiều tế bào</a:t>
                      </a:r>
                    </a:p>
                  </a:txBody>
                  <a:tcPr marL="68580" marR="68580" marT="0" marB="0"/>
                </a:tc>
                <a:extLst>
                  <a:ext uri="{0D108BD9-81ED-4DB2-BD59-A6C34878D82A}">
                    <a16:rowId xmlns:a16="http://schemas.microsoft.com/office/drawing/2014/main" val="10001"/>
                  </a:ext>
                </a:extLst>
              </a:tr>
              <a:tr h="323564">
                <a:tc>
                  <a:txBody>
                    <a:bodyPr/>
                    <a:lstStyle/>
                    <a:p>
                      <a:pPr>
                        <a:lnSpc>
                          <a:spcPts val="3400"/>
                        </a:lnSpc>
                        <a:spcBef>
                          <a:spcPts val="200"/>
                        </a:spcBef>
                        <a:spcAft>
                          <a:spcPts val="200"/>
                        </a:spcAft>
                      </a:pPr>
                      <a:r>
                        <a:rPr lang="en-US" sz="2000" dirty="0" smtClean="0"/>
                        <a:t>Số</a:t>
                      </a:r>
                      <a:r>
                        <a:rPr lang="en-US" sz="2000" baseline="0" dirty="0" smtClean="0"/>
                        <a:t> loại tế bào</a:t>
                      </a:r>
                      <a:endParaRPr lang="en-US" sz="2000" dirty="0"/>
                    </a:p>
                  </a:txBody>
                  <a:tcPr/>
                </a:tc>
                <a:tc>
                  <a:txBody>
                    <a:bodyPr/>
                    <a:lstStyle/>
                    <a:p>
                      <a:pPr marL="0" marR="0">
                        <a:lnSpc>
                          <a:spcPts val="3400"/>
                        </a:lnSpc>
                        <a:spcBef>
                          <a:spcPts val="200"/>
                        </a:spcBef>
                        <a:spcAft>
                          <a:spcPts val="200"/>
                        </a:spcAft>
                      </a:pPr>
                      <a:r>
                        <a:rPr lang="en-US" sz="2000" dirty="0">
                          <a:effectLst/>
                          <a:latin typeface="+mj-lt"/>
                          <a:ea typeface="Calibri" panose="020F0502020204030204" pitchFamily="34" charset="0"/>
                          <a:cs typeface="Times New Roman" panose="02020603050405020304" pitchFamily="18" charset="0"/>
                        </a:rPr>
                        <a:t>Một loại</a:t>
                      </a:r>
                    </a:p>
                  </a:txBody>
                  <a:tcPr marL="68580" marR="68580" marT="0" marB="0"/>
                </a:tc>
                <a:tc>
                  <a:txBody>
                    <a:bodyPr/>
                    <a:lstStyle/>
                    <a:p>
                      <a:pPr marL="0" marR="0">
                        <a:lnSpc>
                          <a:spcPts val="3400"/>
                        </a:lnSpc>
                        <a:spcBef>
                          <a:spcPts val="200"/>
                        </a:spcBef>
                        <a:spcAft>
                          <a:spcPts val="200"/>
                        </a:spcAft>
                      </a:pPr>
                      <a:r>
                        <a:rPr lang="en-US" sz="2000" dirty="0">
                          <a:effectLst/>
                          <a:latin typeface="+mj-lt"/>
                          <a:ea typeface="Calibri" panose="020F0502020204030204" pitchFamily="34" charset="0"/>
                          <a:cs typeface="Times New Roman" panose="02020603050405020304" pitchFamily="18" charset="0"/>
                        </a:rPr>
                        <a:t>Nhiều loại</a:t>
                      </a:r>
                    </a:p>
                  </a:txBody>
                  <a:tcPr marL="68580" marR="68580" marT="0" marB="0"/>
                </a:tc>
                <a:extLst>
                  <a:ext uri="{0D108BD9-81ED-4DB2-BD59-A6C34878D82A}">
                    <a16:rowId xmlns:a16="http://schemas.microsoft.com/office/drawing/2014/main" val="10002"/>
                  </a:ext>
                </a:extLst>
              </a:tr>
              <a:tr h="1070250">
                <a:tc>
                  <a:txBody>
                    <a:bodyPr/>
                    <a:lstStyle/>
                    <a:p>
                      <a:pPr>
                        <a:lnSpc>
                          <a:spcPts val="3400"/>
                        </a:lnSpc>
                        <a:spcBef>
                          <a:spcPts val="200"/>
                        </a:spcBef>
                        <a:spcAft>
                          <a:spcPts val="200"/>
                        </a:spcAft>
                      </a:pPr>
                      <a:r>
                        <a:rPr lang="en-US" sz="2000" dirty="0" smtClean="0"/>
                        <a:t>Cấu</a:t>
                      </a:r>
                      <a:r>
                        <a:rPr lang="en-US" sz="2000" baseline="0" dirty="0" smtClean="0"/>
                        <a:t> tạo từ tế bào nhân sơ hay tế bào nhân thực</a:t>
                      </a:r>
                      <a:endParaRPr lang="en-US" sz="2000" dirty="0"/>
                    </a:p>
                  </a:txBody>
                  <a:tcPr/>
                </a:tc>
                <a:tc>
                  <a:txBody>
                    <a:bodyPr/>
                    <a:lstStyle/>
                    <a:p>
                      <a:pPr marL="0" marR="0">
                        <a:lnSpc>
                          <a:spcPts val="3400"/>
                        </a:lnSpc>
                        <a:spcBef>
                          <a:spcPts val="200"/>
                        </a:spcBef>
                        <a:spcAft>
                          <a:spcPts val="200"/>
                        </a:spcAft>
                      </a:pPr>
                      <a:r>
                        <a:rPr lang="en-US" sz="2000" dirty="0">
                          <a:effectLst/>
                          <a:latin typeface="+mj-lt"/>
                          <a:ea typeface="Calibri" panose="020F0502020204030204" pitchFamily="34" charset="0"/>
                          <a:cs typeface="Times New Roman" panose="02020603050405020304" pitchFamily="18" charset="0"/>
                        </a:rPr>
                        <a:t>Tế bào nhân sơ và tế bào nhân thực</a:t>
                      </a:r>
                    </a:p>
                  </a:txBody>
                  <a:tcPr marL="68580" marR="68580" marT="0" marB="0"/>
                </a:tc>
                <a:tc>
                  <a:txBody>
                    <a:bodyPr/>
                    <a:lstStyle/>
                    <a:p>
                      <a:pPr marL="0" marR="0">
                        <a:lnSpc>
                          <a:spcPts val="3400"/>
                        </a:lnSpc>
                        <a:spcBef>
                          <a:spcPts val="200"/>
                        </a:spcBef>
                        <a:spcAft>
                          <a:spcPts val="200"/>
                        </a:spcAft>
                      </a:pPr>
                      <a:r>
                        <a:rPr lang="en-US" sz="2000" dirty="0">
                          <a:effectLst/>
                          <a:latin typeface="+mj-lt"/>
                          <a:ea typeface="Calibri" panose="020F0502020204030204" pitchFamily="34" charset="0"/>
                          <a:cs typeface="Times New Roman" panose="02020603050405020304" pitchFamily="18" charset="0"/>
                        </a:rPr>
                        <a:t>Tế bào nhân thực</a:t>
                      </a:r>
                    </a:p>
                  </a:txBody>
                  <a:tcPr marL="68580" marR="68580" marT="0" marB="0"/>
                </a:tc>
                <a:extLst>
                  <a:ext uri="{0D108BD9-81ED-4DB2-BD59-A6C34878D82A}">
                    <a16:rowId xmlns:a16="http://schemas.microsoft.com/office/drawing/2014/main" val="10003"/>
                  </a:ext>
                </a:extLst>
              </a:tr>
            </a:tbl>
          </a:graphicData>
        </a:graphic>
      </p:graphicFrame>
      <p:sp>
        <p:nvSpPr>
          <p:cNvPr id="4" name="Rectangle 3"/>
          <p:cNvSpPr/>
          <p:nvPr/>
        </p:nvSpPr>
        <p:spPr>
          <a:xfrm>
            <a:off x="599846" y="749997"/>
            <a:ext cx="7973567" cy="430887"/>
          </a:xfrm>
          <a:prstGeom prst="rect">
            <a:avLst/>
          </a:prstGeom>
        </p:spPr>
        <p:txBody>
          <a:bodyPr wrap="square">
            <a:spAutoFit/>
          </a:bodyPr>
          <a:lstStyle/>
          <a:p>
            <a:pPr algn="ctr"/>
            <a:r>
              <a:rPr lang="en-US" sz="2200" b="1" dirty="0" smtClean="0">
                <a:solidFill>
                  <a:schemeClr val="accent4">
                    <a:lumMod val="50000"/>
                  </a:schemeClr>
                </a:solidFill>
              </a:rPr>
              <a:t>Bảng tiêu chí so sánh</a:t>
            </a:r>
            <a:endParaRPr lang="en-US" sz="2200" b="1" dirty="0">
              <a:solidFill>
                <a:schemeClr val="accent4">
                  <a:lumMod val="50000"/>
                </a:schemeClr>
              </a:solidFill>
            </a:endParaRPr>
          </a:p>
        </p:txBody>
      </p:sp>
    </p:spTree>
    <p:extLst>
      <p:ext uri="{BB962C8B-B14F-4D97-AF65-F5344CB8AC3E}">
        <p14:creationId xmlns:p14="http://schemas.microsoft.com/office/powerpoint/2010/main" val="143297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3738" y="1303017"/>
            <a:ext cx="7607807" cy="936926"/>
          </a:xfrm>
        </p:spPr>
        <p:txBody>
          <a:bodyPr/>
          <a:lstStyle/>
          <a:p>
            <a:r>
              <a:rPr lang="vi-VN" sz="2000" i="1" dirty="0">
                <a:latin typeface="+mn-lt"/>
              </a:rPr>
              <a:t>Nêu tên cấp độ tổ chức tương ứng với mỗi cấu trúc đã cho trong bảng 13.2 và tên của cấp độ tổ chức liền kề cao hơn nó trong thứ tự tổ chức cơ </a:t>
            </a:r>
            <a:r>
              <a:rPr lang="vi-VN" sz="2000" i="1" dirty="0" smtClean="0">
                <a:latin typeface="+mn-lt"/>
              </a:rPr>
              <a:t>thể</a:t>
            </a:r>
            <a:r>
              <a:rPr lang="en-US" sz="2000" i="1" dirty="0" smtClean="0">
                <a:latin typeface="+mn-lt"/>
              </a:rPr>
              <a:t>.</a:t>
            </a:r>
            <a:endParaRPr lang="en-US" sz="2000" i="1" dirty="0">
              <a:latin typeface="+mn-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graphicFrame>
        <p:nvGraphicFramePr>
          <p:cNvPr id="5" name="Table 4"/>
          <p:cNvGraphicFramePr>
            <a:graphicFrameLocks noGrp="1"/>
          </p:cNvGraphicFramePr>
          <p:nvPr>
            <p:extLst/>
          </p:nvPr>
        </p:nvGraphicFramePr>
        <p:xfrm>
          <a:off x="512064" y="2349923"/>
          <a:ext cx="8068668" cy="2016760"/>
        </p:xfrm>
        <a:graphic>
          <a:graphicData uri="http://schemas.openxmlformats.org/drawingml/2006/table">
            <a:tbl>
              <a:tblPr firstRow="1" bandRow="1">
                <a:tableStyleId>{2C0C35A8-31EE-4B06-98D1-F3640B604409}</a:tableStyleId>
              </a:tblPr>
              <a:tblGrid>
                <a:gridCol w="2340868">
                  <a:extLst>
                    <a:ext uri="{9D8B030D-6E8A-4147-A177-3AD203B41FA5}">
                      <a16:colId xmlns:a16="http://schemas.microsoft.com/office/drawing/2014/main" val="20000"/>
                    </a:ext>
                  </a:extLst>
                </a:gridCol>
                <a:gridCol w="1484986">
                  <a:extLst>
                    <a:ext uri="{9D8B030D-6E8A-4147-A177-3AD203B41FA5}">
                      <a16:colId xmlns:a16="http://schemas.microsoft.com/office/drawing/2014/main" val="20001"/>
                    </a:ext>
                  </a:extLst>
                </a:gridCol>
                <a:gridCol w="1484985">
                  <a:extLst>
                    <a:ext uri="{9D8B030D-6E8A-4147-A177-3AD203B41FA5}">
                      <a16:colId xmlns:a16="http://schemas.microsoft.com/office/drawing/2014/main" val="20002"/>
                    </a:ext>
                  </a:extLst>
                </a:gridCol>
                <a:gridCol w="1250899">
                  <a:extLst>
                    <a:ext uri="{9D8B030D-6E8A-4147-A177-3AD203B41FA5}">
                      <a16:colId xmlns:a16="http://schemas.microsoft.com/office/drawing/2014/main" val="20003"/>
                    </a:ext>
                  </a:extLst>
                </a:gridCol>
                <a:gridCol w="1506930">
                  <a:extLst>
                    <a:ext uri="{9D8B030D-6E8A-4147-A177-3AD203B41FA5}">
                      <a16:colId xmlns:a16="http://schemas.microsoft.com/office/drawing/2014/main" val="20004"/>
                    </a:ext>
                  </a:extLst>
                </a:gridCol>
              </a:tblGrid>
              <a:tr h="901344">
                <a:tc>
                  <a:txBody>
                    <a:bodyPr/>
                    <a:lstStyle/>
                    <a:p>
                      <a:pPr algn="ctr"/>
                      <a:r>
                        <a:rPr lang="en-US" sz="2000" b="1" dirty="0" smtClean="0"/>
                        <a:t>Cấu</a:t>
                      </a:r>
                      <a:r>
                        <a:rPr lang="en-US" sz="2000" b="1" baseline="0" dirty="0" smtClean="0"/>
                        <a:t> trúc</a:t>
                      </a:r>
                    </a:p>
                    <a:p>
                      <a:pPr algn="ctr"/>
                      <a:endParaRPr lang="en-US" sz="2000" b="1" baseline="0" dirty="0" smtClean="0"/>
                    </a:p>
                    <a:p>
                      <a:pPr algn="ctr"/>
                      <a:endParaRPr lang="en-US" sz="2000" b="1" dirty="0"/>
                    </a:p>
                  </a:txBody>
                  <a:tcPr>
                    <a:solidFill>
                      <a:schemeClr val="accent4">
                        <a:lumMod val="20000"/>
                        <a:lumOff val="80000"/>
                      </a:schemeClr>
                    </a:solidFill>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0"/>
                  </a:ext>
                </a:extLst>
              </a:tr>
              <a:tr h="370840">
                <a:tc>
                  <a:txBody>
                    <a:bodyPr/>
                    <a:lstStyle/>
                    <a:p>
                      <a:pPr algn="ctr"/>
                      <a:r>
                        <a:rPr lang="en-US" sz="1800" b="1" dirty="0" smtClean="0"/>
                        <a:t>Tên</a:t>
                      </a:r>
                      <a:r>
                        <a:rPr lang="en-US" sz="1800" b="1" baseline="0" dirty="0" smtClean="0"/>
                        <a:t> cấp độ tổ chức</a:t>
                      </a:r>
                      <a:endParaRPr lang="en-US" sz="1800" b="1" dirty="0"/>
                    </a:p>
                  </a:txBody>
                  <a:tcPr>
                    <a:solidFill>
                      <a:schemeClr val="accent4">
                        <a:lumMod val="20000"/>
                        <a:lumOff val="80000"/>
                      </a:schemeClr>
                    </a:solidFill>
                  </a:tcPr>
                </a:tc>
                <a:tc>
                  <a:txBody>
                    <a:bodyPr/>
                    <a:lstStyle/>
                    <a:p>
                      <a:r>
                        <a:rPr lang="en-US" sz="1800" dirty="0" smtClean="0"/>
                        <a:t>Cơ</a:t>
                      </a:r>
                      <a:r>
                        <a:rPr lang="en-US" sz="1800" baseline="0" dirty="0" smtClean="0"/>
                        <a:t> quan</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smtClean="0"/>
                        <a:t>Tên</a:t>
                      </a:r>
                      <a:r>
                        <a:rPr lang="en-US" sz="1800" b="1" baseline="0" dirty="0" smtClean="0"/>
                        <a:t> cấp độ tổ chức</a:t>
                      </a:r>
                      <a:endParaRPr lang="en-US" sz="1800" b="1" dirty="0" smtClean="0"/>
                    </a:p>
                    <a:p>
                      <a:pPr algn="ctr"/>
                      <a:r>
                        <a:rPr lang="en-US" sz="1800" b="1" dirty="0" smtClean="0"/>
                        <a:t>liền kề</a:t>
                      </a:r>
                      <a:r>
                        <a:rPr lang="en-US" sz="1800" b="1" baseline="0" dirty="0" smtClean="0"/>
                        <a:t> cao hơn</a:t>
                      </a:r>
                      <a:endParaRPr lang="en-US" sz="1800" b="1" dirty="0"/>
                    </a:p>
                  </a:txBody>
                  <a:tcPr>
                    <a:solidFill>
                      <a:schemeClr val="accent4">
                        <a:lumMod val="20000"/>
                        <a:lumOff val="80000"/>
                      </a:schemeClr>
                    </a:solidFill>
                  </a:tcPr>
                </a:tc>
                <a:tc>
                  <a:txBody>
                    <a:bodyPr/>
                    <a:lstStyle/>
                    <a:p>
                      <a:r>
                        <a:rPr lang="en-US" sz="1800" dirty="0" smtClean="0"/>
                        <a:t>Hệ cơ</a:t>
                      </a:r>
                      <a:r>
                        <a:rPr lang="en-US" sz="1800" baseline="0" dirty="0" smtClean="0"/>
                        <a:t> quan</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2"/>
          <a:stretch>
            <a:fillRect/>
          </a:stretch>
        </p:blipFill>
        <p:spPr>
          <a:xfrm>
            <a:off x="3182416" y="2421958"/>
            <a:ext cx="780517" cy="782726"/>
          </a:xfrm>
          <a:prstGeom prst="rect">
            <a:avLst/>
          </a:prstGeom>
        </p:spPr>
      </p:pic>
      <p:pic>
        <p:nvPicPr>
          <p:cNvPr id="7" name="Picture 6"/>
          <p:cNvPicPr>
            <a:picLocks noChangeAspect="1"/>
          </p:cNvPicPr>
          <p:nvPr/>
        </p:nvPicPr>
        <p:blipFill>
          <a:blip r:embed="rId3"/>
          <a:stretch>
            <a:fillRect/>
          </a:stretch>
        </p:blipFill>
        <p:spPr>
          <a:xfrm>
            <a:off x="4355100" y="2449056"/>
            <a:ext cx="1369810" cy="755628"/>
          </a:xfrm>
          <a:prstGeom prst="rect">
            <a:avLst/>
          </a:prstGeom>
        </p:spPr>
      </p:pic>
      <p:pic>
        <p:nvPicPr>
          <p:cNvPr id="8" name="Picture 7"/>
          <p:cNvPicPr>
            <a:picLocks noChangeAspect="1"/>
          </p:cNvPicPr>
          <p:nvPr/>
        </p:nvPicPr>
        <p:blipFill>
          <a:blip r:embed="rId4"/>
          <a:stretch>
            <a:fillRect/>
          </a:stretch>
        </p:blipFill>
        <p:spPr>
          <a:xfrm>
            <a:off x="5954457" y="2421958"/>
            <a:ext cx="923583" cy="809484"/>
          </a:xfrm>
          <a:prstGeom prst="rect">
            <a:avLst/>
          </a:prstGeom>
        </p:spPr>
      </p:pic>
      <p:pic>
        <p:nvPicPr>
          <p:cNvPr id="9" name="Picture 8"/>
          <p:cNvPicPr>
            <a:picLocks noChangeAspect="1"/>
          </p:cNvPicPr>
          <p:nvPr/>
        </p:nvPicPr>
        <p:blipFill>
          <a:blip r:embed="rId5"/>
          <a:stretch>
            <a:fillRect/>
          </a:stretch>
        </p:blipFill>
        <p:spPr>
          <a:xfrm>
            <a:off x="7309675" y="2421958"/>
            <a:ext cx="839419" cy="809484"/>
          </a:xfrm>
          <a:prstGeom prst="rect">
            <a:avLst/>
          </a:prstGeom>
        </p:spPr>
      </p:pic>
      <p:sp>
        <p:nvSpPr>
          <p:cNvPr id="10" name="Title 9"/>
          <p:cNvSpPr>
            <a:spLocks noGrp="1"/>
          </p:cNvSpPr>
          <p:nvPr>
            <p:ph type="title"/>
          </p:nvPr>
        </p:nvSpPr>
        <p:spPr/>
        <p:txBody>
          <a:bodyPr/>
          <a:lstStyle/>
          <a:p>
            <a:endParaRPr lang="en-US"/>
          </a:p>
        </p:txBody>
      </p:sp>
    </p:spTree>
    <p:extLst>
      <p:ext uri="{BB962C8B-B14F-4D97-AF65-F5344CB8AC3E}">
        <p14:creationId xmlns:p14="http://schemas.microsoft.com/office/powerpoint/2010/main" val="164154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9"/>
          <p:cNvSpPr txBox="1">
            <a:spLocks noGrp="1"/>
          </p:cNvSpPr>
          <p:nvPr>
            <p:ph type="body" idx="1"/>
          </p:nvPr>
        </p:nvSpPr>
        <p:spPr>
          <a:xfrm>
            <a:off x="1741017" y="782726"/>
            <a:ext cx="5739789" cy="526696"/>
          </a:xfrm>
          <a:prstGeom prst="rect">
            <a:avLst/>
          </a:prstGeom>
        </p:spPr>
        <p:txBody>
          <a:bodyPr spcFirstLastPara="1" wrap="square" lIns="0" tIns="0" rIns="0" bIns="0" anchor="ctr" anchorCtr="0">
            <a:noAutofit/>
          </a:bodyPr>
          <a:lstStyle/>
          <a:p>
            <a:pPr marL="0" lvl="0" indent="0" algn="ctr" rtl="0">
              <a:spcBef>
                <a:spcPts val="0"/>
              </a:spcBef>
              <a:spcAft>
                <a:spcPts val="1000"/>
              </a:spcAft>
              <a:buNone/>
            </a:pPr>
            <a:r>
              <a:rPr lang="en" sz="2600" b="1" dirty="0" smtClean="0">
                <a:latin typeface="+mj-lt"/>
              </a:rPr>
              <a:t>Quan sát Hình 13.1</a:t>
            </a:r>
            <a:endParaRPr sz="2600" b="1" dirty="0">
              <a:latin typeface="+mj-lt"/>
            </a:endParaRPr>
          </a:p>
        </p:txBody>
      </p:sp>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Rectangle 1"/>
          <p:cNvSpPr/>
          <p:nvPr/>
        </p:nvSpPr>
        <p:spPr>
          <a:xfrm>
            <a:off x="1418358" y="1309422"/>
            <a:ext cx="6986017" cy="707886"/>
          </a:xfrm>
          <a:prstGeom prst="rect">
            <a:avLst/>
          </a:prstGeom>
        </p:spPr>
        <p:txBody>
          <a:bodyPr wrap="square">
            <a:spAutoFit/>
          </a:bodyPr>
          <a:lstStyle/>
          <a:p>
            <a:r>
              <a:rPr lang="en" sz="2000" i="1" dirty="0" smtClean="0"/>
              <a:t>Em hãy cho biết cơ thể sinh vật nào </a:t>
            </a:r>
          </a:p>
          <a:p>
            <a:r>
              <a:rPr lang="en" sz="2000" i="1" dirty="0" smtClean="0"/>
              <a:t>được cấu tạo từ nhiều tế bào? </a:t>
            </a:r>
            <a:endParaRPr lang="en-US" sz="2000" i="1" dirty="0"/>
          </a:p>
        </p:txBody>
      </p:sp>
      <p:pic>
        <p:nvPicPr>
          <p:cNvPr id="3" name="Picture 2"/>
          <p:cNvPicPr>
            <a:picLocks noChangeAspect="1"/>
          </p:cNvPicPr>
          <p:nvPr/>
        </p:nvPicPr>
        <p:blipFill>
          <a:blip r:embed="rId3"/>
          <a:stretch>
            <a:fillRect/>
          </a:stretch>
        </p:blipFill>
        <p:spPr>
          <a:xfrm>
            <a:off x="2032836" y="2017308"/>
            <a:ext cx="5040964" cy="24588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animEffect transition="in" filter="wipe(down)">
                                      <p:cBhvr>
                                        <p:cTn id="7" dur="500"/>
                                        <p:tgtEl>
                                          <p:spTgt spid="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3734186388"/>
              </p:ext>
            </p:extLst>
          </p:nvPr>
        </p:nvGraphicFramePr>
        <p:xfrm>
          <a:off x="675895" y="1210628"/>
          <a:ext cx="8002830" cy="3285533"/>
        </p:xfrm>
        <a:graphic>
          <a:graphicData uri="http://schemas.openxmlformats.org/drawingml/2006/table">
            <a:tbl>
              <a:tblPr firstRow="1" bandRow="1">
                <a:tableStyleId>{2C0C35A8-31EE-4B06-98D1-F3640B604409}</a:tableStyleId>
              </a:tblPr>
              <a:tblGrid>
                <a:gridCol w="2321767">
                  <a:extLst>
                    <a:ext uri="{9D8B030D-6E8A-4147-A177-3AD203B41FA5}">
                      <a16:colId xmlns:a16="http://schemas.microsoft.com/office/drawing/2014/main" val="20000"/>
                    </a:ext>
                  </a:extLst>
                </a:gridCol>
                <a:gridCol w="1472869">
                  <a:extLst>
                    <a:ext uri="{9D8B030D-6E8A-4147-A177-3AD203B41FA5}">
                      <a16:colId xmlns:a16="http://schemas.microsoft.com/office/drawing/2014/main" val="20001"/>
                    </a:ext>
                  </a:extLst>
                </a:gridCol>
                <a:gridCol w="1472868">
                  <a:extLst>
                    <a:ext uri="{9D8B030D-6E8A-4147-A177-3AD203B41FA5}">
                      <a16:colId xmlns:a16="http://schemas.microsoft.com/office/drawing/2014/main" val="20002"/>
                    </a:ext>
                  </a:extLst>
                </a:gridCol>
                <a:gridCol w="1240692">
                  <a:extLst>
                    <a:ext uri="{9D8B030D-6E8A-4147-A177-3AD203B41FA5}">
                      <a16:colId xmlns:a16="http://schemas.microsoft.com/office/drawing/2014/main" val="20003"/>
                    </a:ext>
                  </a:extLst>
                </a:gridCol>
                <a:gridCol w="1494634">
                  <a:extLst>
                    <a:ext uri="{9D8B030D-6E8A-4147-A177-3AD203B41FA5}">
                      <a16:colId xmlns:a16="http://schemas.microsoft.com/office/drawing/2014/main" val="20004"/>
                    </a:ext>
                  </a:extLst>
                </a:gridCol>
              </a:tblGrid>
              <a:tr h="1433765">
                <a:tc>
                  <a:txBody>
                    <a:bodyPr/>
                    <a:lstStyle/>
                    <a:p>
                      <a:pPr algn="ctr">
                        <a:lnSpc>
                          <a:spcPts val="3000"/>
                        </a:lnSpc>
                        <a:spcBef>
                          <a:spcPts val="200"/>
                        </a:spcBef>
                        <a:spcAft>
                          <a:spcPts val="200"/>
                        </a:spcAft>
                      </a:pPr>
                      <a:r>
                        <a:rPr lang="en-US" sz="2000" b="1" dirty="0" smtClean="0"/>
                        <a:t>Cấu</a:t>
                      </a:r>
                      <a:r>
                        <a:rPr lang="en-US" sz="2000" b="1" baseline="0" dirty="0" smtClean="0"/>
                        <a:t> trúc</a:t>
                      </a:r>
                    </a:p>
                    <a:p>
                      <a:pPr algn="ctr">
                        <a:lnSpc>
                          <a:spcPts val="3000"/>
                        </a:lnSpc>
                        <a:spcBef>
                          <a:spcPts val="200"/>
                        </a:spcBef>
                        <a:spcAft>
                          <a:spcPts val="200"/>
                        </a:spcAft>
                      </a:pPr>
                      <a:endParaRPr lang="en-US" sz="2000" b="1" baseline="0" dirty="0" smtClean="0"/>
                    </a:p>
                    <a:p>
                      <a:pPr algn="ctr">
                        <a:lnSpc>
                          <a:spcPts val="3000"/>
                        </a:lnSpc>
                        <a:spcBef>
                          <a:spcPts val="200"/>
                        </a:spcBef>
                        <a:spcAft>
                          <a:spcPts val="200"/>
                        </a:spcAft>
                      </a:pPr>
                      <a:endParaRPr lang="en-US" sz="2000" b="1" dirty="0"/>
                    </a:p>
                  </a:txBody>
                  <a:tcPr>
                    <a:solidFill>
                      <a:schemeClr val="accent4">
                        <a:lumMod val="20000"/>
                        <a:lumOff val="80000"/>
                      </a:schemeClr>
                    </a:solidFill>
                  </a:tcPr>
                </a:tc>
                <a:tc>
                  <a:txBody>
                    <a:bodyPr/>
                    <a:lstStyle/>
                    <a:p>
                      <a:pPr>
                        <a:lnSpc>
                          <a:spcPts val="3000"/>
                        </a:lnSpc>
                        <a:spcBef>
                          <a:spcPts val="200"/>
                        </a:spcBef>
                        <a:spcAft>
                          <a:spcPts val="200"/>
                        </a:spcAft>
                      </a:pPr>
                      <a:endParaRPr lang="en-US" sz="2000" dirty="0"/>
                    </a:p>
                  </a:txBody>
                  <a:tcPr/>
                </a:tc>
                <a:tc>
                  <a:txBody>
                    <a:bodyPr/>
                    <a:lstStyle/>
                    <a:p>
                      <a:pPr>
                        <a:lnSpc>
                          <a:spcPts val="3000"/>
                        </a:lnSpc>
                        <a:spcBef>
                          <a:spcPts val="200"/>
                        </a:spcBef>
                        <a:spcAft>
                          <a:spcPts val="200"/>
                        </a:spcAft>
                      </a:pPr>
                      <a:endParaRPr lang="en-US" sz="2000" dirty="0"/>
                    </a:p>
                  </a:txBody>
                  <a:tcPr/>
                </a:tc>
                <a:tc>
                  <a:txBody>
                    <a:bodyPr/>
                    <a:lstStyle/>
                    <a:p>
                      <a:pPr>
                        <a:lnSpc>
                          <a:spcPts val="3000"/>
                        </a:lnSpc>
                        <a:spcBef>
                          <a:spcPts val="200"/>
                        </a:spcBef>
                        <a:spcAft>
                          <a:spcPts val="200"/>
                        </a:spcAft>
                      </a:pPr>
                      <a:endParaRPr lang="en-US" sz="2000" dirty="0"/>
                    </a:p>
                  </a:txBody>
                  <a:tcPr/>
                </a:tc>
                <a:tc>
                  <a:txBody>
                    <a:bodyPr/>
                    <a:lstStyle/>
                    <a:p>
                      <a:pPr>
                        <a:lnSpc>
                          <a:spcPts val="3000"/>
                        </a:lnSpc>
                        <a:spcBef>
                          <a:spcPts val="200"/>
                        </a:spcBef>
                        <a:spcAft>
                          <a:spcPts val="200"/>
                        </a:spcAft>
                      </a:pPr>
                      <a:endParaRPr lang="en-US" sz="2000" dirty="0"/>
                    </a:p>
                  </a:txBody>
                  <a:tcPr/>
                </a:tc>
                <a:extLst>
                  <a:ext uri="{0D108BD9-81ED-4DB2-BD59-A6C34878D82A}">
                    <a16:rowId xmlns:a16="http://schemas.microsoft.com/office/drawing/2014/main" val="10000"/>
                  </a:ext>
                </a:extLst>
              </a:tr>
              <a:tr h="738212">
                <a:tc>
                  <a:txBody>
                    <a:bodyPr/>
                    <a:lstStyle/>
                    <a:p>
                      <a:pPr algn="ctr">
                        <a:lnSpc>
                          <a:spcPts val="3000"/>
                        </a:lnSpc>
                        <a:spcBef>
                          <a:spcPts val="200"/>
                        </a:spcBef>
                        <a:spcAft>
                          <a:spcPts val="200"/>
                        </a:spcAft>
                      </a:pPr>
                      <a:r>
                        <a:rPr lang="en-US" sz="1800" b="1" dirty="0" smtClean="0"/>
                        <a:t>Tên</a:t>
                      </a:r>
                      <a:r>
                        <a:rPr lang="en-US" sz="1800" b="1" baseline="0" dirty="0" smtClean="0"/>
                        <a:t> cấp độ tổ chức</a:t>
                      </a:r>
                      <a:endParaRPr lang="en-US" sz="1800" b="1" dirty="0"/>
                    </a:p>
                  </a:txBody>
                  <a:tcPr>
                    <a:solidFill>
                      <a:schemeClr val="accent4">
                        <a:lumMod val="20000"/>
                        <a:lumOff val="80000"/>
                      </a:schemeClr>
                    </a:solidFill>
                  </a:tcPr>
                </a:tc>
                <a:tc>
                  <a:txBody>
                    <a:bodyPr/>
                    <a:lstStyle/>
                    <a:p>
                      <a:pPr>
                        <a:lnSpc>
                          <a:spcPts val="3000"/>
                        </a:lnSpc>
                        <a:spcBef>
                          <a:spcPts val="200"/>
                        </a:spcBef>
                        <a:spcAft>
                          <a:spcPts val="200"/>
                        </a:spcAft>
                      </a:pPr>
                      <a:r>
                        <a:rPr lang="en-US" sz="1800" dirty="0" smtClean="0"/>
                        <a:t>Cơ</a:t>
                      </a:r>
                      <a:r>
                        <a:rPr lang="en-US" sz="1800" baseline="0" dirty="0" smtClean="0"/>
                        <a:t> quan</a:t>
                      </a:r>
                      <a:endParaRPr lang="en-US" sz="1800" dirty="0"/>
                    </a:p>
                  </a:txBody>
                  <a:tcPr/>
                </a:tc>
                <a:tc>
                  <a:txBody>
                    <a:bodyPr/>
                    <a:lstStyle/>
                    <a:p>
                      <a:pPr>
                        <a:lnSpc>
                          <a:spcPts val="3000"/>
                        </a:lnSpc>
                        <a:spcBef>
                          <a:spcPts val="200"/>
                        </a:spcBef>
                        <a:spcAft>
                          <a:spcPts val="200"/>
                        </a:spcAft>
                      </a:pPr>
                      <a:r>
                        <a:rPr lang="en-US" sz="1800" dirty="0" smtClean="0"/>
                        <a:t>Tế</a:t>
                      </a:r>
                      <a:r>
                        <a:rPr lang="en-US" sz="1800" baseline="0" dirty="0" smtClean="0"/>
                        <a:t> bào</a:t>
                      </a:r>
                      <a:endParaRPr lang="en-US" sz="1800" dirty="0"/>
                    </a:p>
                  </a:txBody>
                  <a:tcPr/>
                </a:tc>
                <a:tc>
                  <a:txBody>
                    <a:bodyPr/>
                    <a:lstStyle/>
                    <a:p>
                      <a:pPr>
                        <a:lnSpc>
                          <a:spcPts val="3000"/>
                        </a:lnSpc>
                        <a:spcBef>
                          <a:spcPts val="200"/>
                        </a:spcBef>
                        <a:spcAft>
                          <a:spcPts val="200"/>
                        </a:spcAft>
                      </a:pPr>
                      <a:r>
                        <a:rPr lang="en-US" sz="1800" dirty="0" smtClean="0"/>
                        <a:t>Hệ</a:t>
                      </a:r>
                      <a:r>
                        <a:rPr lang="en-US" sz="1800" baseline="0" dirty="0" smtClean="0"/>
                        <a:t> cơ quan</a:t>
                      </a:r>
                      <a:endParaRPr lang="en-US" sz="1800" dirty="0"/>
                    </a:p>
                  </a:txBody>
                  <a:tcPr/>
                </a:tc>
                <a:tc>
                  <a:txBody>
                    <a:bodyPr/>
                    <a:lstStyle/>
                    <a:p>
                      <a:pPr>
                        <a:lnSpc>
                          <a:spcPts val="3000"/>
                        </a:lnSpc>
                        <a:spcBef>
                          <a:spcPts val="200"/>
                        </a:spcBef>
                        <a:spcAft>
                          <a:spcPts val="200"/>
                        </a:spcAft>
                      </a:pPr>
                      <a:r>
                        <a:rPr lang="en-US" sz="1800" dirty="0" err="1" smtClean="0"/>
                        <a:t>Hệ</a:t>
                      </a:r>
                      <a:r>
                        <a:rPr lang="en-US" sz="1800" dirty="0" smtClean="0"/>
                        <a:t> </a:t>
                      </a:r>
                      <a:r>
                        <a:rPr lang="en-US" sz="1800" dirty="0" err="1" smtClean="0"/>
                        <a:t>chồi</a:t>
                      </a:r>
                      <a:endParaRPr lang="en-US" sz="1800" dirty="0"/>
                    </a:p>
                  </a:txBody>
                  <a:tcPr/>
                </a:tc>
                <a:extLst>
                  <a:ext uri="{0D108BD9-81ED-4DB2-BD59-A6C34878D82A}">
                    <a16:rowId xmlns:a16="http://schemas.microsoft.com/office/drawing/2014/main" val="10001"/>
                  </a:ext>
                </a:extLst>
              </a:tr>
              <a:tr h="998328">
                <a:tc>
                  <a:txBody>
                    <a:bodyPr/>
                    <a:lstStyle/>
                    <a:p>
                      <a:pPr marL="0" marR="0" indent="0" algn="ctr" defTabSz="914400" rtl="0" eaLnBrk="1" fontAlgn="auto" latinLnBrk="0" hangingPunct="1">
                        <a:lnSpc>
                          <a:spcPts val="3000"/>
                        </a:lnSpc>
                        <a:spcBef>
                          <a:spcPts val="200"/>
                        </a:spcBef>
                        <a:spcAft>
                          <a:spcPts val="200"/>
                        </a:spcAft>
                        <a:buClr>
                          <a:srgbClr val="000000"/>
                        </a:buClr>
                        <a:buSzTx/>
                        <a:buFont typeface="Arial"/>
                        <a:buNone/>
                        <a:tabLst/>
                        <a:defRPr/>
                      </a:pPr>
                      <a:r>
                        <a:rPr lang="en-US" sz="1800" b="1" dirty="0" smtClean="0"/>
                        <a:t>Tên</a:t>
                      </a:r>
                      <a:r>
                        <a:rPr lang="en-US" sz="1800" b="1" baseline="0" dirty="0" smtClean="0"/>
                        <a:t> cấp độ tổ chức</a:t>
                      </a:r>
                      <a:endParaRPr lang="en-US" sz="1800" b="1" dirty="0" smtClean="0"/>
                    </a:p>
                    <a:p>
                      <a:pPr algn="ctr">
                        <a:lnSpc>
                          <a:spcPts val="3000"/>
                        </a:lnSpc>
                        <a:spcBef>
                          <a:spcPts val="200"/>
                        </a:spcBef>
                        <a:spcAft>
                          <a:spcPts val="200"/>
                        </a:spcAft>
                      </a:pPr>
                      <a:r>
                        <a:rPr lang="en-US" sz="1800" b="1" dirty="0" smtClean="0"/>
                        <a:t>liền kề</a:t>
                      </a:r>
                      <a:r>
                        <a:rPr lang="en-US" sz="1800" b="1" baseline="0" dirty="0" smtClean="0"/>
                        <a:t> cao hơn</a:t>
                      </a:r>
                      <a:endParaRPr lang="en-US" sz="1800" b="1" dirty="0"/>
                    </a:p>
                  </a:txBody>
                  <a:tcPr>
                    <a:solidFill>
                      <a:schemeClr val="accent4">
                        <a:lumMod val="20000"/>
                        <a:lumOff val="80000"/>
                      </a:schemeClr>
                    </a:solidFill>
                  </a:tcPr>
                </a:tc>
                <a:tc>
                  <a:txBody>
                    <a:bodyPr/>
                    <a:lstStyle/>
                    <a:p>
                      <a:pPr>
                        <a:lnSpc>
                          <a:spcPts val="3000"/>
                        </a:lnSpc>
                        <a:spcBef>
                          <a:spcPts val="200"/>
                        </a:spcBef>
                        <a:spcAft>
                          <a:spcPts val="200"/>
                        </a:spcAft>
                      </a:pPr>
                      <a:r>
                        <a:rPr lang="en-US" sz="1800" dirty="0" smtClean="0"/>
                        <a:t>Hệ cơ</a:t>
                      </a:r>
                      <a:r>
                        <a:rPr lang="en-US" sz="1800" baseline="0" dirty="0" smtClean="0"/>
                        <a:t> quan</a:t>
                      </a:r>
                      <a:endParaRPr lang="en-US" sz="1800" dirty="0"/>
                    </a:p>
                  </a:txBody>
                  <a:tcPr/>
                </a:tc>
                <a:tc>
                  <a:txBody>
                    <a:bodyPr/>
                    <a:lstStyle/>
                    <a:p>
                      <a:pPr>
                        <a:lnSpc>
                          <a:spcPts val="3000"/>
                        </a:lnSpc>
                        <a:spcBef>
                          <a:spcPts val="200"/>
                        </a:spcBef>
                        <a:spcAft>
                          <a:spcPts val="200"/>
                        </a:spcAft>
                      </a:pPr>
                      <a:r>
                        <a:rPr lang="en-US" sz="1800" dirty="0" smtClean="0"/>
                        <a:t>Mô</a:t>
                      </a:r>
                      <a:endParaRPr lang="en-US" sz="1800" dirty="0"/>
                    </a:p>
                  </a:txBody>
                  <a:tcPr/>
                </a:tc>
                <a:tc>
                  <a:txBody>
                    <a:bodyPr/>
                    <a:lstStyle/>
                    <a:p>
                      <a:pPr>
                        <a:lnSpc>
                          <a:spcPts val="3000"/>
                        </a:lnSpc>
                        <a:spcBef>
                          <a:spcPts val="200"/>
                        </a:spcBef>
                        <a:spcAft>
                          <a:spcPts val="200"/>
                        </a:spcAft>
                      </a:pPr>
                      <a:r>
                        <a:rPr lang="en-US" sz="1800" dirty="0" smtClean="0"/>
                        <a:t>Cơ</a:t>
                      </a:r>
                      <a:r>
                        <a:rPr lang="en-US" sz="1800" baseline="0" dirty="0" smtClean="0"/>
                        <a:t> thể</a:t>
                      </a:r>
                      <a:endParaRPr lang="en-US" sz="1800" dirty="0"/>
                    </a:p>
                  </a:txBody>
                  <a:tcPr/>
                </a:tc>
                <a:tc>
                  <a:txBody>
                    <a:bodyPr/>
                    <a:lstStyle/>
                    <a:p>
                      <a:pPr>
                        <a:lnSpc>
                          <a:spcPts val="3000"/>
                        </a:lnSpc>
                        <a:spcBef>
                          <a:spcPts val="200"/>
                        </a:spcBef>
                        <a:spcAft>
                          <a:spcPts val="200"/>
                        </a:spcAft>
                      </a:pPr>
                      <a:r>
                        <a:rPr lang="en-US" sz="1800" dirty="0" err="1" smtClean="0"/>
                        <a:t>Cơ</a:t>
                      </a:r>
                      <a:r>
                        <a:rPr lang="en-US" sz="1800" baseline="0" dirty="0" smtClean="0"/>
                        <a:t> </a:t>
                      </a:r>
                      <a:r>
                        <a:rPr lang="en-US" sz="1800" baseline="0" dirty="0" err="1" smtClean="0"/>
                        <a:t>thể</a:t>
                      </a:r>
                      <a:endParaRPr lang="en-US" sz="1800" dirty="0"/>
                    </a:p>
                  </a:txBody>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2"/>
          <a:stretch>
            <a:fillRect/>
          </a:stretch>
        </p:blipFill>
        <p:spPr>
          <a:xfrm>
            <a:off x="3169340" y="1275218"/>
            <a:ext cx="1077852" cy="1080903"/>
          </a:xfrm>
          <a:prstGeom prst="rect">
            <a:avLst/>
          </a:prstGeom>
        </p:spPr>
      </p:pic>
      <p:pic>
        <p:nvPicPr>
          <p:cNvPr id="7" name="Picture 6"/>
          <p:cNvPicPr>
            <a:picLocks noChangeAspect="1"/>
          </p:cNvPicPr>
          <p:nvPr/>
        </p:nvPicPr>
        <p:blipFill>
          <a:blip r:embed="rId3"/>
          <a:stretch>
            <a:fillRect/>
          </a:stretch>
        </p:blipFill>
        <p:spPr>
          <a:xfrm>
            <a:off x="4481778" y="1463667"/>
            <a:ext cx="1343713" cy="1020475"/>
          </a:xfrm>
          <a:prstGeom prst="rect">
            <a:avLst/>
          </a:prstGeom>
        </p:spPr>
      </p:pic>
      <p:pic>
        <p:nvPicPr>
          <p:cNvPr id="8" name="Picture 7"/>
          <p:cNvPicPr>
            <a:picLocks noChangeAspect="1"/>
          </p:cNvPicPr>
          <p:nvPr/>
        </p:nvPicPr>
        <p:blipFill>
          <a:blip r:embed="rId4"/>
          <a:stretch>
            <a:fillRect/>
          </a:stretch>
        </p:blipFill>
        <p:spPr>
          <a:xfrm>
            <a:off x="6216923" y="1313710"/>
            <a:ext cx="923583" cy="1170432"/>
          </a:xfrm>
          <a:prstGeom prst="rect">
            <a:avLst/>
          </a:prstGeom>
        </p:spPr>
      </p:pic>
      <p:pic>
        <p:nvPicPr>
          <p:cNvPr id="9" name="Picture 8"/>
          <p:cNvPicPr>
            <a:picLocks noChangeAspect="1"/>
          </p:cNvPicPr>
          <p:nvPr/>
        </p:nvPicPr>
        <p:blipFill>
          <a:blip r:embed="rId5"/>
          <a:stretch>
            <a:fillRect/>
          </a:stretch>
        </p:blipFill>
        <p:spPr>
          <a:xfrm>
            <a:off x="7531938" y="1398598"/>
            <a:ext cx="839419" cy="1170432"/>
          </a:xfrm>
          <a:prstGeom prst="rect">
            <a:avLst/>
          </a:prstGeom>
        </p:spPr>
      </p:pic>
    </p:spTree>
    <p:extLst>
      <p:ext uri="{BB962C8B-B14F-4D97-AF65-F5344CB8AC3E}">
        <p14:creationId xmlns:p14="http://schemas.microsoft.com/office/powerpoint/2010/main" val="271024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4" name="Rectangle 3"/>
          <p:cNvSpPr/>
          <p:nvPr/>
        </p:nvSpPr>
        <p:spPr>
          <a:xfrm>
            <a:off x="658368" y="1242121"/>
            <a:ext cx="5819242" cy="1015663"/>
          </a:xfrm>
          <a:prstGeom prst="rect">
            <a:avLst/>
          </a:prstGeom>
        </p:spPr>
        <p:txBody>
          <a:bodyPr wrap="square">
            <a:spAutoFit/>
          </a:bodyPr>
          <a:lstStyle/>
          <a:p>
            <a:pPr algn="just"/>
            <a:r>
              <a:rPr lang="en-US" sz="2000" i="1" dirty="0" smtClean="0"/>
              <a:t>Lấy ví dụ về tế bào mô, cơ quan, hệ cơ quan trong cơ thể động vật, thực vật mà em biết theo gợi ý trong Bảng 13.3</a:t>
            </a:r>
            <a:endParaRPr lang="en-US" sz="2000" dirty="0"/>
          </a:p>
        </p:txBody>
      </p:sp>
      <p:graphicFrame>
        <p:nvGraphicFramePr>
          <p:cNvPr id="5" name="Table 4"/>
          <p:cNvGraphicFramePr>
            <a:graphicFrameLocks noGrp="1"/>
          </p:cNvGraphicFramePr>
          <p:nvPr>
            <p:extLst/>
          </p:nvPr>
        </p:nvGraphicFramePr>
        <p:xfrm>
          <a:off x="1392326" y="2368549"/>
          <a:ext cx="6096000" cy="1981200"/>
        </p:xfrm>
        <a:graphic>
          <a:graphicData uri="http://schemas.openxmlformats.org/drawingml/2006/table">
            <a:tbl>
              <a:tblPr firstRow="1" bandRow="1">
                <a:tableStyleId>{2C0C35A8-31EE-4B06-98D1-F3640B604409}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sz="2000" b="1" dirty="0" smtClean="0"/>
                        <a:t>Cấu</a:t>
                      </a:r>
                      <a:r>
                        <a:rPr lang="en-US" sz="2000" b="1" baseline="0" dirty="0" smtClean="0"/>
                        <a:t> trúc</a:t>
                      </a:r>
                      <a:endParaRPr lang="en-US" sz="2000" b="1" dirty="0"/>
                    </a:p>
                  </a:txBody>
                  <a:tcPr>
                    <a:solidFill>
                      <a:schemeClr val="accent5"/>
                    </a:solidFill>
                  </a:tcPr>
                </a:tc>
                <a:tc>
                  <a:txBody>
                    <a:bodyPr/>
                    <a:lstStyle/>
                    <a:p>
                      <a:pPr algn="ctr"/>
                      <a:r>
                        <a:rPr lang="en-US" sz="2000" b="1" dirty="0" smtClean="0"/>
                        <a:t>Động</a:t>
                      </a:r>
                      <a:r>
                        <a:rPr lang="en-US" sz="2000" b="1" baseline="0" dirty="0" smtClean="0"/>
                        <a:t> vật</a:t>
                      </a:r>
                      <a:endParaRPr lang="en-US" sz="2000" b="1" dirty="0"/>
                    </a:p>
                  </a:txBody>
                  <a:tcPr>
                    <a:solidFill>
                      <a:schemeClr val="accent5"/>
                    </a:solidFill>
                  </a:tcPr>
                </a:tc>
                <a:tc>
                  <a:txBody>
                    <a:bodyPr/>
                    <a:lstStyle/>
                    <a:p>
                      <a:pPr algn="ctr"/>
                      <a:r>
                        <a:rPr lang="en-US" sz="2000" b="1" dirty="0" smtClean="0"/>
                        <a:t>Thực</a:t>
                      </a:r>
                      <a:r>
                        <a:rPr lang="en-US" sz="2000" b="1" baseline="0" dirty="0" smtClean="0"/>
                        <a:t> vật</a:t>
                      </a:r>
                      <a:endParaRPr lang="en-US" sz="2000" b="1" dirty="0"/>
                    </a:p>
                  </a:txBody>
                  <a:tcPr>
                    <a:solidFill>
                      <a:schemeClr val="accent5"/>
                    </a:solidFill>
                  </a:tcPr>
                </a:tc>
                <a:extLst>
                  <a:ext uri="{0D108BD9-81ED-4DB2-BD59-A6C34878D82A}">
                    <a16:rowId xmlns:a16="http://schemas.microsoft.com/office/drawing/2014/main" val="10000"/>
                  </a:ext>
                </a:extLst>
              </a:tr>
              <a:tr h="370840">
                <a:tc>
                  <a:txBody>
                    <a:bodyPr/>
                    <a:lstStyle/>
                    <a:p>
                      <a:r>
                        <a:rPr lang="en-US" sz="2000" dirty="0" smtClean="0"/>
                        <a:t>Tế bào</a:t>
                      </a:r>
                      <a:endParaRPr lang="en-US" sz="2000" dirty="0"/>
                    </a:p>
                  </a:txBody>
                  <a:tcPr/>
                </a:tc>
                <a:tc>
                  <a:txBody>
                    <a:bodyPr/>
                    <a:lstStyle/>
                    <a:p>
                      <a:endParaRPr lang="en-US" sz="2000" dirty="0"/>
                    </a:p>
                  </a:txBody>
                  <a:tcPr/>
                </a:tc>
                <a:tc>
                  <a:txBody>
                    <a:bodyPr/>
                    <a:lstStyle/>
                    <a:p>
                      <a:endParaRPr lang="en-US" sz="2000"/>
                    </a:p>
                  </a:txBody>
                  <a:tcPr/>
                </a:tc>
                <a:extLst>
                  <a:ext uri="{0D108BD9-81ED-4DB2-BD59-A6C34878D82A}">
                    <a16:rowId xmlns:a16="http://schemas.microsoft.com/office/drawing/2014/main" val="10001"/>
                  </a:ext>
                </a:extLst>
              </a:tr>
              <a:tr h="370840">
                <a:tc>
                  <a:txBody>
                    <a:bodyPr/>
                    <a:lstStyle/>
                    <a:p>
                      <a:r>
                        <a:rPr lang="en-US" sz="2000" dirty="0" smtClean="0"/>
                        <a:t>Mô</a:t>
                      </a:r>
                      <a:r>
                        <a:rPr lang="en-US" sz="2000" baseline="0" dirty="0" smtClean="0"/>
                        <a:t> </a:t>
                      </a:r>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2"/>
                  </a:ext>
                </a:extLst>
              </a:tr>
              <a:tr h="370840">
                <a:tc>
                  <a:txBody>
                    <a:bodyPr/>
                    <a:lstStyle/>
                    <a:p>
                      <a:r>
                        <a:rPr lang="en-US" sz="2000" dirty="0" smtClean="0"/>
                        <a:t>Cơ</a:t>
                      </a:r>
                      <a:r>
                        <a:rPr lang="en-US" sz="2000" baseline="0" dirty="0" smtClean="0"/>
                        <a:t> quan</a:t>
                      </a:r>
                      <a:endParaRPr lang="en-US" sz="2000" dirty="0"/>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10003"/>
                  </a:ext>
                </a:extLst>
              </a:tr>
              <a:tr h="370840">
                <a:tc>
                  <a:txBody>
                    <a:bodyPr/>
                    <a:lstStyle/>
                    <a:p>
                      <a:r>
                        <a:rPr lang="en-US" sz="2000" dirty="0" smtClean="0"/>
                        <a:t>Hệ</a:t>
                      </a:r>
                      <a:r>
                        <a:rPr lang="en-US" sz="2000" baseline="0" dirty="0" smtClean="0"/>
                        <a:t> cơ quan</a:t>
                      </a:r>
                      <a:endParaRPr lang="en-US" sz="2000" dirty="0"/>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10004"/>
                  </a:ext>
                </a:extLst>
              </a:tr>
            </a:tbl>
          </a:graphicData>
        </a:graphic>
      </p:graphicFrame>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59663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4" name="Rectangle 3"/>
          <p:cNvSpPr/>
          <p:nvPr/>
        </p:nvSpPr>
        <p:spPr>
          <a:xfrm>
            <a:off x="658368" y="1242121"/>
            <a:ext cx="5819242" cy="1015663"/>
          </a:xfrm>
          <a:prstGeom prst="rect">
            <a:avLst/>
          </a:prstGeom>
        </p:spPr>
        <p:txBody>
          <a:bodyPr wrap="square">
            <a:spAutoFit/>
          </a:bodyPr>
          <a:lstStyle/>
          <a:p>
            <a:pPr algn="just"/>
            <a:r>
              <a:rPr lang="en-US" sz="2000" i="1" dirty="0" smtClean="0"/>
              <a:t>Lấy ví dụ về tế bào mô, cơ quan, hệ cơ quan trong cơ thể động vật, thực vật mà em biết theo gợi ý trong Bảng 13.3</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2482378574"/>
              </p:ext>
            </p:extLst>
          </p:nvPr>
        </p:nvGraphicFramePr>
        <p:xfrm>
          <a:off x="1392326" y="2368549"/>
          <a:ext cx="6096000" cy="2286000"/>
        </p:xfrm>
        <a:graphic>
          <a:graphicData uri="http://schemas.openxmlformats.org/drawingml/2006/table">
            <a:tbl>
              <a:tblPr firstRow="1" bandRow="1">
                <a:tableStyleId>{2C0C35A8-31EE-4B06-98D1-F3640B604409}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sz="2000" b="1" dirty="0" smtClean="0"/>
                        <a:t>Cấu</a:t>
                      </a:r>
                      <a:r>
                        <a:rPr lang="en-US" sz="2000" b="1" baseline="0" dirty="0" smtClean="0"/>
                        <a:t> trúc</a:t>
                      </a:r>
                      <a:endParaRPr lang="en-US" sz="2000" b="1" dirty="0"/>
                    </a:p>
                  </a:txBody>
                  <a:tcPr>
                    <a:solidFill>
                      <a:schemeClr val="accent5"/>
                    </a:solidFill>
                  </a:tcPr>
                </a:tc>
                <a:tc>
                  <a:txBody>
                    <a:bodyPr/>
                    <a:lstStyle/>
                    <a:p>
                      <a:pPr algn="ctr"/>
                      <a:r>
                        <a:rPr lang="en-US" sz="2000" b="1" dirty="0" smtClean="0"/>
                        <a:t>Động</a:t>
                      </a:r>
                      <a:r>
                        <a:rPr lang="en-US" sz="2000" b="1" baseline="0" dirty="0" smtClean="0"/>
                        <a:t> vật</a:t>
                      </a:r>
                      <a:endParaRPr lang="en-US" sz="2000" b="1" dirty="0"/>
                    </a:p>
                  </a:txBody>
                  <a:tcPr>
                    <a:solidFill>
                      <a:schemeClr val="accent5"/>
                    </a:solidFill>
                  </a:tcPr>
                </a:tc>
                <a:tc>
                  <a:txBody>
                    <a:bodyPr/>
                    <a:lstStyle/>
                    <a:p>
                      <a:pPr algn="ctr"/>
                      <a:r>
                        <a:rPr lang="en-US" sz="2000" b="1" dirty="0" smtClean="0"/>
                        <a:t>Thực</a:t>
                      </a:r>
                      <a:r>
                        <a:rPr lang="en-US" sz="2000" b="1" baseline="0" dirty="0" smtClean="0"/>
                        <a:t> vật</a:t>
                      </a:r>
                      <a:endParaRPr lang="en-US" sz="2000" b="1" dirty="0"/>
                    </a:p>
                  </a:txBody>
                  <a:tcPr>
                    <a:solidFill>
                      <a:schemeClr val="accent5"/>
                    </a:solidFill>
                  </a:tcPr>
                </a:tc>
                <a:extLst>
                  <a:ext uri="{0D108BD9-81ED-4DB2-BD59-A6C34878D82A}">
                    <a16:rowId xmlns:a16="http://schemas.microsoft.com/office/drawing/2014/main" val="10000"/>
                  </a:ext>
                </a:extLst>
              </a:tr>
              <a:tr h="370840">
                <a:tc>
                  <a:txBody>
                    <a:bodyPr/>
                    <a:lstStyle/>
                    <a:p>
                      <a:r>
                        <a:rPr lang="en-US" sz="2000" dirty="0" smtClean="0"/>
                        <a:t>Tế bào</a:t>
                      </a:r>
                      <a:endParaRPr lang="en-US" sz="2000" dirty="0"/>
                    </a:p>
                  </a:txBody>
                  <a:tcPr/>
                </a:tc>
                <a:tc>
                  <a:txBody>
                    <a:bodyPr/>
                    <a:lstStyle/>
                    <a:p>
                      <a:r>
                        <a:rPr lang="en-US" sz="2000" dirty="0" err="1" smtClean="0"/>
                        <a:t>Tế</a:t>
                      </a:r>
                      <a:r>
                        <a:rPr lang="en-US" sz="2000" dirty="0" smtClean="0"/>
                        <a:t> </a:t>
                      </a:r>
                      <a:r>
                        <a:rPr lang="en-US" sz="2000" dirty="0" err="1" smtClean="0"/>
                        <a:t>bào</a:t>
                      </a:r>
                      <a:r>
                        <a:rPr lang="en-US" sz="2000" baseline="0" dirty="0" smtClean="0"/>
                        <a:t> </a:t>
                      </a:r>
                      <a:r>
                        <a:rPr lang="en-US" sz="2000" baseline="0" dirty="0" err="1" smtClean="0"/>
                        <a:t>thần</a:t>
                      </a:r>
                      <a:r>
                        <a:rPr lang="en-US" sz="2000" baseline="0" dirty="0" smtClean="0"/>
                        <a:t> </a:t>
                      </a:r>
                      <a:r>
                        <a:rPr lang="en-US" sz="2000" baseline="0" dirty="0" err="1" smtClean="0"/>
                        <a:t>kinh</a:t>
                      </a:r>
                      <a:endParaRPr lang="en-US" sz="2000" dirty="0"/>
                    </a:p>
                  </a:txBody>
                  <a:tcPr/>
                </a:tc>
                <a:tc>
                  <a:txBody>
                    <a:bodyPr/>
                    <a:lstStyle/>
                    <a:p>
                      <a:r>
                        <a:rPr lang="en-US" sz="2000" dirty="0" err="1" smtClean="0"/>
                        <a:t>Tế</a:t>
                      </a:r>
                      <a:r>
                        <a:rPr lang="en-US" sz="2000" dirty="0" smtClean="0"/>
                        <a:t> </a:t>
                      </a:r>
                      <a:r>
                        <a:rPr lang="en-US" sz="2000" dirty="0" err="1" smtClean="0"/>
                        <a:t>bào</a:t>
                      </a:r>
                      <a:r>
                        <a:rPr lang="en-US" sz="2000" baseline="0" dirty="0" smtClean="0"/>
                        <a:t> </a:t>
                      </a:r>
                      <a:r>
                        <a:rPr lang="en-US" sz="2000" baseline="0" dirty="0" err="1" smtClean="0"/>
                        <a:t>thịt</a:t>
                      </a:r>
                      <a:r>
                        <a:rPr lang="en-US" sz="2000" baseline="0" dirty="0" smtClean="0"/>
                        <a:t> </a:t>
                      </a:r>
                      <a:r>
                        <a:rPr lang="en-US" sz="2000" baseline="0" dirty="0" err="1" smtClean="0"/>
                        <a:t>lá</a:t>
                      </a:r>
                      <a:endParaRPr lang="en-US" sz="2000" dirty="0"/>
                    </a:p>
                  </a:txBody>
                  <a:tcPr/>
                </a:tc>
                <a:extLst>
                  <a:ext uri="{0D108BD9-81ED-4DB2-BD59-A6C34878D82A}">
                    <a16:rowId xmlns:a16="http://schemas.microsoft.com/office/drawing/2014/main" val="10001"/>
                  </a:ext>
                </a:extLst>
              </a:tr>
              <a:tr h="370840">
                <a:tc>
                  <a:txBody>
                    <a:bodyPr/>
                    <a:lstStyle/>
                    <a:p>
                      <a:r>
                        <a:rPr lang="en-US" sz="2000" dirty="0" smtClean="0"/>
                        <a:t>Mô</a:t>
                      </a:r>
                      <a:r>
                        <a:rPr lang="en-US" sz="2000" baseline="0" dirty="0" smtClean="0"/>
                        <a:t> </a:t>
                      </a:r>
                      <a:endParaRPr lang="en-US" sz="2000" dirty="0"/>
                    </a:p>
                  </a:txBody>
                  <a:tcPr/>
                </a:tc>
                <a:tc>
                  <a:txBody>
                    <a:bodyPr/>
                    <a:lstStyle/>
                    <a:p>
                      <a:r>
                        <a:rPr lang="en-US" sz="2000" dirty="0" err="1" smtClean="0"/>
                        <a:t>Mô</a:t>
                      </a:r>
                      <a:r>
                        <a:rPr lang="en-US" sz="2000" baseline="0" dirty="0" smtClean="0"/>
                        <a:t> </a:t>
                      </a:r>
                      <a:r>
                        <a:rPr lang="en-US" sz="2000" baseline="0" dirty="0" err="1" smtClean="0"/>
                        <a:t>thần</a:t>
                      </a:r>
                      <a:r>
                        <a:rPr lang="en-US" sz="2000" baseline="0" dirty="0" smtClean="0"/>
                        <a:t> </a:t>
                      </a:r>
                      <a:r>
                        <a:rPr lang="en-US" sz="2000" baseline="0" dirty="0" err="1" smtClean="0"/>
                        <a:t>kinh</a:t>
                      </a:r>
                      <a:endParaRPr lang="en-US" sz="2000" dirty="0"/>
                    </a:p>
                  </a:txBody>
                  <a:tcPr/>
                </a:tc>
                <a:tc>
                  <a:txBody>
                    <a:bodyPr/>
                    <a:lstStyle/>
                    <a:p>
                      <a:r>
                        <a:rPr lang="en-US" sz="2000" dirty="0" err="1" smtClean="0"/>
                        <a:t>Mô</a:t>
                      </a:r>
                      <a:r>
                        <a:rPr lang="en-US" sz="2000" baseline="0" dirty="0" smtClean="0"/>
                        <a:t> </a:t>
                      </a:r>
                      <a:r>
                        <a:rPr lang="en-US" sz="2000" baseline="0" dirty="0" err="1" smtClean="0"/>
                        <a:t>giậu</a:t>
                      </a:r>
                      <a:endParaRPr lang="en-US" sz="2000" dirty="0"/>
                    </a:p>
                  </a:txBody>
                  <a:tcPr/>
                </a:tc>
                <a:extLst>
                  <a:ext uri="{0D108BD9-81ED-4DB2-BD59-A6C34878D82A}">
                    <a16:rowId xmlns:a16="http://schemas.microsoft.com/office/drawing/2014/main" val="10002"/>
                  </a:ext>
                </a:extLst>
              </a:tr>
              <a:tr h="370840">
                <a:tc>
                  <a:txBody>
                    <a:bodyPr/>
                    <a:lstStyle/>
                    <a:p>
                      <a:r>
                        <a:rPr lang="en-US" sz="2000" dirty="0" smtClean="0"/>
                        <a:t>Cơ</a:t>
                      </a:r>
                      <a:r>
                        <a:rPr lang="en-US" sz="2000" baseline="0" dirty="0" smtClean="0"/>
                        <a:t> quan</a:t>
                      </a:r>
                      <a:endParaRPr lang="en-US" sz="2000" dirty="0"/>
                    </a:p>
                  </a:txBody>
                  <a:tcPr/>
                </a:tc>
                <a:tc>
                  <a:txBody>
                    <a:bodyPr/>
                    <a:lstStyle/>
                    <a:p>
                      <a:r>
                        <a:rPr lang="en-US" sz="2000" dirty="0" err="1" smtClean="0"/>
                        <a:t>não</a:t>
                      </a:r>
                      <a:endParaRPr lang="en-US" sz="2000" dirty="0"/>
                    </a:p>
                  </a:txBody>
                  <a:tcPr/>
                </a:tc>
                <a:tc>
                  <a:txBody>
                    <a:bodyPr/>
                    <a:lstStyle/>
                    <a:p>
                      <a:r>
                        <a:rPr lang="en-US" sz="2000" dirty="0" err="1" smtClean="0"/>
                        <a:t>lá</a:t>
                      </a:r>
                      <a:endParaRPr lang="en-US" sz="2000" dirty="0"/>
                    </a:p>
                  </a:txBody>
                  <a:tcPr/>
                </a:tc>
                <a:extLst>
                  <a:ext uri="{0D108BD9-81ED-4DB2-BD59-A6C34878D82A}">
                    <a16:rowId xmlns:a16="http://schemas.microsoft.com/office/drawing/2014/main" val="10003"/>
                  </a:ext>
                </a:extLst>
              </a:tr>
              <a:tr h="370840">
                <a:tc>
                  <a:txBody>
                    <a:bodyPr/>
                    <a:lstStyle/>
                    <a:p>
                      <a:r>
                        <a:rPr lang="en-US" sz="2000" dirty="0" smtClean="0"/>
                        <a:t>Hệ</a:t>
                      </a:r>
                      <a:r>
                        <a:rPr lang="en-US" sz="2000" baseline="0" dirty="0" smtClean="0"/>
                        <a:t> cơ quan</a:t>
                      </a:r>
                      <a:endParaRPr lang="en-US" sz="2000" dirty="0"/>
                    </a:p>
                  </a:txBody>
                  <a:tcPr/>
                </a:tc>
                <a:tc>
                  <a:txBody>
                    <a:bodyPr/>
                    <a:lstStyle/>
                    <a:p>
                      <a:r>
                        <a:rPr lang="en-US" sz="2000" dirty="0" err="1" smtClean="0"/>
                        <a:t>Hệ</a:t>
                      </a:r>
                      <a:r>
                        <a:rPr lang="en-US" sz="2000" dirty="0" smtClean="0"/>
                        <a:t> </a:t>
                      </a:r>
                      <a:r>
                        <a:rPr lang="en-US" sz="2000" dirty="0" err="1" smtClean="0"/>
                        <a:t>thần</a:t>
                      </a:r>
                      <a:r>
                        <a:rPr lang="en-US" sz="2000" baseline="0" dirty="0" smtClean="0"/>
                        <a:t> </a:t>
                      </a:r>
                      <a:r>
                        <a:rPr lang="en-US" sz="2000" baseline="0" dirty="0" err="1" smtClean="0"/>
                        <a:t>kinh</a:t>
                      </a:r>
                      <a:endParaRPr lang="en-US" sz="2000" dirty="0"/>
                    </a:p>
                  </a:txBody>
                  <a:tcPr/>
                </a:tc>
                <a:tc>
                  <a:txBody>
                    <a:bodyPr/>
                    <a:lstStyle/>
                    <a:p>
                      <a:r>
                        <a:rPr lang="en-US" sz="2000" dirty="0" err="1" smtClean="0"/>
                        <a:t>Hệ</a:t>
                      </a:r>
                      <a:r>
                        <a:rPr lang="en-US" sz="2000" dirty="0" smtClean="0"/>
                        <a:t> </a:t>
                      </a:r>
                      <a:r>
                        <a:rPr lang="en-US" sz="2000" dirty="0" err="1" smtClean="0"/>
                        <a:t>chồi</a:t>
                      </a:r>
                      <a:endParaRPr lang="en-US" sz="2000" dirty="0"/>
                    </a:p>
                  </a:txBody>
                  <a:tcPr/>
                </a:tc>
                <a:extLst>
                  <a:ext uri="{0D108BD9-81ED-4DB2-BD59-A6C34878D82A}">
                    <a16:rowId xmlns:a16="http://schemas.microsoft.com/office/drawing/2014/main" val="10004"/>
                  </a:ext>
                </a:extLst>
              </a:tr>
            </a:tbl>
          </a:graphicData>
        </a:graphic>
      </p:graphicFrame>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149134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1552413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0384" y="941267"/>
            <a:ext cx="1635382" cy="470567"/>
          </a:xfrm>
        </p:spPr>
        <p:txBody>
          <a:bodyPr/>
          <a:lstStyle/>
          <a:p>
            <a:r>
              <a:rPr lang="en-US" sz="2400" dirty="0" smtClean="0">
                <a:latin typeface="+mj-lt"/>
              </a:rPr>
              <a:t>Mở rộng</a:t>
            </a:r>
            <a:endParaRPr lang="en-US" sz="2400" dirty="0">
              <a:latin typeface="+mj-lt"/>
            </a:endParaRPr>
          </a:p>
        </p:txBody>
      </p:sp>
      <p:sp>
        <p:nvSpPr>
          <p:cNvPr id="3" name="Subtitle 2"/>
          <p:cNvSpPr>
            <a:spLocks noGrp="1"/>
          </p:cNvSpPr>
          <p:nvPr>
            <p:ph type="subTitle" idx="1"/>
          </p:nvPr>
        </p:nvSpPr>
        <p:spPr>
          <a:xfrm>
            <a:off x="1872691" y="2101155"/>
            <a:ext cx="5907559" cy="1563760"/>
          </a:xfrm>
        </p:spPr>
        <p:txBody>
          <a:bodyPr/>
          <a:lstStyle/>
          <a:p>
            <a:pPr algn="just">
              <a:buFont typeface="Wingdings" panose="05000000000000000000" pitchFamily="2" charset="2"/>
              <a:buChar char="§"/>
            </a:pPr>
            <a:r>
              <a:rPr lang="en-US" sz="2000" dirty="0" smtClean="0">
                <a:solidFill>
                  <a:schemeClr val="accent4">
                    <a:lumMod val="50000"/>
                  </a:schemeClr>
                </a:solidFill>
                <a:latin typeface="+mj-lt"/>
              </a:rPr>
              <a:t>Cùng một loại mô có thể tham gia cấu tạo nên nhiều cơ quan khác nhau.</a:t>
            </a:r>
          </a:p>
          <a:p>
            <a:pPr algn="just">
              <a:buFont typeface="Wingdings" panose="05000000000000000000" pitchFamily="2" charset="2"/>
              <a:buChar char="§"/>
            </a:pPr>
            <a:r>
              <a:rPr lang="en-US" sz="2000" dirty="0" smtClean="0">
                <a:solidFill>
                  <a:schemeClr val="accent4">
                    <a:lumMod val="50000"/>
                  </a:schemeClr>
                </a:solidFill>
                <a:latin typeface="+mj-lt"/>
              </a:rPr>
              <a:t>Ví dụ: mô dẫn ở cây có ở cả thân, lá, rễ; biểu mô ở người cấu tạo nên da, khí quản, dạ dày.  </a:t>
            </a:r>
            <a:endParaRPr lang="en-US" sz="2000" dirty="0">
              <a:solidFill>
                <a:schemeClr val="accent4">
                  <a:lumMod val="50000"/>
                </a:schemeClr>
              </a:solidFill>
              <a:latin typeface="+mj-lt"/>
            </a:endParaRPr>
          </a:p>
        </p:txBody>
      </p:sp>
    </p:spTree>
    <p:extLst>
      <p:ext uri="{BB962C8B-B14F-4D97-AF65-F5344CB8AC3E}">
        <p14:creationId xmlns:p14="http://schemas.microsoft.com/office/powerpoint/2010/main" val="414890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5651" y="969451"/>
            <a:ext cx="5327099" cy="430887"/>
          </a:xfrm>
          <a:prstGeom prst="rect">
            <a:avLst/>
          </a:prstGeom>
        </p:spPr>
        <p:txBody>
          <a:bodyPr wrap="none">
            <a:spAutoFit/>
          </a:bodyPr>
          <a:lstStyle/>
          <a:p>
            <a:r>
              <a:rPr lang="en-US" sz="2200" b="1" dirty="0">
                <a:solidFill>
                  <a:schemeClr val="accent4">
                    <a:lumMod val="50000"/>
                  </a:schemeClr>
                </a:solidFill>
              </a:rPr>
              <a:t>TỔNG KẾT PHẦN LÍ THUYẾT BÀI HỌC</a:t>
            </a:r>
          </a:p>
        </p:txBody>
      </p:sp>
      <p:pic>
        <p:nvPicPr>
          <p:cNvPr id="4" name="Picture 3"/>
          <p:cNvPicPr>
            <a:picLocks noChangeAspect="1"/>
          </p:cNvPicPr>
          <p:nvPr/>
        </p:nvPicPr>
        <p:blipFill>
          <a:blip r:embed="rId2"/>
          <a:stretch>
            <a:fillRect/>
          </a:stretch>
        </p:blipFill>
        <p:spPr>
          <a:xfrm>
            <a:off x="1704442" y="1400338"/>
            <a:ext cx="6122822" cy="2970760"/>
          </a:xfrm>
          <a:prstGeom prst="rect">
            <a:avLst/>
          </a:prstGeom>
        </p:spPr>
      </p:pic>
    </p:spTree>
    <p:extLst>
      <p:ext uri="{BB962C8B-B14F-4D97-AF65-F5344CB8AC3E}">
        <p14:creationId xmlns:p14="http://schemas.microsoft.com/office/powerpoint/2010/main" val="262773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6618" y="1980025"/>
            <a:ext cx="7461504" cy="426676"/>
          </a:xfrm>
        </p:spPr>
        <p:txBody>
          <a:bodyPr/>
          <a:lstStyle/>
          <a:p>
            <a:r>
              <a:rPr lang="en-US" sz="2400" dirty="0" smtClean="0">
                <a:latin typeface="+mj-lt"/>
              </a:rPr>
              <a:t>III. THỰC HÀNH TÌM HIỂU VỀ TỔ CHỨC CƠ THỂ</a:t>
            </a:r>
            <a:endParaRPr lang="en-US" sz="2400" dirty="0">
              <a:latin typeface="+mj-lt"/>
            </a:endParaRPr>
          </a:p>
        </p:txBody>
      </p:sp>
      <p:sp>
        <p:nvSpPr>
          <p:cNvPr id="3" name="Subtitle 2"/>
          <p:cNvSpPr>
            <a:spLocks noGrp="1"/>
          </p:cNvSpPr>
          <p:nvPr>
            <p:ph type="subTitle" idx="1"/>
          </p:nvPr>
        </p:nvSpPr>
        <p:spPr>
          <a:xfrm>
            <a:off x="687629" y="2503491"/>
            <a:ext cx="7463551" cy="386400"/>
          </a:xfrm>
        </p:spPr>
        <p:txBody>
          <a:bodyPr/>
          <a:lstStyle/>
          <a:p>
            <a:r>
              <a:rPr lang="en-US" sz="2000" b="1" dirty="0" smtClean="0">
                <a:latin typeface="+mj-lt"/>
              </a:rPr>
              <a:t>1. Tìm hiểu về hình dạng, cấu tạo của sinh vật đơn bào</a:t>
            </a:r>
            <a:endParaRPr lang="en-US" sz="2000" b="1" dirty="0">
              <a:latin typeface="+mj-lt"/>
            </a:endParaRPr>
          </a:p>
        </p:txBody>
      </p:sp>
    </p:spTree>
    <p:extLst>
      <p:ext uri="{BB962C8B-B14F-4D97-AF65-F5344CB8AC3E}">
        <p14:creationId xmlns:p14="http://schemas.microsoft.com/office/powerpoint/2010/main" val="427781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latin typeface="+mj-lt"/>
              </a:rPr>
              <a:t>Bước 1: Chuẩn bị</a:t>
            </a:r>
            <a:endParaRPr lang="en-US" sz="2200" dirty="0">
              <a:latin typeface="+mj-lt"/>
            </a:endParaRPr>
          </a:p>
        </p:txBody>
      </p:sp>
      <p:sp>
        <p:nvSpPr>
          <p:cNvPr id="3" name="Text Placeholder 2"/>
          <p:cNvSpPr>
            <a:spLocks noGrp="1"/>
          </p:cNvSpPr>
          <p:nvPr>
            <p:ph type="body" idx="1"/>
          </p:nvPr>
        </p:nvSpPr>
        <p:spPr>
          <a:xfrm>
            <a:off x="1166229" y="1462458"/>
            <a:ext cx="6426300" cy="724786"/>
          </a:xfrm>
        </p:spPr>
        <p:txBody>
          <a:bodyPr/>
          <a:lstStyle/>
          <a:p>
            <a:r>
              <a:rPr lang="en-US" sz="2000" dirty="0" smtClean="0">
                <a:latin typeface="+mj-lt"/>
              </a:rPr>
              <a:t>Dụng cụ, mẫu vật. </a:t>
            </a:r>
          </a:p>
          <a:p>
            <a:r>
              <a:rPr lang="en-US" sz="2000" dirty="0" smtClean="0">
                <a:latin typeface="+mj-lt"/>
              </a:rPr>
              <a:t>Tranh, video, tiêu bản về sinh vật đơn bào. </a:t>
            </a:r>
            <a:endParaRPr lang="en-US" sz="20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pic>
        <p:nvPicPr>
          <p:cNvPr id="5" name="Picture 4"/>
          <p:cNvPicPr>
            <a:picLocks noChangeAspect="1"/>
          </p:cNvPicPr>
          <p:nvPr/>
        </p:nvPicPr>
        <p:blipFill>
          <a:blip r:embed="rId2"/>
          <a:stretch>
            <a:fillRect/>
          </a:stretch>
        </p:blipFill>
        <p:spPr>
          <a:xfrm>
            <a:off x="1621851" y="2187244"/>
            <a:ext cx="5515055" cy="2362244"/>
          </a:xfrm>
          <a:prstGeom prst="rect">
            <a:avLst/>
          </a:prstGeom>
        </p:spPr>
      </p:pic>
    </p:spTree>
    <p:extLst>
      <p:ext uri="{BB962C8B-B14F-4D97-AF65-F5344CB8AC3E}">
        <p14:creationId xmlns:p14="http://schemas.microsoft.com/office/powerpoint/2010/main" val="3107745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latin typeface="+mj-lt"/>
              </a:rPr>
              <a:t>Bước 2: Tiến hành</a:t>
            </a:r>
            <a:endParaRPr lang="en-US" sz="22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pic>
        <p:nvPicPr>
          <p:cNvPr id="6" name="Picture 5"/>
          <p:cNvPicPr>
            <a:picLocks noChangeAspect="1"/>
          </p:cNvPicPr>
          <p:nvPr/>
        </p:nvPicPr>
        <p:blipFill>
          <a:blip r:embed="rId2"/>
          <a:stretch>
            <a:fillRect/>
          </a:stretch>
        </p:blipFill>
        <p:spPr>
          <a:xfrm>
            <a:off x="883375" y="1226914"/>
            <a:ext cx="7117690" cy="3315334"/>
          </a:xfrm>
          <a:prstGeom prst="rect">
            <a:avLst/>
          </a:prstGeom>
        </p:spPr>
      </p:pic>
    </p:spTree>
    <p:extLst>
      <p:ext uri="{BB962C8B-B14F-4D97-AF65-F5344CB8AC3E}">
        <p14:creationId xmlns:p14="http://schemas.microsoft.com/office/powerpoint/2010/main" val="42144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latin typeface="+mj-lt"/>
              </a:rPr>
              <a:t>Bước 3: Báo cáo</a:t>
            </a:r>
            <a:endParaRPr lang="en-US" sz="22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
        <p:nvSpPr>
          <p:cNvPr id="3" name="Rectangle 2"/>
          <p:cNvSpPr/>
          <p:nvPr/>
        </p:nvSpPr>
        <p:spPr>
          <a:xfrm>
            <a:off x="1126592" y="2271557"/>
            <a:ext cx="6832320" cy="400110"/>
          </a:xfrm>
          <a:prstGeom prst="rect">
            <a:avLst/>
          </a:prstGeom>
        </p:spPr>
        <p:txBody>
          <a:bodyPr wrap="none">
            <a:spAutoFit/>
          </a:bodyPr>
          <a:lstStyle/>
          <a:p>
            <a:pPr marL="342900" indent="-342900">
              <a:buFont typeface="Wingdings" panose="05000000000000000000" pitchFamily="2" charset="2"/>
              <a:buChar char="§"/>
            </a:pPr>
            <a:r>
              <a:rPr lang="en-US" sz="2000" dirty="0" smtClean="0"/>
              <a:t>Vẽ và mô tả hình dạng nấm men mà em quan sát được</a:t>
            </a:r>
            <a:endParaRPr lang="en-US" sz="2000" dirty="0"/>
          </a:p>
        </p:txBody>
      </p:sp>
    </p:spTree>
    <p:extLst>
      <p:ext uri="{BB962C8B-B14F-4D97-AF65-F5344CB8AC3E}">
        <p14:creationId xmlns:p14="http://schemas.microsoft.com/office/powerpoint/2010/main" val="13227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Rectangle 1"/>
          <p:cNvSpPr/>
          <p:nvPr/>
        </p:nvSpPr>
        <p:spPr>
          <a:xfrm>
            <a:off x="1375259" y="1645540"/>
            <a:ext cx="6781189" cy="1752531"/>
          </a:xfrm>
          <a:prstGeom prst="rect">
            <a:avLst/>
          </a:prstGeom>
        </p:spPr>
        <p:txBody>
          <a:bodyPr wrap="square">
            <a:spAutoFit/>
          </a:bodyPr>
          <a:lstStyle/>
          <a:p>
            <a:pPr marL="342900" indent="-342900" algn="just">
              <a:lnSpc>
                <a:spcPts val="3200"/>
              </a:lnSpc>
              <a:spcBef>
                <a:spcPts val="200"/>
              </a:spcBef>
              <a:spcAft>
                <a:spcPts val="200"/>
              </a:spcAft>
              <a:buFont typeface="Wingdings" panose="05000000000000000000" pitchFamily="2" charset="2"/>
              <a:buChar char="§"/>
            </a:pPr>
            <a:r>
              <a:rPr lang="nl-NL" sz="2400" dirty="0" smtClean="0">
                <a:solidFill>
                  <a:schemeClr val="accent4">
                    <a:lumMod val="50000"/>
                  </a:schemeClr>
                </a:solidFill>
                <a:latin typeface="+mj-lt"/>
                <a:ea typeface="Calibri" panose="020F0502020204030204" pitchFamily="34" charset="0"/>
              </a:rPr>
              <a:t>Nhiều sinh vật như </a:t>
            </a:r>
            <a:r>
              <a:rPr lang="nl-NL" sz="2400" dirty="0">
                <a:solidFill>
                  <a:schemeClr val="accent4">
                    <a:lumMod val="50000"/>
                  </a:schemeClr>
                </a:solidFill>
                <a:latin typeface="+mj-lt"/>
                <a:ea typeface="Calibri" panose="020F0502020204030204" pitchFamily="34" charset="0"/>
              </a:rPr>
              <a:t>người và cây xanh được cấu tạo từ hàng triệu cho đến hàng tỉ tế bào nhưng có những sinh vật chỉ gồm một tế bào. </a:t>
            </a:r>
            <a:endParaRPr lang="nl-NL" sz="2400" dirty="0" smtClean="0">
              <a:solidFill>
                <a:schemeClr val="accent4">
                  <a:lumMod val="50000"/>
                </a:schemeClr>
              </a:solidFill>
              <a:latin typeface="+mj-lt"/>
              <a:ea typeface="Calibri" panose="020F0502020204030204" pitchFamily="34" charset="0"/>
            </a:endParaRPr>
          </a:p>
          <a:p>
            <a:pPr marL="342900" indent="-342900" algn="just">
              <a:lnSpc>
                <a:spcPts val="3200"/>
              </a:lnSpc>
              <a:spcBef>
                <a:spcPts val="200"/>
              </a:spcBef>
              <a:spcAft>
                <a:spcPts val="200"/>
              </a:spcAft>
              <a:buFont typeface="Wingdings" panose="05000000000000000000" pitchFamily="2" charset="2"/>
              <a:buChar char="§"/>
            </a:pPr>
            <a:r>
              <a:rPr lang="nl-NL" sz="2400" dirty="0" smtClean="0">
                <a:solidFill>
                  <a:schemeClr val="accent4">
                    <a:lumMod val="50000"/>
                  </a:schemeClr>
                </a:solidFill>
                <a:latin typeface="+mj-lt"/>
                <a:ea typeface="Calibri" panose="020F0502020204030204" pitchFamily="34" charset="0"/>
              </a:rPr>
              <a:t>Vậy chúng </a:t>
            </a:r>
            <a:r>
              <a:rPr lang="nl-NL" sz="2400" dirty="0">
                <a:solidFill>
                  <a:schemeClr val="accent4">
                    <a:lumMod val="50000"/>
                  </a:schemeClr>
                </a:solidFill>
                <a:latin typeface="+mj-lt"/>
                <a:ea typeface="Calibri" panose="020F0502020204030204" pitchFamily="34" charset="0"/>
              </a:rPr>
              <a:t>có đặc điểm gì khác </a:t>
            </a:r>
            <a:r>
              <a:rPr lang="nl-NL" sz="2400" dirty="0" smtClean="0">
                <a:solidFill>
                  <a:schemeClr val="accent4">
                    <a:lumMod val="50000"/>
                  </a:schemeClr>
                </a:solidFill>
                <a:latin typeface="+mj-lt"/>
                <a:ea typeface="Calibri" panose="020F0502020204030204" pitchFamily="34" charset="0"/>
              </a:rPr>
              <a:t>nhau</a:t>
            </a:r>
            <a:r>
              <a:rPr lang="nl-NL" sz="2400" dirty="0">
                <a:solidFill>
                  <a:schemeClr val="accent4">
                    <a:lumMod val="50000"/>
                  </a:schemeClr>
                </a:solidFill>
                <a:latin typeface="+mj-lt"/>
                <a:ea typeface="Calibri" panose="020F0502020204030204" pitchFamily="34" charset="0"/>
              </a:rPr>
              <a:t>?</a:t>
            </a:r>
            <a:endParaRPr lang="en-US" sz="2400" dirty="0">
              <a:solidFill>
                <a:schemeClr val="accent4">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069" y="603133"/>
            <a:ext cx="6679895" cy="396300"/>
          </a:xfrm>
        </p:spPr>
        <p:txBody>
          <a:bodyPr/>
          <a:lstStyle/>
          <a:p>
            <a:r>
              <a:rPr lang="en-US" sz="2000" dirty="0" smtClean="0">
                <a:latin typeface="+mj-lt"/>
              </a:rPr>
              <a:t>2. Tìm hiểu về tổ chức cơ thể thực vật và cơ thể người</a:t>
            </a:r>
            <a:endParaRPr lang="en-US" sz="20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
        <p:nvSpPr>
          <p:cNvPr id="7" name="Rounded Rectangle 6"/>
          <p:cNvSpPr/>
          <p:nvPr/>
        </p:nvSpPr>
        <p:spPr>
          <a:xfrm>
            <a:off x="610821" y="3675237"/>
            <a:ext cx="2256737" cy="54132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Chuẩn bị </a:t>
            </a:r>
            <a:endParaRPr lang="en-US" sz="2000" b="1" dirty="0"/>
          </a:p>
        </p:txBody>
      </p:sp>
      <p:sp>
        <p:nvSpPr>
          <p:cNvPr id="8" name="Rectangle 7"/>
          <p:cNvSpPr/>
          <p:nvPr/>
        </p:nvSpPr>
        <p:spPr>
          <a:xfrm>
            <a:off x="314547" y="1675615"/>
            <a:ext cx="2899869" cy="1323439"/>
          </a:xfrm>
          <a:prstGeom prst="rect">
            <a:avLst/>
          </a:prstGeom>
        </p:spPr>
        <p:txBody>
          <a:bodyPr wrap="square">
            <a:spAutoFit/>
          </a:bodyPr>
          <a:lstStyle/>
          <a:p>
            <a:pPr marL="342900" indent="-342900" algn="just">
              <a:buFont typeface="Wingdings" panose="05000000000000000000" pitchFamily="2" charset="2"/>
              <a:buChar char="§"/>
            </a:pPr>
            <a:r>
              <a:rPr lang="en-US" sz="2000" dirty="0" smtClean="0"/>
              <a:t>Tranh, mẫu cây có thật ở địa phương. </a:t>
            </a:r>
          </a:p>
          <a:p>
            <a:pPr marL="342900" indent="-342900" algn="just">
              <a:buFont typeface="Wingdings" panose="05000000000000000000" pitchFamily="2" charset="2"/>
              <a:buChar char="§"/>
            </a:pPr>
            <a:r>
              <a:rPr lang="en-US" sz="2000" dirty="0" smtClean="0"/>
              <a:t>Tranh hoặc mô hình cấu tạo cơ thể người</a:t>
            </a:r>
            <a:endParaRPr lang="en-US" sz="2000" dirty="0"/>
          </a:p>
        </p:txBody>
      </p:sp>
      <p:sp>
        <p:nvSpPr>
          <p:cNvPr id="9" name="Rounded Rectangle 8"/>
          <p:cNvSpPr/>
          <p:nvPr/>
        </p:nvSpPr>
        <p:spPr>
          <a:xfrm>
            <a:off x="3619805" y="3675237"/>
            <a:ext cx="2574950" cy="54132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Tiến hành</a:t>
            </a:r>
            <a:endParaRPr lang="en-US" sz="2000" b="1" dirty="0"/>
          </a:p>
        </p:txBody>
      </p:sp>
      <p:sp>
        <p:nvSpPr>
          <p:cNvPr id="10" name="Rectangle 9"/>
          <p:cNvSpPr/>
          <p:nvPr/>
        </p:nvSpPr>
        <p:spPr>
          <a:xfrm>
            <a:off x="3217459" y="1675615"/>
            <a:ext cx="3006548" cy="1938992"/>
          </a:xfrm>
          <a:prstGeom prst="rect">
            <a:avLst/>
          </a:prstGeom>
        </p:spPr>
        <p:txBody>
          <a:bodyPr wrap="square">
            <a:spAutoFit/>
          </a:bodyPr>
          <a:lstStyle/>
          <a:p>
            <a:pPr marL="342900" indent="-342900" algn="just">
              <a:buFont typeface="Wingdings" panose="05000000000000000000" pitchFamily="2" charset="2"/>
              <a:buChar char="§"/>
            </a:pPr>
            <a:r>
              <a:rPr lang="en-US" sz="2000" dirty="0" smtClean="0"/>
              <a:t>Nhận xét và xác định vị trí các cơ quan cấu tạo cơ thể cây xanh. </a:t>
            </a:r>
          </a:p>
          <a:p>
            <a:pPr marL="342900" indent="-342900" algn="just">
              <a:buFont typeface="Wingdings" panose="05000000000000000000" pitchFamily="2" charset="2"/>
              <a:buChar char="§"/>
            </a:pPr>
            <a:r>
              <a:rPr lang="en-US" sz="2000" dirty="0"/>
              <a:t>Nhận xét và xác định vị trí các cơ quan cấu tạo cơ thể </a:t>
            </a:r>
            <a:r>
              <a:rPr lang="en-US" sz="2000" dirty="0" smtClean="0"/>
              <a:t>người. </a:t>
            </a:r>
            <a:endParaRPr lang="en-US" sz="2000" dirty="0"/>
          </a:p>
        </p:txBody>
      </p:sp>
      <p:sp>
        <p:nvSpPr>
          <p:cNvPr id="11" name="Rounded Rectangle 10"/>
          <p:cNvSpPr/>
          <p:nvPr/>
        </p:nvSpPr>
        <p:spPr>
          <a:xfrm>
            <a:off x="6443473" y="3675237"/>
            <a:ext cx="1960902" cy="54132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Báo cáo</a:t>
            </a:r>
            <a:endParaRPr lang="en-US" sz="2000" b="1" dirty="0"/>
          </a:p>
        </p:txBody>
      </p:sp>
      <p:sp>
        <p:nvSpPr>
          <p:cNvPr id="12" name="Rectangle 11"/>
          <p:cNvSpPr/>
          <p:nvPr/>
        </p:nvSpPr>
        <p:spPr>
          <a:xfrm>
            <a:off x="6315455" y="1736245"/>
            <a:ext cx="2535937" cy="707886"/>
          </a:xfrm>
          <a:prstGeom prst="rect">
            <a:avLst/>
          </a:prstGeom>
        </p:spPr>
        <p:txBody>
          <a:bodyPr wrap="square">
            <a:spAutoFit/>
          </a:bodyPr>
          <a:lstStyle/>
          <a:p>
            <a:pPr marL="342900" indent="-342900" algn="just">
              <a:buFont typeface="Wingdings" panose="05000000000000000000" pitchFamily="2" charset="2"/>
              <a:buChar char="§"/>
            </a:pPr>
            <a:r>
              <a:rPr lang="en-US" sz="2000" dirty="0" smtClean="0"/>
              <a:t>Liệt kê cơ quan</a:t>
            </a:r>
          </a:p>
          <a:p>
            <a:pPr algn="just"/>
            <a:r>
              <a:rPr lang="en-US" sz="2000" dirty="0"/>
              <a:t>s</a:t>
            </a:r>
            <a:r>
              <a:rPr lang="en-US" sz="2000" dirty="0" smtClean="0"/>
              <a:t>át được theo sơ đồ</a:t>
            </a:r>
            <a:endParaRPr lang="en-US" sz="2000" dirty="0"/>
          </a:p>
        </p:txBody>
      </p:sp>
    </p:spTree>
    <p:extLst>
      <p:ext uri="{BB962C8B-B14F-4D97-AF65-F5344CB8AC3E}">
        <p14:creationId xmlns:p14="http://schemas.microsoft.com/office/powerpoint/2010/main" val="129164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animBg="1"/>
      <p:bldP spid="10" grpId="0"/>
      <p:bldP spid="11"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069" y="603133"/>
            <a:ext cx="6679895" cy="396300"/>
          </a:xfrm>
        </p:spPr>
        <p:txBody>
          <a:bodyPr/>
          <a:lstStyle/>
          <a:p>
            <a:r>
              <a:rPr lang="en-US" sz="2000" dirty="0" smtClean="0">
                <a:latin typeface="+mj-lt"/>
              </a:rPr>
              <a:t>2. Tìm hiểu về tổ chức cơ thể thực vật và cơ thể người</a:t>
            </a:r>
            <a:endParaRPr lang="en-US" sz="20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
        <p:nvSpPr>
          <p:cNvPr id="7" name="Rounded Rectangle 6"/>
          <p:cNvSpPr/>
          <p:nvPr/>
        </p:nvSpPr>
        <p:spPr>
          <a:xfrm>
            <a:off x="1064363" y="3679546"/>
            <a:ext cx="2574950" cy="54132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Chuẩn bị </a:t>
            </a:r>
            <a:endParaRPr lang="en-US" sz="2000" b="1" dirty="0"/>
          </a:p>
        </p:txBody>
      </p:sp>
      <p:sp>
        <p:nvSpPr>
          <p:cNvPr id="8" name="Rectangle 7"/>
          <p:cNvSpPr/>
          <p:nvPr/>
        </p:nvSpPr>
        <p:spPr>
          <a:xfrm>
            <a:off x="965607" y="1744863"/>
            <a:ext cx="3006548" cy="1323439"/>
          </a:xfrm>
          <a:prstGeom prst="rect">
            <a:avLst/>
          </a:prstGeom>
        </p:spPr>
        <p:txBody>
          <a:bodyPr wrap="square">
            <a:spAutoFit/>
          </a:bodyPr>
          <a:lstStyle/>
          <a:p>
            <a:pPr marL="342900" indent="-342900" algn="just">
              <a:buFont typeface="Wingdings" panose="05000000000000000000" pitchFamily="2" charset="2"/>
              <a:buChar char="§"/>
            </a:pPr>
            <a:r>
              <a:rPr lang="en-US" sz="2000" dirty="0" smtClean="0"/>
              <a:t>Tranh, mẫu cây có thật ở địa phương. </a:t>
            </a:r>
          </a:p>
          <a:p>
            <a:pPr marL="342900" indent="-342900" algn="just">
              <a:buFont typeface="Wingdings" panose="05000000000000000000" pitchFamily="2" charset="2"/>
              <a:buChar char="§"/>
            </a:pPr>
            <a:r>
              <a:rPr lang="en-US" sz="2000" dirty="0" smtClean="0"/>
              <a:t>Tranh hoặc mô hình cấu tạo cơ thể người</a:t>
            </a:r>
            <a:endParaRPr lang="en-US" sz="2000" dirty="0"/>
          </a:p>
        </p:txBody>
      </p:sp>
      <p:sp>
        <p:nvSpPr>
          <p:cNvPr id="9" name="Rounded Rectangle 8"/>
          <p:cNvSpPr/>
          <p:nvPr/>
        </p:nvSpPr>
        <p:spPr>
          <a:xfrm>
            <a:off x="5130395" y="3679546"/>
            <a:ext cx="2574950" cy="54132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Tiến hành</a:t>
            </a:r>
            <a:endParaRPr lang="en-US" sz="2000" b="1" dirty="0"/>
          </a:p>
        </p:txBody>
      </p:sp>
      <p:sp>
        <p:nvSpPr>
          <p:cNvPr id="10" name="Rectangle 9"/>
          <p:cNvSpPr/>
          <p:nvPr/>
        </p:nvSpPr>
        <p:spPr>
          <a:xfrm>
            <a:off x="4797552" y="1740554"/>
            <a:ext cx="3006548" cy="1938992"/>
          </a:xfrm>
          <a:prstGeom prst="rect">
            <a:avLst/>
          </a:prstGeom>
        </p:spPr>
        <p:txBody>
          <a:bodyPr wrap="square">
            <a:spAutoFit/>
          </a:bodyPr>
          <a:lstStyle/>
          <a:p>
            <a:pPr marL="342900" indent="-342900" algn="just">
              <a:buFont typeface="Wingdings" panose="05000000000000000000" pitchFamily="2" charset="2"/>
              <a:buChar char="§"/>
            </a:pPr>
            <a:r>
              <a:rPr lang="en-US" sz="2000" dirty="0" smtClean="0"/>
              <a:t>Nhận xét và xác định vị trí các cơ quan cấu tạo cơ thể cây xanh. </a:t>
            </a:r>
          </a:p>
          <a:p>
            <a:pPr marL="342900" indent="-342900" algn="just">
              <a:buFont typeface="Wingdings" panose="05000000000000000000" pitchFamily="2" charset="2"/>
              <a:buChar char="§"/>
            </a:pPr>
            <a:r>
              <a:rPr lang="en-US" sz="2000" dirty="0"/>
              <a:t>Nhận xét và xác định vị trí các cơ quan cấu tạo cơ thể </a:t>
            </a:r>
            <a:r>
              <a:rPr lang="en-US" sz="2000" dirty="0" smtClean="0"/>
              <a:t>người. </a:t>
            </a:r>
            <a:endParaRPr lang="en-US" sz="2000" dirty="0"/>
          </a:p>
        </p:txBody>
      </p:sp>
    </p:spTree>
    <p:extLst>
      <p:ext uri="{BB962C8B-B14F-4D97-AF65-F5344CB8AC3E}">
        <p14:creationId xmlns:p14="http://schemas.microsoft.com/office/powerpoint/2010/main" val="5859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animBg="1"/>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pic>
        <p:nvPicPr>
          <p:cNvPr id="4" name="Picture 3"/>
          <p:cNvPicPr>
            <a:picLocks noChangeAspect="1"/>
          </p:cNvPicPr>
          <p:nvPr/>
        </p:nvPicPr>
        <p:blipFill>
          <a:blip r:embed="rId2"/>
          <a:stretch>
            <a:fillRect/>
          </a:stretch>
        </p:blipFill>
        <p:spPr>
          <a:xfrm>
            <a:off x="899769" y="743141"/>
            <a:ext cx="3686861" cy="3876675"/>
          </a:xfrm>
          <a:prstGeom prst="rect">
            <a:avLst/>
          </a:prstGeom>
        </p:spPr>
      </p:pic>
      <p:pic>
        <p:nvPicPr>
          <p:cNvPr id="5" name="Picture 4"/>
          <p:cNvPicPr>
            <a:picLocks noChangeAspect="1"/>
          </p:cNvPicPr>
          <p:nvPr/>
        </p:nvPicPr>
        <p:blipFill>
          <a:blip r:embed="rId3"/>
          <a:stretch>
            <a:fillRect/>
          </a:stretch>
        </p:blipFill>
        <p:spPr>
          <a:xfrm>
            <a:off x="4778899" y="743141"/>
            <a:ext cx="3721364" cy="3876675"/>
          </a:xfrm>
          <a:prstGeom prst="rect">
            <a:avLst/>
          </a:prstGeom>
        </p:spPr>
      </p:pic>
    </p:spTree>
    <p:extLst>
      <p:ext uri="{BB962C8B-B14F-4D97-AF65-F5344CB8AC3E}">
        <p14:creationId xmlns:p14="http://schemas.microsoft.com/office/powerpoint/2010/main" val="90657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1"/>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dirty="0" smtClean="0">
                <a:latin typeface="+mj-lt"/>
              </a:rPr>
              <a:t>Hướng dẫn về nhà</a:t>
            </a:r>
            <a:endParaRPr sz="2400" dirty="0">
              <a:latin typeface="+mj-lt"/>
            </a:endParaRPr>
          </a:p>
        </p:txBody>
      </p:sp>
      <p:sp>
        <p:nvSpPr>
          <p:cNvPr id="338" name="Google Shape;338;p3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43</a:t>
            </a:fld>
            <a:endParaRPr/>
          </a:p>
        </p:txBody>
      </p:sp>
      <p:sp>
        <p:nvSpPr>
          <p:cNvPr id="339" name="Google Shape;339;p31"/>
          <p:cNvSpPr/>
          <p:nvPr/>
        </p:nvSpPr>
        <p:spPr>
          <a:xfrm>
            <a:off x="7812624" y="3691500"/>
            <a:ext cx="906340" cy="903912"/>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 name="Google Shape;340;p31"/>
          <p:cNvGrpSpPr/>
          <p:nvPr/>
        </p:nvGrpSpPr>
        <p:grpSpPr>
          <a:xfrm>
            <a:off x="4902417" y="1599099"/>
            <a:ext cx="3152632" cy="2996118"/>
            <a:chOff x="5554842" y="1189775"/>
            <a:chExt cx="3664999" cy="3483048"/>
          </a:xfrm>
        </p:grpSpPr>
        <p:sp>
          <p:nvSpPr>
            <p:cNvPr id="341" name="Google Shape;341;p31"/>
            <p:cNvSpPr/>
            <p:nvPr/>
          </p:nvSpPr>
          <p:spPr>
            <a:xfrm>
              <a:off x="5632317" y="1189775"/>
              <a:ext cx="3305700" cy="669000"/>
            </a:xfrm>
            <a:prstGeom prst="chevron">
              <a:avLst>
                <a:gd name="adj"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chemeClr val="dk1"/>
                  </a:solidFill>
                  <a:latin typeface="+mj-lt"/>
                  <a:ea typeface="Amatic SC"/>
                  <a:cs typeface="Amatic SC"/>
                  <a:sym typeface="Amatic SC"/>
                </a:rPr>
                <a:t>Tìm</a:t>
              </a:r>
              <a:r>
                <a:rPr lang="en" sz="2000" b="1" dirty="0" smtClean="0">
                  <a:solidFill>
                    <a:schemeClr val="dk1"/>
                  </a:solidFill>
                  <a:latin typeface="+mj-lt"/>
                  <a:ea typeface="Amatic SC"/>
                  <a:cs typeface="Amatic SC"/>
                  <a:sym typeface="Amatic SC"/>
                </a:rPr>
                <a:t> hiểu bài</a:t>
              </a:r>
              <a:endParaRPr sz="2000" b="1" dirty="0">
                <a:solidFill>
                  <a:schemeClr val="dk1"/>
                </a:solidFill>
                <a:latin typeface="+mj-lt"/>
                <a:ea typeface="Amatic SC"/>
                <a:cs typeface="Amatic SC"/>
                <a:sym typeface="Amatic SC"/>
              </a:endParaRPr>
            </a:p>
          </p:txBody>
        </p:sp>
        <p:sp>
          <p:nvSpPr>
            <p:cNvPr id="342" name="Google Shape;342;p31"/>
            <p:cNvSpPr txBox="1"/>
            <p:nvPr/>
          </p:nvSpPr>
          <p:spPr>
            <a:xfrm>
              <a:off x="5554842" y="2057124"/>
              <a:ext cx="3664999" cy="2615699"/>
            </a:xfrm>
            <a:prstGeom prst="rect">
              <a:avLst/>
            </a:prstGeom>
            <a:noFill/>
            <a:ln>
              <a:noFill/>
            </a:ln>
          </p:spPr>
          <p:txBody>
            <a:bodyPr spcFirstLastPara="1" wrap="square" lIns="91425" tIns="91425" rIns="91425" bIns="91425" anchor="t" anchorCtr="0">
              <a:noAutofit/>
            </a:bodyPr>
            <a:lstStyle/>
            <a:p>
              <a:pPr marL="0" lvl="0" indent="0" algn="l" rtl="0">
                <a:lnSpc>
                  <a:spcPts val="2200"/>
                </a:lnSpc>
                <a:spcBef>
                  <a:spcPts val="200"/>
                </a:spcBef>
                <a:spcAft>
                  <a:spcPts val="200"/>
                </a:spcAft>
                <a:buNone/>
              </a:pPr>
              <a:r>
                <a:rPr lang="en" sz="2000" dirty="0" smtClean="0">
                  <a:solidFill>
                    <a:schemeClr val="dk1"/>
                  </a:solidFill>
                  <a:latin typeface="+mn-lt"/>
                  <a:ea typeface="Nunito"/>
                  <a:cs typeface="Nunito"/>
                  <a:sym typeface="Nunito"/>
                </a:rPr>
                <a:t>Đọc trước Bài 14 – </a:t>
              </a:r>
            </a:p>
            <a:p>
              <a:pPr marL="0" lvl="0" indent="0" algn="l" rtl="0">
                <a:lnSpc>
                  <a:spcPts val="2200"/>
                </a:lnSpc>
                <a:spcBef>
                  <a:spcPts val="200"/>
                </a:spcBef>
                <a:spcAft>
                  <a:spcPts val="200"/>
                </a:spcAft>
                <a:buNone/>
              </a:pPr>
              <a:r>
                <a:rPr lang="en" sz="2000" dirty="0" smtClean="0">
                  <a:solidFill>
                    <a:schemeClr val="dk1"/>
                  </a:solidFill>
                  <a:latin typeface="+mn-lt"/>
                  <a:ea typeface="Nunito"/>
                  <a:cs typeface="Nunito"/>
                  <a:sym typeface="Nunito"/>
                </a:rPr>
                <a:t>Phân loại thế giới sống</a:t>
              </a:r>
              <a:endParaRPr sz="2000" dirty="0">
                <a:solidFill>
                  <a:schemeClr val="dk1"/>
                </a:solidFill>
                <a:latin typeface="+mn-lt"/>
                <a:ea typeface="Nunito"/>
                <a:cs typeface="Nunito"/>
                <a:sym typeface="Nunito"/>
              </a:endParaRPr>
            </a:p>
          </p:txBody>
        </p:sp>
      </p:grpSp>
      <p:grpSp>
        <p:nvGrpSpPr>
          <p:cNvPr id="343" name="Google Shape;343;p31"/>
          <p:cNvGrpSpPr/>
          <p:nvPr/>
        </p:nvGrpSpPr>
        <p:grpSpPr>
          <a:xfrm>
            <a:off x="1569572" y="1599292"/>
            <a:ext cx="3332845" cy="2995927"/>
            <a:chOff x="-327452" y="1189999"/>
            <a:chExt cx="3874500" cy="3482826"/>
          </a:xfrm>
        </p:grpSpPr>
        <p:sp>
          <p:nvSpPr>
            <p:cNvPr id="344" name="Google Shape;344;p31"/>
            <p:cNvSpPr/>
            <p:nvPr/>
          </p:nvSpPr>
          <p:spPr>
            <a:xfrm>
              <a:off x="-327452" y="1189999"/>
              <a:ext cx="3874500" cy="669000"/>
            </a:xfrm>
            <a:prstGeom prst="homePlate">
              <a:avLst>
                <a:gd name="adj"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chemeClr val="dk1"/>
                  </a:solidFill>
                  <a:latin typeface="+mj-lt"/>
                  <a:ea typeface="Amatic SC"/>
                  <a:cs typeface="Amatic SC"/>
                  <a:sym typeface="Amatic SC"/>
                </a:rPr>
                <a:t>Làm bài tập</a:t>
              </a:r>
              <a:endParaRPr sz="2000" b="1" dirty="0">
                <a:solidFill>
                  <a:schemeClr val="dk1"/>
                </a:solidFill>
                <a:latin typeface="+mj-lt"/>
                <a:ea typeface="Amatic SC"/>
                <a:cs typeface="Amatic SC"/>
                <a:sym typeface="Amatic SC"/>
              </a:endParaRPr>
            </a:p>
          </p:txBody>
        </p:sp>
        <p:sp>
          <p:nvSpPr>
            <p:cNvPr id="345" name="Google Shape;345;p31"/>
            <p:cNvSpPr txBox="1"/>
            <p:nvPr/>
          </p:nvSpPr>
          <p:spPr>
            <a:xfrm>
              <a:off x="-248215" y="2057125"/>
              <a:ext cx="3139777" cy="2615700"/>
            </a:xfrm>
            <a:prstGeom prst="rect">
              <a:avLst/>
            </a:prstGeom>
            <a:noFill/>
            <a:ln>
              <a:noFill/>
            </a:ln>
          </p:spPr>
          <p:txBody>
            <a:bodyPr spcFirstLastPara="1" wrap="square" lIns="91425" tIns="91425" rIns="91425" bIns="91425" anchor="t" anchorCtr="0">
              <a:noAutofit/>
            </a:bodyPr>
            <a:lstStyle/>
            <a:p>
              <a:pPr marL="0" lvl="0" indent="0" algn="l" rtl="0">
                <a:lnSpc>
                  <a:spcPts val="2200"/>
                </a:lnSpc>
                <a:spcBef>
                  <a:spcPts val="200"/>
                </a:spcBef>
                <a:spcAft>
                  <a:spcPts val="200"/>
                </a:spcAft>
                <a:buNone/>
              </a:pPr>
              <a:r>
                <a:rPr lang="en" sz="2000" dirty="0" smtClean="0">
                  <a:solidFill>
                    <a:schemeClr val="dk1"/>
                  </a:solidFill>
                  <a:latin typeface="+mn-lt"/>
                  <a:ea typeface="Nunito"/>
                  <a:cs typeface="Nunito"/>
                  <a:sym typeface="Nunito"/>
                </a:rPr>
                <a:t>Trả lời câu hỏi 5, 6 SGK trang 83</a:t>
              </a:r>
              <a:endParaRPr sz="2000" dirty="0">
                <a:solidFill>
                  <a:schemeClr val="dk1"/>
                </a:solidFill>
                <a:latin typeface="+mn-lt"/>
                <a:ea typeface="Nunito"/>
                <a:cs typeface="Nunito"/>
                <a:sym typeface="Nuni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barn(inVertical)">
                                      <p:cBhvr>
                                        <p:cTn id="7" dur="500"/>
                                        <p:tgtEl>
                                          <p:spTgt spid="3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3"/>
                                        </p:tgtEl>
                                        <p:attrNameLst>
                                          <p:attrName>style.visibility</p:attrName>
                                        </p:attrNameLst>
                                      </p:cBhvr>
                                      <p:to>
                                        <p:strVal val="visible"/>
                                      </p:to>
                                    </p:set>
                                    <p:animEffect transition="in" filter="barn(inVertical)">
                                      <p:cBhvr>
                                        <p:cTn id="12" dur="500"/>
                                        <p:tgtEl>
                                          <p:spTgt spid="343"/>
                                        </p:tgtEl>
                                      </p:cBhvr>
                                    </p:animEffect>
                                  </p:childTnLst>
                                </p:cTn>
                              </p:par>
                              <p:par>
                                <p:cTn id="13" presetID="16" presetClass="entr" presetSubtype="21" fill="hold" nodeType="withEffect">
                                  <p:stCondLst>
                                    <p:cond delay="0"/>
                                  </p:stCondLst>
                                  <p:childTnLst>
                                    <p:set>
                                      <p:cBhvr>
                                        <p:cTn id="14" dur="1" fill="hold">
                                          <p:stCondLst>
                                            <p:cond delay="0"/>
                                          </p:stCondLst>
                                        </p:cTn>
                                        <p:tgtEl>
                                          <p:spTgt spid="340"/>
                                        </p:tgtEl>
                                        <p:attrNameLst>
                                          <p:attrName>style.visibility</p:attrName>
                                        </p:attrNameLst>
                                      </p:cBhvr>
                                      <p:to>
                                        <p:strVal val="visible"/>
                                      </p:to>
                                    </p:set>
                                    <p:animEffect transition="in" filter="barn(inVertical)">
                                      <p:cBhvr>
                                        <p:cTn id="15" dur="5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5941" y="1758771"/>
            <a:ext cx="6933062" cy="1680600"/>
          </a:xfrm>
        </p:spPr>
        <p:txBody>
          <a:bodyPr/>
          <a:lstStyle/>
          <a:p>
            <a:pPr>
              <a:lnSpc>
                <a:spcPts val="4400"/>
              </a:lnSpc>
              <a:spcBef>
                <a:spcPts val="200"/>
              </a:spcBef>
              <a:spcAft>
                <a:spcPts val="200"/>
              </a:spcAft>
            </a:pPr>
            <a:r>
              <a:rPr lang="en-US" sz="3400" dirty="0" smtClean="0">
                <a:latin typeface="+mj-lt"/>
              </a:rPr>
              <a:t>CẢM ƠN CÁC EM </a:t>
            </a:r>
            <a:br>
              <a:rPr lang="en-US" sz="3400" dirty="0" smtClean="0">
                <a:latin typeface="+mj-lt"/>
              </a:rPr>
            </a:br>
            <a:r>
              <a:rPr lang="en-US" sz="3400" dirty="0" smtClean="0">
                <a:latin typeface="+mj-lt"/>
              </a:rPr>
              <a:t>ĐÃ LẮNG NGHE BÀI GIẢNG!</a:t>
            </a:r>
            <a:endParaRPr lang="en-US" sz="3400" dirty="0">
              <a:latin typeface="+mj-lt"/>
            </a:endParaRPr>
          </a:p>
        </p:txBody>
      </p:sp>
    </p:spTree>
    <p:extLst>
      <p:ext uri="{BB962C8B-B14F-4D97-AF65-F5344CB8AC3E}">
        <p14:creationId xmlns:p14="http://schemas.microsoft.com/office/powerpoint/2010/main" val="99251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600" dirty="0" smtClean="0">
                <a:latin typeface="+mj-lt"/>
              </a:rPr>
              <a:t>NỘI DUNG BÀI HỌC</a:t>
            </a:r>
            <a:endParaRPr sz="2600" dirty="0">
              <a:latin typeface="+mj-lt"/>
            </a:endParaRPr>
          </a:p>
        </p:txBody>
      </p:sp>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Rounded Rectangle 2"/>
          <p:cNvSpPr/>
          <p:nvPr/>
        </p:nvSpPr>
        <p:spPr>
          <a:xfrm>
            <a:off x="1141171" y="1441094"/>
            <a:ext cx="2670048" cy="724205"/>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Sinh vật đơn bào, sinh vật đa bào</a:t>
            </a:r>
            <a:endParaRPr lang="en-US" sz="2000" dirty="0"/>
          </a:p>
        </p:txBody>
      </p:sp>
      <p:sp>
        <p:nvSpPr>
          <p:cNvPr id="8" name="Rounded Rectangle 7"/>
          <p:cNvSpPr/>
          <p:nvPr/>
        </p:nvSpPr>
        <p:spPr>
          <a:xfrm>
            <a:off x="3049218" y="2464003"/>
            <a:ext cx="2963875" cy="724205"/>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Tổ chức cơ thể đa bào</a:t>
            </a:r>
            <a:endParaRPr lang="en-US" sz="2000" dirty="0"/>
          </a:p>
        </p:txBody>
      </p:sp>
      <p:sp>
        <p:nvSpPr>
          <p:cNvPr id="9" name="Rounded Rectangle 8"/>
          <p:cNvSpPr/>
          <p:nvPr/>
        </p:nvSpPr>
        <p:spPr>
          <a:xfrm>
            <a:off x="4978445" y="3585544"/>
            <a:ext cx="2670048" cy="72420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Thực hành tìm hiểu về tổ chức cơ thể</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barn(inVertical)">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3"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ctrTitle"/>
          </p:nvPr>
        </p:nvSpPr>
        <p:spPr>
          <a:xfrm>
            <a:off x="980238" y="2333548"/>
            <a:ext cx="7132319" cy="69494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dirty="0" smtClean="0">
                <a:solidFill>
                  <a:schemeClr val="accent2">
                    <a:lumMod val="50000"/>
                  </a:schemeClr>
                </a:solidFill>
                <a:latin typeface="+mj-lt"/>
              </a:rPr>
              <a:t>SINH VẬT ĐƠN BÀO, SINH VẬT ĐA BÀO</a:t>
            </a:r>
            <a:endParaRPr sz="2800" dirty="0">
              <a:solidFill>
                <a:schemeClr val="accent2">
                  <a:lumMod val="50000"/>
                </a:schemeClr>
              </a:solidFill>
              <a:latin typeface="+mj-lt"/>
            </a:endParaRPr>
          </a:p>
        </p:txBody>
      </p:sp>
      <p:sp>
        <p:nvSpPr>
          <p:cNvPr id="214" name="Google Shape;214;p18"/>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3000" b="1" dirty="0" smtClean="0">
                <a:solidFill>
                  <a:schemeClr val="dk1"/>
                </a:solidFill>
                <a:latin typeface="+mj-lt"/>
                <a:ea typeface="Amatic SC"/>
                <a:cs typeface="Amatic SC"/>
                <a:sym typeface="Amatic SC"/>
              </a:rPr>
              <a:t>I</a:t>
            </a:r>
            <a:endParaRPr sz="3000" b="1" dirty="0">
              <a:solidFill>
                <a:schemeClr val="dk1"/>
              </a:solidFill>
              <a:latin typeface="+mj-lt"/>
              <a:ea typeface="Amatic SC"/>
              <a:cs typeface="Amatic SC"/>
              <a:sym typeface="Amatic S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circle(in)">
                                      <p:cBhvr>
                                        <p:cTn id="7" dur="2000"/>
                                        <p:tgtEl>
                                          <p:spTgt spid="2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2"/>
                                        </p:tgtEl>
                                        <p:attrNameLst>
                                          <p:attrName>style.visibility</p:attrName>
                                        </p:attrNameLst>
                                      </p:cBhvr>
                                      <p:to>
                                        <p:strVal val="visible"/>
                                      </p:to>
                                    </p:set>
                                    <p:animEffect transition="in" filter="circle(in)">
                                      <p:cBhvr>
                                        <p:cTn id="10" dur="2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2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22"/>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600" dirty="0" smtClean="0">
                <a:latin typeface="+mj-lt"/>
              </a:rPr>
              <a:t>1. SINH VẬT ĐƠN BÀO</a:t>
            </a:r>
            <a:endParaRPr sz="2600" dirty="0">
              <a:latin typeface="+mj-lt"/>
            </a:endParaRPr>
          </a:p>
        </p:txBody>
      </p:sp>
      <p:sp>
        <p:nvSpPr>
          <p:cNvPr id="247" name="Google Shape;247;p2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Rectangle 3"/>
          <p:cNvSpPr/>
          <p:nvPr/>
        </p:nvSpPr>
        <p:spPr>
          <a:xfrm>
            <a:off x="540565" y="2081102"/>
            <a:ext cx="8086953" cy="391197"/>
          </a:xfrm>
          <a:prstGeom prst="rect">
            <a:avLst/>
          </a:prstGeom>
        </p:spPr>
        <p:txBody>
          <a:bodyPr wrap="square">
            <a:spAutoFit/>
          </a:bodyPr>
          <a:lstStyle/>
          <a:p>
            <a:pPr algn="just">
              <a:lnSpc>
                <a:spcPts val="2500"/>
              </a:lnSpc>
              <a:spcBef>
                <a:spcPts val="200"/>
              </a:spcBef>
              <a:spcAft>
                <a:spcPts val="200"/>
              </a:spcAft>
            </a:pPr>
            <a:r>
              <a:rPr lang="en-US" sz="2000" b="1" dirty="0">
                <a:latin typeface="+mj-lt"/>
                <a:ea typeface="Calibri" panose="020F0502020204030204" pitchFamily="34" charset="0"/>
                <a:cs typeface="Times New Roman" panose="02020603050405020304" pitchFamily="18" charset="0"/>
              </a:rPr>
              <a:t>6</a:t>
            </a:r>
            <a:endParaRPr lang="en-US" sz="2000" b="1" dirty="0" smtClean="0">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barn(inVertical)">
                                      <p:cBhvr>
                                        <p:cTn id="7" dur="5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31521" y="843011"/>
            <a:ext cx="7388352" cy="451779"/>
          </a:xfrm>
        </p:spPr>
        <p:txBody>
          <a:bodyPr/>
          <a:lstStyle/>
          <a:p>
            <a:r>
              <a:rPr lang="en-US" sz="2400" b="1" dirty="0" smtClean="0">
                <a:latin typeface="+mj-lt"/>
              </a:rPr>
              <a:t>Một số hình ảnh về sinh vật đơn bào</a:t>
            </a:r>
            <a:endParaRPr lang="en-US" sz="2400" b="1" dirty="0">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4" name="Picture 3"/>
          <p:cNvPicPr>
            <a:picLocks noChangeAspect="1"/>
          </p:cNvPicPr>
          <p:nvPr/>
        </p:nvPicPr>
        <p:blipFill>
          <a:blip r:embed="rId3"/>
          <a:stretch>
            <a:fillRect/>
          </a:stretch>
        </p:blipFill>
        <p:spPr>
          <a:xfrm>
            <a:off x="1506932" y="1398708"/>
            <a:ext cx="6320332" cy="3083364"/>
          </a:xfrm>
          <a:prstGeom prst="rect">
            <a:avLst/>
          </a:prstGeom>
        </p:spPr>
      </p:pic>
    </p:spTree>
    <p:extLst>
      <p:ext uri="{BB962C8B-B14F-4D97-AF65-F5344CB8AC3E}">
        <p14:creationId xmlns:p14="http://schemas.microsoft.com/office/powerpoint/2010/main" val="321749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22"/>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000" dirty="0" smtClean="0">
                <a:latin typeface="+mj-lt"/>
              </a:rPr>
              <a:t>Hoạt động sống của sinh vật đơn bào</a:t>
            </a:r>
            <a:endParaRPr sz="2000" dirty="0">
              <a:latin typeface="+mj-lt"/>
            </a:endParaRPr>
          </a:p>
        </p:txBody>
      </p:sp>
      <p:sp>
        <p:nvSpPr>
          <p:cNvPr id="247" name="Google Shape;247;p2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Rounded Rectangle 4"/>
          <p:cNvSpPr/>
          <p:nvPr/>
        </p:nvSpPr>
        <p:spPr>
          <a:xfrm>
            <a:off x="591772" y="2324252"/>
            <a:ext cx="3615473" cy="1119967"/>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Sinh vật đơn bào thực hiện các hoạt đông sống trong khuôn khổ một tế bào</a:t>
            </a:r>
            <a:endParaRPr lang="en-US" sz="2000" b="1" dirty="0"/>
          </a:p>
        </p:txBody>
      </p:sp>
      <p:sp>
        <p:nvSpPr>
          <p:cNvPr id="6" name="Rounded Rectangle 5"/>
          <p:cNvSpPr/>
          <p:nvPr/>
        </p:nvSpPr>
        <p:spPr>
          <a:xfrm>
            <a:off x="5515658" y="1316731"/>
            <a:ext cx="2991917" cy="540466"/>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Lấy và tiêu hóa thức ăn</a:t>
            </a:r>
            <a:endParaRPr lang="en-US" sz="2000" dirty="0">
              <a:solidFill>
                <a:schemeClr val="bg1"/>
              </a:solidFill>
            </a:endParaRPr>
          </a:p>
        </p:txBody>
      </p:sp>
      <p:sp>
        <p:nvSpPr>
          <p:cNvPr id="9" name="Rounded Rectangle 8"/>
          <p:cNvSpPr/>
          <p:nvPr/>
        </p:nvSpPr>
        <p:spPr>
          <a:xfrm>
            <a:off x="5515659" y="1992898"/>
            <a:ext cx="2991917" cy="475488"/>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Hô hấp </a:t>
            </a:r>
            <a:endParaRPr lang="en-US" sz="2000" dirty="0">
              <a:solidFill>
                <a:schemeClr val="bg1"/>
              </a:solidFill>
            </a:endParaRPr>
          </a:p>
        </p:txBody>
      </p:sp>
      <p:sp>
        <p:nvSpPr>
          <p:cNvPr id="10" name="Rounded Rectangle 9"/>
          <p:cNvSpPr/>
          <p:nvPr/>
        </p:nvSpPr>
        <p:spPr>
          <a:xfrm>
            <a:off x="5515657" y="2638842"/>
            <a:ext cx="2991917" cy="490788"/>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Vận động</a:t>
            </a:r>
            <a:endParaRPr lang="en-US" sz="2000" dirty="0">
              <a:solidFill>
                <a:schemeClr val="bg1"/>
              </a:solidFill>
            </a:endParaRPr>
          </a:p>
        </p:txBody>
      </p:sp>
      <p:sp>
        <p:nvSpPr>
          <p:cNvPr id="11" name="Rounded Rectangle 10"/>
          <p:cNvSpPr/>
          <p:nvPr/>
        </p:nvSpPr>
        <p:spPr>
          <a:xfrm>
            <a:off x="5572961" y="3308097"/>
            <a:ext cx="2991917" cy="490788"/>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Sinh sản</a:t>
            </a:r>
            <a:endParaRPr lang="en-US" sz="2000" dirty="0">
              <a:solidFill>
                <a:schemeClr val="bg1"/>
              </a:solidFill>
            </a:endParaRPr>
          </a:p>
        </p:txBody>
      </p:sp>
      <p:sp>
        <p:nvSpPr>
          <p:cNvPr id="13" name="Rounded Rectangle 12"/>
          <p:cNvSpPr/>
          <p:nvPr/>
        </p:nvSpPr>
        <p:spPr>
          <a:xfrm>
            <a:off x="5572962" y="3945463"/>
            <a:ext cx="2991917" cy="652069"/>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Trả lời các kích thích tử môi trường bên ngoài</a:t>
            </a:r>
            <a:endParaRPr lang="en-US" sz="2000" dirty="0">
              <a:solidFill>
                <a:schemeClr val="bg1"/>
              </a:solidFill>
            </a:endParaRPr>
          </a:p>
        </p:txBody>
      </p:sp>
      <p:cxnSp>
        <p:nvCxnSpPr>
          <p:cNvPr id="3" name="Straight Arrow Connector 2"/>
          <p:cNvCxnSpPr>
            <a:stCxn id="5" idx="3"/>
            <a:endCxn id="6" idx="1"/>
          </p:cNvCxnSpPr>
          <p:nvPr/>
        </p:nvCxnSpPr>
        <p:spPr>
          <a:xfrm flipV="1">
            <a:off x="4207245" y="1586964"/>
            <a:ext cx="1308413" cy="1297272"/>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207245" y="2884235"/>
            <a:ext cx="1308412" cy="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5" idx="3"/>
            <a:endCxn id="9" idx="1"/>
          </p:cNvCxnSpPr>
          <p:nvPr/>
        </p:nvCxnSpPr>
        <p:spPr>
          <a:xfrm flipV="1">
            <a:off x="4207245" y="2230642"/>
            <a:ext cx="1308414" cy="653594"/>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3"/>
            <a:endCxn id="11" idx="1"/>
          </p:cNvCxnSpPr>
          <p:nvPr/>
        </p:nvCxnSpPr>
        <p:spPr>
          <a:xfrm>
            <a:off x="4207245" y="2884236"/>
            <a:ext cx="1365716" cy="669255"/>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3"/>
            <a:endCxn id="13" idx="1"/>
          </p:cNvCxnSpPr>
          <p:nvPr/>
        </p:nvCxnSpPr>
        <p:spPr>
          <a:xfrm>
            <a:off x="4207245" y="2884236"/>
            <a:ext cx="1365717" cy="1387262"/>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9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wipe(down)">
                                      <p:cBhvr>
                                        <p:cTn id="7" dur="5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par>
                                <p:cTn id="19" presetID="2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22" presetClass="entr" presetSubtype="4"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par>
                                <p:cTn id="25" presetID="2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p:bldP spid="5" grpId="0" animBg="1"/>
      <p:bldP spid="6" grpId="0" animBg="1"/>
      <p:bldP spid="9" grpId="0" animBg="1"/>
      <p:bldP spid="10" grpId="0" animBg="1"/>
      <p:bldP spid="11" grpId="0" animBg="1"/>
      <p:bldP spid="13" grpId="0" animBg="1"/>
    </p:bld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TotalTime>
  <Words>1536</Words>
  <Application>Microsoft Office PowerPoint</Application>
  <PresentationFormat>On-screen Show (16:9)</PresentationFormat>
  <Paragraphs>226</Paragraphs>
  <Slides>44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Calibri</vt:lpstr>
      <vt:lpstr>Wingdings</vt:lpstr>
      <vt:lpstr>Amatic SC</vt:lpstr>
      <vt:lpstr>Nunito SemiBold</vt:lpstr>
      <vt:lpstr>Arial</vt:lpstr>
      <vt:lpstr>Times New Roman</vt:lpstr>
      <vt:lpstr>Nunito</vt:lpstr>
      <vt:lpstr>Curio template</vt:lpstr>
      <vt:lpstr>BÀI 13: T9Ừ TẾ BÀO ĐẾN CƠ THỂ</vt:lpstr>
      <vt:lpstr>Kiểm tra bài cũ</vt:lpstr>
      <vt:lpstr>PowerPoint Presentation</vt:lpstr>
      <vt:lpstr>PowerPoint Presentation</vt:lpstr>
      <vt:lpstr>NỘI DUNG BÀI HỌC</vt:lpstr>
      <vt:lpstr>SINH VẬT ĐƠN BÀO, SINH VẬT ĐA BÀO</vt:lpstr>
      <vt:lpstr>1. SINH VẬT ĐƠN BÀO</vt:lpstr>
      <vt:lpstr>PowerPoint Presentation</vt:lpstr>
      <vt:lpstr>Hoạt động sống của sinh vật đơn bào</vt:lpstr>
      <vt:lpstr>Mở rộng</vt:lpstr>
      <vt:lpstr>PowerPoint Presentation</vt:lpstr>
      <vt:lpstr>2. Sinh vật đa bào</vt:lpstr>
      <vt:lpstr>PowerPoint Presentation</vt:lpstr>
      <vt:lpstr>PowerPoint Presentation</vt:lpstr>
      <vt:lpstr>Em hãy phân biệt sinh vật đơn bào và  sinh vật đa bào theo gợi ý trong Bảng 13.1</vt:lpstr>
      <vt:lpstr>PowerPoint Presentation</vt:lpstr>
      <vt:lpstr>PowerPoint Presentation</vt:lpstr>
      <vt:lpstr>Thảo luận nhóm và  trả lời câu hỏi</vt:lpstr>
      <vt:lpstr>Mở rộng</vt:lpstr>
      <vt:lpstr>II. TỔ CHỨC CƠ THỂ ĐA BÀO</vt:lpstr>
      <vt:lpstr>Quan sát Hình 13.5</vt:lpstr>
      <vt:lpstr>Quan sát hình 13.3</vt:lpstr>
      <vt:lpstr>Các cấp độ tổ chức  cấu tạo của cơ thể cây xanh</vt:lpstr>
      <vt:lpstr>Quan sát Hình 13.4</vt:lpstr>
      <vt:lpstr>Các cấp độ từ thấp đến cao  của sinh vật đa bào</vt:lpstr>
      <vt:lpstr>PowerPoint Presentation</vt:lpstr>
      <vt:lpstr>Em hãy phân biệt sinh vật đơn bào và  sinh vật đa bào theo gợi ý trong Bảng 13.1</vt:lpstr>
      <vt:lpstr>PowerPoint Presentation</vt:lpstr>
      <vt:lpstr>PowerPoint Presentation</vt:lpstr>
      <vt:lpstr>PowerPoint Presentation</vt:lpstr>
      <vt:lpstr>PowerPoint Presentation</vt:lpstr>
      <vt:lpstr>PowerPoint Presentation</vt:lpstr>
      <vt:lpstr>PowerPoint Presentation</vt:lpstr>
      <vt:lpstr>Mở rộng</vt:lpstr>
      <vt:lpstr>PowerPoint Presentation</vt:lpstr>
      <vt:lpstr>III. THỰC HÀNH TÌM HIỂU VỀ TỔ CHỨC CƠ THỂ</vt:lpstr>
      <vt:lpstr>Bước 1: Chuẩn bị</vt:lpstr>
      <vt:lpstr>Bước 2: Tiến hành</vt:lpstr>
      <vt:lpstr>Bước 3: Báo cáo</vt:lpstr>
      <vt:lpstr>2. Tìm hiểu về tổ chức cơ thể thực vật và cơ thể người</vt:lpstr>
      <vt:lpstr>2. Tìm hiểu về tổ chức cơ thể thực vật và cơ thể người</vt:lpstr>
      <vt:lpstr>PowerPoint Presentation</vt:lpstr>
      <vt:lpstr>Hướng dẫn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user</cp:lastModifiedBy>
  <cp:revision>63</cp:revision>
  <dcterms:modified xsi:type="dcterms:W3CDTF">2025-02-05T07:15:41Z</dcterms:modified>
</cp:coreProperties>
</file>