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82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9" r:id="rId16"/>
    <p:sldId id="281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36" y="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6AD97-6318-7E95-5DB3-644116B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7E5A6-2E2C-465F-5DAC-F23AFDF3A8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D8C81-0429-6B3C-8126-7E024A7A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32338-8246-5C2A-C491-60C36D73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115FF-51DC-45FD-9AD3-4108247D2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0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E0B59-C417-4C7C-E83C-6514D81FD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7A7496-6812-9810-A66F-143E418BC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B3048-2935-2365-D764-674BFF905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E674-EC5A-6FC1-5763-E7AD2358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AD148-1E98-BFD8-36E5-D6D4F6A89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8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F0F235-7E46-B395-0503-5F426F527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21A1E-DE3A-49BD-3AA9-836852E4A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58F55-6EC5-CA42-9992-19665DC6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2731-C7F9-A445-63EB-5106DBA73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BCF88-BF5B-2B80-F114-DC7CA8E14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ECBD-7AF6-0BE9-DAF0-D77D2C5B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F7B52-C4A6-A41A-0EAB-1F0591C5A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39BC8-F079-941A-3CB6-08C24BEE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00CE0-C9B2-FFA5-86B2-C7C33613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B7138-A133-D0C5-06D6-0EFA1757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9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19E92-234C-5DA5-C7F5-15AB9157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C1F631-46D8-1EC4-6BC9-07A68B27B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5A5B3-8345-ABA1-A8BC-373DF27F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3965F-DD6A-D766-A911-3D438D133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298E2-2265-6DAE-77F1-F61B7AAE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1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A0E95-BBAA-E72A-4732-754799598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3443E-42D5-7B28-D71D-8E2F97D54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A9B691-9079-DECB-7C82-B66AF41F5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31E487-D28B-C059-11AA-C018CC0C7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4ACF5-10D7-F63E-D14F-81EE6466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B176C-2962-FEF4-A08E-798100576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0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B4C22-F07B-897A-6C71-E47D5D4A7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84308-FB2F-A289-AE5D-96A2BD465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090F1-CB4E-AC06-8CE4-0C45574E5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A88AC-A210-5C19-677E-AE1756988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4CD3EA-6ACB-161D-54EB-F2BEBBFD5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DBC675-384C-0EF1-C017-E9235D8A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EB8FF9-B26B-B9B6-B46E-82B272BFC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E4ADE9-9231-E855-0A0C-84D94543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B74EA-C261-050B-66E2-B1679D40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CD7A13-A3E7-B287-7949-2D587F2E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E36A28-F4B1-C7EC-59E7-3BDE123C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6E4BB-546E-1887-D2A9-BB5C5901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0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76E2F-D557-97B1-1B2B-5B5F7B78D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9F4302-77B2-99C9-AE7E-C6AC4591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008A3-157B-9F26-F55D-A306D430D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55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30A66-9C59-682C-33F1-75BBF9D22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210F1-9DD7-9EF3-5DA4-235E8B717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D592BC-6891-9F85-9BC1-23583377F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8EC23-C705-4D4F-8F9E-D21342DE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739BE-DD73-1032-BDF3-1A3464C19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757BDB-702F-044C-FE0E-4095DB3E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7C9F1-DDDD-5AF1-3EF8-DBBD6DAC9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729AF2-D9EB-6735-F0E8-4DE20BE988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8F1B9-C95F-B49F-C066-07C291136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2FD5E-164C-1B2C-C085-7E967985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C7FC7-9537-7E43-74EE-718ADEBD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EDA21-9FD3-74B8-6FFB-D3CE4E67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4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BDEDA6-453E-2504-35DA-E4D97CDB1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9F2C9-E2BE-7657-979C-3BD9CB5AF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04B66-0AF3-F58B-D9A1-C213D616CF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36086-6164-46A6-BA6F-1F6B6B64CA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63EA9-03BF-F343-9168-05F3396AFB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CF64E-88EE-232C-5CE4-74E142863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340BA-94BF-4573-931B-FC588E02F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2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20. VAI TRÒ CỦA THỰC VẬT TRONG ĐỜI SỐNG 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TRONG TỰ NHIÊN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8E054-57F4-BB8A-1BBA-155F8B96EF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7" t="32179" r="5227" b="47831"/>
          <a:stretch/>
        </p:blipFill>
        <p:spPr>
          <a:xfrm>
            <a:off x="1073426" y="2285999"/>
            <a:ext cx="10416210" cy="128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7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20. VAI TRÒ CỦA THỰC VẬT TRONG ĐỜI SỐNG 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TRONG TỰ NHIÊN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350EC-8213-5EEE-D38A-5B2C4DB71AE0}"/>
              </a:ext>
            </a:extLst>
          </p:cNvPr>
          <p:cNvSpPr txBox="1"/>
          <p:nvPr/>
        </p:nvSpPr>
        <p:spPr>
          <a:xfrm>
            <a:off x="0" y="1331701"/>
            <a:ext cx="88259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200" b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581E9C-1BD3-14A8-3717-46AFB4FCB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2" t="29235" r="9269" b="41167"/>
          <a:stretch/>
        </p:blipFill>
        <p:spPr>
          <a:xfrm>
            <a:off x="0" y="1836724"/>
            <a:ext cx="9312966" cy="18983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0193A9-E7D9-6EB1-03A5-54574E12F6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3" t="29855" r="9765" b="20092"/>
          <a:stretch/>
        </p:blipFill>
        <p:spPr>
          <a:xfrm>
            <a:off x="168965" y="3429000"/>
            <a:ext cx="9213575" cy="321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21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20. VAI TRÒ CỦA THỰC VẬT TRONG ĐỜI SỐNG 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TRONG TỰ NHIÊN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350EC-8213-5EEE-D38A-5B2C4DB71AE0}"/>
              </a:ext>
            </a:extLst>
          </p:cNvPr>
          <p:cNvSpPr txBox="1"/>
          <p:nvPr/>
        </p:nvSpPr>
        <p:spPr>
          <a:xfrm>
            <a:off x="-1" y="1331701"/>
            <a:ext cx="97105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0070C0"/>
                </a:solidFill>
                <a:effectLst/>
                <a:latin typeface="+mj-lt"/>
              </a:rPr>
              <a:t>3. Thực vật góp phần chống xói mòn đất và bảo vệ nguồn nước</a:t>
            </a:r>
            <a:endParaRPr lang="en-US" sz="2800" b="0" dirty="0">
              <a:solidFill>
                <a:srgbClr val="0070C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448334-FC24-D2A3-B07E-7C277CCF62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5" t="31189" r="17603" b="2271"/>
          <a:stretch/>
        </p:blipFill>
        <p:spPr>
          <a:xfrm>
            <a:off x="1441173" y="1854921"/>
            <a:ext cx="8437520" cy="48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5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20. VAI TRÒ CỦA THỰC VẬT TRONG ĐỜI SỐNG 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TRONG TỰ NHIÊN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350EC-8213-5EEE-D38A-5B2C4DB71AE0}"/>
              </a:ext>
            </a:extLst>
          </p:cNvPr>
          <p:cNvSpPr txBox="1"/>
          <p:nvPr/>
        </p:nvSpPr>
        <p:spPr>
          <a:xfrm>
            <a:off x="-1" y="1331701"/>
            <a:ext cx="119170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0070C0"/>
                </a:solidFill>
                <a:effectLst/>
                <a:latin typeface="+mj-lt"/>
              </a:rPr>
              <a:t>3. Thực vật góp phần chống xói mòn đất và bảo vệ nguồn nước</a:t>
            </a:r>
            <a:endParaRPr lang="en-US" sz="3200" b="0" dirty="0">
              <a:solidFill>
                <a:srgbClr val="0070C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D62028-9FAB-7F83-581B-08434B04DD98}"/>
              </a:ext>
            </a:extLst>
          </p:cNvPr>
          <p:cNvSpPr txBox="1"/>
          <p:nvPr/>
        </p:nvSpPr>
        <p:spPr>
          <a:xfrm>
            <a:off x="0" y="2242549"/>
            <a:ext cx="9949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- </a:t>
            </a:r>
            <a:r>
              <a:rPr lang="en-US" sz="3200" dirty="0">
                <a:solidFill>
                  <a:srgbClr val="000000"/>
                </a:solidFill>
                <a:latin typeface="+mj-lt"/>
              </a:rPr>
              <a:t>T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hực vật giúp giữ đất, giữ nước, hạn chế tốc độ dòng chảy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3547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20. VAI TRÒ CỦA THỰC VẬT TRONG ĐỜI SỐNG 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TRONG TỰ NHIÊN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350EC-8213-5EEE-D38A-5B2C4DB71AE0}"/>
              </a:ext>
            </a:extLst>
          </p:cNvPr>
          <p:cNvSpPr txBox="1"/>
          <p:nvPr/>
        </p:nvSpPr>
        <p:spPr>
          <a:xfrm>
            <a:off x="-1" y="1331701"/>
            <a:ext cx="88557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7FCDE0-E575-E025-AB4B-696877C60D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71" t="32149" r="30309" b="3511"/>
          <a:stretch/>
        </p:blipFill>
        <p:spPr>
          <a:xfrm>
            <a:off x="6708912" y="1916476"/>
            <a:ext cx="5029201" cy="4756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9185BC-CAAA-F472-1CA9-356836F1883E}"/>
              </a:ext>
            </a:extLst>
          </p:cNvPr>
          <p:cNvSpPr txBox="1"/>
          <p:nvPr/>
        </p:nvSpPr>
        <p:spPr>
          <a:xfrm>
            <a:off x="168965" y="2214506"/>
            <a:ext cx="60728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- Thực vật là nguồn cung cấp thức ăn và nơi trú ngụ, sinh sản cho các loài động vật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96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20. VAI TRÒ CỦA THỰC VẬT TRONG ĐỜI SỐNG 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TRONG TỰ NHIÊN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350EC-8213-5EEE-D38A-5B2C4DB71AE0}"/>
              </a:ext>
            </a:extLst>
          </p:cNvPr>
          <p:cNvSpPr txBox="1"/>
          <p:nvPr/>
        </p:nvSpPr>
        <p:spPr>
          <a:xfrm>
            <a:off x="-1" y="1331701"/>
            <a:ext cx="88557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Vai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74B3B1-020E-5F04-9FD4-8BB9BA64D3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3" t="30474" r="12818" b="17300"/>
          <a:stretch/>
        </p:blipFill>
        <p:spPr>
          <a:xfrm>
            <a:off x="1967947" y="1836963"/>
            <a:ext cx="8448262" cy="334963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DC81A35-1696-95C9-DB13-AB2A1444D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21656"/>
              </p:ext>
            </p:extLst>
          </p:nvPr>
        </p:nvGraphicFramePr>
        <p:xfrm>
          <a:off x="2096053" y="5186593"/>
          <a:ext cx="815119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5747">
                  <a:extLst>
                    <a:ext uri="{9D8B030D-6E8A-4147-A177-3AD203B41FA5}">
                      <a16:colId xmlns:a16="http://schemas.microsoft.com/office/drawing/2014/main" val="4036344055"/>
                    </a:ext>
                  </a:extLst>
                </a:gridCol>
                <a:gridCol w="1977887">
                  <a:extLst>
                    <a:ext uri="{9D8B030D-6E8A-4147-A177-3AD203B41FA5}">
                      <a16:colId xmlns:a16="http://schemas.microsoft.com/office/drawing/2014/main" val="3294875788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055274511"/>
                    </a:ext>
                  </a:extLst>
                </a:gridCol>
                <a:gridCol w="2048566">
                  <a:extLst>
                    <a:ext uri="{9D8B030D-6E8A-4147-A177-3AD203B41FA5}">
                      <a16:colId xmlns:a16="http://schemas.microsoft.com/office/drawing/2014/main" val="1090692216"/>
                    </a:ext>
                  </a:extLst>
                </a:gridCol>
                <a:gridCol w="1648790">
                  <a:extLst>
                    <a:ext uri="{9D8B030D-6E8A-4147-A177-3AD203B41FA5}">
                      <a16:colId xmlns:a16="http://schemas.microsoft.com/office/drawing/2014/main" val="1357747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382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26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9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387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092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20. VAI TRÒ CỦA THỰC VẬT TRONG ĐỜI SỐNG 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TRONG TỰ NHIÊN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9E0858-F853-1D23-CBF1-C26DFC2B8F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6" t="30785" r="21151" b="2115"/>
          <a:stretch/>
        </p:blipFill>
        <p:spPr>
          <a:xfrm>
            <a:off x="109329" y="1277178"/>
            <a:ext cx="8197235" cy="558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8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20. VAI TRÒ CỦA THỰC VẬT TRONG ĐỜI SỐNG 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TRONG TỰ NHIÊN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84940E-B701-645F-F67F-EC1BA4DEB2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0" t="28770" r="14467" b="43492"/>
          <a:stretch/>
        </p:blipFill>
        <p:spPr>
          <a:xfrm>
            <a:off x="119269" y="1093303"/>
            <a:ext cx="9276487" cy="20474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0AEDE2-4A02-A6A9-FEF3-9C4A048474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5" t="29545" r="15375" b="40082"/>
          <a:stretch/>
        </p:blipFill>
        <p:spPr>
          <a:xfrm>
            <a:off x="278295" y="3429000"/>
            <a:ext cx="9109925" cy="222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20. VAI TRÒ CỦA THỰC VẬT TRONG ĐỜI SỐNG 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TRONG TỰ NHIÊN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1BB12E-F625-EA26-14CE-7533B6C0A98F}"/>
              </a:ext>
            </a:extLst>
          </p:cNvPr>
          <p:cNvSpPr txBox="1"/>
          <p:nvPr/>
        </p:nvSpPr>
        <p:spPr>
          <a:xfrm>
            <a:off x="0" y="1221721"/>
            <a:ext cx="6102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716C4-C13B-08E3-134E-DF993C1401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1" t="30320" r="28658" b="39258"/>
          <a:stretch/>
        </p:blipFill>
        <p:spPr>
          <a:xfrm>
            <a:off x="120411" y="1755226"/>
            <a:ext cx="6533893" cy="3341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BDA9BB-061F-6761-1BBD-00B21889C9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1" t="60064" r="40170" b="721"/>
          <a:stretch/>
        </p:blipFill>
        <p:spPr>
          <a:xfrm>
            <a:off x="6344477" y="1650124"/>
            <a:ext cx="5727112" cy="43723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01EFBF-63D9-EBC6-F03C-9FC80FEDD159}"/>
              </a:ext>
            </a:extLst>
          </p:cNvPr>
          <p:cNvSpPr txBox="1"/>
          <p:nvPr/>
        </p:nvSpPr>
        <p:spPr>
          <a:xfrm>
            <a:off x="164395" y="5552117"/>
            <a:ext cx="61800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-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Cần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tích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cực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tham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gia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các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hoạt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động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trồng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rừng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và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bảo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vệ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cây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xanh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6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20. VAI TRÒ CỦA THỰC VẬT TRONG ĐỜI SỐNG 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TRONG TỰ NHIÊN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10D01-FB8C-B774-22D0-9BF20FCE486E}"/>
              </a:ext>
            </a:extLst>
          </p:cNvPr>
          <p:cNvSpPr txBox="1"/>
          <p:nvPr/>
        </p:nvSpPr>
        <p:spPr>
          <a:xfrm>
            <a:off x="-1" y="1241603"/>
            <a:ext cx="88756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0" dirty="0">
                <a:solidFill>
                  <a:srgbClr val="0070C0"/>
                </a:solidFill>
                <a:effectLst/>
                <a:latin typeface="+mj-lt"/>
              </a:rPr>
              <a:t>I. Vai trò của thực vật với đời sống con người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6" name="Picture 2" descr="Lý thuyết Khoa học tự nhiên 6 Bài 20: Vai trò của thực vật trong đời sống và trong tự nhiên">
            <a:extLst>
              <a:ext uri="{FF2B5EF4-FFF2-40B4-BE49-F238E27FC236}">
                <a16:creationId xmlns:a16="http://schemas.microsoft.com/office/drawing/2014/main" id="{C3CA2A18-9B0E-4649-4A72-269F8EC38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8" y="1826378"/>
            <a:ext cx="6047226" cy="500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DA4252-9CC0-2D6A-7523-BACACE562D0A}"/>
              </a:ext>
            </a:extLst>
          </p:cNvPr>
          <p:cNvSpPr txBox="1"/>
          <p:nvPr/>
        </p:nvSpPr>
        <p:spPr>
          <a:xfrm>
            <a:off x="7277719" y="2140429"/>
            <a:ext cx="43384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ffectLst/>
                <a:latin typeface="+mj-lt"/>
              </a:rPr>
              <a:t>       Cho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+mj-lt"/>
              </a:rPr>
              <a:t>biết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+mj-lt"/>
              </a:rPr>
              <a:t>vai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+mj-lt"/>
              </a:rPr>
              <a:t>trò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+mj-lt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+mj-lt"/>
              </a:rPr>
              <a:t>thực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+mj-lt"/>
              </a:rPr>
              <a:t>vật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+mj-lt"/>
              </a:rPr>
              <a:t>đối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+mj-lt"/>
              </a:rPr>
              <a:t>với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+mj-lt"/>
              </a:rPr>
              <a:t>đời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+mj-lt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+mj-lt"/>
              </a:rPr>
              <a:t>sống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+mj-lt"/>
              </a:rPr>
              <a:t> con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+mj-lt"/>
              </a:rPr>
              <a:t>người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+mj-lt"/>
              </a:rPr>
              <a:t>?</a:t>
            </a:r>
            <a:endParaRPr lang="en-US" sz="3200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422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20. VAI TRÒ CỦA THỰC VẬT TRONG ĐỜI SỐNG 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TRONG TỰ NHIÊN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10D01-FB8C-B774-22D0-9BF20FCE486E}"/>
              </a:ext>
            </a:extLst>
          </p:cNvPr>
          <p:cNvSpPr txBox="1"/>
          <p:nvPr/>
        </p:nvSpPr>
        <p:spPr>
          <a:xfrm>
            <a:off x="-1" y="1241603"/>
            <a:ext cx="88756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0" dirty="0">
                <a:solidFill>
                  <a:srgbClr val="0070C0"/>
                </a:solidFill>
                <a:effectLst/>
                <a:latin typeface="+mj-lt"/>
              </a:rPr>
              <a:t>I. Vai trò của thực vật với đời sống con người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87AC11-1763-237A-24F8-9F3F2F579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3" t="33884" r="22800" b="4130"/>
          <a:stretch/>
        </p:blipFill>
        <p:spPr>
          <a:xfrm>
            <a:off x="1967949" y="1826378"/>
            <a:ext cx="7717782" cy="500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0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20. VAI TRÒ CỦA THỰC VẬT TRONG ĐỜI SỐNG 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TRONG TỰ NHIÊN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10D01-FB8C-B774-22D0-9BF20FCE486E}"/>
              </a:ext>
            </a:extLst>
          </p:cNvPr>
          <p:cNvSpPr txBox="1"/>
          <p:nvPr/>
        </p:nvSpPr>
        <p:spPr>
          <a:xfrm>
            <a:off x="-1" y="1042823"/>
            <a:ext cx="88756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0" dirty="0">
                <a:solidFill>
                  <a:srgbClr val="0070C0"/>
                </a:solidFill>
                <a:effectLst/>
                <a:latin typeface="+mj-lt"/>
              </a:rPr>
              <a:t>I. Vai trò của thực vật với đời sống con người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87AC11-1763-237A-24F8-9F3F2F579F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3" t="33884" r="22800" b="4130"/>
          <a:stretch/>
        </p:blipFill>
        <p:spPr>
          <a:xfrm>
            <a:off x="1967949" y="1558025"/>
            <a:ext cx="7717782" cy="4415396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0A0859-9522-0889-597E-6B8EE3613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690930"/>
              </p:ext>
            </p:extLst>
          </p:nvPr>
        </p:nvGraphicFramePr>
        <p:xfrm>
          <a:off x="2172250" y="3820693"/>
          <a:ext cx="734943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889">
                  <a:extLst>
                    <a:ext uri="{9D8B030D-6E8A-4147-A177-3AD203B41FA5}">
                      <a16:colId xmlns:a16="http://schemas.microsoft.com/office/drawing/2014/main" val="2164282044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3940229307"/>
                    </a:ext>
                  </a:extLst>
                </a:gridCol>
                <a:gridCol w="805069">
                  <a:extLst>
                    <a:ext uri="{9D8B030D-6E8A-4147-A177-3AD203B41FA5}">
                      <a16:colId xmlns:a16="http://schemas.microsoft.com/office/drawing/2014/main" val="693082975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2086442251"/>
                    </a:ext>
                  </a:extLst>
                </a:gridCol>
                <a:gridCol w="815009">
                  <a:extLst>
                    <a:ext uri="{9D8B030D-6E8A-4147-A177-3AD203B41FA5}">
                      <a16:colId xmlns:a16="http://schemas.microsoft.com/office/drawing/2014/main" val="971982268"/>
                    </a:ext>
                  </a:extLst>
                </a:gridCol>
                <a:gridCol w="834887">
                  <a:extLst>
                    <a:ext uri="{9D8B030D-6E8A-4147-A177-3AD203B41FA5}">
                      <a16:colId xmlns:a16="http://schemas.microsoft.com/office/drawing/2014/main" val="107180056"/>
                    </a:ext>
                  </a:extLst>
                </a:gridCol>
                <a:gridCol w="815008">
                  <a:extLst>
                    <a:ext uri="{9D8B030D-6E8A-4147-A177-3AD203B41FA5}">
                      <a16:colId xmlns:a16="http://schemas.microsoft.com/office/drawing/2014/main" val="3421972354"/>
                    </a:ext>
                  </a:extLst>
                </a:gridCol>
                <a:gridCol w="815009">
                  <a:extLst>
                    <a:ext uri="{9D8B030D-6E8A-4147-A177-3AD203B41FA5}">
                      <a16:colId xmlns:a16="http://schemas.microsoft.com/office/drawing/2014/main" val="183210137"/>
                    </a:ext>
                  </a:extLst>
                </a:gridCol>
                <a:gridCol w="974036">
                  <a:extLst>
                    <a:ext uri="{9D8B030D-6E8A-4147-A177-3AD203B41FA5}">
                      <a16:colId xmlns:a16="http://schemas.microsoft.com/office/drawing/2014/main" val="4250043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795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466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335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6482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263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49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20. VAI TRÒ CỦA THỰC VẬT TRONG ĐỜI SỐNG 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TRONG TỰ NHIÊN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350EC-8213-5EEE-D38A-5B2C4DB71AE0}"/>
              </a:ext>
            </a:extLst>
          </p:cNvPr>
          <p:cNvSpPr txBox="1"/>
          <p:nvPr/>
        </p:nvSpPr>
        <p:spPr>
          <a:xfrm>
            <a:off x="0" y="1331701"/>
            <a:ext cx="88259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Vai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3200" b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Lý thuyết Khoa học tự nhiên 6 Bài 20: Vai trò của thực vật trong đời sống và trong tự nhiên">
            <a:extLst>
              <a:ext uri="{FF2B5EF4-FFF2-40B4-BE49-F238E27FC236}">
                <a16:creationId xmlns:a16="http://schemas.microsoft.com/office/drawing/2014/main" id="{B25E1A82-4C0A-308C-03D5-D6D747772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51" y="2458614"/>
            <a:ext cx="6058566" cy="423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6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20. VAI TRÒ CỦA THỰC VẬT TRONG ĐỜI SỐNG 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TRONG TỰ NHIÊN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350EC-8213-5EEE-D38A-5B2C4DB71AE0}"/>
              </a:ext>
            </a:extLst>
          </p:cNvPr>
          <p:cNvSpPr txBox="1"/>
          <p:nvPr/>
        </p:nvSpPr>
        <p:spPr>
          <a:xfrm>
            <a:off x="0" y="1331701"/>
            <a:ext cx="88259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Vai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3200" b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9756BB-F01A-E001-4E0F-24795A5144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32024" r="9269" b="15133"/>
          <a:stretch/>
        </p:blipFill>
        <p:spPr>
          <a:xfrm>
            <a:off x="588140" y="2453141"/>
            <a:ext cx="11015720" cy="399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5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20. VAI TRÒ CỦA THỰC VẬT TRONG ĐỜI SỐNG 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TRONG TỰ NHIÊN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350EC-8213-5EEE-D38A-5B2C4DB71AE0}"/>
              </a:ext>
            </a:extLst>
          </p:cNvPr>
          <p:cNvSpPr txBox="1"/>
          <p:nvPr/>
        </p:nvSpPr>
        <p:spPr>
          <a:xfrm>
            <a:off x="0" y="1331701"/>
            <a:ext cx="88259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Vai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3200" b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C9AE74-3684-A1FE-0229-643B94A30B3F}"/>
              </a:ext>
            </a:extLst>
          </p:cNvPr>
          <p:cNvSpPr txBox="1"/>
          <p:nvPr/>
        </p:nvSpPr>
        <p:spPr>
          <a:xfrm>
            <a:off x="69573" y="2505670"/>
            <a:ext cx="121224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</a:rPr>
              <a:t>- Thực vật quang hợp giúp hấp thu bớt lượng carbon dioxide và giải phóng oxygen làm cân bằng hàm lượng các chất khí trong môi trường.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732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20. VAI TRÒ CỦA THỰC VẬT TRONG ĐỜI SỐNG 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TRONG TỰ NHIÊN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350EC-8213-5EEE-D38A-5B2C4DB71AE0}"/>
              </a:ext>
            </a:extLst>
          </p:cNvPr>
          <p:cNvSpPr txBox="1"/>
          <p:nvPr/>
        </p:nvSpPr>
        <p:spPr>
          <a:xfrm>
            <a:off x="0" y="1142860"/>
            <a:ext cx="88259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200" b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DDEE13-ACE4-E3D2-D07F-18E6840038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2" t="32149" r="11992" b="17300"/>
          <a:stretch/>
        </p:blipFill>
        <p:spPr>
          <a:xfrm>
            <a:off x="69574" y="1767249"/>
            <a:ext cx="11932497" cy="394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3B5C0-B6AF-5506-47C4-42C32B060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95"/>
            <a:ext cx="12192000" cy="935902"/>
          </a:xfrm>
          <a:solidFill>
            <a:srgbClr val="0070C0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20. VAI TRÒ CỦA THỰC VẬT TRONG ĐỜI SỐNG </a:t>
            </a:r>
            <a:b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TRONG TỰ NHIÊN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2350EC-8213-5EEE-D38A-5B2C4DB71AE0}"/>
              </a:ext>
            </a:extLst>
          </p:cNvPr>
          <p:cNvSpPr txBox="1"/>
          <p:nvPr/>
        </p:nvSpPr>
        <p:spPr>
          <a:xfrm>
            <a:off x="0" y="1331701"/>
            <a:ext cx="88259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200" b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E5AE4-8B18-1638-AFD4-CF6B5664F3C3}"/>
              </a:ext>
            </a:extLst>
          </p:cNvPr>
          <p:cNvSpPr txBox="1"/>
          <p:nvPr/>
        </p:nvSpPr>
        <p:spPr>
          <a:xfrm>
            <a:off x="182217" y="2013852"/>
            <a:ext cx="115293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Thực vật giúp hấp thu bớt lượng khí thải độc hại và các loại bụi trong không khí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61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474</Words>
  <Application>Microsoft Office PowerPoint</Application>
  <PresentationFormat>Widescreen</PresentationFormat>
  <Paragraphs>49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Open Sans</vt:lpstr>
      <vt:lpstr>Times New Roman</vt:lpstr>
      <vt:lpstr>Office Theme</vt:lpstr>
      <vt:lpstr>BÀI 20. VAI TRÒ CỦA THỰC VẬT TRONG ĐỜI SỐNG  VÀ TRONG TỰ NHIÊN</vt:lpstr>
      <vt:lpstr>BÀI 20. VAI TRÒ CỦA THỰC VẬT TRONG ĐỜI SỐNG  VÀ TRONG TỰ NHIÊN</vt:lpstr>
      <vt:lpstr>BÀI 20. VAI TRÒ CỦA THỰC VẬT TRONG ĐỜI SỐNG  VÀ TRONG TỰ NHIÊN</vt:lpstr>
      <vt:lpstr>BÀI 20. VAI TRÒ CỦA THỰC VẬT TRONG ĐỜI SỐNG  VÀ TRONG TỰ NHIÊN</vt:lpstr>
      <vt:lpstr>BÀI 20. VAI TRÒ CỦA THỰC VẬT TRONG ĐỜI SỐNG  VÀ TRONG TỰ NHIÊN</vt:lpstr>
      <vt:lpstr>BÀI 20. VAI TRÒ CỦA THỰC VẬT TRONG ĐỜI SỐNG  VÀ TRONG TỰ NHIÊN</vt:lpstr>
      <vt:lpstr>BÀI 20. VAI TRÒ CỦA THỰC VẬT TRONG ĐỜI SỐNG  VÀ TRONG TỰ NHIÊN</vt:lpstr>
      <vt:lpstr>BÀI 20. VAI TRÒ CỦA THỰC VẬT TRONG ĐỜI SỐNG  VÀ TRONG TỰ NHIÊN</vt:lpstr>
      <vt:lpstr>BÀI 20. VAI TRÒ CỦA THỰC VẬT TRONG ĐỜI SỐNG  VÀ TRONG TỰ NHIÊN</vt:lpstr>
      <vt:lpstr>BÀI 20. VAI TRÒ CỦA THỰC VẬT TRONG ĐỜI SỐNG  VÀ TRONG TỰ NHIÊN</vt:lpstr>
      <vt:lpstr>BÀI 20. VAI TRÒ CỦA THỰC VẬT TRONG ĐỜI SỐNG  VÀ TRONG TỰ NHIÊN</vt:lpstr>
      <vt:lpstr>BÀI 20. VAI TRÒ CỦA THỰC VẬT TRONG ĐỜI SỐNG  VÀ TRONG TỰ NHIÊN</vt:lpstr>
      <vt:lpstr>BÀI 20. VAI TRÒ CỦA THỰC VẬT TRONG ĐỜI SỐNG  VÀ TRONG TỰ NHIÊN</vt:lpstr>
      <vt:lpstr>BÀI 20. VAI TRÒ CỦA THỰC VẬT TRONG ĐỜI SỐNG  VÀ TRONG TỰ NHIÊN</vt:lpstr>
      <vt:lpstr>BÀI 20. VAI TRÒ CỦA THỰC VẬT TRONG ĐỜI SỐNG  VÀ TRONG TỰ NHIÊN</vt:lpstr>
      <vt:lpstr>BÀI 20. VAI TRÒ CỦA THỰC VẬT TRONG ĐỜI SỐNG  VÀ TRONG TỰ NHIÊN</vt:lpstr>
      <vt:lpstr>BÀI 20. VAI TRÒ CỦA THỰC VẬT TRONG ĐỜI SỐNG  VÀ TRONG TỰ NHIÊN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Hưng Bùi</dc:creator>
  <cp:lastModifiedBy>user</cp:lastModifiedBy>
  <cp:revision>87</cp:revision>
  <dcterms:created xsi:type="dcterms:W3CDTF">2023-12-19T04:34:43Z</dcterms:created>
  <dcterms:modified xsi:type="dcterms:W3CDTF">2025-02-05T07:08:35Z</dcterms:modified>
</cp:coreProperties>
</file>