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71" r:id="rId3"/>
    <p:sldId id="273" r:id="rId4"/>
    <p:sldId id="266" r:id="rId5"/>
    <p:sldId id="272" r:id="rId6"/>
    <p:sldId id="267" r:id="rId7"/>
    <p:sldId id="268" r:id="rId8"/>
    <p:sldId id="269"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0" autoAdjust="0"/>
    <p:restoredTop sz="94660"/>
  </p:normalViewPr>
  <p:slideViewPr>
    <p:cSldViewPr snapToGrid="0">
      <p:cViewPr varScale="1">
        <p:scale>
          <a:sx n="67" d="100"/>
          <a:sy n="67" d="100"/>
        </p:scale>
        <p:origin x="636" y="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AD97-6318-7E95-5DB3-644116B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7E5A6-2E2C-465F-5DAC-F23AFDF3A8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DD8C81-0429-6B3C-8126-7E024A7AE126}"/>
              </a:ext>
            </a:extLst>
          </p:cNvPr>
          <p:cNvSpPr>
            <a:spLocks noGrp="1"/>
          </p:cNvSpPr>
          <p:nvPr>
            <p:ph type="dt" sz="half" idx="10"/>
          </p:nvPr>
        </p:nvSpPr>
        <p:spPr/>
        <p:txBody>
          <a:bodyPr/>
          <a:lstStyle/>
          <a:p>
            <a:fld id="{28236086-6164-46A6-BA6F-1F6B6B64CA20}" type="datetimeFigureOut">
              <a:rPr lang="en-US" smtClean="0"/>
              <a:t>2/5/2025</a:t>
            </a:fld>
            <a:endParaRPr lang="en-US"/>
          </a:p>
        </p:txBody>
      </p:sp>
      <p:sp>
        <p:nvSpPr>
          <p:cNvPr id="5" name="Footer Placeholder 4">
            <a:extLst>
              <a:ext uri="{FF2B5EF4-FFF2-40B4-BE49-F238E27FC236}">
                <a16:creationId xmlns:a16="http://schemas.microsoft.com/office/drawing/2014/main" id="{EB732338-8246-5C2A-C491-60C36D73C4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2115FF-51DC-45FD-9AD3-4108247D2395}"/>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194350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0B59-C417-4C7C-E83C-6514D81FD2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7A7496-6812-9810-A66F-143E418BCA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B3048-2935-2365-D764-674BFF905618}"/>
              </a:ext>
            </a:extLst>
          </p:cNvPr>
          <p:cNvSpPr>
            <a:spLocks noGrp="1"/>
          </p:cNvSpPr>
          <p:nvPr>
            <p:ph type="dt" sz="half" idx="10"/>
          </p:nvPr>
        </p:nvSpPr>
        <p:spPr/>
        <p:txBody>
          <a:bodyPr/>
          <a:lstStyle/>
          <a:p>
            <a:fld id="{28236086-6164-46A6-BA6F-1F6B6B64CA20}" type="datetimeFigureOut">
              <a:rPr lang="en-US" smtClean="0"/>
              <a:t>2/5/2025</a:t>
            </a:fld>
            <a:endParaRPr lang="en-US"/>
          </a:p>
        </p:txBody>
      </p:sp>
      <p:sp>
        <p:nvSpPr>
          <p:cNvPr id="5" name="Footer Placeholder 4">
            <a:extLst>
              <a:ext uri="{FF2B5EF4-FFF2-40B4-BE49-F238E27FC236}">
                <a16:creationId xmlns:a16="http://schemas.microsoft.com/office/drawing/2014/main" id="{A58BE674-EC5A-6FC1-5763-E7AD23589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DAD148-1E98-BFD8-36E5-D6D4F6A8932B}"/>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566380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F0F235-7E46-B395-0503-5F426F527B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121A1E-DE3A-49BD-3AA9-836852E4A0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D58F55-6EC5-CA42-9992-19665DC64BB9}"/>
              </a:ext>
            </a:extLst>
          </p:cNvPr>
          <p:cNvSpPr>
            <a:spLocks noGrp="1"/>
          </p:cNvSpPr>
          <p:nvPr>
            <p:ph type="dt" sz="half" idx="10"/>
          </p:nvPr>
        </p:nvSpPr>
        <p:spPr/>
        <p:txBody>
          <a:bodyPr/>
          <a:lstStyle/>
          <a:p>
            <a:fld id="{28236086-6164-46A6-BA6F-1F6B6B64CA20}" type="datetimeFigureOut">
              <a:rPr lang="en-US" smtClean="0"/>
              <a:t>2/5/2025</a:t>
            </a:fld>
            <a:endParaRPr lang="en-US"/>
          </a:p>
        </p:txBody>
      </p:sp>
      <p:sp>
        <p:nvSpPr>
          <p:cNvPr id="5" name="Footer Placeholder 4">
            <a:extLst>
              <a:ext uri="{FF2B5EF4-FFF2-40B4-BE49-F238E27FC236}">
                <a16:creationId xmlns:a16="http://schemas.microsoft.com/office/drawing/2014/main" id="{3F522731-C7F9-A445-63EB-5106DBA734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0BCF88-BF5B-2B80-F114-DC7CA8E1467B}"/>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417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BECBD-7AF6-0BE9-DAF0-D77D2C5B9C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3F7B52-C4A6-A41A-0EAB-1F0591C5A4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F39BC8-F079-941A-3CB6-08C24BEEAE4D}"/>
              </a:ext>
            </a:extLst>
          </p:cNvPr>
          <p:cNvSpPr>
            <a:spLocks noGrp="1"/>
          </p:cNvSpPr>
          <p:nvPr>
            <p:ph type="dt" sz="half" idx="10"/>
          </p:nvPr>
        </p:nvSpPr>
        <p:spPr/>
        <p:txBody>
          <a:bodyPr/>
          <a:lstStyle/>
          <a:p>
            <a:fld id="{28236086-6164-46A6-BA6F-1F6B6B64CA20}" type="datetimeFigureOut">
              <a:rPr lang="en-US" smtClean="0"/>
              <a:t>2/5/2025</a:t>
            </a:fld>
            <a:endParaRPr lang="en-US"/>
          </a:p>
        </p:txBody>
      </p:sp>
      <p:sp>
        <p:nvSpPr>
          <p:cNvPr id="5" name="Footer Placeholder 4">
            <a:extLst>
              <a:ext uri="{FF2B5EF4-FFF2-40B4-BE49-F238E27FC236}">
                <a16:creationId xmlns:a16="http://schemas.microsoft.com/office/drawing/2014/main" id="{6B500CE0-C9B2-FFA5-86B2-C7C33613F0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DB7138-A133-D0C5-06D6-0EFA1757315E}"/>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3217192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9E92-234C-5DA5-C7F5-15AB915701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C1F631-46D8-1EC4-6BC9-07A68B27B3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55A5B3-8345-ABA1-A8BC-373DF27F419C}"/>
              </a:ext>
            </a:extLst>
          </p:cNvPr>
          <p:cNvSpPr>
            <a:spLocks noGrp="1"/>
          </p:cNvSpPr>
          <p:nvPr>
            <p:ph type="dt" sz="half" idx="10"/>
          </p:nvPr>
        </p:nvSpPr>
        <p:spPr/>
        <p:txBody>
          <a:bodyPr/>
          <a:lstStyle/>
          <a:p>
            <a:fld id="{28236086-6164-46A6-BA6F-1F6B6B64CA20}" type="datetimeFigureOut">
              <a:rPr lang="en-US" smtClean="0"/>
              <a:t>2/5/2025</a:t>
            </a:fld>
            <a:endParaRPr lang="en-US"/>
          </a:p>
        </p:txBody>
      </p:sp>
      <p:sp>
        <p:nvSpPr>
          <p:cNvPr id="5" name="Footer Placeholder 4">
            <a:extLst>
              <a:ext uri="{FF2B5EF4-FFF2-40B4-BE49-F238E27FC236}">
                <a16:creationId xmlns:a16="http://schemas.microsoft.com/office/drawing/2014/main" id="{B7C3965F-DD6A-D766-A911-3D438D133F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3298E2-2265-6DAE-77F1-F61B7AAE24D3}"/>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4172716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A0E95-BBAA-E72A-4732-754799598D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F3443E-42D5-7B28-D71D-8E2F97D547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A9B691-9079-DECB-7C82-B66AF41F57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31E487-D28B-C059-11AA-C018CC0C7B85}"/>
              </a:ext>
            </a:extLst>
          </p:cNvPr>
          <p:cNvSpPr>
            <a:spLocks noGrp="1"/>
          </p:cNvSpPr>
          <p:nvPr>
            <p:ph type="dt" sz="half" idx="10"/>
          </p:nvPr>
        </p:nvSpPr>
        <p:spPr/>
        <p:txBody>
          <a:bodyPr/>
          <a:lstStyle/>
          <a:p>
            <a:fld id="{28236086-6164-46A6-BA6F-1F6B6B64CA20}" type="datetimeFigureOut">
              <a:rPr lang="en-US" smtClean="0"/>
              <a:t>2/5/2025</a:t>
            </a:fld>
            <a:endParaRPr lang="en-US"/>
          </a:p>
        </p:txBody>
      </p:sp>
      <p:sp>
        <p:nvSpPr>
          <p:cNvPr id="6" name="Footer Placeholder 5">
            <a:extLst>
              <a:ext uri="{FF2B5EF4-FFF2-40B4-BE49-F238E27FC236}">
                <a16:creationId xmlns:a16="http://schemas.microsoft.com/office/drawing/2014/main" id="{38E4ACF5-10D7-F63E-D14F-81EE6466B7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8B176C-2962-FEF4-A08E-798100576B79}"/>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1396102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B4C22-F07B-897A-6C71-E47D5D4A79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784308-FB2F-A289-AE5D-96A2BD4656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8090F1-CB4E-AC06-8CE4-0C45574E57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DA88AC-A210-5C19-677E-AE17569888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4CD3EA-6ACB-161D-54EB-F2BEBBFD57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DBC675-384C-0EF1-C017-E9235D8ADF2B}"/>
              </a:ext>
            </a:extLst>
          </p:cNvPr>
          <p:cNvSpPr>
            <a:spLocks noGrp="1"/>
          </p:cNvSpPr>
          <p:nvPr>
            <p:ph type="dt" sz="half" idx="10"/>
          </p:nvPr>
        </p:nvSpPr>
        <p:spPr/>
        <p:txBody>
          <a:bodyPr/>
          <a:lstStyle/>
          <a:p>
            <a:fld id="{28236086-6164-46A6-BA6F-1F6B6B64CA20}" type="datetimeFigureOut">
              <a:rPr lang="en-US" smtClean="0"/>
              <a:t>2/5/2025</a:t>
            </a:fld>
            <a:endParaRPr lang="en-US"/>
          </a:p>
        </p:txBody>
      </p:sp>
      <p:sp>
        <p:nvSpPr>
          <p:cNvPr id="8" name="Footer Placeholder 7">
            <a:extLst>
              <a:ext uri="{FF2B5EF4-FFF2-40B4-BE49-F238E27FC236}">
                <a16:creationId xmlns:a16="http://schemas.microsoft.com/office/drawing/2014/main" id="{98EB8FF9-B26B-B9B6-B46E-82B272BFC8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E4ADE9-9231-E855-0A0C-84D945438ADF}"/>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40621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B74EA-C261-050B-66E2-B1679D409F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CD7A13-A3E7-B287-7949-2D587F2EB0D4}"/>
              </a:ext>
            </a:extLst>
          </p:cNvPr>
          <p:cNvSpPr>
            <a:spLocks noGrp="1"/>
          </p:cNvSpPr>
          <p:nvPr>
            <p:ph type="dt" sz="half" idx="10"/>
          </p:nvPr>
        </p:nvSpPr>
        <p:spPr/>
        <p:txBody>
          <a:bodyPr/>
          <a:lstStyle/>
          <a:p>
            <a:fld id="{28236086-6164-46A6-BA6F-1F6B6B64CA20}" type="datetimeFigureOut">
              <a:rPr lang="en-US" smtClean="0"/>
              <a:t>2/5/2025</a:t>
            </a:fld>
            <a:endParaRPr lang="en-US"/>
          </a:p>
        </p:txBody>
      </p:sp>
      <p:sp>
        <p:nvSpPr>
          <p:cNvPr id="4" name="Footer Placeholder 3">
            <a:extLst>
              <a:ext uri="{FF2B5EF4-FFF2-40B4-BE49-F238E27FC236}">
                <a16:creationId xmlns:a16="http://schemas.microsoft.com/office/drawing/2014/main" id="{75E36A28-F4B1-C7EC-59E7-3BDE123C9B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36E4BB-546E-1887-D2A9-BB5C5901F330}"/>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1973802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076E2F-D557-97B1-1B2B-5B5F7B78D950}"/>
              </a:ext>
            </a:extLst>
          </p:cNvPr>
          <p:cNvSpPr>
            <a:spLocks noGrp="1"/>
          </p:cNvSpPr>
          <p:nvPr>
            <p:ph type="dt" sz="half" idx="10"/>
          </p:nvPr>
        </p:nvSpPr>
        <p:spPr/>
        <p:txBody>
          <a:bodyPr/>
          <a:lstStyle/>
          <a:p>
            <a:fld id="{28236086-6164-46A6-BA6F-1F6B6B64CA20}" type="datetimeFigureOut">
              <a:rPr lang="en-US" smtClean="0"/>
              <a:t>2/5/2025</a:t>
            </a:fld>
            <a:endParaRPr lang="en-US"/>
          </a:p>
        </p:txBody>
      </p:sp>
      <p:sp>
        <p:nvSpPr>
          <p:cNvPr id="3" name="Footer Placeholder 2">
            <a:extLst>
              <a:ext uri="{FF2B5EF4-FFF2-40B4-BE49-F238E27FC236}">
                <a16:creationId xmlns:a16="http://schemas.microsoft.com/office/drawing/2014/main" id="{929F4302-77B2-99C9-AE7E-C6AC459199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8008A3-157B-9F26-F55D-A306D430DA3C}"/>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4273554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30A66-9C59-682C-33F1-75BBF9D22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6210F1-9DD7-9EF3-5DA4-235E8B717F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D592BC-6891-9F85-9BC1-23583377F1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8EC23-C705-4D4F-8F9E-D21342DE90C2}"/>
              </a:ext>
            </a:extLst>
          </p:cNvPr>
          <p:cNvSpPr>
            <a:spLocks noGrp="1"/>
          </p:cNvSpPr>
          <p:nvPr>
            <p:ph type="dt" sz="half" idx="10"/>
          </p:nvPr>
        </p:nvSpPr>
        <p:spPr/>
        <p:txBody>
          <a:bodyPr/>
          <a:lstStyle/>
          <a:p>
            <a:fld id="{28236086-6164-46A6-BA6F-1F6B6B64CA20}" type="datetimeFigureOut">
              <a:rPr lang="en-US" smtClean="0"/>
              <a:t>2/5/2025</a:t>
            </a:fld>
            <a:endParaRPr lang="en-US"/>
          </a:p>
        </p:txBody>
      </p:sp>
      <p:sp>
        <p:nvSpPr>
          <p:cNvPr id="6" name="Footer Placeholder 5">
            <a:extLst>
              <a:ext uri="{FF2B5EF4-FFF2-40B4-BE49-F238E27FC236}">
                <a16:creationId xmlns:a16="http://schemas.microsoft.com/office/drawing/2014/main" id="{FEF739BE-DD73-1032-BDF3-1A3464C198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57BDB-702F-044C-FE0E-4095DB3EF461}"/>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52800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7C9F1-DDDD-5AF1-3EF8-DBBD6DAC9D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729AF2-D9EB-6735-F0E8-4DE20BE988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08F1B9-C95F-B49F-C066-07C291136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D2FD5E-164C-1B2C-C085-7E967985B7E3}"/>
              </a:ext>
            </a:extLst>
          </p:cNvPr>
          <p:cNvSpPr>
            <a:spLocks noGrp="1"/>
          </p:cNvSpPr>
          <p:nvPr>
            <p:ph type="dt" sz="half" idx="10"/>
          </p:nvPr>
        </p:nvSpPr>
        <p:spPr/>
        <p:txBody>
          <a:bodyPr/>
          <a:lstStyle/>
          <a:p>
            <a:fld id="{28236086-6164-46A6-BA6F-1F6B6B64CA20}" type="datetimeFigureOut">
              <a:rPr lang="en-US" smtClean="0"/>
              <a:t>2/5/2025</a:t>
            </a:fld>
            <a:endParaRPr lang="en-US"/>
          </a:p>
        </p:txBody>
      </p:sp>
      <p:sp>
        <p:nvSpPr>
          <p:cNvPr id="6" name="Footer Placeholder 5">
            <a:extLst>
              <a:ext uri="{FF2B5EF4-FFF2-40B4-BE49-F238E27FC236}">
                <a16:creationId xmlns:a16="http://schemas.microsoft.com/office/drawing/2014/main" id="{023C7FC7-9537-7E43-74EE-718ADEBD26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EDA21-9FD3-74B8-6FFB-D3CE4E6740A4}"/>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65944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BDEDA6-453E-2504-35DA-E4D97CDB12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B9F2C9-E2BE-7657-979C-3BD9CB5AFC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804B66-0AF3-F58B-D9A1-C213D616CF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36086-6164-46A6-BA6F-1F6B6B64CA20}" type="datetimeFigureOut">
              <a:rPr lang="en-US" smtClean="0"/>
              <a:t>2/5/2025</a:t>
            </a:fld>
            <a:endParaRPr lang="en-US"/>
          </a:p>
        </p:txBody>
      </p:sp>
      <p:sp>
        <p:nvSpPr>
          <p:cNvPr id="5" name="Footer Placeholder 4">
            <a:extLst>
              <a:ext uri="{FF2B5EF4-FFF2-40B4-BE49-F238E27FC236}">
                <a16:creationId xmlns:a16="http://schemas.microsoft.com/office/drawing/2014/main" id="{BF263EA9-03BF-F343-9168-05F3396AFB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0CF64E-88EE-232C-5CE4-74E142863C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340BA-94BF-4573-931B-FC588E02FB62}" type="slidenum">
              <a:rPr lang="en-US" smtClean="0"/>
              <a:t>‹#›</a:t>
            </a:fld>
            <a:endParaRPr lang="en-US"/>
          </a:p>
        </p:txBody>
      </p:sp>
    </p:spTree>
    <p:extLst>
      <p:ext uri="{BB962C8B-B14F-4D97-AF65-F5344CB8AC3E}">
        <p14:creationId xmlns:p14="http://schemas.microsoft.com/office/powerpoint/2010/main" val="2774928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B5C0-B6AF-5506-47C4-42C32B060215}"/>
              </a:ext>
            </a:extLst>
          </p:cNvPr>
          <p:cNvSpPr>
            <a:spLocks noGrp="1"/>
          </p:cNvSpPr>
          <p:nvPr>
            <p:ph type="title"/>
          </p:nvPr>
        </p:nvSpPr>
        <p:spPr>
          <a:xfrm>
            <a:off x="0" y="18256"/>
            <a:ext cx="12192000" cy="935902"/>
          </a:xfrm>
          <a:solidFill>
            <a:srgbClr val="0070C0"/>
          </a:solidFill>
          <a:ln>
            <a:solidFill>
              <a:schemeClr val="accent1"/>
            </a:solidFill>
          </a:ln>
        </p:spPr>
        <p:txBody>
          <a:bodyPr/>
          <a:lstStyle/>
          <a:p>
            <a:pPr algn="ctr"/>
            <a:r>
              <a:rPr lang="en-US" dirty="0">
                <a:solidFill>
                  <a:schemeClr val="bg1"/>
                </a:solidFill>
                <a:latin typeface="Times New Roman" panose="02020603050405020304" pitchFamily="18" charset="0"/>
                <a:cs typeface="Times New Roman" panose="02020603050405020304" pitchFamily="18" charset="0"/>
              </a:rPr>
              <a:t>BÀI 18. ĐA DẠNG NẤM</a:t>
            </a:r>
          </a:p>
        </p:txBody>
      </p:sp>
      <p:pic>
        <p:nvPicPr>
          <p:cNvPr id="8" name="Picture 7">
            <a:extLst>
              <a:ext uri="{FF2B5EF4-FFF2-40B4-BE49-F238E27FC236}">
                <a16:creationId xmlns:a16="http://schemas.microsoft.com/office/drawing/2014/main" id="{FBFCB18E-9DE1-8F2B-7DAD-F44C5D42233B}"/>
              </a:ext>
            </a:extLst>
          </p:cNvPr>
          <p:cNvPicPr>
            <a:picLocks noChangeAspect="1"/>
          </p:cNvPicPr>
          <p:nvPr/>
        </p:nvPicPr>
        <p:blipFill rotWithShape="1">
          <a:blip r:embed="rId2">
            <a:extLst>
              <a:ext uri="{28A0092B-C50C-407E-A947-70E740481C1C}">
                <a14:useLocalDpi xmlns:a14="http://schemas.microsoft.com/office/drawing/2010/main" val="0"/>
              </a:ext>
            </a:extLst>
          </a:blip>
          <a:srcRect l="22130" t="26910" r="16995" b="33212"/>
          <a:stretch/>
        </p:blipFill>
        <p:spPr>
          <a:xfrm>
            <a:off x="208721" y="1331843"/>
            <a:ext cx="11274206" cy="3925957"/>
          </a:xfrm>
          <a:prstGeom prst="rect">
            <a:avLst/>
          </a:prstGeom>
        </p:spPr>
      </p:pic>
    </p:spTree>
    <p:extLst>
      <p:ext uri="{BB962C8B-B14F-4D97-AF65-F5344CB8AC3E}">
        <p14:creationId xmlns:p14="http://schemas.microsoft.com/office/powerpoint/2010/main" val="226987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B5C0-B6AF-5506-47C4-42C32B060215}"/>
              </a:ext>
            </a:extLst>
          </p:cNvPr>
          <p:cNvSpPr>
            <a:spLocks noGrp="1"/>
          </p:cNvSpPr>
          <p:nvPr>
            <p:ph type="title"/>
          </p:nvPr>
        </p:nvSpPr>
        <p:spPr>
          <a:xfrm>
            <a:off x="0" y="18256"/>
            <a:ext cx="12192000" cy="935902"/>
          </a:xfrm>
          <a:solidFill>
            <a:srgbClr val="0070C0"/>
          </a:solidFill>
          <a:ln>
            <a:solidFill>
              <a:schemeClr val="accent1"/>
            </a:solidFill>
          </a:ln>
        </p:spPr>
        <p:txBody>
          <a:bodyPr/>
          <a:lstStyle/>
          <a:p>
            <a:pPr algn="ctr"/>
            <a:r>
              <a:rPr lang="en-US" dirty="0">
                <a:solidFill>
                  <a:schemeClr val="bg1"/>
                </a:solidFill>
                <a:latin typeface="Times New Roman" panose="02020603050405020304" pitchFamily="18" charset="0"/>
                <a:cs typeface="Times New Roman" panose="02020603050405020304" pitchFamily="18" charset="0"/>
              </a:rPr>
              <a:t>BÀI 18. ĐA DẠNG NẤM</a:t>
            </a:r>
          </a:p>
        </p:txBody>
      </p:sp>
      <p:sp>
        <p:nvSpPr>
          <p:cNvPr id="4" name="TextBox 3">
            <a:extLst>
              <a:ext uri="{FF2B5EF4-FFF2-40B4-BE49-F238E27FC236}">
                <a16:creationId xmlns:a16="http://schemas.microsoft.com/office/drawing/2014/main" id="{0832DE9C-2FF4-224F-9C04-0DDFB4C99C53}"/>
              </a:ext>
            </a:extLst>
          </p:cNvPr>
          <p:cNvSpPr txBox="1"/>
          <p:nvPr/>
        </p:nvSpPr>
        <p:spPr>
          <a:xfrm>
            <a:off x="258417" y="1490078"/>
            <a:ext cx="6102626" cy="523220"/>
          </a:xfrm>
          <a:prstGeom prst="rect">
            <a:avLst/>
          </a:prstGeom>
          <a:noFill/>
        </p:spPr>
        <p:txBody>
          <a:bodyPr wrap="square">
            <a:spAutoFit/>
          </a:bodyPr>
          <a:lstStyle/>
          <a:p>
            <a:r>
              <a:rPr lang="en-US" sz="2800" b="1" i="0" dirty="0">
                <a:solidFill>
                  <a:schemeClr val="accent1"/>
                </a:solidFill>
                <a:effectLst/>
                <a:latin typeface="Open Sans" panose="020B0606030504020204" pitchFamily="34" charset="0"/>
              </a:rPr>
              <a:t>I. </a:t>
            </a:r>
            <a:r>
              <a:rPr lang="en-US" sz="2800" b="1" i="0" dirty="0" err="1">
                <a:solidFill>
                  <a:schemeClr val="accent1"/>
                </a:solidFill>
                <a:effectLst/>
                <a:latin typeface="Open Sans" panose="020B0606030504020204" pitchFamily="34" charset="0"/>
              </a:rPr>
              <a:t>Sự</a:t>
            </a:r>
            <a:r>
              <a:rPr lang="en-US" sz="2800" b="1" i="0" dirty="0">
                <a:solidFill>
                  <a:schemeClr val="accent1"/>
                </a:solidFill>
                <a:effectLst/>
                <a:latin typeface="Open Sans" panose="020B0606030504020204" pitchFamily="34" charset="0"/>
              </a:rPr>
              <a:t> </a:t>
            </a:r>
            <a:r>
              <a:rPr lang="en-US" sz="2800" b="1" i="0" dirty="0" err="1">
                <a:solidFill>
                  <a:schemeClr val="accent1"/>
                </a:solidFill>
                <a:effectLst/>
                <a:latin typeface="Open Sans" panose="020B0606030504020204" pitchFamily="34" charset="0"/>
              </a:rPr>
              <a:t>đa</a:t>
            </a:r>
            <a:r>
              <a:rPr lang="en-US" sz="2800" b="1" i="0" dirty="0">
                <a:solidFill>
                  <a:schemeClr val="accent1"/>
                </a:solidFill>
                <a:effectLst/>
                <a:latin typeface="Open Sans" panose="020B0606030504020204" pitchFamily="34" charset="0"/>
              </a:rPr>
              <a:t> </a:t>
            </a:r>
            <a:r>
              <a:rPr lang="en-US" sz="2800" b="1" i="0" dirty="0" err="1">
                <a:solidFill>
                  <a:schemeClr val="accent1"/>
                </a:solidFill>
                <a:effectLst/>
                <a:latin typeface="Open Sans" panose="020B0606030504020204" pitchFamily="34" charset="0"/>
              </a:rPr>
              <a:t>dạng</a:t>
            </a:r>
            <a:r>
              <a:rPr lang="en-US" sz="2800" b="1" i="0" dirty="0">
                <a:solidFill>
                  <a:schemeClr val="accent1"/>
                </a:solidFill>
                <a:effectLst/>
                <a:latin typeface="Open Sans" panose="020B0606030504020204" pitchFamily="34" charset="0"/>
              </a:rPr>
              <a:t> </a:t>
            </a:r>
            <a:r>
              <a:rPr lang="en-US" sz="2800" b="1" i="0" dirty="0" err="1">
                <a:solidFill>
                  <a:schemeClr val="accent1"/>
                </a:solidFill>
                <a:effectLst/>
                <a:latin typeface="Open Sans" panose="020B0606030504020204" pitchFamily="34" charset="0"/>
              </a:rPr>
              <a:t>của</a:t>
            </a:r>
            <a:r>
              <a:rPr lang="en-US" sz="2800" b="1" i="0" dirty="0">
                <a:solidFill>
                  <a:schemeClr val="accent1"/>
                </a:solidFill>
                <a:effectLst/>
                <a:latin typeface="Open Sans" panose="020B0606030504020204" pitchFamily="34" charset="0"/>
              </a:rPr>
              <a:t> </a:t>
            </a:r>
            <a:r>
              <a:rPr lang="en-US" sz="2800" b="1" i="0" dirty="0" err="1">
                <a:solidFill>
                  <a:schemeClr val="accent1"/>
                </a:solidFill>
                <a:effectLst/>
                <a:latin typeface="Open Sans" panose="020B0606030504020204" pitchFamily="34" charset="0"/>
              </a:rPr>
              <a:t>nấm</a:t>
            </a:r>
            <a:endParaRPr lang="en-US" sz="2800" dirty="0">
              <a:solidFill>
                <a:schemeClr val="accent1"/>
              </a:solidFill>
            </a:endParaRPr>
          </a:p>
        </p:txBody>
      </p:sp>
      <p:pic>
        <p:nvPicPr>
          <p:cNvPr id="6" name="Picture 5">
            <a:extLst>
              <a:ext uri="{FF2B5EF4-FFF2-40B4-BE49-F238E27FC236}">
                <a16:creationId xmlns:a16="http://schemas.microsoft.com/office/drawing/2014/main" id="{3CAA9455-C42B-59B7-BAFF-A5AB1CACC224}"/>
              </a:ext>
            </a:extLst>
          </p:cNvPr>
          <p:cNvPicPr>
            <a:picLocks noChangeAspect="1"/>
          </p:cNvPicPr>
          <p:nvPr/>
        </p:nvPicPr>
        <p:blipFill rotWithShape="1">
          <a:blip r:embed="rId2">
            <a:extLst>
              <a:ext uri="{28A0092B-C50C-407E-A947-70E740481C1C}">
                <a14:useLocalDpi xmlns:a14="http://schemas.microsoft.com/office/drawing/2010/main" val="0"/>
              </a:ext>
            </a:extLst>
          </a:blip>
          <a:srcRect l="39593" t="50000" r="32482" b="31404"/>
          <a:stretch/>
        </p:blipFill>
        <p:spPr>
          <a:xfrm>
            <a:off x="1411356" y="2623931"/>
            <a:ext cx="9546538" cy="3379304"/>
          </a:xfrm>
          <a:prstGeom prst="rect">
            <a:avLst/>
          </a:prstGeom>
        </p:spPr>
      </p:pic>
    </p:spTree>
    <p:extLst>
      <p:ext uri="{BB962C8B-B14F-4D97-AF65-F5344CB8AC3E}">
        <p14:creationId xmlns:p14="http://schemas.microsoft.com/office/powerpoint/2010/main" val="535223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B5C0-B6AF-5506-47C4-42C32B060215}"/>
              </a:ext>
            </a:extLst>
          </p:cNvPr>
          <p:cNvSpPr>
            <a:spLocks noGrp="1"/>
          </p:cNvSpPr>
          <p:nvPr>
            <p:ph type="title"/>
          </p:nvPr>
        </p:nvSpPr>
        <p:spPr>
          <a:xfrm>
            <a:off x="0" y="18256"/>
            <a:ext cx="12192000" cy="935902"/>
          </a:xfrm>
          <a:solidFill>
            <a:srgbClr val="0070C0"/>
          </a:solidFill>
          <a:ln>
            <a:solidFill>
              <a:schemeClr val="accent1"/>
            </a:solidFill>
          </a:ln>
        </p:spPr>
        <p:txBody>
          <a:bodyPr/>
          <a:lstStyle/>
          <a:p>
            <a:pPr algn="ctr"/>
            <a:r>
              <a:rPr lang="en-US" dirty="0">
                <a:solidFill>
                  <a:schemeClr val="bg1"/>
                </a:solidFill>
                <a:latin typeface="Times New Roman" panose="02020603050405020304" pitchFamily="18" charset="0"/>
                <a:cs typeface="Times New Roman" panose="02020603050405020304" pitchFamily="18" charset="0"/>
              </a:rPr>
              <a:t>BÀI 18. ĐA DẠNG NẤM</a:t>
            </a:r>
          </a:p>
        </p:txBody>
      </p:sp>
      <p:sp>
        <p:nvSpPr>
          <p:cNvPr id="4" name="TextBox 3">
            <a:extLst>
              <a:ext uri="{FF2B5EF4-FFF2-40B4-BE49-F238E27FC236}">
                <a16:creationId xmlns:a16="http://schemas.microsoft.com/office/drawing/2014/main" id="{0832DE9C-2FF4-224F-9C04-0DDFB4C99C53}"/>
              </a:ext>
            </a:extLst>
          </p:cNvPr>
          <p:cNvSpPr txBox="1"/>
          <p:nvPr/>
        </p:nvSpPr>
        <p:spPr>
          <a:xfrm>
            <a:off x="258417" y="1490078"/>
            <a:ext cx="6102626" cy="523220"/>
          </a:xfrm>
          <a:prstGeom prst="rect">
            <a:avLst/>
          </a:prstGeom>
          <a:noFill/>
        </p:spPr>
        <p:txBody>
          <a:bodyPr wrap="square">
            <a:spAutoFit/>
          </a:bodyPr>
          <a:lstStyle/>
          <a:p>
            <a:r>
              <a:rPr lang="en-US" sz="2800" b="1" i="0" dirty="0">
                <a:solidFill>
                  <a:schemeClr val="accent1"/>
                </a:solidFill>
                <a:effectLst/>
                <a:latin typeface="Open Sans" panose="020B0606030504020204" pitchFamily="34" charset="0"/>
              </a:rPr>
              <a:t>I. </a:t>
            </a:r>
            <a:r>
              <a:rPr lang="en-US" sz="2800" b="1" i="0" dirty="0" err="1">
                <a:solidFill>
                  <a:schemeClr val="accent1"/>
                </a:solidFill>
                <a:effectLst/>
                <a:latin typeface="Open Sans" panose="020B0606030504020204" pitchFamily="34" charset="0"/>
              </a:rPr>
              <a:t>Sự</a:t>
            </a:r>
            <a:r>
              <a:rPr lang="en-US" sz="2800" b="1" i="0" dirty="0">
                <a:solidFill>
                  <a:schemeClr val="accent1"/>
                </a:solidFill>
                <a:effectLst/>
                <a:latin typeface="Open Sans" panose="020B0606030504020204" pitchFamily="34" charset="0"/>
              </a:rPr>
              <a:t> </a:t>
            </a:r>
            <a:r>
              <a:rPr lang="en-US" sz="2800" b="1" i="0" dirty="0" err="1">
                <a:solidFill>
                  <a:schemeClr val="accent1"/>
                </a:solidFill>
                <a:effectLst/>
                <a:latin typeface="Open Sans" panose="020B0606030504020204" pitchFamily="34" charset="0"/>
              </a:rPr>
              <a:t>đa</a:t>
            </a:r>
            <a:r>
              <a:rPr lang="en-US" sz="2800" b="1" i="0" dirty="0">
                <a:solidFill>
                  <a:schemeClr val="accent1"/>
                </a:solidFill>
                <a:effectLst/>
                <a:latin typeface="Open Sans" panose="020B0606030504020204" pitchFamily="34" charset="0"/>
              </a:rPr>
              <a:t> </a:t>
            </a:r>
            <a:r>
              <a:rPr lang="en-US" sz="2800" b="1" i="0" dirty="0" err="1">
                <a:solidFill>
                  <a:schemeClr val="accent1"/>
                </a:solidFill>
                <a:effectLst/>
                <a:latin typeface="Open Sans" panose="020B0606030504020204" pitchFamily="34" charset="0"/>
              </a:rPr>
              <a:t>dạng</a:t>
            </a:r>
            <a:r>
              <a:rPr lang="en-US" sz="2800" b="1" i="0" dirty="0">
                <a:solidFill>
                  <a:schemeClr val="accent1"/>
                </a:solidFill>
                <a:effectLst/>
                <a:latin typeface="Open Sans" panose="020B0606030504020204" pitchFamily="34" charset="0"/>
              </a:rPr>
              <a:t> </a:t>
            </a:r>
            <a:r>
              <a:rPr lang="en-US" sz="2800" b="1" i="0" dirty="0" err="1">
                <a:solidFill>
                  <a:schemeClr val="accent1"/>
                </a:solidFill>
                <a:effectLst/>
                <a:latin typeface="Open Sans" panose="020B0606030504020204" pitchFamily="34" charset="0"/>
              </a:rPr>
              <a:t>của</a:t>
            </a:r>
            <a:r>
              <a:rPr lang="en-US" sz="2800" b="1" i="0" dirty="0">
                <a:solidFill>
                  <a:schemeClr val="accent1"/>
                </a:solidFill>
                <a:effectLst/>
                <a:latin typeface="Open Sans" panose="020B0606030504020204" pitchFamily="34" charset="0"/>
              </a:rPr>
              <a:t> </a:t>
            </a:r>
            <a:r>
              <a:rPr lang="en-US" sz="2800" b="1" i="0" dirty="0" err="1">
                <a:solidFill>
                  <a:schemeClr val="accent1"/>
                </a:solidFill>
                <a:effectLst/>
                <a:latin typeface="Open Sans" panose="020B0606030504020204" pitchFamily="34" charset="0"/>
              </a:rPr>
              <a:t>nấm</a:t>
            </a:r>
            <a:endParaRPr lang="en-US" sz="2800" dirty="0">
              <a:solidFill>
                <a:schemeClr val="accent1"/>
              </a:solidFill>
            </a:endParaRPr>
          </a:p>
        </p:txBody>
      </p:sp>
      <p:pic>
        <p:nvPicPr>
          <p:cNvPr id="6" name="Picture 5">
            <a:extLst>
              <a:ext uri="{FF2B5EF4-FFF2-40B4-BE49-F238E27FC236}">
                <a16:creationId xmlns:a16="http://schemas.microsoft.com/office/drawing/2014/main" id="{3CAA9455-C42B-59B7-BAFF-A5AB1CACC224}"/>
              </a:ext>
            </a:extLst>
          </p:cNvPr>
          <p:cNvPicPr>
            <a:picLocks noChangeAspect="1"/>
          </p:cNvPicPr>
          <p:nvPr/>
        </p:nvPicPr>
        <p:blipFill rotWithShape="1">
          <a:blip r:embed="rId2">
            <a:extLst>
              <a:ext uri="{28A0092B-C50C-407E-A947-70E740481C1C}">
                <a14:useLocalDpi xmlns:a14="http://schemas.microsoft.com/office/drawing/2010/main" val="0"/>
              </a:ext>
            </a:extLst>
          </a:blip>
          <a:srcRect l="39593" t="74019" r="32482" b="721"/>
          <a:stretch/>
        </p:blipFill>
        <p:spPr>
          <a:xfrm>
            <a:off x="1878495" y="2107096"/>
            <a:ext cx="8764479" cy="4214191"/>
          </a:xfrm>
          <a:prstGeom prst="rect">
            <a:avLst/>
          </a:prstGeom>
        </p:spPr>
      </p:pic>
    </p:spTree>
    <p:extLst>
      <p:ext uri="{BB962C8B-B14F-4D97-AF65-F5344CB8AC3E}">
        <p14:creationId xmlns:p14="http://schemas.microsoft.com/office/powerpoint/2010/main" val="1583345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B5C0-B6AF-5506-47C4-42C32B060215}"/>
              </a:ext>
            </a:extLst>
          </p:cNvPr>
          <p:cNvSpPr>
            <a:spLocks noGrp="1"/>
          </p:cNvSpPr>
          <p:nvPr>
            <p:ph type="title"/>
          </p:nvPr>
        </p:nvSpPr>
        <p:spPr>
          <a:xfrm>
            <a:off x="0" y="18256"/>
            <a:ext cx="12192000" cy="935902"/>
          </a:xfrm>
          <a:solidFill>
            <a:srgbClr val="0070C0"/>
          </a:solidFill>
          <a:ln>
            <a:solidFill>
              <a:schemeClr val="accent1"/>
            </a:solidFill>
          </a:ln>
        </p:spPr>
        <p:txBody>
          <a:bodyPr/>
          <a:lstStyle/>
          <a:p>
            <a:pPr algn="ctr"/>
            <a:r>
              <a:rPr lang="en-US" dirty="0">
                <a:solidFill>
                  <a:schemeClr val="bg1"/>
                </a:solidFill>
                <a:latin typeface="Times New Roman" panose="02020603050405020304" pitchFamily="18" charset="0"/>
                <a:cs typeface="Times New Roman" panose="02020603050405020304" pitchFamily="18" charset="0"/>
              </a:rPr>
              <a:t>BÀI 18. ĐA DẠNG NẤM</a:t>
            </a:r>
          </a:p>
        </p:txBody>
      </p:sp>
      <p:sp>
        <p:nvSpPr>
          <p:cNvPr id="5" name="TextBox 4">
            <a:extLst>
              <a:ext uri="{FF2B5EF4-FFF2-40B4-BE49-F238E27FC236}">
                <a16:creationId xmlns:a16="http://schemas.microsoft.com/office/drawing/2014/main" id="{851A84D2-8C2C-5BC1-5663-02DBF0A63E21}"/>
              </a:ext>
            </a:extLst>
          </p:cNvPr>
          <p:cNvSpPr txBox="1"/>
          <p:nvPr/>
        </p:nvSpPr>
        <p:spPr>
          <a:xfrm>
            <a:off x="298173" y="1219274"/>
            <a:ext cx="6102626" cy="646331"/>
          </a:xfrm>
          <a:prstGeom prst="rect">
            <a:avLst/>
          </a:prstGeom>
          <a:noFill/>
        </p:spPr>
        <p:txBody>
          <a:bodyPr wrap="square">
            <a:spAutoFit/>
          </a:bodyPr>
          <a:lstStyle/>
          <a:p>
            <a:r>
              <a:rPr lang="en-US" sz="3600" b="1" i="0" dirty="0">
                <a:solidFill>
                  <a:schemeClr val="accent1"/>
                </a:solidFill>
                <a:effectLst/>
                <a:latin typeface="Open Sans" panose="020B0606030504020204" pitchFamily="34" charset="0"/>
              </a:rPr>
              <a:t>I. </a:t>
            </a:r>
            <a:r>
              <a:rPr lang="en-US" sz="3600" b="1" i="0" dirty="0" err="1">
                <a:solidFill>
                  <a:schemeClr val="accent1"/>
                </a:solidFill>
                <a:effectLst/>
                <a:latin typeface="Open Sans" panose="020B0606030504020204" pitchFamily="34" charset="0"/>
              </a:rPr>
              <a:t>Sự</a:t>
            </a:r>
            <a:r>
              <a:rPr lang="en-US" sz="3600" b="1" i="0" dirty="0">
                <a:solidFill>
                  <a:schemeClr val="accent1"/>
                </a:solidFill>
                <a:effectLst/>
                <a:latin typeface="Open Sans" panose="020B0606030504020204" pitchFamily="34" charset="0"/>
              </a:rPr>
              <a:t> </a:t>
            </a:r>
            <a:r>
              <a:rPr lang="en-US" sz="3600" b="1" i="0" dirty="0" err="1">
                <a:solidFill>
                  <a:schemeClr val="accent1"/>
                </a:solidFill>
                <a:effectLst/>
                <a:latin typeface="Open Sans" panose="020B0606030504020204" pitchFamily="34" charset="0"/>
              </a:rPr>
              <a:t>đa</a:t>
            </a:r>
            <a:r>
              <a:rPr lang="en-US" sz="3600" b="1" i="0" dirty="0">
                <a:solidFill>
                  <a:schemeClr val="accent1"/>
                </a:solidFill>
                <a:effectLst/>
                <a:latin typeface="Open Sans" panose="020B0606030504020204" pitchFamily="34" charset="0"/>
              </a:rPr>
              <a:t> </a:t>
            </a:r>
            <a:r>
              <a:rPr lang="en-US" sz="3600" b="1" i="0" dirty="0" err="1">
                <a:solidFill>
                  <a:schemeClr val="accent1"/>
                </a:solidFill>
                <a:effectLst/>
                <a:latin typeface="Open Sans" panose="020B0606030504020204" pitchFamily="34" charset="0"/>
              </a:rPr>
              <a:t>dạng</a:t>
            </a:r>
            <a:r>
              <a:rPr lang="en-US" sz="3600" b="1" i="0" dirty="0">
                <a:solidFill>
                  <a:schemeClr val="accent1"/>
                </a:solidFill>
                <a:effectLst/>
                <a:latin typeface="Open Sans" panose="020B0606030504020204" pitchFamily="34" charset="0"/>
              </a:rPr>
              <a:t> </a:t>
            </a:r>
            <a:r>
              <a:rPr lang="en-US" sz="3600" b="1" i="0" dirty="0" err="1">
                <a:solidFill>
                  <a:schemeClr val="accent1"/>
                </a:solidFill>
                <a:effectLst/>
                <a:latin typeface="Open Sans" panose="020B0606030504020204" pitchFamily="34" charset="0"/>
              </a:rPr>
              <a:t>của</a:t>
            </a:r>
            <a:r>
              <a:rPr lang="en-US" sz="3600" b="1" i="0" dirty="0">
                <a:solidFill>
                  <a:schemeClr val="accent1"/>
                </a:solidFill>
                <a:effectLst/>
                <a:latin typeface="Open Sans" panose="020B0606030504020204" pitchFamily="34" charset="0"/>
              </a:rPr>
              <a:t> </a:t>
            </a:r>
            <a:r>
              <a:rPr lang="en-US" sz="3600" b="1" i="0" dirty="0" err="1">
                <a:solidFill>
                  <a:schemeClr val="accent1"/>
                </a:solidFill>
                <a:effectLst/>
                <a:latin typeface="Open Sans" panose="020B0606030504020204" pitchFamily="34" charset="0"/>
              </a:rPr>
              <a:t>nấm</a:t>
            </a:r>
            <a:endParaRPr lang="en-US" sz="3600" dirty="0">
              <a:solidFill>
                <a:schemeClr val="accent1"/>
              </a:solidFill>
            </a:endParaRPr>
          </a:p>
        </p:txBody>
      </p:sp>
      <p:sp>
        <p:nvSpPr>
          <p:cNvPr id="7" name="TextBox 6">
            <a:extLst>
              <a:ext uri="{FF2B5EF4-FFF2-40B4-BE49-F238E27FC236}">
                <a16:creationId xmlns:a16="http://schemas.microsoft.com/office/drawing/2014/main" id="{953360B7-F217-6AB7-CFE2-BD2A9AB4CB7F}"/>
              </a:ext>
            </a:extLst>
          </p:cNvPr>
          <p:cNvSpPr txBox="1"/>
          <p:nvPr/>
        </p:nvSpPr>
        <p:spPr>
          <a:xfrm>
            <a:off x="376031" y="2130721"/>
            <a:ext cx="11439938" cy="4555093"/>
          </a:xfrm>
          <a:prstGeom prst="rect">
            <a:avLst/>
          </a:prstGeom>
          <a:noFill/>
        </p:spPr>
        <p:txBody>
          <a:bodyPr wrap="square">
            <a:spAutoFit/>
          </a:bodyPr>
          <a:lstStyle/>
          <a:p>
            <a:pPr algn="just">
              <a:spcBef>
                <a:spcPts val="300"/>
              </a:spcBef>
              <a:spcAft>
                <a:spcPts val="300"/>
              </a:spcAft>
            </a:pPr>
            <a:r>
              <a:rPr lang="vi-VN" sz="3600" b="0" i="0" dirty="0">
                <a:solidFill>
                  <a:srgbClr val="000000"/>
                </a:solidFill>
                <a:effectLst/>
                <a:latin typeface="+mj-lt"/>
              </a:rPr>
              <a:t>- Nấm là sinh vật nhân thực, thành tế bào cấu tạo bởi kitin.</a:t>
            </a:r>
          </a:p>
          <a:p>
            <a:pPr algn="just">
              <a:spcBef>
                <a:spcPts val="300"/>
              </a:spcBef>
              <a:spcAft>
                <a:spcPts val="300"/>
              </a:spcAft>
            </a:pPr>
            <a:r>
              <a:rPr lang="vi-VN" sz="3600" b="0" i="0" dirty="0">
                <a:solidFill>
                  <a:srgbClr val="000000"/>
                </a:solidFill>
                <a:effectLst/>
                <a:latin typeface="+mj-lt"/>
              </a:rPr>
              <a:t>- Nấm là sinh vật dị dưỡng, lấy thức ăn là các chất hữu cơ.</a:t>
            </a:r>
          </a:p>
          <a:p>
            <a:pPr algn="just">
              <a:spcBef>
                <a:spcPts val="300"/>
              </a:spcBef>
              <a:spcAft>
                <a:spcPts val="300"/>
              </a:spcAft>
            </a:pPr>
            <a:r>
              <a:rPr lang="vi-VN" sz="3600" b="0" i="0" dirty="0">
                <a:solidFill>
                  <a:srgbClr val="000000"/>
                </a:solidFill>
                <a:effectLst/>
                <a:latin typeface="+mj-lt"/>
              </a:rPr>
              <a:t>- Nấm có thể sống cộng sinh hoặc kí sinh trên cơ thể sinh vật hoặc sống trên đất ẩm, rơm </a:t>
            </a:r>
            <a:r>
              <a:rPr lang="en-US" sz="3600" dirty="0" err="1">
                <a:solidFill>
                  <a:srgbClr val="000000"/>
                </a:solidFill>
                <a:latin typeface="+mj-lt"/>
              </a:rPr>
              <a:t>rạ</a:t>
            </a:r>
            <a:r>
              <a:rPr lang="vi-VN" sz="3600" b="0" i="0" dirty="0">
                <a:solidFill>
                  <a:srgbClr val="000000"/>
                </a:solidFill>
                <a:effectLst/>
                <a:latin typeface="+mj-lt"/>
              </a:rPr>
              <a:t>, thân cây gỗ mục…</a:t>
            </a:r>
          </a:p>
          <a:p>
            <a:pPr algn="just">
              <a:lnSpc>
                <a:spcPct val="150000"/>
              </a:lnSpc>
              <a:spcBef>
                <a:spcPts val="300"/>
              </a:spcBef>
              <a:spcAft>
                <a:spcPts val="300"/>
              </a:spcAft>
            </a:pPr>
            <a:r>
              <a:rPr lang="vi-VN" sz="3600" b="0" i="0" dirty="0">
                <a:solidFill>
                  <a:srgbClr val="000000"/>
                </a:solidFill>
                <a:effectLst/>
                <a:latin typeface="+mj-lt"/>
              </a:rPr>
              <a:t>- Nấm có dạng cơ thể </a:t>
            </a:r>
            <a:r>
              <a:rPr lang="vi-VN" sz="3600" b="0" i="1" dirty="0">
                <a:solidFill>
                  <a:srgbClr val="000000"/>
                </a:solidFill>
                <a:effectLst/>
                <a:latin typeface="+mj-lt"/>
              </a:rPr>
              <a:t>đơn bào </a:t>
            </a:r>
            <a:r>
              <a:rPr lang="vi-VN" sz="3600" b="0" i="0" dirty="0">
                <a:solidFill>
                  <a:srgbClr val="000000"/>
                </a:solidFill>
                <a:effectLst/>
                <a:latin typeface="+mj-lt"/>
              </a:rPr>
              <a:t>và </a:t>
            </a:r>
            <a:r>
              <a:rPr lang="vi-VN" sz="3600" b="0" i="1" dirty="0">
                <a:solidFill>
                  <a:srgbClr val="000000"/>
                </a:solidFill>
                <a:effectLst/>
                <a:latin typeface="+mj-lt"/>
              </a:rPr>
              <a:t>đa bào</a:t>
            </a:r>
            <a:r>
              <a:rPr lang="vi-VN" sz="3600" b="0" i="0" dirty="0">
                <a:solidFill>
                  <a:srgbClr val="000000"/>
                </a:solidFill>
                <a:effectLst/>
                <a:latin typeface="+mj-lt"/>
              </a:rPr>
              <a:t>.</a:t>
            </a:r>
            <a:endParaRPr lang="en-US" sz="3600" b="0" i="0" dirty="0">
              <a:solidFill>
                <a:srgbClr val="000000"/>
              </a:solidFill>
              <a:effectLst/>
              <a:latin typeface="+mj-lt"/>
            </a:endParaRPr>
          </a:p>
          <a:p>
            <a:pPr algn="just">
              <a:spcBef>
                <a:spcPts val="300"/>
              </a:spcBef>
              <a:spcAft>
                <a:spcPts val="300"/>
              </a:spcAft>
            </a:pPr>
            <a:r>
              <a:rPr lang="vi-VN" sz="3600" b="0" i="0" dirty="0">
                <a:solidFill>
                  <a:srgbClr val="000000"/>
                </a:solidFill>
                <a:effectLst/>
                <a:latin typeface="+mj-lt"/>
              </a:rPr>
              <a:t>- Nấm rất đa dạng về hình thái, được phân loại thành nhiều nhóm như nấm túi, nấm đảm</a:t>
            </a:r>
            <a:r>
              <a:rPr lang="en-US" sz="3600" b="0" i="0" dirty="0">
                <a:solidFill>
                  <a:srgbClr val="000000"/>
                </a:solidFill>
                <a:effectLst/>
                <a:latin typeface="+mj-lt"/>
              </a:rPr>
              <a:t> </a:t>
            </a:r>
            <a:r>
              <a:rPr lang="vi-VN" sz="3600" b="0" i="0" dirty="0">
                <a:solidFill>
                  <a:srgbClr val="000000"/>
                </a:solidFill>
                <a:effectLst/>
                <a:latin typeface="+mj-lt"/>
              </a:rPr>
              <a:t>và nấm tiếp hợp.</a:t>
            </a:r>
          </a:p>
        </p:txBody>
      </p:sp>
    </p:spTree>
    <p:extLst>
      <p:ext uri="{BB962C8B-B14F-4D97-AF65-F5344CB8AC3E}">
        <p14:creationId xmlns:p14="http://schemas.microsoft.com/office/powerpoint/2010/main" val="364401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B5C0-B6AF-5506-47C4-42C32B060215}"/>
              </a:ext>
            </a:extLst>
          </p:cNvPr>
          <p:cNvSpPr>
            <a:spLocks noGrp="1"/>
          </p:cNvSpPr>
          <p:nvPr>
            <p:ph type="title"/>
          </p:nvPr>
        </p:nvSpPr>
        <p:spPr>
          <a:xfrm>
            <a:off x="0" y="18256"/>
            <a:ext cx="12192000" cy="935902"/>
          </a:xfrm>
          <a:solidFill>
            <a:srgbClr val="0070C0"/>
          </a:solidFill>
          <a:ln>
            <a:solidFill>
              <a:schemeClr val="accent1"/>
            </a:solidFill>
          </a:ln>
        </p:spPr>
        <p:txBody>
          <a:bodyPr/>
          <a:lstStyle/>
          <a:p>
            <a:pPr algn="ctr"/>
            <a:r>
              <a:rPr lang="en-US" dirty="0">
                <a:solidFill>
                  <a:schemeClr val="bg1"/>
                </a:solidFill>
                <a:latin typeface="Times New Roman" panose="02020603050405020304" pitchFamily="18" charset="0"/>
                <a:cs typeface="Times New Roman" panose="02020603050405020304" pitchFamily="18" charset="0"/>
              </a:rPr>
              <a:t>BÀI 18. ĐA DẠNG NẤM</a:t>
            </a:r>
          </a:p>
        </p:txBody>
      </p:sp>
      <p:pic>
        <p:nvPicPr>
          <p:cNvPr id="4" name="Picture 3">
            <a:extLst>
              <a:ext uri="{FF2B5EF4-FFF2-40B4-BE49-F238E27FC236}">
                <a16:creationId xmlns:a16="http://schemas.microsoft.com/office/drawing/2014/main" id="{B698B1A4-07F5-1F57-1348-F4B877158AA1}"/>
              </a:ext>
            </a:extLst>
          </p:cNvPr>
          <p:cNvPicPr>
            <a:picLocks noChangeAspect="1"/>
          </p:cNvPicPr>
          <p:nvPr/>
        </p:nvPicPr>
        <p:blipFill rotWithShape="1">
          <a:blip r:embed="rId2">
            <a:extLst>
              <a:ext uri="{28A0092B-C50C-407E-A947-70E740481C1C}">
                <a14:useLocalDpi xmlns:a14="http://schemas.microsoft.com/office/drawing/2010/main" val="0"/>
              </a:ext>
            </a:extLst>
          </a:blip>
          <a:srcRect l="36051" t="27530" r="30340" b="1652"/>
          <a:stretch/>
        </p:blipFill>
        <p:spPr>
          <a:xfrm>
            <a:off x="0" y="1157908"/>
            <a:ext cx="5088921" cy="5700092"/>
          </a:xfrm>
          <a:prstGeom prst="rect">
            <a:avLst/>
          </a:prstGeom>
        </p:spPr>
      </p:pic>
    </p:spTree>
    <p:extLst>
      <p:ext uri="{BB962C8B-B14F-4D97-AF65-F5344CB8AC3E}">
        <p14:creationId xmlns:p14="http://schemas.microsoft.com/office/powerpoint/2010/main" val="260051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B5C0-B6AF-5506-47C4-42C32B060215}"/>
              </a:ext>
            </a:extLst>
          </p:cNvPr>
          <p:cNvSpPr>
            <a:spLocks noGrp="1"/>
          </p:cNvSpPr>
          <p:nvPr>
            <p:ph type="title"/>
          </p:nvPr>
        </p:nvSpPr>
        <p:spPr>
          <a:xfrm>
            <a:off x="0" y="18256"/>
            <a:ext cx="12192000" cy="935902"/>
          </a:xfrm>
          <a:solidFill>
            <a:srgbClr val="0070C0"/>
          </a:solidFill>
          <a:ln>
            <a:solidFill>
              <a:schemeClr val="accent1"/>
            </a:solidFill>
          </a:ln>
        </p:spPr>
        <p:txBody>
          <a:bodyPr/>
          <a:lstStyle/>
          <a:p>
            <a:pPr algn="ctr"/>
            <a:r>
              <a:rPr lang="en-US" dirty="0">
                <a:solidFill>
                  <a:schemeClr val="bg1"/>
                </a:solidFill>
                <a:latin typeface="Times New Roman" panose="02020603050405020304" pitchFamily="18" charset="0"/>
                <a:cs typeface="Times New Roman" panose="02020603050405020304" pitchFamily="18" charset="0"/>
              </a:rPr>
              <a:t>BÀI 18. ĐA DẠNG NẤM</a:t>
            </a:r>
          </a:p>
        </p:txBody>
      </p:sp>
      <p:sp>
        <p:nvSpPr>
          <p:cNvPr id="4" name="TextBox 3">
            <a:extLst>
              <a:ext uri="{FF2B5EF4-FFF2-40B4-BE49-F238E27FC236}">
                <a16:creationId xmlns:a16="http://schemas.microsoft.com/office/drawing/2014/main" id="{E22B15C5-B418-3863-9B9D-41BBF04A89BB}"/>
              </a:ext>
            </a:extLst>
          </p:cNvPr>
          <p:cNvSpPr txBox="1"/>
          <p:nvPr/>
        </p:nvSpPr>
        <p:spPr>
          <a:xfrm>
            <a:off x="288235" y="963308"/>
            <a:ext cx="7721646" cy="523220"/>
          </a:xfrm>
          <a:prstGeom prst="rect">
            <a:avLst/>
          </a:prstGeom>
          <a:noFill/>
        </p:spPr>
        <p:txBody>
          <a:bodyPr wrap="square">
            <a:spAutoFit/>
          </a:bodyPr>
          <a:lstStyle/>
          <a:p>
            <a:r>
              <a:rPr lang="en-US" sz="2800" b="1" i="0" dirty="0">
                <a:solidFill>
                  <a:schemeClr val="accent1"/>
                </a:solidFill>
                <a:effectLst/>
                <a:latin typeface="Times New Roman" panose="02020603050405020304" pitchFamily="18" charset="0"/>
                <a:cs typeface="Times New Roman" panose="02020603050405020304" pitchFamily="18" charset="0"/>
              </a:rPr>
              <a:t>II. Vai </a:t>
            </a:r>
            <a:r>
              <a:rPr lang="en-US" sz="2800" b="1" i="0" dirty="0" err="1">
                <a:solidFill>
                  <a:schemeClr val="accent1"/>
                </a:solidFill>
                <a:effectLst/>
                <a:latin typeface="Times New Roman" panose="02020603050405020304" pitchFamily="18" charset="0"/>
                <a:cs typeface="Times New Roman" panose="02020603050405020304" pitchFamily="18" charset="0"/>
              </a:rPr>
              <a:t>trò</a:t>
            </a:r>
            <a:r>
              <a:rPr lang="en-US" sz="2800" b="1" i="0" dirty="0">
                <a:solidFill>
                  <a:schemeClr val="accent1"/>
                </a:solidFill>
                <a:effectLst/>
                <a:latin typeface="Times New Roman" panose="02020603050405020304" pitchFamily="18" charset="0"/>
                <a:cs typeface="Times New Roman" panose="02020603050405020304" pitchFamily="18" charset="0"/>
              </a:rPr>
              <a:t> </a:t>
            </a:r>
            <a:r>
              <a:rPr lang="en-US" sz="2800" b="1" i="0" dirty="0" err="1">
                <a:solidFill>
                  <a:schemeClr val="accent1"/>
                </a:solidFill>
                <a:effectLst/>
                <a:latin typeface="Times New Roman" panose="02020603050405020304" pitchFamily="18" charset="0"/>
                <a:cs typeface="Times New Roman" panose="02020603050405020304" pitchFamily="18" charset="0"/>
              </a:rPr>
              <a:t>và</a:t>
            </a:r>
            <a:r>
              <a:rPr lang="en-US" sz="2800" b="1" i="0" dirty="0">
                <a:solidFill>
                  <a:schemeClr val="accent1"/>
                </a:solidFill>
                <a:effectLst/>
                <a:latin typeface="Times New Roman" panose="02020603050405020304" pitchFamily="18" charset="0"/>
                <a:cs typeface="Times New Roman" panose="02020603050405020304" pitchFamily="18" charset="0"/>
              </a:rPr>
              <a:t> </a:t>
            </a:r>
            <a:r>
              <a:rPr lang="en-US" sz="2800" b="1" i="0" dirty="0" err="1">
                <a:solidFill>
                  <a:schemeClr val="accent1"/>
                </a:solidFill>
                <a:effectLst/>
                <a:latin typeface="Times New Roman" panose="02020603050405020304" pitchFamily="18" charset="0"/>
                <a:cs typeface="Times New Roman" panose="02020603050405020304" pitchFamily="18" charset="0"/>
              </a:rPr>
              <a:t>tác</a:t>
            </a:r>
            <a:r>
              <a:rPr lang="en-US" sz="2800" b="1" i="0" dirty="0">
                <a:solidFill>
                  <a:schemeClr val="accent1"/>
                </a:solidFill>
                <a:effectLst/>
                <a:latin typeface="Times New Roman" panose="02020603050405020304" pitchFamily="18" charset="0"/>
                <a:cs typeface="Times New Roman" panose="02020603050405020304" pitchFamily="18" charset="0"/>
              </a:rPr>
              <a:t> </a:t>
            </a:r>
            <a:r>
              <a:rPr lang="en-US" sz="2800" b="1" i="0" dirty="0" err="1">
                <a:solidFill>
                  <a:schemeClr val="accent1"/>
                </a:solidFill>
                <a:effectLst/>
                <a:latin typeface="Times New Roman" panose="02020603050405020304" pitchFamily="18" charset="0"/>
                <a:cs typeface="Times New Roman" panose="02020603050405020304" pitchFamily="18" charset="0"/>
              </a:rPr>
              <a:t>hại</a:t>
            </a:r>
            <a:r>
              <a:rPr lang="en-US" sz="2800" b="1" i="0" dirty="0">
                <a:solidFill>
                  <a:schemeClr val="accent1"/>
                </a:solidFill>
                <a:effectLst/>
                <a:latin typeface="Times New Roman" panose="02020603050405020304" pitchFamily="18" charset="0"/>
                <a:cs typeface="Times New Roman" panose="02020603050405020304" pitchFamily="18" charset="0"/>
              </a:rPr>
              <a:t> </a:t>
            </a:r>
            <a:r>
              <a:rPr lang="en-US" sz="2800" b="1" i="0" dirty="0" err="1">
                <a:solidFill>
                  <a:schemeClr val="accent1"/>
                </a:solidFill>
                <a:effectLst/>
                <a:latin typeface="Times New Roman" panose="02020603050405020304" pitchFamily="18" charset="0"/>
                <a:cs typeface="Times New Roman" panose="02020603050405020304" pitchFamily="18" charset="0"/>
              </a:rPr>
              <a:t>của</a:t>
            </a:r>
            <a:r>
              <a:rPr lang="en-US" sz="2800" b="1" i="0" dirty="0">
                <a:solidFill>
                  <a:schemeClr val="accent1"/>
                </a:solidFill>
                <a:effectLst/>
                <a:latin typeface="Times New Roman" panose="02020603050405020304" pitchFamily="18" charset="0"/>
                <a:cs typeface="Times New Roman" panose="02020603050405020304" pitchFamily="18" charset="0"/>
              </a:rPr>
              <a:t> </a:t>
            </a:r>
            <a:r>
              <a:rPr lang="en-US" sz="2800" b="1" i="0" dirty="0" err="1">
                <a:solidFill>
                  <a:schemeClr val="accent1"/>
                </a:solidFill>
                <a:effectLst/>
                <a:latin typeface="Times New Roman" panose="02020603050405020304" pitchFamily="18" charset="0"/>
                <a:cs typeface="Times New Roman" panose="02020603050405020304" pitchFamily="18" charset="0"/>
              </a:rPr>
              <a:t>nấm</a:t>
            </a:r>
            <a:endParaRPr lang="en-US" sz="2800" dirty="0">
              <a:solidFill>
                <a:schemeClr val="accent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B808E94-37FF-73D1-03C4-C83917FAE3F3}"/>
              </a:ext>
            </a:extLst>
          </p:cNvPr>
          <p:cNvSpPr txBox="1"/>
          <p:nvPr/>
        </p:nvSpPr>
        <p:spPr>
          <a:xfrm>
            <a:off x="69579" y="1405672"/>
            <a:ext cx="11645349" cy="2062103"/>
          </a:xfrm>
          <a:prstGeom prst="rect">
            <a:avLst/>
          </a:prstGeom>
          <a:noFill/>
        </p:spPr>
        <p:txBody>
          <a:bodyPr wrap="square">
            <a:spAutoFit/>
          </a:bodyPr>
          <a:lstStyle/>
          <a:p>
            <a:pPr algn="just"/>
            <a:r>
              <a:rPr lang="vi-VN" sz="3200" b="0" i="0" dirty="0">
                <a:solidFill>
                  <a:srgbClr val="000000"/>
                </a:solidFill>
                <a:effectLst/>
                <a:latin typeface="Times New Roman" panose="02020603050405020304" pitchFamily="18" charset="0"/>
                <a:cs typeface="Times New Roman" panose="02020603050405020304" pitchFamily="18" charset="0"/>
              </a:rPr>
              <a:t>* Vai trò:</a:t>
            </a:r>
          </a:p>
          <a:p>
            <a:pPr algn="just"/>
            <a:r>
              <a:rPr lang="vi-VN" sz="3200" b="0" i="0" dirty="0">
                <a:solidFill>
                  <a:srgbClr val="000000"/>
                </a:solidFill>
                <a:effectLst/>
                <a:latin typeface="Times New Roman" panose="02020603050405020304" pitchFamily="18" charset="0"/>
                <a:cs typeface="Times New Roman" panose="02020603050405020304" pitchFamily="18" charset="0"/>
              </a:rPr>
              <a:t>- Nấm phân hủy xác động vật, thực vật, làm sạch môi trường</a:t>
            </a:r>
          </a:p>
          <a:p>
            <a:pPr algn="just"/>
            <a:r>
              <a:rPr lang="vi-VN" sz="3200" b="0" i="0" dirty="0">
                <a:solidFill>
                  <a:srgbClr val="000000"/>
                </a:solidFill>
                <a:effectLst/>
                <a:latin typeface="Times New Roman" panose="02020603050405020304" pitchFamily="18" charset="0"/>
                <a:cs typeface="Times New Roman" panose="02020603050405020304" pitchFamily="18" charset="0"/>
              </a:rPr>
              <a:t>- Làm thức ăn cho con người</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cs typeface="Times New Roman" panose="02020603050405020304" pitchFamily="18" charset="0"/>
              </a:rPr>
              <a:t>vd</a:t>
            </a:r>
            <a:r>
              <a:rPr lang="en-US" sz="3200" b="0" i="0" dirty="0">
                <a:solidFill>
                  <a:srgbClr val="FF0000"/>
                </a:solidFill>
                <a:effectLst/>
                <a:latin typeface="Times New Roman" panose="02020603050405020304" pitchFamily="18" charset="0"/>
                <a:cs typeface="Times New Roman" panose="02020603050405020304" pitchFamily="18" charset="0"/>
              </a:rPr>
              <a:t>…</a:t>
            </a:r>
            <a:endParaRPr lang="vi-VN" sz="3200" b="0" i="0" dirty="0">
              <a:solidFill>
                <a:srgbClr val="FF0000"/>
              </a:solidFill>
              <a:effectLst/>
              <a:latin typeface="Times New Roman" panose="02020603050405020304" pitchFamily="18" charset="0"/>
              <a:cs typeface="Times New Roman" panose="02020603050405020304" pitchFamily="18" charset="0"/>
            </a:endParaRPr>
          </a:p>
          <a:p>
            <a:pPr algn="just"/>
            <a:r>
              <a:rPr lang="vi-VN" sz="3200" b="0" i="0" dirty="0">
                <a:solidFill>
                  <a:srgbClr val="000000"/>
                </a:solidFill>
                <a:effectLst/>
                <a:latin typeface="Times New Roman" panose="02020603050405020304" pitchFamily="18" charset="0"/>
                <a:cs typeface="Times New Roman" panose="02020603050405020304" pitchFamily="18" charset="0"/>
              </a:rPr>
              <a:t>- Làm dược liệu</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cs typeface="Times New Roman" panose="02020603050405020304" pitchFamily="18" charset="0"/>
              </a:rPr>
              <a:t>vd</a:t>
            </a:r>
            <a:r>
              <a:rPr lang="en-US" sz="3200" b="0" i="0" dirty="0">
                <a:solidFill>
                  <a:srgbClr val="FF0000"/>
                </a:solidFill>
                <a:effectLst/>
                <a:latin typeface="Times New Roman" panose="02020603050405020304" pitchFamily="18" charset="0"/>
                <a:cs typeface="Times New Roman" panose="02020603050405020304" pitchFamily="18" charset="0"/>
              </a:rPr>
              <a:t>…</a:t>
            </a:r>
            <a:endParaRPr lang="vi-VN" sz="3200" b="0" i="0" dirty="0">
              <a:solidFill>
                <a:srgbClr val="FF0000"/>
              </a:solidFill>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D5AACF2-E037-D628-7CCF-D4FBCBECD034}"/>
              </a:ext>
            </a:extLst>
          </p:cNvPr>
          <p:cNvSpPr txBox="1"/>
          <p:nvPr/>
        </p:nvSpPr>
        <p:spPr>
          <a:xfrm>
            <a:off x="0" y="3339218"/>
            <a:ext cx="12112488" cy="2062103"/>
          </a:xfrm>
          <a:prstGeom prst="rect">
            <a:avLst/>
          </a:prstGeom>
          <a:noFill/>
        </p:spPr>
        <p:txBody>
          <a:bodyPr wrap="square">
            <a:spAutoFit/>
          </a:bodyPr>
          <a:lstStyle/>
          <a:p>
            <a:pPr algn="just"/>
            <a:r>
              <a:rPr lang="vi-VN" sz="3200" b="0" i="0" dirty="0">
                <a:solidFill>
                  <a:srgbClr val="000000"/>
                </a:solidFill>
                <a:effectLst/>
                <a:latin typeface="Times New Roman" panose="02020603050405020304" pitchFamily="18" charset="0"/>
                <a:cs typeface="Times New Roman" panose="02020603050405020304" pitchFamily="18" charset="0"/>
              </a:rPr>
              <a:t>* Tác hại:</a:t>
            </a:r>
          </a:p>
          <a:p>
            <a:pPr algn="just"/>
            <a:r>
              <a:rPr lang="vi-VN" sz="3200" b="0" i="0" dirty="0">
                <a:solidFill>
                  <a:srgbClr val="000000"/>
                </a:solidFill>
                <a:effectLst/>
                <a:latin typeface="Times New Roman" panose="02020603050405020304" pitchFamily="18" charset="0"/>
                <a:cs typeface="Times New Roman" panose="02020603050405020304" pitchFamily="18" charset="0"/>
              </a:rPr>
              <a:t>- Nhiều loài nấm có độc, ăn phải gây ngộ độc cho con người</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cs typeface="Times New Roman" panose="02020603050405020304" pitchFamily="18" charset="0"/>
              </a:rPr>
              <a:t>vd</a:t>
            </a:r>
            <a:r>
              <a:rPr lang="en-US" sz="3200" b="0" i="0" dirty="0">
                <a:solidFill>
                  <a:srgbClr val="FF0000"/>
                </a:solidFill>
                <a:effectLst/>
                <a:latin typeface="Times New Roman" panose="02020603050405020304" pitchFamily="18" charset="0"/>
                <a:cs typeface="Times New Roman" panose="02020603050405020304" pitchFamily="18" charset="0"/>
              </a:rPr>
              <a:t>…</a:t>
            </a:r>
            <a:endParaRPr lang="vi-VN" sz="3200" b="0" i="0" dirty="0">
              <a:solidFill>
                <a:srgbClr val="FF0000"/>
              </a:solidFill>
              <a:effectLst/>
              <a:latin typeface="Times New Roman" panose="02020603050405020304" pitchFamily="18" charset="0"/>
              <a:cs typeface="Times New Roman" panose="02020603050405020304" pitchFamily="18" charset="0"/>
            </a:endParaRPr>
          </a:p>
          <a:p>
            <a:pPr algn="just"/>
            <a:r>
              <a:rPr lang="vi-VN" sz="3200" b="0" i="0" dirty="0">
                <a:solidFill>
                  <a:srgbClr val="000000"/>
                </a:solidFill>
                <a:effectLst/>
                <a:latin typeface="Times New Roman" panose="02020603050405020304" pitchFamily="18" charset="0"/>
                <a:cs typeface="Times New Roman" panose="02020603050405020304" pitchFamily="18" charset="0"/>
              </a:rPr>
              <a:t>- Một số loài nấm kí sinh gây bệnh cho thực vật, động vật và con người</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cs typeface="Times New Roman" panose="02020603050405020304" pitchFamily="18" charset="0"/>
              </a:rPr>
              <a:t>vd</a:t>
            </a:r>
            <a:r>
              <a:rPr lang="en-US" sz="3200" b="0" i="0" dirty="0">
                <a:solidFill>
                  <a:srgbClr val="FF0000"/>
                </a:solidFill>
                <a:effectLst/>
                <a:latin typeface="Times New Roman" panose="02020603050405020304" pitchFamily="18" charset="0"/>
                <a:cs typeface="Times New Roman" panose="02020603050405020304" pitchFamily="18" charset="0"/>
              </a:rPr>
              <a:t>…</a:t>
            </a:r>
            <a:endParaRPr lang="vi-VN" sz="3200" b="0" i="0" dirty="0">
              <a:solidFill>
                <a:srgbClr val="FF0000"/>
              </a:solidFill>
              <a:effectLs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CADE30D-8DCE-D0BE-67A3-67ADA9F14147}"/>
              </a:ext>
            </a:extLst>
          </p:cNvPr>
          <p:cNvSpPr txBox="1"/>
          <p:nvPr/>
        </p:nvSpPr>
        <p:spPr>
          <a:xfrm>
            <a:off x="139150" y="5250957"/>
            <a:ext cx="11589025" cy="1569660"/>
          </a:xfrm>
          <a:prstGeom prst="rect">
            <a:avLst/>
          </a:prstGeom>
          <a:noFill/>
        </p:spPr>
        <p:txBody>
          <a:bodyPr wrap="square">
            <a:spAutoFit/>
          </a:bodyPr>
          <a:lstStyle/>
          <a:p>
            <a:r>
              <a:rPr lang="en-US" sz="3200" b="0" i="0" dirty="0">
                <a:solidFill>
                  <a:srgbClr val="000000"/>
                </a:solidFill>
                <a:effectLst/>
                <a:latin typeface="Times New Roman" panose="02020603050405020304" pitchFamily="18" charset="0"/>
                <a:cs typeface="Times New Roman" panose="02020603050405020304" pitchFamily="18" charset="0"/>
              </a:rPr>
              <a:t>*</a:t>
            </a:r>
            <a:r>
              <a:rPr lang="vi-VN" sz="3200" b="0" i="0" dirty="0">
                <a:solidFill>
                  <a:srgbClr val="000000"/>
                </a:solidFill>
                <a:effectLst/>
                <a:latin typeface="Times New Roman" panose="02020603050405020304" pitchFamily="18" charset="0"/>
                <a:cs typeface="Times New Roman" panose="02020603050405020304" pitchFamily="18" charset="0"/>
              </a:rPr>
              <a:t> Để phòng bệnh nấm da cần vệ sinh cơ thể sạch sẽ, không dùng chung đồ dùng cá nhân với người đang bị nấm da. Khi bị nấm da cần đến cơ sở y tế để khám và điều trị bệnh.</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238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B5C0-B6AF-5506-47C4-42C32B060215}"/>
              </a:ext>
            </a:extLst>
          </p:cNvPr>
          <p:cNvSpPr>
            <a:spLocks noGrp="1"/>
          </p:cNvSpPr>
          <p:nvPr>
            <p:ph type="title"/>
          </p:nvPr>
        </p:nvSpPr>
        <p:spPr>
          <a:xfrm>
            <a:off x="0" y="18256"/>
            <a:ext cx="12192000" cy="935902"/>
          </a:xfrm>
          <a:solidFill>
            <a:srgbClr val="0070C0"/>
          </a:solidFill>
          <a:ln>
            <a:solidFill>
              <a:schemeClr val="accent1"/>
            </a:solidFill>
          </a:ln>
        </p:spPr>
        <p:txBody>
          <a:bodyPr/>
          <a:lstStyle/>
          <a:p>
            <a:pPr algn="ctr"/>
            <a:r>
              <a:rPr lang="en-US" dirty="0">
                <a:solidFill>
                  <a:schemeClr val="bg1"/>
                </a:solidFill>
                <a:latin typeface="Times New Roman" panose="02020603050405020304" pitchFamily="18" charset="0"/>
                <a:cs typeface="Times New Roman" panose="02020603050405020304" pitchFamily="18" charset="0"/>
              </a:rPr>
              <a:t>BÀI 18. ĐA DẠNG NẤM</a:t>
            </a:r>
          </a:p>
        </p:txBody>
      </p:sp>
      <p:pic>
        <p:nvPicPr>
          <p:cNvPr id="4" name="Picture 3">
            <a:extLst>
              <a:ext uri="{FF2B5EF4-FFF2-40B4-BE49-F238E27FC236}">
                <a16:creationId xmlns:a16="http://schemas.microsoft.com/office/drawing/2014/main" id="{3BA97345-4C7E-C56A-8536-3497661244D2}"/>
              </a:ext>
            </a:extLst>
          </p:cNvPr>
          <p:cNvPicPr>
            <a:picLocks noChangeAspect="1"/>
          </p:cNvPicPr>
          <p:nvPr/>
        </p:nvPicPr>
        <p:blipFill rotWithShape="1">
          <a:blip r:embed="rId2">
            <a:extLst>
              <a:ext uri="{28A0092B-C50C-407E-A947-70E740481C1C}">
                <a14:useLocalDpi xmlns:a14="http://schemas.microsoft.com/office/drawing/2010/main" val="0"/>
              </a:ext>
            </a:extLst>
          </a:blip>
          <a:srcRect l="40828" t="47391" r="37672" b="33109"/>
          <a:stretch/>
        </p:blipFill>
        <p:spPr>
          <a:xfrm>
            <a:off x="318052" y="2117035"/>
            <a:ext cx="5895710" cy="2842590"/>
          </a:xfrm>
          <a:prstGeom prst="rect">
            <a:avLst/>
          </a:prstGeom>
        </p:spPr>
      </p:pic>
      <p:pic>
        <p:nvPicPr>
          <p:cNvPr id="5" name="Picture 4">
            <a:extLst>
              <a:ext uri="{FF2B5EF4-FFF2-40B4-BE49-F238E27FC236}">
                <a16:creationId xmlns:a16="http://schemas.microsoft.com/office/drawing/2014/main" id="{A5BC1975-33EE-E02C-7878-410451EF55C2}"/>
              </a:ext>
            </a:extLst>
          </p:cNvPr>
          <p:cNvPicPr>
            <a:picLocks noChangeAspect="1"/>
          </p:cNvPicPr>
          <p:nvPr/>
        </p:nvPicPr>
        <p:blipFill rotWithShape="1">
          <a:blip r:embed="rId2">
            <a:extLst>
              <a:ext uri="{28A0092B-C50C-407E-A947-70E740481C1C}">
                <a14:useLocalDpi xmlns:a14="http://schemas.microsoft.com/office/drawing/2010/main" val="0"/>
              </a:ext>
            </a:extLst>
          </a:blip>
          <a:srcRect l="40828" t="66271" r="37672" b="8315"/>
          <a:stretch/>
        </p:blipFill>
        <p:spPr>
          <a:xfrm>
            <a:off x="6213761" y="2007701"/>
            <a:ext cx="5662763" cy="3558211"/>
          </a:xfrm>
          <a:prstGeom prst="rect">
            <a:avLst/>
          </a:prstGeom>
        </p:spPr>
      </p:pic>
    </p:spTree>
    <p:extLst>
      <p:ext uri="{BB962C8B-B14F-4D97-AF65-F5344CB8AC3E}">
        <p14:creationId xmlns:p14="http://schemas.microsoft.com/office/powerpoint/2010/main" val="205684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B5C0-B6AF-5506-47C4-42C32B060215}"/>
              </a:ext>
            </a:extLst>
          </p:cNvPr>
          <p:cNvSpPr>
            <a:spLocks noGrp="1"/>
          </p:cNvSpPr>
          <p:nvPr>
            <p:ph type="title"/>
          </p:nvPr>
        </p:nvSpPr>
        <p:spPr>
          <a:xfrm>
            <a:off x="0" y="18256"/>
            <a:ext cx="12192000" cy="935902"/>
          </a:xfrm>
          <a:solidFill>
            <a:srgbClr val="0070C0"/>
          </a:solidFill>
          <a:ln>
            <a:solidFill>
              <a:schemeClr val="accent1"/>
            </a:solidFill>
          </a:ln>
        </p:spPr>
        <p:txBody>
          <a:bodyPr/>
          <a:lstStyle/>
          <a:p>
            <a:pPr algn="ctr"/>
            <a:r>
              <a:rPr lang="en-US" dirty="0">
                <a:solidFill>
                  <a:schemeClr val="bg1"/>
                </a:solidFill>
                <a:latin typeface="Times New Roman" panose="02020603050405020304" pitchFamily="18" charset="0"/>
                <a:cs typeface="Times New Roman" panose="02020603050405020304" pitchFamily="18" charset="0"/>
              </a:rPr>
              <a:t>BÀI 18. ĐA DẠNG NẤM</a:t>
            </a:r>
          </a:p>
        </p:txBody>
      </p:sp>
      <p:pic>
        <p:nvPicPr>
          <p:cNvPr id="4" name="Picture 3">
            <a:extLst>
              <a:ext uri="{FF2B5EF4-FFF2-40B4-BE49-F238E27FC236}">
                <a16:creationId xmlns:a16="http://schemas.microsoft.com/office/drawing/2014/main" id="{EB05AB92-3C5E-A220-634E-A10F916AF121}"/>
              </a:ext>
            </a:extLst>
          </p:cNvPr>
          <p:cNvPicPr>
            <a:picLocks noChangeAspect="1"/>
          </p:cNvPicPr>
          <p:nvPr/>
        </p:nvPicPr>
        <p:blipFill rotWithShape="1">
          <a:blip r:embed="rId2">
            <a:extLst>
              <a:ext uri="{28A0092B-C50C-407E-A947-70E740481C1C}">
                <a14:useLocalDpi xmlns:a14="http://schemas.microsoft.com/office/drawing/2010/main" val="0"/>
              </a:ext>
            </a:extLst>
          </a:blip>
          <a:srcRect l="30120" t="28255" r="26633" b="2116"/>
          <a:stretch/>
        </p:blipFill>
        <p:spPr>
          <a:xfrm>
            <a:off x="2786269" y="954158"/>
            <a:ext cx="6876843" cy="5885586"/>
          </a:xfrm>
          <a:prstGeom prst="rect">
            <a:avLst/>
          </a:prstGeom>
        </p:spPr>
      </p:pic>
    </p:spTree>
    <p:extLst>
      <p:ext uri="{BB962C8B-B14F-4D97-AF65-F5344CB8AC3E}">
        <p14:creationId xmlns:p14="http://schemas.microsoft.com/office/powerpoint/2010/main" val="1855927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B5C0-B6AF-5506-47C4-42C32B060215}"/>
              </a:ext>
            </a:extLst>
          </p:cNvPr>
          <p:cNvSpPr>
            <a:spLocks noGrp="1"/>
          </p:cNvSpPr>
          <p:nvPr>
            <p:ph type="title"/>
          </p:nvPr>
        </p:nvSpPr>
        <p:spPr>
          <a:xfrm>
            <a:off x="0" y="18256"/>
            <a:ext cx="12192000" cy="935902"/>
          </a:xfrm>
          <a:solidFill>
            <a:srgbClr val="0070C0"/>
          </a:solidFill>
          <a:ln>
            <a:solidFill>
              <a:schemeClr val="accent1"/>
            </a:solidFill>
          </a:ln>
        </p:spPr>
        <p:txBody>
          <a:bodyPr/>
          <a:lstStyle/>
          <a:p>
            <a:pPr algn="ctr"/>
            <a:r>
              <a:rPr lang="en-US" dirty="0">
                <a:solidFill>
                  <a:schemeClr val="bg1"/>
                </a:solidFill>
                <a:latin typeface="Times New Roman" panose="02020603050405020304" pitchFamily="18" charset="0"/>
                <a:cs typeface="Times New Roman" panose="02020603050405020304" pitchFamily="18" charset="0"/>
              </a:rPr>
              <a:t>BÀI 18. ĐA DẠNG NẤM</a:t>
            </a:r>
          </a:p>
        </p:txBody>
      </p:sp>
    </p:spTree>
    <p:extLst>
      <p:ext uri="{BB962C8B-B14F-4D97-AF65-F5344CB8AC3E}">
        <p14:creationId xmlns:p14="http://schemas.microsoft.com/office/powerpoint/2010/main" val="1107760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839</TotalTime>
  <Words>304</Words>
  <Application>Microsoft Office PowerPoint</Application>
  <PresentationFormat>Widescreen</PresentationFormat>
  <Paragraphs>26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Open Sans</vt:lpstr>
      <vt:lpstr>Times New Roman</vt:lpstr>
      <vt:lpstr>Office Theme</vt:lpstr>
      <vt:lpstr>BÀI 18. ĐA DẠNG NẤM</vt:lpstr>
      <vt:lpstr>BÀI 18. ĐA DẠNG NẤM</vt:lpstr>
      <vt:lpstr>BÀI 18. ĐA DẠNG NẤM</vt:lpstr>
      <vt:lpstr>BÀI 18. ĐA DẠNG NẤM</vt:lpstr>
      <vt:lpstr>BÀI 18. ĐA DẠNG NẤM</vt:lpstr>
      <vt:lpstr>BÀI 18. ĐA DẠNG NẤM</vt:lpstr>
      <vt:lpstr>BÀI 18. ĐA DẠNG NẤM</vt:lpstr>
      <vt:lpstr>BÀI 18. ĐA DẠNG NẤM</vt:lpstr>
      <vt:lpstr>BÀI 18. ĐA DẠNG NẤM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Hưng Bùi</dc:creator>
  <cp:lastModifiedBy>user</cp:lastModifiedBy>
  <cp:revision>46</cp:revision>
  <dcterms:created xsi:type="dcterms:W3CDTF">2023-12-19T04:34:43Z</dcterms:created>
  <dcterms:modified xsi:type="dcterms:W3CDTF">2025-02-05T07:06:37Z</dcterms:modified>
</cp:coreProperties>
</file>