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66" r:id="rId3"/>
    <p:sldId id="267" r:id="rId4"/>
    <p:sldId id="270" r:id="rId5"/>
    <p:sldId id="268" r:id="rId6"/>
    <p:sldId id="269" r:id="rId7"/>
    <p:sldId id="271" r:id="rId8"/>
    <p:sldId id="272" r:id="rId9"/>
    <p:sldId id="275" r:id="rId10"/>
    <p:sldId id="274" r:id="rId11"/>
    <p:sldId id="27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0" autoAdjust="0"/>
    <p:restoredTop sz="94660"/>
  </p:normalViewPr>
  <p:slideViewPr>
    <p:cSldViewPr snapToGrid="0">
      <p:cViewPr varScale="1">
        <p:scale>
          <a:sx n="67" d="100"/>
          <a:sy n="67" d="100"/>
        </p:scale>
        <p:origin x="636"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AD97-6318-7E95-5DB3-644116B106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7E5A6-2E2C-465F-5DAC-F23AFDF3A8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DD8C81-0429-6B3C-8126-7E024A7AE126}"/>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EB732338-8246-5C2A-C491-60C36D73C4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2115FF-51DC-45FD-9AD3-4108247D2395}"/>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19435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0B59-C417-4C7C-E83C-6514D81FD2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7A7496-6812-9810-A66F-143E418BCA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B3048-2935-2365-D764-674BFF905618}"/>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A58BE674-EC5A-6FC1-5763-E7AD235895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AD148-1E98-BFD8-36E5-D6D4F6A8932B}"/>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56638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F0F235-7E46-B395-0503-5F426F527B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121A1E-DE3A-49BD-3AA9-836852E4A0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58F55-6EC5-CA42-9992-19665DC64BB9}"/>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3F522731-C7F9-A445-63EB-5106DBA734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BCF88-BF5B-2B80-F114-DC7CA8E1467B}"/>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1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BECBD-7AF6-0BE9-DAF0-D77D2C5B9C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F7B52-C4A6-A41A-0EAB-1F0591C5A4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39BC8-F079-941A-3CB6-08C24BEEAE4D}"/>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6B500CE0-C9B2-FFA5-86B2-C7C33613F0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DB7138-A133-D0C5-06D6-0EFA1757315E}"/>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321719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9E92-234C-5DA5-C7F5-15AB915701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C1F631-46D8-1EC4-6BC9-07A68B27B3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55A5B3-8345-ABA1-A8BC-373DF27F419C}"/>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B7C3965F-DD6A-D766-A911-3D438D133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298E2-2265-6DAE-77F1-F61B7AAE24D3}"/>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172716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A0E95-BBAA-E72A-4732-754799598D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F3443E-42D5-7B28-D71D-8E2F97D547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A9B691-9079-DECB-7C82-B66AF41F57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31E487-D28B-C059-11AA-C018CC0C7B85}"/>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6" name="Footer Placeholder 5">
            <a:extLst>
              <a:ext uri="{FF2B5EF4-FFF2-40B4-BE49-F238E27FC236}">
                <a16:creationId xmlns:a16="http://schemas.microsoft.com/office/drawing/2014/main" id="{38E4ACF5-10D7-F63E-D14F-81EE6466B7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8B176C-2962-FEF4-A08E-798100576B79}"/>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1396102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B4C22-F07B-897A-6C71-E47D5D4A79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84308-FB2F-A289-AE5D-96A2BD4656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090F1-CB4E-AC06-8CE4-0C45574E57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DA88AC-A210-5C19-677E-AE1756988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4CD3EA-6ACB-161D-54EB-F2BEBBFD57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8DBC675-384C-0EF1-C017-E9235D8ADF2B}"/>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8" name="Footer Placeholder 7">
            <a:extLst>
              <a:ext uri="{FF2B5EF4-FFF2-40B4-BE49-F238E27FC236}">
                <a16:creationId xmlns:a16="http://schemas.microsoft.com/office/drawing/2014/main" id="{98EB8FF9-B26B-B9B6-B46E-82B272BFC87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E4ADE9-9231-E855-0A0C-84D945438ADF}"/>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06214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B74EA-C261-050B-66E2-B1679D409F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CD7A13-A3E7-B287-7949-2D587F2EB0D4}"/>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4" name="Footer Placeholder 3">
            <a:extLst>
              <a:ext uri="{FF2B5EF4-FFF2-40B4-BE49-F238E27FC236}">
                <a16:creationId xmlns:a16="http://schemas.microsoft.com/office/drawing/2014/main" id="{75E36A28-F4B1-C7EC-59E7-3BDE123C9B4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36E4BB-546E-1887-D2A9-BB5C5901F330}"/>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1973802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076E2F-D557-97B1-1B2B-5B5F7B78D950}"/>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3" name="Footer Placeholder 2">
            <a:extLst>
              <a:ext uri="{FF2B5EF4-FFF2-40B4-BE49-F238E27FC236}">
                <a16:creationId xmlns:a16="http://schemas.microsoft.com/office/drawing/2014/main" id="{929F4302-77B2-99C9-AE7E-C6AC459199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8008A3-157B-9F26-F55D-A306D430DA3C}"/>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4273554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30A66-9C59-682C-33F1-75BBF9D22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46210F1-9DD7-9EF3-5DA4-235E8B717F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D592BC-6891-9F85-9BC1-23583377F1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8EC23-C705-4D4F-8F9E-D21342DE90C2}"/>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6" name="Footer Placeholder 5">
            <a:extLst>
              <a:ext uri="{FF2B5EF4-FFF2-40B4-BE49-F238E27FC236}">
                <a16:creationId xmlns:a16="http://schemas.microsoft.com/office/drawing/2014/main" id="{FEF739BE-DD73-1032-BDF3-1A3464C198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757BDB-702F-044C-FE0E-4095DB3EF461}"/>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52800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C9F1-DDDD-5AF1-3EF8-DBBD6DAC9D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729AF2-D9EB-6735-F0E8-4DE20BE98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08F1B9-C95F-B49F-C066-07C291136D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D2FD5E-164C-1B2C-C085-7E967985B7E3}"/>
              </a:ext>
            </a:extLst>
          </p:cNvPr>
          <p:cNvSpPr>
            <a:spLocks noGrp="1"/>
          </p:cNvSpPr>
          <p:nvPr>
            <p:ph type="dt" sz="half" idx="10"/>
          </p:nvPr>
        </p:nvSpPr>
        <p:spPr/>
        <p:txBody>
          <a:bodyPr/>
          <a:lstStyle/>
          <a:p>
            <a:fld id="{28236086-6164-46A6-BA6F-1F6B6B64CA20}" type="datetimeFigureOut">
              <a:rPr lang="en-US" smtClean="0"/>
              <a:t>2/5/2025</a:t>
            </a:fld>
            <a:endParaRPr lang="en-US"/>
          </a:p>
        </p:txBody>
      </p:sp>
      <p:sp>
        <p:nvSpPr>
          <p:cNvPr id="6" name="Footer Placeholder 5">
            <a:extLst>
              <a:ext uri="{FF2B5EF4-FFF2-40B4-BE49-F238E27FC236}">
                <a16:creationId xmlns:a16="http://schemas.microsoft.com/office/drawing/2014/main" id="{023C7FC7-9537-7E43-74EE-718ADEBD26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EDA21-9FD3-74B8-6FFB-D3CE4E6740A4}"/>
              </a:ext>
            </a:extLst>
          </p:cNvPr>
          <p:cNvSpPr>
            <a:spLocks noGrp="1"/>
          </p:cNvSpPr>
          <p:nvPr>
            <p:ph type="sldNum" sz="quarter" idx="12"/>
          </p:nvPr>
        </p:nvSpPr>
        <p:spPr/>
        <p:txBody>
          <a:bodyPr/>
          <a:lstStyle/>
          <a:p>
            <a:fld id="{BBA340BA-94BF-4573-931B-FC588E02FB62}" type="slidenum">
              <a:rPr lang="en-US" smtClean="0"/>
              <a:t>‹#›</a:t>
            </a:fld>
            <a:endParaRPr lang="en-US"/>
          </a:p>
        </p:txBody>
      </p:sp>
    </p:spTree>
    <p:extLst>
      <p:ext uri="{BB962C8B-B14F-4D97-AF65-F5344CB8AC3E}">
        <p14:creationId xmlns:p14="http://schemas.microsoft.com/office/powerpoint/2010/main" val="659448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DEDA6-453E-2504-35DA-E4D97CDB12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B9F2C9-E2BE-7657-979C-3BD9CB5AFC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804B66-0AF3-F58B-D9A1-C213D616CF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36086-6164-46A6-BA6F-1F6B6B64CA20}" type="datetimeFigureOut">
              <a:rPr lang="en-US" smtClean="0"/>
              <a:t>2/5/2025</a:t>
            </a:fld>
            <a:endParaRPr lang="en-US"/>
          </a:p>
        </p:txBody>
      </p:sp>
      <p:sp>
        <p:nvSpPr>
          <p:cNvPr id="5" name="Footer Placeholder 4">
            <a:extLst>
              <a:ext uri="{FF2B5EF4-FFF2-40B4-BE49-F238E27FC236}">
                <a16:creationId xmlns:a16="http://schemas.microsoft.com/office/drawing/2014/main" id="{BF263EA9-03BF-F343-9168-05F3396AF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B0CF64E-88EE-232C-5CE4-74E142863C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340BA-94BF-4573-931B-FC588E02FB62}" type="slidenum">
              <a:rPr lang="en-US" smtClean="0"/>
              <a:t>‹#›</a:t>
            </a:fld>
            <a:endParaRPr lang="en-US"/>
          </a:p>
        </p:txBody>
      </p:sp>
    </p:spTree>
    <p:extLst>
      <p:ext uri="{BB962C8B-B14F-4D97-AF65-F5344CB8AC3E}">
        <p14:creationId xmlns:p14="http://schemas.microsoft.com/office/powerpoint/2010/main" val="27749282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3590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pic>
        <p:nvPicPr>
          <p:cNvPr id="4" name="Picture 3">
            <a:extLst>
              <a:ext uri="{FF2B5EF4-FFF2-40B4-BE49-F238E27FC236}">
                <a16:creationId xmlns:a16="http://schemas.microsoft.com/office/drawing/2014/main" id="{1AA44C63-1CDD-6139-50A1-8ED8065CDDD8}"/>
              </a:ext>
            </a:extLst>
          </p:cNvPr>
          <p:cNvPicPr>
            <a:picLocks noChangeAspect="1"/>
          </p:cNvPicPr>
          <p:nvPr/>
        </p:nvPicPr>
        <p:blipFill rotWithShape="1">
          <a:blip r:embed="rId2">
            <a:extLst>
              <a:ext uri="{28A0092B-C50C-407E-A947-70E740481C1C}">
                <a14:useLocalDpi xmlns:a14="http://schemas.microsoft.com/office/drawing/2010/main" val="0"/>
              </a:ext>
            </a:extLst>
          </a:blip>
          <a:srcRect l="20153" t="26755" r="16006" b="18387"/>
          <a:stretch/>
        </p:blipFill>
        <p:spPr>
          <a:xfrm>
            <a:off x="395039" y="1162877"/>
            <a:ext cx="11401921" cy="5208106"/>
          </a:xfrm>
          <a:prstGeom prst="rect">
            <a:avLst/>
          </a:prstGeom>
        </p:spPr>
      </p:pic>
    </p:spTree>
    <p:extLst>
      <p:ext uri="{BB962C8B-B14F-4D97-AF65-F5344CB8AC3E}">
        <p14:creationId xmlns:p14="http://schemas.microsoft.com/office/powerpoint/2010/main" val="226987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DDDF0-55BD-FB4B-47FD-DAAC20D47D9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3053" t="69214" r="39236" b="6611"/>
          <a:stretch/>
        </p:blipFill>
        <p:spPr>
          <a:xfrm>
            <a:off x="1409700" y="79511"/>
            <a:ext cx="9657196" cy="7007089"/>
          </a:xfrm>
          <a:prstGeom prst="rect">
            <a:avLst/>
          </a:prstGeom>
        </p:spPr>
      </p:pic>
    </p:spTree>
    <p:extLst>
      <p:ext uri="{BB962C8B-B14F-4D97-AF65-F5344CB8AC3E}">
        <p14:creationId xmlns:p14="http://schemas.microsoft.com/office/powerpoint/2010/main" val="3393888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5"/>
            <a:ext cx="12192000" cy="776875"/>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162338" y="922494"/>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a:t>
            </a:r>
            <a:r>
              <a:rPr lang="en-US" sz="2800" b="1" i="0" dirty="0">
                <a:solidFill>
                  <a:schemeClr val="accent1"/>
                </a:solidFill>
                <a:effectLst/>
                <a:latin typeface="Times New Roman" panose="02020603050405020304" pitchFamily="18" charset="0"/>
                <a:cs typeface="Times New Roman" panose="02020603050405020304" pitchFamily="18" charset="0"/>
              </a:rPr>
              <a:t>I</a:t>
            </a:r>
            <a:r>
              <a:rPr lang="vi-VN" sz="2800" b="1" i="0" dirty="0">
                <a:solidFill>
                  <a:schemeClr val="accent1"/>
                </a:solidFill>
                <a:effectLst/>
                <a:latin typeface="Times New Roman" panose="02020603050405020304" pitchFamily="18" charset="0"/>
                <a:cs typeface="Times New Roman" panose="02020603050405020304" pitchFamily="18" charset="0"/>
              </a:rPr>
              <a:t>. </a:t>
            </a:r>
            <a:r>
              <a:rPr lang="en-US" sz="2800" b="1" dirty="0">
                <a:solidFill>
                  <a:schemeClr val="accent1"/>
                </a:solidFill>
                <a:latin typeface="Times New Roman" panose="02020603050405020304" pitchFamily="18" charset="0"/>
                <a:cs typeface="Times New Roman" panose="02020603050405020304" pitchFamily="18" charset="0"/>
              </a:rPr>
              <a:t>VAI TRÒ VÀ TÁC HẠI</a:t>
            </a:r>
            <a:r>
              <a:rPr lang="en-US" sz="2800" b="1" i="0" dirty="0">
                <a:solidFill>
                  <a:schemeClr val="accent1"/>
                </a:solidFill>
                <a:effectLst/>
                <a:latin typeface="Times New Roman" panose="02020603050405020304" pitchFamily="18" charset="0"/>
                <a:cs typeface="Times New Roman" panose="02020603050405020304" pitchFamily="18" charset="0"/>
              </a:rPr>
              <a:t>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897CB3-0E60-4539-87B7-22533742C667}"/>
              </a:ext>
            </a:extLst>
          </p:cNvPr>
          <p:cNvSpPr txBox="1"/>
          <p:nvPr/>
        </p:nvSpPr>
        <p:spPr>
          <a:xfrm>
            <a:off x="162338" y="1406308"/>
            <a:ext cx="9220199" cy="523220"/>
          </a:xfrm>
          <a:prstGeom prst="rect">
            <a:avLst/>
          </a:prstGeom>
          <a:noFill/>
        </p:spPr>
        <p:txBody>
          <a:bodyPr wrap="square">
            <a:spAutoFit/>
          </a:bodyPr>
          <a:lstStyle/>
          <a:p>
            <a:pPr marL="0" indent="0" algn="just">
              <a:buNone/>
            </a:pPr>
            <a:r>
              <a:rPr lang="en-US" sz="2800" b="1" dirty="0">
                <a:solidFill>
                  <a:srgbClr val="0070C0"/>
                </a:solidFill>
                <a:latin typeface="Times New Roman" panose="02020603050405020304" pitchFamily="18" charset="0"/>
                <a:cs typeface="Times New Roman" panose="02020603050405020304" pitchFamily="18" charset="0"/>
              </a:rPr>
              <a:t>2</a:t>
            </a:r>
            <a:r>
              <a:rPr lang="vi-VN" sz="2800" b="1" dirty="0">
                <a:solidFill>
                  <a:srgbClr val="0070C0"/>
                </a:solidFill>
                <a:effectLst/>
                <a:latin typeface="Times New Roman" panose="02020603050405020304" pitchFamily="18" charset="0"/>
                <a:cs typeface="Times New Roman" panose="02020603050405020304" pitchFamily="18" charset="0"/>
              </a:rPr>
              <a: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Một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số</a:t>
            </a:r>
            <a:r>
              <a:rPr lang="vi-VN"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nguyên</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sinh</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vật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gây</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bệnh</a:t>
            </a:r>
            <a:r>
              <a:rPr lang="en-US" sz="2800" b="1" dirty="0">
                <a:solidFill>
                  <a:srgbClr val="0070C0"/>
                </a:solidFill>
                <a:effectLst/>
                <a:latin typeface="Times New Roman" panose="02020603050405020304" pitchFamily="18" charset="0"/>
                <a:cs typeface="Times New Roman" panose="02020603050405020304" pitchFamily="18" charset="0"/>
              </a:rPr>
              <a:t> ở </a:t>
            </a:r>
            <a:r>
              <a:rPr lang="en-US" sz="2800" b="1" dirty="0" err="1">
                <a:solidFill>
                  <a:srgbClr val="0070C0"/>
                </a:solidFill>
                <a:effectLst/>
                <a:latin typeface="Times New Roman" panose="02020603050405020304" pitchFamily="18" charset="0"/>
                <a:cs typeface="Times New Roman" panose="02020603050405020304" pitchFamily="18" charset="0"/>
              </a:rPr>
              <a:t>người</a:t>
            </a:r>
            <a:endParaRPr lang="vi-VN" sz="2800" b="1" dirty="0">
              <a:solidFill>
                <a:srgbClr val="0070C0"/>
              </a:solidFill>
              <a:effectLst/>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574CF66C-AB44-AAA2-36E2-FCDD5E3BE33D}"/>
              </a:ext>
            </a:extLst>
          </p:cNvPr>
          <p:cNvSpPr txBox="1"/>
          <p:nvPr/>
        </p:nvSpPr>
        <p:spPr>
          <a:xfrm>
            <a:off x="221974" y="2072403"/>
            <a:ext cx="11933584" cy="1938992"/>
          </a:xfrm>
          <a:prstGeom prst="rect">
            <a:avLst/>
          </a:prstGeom>
          <a:noFill/>
        </p:spPr>
        <p:txBody>
          <a:bodyPr wrap="square">
            <a:spAutoFit/>
          </a:bodyPr>
          <a:lstStyle/>
          <a:p>
            <a:pPr algn="just"/>
            <a:r>
              <a:rPr lang="vi-VN" sz="2400" b="1" i="1" dirty="0">
                <a:solidFill>
                  <a:srgbClr val="0070C0"/>
                </a:solidFill>
                <a:effectLst/>
                <a:latin typeface="Times New Roman" panose="02020603050405020304" pitchFamily="18" charset="0"/>
                <a:cs typeface="Times New Roman" panose="02020603050405020304" pitchFamily="18" charset="0"/>
              </a:rPr>
              <a:t>* Trùng sốt rét</a:t>
            </a:r>
            <a:r>
              <a:rPr lang="en-US" sz="2400" b="1" i="1" dirty="0">
                <a:solidFill>
                  <a:srgbClr val="0070C0"/>
                </a:solidFill>
                <a:effectLst/>
                <a:latin typeface="Times New Roman" panose="02020603050405020304" pitchFamily="18" charset="0"/>
                <a:cs typeface="Times New Roman" panose="02020603050405020304" pitchFamily="18" charset="0"/>
              </a:rPr>
              <a:t>: </a:t>
            </a:r>
            <a:r>
              <a:rPr lang="en-US" sz="2400" b="0" dirty="0">
                <a:solidFill>
                  <a:srgbClr val="000000"/>
                </a:solidFill>
                <a:effectLst/>
                <a:latin typeface="Times New Roman" panose="02020603050405020304" pitchFamily="18" charset="0"/>
                <a:cs typeface="Times New Roman" panose="02020603050405020304" pitchFamily="18" charset="0"/>
              </a:rPr>
              <a:t>l</a:t>
            </a:r>
            <a:r>
              <a:rPr lang="vi-VN" sz="2400" b="0" dirty="0">
                <a:solidFill>
                  <a:srgbClr val="000000"/>
                </a:solidFill>
                <a:effectLst/>
                <a:latin typeface="Times New Roman" panose="02020603050405020304" pitchFamily="18" charset="0"/>
                <a:cs typeface="Times New Roman" panose="02020603050405020304" pitchFamily="18" charset="0"/>
              </a:rPr>
              <a:t>à nguyên sinh vật gây bệnh sốt rét ở người</a:t>
            </a:r>
          </a:p>
          <a:p>
            <a:pPr algn="just"/>
            <a:r>
              <a:rPr lang="vi-VN" sz="2400" b="0" dirty="0">
                <a:solidFill>
                  <a:srgbClr val="000000"/>
                </a:solidFill>
                <a:effectLst/>
                <a:latin typeface="Times New Roman" panose="02020603050405020304" pitchFamily="18" charset="0"/>
                <a:cs typeface="Times New Roman" panose="02020603050405020304" pitchFamily="18" charset="0"/>
              </a:rPr>
              <a:t>- Trùng sốt rét do muỗi truyền vào máu người và theo đường máu đến gan sau đó chui vào và kí sinh trong các tế bào hồng cầu khiến các tế bào hồng cầu bị vỡ.</a:t>
            </a:r>
          </a:p>
          <a:p>
            <a:pPr algn="just"/>
            <a:r>
              <a:rPr lang="vi-VN" sz="2400" b="0" dirty="0">
                <a:solidFill>
                  <a:srgbClr val="000000"/>
                </a:solidFill>
                <a:effectLst/>
                <a:latin typeface="Times New Roman" panose="02020603050405020304" pitchFamily="18" charset="0"/>
                <a:cs typeface="Times New Roman" panose="02020603050405020304" pitchFamily="18" charset="0"/>
              </a:rPr>
              <a:t>- Để phòng bệnh do trùng sốt rét gây nên, chúng ta cần diệt muỗi, ấu trùng của muỗi và tránh bị muỗi đốt.</a:t>
            </a:r>
          </a:p>
        </p:txBody>
      </p:sp>
      <p:sp>
        <p:nvSpPr>
          <p:cNvPr id="4" name="TextBox 3">
            <a:extLst>
              <a:ext uri="{FF2B5EF4-FFF2-40B4-BE49-F238E27FC236}">
                <a16:creationId xmlns:a16="http://schemas.microsoft.com/office/drawing/2014/main" id="{8A309F90-0E29-09BB-F744-0A9925635E23}"/>
              </a:ext>
            </a:extLst>
          </p:cNvPr>
          <p:cNvSpPr txBox="1"/>
          <p:nvPr/>
        </p:nvSpPr>
        <p:spPr>
          <a:xfrm>
            <a:off x="221974" y="4176297"/>
            <a:ext cx="11748052" cy="2308324"/>
          </a:xfrm>
          <a:prstGeom prst="rect">
            <a:avLst/>
          </a:prstGeom>
          <a:noFill/>
        </p:spPr>
        <p:txBody>
          <a:bodyPr wrap="square">
            <a:spAutoFit/>
          </a:bodyPr>
          <a:lstStyle/>
          <a:p>
            <a:pPr algn="just"/>
            <a:r>
              <a:rPr lang="vi-VN" sz="2400" b="1" i="1" dirty="0">
                <a:solidFill>
                  <a:srgbClr val="0070C0"/>
                </a:solidFill>
                <a:effectLst/>
                <a:latin typeface="+mj-lt"/>
              </a:rPr>
              <a:t>* Trùng kiết lị</a:t>
            </a:r>
            <a:endParaRPr lang="vi-VN" sz="2400" b="1" i="0" dirty="0">
              <a:solidFill>
                <a:srgbClr val="0070C0"/>
              </a:solidFill>
              <a:effectLst/>
              <a:latin typeface="+mj-lt"/>
            </a:endParaRPr>
          </a:p>
          <a:p>
            <a:pPr algn="just"/>
            <a:r>
              <a:rPr lang="vi-VN" sz="2400" b="0" i="0" dirty="0">
                <a:solidFill>
                  <a:srgbClr val="000000"/>
                </a:solidFill>
                <a:effectLst/>
                <a:latin typeface="+mj-lt"/>
              </a:rPr>
              <a:t>- Có chân giả ngắn và sinh sản nhanh</a:t>
            </a:r>
          </a:p>
          <a:p>
            <a:pPr algn="just"/>
            <a:r>
              <a:rPr lang="vi-VN" sz="2400" b="0" i="0" dirty="0">
                <a:solidFill>
                  <a:srgbClr val="000000"/>
                </a:solidFill>
                <a:effectLst/>
                <a:latin typeface="+mj-lt"/>
              </a:rPr>
              <a:t>- Trùng kiết lị theo thức ăn, nước uống đi vào ống tiêu hóa của người và gây lở loét ở thành ruột.</a:t>
            </a:r>
          </a:p>
          <a:p>
            <a:pPr algn="just"/>
            <a:r>
              <a:rPr lang="vi-VN" sz="2400" b="0" i="0" dirty="0">
                <a:solidFill>
                  <a:srgbClr val="000000"/>
                </a:solidFill>
                <a:effectLst/>
                <a:latin typeface="+mj-lt"/>
              </a:rPr>
              <a:t>- Người bị bệnh kiết lị thường đau bụng, đi ngoài phân nhầy có lẫn máu</a:t>
            </a:r>
          </a:p>
          <a:p>
            <a:pPr algn="just"/>
            <a:r>
              <a:rPr lang="vi-VN" sz="2400" b="0" i="0" dirty="0">
                <a:solidFill>
                  <a:srgbClr val="000000"/>
                </a:solidFill>
                <a:effectLst/>
                <a:latin typeface="+mj-lt"/>
              </a:rPr>
              <a:t>- Để phòng bệnh do trùng kiết lị gây nên cần thực hiện vệ sinh ăn uống.</a:t>
            </a:r>
          </a:p>
        </p:txBody>
      </p:sp>
    </p:spTree>
    <p:extLst>
      <p:ext uri="{BB962C8B-B14F-4D97-AF65-F5344CB8AC3E}">
        <p14:creationId xmlns:p14="http://schemas.microsoft.com/office/powerpoint/2010/main" val="14060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25962"/>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92765" y="1098809"/>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 </a:t>
            </a:r>
            <a:r>
              <a:rPr lang="en-US" sz="2800" b="1" i="0" dirty="0">
                <a:solidFill>
                  <a:schemeClr val="accent1"/>
                </a:solidFill>
                <a:effectLst/>
                <a:latin typeface="Times New Roman" panose="02020603050405020304" pitchFamily="18" charset="0"/>
                <a:cs typeface="Times New Roman" panose="02020603050405020304" pitchFamily="18" charset="0"/>
              </a:rPr>
              <a:t>SỰ ĐA DẠNG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577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5"/>
            <a:ext cx="12192000" cy="945841"/>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pic>
        <p:nvPicPr>
          <p:cNvPr id="4" name="Picture 3">
            <a:extLst>
              <a:ext uri="{FF2B5EF4-FFF2-40B4-BE49-F238E27FC236}">
                <a16:creationId xmlns:a16="http://schemas.microsoft.com/office/drawing/2014/main" id="{15D7A14F-DDFB-3C85-DA14-D32FC117D0D6}"/>
              </a:ext>
            </a:extLst>
          </p:cNvPr>
          <p:cNvPicPr>
            <a:picLocks noChangeAspect="1"/>
          </p:cNvPicPr>
          <p:nvPr/>
        </p:nvPicPr>
        <p:blipFill rotWithShape="1">
          <a:blip r:embed="rId2">
            <a:extLst>
              <a:ext uri="{28A0092B-C50C-407E-A947-70E740481C1C}">
                <a14:useLocalDpi xmlns:a14="http://schemas.microsoft.com/office/drawing/2010/main" val="0"/>
              </a:ext>
            </a:extLst>
          </a:blip>
          <a:srcRect l="31613" t="35382" r="27771" b="32709"/>
          <a:stretch/>
        </p:blipFill>
        <p:spPr>
          <a:xfrm>
            <a:off x="0" y="1214194"/>
            <a:ext cx="12192000" cy="5625551"/>
          </a:xfrm>
          <a:prstGeom prst="rect">
            <a:avLst/>
          </a:prstGeom>
        </p:spPr>
      </p:pic>
    </p:spTree>
    <p:extLst>
      <p:ext uri="{BB962C8B-B14F-4D97-AF65-F5344CB8AC3E}">
        <p14:creationId xmlns:p14="http://schemas.microsoft.com/office/powerpoint/2010/main" val="166272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1025354"/>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pic>
        <p:nvPicPr>
          <p:cNvPr id="5" name="Picture 4">
            <a:extLst>
              <a:ext uri="{FF2B5EF4-FFF2-40B4-BE49-F238E27FC236}">
                <a16:creationId xmlns:a16="http://schemas.microsoft.com/office/drawing/2014/main" id="{0002D4FA-ECBF-EA49-ADAC-5F66EE260886}"/>
              </a:ext>
            </a:extLst>
          </p:cNvPr>
          <p:cNvPicPr>
            <a:picLocks noChangeAspect="1"/>
          </p:cNvPicPr>
          <p:nvPr/>
        </p:nvPicPr>
        <p:blipFill rotWithShape="1">
          <a:blip r:embed="rId2">
            <a:extLst>
              <a:ext uri="{28A0092B-C50C-407E-A947-70E740481C1C}">
                <a14:useLocalDpi xmlns:a14="http://schemas.microsoft.com/office/drawing/2010/main" val="0"/>
              </a:ext>
            </a:extLst>
          </a:blip>
          <a:srcRect l="37513" t="67291" r="34045" b="1386"/>
          <a:stretch/>
        </p:blipFill>
        <p:spPr>
          <a:xfrm>
            <a:off x="1113182" y="1152938"/>
            <a:ext cx="9286364" cy="5436705"/>
          </a:xfrm>
          <a:prstGeom prst="rect">
            <a:avLst/>
          </a:prstGeom>
        </p:spPr>
      </p:pic>
    </p:spTree>
    <p:extLst>
      <p:ext uri="{BB962C8B-B14F-4D97-AF65-F5344CB8AC3E}">
        <p14:creationId xmlns:p14="http://schemas.microsoft.com/office/powerpoint/2010/main" val="3868039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906084"/>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599661" y="1148505"/>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 </a:t>
            </a:r>
            <a:r>
              <a:rPr lang="en-US" sz="2800" b="1" i="0" dirty="0">
                <a:solidFill>
                  <a:schemeClr val="accent1"/>
                </a:solidFill>
                <a:effectLst/>
                <a:latin typeface="Times New Roman" panose="02020603050405020304" pitchFamily="18" charset="0"/>
                <a:cs typeface="Times New Roman" panose="02020603050405020304" pitchFamily="18" charset="0"/>
              </a:rPr>
              <a:t>SỰ ĐA DẠNG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46D15BA4-F339-99DE-D307-64823145F96B}"/>
              </a:ext>
            </a:extLst>
          </p:cNvPr>
          <p:cNvSpPr txBox="1"/>
          <p:nvPr/>
        </p:nvSpPr>
        <p:spPr>
          <a:xfrm>
            <a:off x="599661" y="1671725"/>
            <a:ext cx="11131826" cy="1384995"/>
          </a:xfrm>
          <a:prstGeom prst="rect">
            <a:avLst/>
          </a:prstGeom>
          <a:noFill/>
        </p:spPr>
        <p:txBody>
          <a:bodyPr wrap="square">
            <a:spAutoFit/>
          </a:bodyPr>
          <a:lstStyle/>
          <a:p>
            <a:r>
              <a:rPr lang="vi-VN" sz="2800" b="0" i="0" dirty="0">
                <a:solidFill>
                  <a:srgbClr val="000000"/>
                </a:solidFill>
                <a:effectLst/>
                <a:latin typeface="+mj-lt"/>
              </a:rPr>
              <a:t>- Nguyên sinh vật rất đa dạng với nhiều hình dạng khác nhau. Chúng sống ở môi trường nước mặn và nước ngọt.</a:t>
            </a:r>
            <a:endParaRPr lang="en-US" sz="2800" b="0" i="0" dirty="0">
              <a:solidFill>
                <a:srgbClr val="000000"/>
              </a:solidFill>
              <a:effectLst/>
              <a:latin typeface="+mj-lt"/>
            </a:endParaRPr>
          </a:p>
          <a:p>
            <a:r>
              <a:rPr lang="en-US" sz="2800" dirty="0" err="1">
                <a:solidFill>
                  <a:srgbClr val="000000"/>
                </a:solidFill>
                <a:latin typeface="+mj-lt"/>
              </a:rPr>
              <a:t>Vd</a:t>
            </a:r>
            <a:r>
              <a:rPr lang="en-US" sz="2800" dirty="0">
                <a:solidFill>
                  <a:srgbClr val="000000"/>
                </a:solidFill>
                <a:latin typeface="+mj-lt"/>
              </a:rPr>
              <a:t>: ....</a:t>
            </a:r>
            <a:endParaRPr lang="en-US" sz="2800" dirty="0">
              <a:latin typeface="+mj-lt"/>
            </a:endParaRPr>
          </a:p>
        </p:txBody>
      </p:sp>
    </p:spTree>
    <p:extLst>
      <p:ext uri="{BB962C8B-B14F-4D97-AF65-F5344CB8AC3E}">
        <p14:creationId xmlns:p14="http://schemas.microsoft.com/office/powerpoint/2010/main" val="55004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6"/>
            <a:ext cx="12192000" cy="796754"/>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162339" y="1643892"/>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a:t>
            </a:r>
            <a:r>
              <a:rPr lang="en-US" sz="2800" b="1" i="0" dirty="0">
                <a:solidFill>
                  <a:schemeClr val="accent1"/>
                </a:solidFill>
                <a:effectLst/>
                <a:latin typeface="Times New Roman" panose="02020603050405020304" pitchFamily="18" charset="0"/>
                <a:cs typeface="Times New Roman" panose="02020603050405020304" pitchFamily="18" charset="0"/>
              </a:rPr>
              <a:t>I</a:t>
            </a:r>
            <a:r>
              <a:rPr lang="vi-VN" sz="2800" b="1" i="0" dirty="0">
                <a:solidFill>
                  <a:schemeClr val="accent1"/>
                </a:solidFill>
                <a:effectLst/>
                <a:latin typeface="Times New Roman" panose="02020603050405020304" pitchFamily="18" charset="0"/>
                <a:cs typeface="Times New Roman" panose="02020603050405020304" pitchFamily="18" charset="0"/>
              </a:rPr>
              <a:t>. </a:t>
            </a:r>
            <a:r>
              <a:rPr lang="en-US" sz="2800" b="1" dirty="0">
                <a:solidFill>
                  <a:schemeClr val="accent1"/>
                </a:solidFill>
                <a:latin typeface="Times New Roman" panose="02020603050405020304" pitchFamily="18" charset="0"/>
                <a:cs typeface="Times New Roman" panose="02020603050405020304" pitchFamily="18" charset="0"/>
              </a:rPr>
              <a:t>VAI TRÒ VÀ TÁC HẠI</a:t>
            </a:r>
            <a:r>
              <a:rPr lang="en-US" sz="2800" b="1" i="0" dirty="0">
                <a:solidFill>
                  <a:schemeClr val="accent1"/>
                </a:solidFill>
                <a:effectLst/>
                <a:latin typeface="Times New Roman" panose="02020603050405020304" pitchFamily="18" charset="0"/>
                <a:cs typeface="Times New Roman" panose="02020603050405020304" pitchFamily="18" charset="0"/>
              </a:rPr>
              <a:t>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897CB3-0E60-4539-87B7-22533742C667}"/>
              </a:ext>
            </a:extLst>
          </p:cNvPr>
          <p:cNvSpPr txBox="1"/>
          <p:nvPr/>
        </p:nvSpPr>
        <p:spPr>
          <a:xfrm>
            <a:off x="162338" y="2205576"/>
            <a:ext cx="9220199" cy="523220"/>
          </a:xfrm>
          <a:prstGeom prst="rect">
            <a:avLst/>
          </a:prstGeom>
          <a:noFill/>
        </p:spPr>
        <p:txBody>
          <a:bodyPr wrap="square">
            <a:spAutoFit/>
          </a:bodyPr>
          <a:lstStyle/>
          <a:p>
            <a:pPr marL="0" indent="0" algn="just">
              <a:buNone/>
            </a:pPr>
            <a:r>
              <a:rPr lang="en-US" sz="2800" b="1" dirty="0">
                <a:solidFill>
                  <a:srgbClr val="0070C0"/>
                </a:solidFill>
                <a:latin typeface="Times New Roman" panose="02020603050405020304" pitchFamily="18" charset="0"/>
                <a:cs typeface="Times New Roman" panose="02020603050405020304" pitchFamily="18" charset="0"/>
              </a:rPr>
              <a:t>1</a:t>
            </a:r>
            <a:r>
              <a:rPr lang="vi-VN"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Nguyên</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sinh</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vật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là</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thức</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ăn</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của</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nhiều</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động</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vật</a:t>
            </a:r>
            <a:endParaRPr lang="vi-VN" sz="2800" b="1" dirty="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263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5"/>
            <a:ext cx="12192000" cy="985597"/>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pic>
        <p:nvPicPr>
          <p:cNvPr id="4" name="Picture 3">
            <a:extLst>
              <a:ext uri="{FF2B5EF4-FFF2-40B4-BE49-F238E27FC236}">
                <a16:creationId xmlns:a16="http://schemas.microsoft.com/office/drawing/2014/main" id="{8D03F50B-3402-7FEF-5EE1-DF0EC5B5F47C}"/>
              </a:ext>
            </a:extLst>
          </p:cNvPr>
          <p:cNvPicPr>
            <a:picLocks noChangeAspect="1"/>
          </p:cNvPicPr>
          <p:nvPr/>
        </p:nvPicPr>
        <p:blipFill rotWithShape="1">
          <a:blip r:embed="rId2">
            <a:extLst>
              <a:ext uri="{28A0092B-C50C-407E-A947-70E740481C1C}">
                <a14:useLocalDpi xmlns:a14="http://schemas.microsoft.com/office/drawing/2010/main" val="0"/>
              </a:ext>
            </a:extLst>
          </a:blip>
          <a:srcRect l="38275" t="35004" r="29928" b="876"/>
          <a:stretch/>
        </p:blipFill>
        <p:spPr>
          <a:xfrm>
            <a:off x="2186608" y="1003852"/>
            <a:ext cx="7611328" cy="5835893"/>
          </a:xfrm>
          <a:prstGeom prst="rect">
            <a:avLst/>
          </a:prstGeom>
        </p:spPr>
      </p:pic>
    </p:spTree>
    <p:extLst>
      <p:ext uri="{BB962C8B-B14F-4D97-AF65-F5344CB8AC3E}">
        <p14:creationId xmlns:p14="http://schemas.microsoft.com/office/powerpoint/2010/main" val="318972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B5C0-B6AF-5506-47C4-42C32B060215}"/>
              </a:ext>
            </a:extLst>
          </p:cNvPr>
          <p:cNvSpPr>
            <a:spLocks noGrp="1"/>
          </p:cNvSpPr>
          <p:nvPr>
            <p:ph type="title"/>
          </p:nvPr>
        </p:nvSpPr>
        <p:spPr>
          <a:xfrm>
            <a:off x="0" y="18255"/>
            <a:ext cx="12192000" cy="1325563"/>
          </a:xfrm>
          <a:solidFill>
            <a:srgbClr val="0070C0"/>
          </a:solidFill>
          <a:ln>
            <a:solidFill>
              <a:schemeClr val="accent1"/>
            </a:solidFill>
          </a:ln>
        </p:spPr>
        <p:txBody>
          <a:bodyPr/>
          <a:lstStyle/>
          <a:p>
            <a:pPr algn="ctr"/>
            <a:r>
              <a:rPr lang="en-US" dirty="0">
                <a:solidFill>
                  <a:schemeClr val="bg1"/>
                </a:solidFill>
                <a:latin typeface="Times New Roman" panose="02020603050405020304" pitchFamily="18" charset="0"/>
                <a:cs typeface="Times New Roman" panose="02020603050405020304" pitchFamily="18" charset="0"/>
              </a:rPr>
              <a:t>BÀI 17. ĐA DẠNG NGUYÊN SINH VẬT</a:t>
            </a:r>
          </a:p>
        </p:txBody>
      </p:sp>
      <p:sp>
        <p:nvSpPr>
          <p:cNvPr id="7" name="TextBox 6">
            <a:extLst>
              <a:ext uri="{FF2B5EF4-FFF2-40B4-BE49-F238E27FC236}">
                <a16:creationId xmlns:a16="http://schemas.microsoft.com/office/drawing/2014/main" id="{9534C989-1E6A-C160-0AC6-A2697A296F46}"/>
              </a:ext>
            </a:extLst>
          </p:cNvPr>
          <p:cNvSpPr txBox="1"/>
          <p:nvPr/>
        </p:nvSpPr>
        <p:spPr>
          <a:xfrm>
            <a:off x="162339" y="1643892"/>
            <a:ext cx="9220199" cy="523220"/>
          </a:xfrm>
          <a:prstGeom prst="rect">
            <a:avLst/>
          </a:prstGeom>
          <a:noFill/>
        </p:spPr>
        <p:txBody>
          <a:bodyPr wrap="square">
            <a:spAutoFit/>
          </a:bodyPr>
          <a:lstStyle/>
          <a:p>
            <a:pPr marL="0" indent="0" algn="just">
              <a:buNone/>
            </a:pPr>
            <a:r>
              <a:rPr lang="vi-VN" sz="2800" b="1" i="0" dirty="0">
                <a:solidFill>
                  <a:schemeClr val="accent1"/>
                </a:solidFill>
                <a:effectLst/>
                <a:latin typeface="Times New Roman" panose="02020603050405020304" pitchFamily="18" charset="0"/>
                <a:cs typeface="Times New Roman" panose="02020603050405020304" pitchFamily="18" charset="0"/>
              </a:rPr>
              <a:t>I</a:t>
            </a:r>
            <a:r>
              <a:rPr lang="en-US" sz="2800" b="1" i="0" dirty="0">
                <a:solidFill>
                  <a:schemeClr val="accent1"/>
                </a:solidFill>
                <a:effectLst/>
                <a:latin typeface="Times New Roman" panose="02020603050405020304" pitchFamily="18" charset="0"/>
                <a:cs typeface="Times New Roman" panose="02020603050405020304" pitchFamily="18" charset="0"/>
              </a:rPr>
              <a:t>I</a:t>
            </a:r>
            <a:r>
              <a:rPr lang="vi-VN" sz="2800" b="1" i="0" dirty="0">
                <a:solidFill>
                  <a:schemeClr val="accent1"/>
                </a:solidFill>
                <a:effectLst/>
                <a:latin typeface="Times New Roman" panose="02020603050405020304" pitchFamily="18" charset="0"/>
                <a:cs typeface="Times New Roman" panose="02020603050405020304" pitchFamily="18" charset="0"/>
              </a:rPr>
              <a:t>. </a:t>
            </a:r>
            <a:r>
              <a:rPr lang="en-US" sz="2800" b="1" dirty="0">
                <a:solidFill>
                  <a:schemeClr val="accent1"/>
                </a:solidFill>
                <a:latin typeface="Times New Roman" panose="02020603050405020304" pitchFamily="18" charset="0"/>
                <a:cs typeface="Times New Roman" panose="02020603050405020304" pitchFamily="18" charset="0"/>
              </a:rPr>
              <a:t>VAI TRÒ VÀ TÁC HẠI</a:t>
            </a:r>
            <a:r>
              <a:rPr lang="en-US" sz="2800" b="1" i="0" dirty="0">
                <a:solidFill>
                  <a:schemeClr val="accent1"/>
                </a:solidFill>
                <a:effectLst/>
                <a:latin typeface="Times New Roman" panose="02020603050405020304" pitchFamily="18" charset="0"/>
                <a:cs typeface="Times New Roman" panose="02020603050405020304" pitchFamily="18" charset="0"/>
              </a:rPr>
              <a:t> CỦA NGUYÊN SINH VẬT</a:t>
            </a:r>
            <a:endParaRPr lang="vi-VN" sz="2800" b="0" i="0" dirty="0">
              <a:solidFill>
                <a:schemeClr val="accent1"/>
              </a:solidFill>
              <a:effectLst/>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44897CB3-0E60-4539-87B7-22533742C667}"/>
              </a:ext>
            </a:extLst>
          </p:cNvPr>
          <p:cNvSpPr txBox="1"/>
          <p:nvPr/>
        </p:nvSpPr>
        <p:spPr>
          <a:xfrm>
            <a:off x="162338" y="2205576"/>
            <a:ext cx="9220199" cy="523220"/>
          </a:xfrm>
          <a:prstGeom prst="rect">
            <a:avLst/>
          </a:prstGeom>
          <a:noFill/>
        </p:spPr>
        <p:txBody>
          <a:bodyPr wrap="square">
            <a:spAutoFit/>
          </a:bodyPr>
          <a:lstStyle/>
          <a:p>
            <a:pPr marL="0" indent="0" algn="just">
              <a:buNone/>
            </a:pPr>
            <a:r>
              <a:rPr lang="en-US" sz="2800" b="1" dirty="0">
                <a:solidFill>
                  <a:srgbClr val="0070C0"/>
                </a:solidFill>
                <a:latin typeface="Times New Roman" panose="02020603050405020304" pitchFamily="18" charset="0"/>
                <a:cs typeface="Times New Roman" panose="02020603050405020304" pitchFamily="18" charset="0"/>
              </a:rPr>
              <a:t>2</a:t>
            </a:r>
            <a:r>
              <a:rPr lang="vi-VN" sz="2800" b="1" dirty="0">
                <a:solidFill>
                  <a:srgbClr val="0070C0"/>
                </a:solidFill>
                <a:effectLst/>
                <a:latin typeface="Times New Roman" panose="02020603050405020304" pitchFamily="18" charset="0"/>
                <a:cs typeface="Times New Roman" panose="02020603050405020304" pitchFamily="18" charset="0"/>
              </a:rPr>
              <a: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Một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số</a:t>
            </a:r>
            <a:r>
              <a:rPr lang="vi-VN"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nguyên</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sinh</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vật</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gây</a:t>
            </a:r>
            <a:r>
              <a:rPr lang="en-US" sz="2800" b="1" dirty="0">
                <a:solidFill>
                  <a:srgbClr val="0070C0"/>
                </a:solidFill>
                <a:effectLst/>
                <a:latin typeface="Times New Roman" panose="02020603050405020304" pitchFamily="18" charset="0"/>
                <a:cs typeface="Times New Roman" panose="02020603050405020304" pitchFamily="18" charset="0"/>
              </a:rPr>
              <a:t> </a:t>
            </a:r>
            <a:r>
              <a:rPr lang="en-US" sz="2800" b="1" dirty="0" err="1">
                <a:solidFill>
                  <a:srgbClr val="0070C0"/>
                </a:solidFill>
                <a:effectLst/>
                <a:latin typeface="Times New Roman" panose="02020603050405020304" pitchFamily="18" charset="0"/>
                <a:cs typeface="Times New Roman" panose="02020603050405020304" pitchFamily="18" charset="0"/>
              </a:rPr>
              <a:t>bệnh</a:t>
            </a:r>
            <a:r>
              <a:rPr lang="en-US" sz="2800" b="1" dirty="0">
                <a:solidFill>
                  <a:srgbClr val="0070C0"/>
                </a:solidFill>
                <a:effectLst/>
                <a:latin typeface="Times New Roman" panose="02020603050405020304" pitchFamily="18" charset="0"/>
                <a:cs typeface="Times New Roman" panose="02020603050405020304" pitchFamily="18" charset="0"/>
              </a:rPr>
              <a:t> ở </a:t>
            </a:r>
            <a:r>
              <a:rPr lang="en-US" sz="2800" b="1" dirty="0" err="1">
                <a:solidFill>
                  <a:srgbClr val="0070C0"/>
                </a:solidFill>
                <a:effectLst/>
                <a:latin typeface="Times New Roman" panose="02020603050405020304" pitchFamily="18" charset="0"/>
                <a:cs typeface="Times New Roman" panose="02020603050405020304" pitchFamily="18" charset="0"/>
              </a:rPr>
              <a:t>người</a:t>
            </a:r>
            <a:endParaRPr lang="vi-VN" sz="2800" b="1" dirty="0">
              <a:solidFill>
                <a:srgbClr val="0070C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5181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DDDDF0-55BD-FB4B-47FD-DAAC20D47D9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3053" t="36684" r="39236" b="37603"/>
          <a:stretch/>
        </p:blipFill>
        <p:spPr>
          <a:xfrm>
            <a:off x="1353378" y="154275"/>
            <a:ext cx="8486361" cy="6549449"/>
          </a:xfrm>
          <a:prstGeom prst="rect">
            <a:avLst/>
          </a:prstGeom>
        </p:spPr>
      </p:pic>
    </p:spTree>
    <p:extLst>
      <p:ext uri="{BB962C8B-B14F-4D97-AF65-F5344CB8AC3E}">
        <p14:creationId xmlns:p14="http://schemas.microsoft.com/office/powerpoint/2010/main" val="40945690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734</TotalTime>
  <Words>342</Words>
  <Application>Microsoft Office PowerPoint</Application>
  <PresentationFormat>Widescreen</PresentationFormat>
  <Paragraphs>27</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BÀI 17. ĐA DẠNG NGUYÊN SINH VẬT</vt:lpstr>
      <vt:lpstr>BÀI 17. ĐA DẠNG NGUYÊN SINH VẬT</vt:lpstr>
      <vt:lpstr>BÀI 17. ĐA DẠNG NGUYÊN SINH VẬT</vt:lpstr>
      <vt:lpstr>BÀI 17. ĐA DẠNG NGUYÊN SINH VẬT</vt:lpstr>
      <vt:lpstr>BÀI 17. ĐA DẠNG NGUYÊN SINH VẬT</vt:lpstr>
      <vt:lpstr>BÀI 17. ĐA DẠNG NGUYÊN SINH VẬT</vt:lpstr>
      <vt:lpstr>BÀI 17. ĐA DẠNG NGUYÊN SINH VẬT</vt:lpstr>
      <vt:lpstr>BÀI 17. ĐA DẠNG NGUYÊN SINH VẬT</vt:lpstr>
      <vt:lpstr>PowerPoint Presentation</vt:lpstr>
      <vt:lpstr>PowerPoint Presentation</vt:lpstr>
      <vt:lpstr>BÀI 17. ĐA DẠNG NGUYÊN SINH VẬT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Hưng Bùi</dc:creator>
  <cp:lastModifiedBy>user</cp:lastModifiedBy>
  <cp:revision>26</cp:revision>
  <dcterms:created xsi:type="dcterms:W3CDTF">2023-12-19T04:34:43Z</dcterms:created>
  <dcterms:modified xsi:type="dcterms:W3CDTF">2025-02-05T07:03:16Z</dcterms:modified>
</cp:coreProperties>
</file>