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8" r:id="rId2"/>
    <p:sldId id="263" r:id="rId3"/>
    <p:sldId id="262"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6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CC82E7-5F8E-44A4-A08F-CD7060CC0B83}"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292988-81F7-481C-B09D-F696DE00603B}" type="slidenum">
              <a:rPr lang="en-US" smtClean="0"/>
              <a:t>‹#›</a:t>
            </a:fld>
            <a:endParaRPr lang="en-US"/>
          </a:p>
        </p:txBody>
      </p:sp>
    </p:spTree>
    <p:extLst>
      <p:ext uri="{BB962C8B-B14F-4D97-AF65-F5344CB8AC3E}">
        <p14:creationId xmlns:p14="http://schemas.microsoft.com/office/powerpoint/2010/main" val="1423043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93FC4F-BE19-4395-B95B-6CE1798826B5}" type="slidenum">
              <a:rPr lang="en-US" smtClean="0"/>
              <a:t>12</a:t>
            </a:fld>
            <a:endParaRPr lang="en-US"/>
          </a:p>
        </p:txBody>
      </p:sp>
    </p:spTree>
    <p:extLst>
      <p:ext uri="{BB962C8B-B14F-4D97-AF65-F5344CB8AC3E}">
        <p14:creationId xmlns:p14="http://schemas.microsoft.com/office/powerpoint/2010/main" val="2638784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93FC4F-BE19-4395-B95B-6CE1798826B5}" type="slidenum">
              <a:rPr lang="en-US" smtClean="0"/>
              <a:t>13</a:t>
            </a:fld>
            <a:endParaRPr lang="en-US"/>
          </a:p>
        </p:txBody>
      </p:sp>
    </p:spTree>
    <p:extLst>
      <p:ext uri="{BB962C8B-B14F-4D97-AF65-F5344CB8AC3E}">
        <p14:creationId xmlns:p14="http://schemas.microsoft.com/office/powerpoint/2010/main" val="4206005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93FC4F-BE19-4395-B95B-6CE1798826B5}" type="slidenum">
              <a:rPr lang="en-US" smtClean="0"/>
              <a:t>17</a:t>
            </a:fld>
            <a:endParaRPr lang="en-US"/>
          </a:p>
        </p:txBody>
      </p:sp>
    </p:spTree>
    <p:extLst>
      <p:ext uri="{BB962C8B-B14F-4D97-AF65-F5344CB8AC3E}">
        <p14:creationId xmlns:p14="http://schemas.microsoft.com/office/powerpoint/2010/main" val="1862062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3FC4F-BE19-4395-B95B-6CE1798826B5}" type="slidenum">
              <a:rPr lang="en-US" smtClean="0"/>
              <a:t>31</a:t>
            </a:fld>
            <a:endParaRPr lang="en-US"/>
          </a:p>
        </p:txBody>
      </p:sp>
    </p:spTree>
    <p:extLst>
      <p:ext uri="{BB962C8B-B14F-4D97-AF65-F5344CB8AC3E}">
        <p14:creationId xmlns:p14="http://schemas.microsoft.com/office/powerpoint/2010/main" val="3445636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24EDE9-5531-4161-8244-B964C2723AEA}"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12D9C-7271-426D-954C-41A044F5601F}" type="slidenum">
              <a:rPr lang="en-US" smtClean="0"/>
              <a:t>‹#›</a:t>
            </a:fld>
            <a:endParaRPr lang="en-US"/>
          </a:p>
        </p:txBody>
      </p:sp>
    </p:spTree>
    <p:extLst>
      <p:ext uri="{BB962C8B-B14F-4D97-AF65-F5344CB8AC3E}">
        <p14:creationId xmlns:p14="http://schemas.microsoft.com/office/powerpoint/2010/main" val="540284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24EDE9-5531-4161-8244-B964C2723AEA}"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12D9C-7271-426D-954C-41A044F5601F}" type="slidenum">
              <a:rPr lang="en-US" smtClean="0"/>
              <a:t>‹#›</a:t>
            </a:fld>
            <a:endParaRPr lang="en-US"/>
          </a:p>
        </p:txBody>
      </p:sp>
    </p:spTree>
    <p:extLst>
      <p:ext uri="{BB962C8B-B14F-4D97-AF65-F5344CB8AC3E}">
        <p14:creationId xmlns:p14="http://schemas.microsoft.com/office/powerpoint/2010/main" val="2085213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24EDE9-5531-4161-8244-B964C2723AEA}"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12D9C-7271-426D-954C-41A044F5601F}" type="slidenum">
              <a:rPr lang="en-US" smtClean="0"/>
              <a:t>‹#›</a:t>
            </a:fld>
            <a:endParaRPr lang="en-US"/>
          </a:p>
        </p:txBody>
      </p:sp>
    </p:spTree>
    <p:extLst>
      <p:ext uri="{BB962C8B-B14F-4D97-AF65-F5344CB8AC3E}">
        <p14:creationId xmlns:p14="http://schemas.microsoft.com/office/powerpoint/2010/main" val="3360307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24EDE9-5531-4161-8244-B964C2723AEA}"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12D9C-7271-426D-954C-41A044F5601F}" type="slidenum">
              <a:rPr lang="en-US" smtClean="0"/>
              <a:t>‹#›</a:t>
            </a:fld>
            <a:endParaRPr lang="en-US"/>
          </a:p>
        </p:txBody>
      </p:sp>
    </p:spTree>
    <p:extLst>
      <p:ext uri="{BB962C8B-B14F-4D97-AF65-F5344CB8AC3E}">
        <p14:creationId xmlns:p14="http://schemas.microsoft.com/office/powerpoint/2010/main" val="2997988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B24EDE9-5531-4161-8244-B964C2723AEA}"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12D9C-7271-426D-954C-41A044F5601F}" type="slidenum">
              <a:rPr lang="en-US" smtClean="0"/>
              <a:t>‹#›</a:t>
            </a:fld>
            <a:endParaRPr lang="en-US"/>
          </a:p>
        </p:txBody>
      </p:sp>
    </p:spTree>
    <p:extLst>
      <p:ext uri="{BB962C8B-B14F-4D97-AF65-F5344CB8AC3E}">
        <p14:creationId xmlns:p14="http://schemas.microsoft.com/office/powerpoint/2010/main" val="3147167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24EDE9-5531-4161-8244-B964C2723AEA}"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212D9C-7271-426D-954C-41A044F5601F}" type="slidenum">
              <a:rPr lang="en-US" smtClean="0"/>
              <a:t>‹#›</a:t>
            </a:fld>
            <a:endParaRPr lang="en-US"/>
          </a:p>
        </p:txBody>
      </p:sp>
    </p:spTree>
    <p:extLst>
      <p:ext uri="{BB962C8B-B14F-4D97-AF65-F5344CB8AC3E}">
        <p14:creationId xmlns:p14="http://schemas.microsoft.com/office/powerpoint/2010/main" val="437609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24EDE9-5531-4161-8244-B964C2723AEA}" type="datetimeFigureOut">
              <a:rPr lang="en-US" smtClean="0"/>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212D9C-7271-426D-954C-41A044F5601F}" type="slidenum">
              <a:rPr lang="en-US" smtClean="0"/>
              <a:t>‹#›</a:t>
            </a:fld>
            <a:endParaRPr lang="en-US"/>
          </a:p>
        </p:txBody>
      </p:sp>
    </p:spTree>
    <p:extLst>
      <p:ext uri="{BB962C8B-B14F-4D97-AF65-F5344CB8AC3E}">
        <p14:creationId xmlns:p14="http://schemas.microsoft.com/office/powerpoint/2010/main" val="500953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24EDE9-5531-4161-8244-B964C2723AEA}" type="datetimeFigureOut">
              <a:rPr lang="en-US" smtClean="0"/>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212D9C-7271-426D-954C-41A044F5601F}" type="slidenum">
              <a:rPr lang="en-US" smtClean="0"/>
              <a:t>‹#›</a:t>
            </a:fld>
            <a:endParaRPr lang="en-US"/>
          </a:p>
        </p:txBody>
      </p:sp>
    </p:spTree>
    <p:extLst>
      <p:ext uri="{BB962C8B-B14F-4D97-AF65-F5344CB8AC3E}">
        <p14:creationId xmlns:p14="http://schemas.microsoft.com/office/powerpoint/2010/main" val="4045867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24EDE9-5531-4161-8244-B964C2723AEA}" type="datetimeFigureOut">
              <a:rPr lang="en-US" smtClean="0"/>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212D9C-7271-426D-954C-41A044F5601F}" type="slidenum">
              <a:rPr lang="en-US" smtClean="0"/>
              <a:t>‹#›</a:t>
            </a:fld>
            <a:endParaRPr lang="en-US"/>
          </a:p>
        </p:txBody>
      </p:sp>
    </p:spTree>
    <p:extLst>
      <p:ext uri="{BB962C8B-B14F-4D97-AF65-F5344CB8AC3E}">
        <p14:creationId xmlns:p14="http://schemas.microsoft.com/office/powerpoint/2010/main" val="222728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24EDE9-5531-4161-8244-B964C2723AEA}"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212D9C-7271-426D-954C-41A044F5601F}" type="slidenum">
              <a:rPr lang="en-US" smtClean="0"/>
              <a:t>‹#›</a:t>
            </a:fld>
            <a:endParaRPr lang="en-US"/>
          </a:p>
        </p:txBody>
      </p:sp>
    </p:spTree>
    <p:extLst>
      <p:ext uri="{BB962C8B-B14F-4D97-AF65-F5344CB8AC3E}">
        <p14:creationId xmlns:p14="http://schemas.microsoft.com/office/powerpoint/2010/main" val="4042055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24EDE9-5531-4161-8244-B964C2723AEA}"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212D9C-7271-426D-954C-41A044F5601F}" type="slidenum">
              <a:rPr lang="en-US" smtClean="0"/>
              <a:t>‹#›</a:t>
            </a:fld>
            <a:endParaRPr lang="en-US"/>
          </a:p>
        </p:txBody>
      </p:sp>
    </p:spTree>
    <p:extLst>
      <p:ext uri="{BB962C8B-B14F-4D97-AF65-F5344CB8AC3E}">
        <p14:creationId xmlns:p14="http://schemas.microsoft.com/office/powerpoint/2010/main" val="191076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24EDE9-5531-4161-8244-B964C2723AEA}" type="datetimeFigureOut">
              <a:rPr lang="en-US" smtClean="0"/>
              <a:t>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212D9C-7271-426D-954C-41A044F5601F}" type="slidenum">
              <a:rPr lang="en-US" smtClean="0"/>
              <a:t>‹#›</a:t>
            </a:fld>
            <a:endParaRPr lang="en-US"/>
          </a:p>
        </p:txBody>
      </p:sp>
    </p:spTree>
    <p:extLst>
      <p:ext uri="{BB962C8B-B14F-4D97-AF65-F5344CB8AC3E}">
        <p14:creationId xmlns:p14="http://schemas.microsoft.com/office/powerpoint/2010/main" val="3788229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0.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41.png"/><Relationship Id="rId5" Type="http://schemas.openxmlformats.org/officeDocument/2006/relationships/image" Target="../media/image38.pn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43.png"/><Relationship Id="rId5" Type="http://schemas.openxmlformats.org/officeDocument/2006/relationships/image" Target="../media/image38.png"/><Relationship Id="rId10" Type="http://schemas.microsoft.com/office/2007/relationships/hdphoto" Target="../media/hdphoto11.wdp"/><Relationship Id="rId4" Type="http://schemas.openxmlformats.org/officeDocument/2006/relationships/audio" Target="../media/audio2.wav"/><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41.png"/><Relationship Id="rId5" Type="http://schemas.openxmlformats.org/officeDocument/2006/relationships/image" Target="../media/image38.pn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audio3.wav"/><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43.png"/><Relationship Id="rId5" Type="http://schemas.openxmlformats.org/officeDocument/2006/relationships/image" Target="../media/image38.png"/><Relationship Id="rId10" Type="http://schemas.microsoft.com/office/2007/relationships/hdphoto" Target="../media/hdphoto11.wdp"/><Relationship Id="rId4" Type="http://schemas.openxmlformats.org/officeDocument/2006/relationships/audio" Target="../media/audio2.wav"/><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43.png"/><Relationship Id="rId5" Type="http://schemas.openxmlformats.org/officeDocument/2006/relationships/image" Target="../media/image38.png"/><Relationship Id="rId10" Type="http://schemas.microsoft.com/office/2007/relationships/hdphoto" Target="../media/hdphoto11.wdp"/><Relationship Id="rId4" Type="http://schemas.openxmlformats.org/officeDocument/2006/relationships/audio" Target="../media/audio2.wav"/><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audio3.wav"/><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43.png"/><Relationship Id="rId5" Type="http://schemas.openxmlformats.org/officeDocument/2006/relationships/image" Target="../media/image38.png"/><Relationship Id="rId10" Type="http://schemas.microsoft.com/office/2007/relationships/hdphoto" Target="../media/hdphoto11.wdp"/><Relationship Id="rId4" Type="http://schemas.openxmlformats.org/officeDocument/2006/relationships/audio" Target="../media/audio2.wav"/><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audio" Target="../media/audio1.wav"/><Relationship Id="rId7" Type="http://schemas.microsoft.com/office/2007/relationships/hdphoto" Target="../media/hdphoto9.wdp"/><Relationship Id="rId12"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8.png"/><Relationship Id="rId11" Type="http://schemas.microsoft.com/office/2007/relationships/hdphoto" Target="../media/hdphoto11.wdp"/><Relationship Id="rId5" Type="http://schemas.openxmlformats.org/officeDocument/2006/relationships/audio" Target="../media/audio2.wav"/><Relationship Id="rId10" Type="http://schemas.openxmlformats.org/officeDocument/2006/relationships/image" Target="../media/image40.png"/><Relationship Id="rId4" Type="http://schemas.openxmlformats.org/officeDocument/2006/relationships/audio" Target="../media/audio3.wav"/><Relationship Id="rId9" Type="http://schemas.microsoft.com/office/2007/relationships/hdphoto" Target="../media/hdphoto10.wdp"/><Relationship Id="rId1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41.png"/><Relationship Id="rId5" Type="http://schemas.openxmlformats.org/officeDocument/2006/relationships/image" Target="../media/image38.pn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CA9E4C-A3EE-434B-AABE-053CF82A01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528" y="4125811"/>
            <a:ext cx="1803112" cy="2495056"/>
          </a:xfrm>
          <a:prstGeom prst="rect">
            <a:avLst/>
          </a:prstGeom>
        </p:spPr>
      </p:pic>
      <p:sp>
        <p:nvSpPr>
          <p:cNvPr id="9" name="TextBox 8">
            <a:extLst>
              <a:ext uri="{FF2B5EF4-FFF2-40B4-BE49-F238E27FC236}">
                <a16:creationId xmlns:a16="http://schemas.microsoft.com/office/drawing/2014/main" id="{CFAAB9F8-C917-4A7C-8DE3-97529209408A}"/>
              </a:ext>
            </a:extLst>
          </p:cNvPr>
          <p:cNvSpPr txBox="1"/>
          <p:nvPr/>
        </p:nvSpPr>
        <p:spPr>
          <a:xfrm>
            <a:off x="449508" y="1785421"/>
            <a:ext cx="11109948" cy="3785652"/>
          </a:xfrm>
          <a:prstGeom prst="rect">
            <a:avLst/>
          </a:prstGeom>
          <a:noFill/>
        </p:spPr>
        <p:txBody>
          <a:bodyPr wrap="square" rtlCol="0">
            <a:spAutoFit/>
          </a:bodyPr>
          <a:lstStyle/>
          <a:p>
            <a:pPr algn="ctr"/>
            <a:r>
              <a:rPr lang="en-US" sz="9600" dirty="0" err="1">
                <a:latin typeface="Cambria" panose="02040503050406030204" pitchFamily="18" charset="0"/>
                <a:ea typeface="Cambria" panose="02040503050406030204" pitchFamily="18" charset="0"/>
              </a:rPr>
              <a:t>Bài</a:t>
            </a:r>
            <a:r>
              <a:rPr lang="en-US" sz="9600" dirty="0">
                <a:latin typeface="Cambria" panose="02040503050406030204" pitchFamily="18" charset="0"/>
                <a:ea typeface="Cambria" panose="02040503050406030204" pitchFamily="18" charset="0"/>
              </a:rPr>
              <a:t> </a:t>
            </a:r>
            <a:r>
              <a:rPr lang="en-US" sz="9600" dirty="0" smtClean="0">
                <a:latin typeface="Cambria" panose="02040503050406030204" pitchFamily="18" charset="0"/>
                <a:ea typeface="Cambria" panose="02040503050406030204" pitchFamily="18" charset="0"/>
              </a:rPr>
              <a:t>12(</a:t>
            </a:r>
            <a:r>
              <a:rPr lang="en-US" sz="9600" dirty="0" err="1" smtClean="0">
                <a:latin typeface="Cambria" panose="02040503050406030204" pitchFamily="18" charset="0"/>
                <a:ea typeface="Cambria" panose="02040503050406030204" pitchFamily="18" charset="0"/>
              </a:rPr>
              <a:t>tt</a:t>
            </a:r>
            <a:r>
              <a:rPr lang="en-US" sz="9600" dirty="0" smtClean="0">
                <a:latin typeface="Cambria" panose="02040503050406030204" pitchFamily="18" charset="0"/>
                <a:ea typeface="Cambria" panose="02040503050406030204" pitchFamily="18" charset="0"/>
              </a:rPr>
              <a:t>)</a:t>
            </a:r>
            <a:endParaRPr lang="en-US" sz="9600" dirty="0">
              <a:latin typeface="Cambria" panose="02040503050406030204" pitchFamily="18" charset="0"/>
              <a:ea typeface="Cambria" panose="02040503050406030204" pitchFamily="18" charset="0"/>
            </a:endParaRPr>
          </a:p>
          <a:p>
            <a:pPr algn="ctr"/>
            <a:r>
              <a:rPr lang="en-US" sz="7200" b="1" dirty="0">
                <a:latin typeface="Cambria" panose="02040503050406030204" pitchFamily="18" charset="0"/>
                <a:ea typeface="Cambria" panose="02040503050406030204" pitchFamily="18" charset="0"/>
              </a:rPr>
              <a:t>TẾ BÀO – ĐƠN VỊ CƠ SỞ CỦA SỰ SỐNG</a:t>
            </a:r>
            <a:endParaRPr lang="en-US" sz="88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368CD07-72EF-48A7-AD2C-B522C26E57C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98" b="100000" l="1625" r="99500">
                        <a14:foregroundMark x1="37125" y1="60291" x2="36375" y2="60291"/>
                        <a14:foregroundMark x1="65750" y1="73597" x2="65750" y2="73597"/>
                        <a14:foregroundMark x1="65750" y1="73597" x2="36250" y2="59875"/>
                        <a14:foregroundMark x1="38125" y1="75884" x2="38125" y2="75884"/>
                        <a14:foregroundMark x1="38375" y1="76299" x2="50375" y2="66944"/>
                        <a14:foregroundMark x1="71250" y1="70062" x2="71250" y2="70062"/>
                        <a14:foregroundMark x1="94500" y1="51975" x2="94500" y2="51975"/>
                        <a14:foregroundMark x1="94500" y1="51975" x2="71500" y2="70894"/>
                        <a14:foregroundMark x1="72625" y1="48441" x2="72625" y2="48441"/>
                        <a14:foregroundMark x1="92125" y1="75884" x2="92125" y2="75884"/>
                        <a14:foregroundMark x1="72625" y1="49064" x2="92375" y2="76299"/>
                        <a14:foregroundMark x1="82375" y1="63410" x2="82375" y2="63410"/>
                        <a14:foregroundMark x1="81875" y1="39709" x2="81875" y2="39709"/>
                        <a14:foregroundMark x1="81875" y1="39709" x2="82375" y2="64449"/>
                      </a14:backgroundRemoval>
                    </a14:imgEffect>
                  </a14:imgLayer>
                </a14:imgProps>
              </a:ext>
              <a:ext uri="{28A0092B-C50C-407E-A947-70E740481C1C}">
                <a14:useLocalDpi xmlns:a14="http://schemas.microsoft.com/office/drawing/2010/main" val="0"/>
              </a:ext>
            </a:extLst>
          </a:blip>
          <a:stretch>
            <a:fillRect/>
          </a:stretch>
        </p:blipFill>
        <p:spPr>
          <a:xfrm>
            <a:off x="-678251" y="-160079"/>
            <a:ext cx="4287998" cy="2578159"/>
          </a:xfrm>
          <a:prstGeom prst="rect">
            <a:avLst/>
          </a:prstGeom>
        </p:spPr>
      </p:pic>
      <p:pic>
        <p:nvPicPr>
          <p:cNvPr id="8" name="Picture 7">
            <a:extLst>
              <a:ext uri="{FF2B5EF4-FFF2-40B4-BE49-F238E27FC236}">
                <a16:creationId xmlns:a16="http://schemas.microsoft.com/office/drawing/2014/main" id="{6887EED5-CD81-4271-A2F7-96FC4230B2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2198" r="100000">
                        <a14:backgroundMark x1="47253" y1="2717" x2="47253" y2="2717"/>
                        <a14:backgroundMark x1="56410" y1="14130" x2="56410" y2="14130"/>
                        <a14:backgroundMark x1="71429" y1="1630" x2="71429" y2="1630"/>
                      </a14:backgroundRemoval>
                    </a14:imgEffect>
                  </a14:imgLayer>
                </a14:imgProps>
              </a:ext>
              <a:ext uri="{28A0092B-C50C-407E-A947-70E740481C1C}">
                <a14:useLocalDpi xmlns:a14="http://schemas.microsoft.com/office/drawing/2010/main" val="0"/>
              </a:ext>
            </a:extLst>
          </a:blip>
          <a:stretch>
            <a:fillRect/>
          </a:stretch>
        </p:blipFill>
        <p:spPr>
          <a:xfrm>
            <a:off x="8001919" y="511807"/>
            <a:ext cx="3557537" cy="2397754"/>
          </a:xfrm>
          <a:prstGeom prst="rect">
            <a:avLst/>
          </a:prstGeom>
        </p:spPr>
      </p:pic>
      <p:pic>
        <p:nvPicPr>
          <p:cNvPr id="11" name="Picture 10">
            <a:extLst>
              <a:ext uri="{FF2B5EF4-FFF2-40B4-BE49-F238E27FC236}">
                <a16:creationId xmlns:a16="http://schemas.microsoft.com/office/drawing/2014/main" id="{4B6CA88E-DDF2-4E5E-B2E9-AB78405539BF}"/>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100000"/>
                    </a14:imgEffect>
                  </a14:imgLayer>
                </a14:imgProps>
              </a:ext>
              <a:ext uri="{28A0092B-C50C-407E-A947-70E740481C1C}">
                <a14:useLocalDpi xmlns:a14="http://schemas.microsoft.com/office/drawing/2010/main" val="0"/>
              </a:ext>
            </a:extLst>
          </a:blip>
          <a:stretch>
            <a:fillRect/>
          </a:stretch>
        </p:blipFill>
        <p:spPr>
          <a:xfrm>
            <a:off x="8863135" y="3751594"/>
            <a:ext cx="3138949" cy="2092633"/>
          </a:xfrm>
          <a:prstGeom prst="rect">
            <a:avLst/>
          </a:prstGeom>
        </p:spPr>
      </p:pic>
      <p:pic>
        <p:nvPicPr>
          <p:cNvPr id="13" name="Picture 12">
            <a:extLst>
              <a:ext uri="{FF2B5EF4-FFF2-40B4-BE49-F238E27FC236}">
                <a16:creationId xmlns:a16="http://schemas.microsoft.com/office/drawing/2014/main" id="{01B4ECD8-FA82-4568-B2C8-EF922912132A}"/>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97159" y="4517264"/>
            <a:ext cx="793591" cy="793591"/>
          </a:xfrm>
          <a:prstGeom prst="rect">
            <a:avLst/>
          </a:prstGeom>
        </p:spPr>
      </p:pic>
    </p:spTree>
    <p:extLst>
      <p:ext uri="{BB962C8B-B14F-4D97-AF65-F5344CB8AC3E}">
        <p14:creationId xmlns:p14="http://schemas.microsoft.com/office/powerpoint/2010/main" val="1752733343"/>
      </p:ext>
    </p:extLst>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ải bài 4 trang 13 SBT Sinh học 6">
            <a:extLst>
              <a:ext uri="{FF2B5EF4-FFF2-40B4-BE49-F238E27FC236}">
                <a16:creationId xmlns:a16="http://schemas.microsoft.com/office/drawing/2014/main" id="{C96A5A0B-1EF6-4F79-8C83-9AB2461B7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0"/>
            <a:ext cx="685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AC8CF4C-0A47-4AC2-BAF0-EDD766D94A88}"/>
              </a:ext>
            </a:extLst>
          </p:cNvPr>
          <p:cNvSpPr txBox="1"/>
          <p:nvPr/>
        </p:nvSpPr>
        <p:spPr>
          <a:xfrm>
            <a:off x="3429000" y="609600"/>
            <a:ext cx="5638800" cy="646331"/>
          </a:xfrm>
          <a:prstGeom prst="rect">
            <a:avLst/>
          </a:prstGeom>
          <a:solidFill>
            <a:srgbClr val="FFFF00"/>
          </a:solid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Sự l</a:t>
            </a:r>
            <a:r>
              <a:rPr lang="vi-VN" sz="3600" dirty="0">
                <a:latin typeface="Times New Roman" panose="02020603050405020304" pitchFamily="18" charset="0"/>
                <a:cs typeface="Times New Roman" panose="02020603050405020304" pitchFamily="18" charset="0"/>
              </a:rPr>
              <a:t>ơ</a:t>
            </a:r>
            <a:r>
              <a:rPr lang="en-US" sz="3600" dirty="0">
                <a:latin typeface="Times New Roman" panose="02020603050405020304" pitchFamily="18" charset="0"/>
                <a:cs typeface="Times New Roman" panose="02020603050405020304" pitchFamily="18" charset="0"/>
              </a:rPr>
              <a:t>́n lên </a:t>
            </a:r>
            <a:r>
              <a:rPr lang="en-US" sz="3600" dirty="0" err="1">
                <a:latin typeface="Times New Roman" panose="02020603050405020304" pitchFamily="18" charset="0"/>
                <a:cs typeface="Times New Roman" panose="02020603050405020304" pitchFamily="18" charset="0"/>
              </a:rPr>
              <a:t>của</a:t>
            </a:r>
            <a:r>
              <a:rPr lang="en-US" sz="3600" dirty="0">
                <a:latin typeface="Times New Roman" panose="02020603050405020304" pitchFamily="18" charset="0"/>
                <a:cs typeface="Times New Roman" panose="02020603050405020304" pitchFamily="18" charset="0"/>
              </a:rPr>
              <a:t> tế </a:t>
            </a:r>
            <a:r>
              <a:rPr lang="en-US" sz="3600" dirty="0" err="1">
                <a:latin typeface="Times New Roman" panose="02020603050405020304" pitchFamily="18" charset="0"/>
                <a:cs typeface="Times New Roman" panose="02020603050405020304" pitchFamily="18" charset="0"/>
              </a:rPr>
              <a:t>bào</a:t>
            </a:r>
            <a:endParaRPr lang="en-US" sz="36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D593F1D4-09F4-45CA-A0DF-F6423D28D98F}"/>
              </a:ext>
            </a:extLst>
          </p:cNvPr>
          <p:cNvSpPr/>
          <p:nvPr/>
        </p:nvSpPr>
        <p:spPr>
          <a:xfrm>
            <a:off x="457200" y="3962400"/>
            <a:ext cx="11734800" cy="1752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dirty="0"/>
              <a:t>So </a:t>
            </a:r>
            <a:r>
              <a:rPr lang="en-US" sz="3000" dirty="0" err="1"/>
              <a:t>sánh</a:t>
            </a:r>
            <a:r>
              <a:rPr lang="en-US" sz="3000" dirty="0"/>
              <a:t> sự thay </a:t>
            </a:r>
            <a:r>
              <a:rPr lang="en-US" sz="3000" dirty="0" err="1"/>
              <a:t>đổi</a:t>
            </a:r>
            <a:r>
              <a:rPr lang="en-US" sz="3000" dirty="0"/>
              <a:t> của vách tế bào, màng nguyên sinh, chất tế bào khi tế </a:t>
            </a:r>
            <a:r>
              <a:rPr lang="en-US" sz="3000" dirty="0" err="1"/>
              <a:t>bào</a:t>
            </a:r>
            <a:r>
              <a:rPr lang="en-US" sz="3000" dirty="0"/>
              <a:t> </a:t>
            </a:r>
            <a:r>
              <a:rPr lang="en-US" sz="3000" dirty="0" err="1"/>
              <a:t>mới</a:t>
            </a:r>
            <a:r>
              <a:rPr lang="en-US" sz="3000" dirty="0"/>
              <a:t> sinh ra, đang </a:t>
            </a:r>
            <a:r>
              <a:rPr lang="en-US" sz="3000" dirty="0" err="1"/>
              <a:t>lớn</a:t>
            </a:r>
            <a:r>
              <a:rPr lang="en-US" sz="3000" dirty="0"/>
              <a:t> lên và tế </a:t>
            </a:r>
            <a:r>
              <a:rPr lang="en-US" sz="3000" dirty="0" err="1"/>
              <a:t>bào</a:t>
            </a:r>
            <a:r>
              <a:rPr lang="en-US" sz="3000" dirty="0"/>
              <a:t> tr</a:t>
            </a:r>
            <a:r>
              <a:rPr lang="vi-VN" sz="3000" dirty="0"/>
              <a:t>ư</a:t>
            </a:r>
            <a:r>
              <a:rPr lang="en-US" sz="3000" dirty="0" err="1"/>
              <a:t>ởng</a:t>
            </a:r>
            <a:r>
              <a:rPr lang="en-US" sz="3000" dirty="0"/>
              <a:t> </a:t>
            </a:r>
            <a:r>
              <a:rPr lang="en-US" sz="3000" dirty="0" err="1"/>
              <a:t>thành</a:t>
            </a:r>
            <a:r>
              <a:rPr lang="en-US" sz="3000" dirty="0"/>
              <a:t>?</a:t>
            </a:r>
          </a:p>
        </p:txBody>
      </p:sp>
      <p:sp>
        <p:nvSpPr>
          <p:cNvPr id="5" name="Rectangle: Rounded Corners 4">
            <a:extLst>
              <a:ext uri="{FF2B5EF4-FFF2-40B4-BE49-F238E27FC236}">
                <a16:creationId xmlns:a16="http://schemas.microsoft.com/office/drawing/2014/main" id="{00D3C083-EDF2-4FEE-89ED-1B3F03FA97E4}"/>
              </a:ext>
            </a:extLst>
          </p:cNvPr>
          <p:cNvSpPr/>
          <p:nvPr/>
        </p:nvSpPr>
        <p:spPr>
          <a:xfrm>
            <a:off x="457200" y="3962400"/>
            <a:ext cx="11734800" cy="1752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3200" dirty="0"/>
              <a:t>- Các tế bào con mới hình thành có kích thước bé. Nhờ quá trình trao đổi chất mà kích thước và khối lượng của chúng tăng dần lên, trở thành các tế bào trưởng thành</a:t>
            </a:r>
            <a:endParaRPr lang="en-US" sz="3200" dirty="0"/>
          </a:p>
        </p:txBody>
      </p:sp>
    </p:spTree>
    <p:extLst>
      <p:ext uri="{BB962C8B-B14F-4D97-AF65-F5344CB8AC3E}">
        <p14:creationId xmlns:p14="http://schemas.microsoft.com/office/powerpoint/2010/main" val="386248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82A734-6E2D-44F5-BC20-57A594980145}"/>
              </a:ext>
            </a:extLst>
          </p:cNvPr>
          <p:cNvSpPr txBox="1">
            <a:spLocks/>
          </p:cNvSpPr>
          <p:nvPr/>
        </p:nvSpPr>
        <p:spPr>
          <a:xfrm>
            <a:off x="108955" y="446877"/>
            <a:ext cx="4601267" cy="58305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rPr>
              <a:t> Sự lớn lên của tế bào</a:t>
            </a:r>
          </a:p>
        </p:txBody>
      </p:sp>
      <p:pic>
        <p:nvPicPr>
          <p:cNvPr id="6" name="Picture 5"/>
          <p:cNvPicPr>
            <a:picLocks noChangeAspect="1"/>
          </p:cNvPicPr>
          <p:nvPr/>
        </p:nvPicPr>
        <p:blipFill>
          <a:blip r:embed="rId4"/>
          <a:stretch>
            <a:fillRect/>
          </a:stretch>
        </p:blipFill>
        <p:spPr>
          <a:xfrm>
            <a:off x="0" y="1860570"/>
            <a:ext cx="4630952" cy="4997430"/>
          </a:xfrm>
          <a:prstGeom prst="rect">
            <a:avLst/>
          </a:prstGeom>
        </p:spPr>
      </p:pic>
      <p:pic>
        <p:nvPicPr>
          <p:cNvPr id="7" name="trao doi cha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90565" y="1332042"/>
            <a:ext cx="7401435" cy="5525958"/>
          </a:xfrm>
          <a:prstGeom prst="rect">
            <a:avLst/>
          </a:prstGeom>
        </p:spPr>
      </p:pic>
    </p:spTree>
    <p:extLst>
      <p:ext uri="{BB962C8B-B14F-4D97-AF65-F5344CB8AC3E}">
        <p14:creationId xmlns:p14="http://schemas.microsoft.com/office/powerpoint/2010/main" val="3510621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52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82A734-6E2D-44F5-BC20-57A594980145}"/>
              </a:ext>
            </a:extLst>
          </p:cNvPr>
          <p:cNvSpPr txBox="1">
            <a:spLocks/>
          </p:cNvSpPr>
          <p:nvPr/>
        </p:nvSpPr>
        <p:spPr>
          <a:xfrm>
            <a:off x="108955" y="446877"/>
            <a:ext cx="4601267" cy="58305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rPr>
              <a:t>* Sự lớn lên của tế bào</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3509" b="96491" l="0" r="98193"/>
                    </a14:imgEffect>
                  </a14:imgLayer>
                </a14:imgProps>
              </a:ext>
            </a:extLst>
          </a:blip>
          <a:stretch>
            <a:fillRect/>
          </a:stretch>
        </p:blipFill>
        <p:spPr>
          <a:xfrm>
            <a:off x="2104914" y="2717937"/>
            <a:ext cx="3083775" cy="3176659"/>
          </a:xfrm>
          <a:prstGeom prst="rect">
            <a:avLst/>
          </a:prstGeom>
          <a:ln>
            <a:noFill/>
          </a:ln>
        </p:spPr>
      </p:pic>
      <p:sp>
        <p:nvSpPr>
          <p:cNvPr id="8" name="Rounded Rectangle 7"/>
          <p:cNvSpPr/>
          <p:nvPr/>
        </p:nvSpPr>
        <p:spPr>
          <a:xfrm>
            <a:off x="393939" y="1488625"/>
            <a:ext cx="11404120" cy="724619"/>
          </a:xfrm>
          <a:prstGeom prst="roundRect">
            <a:avLst/>
          </a:prstGeom>
          <a:solidFill>
            <a:schemeClr val="accent2">
              <a:lumMod val="40000"/>
              <a:lumOff val="60000"/>
            </a:schemeClr>
          </a:solidFill>
          <a:ln>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Tế</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bào</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lớn</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lên</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nhờ</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quá</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trình</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trao</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đổi</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chất</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Straight Connector 8"/>
          <p:cNvCxnSpPr/>
          <p:nvPr/>
        </p:nvCxnSpPr>
        <p:spPr>
          <a:xfrm flipV="1">
            <a:off x="5071728" y="4447376"/>
            <a:ext cx="1626781" cy="1"/>
          </a:xfrm>
          <a:prstGeom prst="line">
            <a:avLst/>
          </a:prstGeom>
          <a:ln w="28575"/>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6517756" y="4185766"/>
            <a:ext cx="2603944" cy="523220"/>
          </a:xfrm>
          <a:prstGeom prst="rect">
            <a:avLst/>
          </a:prstGeom>
          <a:noFill/>
        </p:spPr>
        <p:txBody>
          <a:bodyPr wrap="square" rtlCol="0">
            <a:spAutoFit/>
          </a:bodyPr>
          <a:lstStyle/>
          <a:p>
            <a:pPr algn="ctr"/>
            <a:r>
              <a:rPr lang="en-US" sz="2800" dirty="0" err="1">
                <a:latin typeface="Tahoma" panose="020B0604030504040204" pitchFamily="34" charset="0"/>
                <a:ea typeface="Tahoma" panose="020B0604030504040204" pitchFamily="34" charset="0"/>
                <a:cs typeface="Tahoma" panose="020B0604030504040204" pitchFamily="34" charset="0"/>
              </a:rPr>
              <a:t>Màng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bào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2" name="Oval 11"/>
          <p:cNvSpPr/>
          <p:nvPr/>
        </p:nvSpPr>
        <p:spPr>
          <a:xfrm>
            <a:off x="2377689" y="3827720"/>
            <a:ext cx="482468" cy="3261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965338" y="3167236"/>
            <a:ext cx="482468" cy="3261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224456" y="3167236"/>
            <a:ext cx="482468" cy="3261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31558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82A734-6E2D-44F5-BC20-57A594980145}"/>
              </a:ext>
            </a:extLst>
          </p:cNvPr>
          <p:cNvSpPr txBox="1">
            <a:spLocks/>
          </p:cNvSpPr>
          <p:nvPr/>
        </p:nvSpPr>
        <p:spPr>
          <a:xfrm>
            <a:off x="108955" y="446877"/>
            <a:ext cx="4601267" cy="58305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rPr>
              <a:t>* Sự lớn lên của tế bào</a:t>
            </a:r>
          </a:p>
        </p:txBody>
      </p:sp>
      <p:sp>
        <p:nvSpPr>
          <p:cNvPr id="8" name="Rounded Rectangle 7"/>
          <p:cNvSpPr/>
          <p:nvPr/>
        </p:nvSpPr>
        <p:spPr>
          <a:xfrm>
            <a:off x="393939" y="1488625"/>
            <a:ext cx="11404120" cy="724619"/>
          </a:xfrm>
          <a:prstGeom prst="roundRect">
            <a:avLst/>
          </a:prstGeom>
          <a:solidFill>
            <a:schemeClr val="accent2">
              <a:lumMod val="40000"/>
              <a:lumOff val="60000"/>
            </a:schemeClr>
          </a:solidFill>
          <a:ln>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Tế</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bào</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lớn</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lên</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nhờ</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quá</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trình</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trao</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đổi</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chất</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 name="tb lon l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26320" y="2485126"/>
            <a:ext cx="5712313" cy="4372874"/>
          </a:xfrm>
          <a:prstGeom prst="rect">
            <a:avLst/>
          </a:prstGeom>
        </p:spPr>
      </p:pic>
    </p:spTree>
    <p:extLst>
      <p:ext uri="{BB962C8B-B14F-4D97-AF65-F5344CB8AC3E}">
        <p14:creationId xmlns:p14="http://schemas.microsoft.com/office/powerpoint/2010/main" val="3686750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2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á Rồng sinh sản như thế nào ?">
            <a:extLst>
              <a:ext uri="{FF2B5EF4-FFF2-40B4-BE49-F238E27FC236}">
                <a16:creationId xmlns:a16="http://schemas.microsoft.com/office/drawing/2014/main" id="{E867EFC0-72AA-476C-930E-9C5DDFBB68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0273" y="321734"/>
            <a:ext cx="5420622" cy="29051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TRƯỜNG HỢP MÈO SINH KHÓ MÀ BẠN NÊN BIẾT TRƯỚC KHI MÈO ĐẺ">
            <a:extLst>
              <a:ext uri="{FF2B5EF4-FFF2-40B4-BE49-F238E27FC236}">
                <a16:creationId xmlns:a16="http://schemas.microsoft.com/office/drawing/2014/main" id="{47035907-496B-4892-ACF9-4B0AD7200B2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1" y="3654685"/>
            <a:ext cx="5426764" cy="271338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ì sao mọi quả trứng gà đều nở ra cùng lúc cho dù gà đẻ trứng mỗi ngày?">
            <a:extLst>
              <a:ext uri="{FF2B5EF4-FFF2-40B4-BE49-F238E27FC236}">
                <a16:creationId xmlns:a16="http://schemas.microsoft.com/office/drawing/2014/main" id="{8BB607BC-8CA0-4589-992D-4390DB4656C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08034" y="1324278"/>
            <a:ext cx="5426764" cy="40648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64756B-82E2-4D88-BC16-24AE26E52865}"/>
              </a:ext>
            </a:extLst>
          </p:cNvPr>
          <p:cNvSpPr txBox="1"/>
          <p:nvPr/>
        </p:nvSpPr>
        <p:spPr>
          <a:xfrm>
            <a:off x="6574420" y="393539"/>
            <a:ext cx="5198191" cy="461665"/>
          </a:xfrm>
          <a:prstGeom prst="rect">
            <a:avLst/>
          </a:prstGeom>
          <a:noFill/>
        </p:spPr>
        <p:txBody>
          <a:bodyPr wrap="square" rtlCol="0">
            <a:spAutoFit/>
          </a:bodyPr>
          <a:lstStyle/>
          <a:p>
            <a:r>
              <a:rPr lang="en-US" sz="2400" dirty="0">
                <a:solidFill>
                  <a:srgbClr val="0000FF"/>
                </a:solidFill>
                <a:latin typeface="Times New Roman" panose="02020603050405020304" pitchFamily="18" charset="0"/>
                <a:cs typeface="Times New Roman" panose="02020603050405020304" pitchFamily="18" charset="0"/>
              </a:rPr>
              <a:t>*Sự sinh sản ( phân chia) của tế bào</a:t>
            </a:r>
          </a:p>
        </p:txBody>
      </p:sp>
    </p:spTree>
    <p:extLst>
      <p:ext uri="{BB962C8B-B14F-4D97-AF65-F5344CB8AC3E}">
        <p14:creationId xmlns:p14="http://schemas.microsoft.com/office/powerpoint/2010/main" val="120014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barn(inVertical)">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heel(1)">
                                      <p:cBhvr>
                                        <p:cTn id="12" dur="20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3- phân chia tế bào">
            <a:hlinkClick r:id="" action="ppaction://media"/>
            <a:extLst>
              <a:ext uri="{FF2B5EF4-FFF2-40B4-BE49-F238E27FC236}">
                <a16:creationId xmlns:a16="http://schemas.microsoft.com/office/drawing/2014/main" id="{2EA69130-03A9-42D8-A8E9-EC574B908F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4246" y="1440113"/>
            <a:ext cx="9639323" cy="5417887"/>
          </a:xfrm>
          <a:prstGeom prst="rect">
            <a:avLst/>
          </a:prstGeom>
        </p:spPr>
      </p:pic>
      <p:sp>
        <p:nvSpPr>
          <p:cNvPr id="6" name="Title 1">
            <a:extLst>
              <a:ext uri="{FF2B5EF4-FFF2-40B4-BE49-F238E27FC236}">
                <a16:creationId xmlns:a16="http://schemas.microsoft.com/office/drawing/2014/main" id="{9982A734-6E2D-44F5-BC20-57A594980145}"/>
              </a:ext>
            </a:extLst>
          </p:cNvPr>
          <p:cNvSpPr txBox="1">
            <a:spLocks/>
          </p:cNvSpPr>
          <p:nvPr/>
        </p:nvSpPr>
        <p:spPr>
          <a:xfrm>
            <a:off x="108955" y="574470"/>
            <a:ext cx="6930200" cy="6799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rPr>
              <a:t> Sự sinh sản (phân chia) của tế bào</a:t>
            </a:r>
          </a:p>
        </p:txBody>
      </p:sp>
    </p:spTree>
    <p:extLst>
      <p:ext uri="{BB962C8B-B14F-4D97-AF65-F5344CB8AC3E}">
        <p14:creationId xmlns:p14="http://schemas.microsoft.com/office/powerpoint/2010/main" val="3937149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735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982A734-6E2D-44F5-BC20-57A594980145}"/>
              </a:ext>
            </a:extLst>
          </p:cNvPr>
          <p:cNvSpPr txBox="1">
            <a:spLocks/>
          </p:cNvSpPr>
          <p:nvPr/>
        </p:nvSpPr>
        <p:spPr>
          <a:xfrm>
            <a:off x="108955" y="574470"/>
            <a:ext cx="6930200" cy="6799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rPr>
              <a:t> Sự sinh sản (phân chia) của tế bào</a:t>
            </a:r>
          </a:p>
        </p:txBody>
      </p:sp>
      <p:pic>
        <p:nvPicPr>
          <p:cNvPr id="2" name="Picture 1"/>
          <p:cNvPicPr>
            <a:picLocks noChangeAspect="1"/>
          </p:cNvPicPr>
          <p:nvPr/>
        </p:nvPicPr>
        <p:blipFill>
          <a:blip r:embed="rId2"/>
          <a:stretch>
            <a:fillRect/>
          </a:stretch>
        </p:blipFill>
        <p:spPr>
          <a:xfrm>
            <a:off x="120771" y="1624784"/>
            <a:ext cx="2179327" cy="2262508"/>
          </a:xfrm>
          <a:prstGeom prst="rect">
            <a:avLst/>
          </a:prstGeom>
        </p:spPr>
      </p:pic>
      <p:pic>
        <p:nvPicPr>
          <p:cNvPr id="3" name="Picture 2"/>
          <p:cNvPicPr>
            <a:picLocks noChangeAspect="1"/>
          </p:cNvPicPr>
          <p:nvPr/>
        </p:nvPicPr>
        <p:blipFill>
          <a:blip r:embed="rId3"/>
          <a:stretch>
            <a:fillRect/>
          </a:stretch>
        </p:blipFill>
        <p:spPr>
          <a:xfrm>
            <a:off x="2997872" y="1517251"/>
            <a:ext cx="2412233" cy="2395596"/>
          </a:xfrm>
          <a:prstGeom prst="rect">
            <a:avLst/>
          </a:prstGeom>
        </p:spPr>
      </p:pic>
      <p:pic>
        <p:nvPicPr>
          <p:cNvPr id="7" name="Picture 6"/>
          <p:cNvPicPr>
            <a:picLocks noChangeAspect="1"/>
          </p:cNvPicPr>
          <p:nvPr/>
        </p:nvPicPr>
        <p:blipFill>
          <a:blip r:embed="rId4"/>
          <a:stretch>
            <a:fillRect/>
          </a:stretch>
        </p:blipFill>
        <p:spPr>
          <a:xfrm>
            <a:off x="6365785" y="1750874"/>
            <a:ext cx="2395595" cy="2229235"/>
          </a:xfrm>
          <a:prstGeom prst="rect">
            <a:avLst/>
          </a:prstGeom>
        </p:spPr>
      </p:pic>
      <p:pic>
        <p:nvPicPr>
          <p:cNvPr id="8" name="Picture 7"/>
          <p:cNvPicPr>
            <a:picLocks noChangeAspect="1"/>
          </p:cNvPicPr>
          <p:nvPr/>
        </p:nvPicPr>
        <p:blipFill>
          <a:blip r:embed="rId5"/>
          <a:stretch>
            <a:fillRect/>
          </a:stretch>
        </p:blipFill>
        <p:spPr>
          <a:xfrm>
            <a:off x="9613407" y="1310018"/>
            <a:ext cx="2578593" cy="3110949"/>
          </a:xfrm>
          <a:prstGeom prst="rect">
            <a:avLst/>
          </a:prstGeom>
        </p:spPr>
      </p:pic>
      <p:sp>
        <p:nvSpPr>
          <p:cNvPr id="9" name="TextBox 8"/>
          <p:cNvSpPr txBox="1"/>
          <p:nvPr/>
        </p:nvSpPr>
        <p:spPr>
          <a:xfrm>
            <a:off x="1634" y="3980109"/>
            <a:ext cx="2603944" cy="523220"/>
          </a:xfrm>
          <a:prstGeom prst="rect">
            <a:avLst/>
          </a:prstGeom>
          <a:noFill/>
        </p:spPr>
        <p:txBody>
          <a:bodyPr wrap="square" rtlCol="0">
            <a:spAutoFit/>
          </a:bodyPr>
          <a:lstStyle/>
          <a:p>
            <a:pPr algn="ctr"/>
            <a:r>
              <a:rPr lang="en-US" sz="2800" dirty="0" err="1">
                <a:latin typeface="Tahoma" panose="020B0604030504040204" pitchFamily="34" charset="0"/>
                <a:ea typeface="Tahoma" panose="020B0604030504040204" pitchFamily="34" charset="0"/>
                <a:cs typeface="Tahoma" panose="020B0604030504040204" pitchFamily="34" charset="0"/>
              </a:rPr>
              <a:t>Tế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bào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mẹ</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3011322" y="3980109"/>
            <a:ext cx="2603944" cy="523220"/>
          </a:xfrm>
          <a:prstGeom prst="rect">
            <a:avLst/>
          </a:prstGeom>
          <a:noFill/>
        </p:spPr>
        <p:txBody>
          <a:bodyPr wrap="square" rtlCol="0">
            <a:spAutoFit/>
          </a:bodyPr>
          <a:lstStyle/>
          <a:p>
            <a:pPr algn="ctr"/>
            <a:r>
              <a:rPr lang="en-US" sz="2800" dirty="0" err="1">
                <a:latin typeface="Tahoma" panose="020B0604030504040204" pitchFamily="34" charset="0"/>
                <a:ea typeface="Tahoma" panose="020B0604030504040204" pitchFamily="34" charset="0"/>
                <a:cs typeface="Tahoma" panose="020B0604030504040204" pitchFamily="34" charset="0"/>
              </a:rPr>
              <a:t>Nhân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đôi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nhân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6365785" y="3943913"/>
            <a:ext cx="2603944" cy="954107"/>
          </a:xfrm>
          <a:prstGeom prst="rect">
            <a:avLst/>
          </a:prstGeom>
          <a:noFill/>
        </p:spPr>
        <p:txBody>
          <a:bodyPr wrap="square" rtlCol="0">
            <a:spAutoFit/>
          </a:bodyPr>
          <a:lstStyle/>
          <a:p>
            <a:pPr algn="ctr"/>
            <a:r>
              <a:rPr lang="en-US" sz="2800" dirty="0" err="1">
                <a:latin typeface="Tahoma" panose="020B0604030504040204" pitchFamily="34" charset="0"/>
                <a:ea typeface="Tahoma" panose="020B0604030504040204" pitchFamily="34" charset="0"/>
                <a:cs typeface="Tahoma" panose="020B0604030504040204" pitchFamily="34" charset="0"/>
              </a:rPr>
              <a:t>Phân</a:t>
            </a:r>
            <a:r>
              <a:rPr lang="en-US" sz="2800" dirty="0">
                <a:latin typeface="Tahoma" panose="020B0604030504040204" pitchFamily="34" charset="0"/>
                <a:ea typeface="Tahoma" panose="020B0604030504040204" pitchFamily="34" charset="0"/>
                <a:cs typeface="Tahoma" panose="020B0604030504040204" pitchFamily="34" charset="0"/>
              </a:rPr>
              <a:t> chia </a:t>
            </a:r>
            <a:r>
              <a:rPr lang="en-US" sz="2800" dirty="0" err="1">
                <a:latin typeface="Tahoma" panose="020B0604030504040204" pitchFamily="34" charset="0"/>
                <a:ea typeface="Tahoma" panose="020B0604030504040204" pitchFamily="34" charset="0"/>
                <a:cs typeface="Tahoma" panose="020B0604030504040204" pitchFamily="34" charset="0"/>
              </a:rPr>
              <a:t>tế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bào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chất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9262998" y="4374800"/>
            <a:ext cx="2603944" cy="523220"/>
          </a:xfrm>
          <a:prstGeom prst="rect">
            <a:avLst/>
          </a:prstGeom>
          <a:no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 </a:t>
            </a:r>
            <a:r>
              <a:rPr lang="en-US" sz="2800" dirty="0" err="1">
                <a:latin typeface="Tahoma" panose="020B0604030504040204" pitchFamily="34" charset="0"/>
                <a:ea typeface="Tahoma" panose="020B0604030504040204" pitchFamily="34" charset="0"/>
                <a:cs typeface="Tahoma" panose="020B0604030504040204" pitchFamily="34" charset="0"/>
              </a:rPr>
              <a:t>tế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bào</a:t>
            </a:r>
            <a:r>
              <a:rPr lang="en-US" sz="2800" dirty="0">
                <a:latin typeface="Tahoma" panose="020B0604030504040204" pitchFamily="34" charset="0"/>
                <a:ea typeface="Tahoma" panose="020B0604030504040204" pitchFamily="34" charset="0"/>
                <a:cs typeface="Tahoma" panose="020B0604030504040204" pitchFamily="34" charset="0"/>
              </a:rPr>
              <a:t> con</a:t>
            </a:r>
          </a:p>
        </p:txBody>
      </p:sp>
      <p:sp>
        <p:nvSpPr>
          <p:cNvPr id="13" name="Oval 12"/>
          <p:cNvSpPr/>
          <p:nvPr/>
        </p:nvSpPr>
        <p:spPr>
          <a:xfrm>
            <a:off x="0" y="1618429"/>
            <a:ext cx="2496623" cy="24941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518934" y="1254372"/>
            <a:ext cx="2732923" cy="32489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83080" y="5105400"/>
            <a:ext cx="11404120" cy="1310219"/>
          </a:xfrm>
          <a:prstGeom prst="roundRect">
            <a:avLst/>
          </a:prstGeom>
          <a:solidFill>
            <a:schemeClr val="accent2">
              <a:lumMod val="40000"/>
              <a:lumOff val="60000"/>
            </a:schemeClr>
          </a:solidFill>
          <a:ln>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Quá</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trình</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phân</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chia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từ</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1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tế</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bào</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ban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đầu</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thành</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2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tế</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bào</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con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là</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sự</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sinh</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sản</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tế</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bào</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733995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82A734-6E2D-44F5-BC20-57A594980145}"/>
              </a:ext>
            </a:extLst>
          </p:cNvPr>
          <p:cNvSpPr txBox="1">
            <a:spLocks/>
          </p:cNvSpPr>
          <p:nvPr/>
        </p:nvSpPr>
        <p:spPr>
          <a:xfrm>
            <a:off x="108955" y="361813"/>
            <a:ext cx="6930200" cy="6799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rPr>
              <a:t>* Sự sinh sản (phân chia) của tế bào</a:t>
            </a:r>
          </a:p>
        </p:txBody>
      </p:sp>
      <p:grpSp>
        <p:nvGrpSpPr>
          <p:cNvPr id="102" name="Group 101"/>
          <p:cNvGrpSpPr/>
          <p:nvPr/>
        </p:nvGrpSpPr>
        <p:grpSpPr>
          <a:xfrm>
            <a:off x="1782088" y="967354"/>
            <a:ext cx="5078927" cy="2222233"/>
            <a:chOff x="1801562" y="962962"/>
            <a:chExt cx="5541427" cy="2339683"/>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123427" y="962962"/>
              <a:ext cx="1187726" cy="1187726"/>
            </a:xfrm>
            <a:prstGeom prst="rect">
              <a:avLst/>
            </a:prstGeom>
          </p:spPr>
        </p:pic>
        <p:cxnSp>
          <p:nvCxnSpPr>
            <p:cNvPr id="13" name="Straight Arrow Connector 12"/>
            <p:cNvCxnSpPr/>
            <p:nvPr/>
          </p:nvCxnSpPr>
          <p:spPr>
            <a:xfrm flipH="1">
              <a:off x="2604841" y="1869918"/>
              <a:ext cx="2112451" cy="4322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801562" y="2028172"/>
              <a:ext cx="1187726" cy="1187726"/>
            </a:xfrm>
            <a:prstGeom prst="rect">
              <a:avLst/>
            </a:prstGeom>
          </p:spPr>
        </p:pic>
        <p:cxnSp>
          <p:nvCxnSpPr>
            <p:cNvPr id="75" name="Straight Arrow Connector 74"/>
            <p:cNvCxnSpPr/>
            <p:nvPr/>
          </p:nvCxnSpPr>
          <p:spPr>
            <a:xfrm>
              <a:off x="4717292" y="1886761"/>
              <a:ext cx="2031832" cy="38302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76" name="Picture 7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155263" y="2114919"/>
              <a:ext cx="1187726" cy="1187726"/>
            </a:xfrm>
            <a:prstGeom prst="rect">
              <a:avLst/>
            </a:prstGeom>
          </p:spPr>
        </p:pic>
      </p:grpSp>
      <p:grpSp>
        <p:nvGrpSpPr>
          <p:cNvPr id="101" name="Group 100"/>
          <p:cNvGrpSpPr/>
          <p:nvPr/>
        </p:nvGrpSpPr>
        <p:grpSpPr>
          <a:xfrm>
            <a:off x="481536" y="3017282"/>
            <a:ext cx="7390934" cy="1357025"/>
            <a:chOff x="501009" y="3012890"/>
            <a:chExt cx="8063971" cy="1428747"/>
          </a:xfrm>
        </p:grpSpPr>
        <p:cxnSp>
          <p:nvCxnSpPr>
            <p:cNvPr id="24" name="Straight Arrow Connector 23"/>
            <p:cNvCxnSpPr/>
            <p:nvPr/>
          </p:nvCxnSpPr>
          <p:spPr>
            <a:xfrm flipH="1">
              <a:off x="1243796" y="3012890"/>
              <a:ext cx="1186811" cy="34505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2430606" y="3012890"/>
              <a:ext cx="1107815" cy="28975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01009" y="3167164"/>
              <a:ext cx="1187726" cy="1187726"/>
            </a:xfrm>
            <a:prstGeom prst="rect">
              <a:avLst/>
            </a:prstGeom>
          </p:spPr>
        </p:pic>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023553" y="3167164"/>
              <a:ext cx="1187726" cy="1187726"/>
            </a:xfrm>
            <a:prstGeom prst="rect">
              <a:avLst/>
            </a:prstGeom>
          </p:spPr>
        </p:pic>
        <p:cxnSp>
          <p:nvCxnSpPr>
            <p:cNvPr id="77" name="Straight Arrow Connector 76"/>
            <p:cNvCxnSpPr/>
            <p:nvPr/>
          </p:nvCxnSpPr>
          <p:spPr>
            <a:xfrm flipH="1">
              <a:off x="5597497" y="3099637"/>
              <a:ext cx="1186811" cy="34505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p:cNvCxnSpPr/>
            <p:nvPr/>
          </p:nvCxnSpPr>
          <p:spPr>
            <a:xfrm>
              <a:off x="6784307" y="3099637"/>
              <a:ext cx="1107815" cy="28975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79" name="Picture 78"/>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854710" y="3253911"/>
              <a:ext cx="1187726" cy="1187726"/>
            </a:xfrm>
            <a:prstGeom prst="rect">
              <a:avLst/>
            </a:prstGeom>
          </p:spPr>
        </p:pic>
        <p:pic>
          <p:nvPicPr>
            <p:cNvPr id="81" name="Picture 80"/>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377254" y="3253911"/>
              <a:ext cx="1187726" cy="1187726"/>
            </a:xfrm>
            <a:prstGeom prst="rect">
              <a:avLst/>
            </a:prstGeom>
          </p:spPr>
        </p:pic>
      </p:grpSp>
      <p:grpSp>
        <p:nvGrpSpPr>
          <p:cNvPr id="100" name="Group 99"/>
          <p:cNvGrpSpPr/>
          <p:nvPr/>
        </p:nvGrpSpPr>
        <p:grpSpPr>
          <a:xfrm>
            <a:off x="-102368" y="4104118"/>
            <a:ext cx="8297301" cy="1605418"/>
            <a:chOff x="-82894" y="4099726"/>
            <a:chExt cx="9052874" cy="1690268"/>
          </a:xfrm>
        </p:grpSpPr>
        <p:cxnSp>
          <p:nvCxnSpPr>
            <p:cNvPr id="31" name="Straight Arrow Connector 30"/>
            <p:cNvCxnSpPr/>
            <p:nvPr/>
          </p:nvCxnSpPr>
          <p:spPr>
            <a:xfrm>
              <a:off x="1079093" y="4099726"/>
              <a:ext cx="429823" cy="6230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flipH="1">
              <a:off x="610048" y="4099726"/>
              <a:ext cx="456654" cy="6230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47" name="Picture 4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2894" y="4509164"/>
              <a:ext cx="1187726" cy="1187726"/>
            </a:xfrm>
            <a:prstGeom prst="rect">
              <a:avLst/>
            </a:prstGeom>
          </p:spPr>
        </p:pic>
        <p:pic>
          <p:nvPicPr>
            <p:cNvPr id="48" name="Picture 4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15053" y="4502807"/>
              <a:ext cx="1187726" cy="1187726"/>
            </a:xfrm>
            <a:prstGeom prst="rect">
              <a:avLst/>
            </a:prstGeom>
          </p:spPr>
        </p:pic>
        <p:cxnSp>
          <p:nvCxnSpPr>
            <p:cNvPr id="71" name="Straight Arrow Connector 70"/>
            <p:cNvCxnSpPr/>
            <p:nvPr/>
          </p:nvCxnSpPr>
          <p:spPr>
            <a:xfrm>
              <a:off x="3592593" y="4106083"/>
              <a:ext cx="429823" cy="6230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p:cNvCxnSpPr/>
            <p:nvPr/>
          </p:nvCxnSpPr>
          <p:spPr>
            <a:xfrm flipH="1">
              <a:off x="3123548" y="4106083"/>
              <a:ext cx="456654" cy="6230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73" name="Picture 7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30606" y="4515521"/>
              <a:ext cx="1187726" cy="1187726"/>
            </a:xfrm>
            <a:prstGeom prst="rect">
              <a:avLst/>
            </a:prstGeom>
          </p:spPr>
        </p:pic>
        <p:pic>
          <p:nvPicPr>
            <p:cNvPr id="74" name="Picture 7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428553" y="4509164"/>
              <a:ext cx="1187726" cy="1187726"/>
            </a:xfrm>
            <a:prstGeom prst="rect">
              <a:avLst/>
            </a:prstGeom>
          </p:spPr>
        </p:pic>
        <p:cxnSp>
          <p:nvCxnSpPr>
            <p:cNvPr id="80" name="Straight Arrow Connector 79"/>
            <p:cNvCxnSpPr/>
            <p:nvPr/>
          </p:nvCxnSpPr>
          <p:spPr>
            <a:xfrm>
              <a:off x="5432794" y="4186473"/>
              <a:ext cx="429823" cy="6230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p:cNvCxnSpPr/>
            <p:nvPr/>
          </p:nvCxnSpPr>
          <p:spPr>
            <a:xfrm flipH="1">
              <a:off x="4963749" y="4186473"/>
              <a:ext cx="456654" cy="6230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83" name="Picture 8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270807" y="4595911"/>
              <a:ext cx="1187726" cy="1187726"/>
            </a:xfrm>
            <a:prstGeom prst="rect">
              <a:avLst/>
            </a:prstGeom>
          </p:spPr>
        </p:pic>
        <p:pic>
          <p:nvPicPr>
            <p:cNvPr id="84" name="Picture 8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268754" y="4589554"/>
              <a:ext cx="1187726" cy="1187726"/>
            </a:xfrm>
            <a:prstGeom prst="rect">
              <a:avLst/>
            </a:prstGeom>
          </p:spPr>
        </p:pic>
        <p:cxnSp>
          <p:nvCxnSpPr>
            <p:cNvPr id="85" name="Straight Arrow Connector 84"/>
            <p:cNvCxnSpPr/>
            <p:nvPr/>
          </p:nvCxnSpPr>
          <p:spPr>
            <a:xfrm>
              <a:off x="7946294" y="4192830"/>
              <a:ext cx="429823" cy="6230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6" name="Straight Arrow Connector 85"/>
            <p:cNvCxnSpPr/>
            <p:nvPr/>
          </p:nvCxnSpPr>
          <p:spPr>
            <a:xfrm flipH="1">
              <a:off x="7477249" y="4192830"/>
              <a:ext cx="456654" cy="6230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87" name="Picture 8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784307" y="4602268"/>
              <a:ext cx="1187726" cy="1187726"/>
            </a:xfrm>
            <a:prstGeom prst="rect">
              <a:avLst/>
            </a:prstGeom>
          </p:spPr>
        </p:pic>
        <p:pic>
          <p:nvPicPr>
            <p:cNvPr id="88" name="Picture 8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782254" y="4595911"/>
              <a:ext cx="1187726" cy="1187726"/>
            </a:xfrm>
            <a:prstGeom prst="rect">
              <a:avLst/>
            </a:prstGeom>
          </p:spPr>
        </p:pic>
      </p:grpSp>
      <p:sp>
        <p:nvSpPr>
          <p:cNvPr id="121" name="TextBox 120"/>
          <p:cNvSpPr txBox="1"/>
          <p:nvPr/>
        </p:nvSpPr>
        <p:spPr>
          <a:xfrm>
            <a:off x="12215" y="5667415"/>
            <a:ext cx="656589"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p>
        </p:txBody>
      </p:sp>
      <p:grpSp>
        <p:nvGrpSpPr>
          <p:cNvPr id="3" name="Group 2"/>
          <p:cNvGrpSpPr/>
          <p:nvPr/>
        </p:nvGrpSpPr>
        <p:grpSpPr>
          <a:xfrm>
            <a:off x="212652" y="5444298"/>
            <a:ext cx="8144356" cy="623227"/>
            <a:chOff x="212651" y="5444298"/>
            <a:chExt cx="8886001" cy="656166"/>
          </a:xfrm>
        </p:grpSpPr>
        <p:cxnSp>
          <p:nvCxnSpPr>
            <p:cNvPr id="104" name="Straight Arrow Connector 103"/>
            <p:cNvCxnSpPr/>
            <p:nvPr/>
          </p:nvCxnSpPr>
          <p:spPr>
            <a:xfrm flipH="1">
              <a:off x="212651" y="5497033"/>
              <a:ext cx="288358" cy="2929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p:cNvCxnSpPr/>
            <p:nvPr/>
          </p:nvCxnSpPr>
          <p:spPr>
            <a:xfrm>
              <a:off x="501009" y="5497033"/>
              <a:ext cx="264535" cy="2802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7" name="Straight Arrow Connector 106"/>
            <p:cNvCxnSpPr/>
            <p:nvPr/>
          </p:nvCxnSpPr>
          <p:spPr>
            <a:xfrm flipH="1">
              <a:off x="1220558" y="5444298"/>
              <a:ext cx="288358" cy="2929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8" name="Straight Arrow Connector 107"/>
            <p:cNvCxnSpPr/>
            <p:nvPr/>
          </p:nvCxnSpPr>
          <p:spPr>
            <a:xfrm>
              <a:off x="1508916" y="5444298"/>
              <a:ext cx="264535" cy="2802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9" name="Straight Arrow Connector 108"/>
            <p:cNvCxnSpPr/>
            <p:nvPr/>
          </p:nvCxnSpPr>
          <p:spPr>
            <a:xfrm flipH="1">
              <a:off x="2690511" y="5461091"/>
              <a:ext cx="288358" cy="2929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0" name="Straight Arrow Connector 109"/>
            <p:cNvCxnSpPr/>
            <p:nvPr/>
          </p:nvCxnSpPr>
          <p:spPr>
            <a:xfrm>
              <a:off x="2978869" y="5461091"/>
              <a:ext cx="264535" cy="2802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p:cNvCxnSpPr/>
            <p:nvPr/>
          </p:nvCxnSpPr>
          <p:spPr>
            <a:xfrm flipH="1">
              <a:off x="3722544" y="5461091"/>
              <a:ext cx="288358" cy="2929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2" name="Straight Arrow Connector 111"/>
            <p:cNvCxnSpPr/>
            <p:nvPr/>
          </p:nvCxnSpPr>
          <p:spPr>
            <a:xfrm>
              <a:off x="4010902" y="5461091"/>
              <a:ext cx="264535" cy="2802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3" name="Straight Arrow Connector 112"/>
            <p:cNvCxnSpPr/>
            <p:nvPr/>
          </p:nvCxnSpPr>
          <p:spPr>
            <a:xfrm flipH="1">
              <a:off x="4528191" y="5522748"/>
              <a:ext cx="288358" cy="2929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p:cNvCxnSpPr/>
            <p:nvPr/>
          </p:nvCxnSpPr>
          <p:spPr>
            <a:xfrm>
              <a:off x="4816549" y="5522748"/>
              <a:ext cx="264535" cy="2802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p:cNvCxnSpPr/>
            <p:nvPr/>
          </p:nvCxnSpPr>
          <p:spPr>
            <a:xfrm flipH="1">
              <a:off x="5579998" y="5512148"/>
              <a:ext cx="288358" cy="2929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p:cNvCxnSpPr/>
            <p:nvPr/>
          </p:nvCxnSpPr>
          <p:spPr>
            <a:xfrm>
              <a:off x="5868356" y="5512148"/>
              <a:ext cx="264535" cy="2802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p:cNvCxnSpPr/>
            <p:nvPr/>
          </p:nvCxnSpPr>
          <p:spPr>
            <a:xfrm flipH="1">
              <a:off x="7053536" y="5535495"/>
              <a:ext cx="288358" cy="2929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p:cNvCxnSpPr/>
            <p:nvPr/>
          </p:nvCxnSpPr>
          <p:spPr>
            <a:xfrm>
              <a:off x="7341894" y="5535495"/>
              <a:ext cx="264535" cy="2802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p:cNvCxnSpPr/>
            <p:nvPr/>
          </p:nvCxnSpPr>
          <p:spPr>
            <a:xfrm flipH="1">
              <a:off x="8062538" y="5535495"/>
              <a:ext cx="288358" cy="2929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0" name="Straight Arrow Connector 119"/>
            <p:cNvCxnSpPr/>
            <p:nvPr/>
          </p:nvCxnSpPr>
          <p:spPr>
            <a:xfrm>
              <a:off x="8350896" y="5535495"/>
              <a:ext cx="264535" cy="2802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2" name="TextBox 121"/>
            <p:cNvSpPr txBox="1"/>
            <p:nvPr/>
          </p:nvSpPr>
          <p:spPr>
            <a:xfrm>
              <a:off x="552455" y="5658628"/>
              <a:ext cx="656589"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123" name="TextBox 122"/>
            <p:cNvSpPr txBox="1"/>
            <p:nvPr/>
          </p:nvSpPr>
          <p:spPr>
            <a:xfrm>
              <a:off x="1051171" y="5658628"/>
              <a:ext cx="656589"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124" name="TextBox 123"/>
            <p:cNvSpPr txBox="1"/>
            <p:nvPr/>
          </p:nvSpPr>
          <p:spPr>
            <a:xfrm>
              <a:off x="1583342" y="5658628"/>
              <a:ext cx="656589"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125" name="TextBox 124"/>
            <p:cNvSpPr txBox="1"/>
            <p:nvPr/>
          </p:nvSpPr>
          <p:spPr>
            <a:xfrm>
              <a:off x="2454547" y="5680155"/>
              <a:ext cx="656589"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126" name="TextBox 125"/>
            <p:cNvSpPr txBox="1"/>
            <p:nvPr/>
          </p:nvSpPr>
          <p:spPr>
            <a:xfrm>
              <a:off x="2997457" y="5671098"/>
              <a:ext cx="656589"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127" name="TextBox 126"/>
            <p:cNvSpPr txBox="1"/>
            <p:nvPr/>
          </p:nvSpPr>
          <p:spPr>
            <a:xfrm>
              <a:off x="3476621" y="5681975"/>
              <a:ext cx="656589"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128" name="TextBox 127"/>
            <p:cNvSpPr txBox="1"/>
            <p:nvPr/>
          </p:nvSpPr>
          <p:spPr>
            <a:xfrm>
              <a:off x="4018917" y="5692852"/>
              <a:ext cx="656589"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129" name="TextBox 128"/>
            <p:cNvSpPr txBox="1"/>
            <p:nvPr/>
          </p:nvSpPr>
          <p:spPr>
            <a:xfrm>
              <a:off x="4359840" y="5691033"/>
              <a:ext cx="656589"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130" name="TextBox 129"/>
            <p:cNvSpPr txBox="1"/>
            <p:nvPr/>
          </p:nvSpPr>
          <p:spPr>
            <a:xfrm>
              <a:off x="4902136" y="5680155"/>
              <a:ext cx="656589"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62" name="TextBox 61"/>
            <p:cNvSpPr txBox="1"/>
            <p:nvPr/>
          </p:nvSpPr>
          <p:spPr>
            <a:xfrm>
              <a:off x="5401434" y="5691033"/>
              <a:ext cx="656589"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63" name="TextBox 62"/>
            <p:cNvSpPr txBox="1"/>
            <p:nvPr/>
          </p:nvSpPr>
          <p:spPr>
            <a:xfrm>
              <a:off x="5932158" y="5680155"/>
              <a:ext cx="656589"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64" name="TextBox 63"/>
            <p:cNvSpPr txBox="1"/>
            <p:nvPr/>
          </p:nvSpPr>
          <p:spPr>
            <a:xfrm>
              <a:off x="6781367" y="5691033"/>
              <a:ext cx="656589"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65" name="TextBox 64"/>
            <p:cNvSpPr txBox="1"/>
            <p:nvPr/>
          </p:nvSpPr>
          <p:spPr>
            <a:xfrm>
              <a:off x="7366047" y="5700354"/>
              <a:ext cx="656589"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66" name="TextBox 65"/>
            <p:cNvSpPr txBox="1"/>
            <p:nvPr/>
          </p:nvSpPr>
          <p:spPr>
            <a:xfrm>
              <a:off x="7889679" y="5700354"/>
              <a:ext cx="656589"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67" name="TextBox 66"/>
            <p:cNvSpPr txBox="1"/>
            <p:nvPr/>
          </p:nvSpPr>
          <p:spPr>
            <a:xfrm>
              <a:off x="8442063" y="5700354"/>
              <a:ext cx="656589"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p>
          </p:txBody>
        </p:sp>
      </p:gr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717640" y="922882"/>
            <a:ext cx="837708" cy="1749879"/>
          </a:xfrm>
          <a:prstGeom prst="rect">
            <a:avLst/>
          </a:prstGeom>
        </p:spPr>
      </p:pic>
      <p:pic>
        <p:nvPicPr>
          <p:cNvPr id="89" name="Picture 8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752824" y="2321668"/>
            <a:ext cx="837708" cy="1749879"/>
          </a:xfrm>
          <a:prstGeom prst="rect">
            <a:avLst/>
          </a:prstGeom>
        </p:spPr>
      </p:pic>
      <p:pic>
        <p:nvPicPr>
          <p:cNvPr id="90" name="Picture 89"/>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788008" y="3747274"/>
            <a:ext cx="837708" cy="1749879"/>
          </a:xfrm>
          <a:prstGeom prst="rect">
            <a:avLst/>
          </a:prstGeom>
        </p:spPr>
      </p:pic>
      <p:pic>
        <p:nvPicPr>
          <p:cNvPr id="91" name="Picture 90"/>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805553" y="5194166"/>
            <a:ext cx="837708" cy="1749879"/>
          </a:xfrm>
          <a:prstGeom prst="rect">
            <a:avLst/>
          </a:prstGeom>
        </p:spPr>
      </p:pic>
      <p:sp>
        <p:nvSpPr>
          <p:cNvPr id="8" name="TextBox 7"/>
          <p:cNvSpPr txBox="1"/>
          <p:nvPr/>
        </p:nvSpPr>
        <p:spPr>
          <a:xfrm>
            <a:off x="8278618" y="1498749"/>
            <a:ext cx="416120"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1</a:t>
            </a:r>
          </a:p>
        </p:txBody>
      </p:sp>
      <p:sp>
        <p:nvSpPr>
          <p:cNvPr id="92" name="TextBox 91"/>
          <p:cNvSpPr txBox="1"/>
          <p:nvPr/>
        </p:nvSpPr>
        <p:spPr>
          <a:xfrm>
            <a:off x="8296210" y="2842418"/>
            <a:ext cx="416120"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2</a:t>
            </a:r>
          </a:p>
        </p:txBody>
      </p:sp>
      <p:sp>
        <p:nvSpPr>
          <p:cNvPr id="93" name="TextBox 92"/>
          <p:cNvSpPr txBox="1"/>
          <p:nvPr/>
        </p:nvSpPr>
        <p:spPr>
          <a:xfrm>
            <a:off x="8347969" y="4226647"/>
            <a:ext cx="416120"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3</a:t>
            </a:r>
          </a:p>
        </p:txBody>
      </p:sp>
      <p:sp>
        <p:nvSpPr>
          <p:cNvPr id="94" name="TextBox 93"/>
          <p:cNvSpPr txBox="1"/>
          <p:nvPr/>
        </p:nvSpPr>
        <p:spPr>
          <a:xfrm>
            <a:off x="8347969" y="5658628"/>
            <a:ext cx="416120"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n</a:t>
            </a:r>
          </a:p>
        </p:txBody>
      </p:sp>
      <p:sp>
        <p:nvSpPr>
          <p:cNvPr id="97" name="TextBox 96"/>
          <p:cNvSpPr txBox="1"/>
          <p:nvPr/>
        </p:nvSpPr>
        <p:spPr>
          <a:xfrm>
            <a:off x="8799971" y="1105378"/>
            <a:ext cx="3236031"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Số</a:t>
            </a:r>
            <a:r>
              <a:rPr lang="en-US" sz="2800" dirty="0">
                <a:latin typeface="Tahoma" panose="020B0604030504040204" pitchFamily="34" charset="0"/>
                <a:ea typeface="Tahoma" panose="020B0604030504040204" pitchFamily="34" charset="0"/>
                <a:cs typeface="Tahoma" panose="020B0604030504040204" pitchFamily="34" charset="0"/>
              </a:rPr>
              <a:t> TB con </a:t>
            </a:r>
            <a:r>
              <a:rPr lang="en-US" sz="2800" dirty="0" err="1">
                <a:latin typeface="Tahoma" panose="020B0604030504040204" pitchFamily="34" charset="0"/>
                <a:ea typeface="Tahoma" panose="020B0604030504040204" pitchFamily="34" charset="0"/>
                <a:cs typeface="Tahoma" panose="020B0604030504040204" pitchFamily="34" charset="0"/>
              </a:rPr>
              <a:t>tạo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ra</a:t>
            </a:r>
            <a:r>
              <a:rPr lang="en-US" sz="2800" dirty="0">
                <a:latin typeface="Tahoma" panose="020B0604030504040204" pitchFamily="34" charset="0"/>
                <a:ea typeface="Tahoma" panose="020B0604030504040204" pitchFamily="34" charset="0"/>
                <a:cs typeface="Tahoma" panose="020B0604030504040204" pitchFamily="34" charset="0"/>
              </a:rPr>
              <a:t>:</a:t>
            </a:r>
          </a:p>
        </p:txBody>
      </p:sp>
      <p:sp>
        <p:nvSpPr>
          <p:cNvPr id="98" name="TextBox 97"/>
          <p:cNvSpPr txBox="1"/>
          <p:nvPr/>
        </p:nvSpPr>
        <p:spPr>
          <a:xfrm>
            <a:off x="8799971" y="1745323"/>
            <a:ext cx="3236031" cy="523220"/>
          </a:xfrm>
          <a:prstGeom prst="rect">
            <a:avLst/>
          </a:prstGeom>
          <a:noFill/>
        </p:spPr>
        <p:txBody>
          <a:bodyPr wrap="square" rtlCol="0">
            <a:spAutoFit/>
          </a:bodyPr>
          <a:lstStyle/>
          <a:p>
            <a:pPr algn="ct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2 = 2</a:t>
            </a:r>
            <a:r>
              <a:rPr lang="en-US" sz="2800" baseline="30000" dirty="0">
                <a:solidFill>
                  <a:srgbClr val="FF0000"/>
                </a:solidFill>
                <a:latin typeface="Tahoma" panose="020B0604030504040204" pitchFamily="34" charset="0"/>
                <a:ea typeface="Tahoma" panose="020B0604030504040204" pitchFamily="34" charset="0"/>
                <a:cs typeface="Tahoma" panose="020B0604030504040204" pitchFamily="34" charset="0"/>
              </a:rPr>
              <a:t>1</a:t>
            </a:r>
            <a:endPar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9" name="TextBox 98"/>
          <p:cNvSpPr txBox="1"/>
          <p:nvPr/>
        </p:nvSpPr>
        <p:spPr>
          <a:xfrm>
            <a:off x="8799971" y="2640592"/>
            <a:ext cx="3236031"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Số</a:t>
            </a:r>
            <a:r>
              <a:rPr lang="en-US" sz="2800" dirty="0">
                <a:latin typeface="Tahoma" panose="020B0604030504040204" pitchFamily="34" charset="0"/>
                <a:ea typeface="Tahoma" panose="020B0604030504040204" pitchFamily="34" charset="0"/>
                <a:cs typeface="Tahoma" panose="020B0604030504040204" pitchFamily="34" charset="0"/>
              </a:rPr>
              <a:t> TB con </a:t>
            </a:r>
            <a:r>
              <a:rPr lang="en-US" sz="2800" dirty="0" err="1">
                <a:latin typeface="Tahoma" panose="020B0604030504040204" pitchFamily="34" charset="0"/>
                <a:ea typeface="Tahoma" panose="020B0604030504040204" pitchFamily="34" charset="0"/>
                <a:cs typeface="Tahoma" panose="020B0604030504040204" pitchFamily="34" charset="0"/>
              </a:rPr>
              <a:t>tạo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ra</a:t>
            </a:r>
            <a:r>
              <a:rPr lang="en-US" sz="2800" dirty="0">
                <a:latin typeface="Tahoma" panose="020B0604030504040204" pitchFamily="34" charset="0"/>
                <a:ea typeface="Tahoma" panose="020B0604030504040204" pitchFamily="34" charset="0"/>
                <a:cs typeface="Tahoma" panose="020B0604030504040204" pitchFamily="34" charset="0"/>
              </a:rPr>
              <a:t>:</a:t>
            </a:r>
          </a:p>
        </p:txBody>
      </p:sp>
      <p:sp>
        <p:nvSpPr>
          <p:cNvPr id="103" name="TextBox 102"/>
          <p:cNvSpPr txBox="1"/>
          <p:nvPr/>
        </p:nvSpPr>
        <p:spPr>
          <a:xfrm>
            <a:off x="8799971" y="3280537"/>
            <a:ext cx="3236031" cy="523220"/>
          </a:xfrm>
          <a:prstGeom prst="rect">
            <a:avLst/>
          </a:prstGeom>
          <a:noFill/>
        </p:spPr>
        <p:txBody>
          <a:bodyPr wrap="square" rtlCol="0">
            <a:spAutoFit/>
          </a:bodyPr>
          <a:lstStyle/>
          <a:p>
            <a:pPr algn="ct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4 = 2</a:t>
            </a:r>
            <a:r>
              <a:rPr lang="en-US" sz="2800" baseline="30000" dirty="0">
                <a:solidFill>
                  <a:srgbClr val="FF0000"/>
                </a:solidFill>
                <a:latin typeface="Tahoma" panose="020B0604030504040204" pitchFamily="34" charset="0"/>
                <a:ea typeface="Tahoma" panose="020B0604030504040204" pitchFamily="34" charset="0"/>
                <a:cs typeface="Tahoma" panose="020B0604030504040204" pitchFamily="34" charset="0"/>
              </a:rPr>
              <a:t>2</a:t>
            </a:r>
            <a:endPar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5" name="TextBox 104"/>
          <p:cNvSpPr txBox="1"/>
          <p:nvPr/>
        </p:nvSpPr>
        <p:spPr>
          <a:xfrm>
            <a:off x="8842330" y="4031001"/>
            <a:ext cx="3236031"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Số</a:t>
            </a:r>
            <a:r>
              <a:rPr lang="en-US" sz="2800" dirty="0">
                <a:latin typeface="Tahoma" panose="020B0604030504040204" pitchFamily="34" charset="0"/>
                <a:ea typeface="Tahoma" panose="020B0604030504040204" pitchFamily="34" charset="0"/>
                <a:cs typeface="Tahoma" panose="020B0604030504040204" pitchFamily="34" charset="0"/>
              </a:rPr>
              <a:t> TB con </a:t>
            </a:r>
            <a:r>
              <a:rPr lang="en-US" sz="2800" dirty="0" err="1">
                <a:latin typeface="Tahoma" panose="020B0604030504040204" pitchFamily="34" charset="0"/>
                <a:ea typeface="Tahoma" panose="020B0604030504040204" pitchFamily="34" charset="0"/>
                <a:cs typeface="Tahoma" panose="020B0604030504040204" pitchFamily="34" charset="0"/>
              </a:rPr>
              <a:t>tạo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ra</a:t>
            </a:r>
            <a:r>
              <a:rPr lang="en-US" sz="2800" dirty="0">
                <a:latin typeface="Tahoma" panose="020B0604030504040204" pitchFamily="34" charset="0"/>
                <a:ea typeface="Tahoma" panose="020B0604030504040204" pitchFamily="34" charset="0"/>
                <a:cs typeface="Tahoma" panose="020B0604030504040204" pitchFamily="34" charset="0"/>
              </a:rPr>
              <a:t>:</a:t>
            </a:r>
          </a:p>
        </p:txBody>
      </p:sp>
      <p:sp>
        <p:nvSpPr>
          <p:cNvPr id="131" name="TextBox 130"/>
          <p:cNvSpPr txBox="1"/>
          <p:nvPr/>
        </p:nvSpPr>
        <p:spPr>
          <a:xfrm>
            <a:off x="8842330" y="4670946"/>
            <a:ext cx="3236031" cy="523220"/>
          </a:xfrm>
          <a:prstGeom prst="rect">
            <a:avLst/>
          </a:prstGeom>
          <a:noFill/>
        </p:spPr>
        <p:txBody>
          <a:bodyPr wrap="square" rtlCol="0">
            <a:spAutoFit/>
          </a:bodyPr>
          <a:lstStyle/>
          <a:p>
            <a:pPr algn="ct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8 = 2</a:t>
            </a:r>
            <a:r>
              <a:rPr lang="en-US" sz="2800" baseline="30000" dirty="0">
                <a:solidFill>
                  <a:srgbClr val="FF0000"/>
                </a:solidFill>
                <a:latin typeface="Tahoma" panose="020B0604030504040204" pitchFamily="34" charset="0"/>
                <a:ea typeface="Tahoma" panose="020B0604030504040204" pitchFamily="34" charset="0"/>
                <a:cs typeface="Tahoma" panose="020B0604030504040204" pitchFamily="34" charset="0"/>
              </a:rPr>
              <a:t>3</a:t>
            </a:r>
            <a:endPar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32" name="TextBox 131"/>
          <p:cNvSpPr txBox="1"/>
          <p:nvPr/>
        </p:nvSpPr>
        <p:spPr>
          <a:xfrm>
            <a:off x="8856193" y="5268347"/>
            <a:ext cx="3236031"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Số</a:t>
            </a:r>
            <a:r>
              <a:rPr lang="en-US" sz="2800" dirty="0">
                <a:latin typeface="Tahoma" panose="020B0604030504040204" pitchFamily="34" charset="0"/>
                <a:ea typeface="Tahoma" panose="020B0604030504040204" pitchFamily="34" charset="0"/>
                <a:cs typeface="Tahoma" panose="020B0604030504040204" pitchFamily="34" charset="0"/>
              </a:rPr>
              <a:t> TB con </a:t>
            </a:r>
            <a:r>
              <a:rPr lang="en-US" sz="2800" dirty="0" err="1">
                <a:latin typeface="Tahoma" panose="020B0604030504040204" pitchFamily="34" charset="0"/>
                <a:ea typeface="Tahoma" panose="020B0604030504040204" pitchFamily="34" charset="0"/>
                <a:cs typeface="Tahoma" panose="020B0604030504040204" pitchFamily="34" charset="0"/>
              </a:rPr>
              <a:t>tạo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ra</a:t>
            </a:r>
            <a:r>
              <a:rPr lang="en-US" sz="2800" dirty="0">
                <a:latin typeface="Tahoma" panose="020B0604030504040204" pitchFamily="34" charset="0"/>
                <a:ea typeface="Tahoma" panose="020B0604030504040204" pitchFamily="34" charset="0"/>
                <a:cs typeface="Tahoma" panose="020B0604030504040204" pitchFamily="34" charset="0"/>
              </a:rPr>
              <a:t>:</a:t>
            </a:r>
          </a:p>
        </p:txBody>
      </p:sp>
      <p:sp>
        <p:nvSpPr>
          <p:cNvPr id="133" name="TextBox 132"/>
          <p:cNvSpPr txBox="1"/>
          <p:nvPr/>
        </p:nvSpPr>
        <p:spPr>
          <a:xfrm>
            <a:off x="8856193" y="5908292"/>
            <a:ext cx="3236031" cy="523220"/>
          </a:xfrm>
          <a:prstGeom prst="rect">
            <a:avLst/>
          </a:prstGeom>
          <a:noFill/>
        </p:spPr>
        <p:txBody>
          <a:bodyPr wrap="square" rtlCol="0">
            <a:spAutoFit/>
          </a:bodyPr>
          <a:lstStyle/>
          <a:p>
            <a:pPr algn="ct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 2</a:t>
            </a:r>
            <a:r>
              <a:rPr lang="en-US" sz="2800" baseline="30000" dirty="0">
                <a:solidFill>
                  <a:srgbClr val="FF0000"/>
                </a:solidFill>
                <a:latin typeface="Tahoma" panose="020B0604030504040204" pitchFamily="34" charset="0"/>
                <a:ea typeface="Tahoma" panose="020B0604030504040204" pitchFamily="34" charset="0"/>
                <a:cs typeface="Tahoma" panose="020B0604030504040204" pitchFamily="34" charset="0"/>
              </a:rPr>
              <a:t>n</a:t>
            </a:r>
            <a:endPar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0384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fade">
                                      <p:cBhvr>
                                        <p:cTn id="34" dur="500"/>
                                        <p:tgtEl>
                                          <p:spTgt spid="8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fade">
                                      <p:cBhvr>
                                        <p:cTn id="37" dur="500"/>
                                        <p:tgtEl>
                                          <p:spTgt spid="92"/>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93"/>
                                        </p:tgtEl>
                                        <p:attrNameLst>
                                          <p:attrName>style.visibility</p:attrName>
                                        </p:attrNameLst>
                                      </p:cBhvr>
                                      <p:to>
                                        <p:strVal val="visible"/>
                                      </p:to>
                                    </p:set>
                                    <p:animEffect transition="in" filter="fade">
                                      <p:cBhvr>
                                        <p:cTn id="41" dur="500"/>
                                        <p:tgtEl>
                                          <p:spTgt spid="93"/>
                                        </p:tgtEl>
                                      </p:cBhvr>
                                    </p:animEffect>
                                  </p:childTnLst>
                                </p:cTn>
                              </p:par>
                              <p:par>
                                <p:cTn id="42" presetID="10" presetClass="entr" presetSubtype="0" fill="hold"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500"/>
                                        <p:tgtEl>
                                          <p:spTgt spid="90"/>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91"/>
                                        </p:tgtEl>
                                        <p:attrNameLst>
                                          <p:attrName>style.visibility</p:attrName>
                                        </p:attrNameLst>
                                      </p:cBhvr>
                                      <p:to>
                                        <p:strVal val="visible"/>
                                      </p:to>
                                    </p:set>
                                    <p:animEffect transition="in" filter="fade">
                                      <p:cBhvr>
                                        <p:cTn id="48" dur="500"/>
                                        <p:tgtEl>
                                          <p:spTgt spid="9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4"/>
                                        </p:tgtEl>
                                        <p:attrNameLst>
                                          <p:attrName>style.visibility</p:attrName>
                                        </p:attrNameLst>
                                      </p:cBhvr>
                                      <p:to>
                                        <p:strVal val="visible"/>
                                      </p:to>
                                    </p:set>
                                    <p:animEffect transition="in" filter="fade">
                                      <p:cBhvr>
                                        <p:cTn id="51" dur="500"/>
                                        <p:tgtEl>
                                          <p:spTgt spid="94"/>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97"/>
                                        </p:tgtEl>
                                        <p:attrNameLst>
                                          <p:attrName>style.visibility</p:attrName>
                                        </p:attrNameLst>
                                      </p:cBhvr>
                                      <p:to>
                                        <p:strVal val="visible"/>
                                      </p:to>
                                    </p:set>
                                    <p:anim calcmode="lin" valueType="num">
                                      <p:cBhvr additive="base">
                                        <p:cTn id="56" dur="500" fill="hold"/>
                                        <p:tgtEl>
                                          <p:spTgt spid="97"/>
                                        </p:tgtEl>
                                        <p:attrNameLst>
                                          <p:attrName>ppt_x</p:attrName>
                                        </p:attrNameLst>
                                      </p:cBhvr>
                                      <p:tavLst>
                                        <p:tav tm="0">
                                          <p:val>
                                            <p:strVal val="#ppt_x"/>
                                          </p:val>
                                        </p:tav>
                                        <p:tav tm="100000">
                                          <p:val>
                                            <p:strVal val="#ppt_x"/>
                                          </p:val>
                                        </p:tav>
                                      </p:tavLst>
                                    </p:anim>
                                    <p:anim calcmode="lin" valueType="num">
                                      <p:cBhvr additive="base">
                                        <p:cTn id="57"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98"/>
                                        </p:tgtEl>
                                        <p:attrNameLst>
                                          <p:attrName>style.visibility</p:attrName>
                                        </p:attrNameLst>
                                      </p:cBhvr>
                                      <p:to>
                                        <p:strVal val="visible"/>
                                      </p:to>
                                    </p:set>
                                    <p:anim calcmode="lin" valueType="num">
                                      <p:cBhvr additive="base">
                                        <p:cTn id="62" dur="500" fill="hold"/>
                                        <p:tgtEl>
                                          <p:spTgt spid="98"/>
                                        </p:tgtEl>
                                        <p:attrNameLst>
                                          <p:attrName>ppt_x</p:attrName>
                                        </p:attrNameLst>
                                      </p:cBhvr>
                                      <p:tavLst>
                                        <p:tav tm="0">
                                          <p:val>
                                            <p:strVal val="#ppt_x"/>
                                          </p:val>
                                        </p:tav>
                                        <p:tav tm="100000">
                                          <p:val>
                                            <p:strVal val="#ppt_x"/>
                                          </p:val>
                                        </p:tav>
                                      </p:tavLst>
                                    </p:anim>
                                    <p:anim calcmode="lin" valueType="num">
                                      <p:cBhvr additive="base">
                                        <p:cTn id="63"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99"/>
                                        </p:tgtEl>
                                        <p:attrNameLst>
                                          <p:attrName>style.visibility</p:attrName>
                                        </p:attrNameLst>
                                      </p:cBhvr>
                                      <p:to>
                                        <p:strVal val="visible"/>
                                      </p:to>
                                    </p:set>
                                    <p:anim calcmode="lin" valueType="num">
                                      <p:cBhvr additive="base">
                                        <p:cTn id="68" dur="500" fill="hold"/>
                                        <p:tgtEl>
                                          <p:spTgt spid="99"/>
                                        </p:tgtEl>
                                        <p:attrNameLst>
                                          <p:attrName>ppt_x</p:attrName>
                                        </p:attrNameLst>
                                      </p:cBhvr>
                                      <p:tavLst>
                                        <p:tav tm="0">
                                          <p:val>
                                            <p:strVal val="#ppt_x"/>
                                          </p:val>
                                        </p:tav>
                                        <p:tav tm="100000">
                                          <p:val>
                                            <p:strVal val="#ppt_x"/>
                                          </p:val>
                                        </p:tav>
                                      </p:tavLst>
                                    </p:anim>
                                    <p:anim calcmode="lin" valueType="num">
                                      <p:cBhvr additive="base">
                                        <p:cTn id="69"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03"/>
                                        </p:tgtEl>
                                        <p:attrNameLst>
                                          <p:attrName>style.visibility</p:attrName>
                                        </p:attrNameLst>
                                      </p:cBhvr>
                                      <p:to>
                                        <p:strVal val="visible"/>
                                      </p:to>
                                    </p:set>
                                    <p:anim calcmode="lin" valueType="num">
                                      <p:cBhvr additive="base">
                                        <p:cTn id="74" dur="500" fill="hold"/>
                                        <p:tgtEl>
                                          <p:spTgt spid="103"/>
                                        </p:tgtEl>
                                        <p:attrNameLst>
                                          <p:attrName>ppt_x</p:attrName>
                                        </p:attrNameLst>
                                      </p:cBhvr>
                                      <p:tavLst>
                                        <p:tav tm="0">
                                          <p:val>
                                            <p:strVal val="#ppt_x"/>
                                          </p:val>
                                        </p:tav>
                                        <p:tav tm="100000">
                                          <p:val>
                                            <p:strVal val="#ppt_x"/>
                                          </p:val>
                                        </p:tav>
                                      </p:tavLst>
                                    </p:anim>
                                    <p:anim calcmode="lin" valueType="num">
                                      <p:cBhvr additive="base">
                                        <p:cTn id="75"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05"/>
                                        </p:tgtEl>
                                        <p:attrNameLst>
                                          <p:attrName>style.visibility</p:attrName>
                                        </p:attrNameLst>
                                      </p:cBhvr>
                                      <p:to>
                                        <p:strVal val="visible"/>
                                      </p:to>
                                    </p:set>
                                    <p:anim calcmode="lin" valueType="num">
                                      <p:cBhvr additive="base">
                                        <p:cTn id="80" dur="500" fill="hold"/>
                                        <p:tgtEl>
                                          <p:spTgt spid="105"/>
                                        </p:tgtEl>
                                        <p:attrNameLst>
                                          <p:attrName>ppt_x</p:attrName>
                                        </p:attrNameLst>
                                      </p:cBhvr>
                                      <p:tavLst>
                                        <p:tav tm="0">
                                          <p:val>
                                            <p:strVal val="#ppt_x"/>
                                          </p:val>
                                        </p:tav>
                                        <p:tav tm="100000">
                                          <p:val>
                                            <p:strVal val="#ppt_x"/>
                                          </p:val>
                                        </p:tav>
                                      </p:tavLst>
                                    </p:anim>
                                    <p:anim calcmode="lin" valueType="num">
                                      <p:cBhvr additive="base">
                                        <p:cTn id="81"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31"/>
                                        </p:tgtEl>
                                        <p:attrNameLst>
                                          <p:attrName>style.visibility</p:attrName>
                                        </p:attrNameLst>
                                      </p:cBhvr>
                                      <p:to>
                                        <p:strVal val="visible"/>
                                      </p:to>
                                    </p:set>
                                    <p:anim calcmode="lin" valueType="num">
                                      <p:cBhvr additive="base">
                                        <p:cTn id="86" dur="500" fill="hold"/>
                                        <p:tgtEl>
                                          <p:spTgt spid="131"/>
                                        </p:tgtEl>
                                        <p:attrNameLst>
                                          <p:attrName>ppt_x</p:attrName>
                                        </p:attrNameLst>
                                      </p:cBhvr>
                                      <p:tavLst>
                                        <p:tav tm="0">
                                          <p:val>
                                            <p:strVal val="#ppt_x"/>
                                          </p:val>
                                        </p:tav>
                                        <p:tav tm="100000">
                                          <p:val>
                                            <p:strVal val="#ppt_x"/>
                                          </p:val>
                                        </p:tav>
                                      </p:tavLst>
                                    </p:anim>
                                    <p:anim calcmode="lin" valueType="num">
                                      <p:cBhvr additive="base">
                                        <p:cTn id="87"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132"/>
                                        </p:tgtEl>
                                        <p:attrNameLst>
                                          <p:attrName>style.visibility</p:attrName>
                                        </p:attrNameLst>
                                      </p:cBhvr>
                                      <p:to>
                                        <p:strVal val="visible"/>
                                      </p:to>
                                    </p:set>
                                    <p:anim calcmode="lin" valueType="num">
                                      <p:cBhvr additive="base">
                                        <p:cTn id="92" dur="500" fill="hold"/>
                                        <p:tgtEl>
                                          <p:spTgt spid="132"/>
                                        </p:tgtEl>
                                        <p:attrNameLst>
                                          <p:attrName>ppt_x</p:attrName>
                                        </p:attrNameLst>
                                      </p:cBhvr>
                                      <p:tavLst>
                                        <p:tav tm="0">
                                          <p:val>
                                            <p:strVal val="#ppt_x"/>
                                          </p:val>
                                        </p:tav>
                                        <p:tav tm="100000">
                                          <p:val>
                                            <p:strVal val="#ppt_x"/>
                                          </p:val>
                                        </p:tav>
                                      </p:tavLst>
                                    </p:anim>
                                    <p:anim calcmode="lin" valueType="num">
                                      <p:cBhvr additive="base">
                                        <p:cTn id="93"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133"/>
                                        </p:tgtEl>
                                        <p:attrNameLst>
                                          <p:attrName>style.visibility</p:attrName>
                                        </p:attrNameLst>
                                      </p:cBhvr>
                                      <p:to>
                                        <p:strVal val="visible"/>
                                      </p:to>
                                    </p:set>
                                    <p:anim calcmode="lin" valueType="num">
                                      <p:cBhvr additive="base">
                                        <p:cTn id="98" dur="500" fill="hold"/>
                                        <p:tgtEl>
                                          <p:spTgt spid="133"/>
                                        </p:tgtEl>
                                        <p:attrNameLst>
                                          <p:attrName>ppt_x</p:attrName>
                                        </p:attrNameLst>
                                      </p:cBhvr>
                                      <p:tavLst>
                                        <p:tav tm="0">
                                          <p:val>
                                            <p:strVal val="#ppt_x"/>
                                          </p:val>
                                        </p:tav>
                                        <p:tav tm="100000">
                                          <p:val>
                                            <p:strVal val="#ppt_x"/>
                                          </p:val>
                                        </p:tav>
                                      </p:tavLst>
                                    </p:anim>
                                    <p:anim calcmode="lin" valueType="num">
                                      <p:cBhvr additive="base">
                                        <p:cTn id="99"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2" grpId="0"/>
      <p:bldP spid="93" grpId="0"/>
      <p:bldP spid="94" grpId="0"/>
      <p:bldP spid="97" grpId="0"/>
      <p:bldP spid="98" grpId="0"/>
      <p:bldP spid="99" grpId="0"/>
      <p:bldP spid="103" grpId="0"/>
      <p:bldP spid="105" grpId="0"/>
      <p:bldP spid="131" grpId="0"/>
      <p:bldP spid="132" grpId="0"/>
      <p:bldP spid="1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82A734-6E2D-44F5-BC20-57A594980145}"/>
              </a:ext>
            </a:extLst>
          </p:cNvPr>
          <p:cNvSpPr txBox="1">
            <a:spLocks/>
          </p:cNvSpPr>
          <p:nvPr/>
        </p:nvSpPr>
        <p:spPr>
          <a:xfrm>
            <a:off x="108955" y="361813"/>
            <a:ext cx="6930200" cy="6799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rPr>
              <a:t> Sự sinh sản (phân chia) của tế bào</a:t>
            </a:r>
          </a:p>
        </p:txBody>
      </p:sp>
      <p:sp>
        <p:nvSpPr>
          <p:cNvPr id="6" name="Rectangle 5"/>
          <p:cNvSpPr/>
          <p:nvPr/>
        </p:nvSpPr>
        <p:spPr>
          <a:xfrm>
            <a:off x="108955" y="1116003"/>
            <a:ext cx="12083045" cy="1384995"/>
          </a:xfrm>
          <a:prstGeom prst="rect">
            <a:avLst/>
          </a:prstGeom>
        </p:spPr>
        <p:txBody>
          <a:bodyPr wrap="square">
            <a:spAutoFit/>
          </a:bodyPr>
          <a:lstStyle/>
          <a:p>
            <a:pPr>
              <a:lnSpc>
                <a:spcPct val="150000"/>
              </a:lnSpc>
            </a:pP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Quá</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trình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phân</a:t>
            </a:r>
            <a:r>
              <a:rPr lang="en-US" sz="2800" dirty="0">
                <a:latin typeface="Tahoma" panose="020B0604030504040204" pitchFamily="34" charset="0"/>
                <a:ea typeface="Tahoma" panose="020B0604030504040204" pitchFamily="34" charset="0"/>
                <a:cs typeface="Tahoma" panose="020B0604030504040204" pitchFamily="34" charset="0"/>
              </a:rPr>
              <a:t> chia </a:t>
            </a:r>
            <a:r>
              <a:rPr lang="en-US" sz="2800" dirty="0" err="1">
                <a:latin typeface="Tahoma" panose="020B0604030504040204" pitchFamily="34" charset="0"/>
                <a:ea typeface="Tahoma" panose="020B0604030504040204" pitchFamily="34" charset="0"/>
                <a:cs typeface="Tahoma" panose="020B0604030504040204" pitchFamily="34" charset="0"/>
              </a:rPr>
              <a:t>từ</a:t>
            </a:r>
            <a:r>
              <a:rPr lang="en-US" sz="2800" dirty="0">
                <a:latin typeface="Tahoma" panose="020B0604030504040204" pitchFamily="34" charset="0"/>
                <a:ea typeface="Tahoma" panose="020B0604030504040204" pitchFamily="34" charset="0"/>
                <a:cs typeface="Tahoma" panose="020B0604030504040204" pitchFamily="34" charset="0"/>
              </a:rPr>
              <a:t> 1 </a:t>
            </a:r>
            <a:r>
              <a:rPr lang="en-US" sz="2800" dirty="0" err="1">
                <a:latin typeface="Tahoma" panose="020B0604030504040204" pitchFamily="34" charset="0"/>
                <a:ea typeface="Tahoma" panose="020B0604030504040204" pitchFamily="34" charset="0"/>
                <a:cs typeface="Tahoma" panose="020B0604030504040204" pitchFamily="34" charset="0"/>
              </a:rPr>
              <a:t>tế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bào</a:t>
            </a:r>
            <a:r>
              <a:rPr lang="en-US" sz="2800" dirty="0">
                <a:latin typeface="Tahoma" panose="020B0604030504040204" pitchFamily="34" charset="0"/>
                <a:ea typeface="Tahoma" panose="020B0604030504040204" pitchFamily="34" charset="0"/>
                <a:cs typeface="Tahoma" panose="020B0604030504040204" pitchFamily="34" charset="0"/>
              </a:rPr>
              <a:t> ban </a:t>
            </a:r>
            <a:r>
              <a:rPr lang="en-US" sz="2800" dirty="0" err="1">
                <a:latin typeface="Tahoma" panose="020B0604030504040204" pitchFamily="34" charset="0"/>
                <a:ea typeface="Tahoma" panose="020B0604030504040204" pitchFamily="34" charset="0"/>
                <a:cs typeface="Tahoma" panose="020B0604030504040204" pitchFamily="34" charset="0"/>
              </a:rPr>
              <a:t>đầu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thành</a:t>
            </a:r>
            <a:r>
              <a:rPr lang="en-US" sz="2800" dirty="0">
                <a:latin typeface="Tahoma" panose="020B0604030504040204" pitchFamily="34" charset="0"/>
                <a:ea typeface="Tahoma" panose="020B0604030504040204" pitchFamily="34" charset="0"/>
                <a:cs typeface="Tahoma" panose="020B0604030504040204" pitchFamily="34" charset="0"/>
              </a:rPr>
              <a:t> 2 </a:t>
            </a:r>
            <a:r>
              <a:rPr lang="en-US" sz="2800" dirty="0" err="1">
                <a:latin typeface="Tahoma" panose="020B0604030504040204" pitchFamily="34" charset="0"/>
                <a:ea typeface="Tahoma" panose="020B0604030504040204" pitchFamily="34" charset="0"/>
                <a:cs typeface="Tahoma" panose="020B0604030504040204" pitchFamily="34" charset="0"/>
              </a:rPr>
              <a:t>tế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bào</a:t>
            </a:r>
            <a:r>
              <a:rPr lang="en-US" sz="2800" dirty="0">
                <a:latin typeface="Tahoma" panose="020B0604030504040204" pitchFamily="34" charset="0"/>
                <a:ea typeface="Tahoma" panose="020B0604030504040204" pitchFamily="34" charset="0"/>
                <a:cs typeface="Tahoma" panose="020B0604030504040204" pitchFamily="34" charset="0"/>
              </a:rPr>
              <a:t> con </a:t>
            </a:r>
            <a:r>
              <a:rPr lang="en-US" sz="2800" dirty="0" err="1">
                <a:latin typeface="Tahoma" panose="020B0604030504040204" pitchFamily="34" charset="0"/>
                <a:ea typeface="Tahoma" panose="020B0604030504040204" pitchFamily="34" charset="0"/>
                <a:cs typeface="Tahoma" panose="020B0604030504040204" pitchFamily="34" charset="0"/>
              </a:rPr>
              <a:t>là</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sự</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sinh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sản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bào</a:t>
            </a:r>
            <a:r>
              <a:rPr lang="en-US" sz="2800" dirty="0">
                <a:latin typeface="Tahoma" panose="020B0604030504040204" pitchFamily="34" charset="0"/>
                <a:ea typeface="Tahoma" panose="020B0604030504040204" pitchFamily="34" charset="0"/>
                <a:cs typeface="Tahoma" panose="020B0604030504040204" pitchFamily="34" charset="0"/>
              </a:rPr>
              <a:t>.</a:t>
            </a:r>
            <a:endParaRPr lang="en-US" sz="2800" dirty="0"/>
          </a:p>
        </p:txBody>
      </p:sp>
      <p:sp>
        <p:nvSpPr>
          <p:cNvPr id="7" name="Rectangle 6"/>
          <p:cNvSpPr/>
          <p:nvPr/>
        </p:nvSpPr>
        <p:spPr>
          <a:xfrm>
            <a:off x="1" y="2465965"/>
            <a:ext cx="12083045" cy="1536446"/>
          </a:xfrm>
          <a:prstGeom prst="rect">
            <a:avLst/>
          </a:prstGeom>
        </p:spPr>
        <p:txBody>
          <a:bodyPr wrap="square">
            <a:spAutoFit/>
          </a:bodyPr>
          <a:lstStyle/>
          <a:p>
            <a:pPr algn="ctr">
              <a:lnSpc>
                <a:spcPct val="150000"/>
              </a:lnSpc>
            </a:pP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Công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thức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tính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số</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bào</a:t>
            </a:r>
            <a:r>
              <a:rPr lang="en-US" sz="2800" dirty="0">
                <a:latin typeface="Tahoma" panose="020B0604030504040204" pitchFamily="34" charset="0"/>
                <a:ea typeface="Tahoma" panose="020B0604030504040204" pitchFamily="34" charset="0"/>
                <a:cs typeface="Tahoma" panose="020B0604030504040204" pitchFamily="34" charset="0"/>
              </a:rPr>
              <a:t> con </a:t>
            </a:r>
            <a:r>
              <a:rPr lang="en-US" sz="2800" dirty="0" err="1">
                <a:latin typeface="Tahoma" panose="020B0604030504040204" pitchFamily="34" charset="0"/>
                <a:ea typeface="Tahoma" panose="020B0604030504040204" pitchFamily="34" charset="0"/>
                <a:cs typeface="Tahoma" panose="020B0604030504040204" pitchFamily="34" charset="0"/>
              </a:rPr>
              <a:t>được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tạo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ra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từ</a:t>
            </a:r>
            <a:r>
              <a:rPr lang="en-US" sz="2800" dirty="0">
                <a:latin typeface="Tahoma" panose="020B0604030504040204" pitchFamily="34" charset="0"/>
                <a:ea typeface="Tahoma" panose="020B0604030504040204" pitchFamily="34" charset="0"/>
                <a:cs typeface="Tahoma" panose="020B0604030504040204" pitchFamily="34" charset="0"/>
              </a:rPr>
              <a:t> 1 </a:t>
            </a:r>
            <a:r>
              <a:rPr lang="en-US" sz="2800" dirty="0" err="1">
                <a:latin typeface="Tahoma" panose="020B0604030504040204" pitchFamily="34" charset="0"/>
                <a:ea typeface="Tahoma" panose="020B0604030504040204" pitchFamily="34" charset="0"/>
                <a:cs typeface="Tahoma" panose="020B0604030504040204" pitchFamily="34" charset="0"/>
              </a:rPr>
              <a:t>tế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bào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sau</a:t>
            </a:r>
            <a:r>
              <a:rPr lang="en-US" sz="2800" dirty="0">
                <a:latin typeface="Tahoma" panose="020B0604030504040204" pitchFamily="34" charset="0"/>
                <a:ea typeface="Tahoma" panose="020B0604030504040204" pitchFamily="34" charset="0"/>
                <a:cs typeface="Tahoma" panose="020B0604030504040204" pitchFamily="34" charset="0"/>
              </a:rPr>
              <a:t> n </a:t>
            </a:r>
            <a:r>
              <a:rPr lang="en-US" sz="2800" dirty="0" err="1">
                <a:latin typeface="Tahoma" panose="020B0604030504040204" pitchFamily="34" charset="0"/>
                <a:ea typeface="Tahoma" panose="020B0604030504040204" pitchFamily="34" charset="0"/>
                <a:cs typeface="Tahoma" panose="020B0604030504040204" pitchFamily="34" charset="0"/>
              </a:rPr>
              <a:t>lần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phân</a:t>
            </a:r>
            <a:r>
              <a:rPr lang="en-US" sz="2800" dirty="0">
                <a:latin typeface="Tahoma" panose="020B0604030504040204" pitchFamily="34" charset="0"/>
                <a:ea typeface="Tahoma" panose="020B0604030504040204" pitchFamily="34" charset="0"/>
                <a:cs typeface="Tahoma" panose="020B0604030504040204" pitchFamily="34" charset="0"/>
              </a:rPr>
              <a:t> chia: </a:t>
            </a:r>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sz="4000" baseline="30000" dirty="0">
                <a:solidFill>
                  <a:srgbClr val="FF0000"/>
                </a:solidFill>
                <a:latin typeface="Tahoma" panose="020B0604030504040204" pitchFamily="34" charset="0"/>
                <a:ea typeface="Tahoma" panose="020B0604030504040204" pitchFamily="34" charset="0"/>
                <a:cs typeface="Tahoma" panose="020B0604030504040204" pitchFamily="34" charset="0"/>
              </a:rPr>
              <a:t>n</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108954" y="3842595"/>
            <a:ext cx="12083045" cy="650819"/>
          </a:xfrm>
          <a:prstGeom prst="rect">
            <a:avLst/>
          </a:prstGeom>
        </p:spPr>
        <p:txBody>
          <a:bodyPr wrap="square">
            <a:spAutoFit/>
          </a:bodyPr>
          <a:lstStyle/>
          <a:p>
            <a:pPr>
              <a:lnSpc>
                <a:spcPct val="150000"/>
              </a:lnSpc>
            </a:pP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Mối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quan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hệ</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giữa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sự</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lớn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lên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và</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sự</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phân</a:t>
            </a:r>
            <a:r>
              <a:rPr lang="en-US" sz="2800" dirty="0">
                <a:latin typeface="Tahoma" panose="020B0604030504040204" pitchFamily="34" charset="0"/>
                <a:ea typeface="Tahoma" panose="020B0604030504040204" pitchFamily="34" charset="0"/>
                <a:cs typeface="Tahoma" panose="020B0604030504040204" pitchFamily="34" charset="0"/>
              </a:rPr>
              <a:t> chia </a:t>
            </a:r>
            <a:r>
              <a:rPr lang="en-US" sz="2800" dirty="0" err="1">
                <a:latin typeface="Tahoma" panose="020B0604030504040204" pitchFamily="34" charset="0"/>
                <a:ea typeface="Tahoma" panose="020B0604030504040204" pitchFamily="34" charset="0"/>
                <a:cs typeface="Tahoma" panose="020B0604030504040204" pitchFamily="34" charset="0"/>
              </a:rPr>
              <a:t>của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bào</a:t>
            </a:r>
            <a:r>
              <a:rPr lang="en-US" sz="2800" dirty="0">
                <a:latin typeface="Tahoma" panose="020B0604030504040204" pitchFamily="34" charset="0"/>
                <a:ea typeface="Tahoma" panose="020B0604030504040204" pitchFamily="34" charset="0"/>
                <a:cs typeface="Tahoma" panose="020B0604030504040204" pitchFamily="34" charset="0"/>
              </a:rPr>
              <a:t>:</a:t>
            </a:r>
          </a:p>
        </p:txBody>
      </p:sp>
      <p:grpSp>
        <p:nvGrpSpPr>
          <p:cNvPr id="15" name="Group 14"/>
          <p:cNvGrpSpPr/>
          <p:nvPr/>
        </p:nvGrpSpPr>
        <p:grpSpPr>
          <a:xfrm>
            <a:off x="1457393" y="4671966"/>
            <a:ext cx="9360132" cy="2204581"/>
            <a:chOff x="1353876" y="3527822"/>
            <a:chExt cx="9360132" cy="2204581"/>
          </a:xfrm>
        </p:grpSpPr>
        <p:sp>
          <p:nvSpPr>
            <p:cNvPr id="9" name="Rectangle 8"/>
            <p:cNvSpPr/>
            <p:nvPr/>
          </p:nvSpPr>
          <p:spPr>
            <a:xfrm>
              <a:off x="1353876" y="4303469"/>
              <a:ext cx="2220179" cy="738664"/>
            </a:xfrm>
            <a:prstGeom prst="rect">
              <a:avLst/>
            </a:prstGeom>
          </p:spPr>
          <p:txBody>
            <a:bodyPr wrap="square">
              <a:spAutoFit/>
            </a:bodyPr>
            <a:lstStyle/>
            <a:p>
              <a:pPr>
                <a:lnSpc>
                  <a:spcPct val="150000"/>
                </a:lnSpc>
              </a:pPr>
              <a:r>
                <a:rPr lang="en-US" sz="2800" dirty="0" err="1">
                  <a:latin typeface="Tahoma" panose="020B0604030504040204" pitchFamily="34" charset="0"/>
                  <a:ea typeface="Tahoma" panose="020B0604030504040204" pitchFamily="34" charset="0"/>
                  <a:cs typeface="Tahoma" panose="020B0604030504040204" pitchFamily="34" charset="0"/>
                </a:rPr>
                <a:t>Sự</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lớn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lên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7889979" y="4303469"/>
              <a:ext cx="2824029" cy="738664"/>
            </a:xfrm>
            <a:prstGeom prst="rect">
              <a:avLst/>
            </a:prstGeom>
          </p:spPr>
          <p:txBody>
            <a:bodyPr wrap="square">
              <a:spAutoFit/>
            </a:bodyPr>
            <a:lstStyle/>
            <a:p>
              <a:pPr>
                <a:lnSpc>
                  <a:spcPct val="150000"/>
                </a:lnSpc>
              </a:pPr>
              <a:r>
                <a:rPr lang="en-US" sz="2800" dirty="0" err="1">
                  <a:latin typeface="Tahoma" panose="020B0604030504040204" pitchFamily="34" charset="0"/>
                  <a:ea typeface="Tahoma" panose="020B0604030504040204" pitchFamily="34" charset="0"/>
                  <a:cs typeface="Tahoma" panose="020B0604030504040204" pitchFamily="34" charset="0"/>
                </a:rPr>
                <a:t>Sự</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phân</a:t>
              </a:r>
              <a:r>
                <a:rPr lang="en-US" sz="2800" dirty="0">
                  <a:latin typeface="Tahoma" panose="020B0604030504040204" pitchFamily="34" charset="0"/>
                  <a:ea typeface="Tahoma" panose="020B0604030504040204" pitchFamily="34" charset="0"/>
                  <a:cs typeface="Tahoma" panose="020B0604030504040204" pitchFamily="34" charset="0"/>
                </a:rPr>
                <a:t> chia</a:t>
              </a:r>
            </a:p>
          </p:txBody>
        </p:sp>
        <p:cxnSp>
          <p:nvCxnSpPr>
            <p:cNvPr id="12" name="Straight Arrow Connector 11"/>
            <p:cNvCxnSpPr/>
            <p:nvPr/>
          </p:nvCxnSpPr>
          <p:spPr>
            <a:xfrm>
              <a:off x="3968151" y="4475348"/>
              <a:ext cx="367485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flipH="1">
              <a:off x="3899140" y="4796287"/>
              <a:ext cx="3778369" cy="345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7" name="Rectangle 16"/>
            <p:cNvSpPr/>
            <p:nvPr/>
          </p:nvSpPr>
          <p:spPr>
            <a:xfrm>
              <a:off x="3812875" y="3527822"/>
              <a:ext cx="4132524" cy="650819"/>
            </a:xfrm>
            <a:prstGeom prst="rect">
              <a:avLst/>
            </a:prstGeom>
          </p:spPr>
          <p:txBody>
            <a:bodyPr wrap="square">
              <a:spAutoFit/>
            </a:bodyPr>
            <a:lstStyle/>
            <a:p>
              <a:pPr>
                <a:lnSpc>
                  <a:spcPct val="150000"/>
                </a:lnSpc>
              </a:pPr>
              <a:r>
                <a:rPr lang="en-US" sz="2800" dirty="0" err="1">
                  <a:solidFill>
                    <a:srgbClr val="FF0000"/>
                  </a:solidFill>
                  <a:latin typeface="Tahoma" panose="020B0604030504040204" pitchFamily="34" charset="0"/>
                  <a:ea typeface="Tahoma" panose="020B0604030504040204" pitchFamily="34" charset="0"/>
                  <a:cs typeface="Tahoma" panose="020B0604030504040204" pitchFamily="34" charset="0"/>
                </a:rPr>
                <a:t>Tạo</a:t>
              </a: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FF0000"/>
                  </a:solidFill>
                  <a:latin typeface="Tahoma" panose="020B0604030504040204" pitchFamily="34" charset="0"/>
                  <a:ea typeface="Tahoma" panose="020B0604030504040204" pitchFamily="34" charset="0"/>
                  <a:cs typeface="Tahoma" panose="020B0604030504040204" pitchFamily="34" charset="0"/>
                </a:rPr>
                <a:t>ra</a:t>
              </a: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 TB </a:t>
              </a:r>
              <a:r>
                <a:rPr lang="en-US" sz="2800" dirty="0" err="1">
                  <a:solidFill>
                    <a:srgbClr val="FF0000"/>
                  </a:solidFill>
                  <a:latin typeface="Tahoma" panose="020B0604030504040204" pitchFamily="34" charset="0"/>
                  <a:ea typeface="Tahoma" panose="020B0604030504040204" pitchFamily="34" charset="0"/>
                  <a:cs typeface="Tahoma" panose="020B0604030504040204" pitchFamily="34" charset="0"/>
                </a:rPr>
                <a:t>trưởng</a:t>
              </a: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FF0000"/>
                  </a:solidFill>
                  <a:latin typeface="Tahoma" panose="020B0604030504040204" pitchFamily="34" charset="0"/>
                  <a:ea typeface="Tahoma" panose="020B0604030504040204" pitchFamily="34" charset="0"/>
                  <a:cs typeface="Tahoma" panose="020B0604030504040204" pitchFamily="34" charset="0"/>
                </a:rPr>
                <a:t>thành</a:t>
              </a:r>
              <a:endPar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4718177" y="4993739"/>
              <a:ext cx="4132524" cy="738664"/>
            </a:xfrm>
            <a:prstGeom prst="rect">
              <a:avLst/>
            </a:prstGeom>
          </p:spPr>
          <p:txBody>
            <a:bodyPr wrap="square">
              <a:spAutoFit/>
            </a:bodyPr>
            <a:lstStyle/>
            <a:p>
              <a:pPr>
                <a:lnSpc>
                  <a:spcPct val="150000"/>
                </a:lnSpc>
              </a:pPr>
              <a:r>
                <a:rPr lang="en-US" sz="2800" dirty="0" err="1">
                  <a:solidFill>
                    <a:srgbClr val="FF0000"/>
                  </a:solidFill>
                  <a:latin typeface="Tahoma" panose="020B0604030504040204" pitchFamily="34" charset="0"/>
                  <a:ea typeface="Tahoma" panose="020B0604030504040204" pitchFamily="34" charset="0"/>
                  <a:cs typeface="Tahoma" panose="020B0604030504040204" pitchFamily="34" charset="0"/>
                </a:rPr>
                <a:t>Tạo</a:t>
              </a: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FF0000"/>
                  </a:solidFill>
                  <a:latin typeface="Tahoma" panose="020B0604030504040204" pitchFamily="34" charset="0"/>
                  <a:ea typeface="Tahoma" panose="020B0604030504040204" pitchFamily="34" charset="0"/>
                  <a:cs typeface="Tahoma" panose="020B0604030504040204" pitchFamily="34" charset="0"/>
                </a:rPr>
                <a:t>ra</a:t>
              </a: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 TB con</a:t>
              </a:r>
            </a:p>
          </p:txBody>
        </p:sp>
      </p:grpSp>
    </p:spTree>
    <p:extLst>
      <p:ext uri="{BB962C8B-B14F-4D97-AF65-F5344CB8AC3E}">
        <p14:creationId xmlns:p14="http://schemas.microsoft.com/office/powerpoint/2010/main" val="247656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82A734-6E2D-44F5-BC20-57A594980145}"/>
              </a:ext>
            </a:extLst>
          </p:cNvPr>
          <p:cNvSpPr txBox="1">
            <a:spLocks/>
          </p:cNvSpPr>
          <p:nvPr/>
        </p:nvSpPr>
        <p:spPr>
          <a:xfrm>
            <a:off x="108955" y="361813"/>
            <a:ext cx="6930200" cy="6799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u="sng" dirty="0">
                <a:solidFill>
                  <a:srgbClr val="FF0000"/>
                </a:solidFill>
                <a:latin typeface="Tahoma" panose="020B0604030504040204" pitchFamily="34" charset="0"/>
                <a:ea typeface="Tahoma" panose="020B0604030504040204" pitchFamily="34" charset="0"/>
                <a:cs typeface="Tahoma" panose="020B0604030504040204" pitchFamily="34" charset="0"/>
              </a:rPr>
              <a:t>Sự sinh sản (phân chia) của tế bào</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9013" r="89700"/>
                    </a14:imgEffect>
                  </a14:imgLayer>
                </a14:imgProps>
              </a:ext>
            </a:extLst>
          </a:blip>
          <a:stretch>
            <a:fillRect/>
          </a:stretch>
        </p:blipFill>
        <p:spPr>
          <a:xfrm>
            <a:off x="200863" y="1157188"/>
            <a:ext cx="4169747" cy="4831895"/>
          </a:xfrm>
          <a:prstGeom prst="rect">
            <a:avLst/>
          </a:prstGeom>
        </p:spPr>
      </p:pic>
      <p:pic>
        <p:nvPicPr>
          <p:cNvPr id="3" name="Picture 2"/>
          <p:cNvPicPr>
            <a:picLocks noChangeAspect="1"/>
          </p:cNvPicPr>
          <p:nvPr/>
        </p:nvPicPr>
        <p:blipFill>
          <a:blip r:embed="rId4"/>
          <a:stretch>
            <a:fillRect/>
          </a:stretch>
        </p:blipFill>
        <p:spPr>
          <a:xfrm>
            <a:off x="6937886" y="1157188"/>
            <a:ext cx="4017661" cy="4803726"/>
          </a:xfrm>
          <a:prstGeom prst="rect">
            <a:avLst/>
          </a:prstGeom>
        </p:spPr>
      </p:pic>
      <p:sp>
        <p:nvSpPr>
          <p:cNvPr id="16" name="Rectangle 15"/>
          <p:cNvSpPr/>
          <p:nvPr/>
        </p:nvSpPr>
        <p:spPr>
          <a:xfrm>
            <a:off x="108955" y="6069106"/>
            <a:ext cx="4353565" cy="738664"/>
          </a:xfrm>
          <a:prstGeom prst="rect">
            <a:avLst/>
          </a:prstGeom>
        </p:spPr>
        <p:txBody>
          <a:bodyPr wrap="square">
            <a:spAutoFit/>
          </a:bodyPr>
          <a:lstStyle/>
          <a:p>
            <a:pPr>
              <a:lnSpc>
                <a:spcPct val="150000"/>
              </a:lnSpc>
            </a:pPr>
            <a:r>
              <a:rPr lang="en-US" sz="2800" dirty="0" err="1">
                <a:latin typeface="Tahoma" panose="020B0604030504040204" pitchFamily="34" charset="0"/>
                <a:ea typeface="Tahoma" panose="020B0604030504040204" pitchFamily="34" charset="0"/>
                <a:cs typeface="Tahoma" panose="020B0604030504040204" pitchFamily="34" charset="0"/>
              </a:rPr>
              <a:t>Mô</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phân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sinh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đầu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chóp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rễ</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7593887" y="6099719"/>
            <a:ext cx="4353565" cy="738664"/>
          </a:xfrm>
          <a:prstGeom prst="rect">
            <a:avLst/>
          </a:prstGeom>
        </p:spPr>
        <p:txBody>
          <a:bodyPr wrap="square">
            <a:spAutoFit/>
          </a:bodyPr>
          <a:lstStyle/>
          <a:p>
            <a:pPr>
              <a:lnSpc>
                <a:spcPct val="150000"/>
              </a:lnSpc>
            </a:pPr>
            <a:r>
              <a:rPr lang="en-US" sz="2800" dirty="0" err="1">
                <a:latin typeface="Tahoma" panose="020B0604030504040204" pitchFamily="34" charset="0"/>
                <a:ea typeface="Tahoma" panose="020B0604030504040204" pitchFamily="34" charset="0"/>
                <a:cs typeface="Tahoma" panose="020B0604030504040204" pitchFamily="34" charset="0"/>
              </a:rPr>
              <a:t>Mô</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phân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sinh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chồi</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2610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1+#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55D7268-1535-13B8-0BCB-F26871AE584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671" t="38316" r="23272" b="51314"/>
          <a:stretch/>
        </p:blipFill>
        <p:spPr>
          <a:xfrm>
            <a:off x="0" y="145428"/>
            <a:ext cx="11572876" cy="1216233"/>
          </a:xfrm>
        </p:spPr>
      </p:pic>
      <p:sp>
        <p:nvSpPr>
          <p:cNvPr id="2" name="Rectangle 1">
            <a:extLst>
              <a:ext uri="{FF2B5EF4-FFF2-40B4-BE49-F238E27FC236}">
                <a16:creationId xmlns:a16="http://schemas.microsoft.com/office/drawing/2014/main" id="{0CD36270-E8F6-66A4-49EF-00CD6D584CAB}"/>
              </a:ext>
            </a:extLst>
          </p:cNvPr>
          <p:cNvSpPr>
            <a:spLocks noChangeArrowheads="1"/>
          </p:cNvSpPr>
          <p:nvPr/>
        </p:nvSpPr>
        <p:spPr bwMode="auto">
          <a:xfrm>
            <a:off x="114266" y="1511579"/>
            <a:ext cx="9254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accent1"/>
                </a:solidFill>
                <a:effectLst/>
                <a:latin typeface="Open Sans" panose="020B0606030504020204" pitchFamily="34" charset="0"/>
                <a:cs typeface="Open Sans" panose="020B0606030504020204" pitchFamily="34" charset="0"/>
              </a:rPr>
              <a:t>IV. </a:t>
            </a:r>
            <a:r>
              <a:rPr kumimoji="0" lang="en-US" altLang="en-US" sz="2800" b="1" i="0" u="none" strike="noStrike" cap="none" normalizeH="0" baseline="0" dirty="0" err="1">
                <a:ln>
                  <a:noFill/>
                </a:ln>
                <a:solidFill>
                  <a:schemeClr val="accent1"/>
                </a:solidFill>
                <a:effectLst/>
                <a:latin typeface="Open Sans" panose="020B0606030504020204" pitchFamily="34" charset="0"/>
                <a:cs typeface="Open Sans" panose="020B0606030504020204" pitchFamily="34" charset="0"/>
              </a:rPr>
              <a:t>Cấu</a:t>
            </a:r>
            <a:r>
              <a:rPr kumimoji="0" lang="en-US" altLang="en-US" sz="2800" b="1" i="0" u="none" strike="noStrike" cap="none" normalizeH="0" baseline="0" dirty="0">
                <a:ln>
                  <a:noFill/>
                </a:ln>
                <a:solidFill>
                  <a:schemeClr val="accent1"/>
                </a:solidFill>
                <a:effectLst/>
                <a:latin typeface="Open Sans" panose="020B0606030504020204" pitchFamily="34" charset="0"/>
                <a:cs typeface="Open Sans" panose="020B0606030504020204" pitchFamily="34" charset="0"/>
              </a:rPr>
              <a:t> </a:t>
            </a:r>
            <a:r>
              <a:rPr kumimoji="0" lang="en-US" altLang="en-US" sz="2800" b="1" i="0" u="none" strike="noStrike" cap="none" normalizeH="0" baseline="0" dirty="0" err="1">
                <a:ln>
                  <a:noFill/>
                </a:ln>
                <a:solidFill>
                  <a:schemeClr val="accent1"/>
                </a:solidFill>
                <a:effectLst/>
                <a:latin typeface="Open Sans" panose="020B0606030504020204" pitchFamily="34" charset="0"/>
                <a:cs typeface="Open Sans" panose="020B0606030504020204" pitchFamily="34" charset="0"/>
              </a:rPr>
              <a:t>tạo</a:t>
            </a:r>
            <a:r>
              <a:rPr kumimoji="0" lang="en-US" altLang="en-US" sz="2800" b="1" i="0" u="none" strike="noStrike" cap="none" normalizeH="0" baseline="0" dirty="0">
                <a:ln>
                  <a:noFill/>
                </a:ln>
                <a:solidFill>
                  <a:schemeClr val="accent1"/>
                </a:solidFill>
                <a:effectLst/>
                <a:latin typeface="Open Sans" panose="020B0606030504020204" pitchFamily="34" charset="0"/>
                <a:cs typeface="Open Sans" panose="020B0606030504020204" pitchFamily="34" charset="0"/>
              </a:rPr>
              <a:t> </a:t>
            </a:r>
            <a:r>
              <a:rPr kumimoji="0" lang="en-US" altLang="en-US" sz="2800" b="1" i="0" u="none" strike="noStrike" cap="none" normalizeH="0" baseline="0" dirty="0" err="1">
                <a:ln>
                  <a:noFill/>
                </a:ln>
                <a:solidFill>
                  <a:schemeClr val="accent1"/>
                </a:solidFill>
                <a:effectLst/>
                <a:latin typeface="Open Sans" panose="020B0606030504020204" pitchFamily="34" charset="0"/>
                <a:cs typeface="Open Sans" panose="020B0606030504020204" pitchFamily="34" charset="0"/>
              </a:rPr>
              <a:t>của</a:t>
            </a:r>
            <a:r>
              <a:rPr kumimoji="0" lang="en-US" altLang="en-US" sz="2800" b="1" i="0" u="none" strike="noStrike" cap="none" normalizeH="0" baseline="0" dirty="0">
                <a:ln>
                  <a:noFill/>
                </a:ln>
                <a:solidFill>
                  <a:schemeClr val="accent1"/>
                </a:solidFill>
                <a:effectLst/>
                <a:latin typeface="Open Sans" panose="020B0606030504020204" pitchFamily="34" charset="0"/>
                <a:cs typeface="Open Sans" panose="020B0606030504020204" pitchFamily="34" charset="0"/>
              </a:rPr>
              <a:t> </a:t>
            </a:r>
            <a:r>
              <a:rPr kumimoji="0" lang="en-US" altLang="en-US" sz="2800" b="1" i="0" u="none" strike="noStrike" cap="none" normalizeH="0" baseline="0" dirty="0" err="1">
                <a:ln>
                  <a:noFill/>
                </a:ln>
                <a:solidFill>
                  <a:schemeClr val="accent1"/>
                </a:solidFill>
                <a:effectLst/>
                <a:latin typeface="Open Sans" panose="020B0606030504020204" pitchFamily="34" charset="0"/>
                <a:cs typeface="Open Sans" panose="020B0606030504020204" pitchFamily="34" charset="0"/>
              </a:rPr>
              <a:t>tế</a:t>
            </a:r>
            <a:r>
              <a:rPr kumimoji="0" lang="en-US" altLang="en-US" sz="2800" b="1" i="0" u="none" strike="noStrike" cap="none" normalizeH="0" baseline="0" dirty="0">
                <a:ln>
                  <a:noFill/>
                </a:ln>
                <a:solidFill>
                  <a:schemeClr val="accent1"/>
                </a:solidFill>
                <a:effectLst/>
                <a:latin typeface="Open Sans" panose="020B0606030504020204" pitchFamily="34" charset="0"/>
                <a:cs typeface="Open Sans" panose="020B0606030504020204" pitchFamily="34" charset="0"/>
              </a:rPr>
              <a:t> </a:t>
            </a:r>
            <a:r>
              <a:rPr kumimoji="0" lang="en-US" altLang="en-US" sz="2800" b="1" i="0" u="none" strike="noStrike" cap="none" normalizeH="0" baseline="0" dirty="0" err="1">
                <a:ln>
                  <a:noFill/>
                </a:ln>
                <a:solidFill>
                  <a:schemeClr val="accent1"/>
                </a:solidFill>
                <a:effectLst/>
                <a:latin typeface="Open Sans" panose="020B0606030504020204" pitchFamily="34" charset="0"/>
                <a:cs typeface="Open Sans" panose="020B0606030504020204" pitchFamily="34" charset="0"/>
              </a:rPr>
              <a:t>bào</a:t>
            </a:r>
            <a:r>
              <a:rPr kumimoji="0" lang="en-US" altLang="en-US" sz="2800" b="1" i="0" u="none" strike="noStrike" cap="none" normalizeH="0" baseline="0" dirty="0">
                <a:ln>
                  <a:noFill/>
                </a:ln>
                <a:solidFill>
                  <a:schemeClr val="accent1"/>
                </a:solidFill>
                <a:effectLst/>
                <a:latin typeface="Open Sans" panose="020B0606030504020204" pitchFamily="34" charset="0"/>
                <a:cs typeface="Open Sans" panose="020B0606030504020204" pitchFamily="34" charset="0"/>
              </a:rPr>
              <a:t> </a:t>
            </a:r>
            <a:r>
              <a:rPr kumimoji="0" lang="en-US" altLang="en-US" sz="2800" b="1" i="0" u="none" strike="noStrike" cap="none" normalizeH="0" baseline="0" dirty="0" err="1">
                <a:ln>
                  <a:noFill/>
                </a:ln>
                <a:solidFill>
                  <a:schemeClr val="accent1"/>
                </a:solidFill>
                <a:effectLst/>
                <a:latin typeface="Open Sans" panose="020B0606030504020204" pitchFamily="34" charset="0"/>
                <a:cs typeface="Open Sans" panose="020B0606030504020204" pitchFamily="34" charset="0"/>
              </a:rPr>
              <a:t>nhân</a:t>
            </a:r>
            <a:r>
              <a:rPr kumimoji="0" lang="en-US" altLang="en-US" sz="2800" b="1" i="0" u="none" strike="noStrike" cap="none" normalizeH="0" baseline="0" dirty="0">
                <a:ln>
                  <a:noFill/>
                </a:ln>
                <a:solidFill>
                  <a:schemeClr val="accent1"/>
                </a:solidFill>
                <a:effectLst/>
                <a:latin typeface="Open Sans" panose="020B0606030504020204" pitchFamily="34" charset="0"/>
                <a:cs typeface="Open Sans" panose="020B0606030504020204" pitchFamily="34" charset="0"/>
              </a:rPr>
              <a:t> </a:t>
            </a:r>
            <a:r>
              <a:rPr kumimoji="0" lang="en-US" altLang="en-US" sz="2800" b="1" i="0" u="none" strike="noStrike" cap="none" normalizeH="0" baseline="0" dirty="0" err="1">
                <a:ln>
                  <a:noFill/>
                </a:ln>
                <a:solidFill>
                  <a:schemeClr val="accent1"/>
                </a:solidFill>
                <a:effectLst/>
                <a:latin typeface="Open Sans" panose="020B0606030504020204" pitchFamily="34" charset="0"/>
                <a:cs typeface="Open Sans" panose="020B0606030504020204" pitchFamily="34" charset="0"/>
              </a:rPr>
              <a:t>sơ</a:t>
            </a:r>
            <a:r>
              <a:rPr kumimoji="0" lang="en-US" altLang="en-US" sz="2800" b="1" i="0" u="none" strike="noStrike" cap="none" normalizeH="0" baseline="0" dirty="0">
                <a:ln>
                  <a:noFill/>
                </a:ln>
                <a:solidFill>
                  <a:schemeClr val="accent1"/>
                </a:solidFill>
                <a:effectLst/>
                <a:latin typeface="Open Sans" panose="020B0606030504020204" pitchFamily="34" charset="0"/>
                <a:cs typeface="Open Sans" panose="020B0606030504020204" pitchFamily="34" charset="0"/>
              </a:rPr>
              <a:t> </a:t>
            </a:r>
            <a:r>
              <a:rPr kumimoji="0" lang="en-US" altLang="en-US" sz="2800" b="1" i="0" u="none" strike="noStrike" cap="none" normalizeH="0" baseline="0" dirty="0" err="1">
                <a:ln>
                  <a:noFill/>
                </a:ln>
                <a:solidFill>
                  <a:schemeClr val="accent1"/>
                </a:solidFill>
                <a:effectLst/>
                <a:latin typeface="Open Sans" panose="020B0606030504020204" pitchFamily="34" charset="0"/>
                <a:cs typeface="Open Sans" panose="020B0606030504020204" pitchFamily="34" charset="0"/>
              </a:rPr>
              <a:t>và</a:t>
            </a:r>
            <a:r>
              <a:rPr kumimoji="0" lang="en-US" altLang="en-US" sz="2800" b="1" i="0" u="none" strike="noStrike" cap="none" normalizeH="0" baseline="0" dirty="0">
                <a:ln>
                  <a:noFill/>
                </a:ln>
                <a:solidFill>
                  <a:schemeClr val="accent1"/>
                </a:solidFill>
                <a:effectLst/>
                <a:latin typeface="Open Sans" panose="020B0606030504020204" pitchFamily="34" charset="0"/>
                <a:cs typeface="Open Sans" panose="020B0606030504020204" pitchFamily="34" charset="0"/>
              </a:rPr>
              <a:t> </a:t>
            </a:r>
            <a:r>
              <a:rPr kumimoji="0" lang="en-US" altLang="en-US" sz="2800" b="1" i="0" u="none" strike="noStrike" cap="none" normalizeH="0" baseline="0" dirty="0" err="1">
                <a:ln>
                  <a:noFill/>
                </a:ln>
                <a:solidFill>
                  <a:schemeClr val="accent1"/>
                </a:solidFill>
                <a:effectLst/>
                <a:latin typeface="Open Sans" panose="020B0606030504020204" pitchFamily="34" charset="0"/>
                <a:cs typeface="Open Sans" panose="020B0606030504020204" pitchFamily="34" charset="0"/>
              </a:rPr>
              <a:t>tế</a:t>
            </a:r>
            <a:r>
              <a:rPr kumimoji="0" lang="en-US" altLang="en-US" sz="2800" b="1" i="0" u="none" strike="noStrike" cap="none" normalizeH="0" baseline="0" dirty="0">
                <a:ln>
                  <a:noFill/>
                </a:ln>
                <a:solidFill>
                  <a:schemeClr val="accent1"/>
                </a:solidFill>
                <a:effectLst/>
                <a:latin typeface="Open Sans" panose="020B0606030504020204" pitchFamily="34" charset="0"/>
                <a:cs typeface="Open Sans" panose="020B0606030504020204" pitchFamily="34" charset="0"/>
              </a:rPr>
              <a:t> </a:t>
            </a:r>
            <a:r>
              <a:rPr kumimoji="0" lang="en-US" altLang="en-US" sz="2800" b="1" i="0" u="none" strike="noStrike" cap="none" normalizeH="0" baseline="0" dirty="0" err="1">
                <a:ln>
                  <a:noFill/>
                </a:ln>
                <a:solidFill>
                  <a:schemeClr val="accent1"/>
                </a:solidFill>
                <a:effectLst/>
                <a:latin typeface="Open Sans" panose="020B0606030504020204" pitchFamily="34" charset="0"/>
                <a:cs typeface="Open Sans" panose="020B0606030504020204" pitchFamily="34" charset="0"/>
              </a:rPr>
              <a:t>bào</a:t>
            </a:r>
            <a:r>
              <a:rPr kumimoji="0" lang="en-US" altLang="en-US" sz="2800" b="1" i="0" u="none" strike="noStrike" cap="none" normalizeH="0" baseline="0" dirty="0">
                <a:ln>
                  <a:noFill/>
                </a:ln>
                <a:solidFill>
                  <a:schemeClr val="accent1"/>
                </a:solidFill>
                <a:effectLst/>
                <a:latin typeface="Open Sans" panose="020B0606030504020204" pitchFamily="34" charset="0"/>
                <a:cs typeface="Open Sans" panose="020B0606030504020204" pitchFamily="34" charset="0"/>
              </a:rPr>
              <a:t> </a:t>
            </a:r>
            <a:r>
              <a:rPr kumimoji="0" lang="en-US" altLang="en-US" sz="2800" b="1" i="0" u="none" strike="noStrike" cap="none" normalizeH="0" baseline="0" dirty="0" err="1">
                <a:ln>
                  <a:noFill/>
                </a:ln>
                <a:solidFill>
                  <a:schemeClr val="accent1"/>
                </a:solidFill>
                <a:effectLst/>
                <a:latin typeface="Open Sans" panose="020B0606030504020204" pitchFamily="34" charset="0"/>
                <a:cs typeface="Open Sans" panose="020B0606030504020204" pitchFamily="34" charset="0"/>
              </a:rPr>
              <a:t>nhân</a:t>
            </a:r>
            <a:r>
              <a:rPr kumimoji="0" lang="en-US" altLang="en-US" sz="2800" b="1" i="0" u="none" strike="noStrike" cap="none" normalizeH="0" baseline="0" dirty="0">
                <a:ln>
                  <a:noFill/>
                </a:ln>
                <a:solidFill>
                  <a:schemeClr val="accent1"/>
                </a:solidFill>
                <a:effectLst/>
                <a:latin typeface="Open Sans" panose="020B0606030504020204" pitchFamily="34" charset="0"/>
                <a:cs typeface="Open Sans" panose="020B0606030504020204" pitchFamily="34" charset="0"/>
              </a:rPr>
              <a:t> </a:t>
            </a:r>
            <a:r>
              <a:rPr kumimoji="0" lang="en-US" altLang="en-US" sz="2800" b="1" i="0" u="none" strike="noStrike" cap="none" normalizeH="0" baseline="0" dirty="0" err="1">
                <a:ln>
                  <a:noFill/>
                </a:ln>
                <a:solidFill>
                  <a:schemeClr val="accent1"/>
                </a:solidFill>
                <a:effectLst/>
                <a:latin typeface="Open Sans" panose="020B0606030504020204" pitchFamily="34" charset="0"/>
                <a:cs typeface="Open Sans" panose="020B0606030504020204" pitchFamily="34" charset="0"/>
              </a:rPr>
              <a:t>thực</a:t>
            </a:r>
            <a:endParaRPr kumimoji="0" lang="en-US" altLang="en-US" sz="2800" b="0" i="0" u="none" strike="noStrike" cap="none" normalizeH="0" baseline="0" dirty="0">
              <a:ln>
                <a:noFill/>
              </a:ln>
              <a:solidFill>
                <a:schemeClr val="accent1"/>
              </a:solidFill>
              <a:effectLst/>
            </a:endParaRPr>
          </a:p>
        </p:txBody>
      </p:sp>
      <p:pic>
        <p:nvPicPr>
          <p:cNvPr id="6" name="Picture 5">
            <a:extLst>
              <a:ext uri="{FF2B5EF4-FFF2-40B4-BE49-F238E27FC236}">
                <a16:creationId xmlns:a16="http://schemas.microsoft.com/office/drawing/2014/main" id="{27802E62-19C5-DFF4-24DC-B3648E603DCE}"/>
              </a:ext>
            </a:extLst>
          </p:cNvPr>
          <p:cNvPicPr>
            <a:picLocks noChangeAspect="1"/>
          </p:cNvPicPr>
          <p:nvPr/>
        </p:nvPicPr>
        <p:blipFill rotWithShape="1">
          <a:blip r:embed="rId3">
            <a:extLst>
              <a:ext uri="{28A0092B-C50C-407E-A947-70E740481C1C}">
                <a14:useLocalDpi xmlns:a14="http://schemas.microsoft.com/office/drawing/2010/main" val="0"/>
              </a:ext>
            </a:extLst>
          </a:blip>
          <a:srcRect l="30326" t="62792" r="26467" b="4681"/>
          <a:stretch/>
        </p:blipFill>
        <p:spPr>
          <a:xfrm>
            <a:off x="1014040" y="2454964"/>
            <a:ext cx="9811898" cy="3747053"/>
          </a:xfrm>
          <a:prstGeom prst="rect">
            <a:avLst/>
          </a:prstGeom>
        </p:spPr>
      </p:pic>
    </p:spTree>
    <p:extLst>
      <p:ext uri="{BB962C8B-B14F-4D97-AF65-F5344CB8AC3E}">
        <p14:creationId xmlns:p14="http://schemas.microsoft.com/office/powerpoint/2010/main" val="1410157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A734-6E2D-44F5-BC20-57A594980145}"/>
              </a:ext>
            </a:extLst>
          </p:cNvPr>
          <p:cNvSpPr txBox="1">
            <a:spLocks/>
          </p:cNvSpPr>
          <p:nvPr/>
        </p:nvSpPr>
        <p:spPr>
          <a:xfrm>
            <a:off x="0" y="713848"/>
            <a:ext cx="11700935" cy="6725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rPr>
              <a:t>* Ý nghĩa sự lớn lên và sinh sản của tế bào</a:t>
            </a:r>
          </a:p>
        </p:txBody>
      </p:sp>
      <p:pic>
        <p:nvPicPr>
          <p:cNvPr id="6" name="Picture 5"/>
          <p:cNvPicPr>
            <a:picLocks noChangeAspect="1"/>
          </p:cNvPicPr>
          <p:nvPr/>
        </p:nvPicPr>
        <p:blipFill>
          <a:blip r:embed="rId2"/>
          <a:stretch>
            <a:fillRect/>
          </a:stretch>
        </p:blipFill>
        <p:spPr>
          <a:xfrm>
            <a:off x="1352036" y="1608667"/>
            <a:ext cx="9526213" cy="4343559"/>
          </a:xfrm>
          <a:prstGeom prst="rect">
            <a:avLst/>
          </a:prstGeom>
        </p:spPr>
      </p:pic>
      <p:sp>
        <p:nvSpPr>
          <p:cNvPr id="7" name="Rectangle 6"/>
          <p:cNvSpPr/>
          <p:nvPr/>
        </p:nvSpPr>
        <p:spPr>
          <a:xfrm>
            <a:off x="1204476" y="6174460"/>
            <a:ext cx="9821332" cy="523220"/>
          </a:xfrm>
          <a:prstGeom prst="rect">
            <a:avLst/>
          </a:prstGeom>
        </p:spPr>
        <p:txBody>
          <a:bodyPr wrap="square">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Giúp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cơ</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thể</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lớn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lên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tăng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về</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kích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thước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chiều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cao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cân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nặng</a:t>
            </a:r>
            <a:endParaRPr lang="en-US" sz="2800" dirty="0"/>
          </a:p>
        </p:txBody>
      </p:sp>
    </p:spTree>
    <p:extLst>
      <p:ext uri="{BB962C8B-B14F-4D97-AF65-F5344CB8AC3E}">
        <p14:creationId xmlns:p14="http://schemas.microsoft.com/office/powerpoint/2010/main" val="35452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A734-6E2D-44F5-BC20-57A594980145}"/>
              </a:ext>
            </a:extLst>
          </p:cNvPr>
          <p:cNvSpPr txBox="1">
            <a:spLocks/>
          </p:cNvSpPr>
          <p:nvPr/>
        </p:nvSpPr>
        <p:spPr>
          <a:xfrm>
            <a:off x="-35183" y="711792"/>
            <a:ext cx="11700935" cy="6725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rPr>
              <a:t>* Ý nghĩa sự lớn lên và sinh sản của tế bào</a:t>
            </a:r>
          </a:p>
        </p:txBody>
      </p:sp>
      <p:sp>
        <p:nvSpPr>
          <p:cNvPr id="7" name="Rectangle 6"/>
          <p:cNvSpPr/>
          <p:nvPr/>
        </p:nvSpPr>
        <p:spPr>
          <a:xfrm>
            <a:off x="904618" y="6139697"/>
            <a:ext cx="9821332" cy="523220"/>
          </a:xfrm>
          <a:prstGeom prst="rect">
            <a:avLst/>
          </a:prstGeom>
        </p:spPr>
        <p:txBody>
          <a:bodyPr wrap="square">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Giúp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cơ</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thể</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lớn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lên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tăng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về</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kích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thước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chiều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cao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cân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nặng</a:t>
            </a:r>
            <a:endParaRPr lang="en-US" sz="2800" dirty="0"/>
          </a:p>
        </p:txBody>
      </p:sp>
      <p:grpSp>
        <p:nvGrpSpPr>
          <p:cNvPr id="13" name="Group 12"/>
          <p:cNvGrpSpPr/>
          <p:nvPr/>
        </p:nvGrpSpPr>
        <p:grpSpPr>
          <a:xfrm>
            <a:off x="287865" y="1608667"/>
            <a:ext cx="10663823" cy="4109854"/>
            <a:chOff x="287865" y="1608667"/>
            <a:chExt cx="10663823" cy="4109854"/>
          </a:xfrm>
        </p:grpSpPr>
        <p:pic>
          <p:nvPicPr>
            <p:cNvPr id="4" name="Picture 3"/>
            <p:cNvPicPr>
              <a:picLocks noChangeAspect="1"/>
            </p:cNvPicPr>
            <p:nvPr/>
          </p:nvPicPr>
          <p:blipFill>
            <a:blip r:embed="rId2"/>
            <a:stretch>
              <a:fillRect/>
            </a:stretch>
          </p:blipFill>
          <p:spPr>
            <a:xfrm>
              <a:off x="287865" y="2517835"/>
              <a:ext cx="8055653" cy="2407255"/>
            </a:xfrm>
            <a:prstGeom prst="rect">
              <a:avLst/>
            </a:prstGeom>
          </p:spPr>
        </p:pic>
        <p:pic>
          <p:nvPicPr>
            <p:cNvPr id="5" name="Picture 4"/>
            <p:cNvPicPr>
              <a:picLocks noChangeAspect="1"/>
            </p:cNvPicPr>
            <p:nvPr/>
          </p:nvPicPr>
          <p:blipFill rotWithShape="1">
            <a:blip r:embed="rId3"/>
            <a:srcRect l="49829"/>
            <a:stretch/>
          </p:blipFill>
          <p:spPr>
            <a:xfrm>
              <a:off x="10058400" y="1608667"/>
              <a:ext cx="893288" cy="4109854"/>
            </a:xfrm>
            <a:prstGeom prst="rect">
              <a:avLst/>
            </a:prstGeom>
          </p:spPr>
        </p:pic>
        <p:cxnSp>
          <p:nvCxnSpPr>
            <p:cNvPr id="9" name="Straight Arrow Connector 8"/>
            <p:cNvCxnSpPr>
              <a:stCxn id="4" idx="3"/>
            </p:cNvCxnSpPr>
            <p:nvPr/>
          </p:nvCxnSpPr>
          <p:spPr>
            <a:xfrm flipV="1">
              <a:off x="8343518" y="2777067"/>
              <a:ext cx="1647149" cy="9443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4" idx="3"/>
            </p:cNvCxnSpPr>
            <p:nvPr/>
          </p:nvCxnSpPr>
          <p:spPr>
            <a:xfrm>
              <a:off x="8343518" y="3721463"/>
              <a:ext cx="1714882" cy="11860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675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A734-6E2D-44F5-BC20-57A594980145}"/>
              </a:ext>
            </a:extLst>
          </p:cNvPr>
          <p:cNvSpPr txBox="1">
            <a:spLocks/>
          </p:cNvSpPr>
          <p:nvPr/>
        </p:nvSpPr>
        <p:spPr>
          <a:xfrm>
            <a:off x="0" y="726149"/>
            <a:ext cx="11700935" cy="6725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rPr>
              <a:t>* Ý nghĩa sự lớn lên và sinh sản của tế bào</a:t>
            </a:r>
          </a:p>
        </p:txBody>
      </p:sp>
      <p:sp>
        <p:nvSpPr>
          <p:cNvPr id="7" name="Rectangle 6"/>
          <p:cNvSpPr/>
          <p:nvPr/>
        </p:nvSpPr>
        <p:spPr>
          <a:xfrm>
            <a:off x="406398" y="5247241"/>
            <a:ext cx="11582402" cy="1313758"/>
          </a:xfrm>
          <a:prstGeom prst="rect">
            <a:avLst/>
          </a:prstGeom>
        </p:spPr>
        <p:txBody>
          <a:bodyPr wrap="square">
            <a:spAutoFit/>
          </a:bodyPr>
          <a:lstStyle/>
          <a:p>
            <a:pPr>
              <a:lnSpc>
                <a:spcPct val="150000"/>
              </a:lnSpc>
            </a:pPr>
            <a:r>
              <a:rPr lang="en-US" sz="2800" dirty="0" err="1">
                <a:latin typeface="Tahoma" panose="020B0604030504040204" pitchFamily="34" charset="0"/>
                <a:ea typeface="Tahoma" panose="020B0604030504040204" pitchFamily="34" charset="0"/>
                <a:cs typeface="Tahoma" panose="020B0604030504040204" pitchFamily="34" charset="0"/>
              </a:rPr>
              <a:t>Giúp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thay</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các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bào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chết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các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bào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già</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bào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sai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hỏng</a:t>
            </a:r>
            <a:r>
              <a:rPr lang="en-US" sz="2800" dirty="0">
                <a:latin typeface="Tahoma" panose="020B0604030504040204" pitchFamily="34" charset="0"/>
                <a:ea typeface="Tahoma" panose="020B0604030504040204" pitchFamily="34" charset="0"/>
                <a:cs typeface="Tahoma" panose="020B0604030504040204" pitchFamily="34" charset="0"/>
              </a:rPr>
              <a:t> hay </a:t>
            </a:r>
            <a:r>
              <a:rPr lang="en-US" sz="2800" dirty="0" err="1">
                <a:latin typeface="Tahoma" panose="020B0604030504040204" pitchFamily="34" charset="0"/>
                <a:ea typeface="Tahoma" panose="020B0604030504040204" pitchFamily="34" charset="0"/>
                <a:cs typeface="Tahoma" panose="020B0604030504040204" pitchFamily="34" charset="0"/>
              </a:rPr>
              <a:t>các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bào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bị</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tổn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thương</a:t>
            </a:r>
            <a:endParaRPr lang="en-US" sz="2800" dirty="0"/>
          </a:p>
        </p:txBody>
      </p:sp>
      <p:pic>
        <p:nvPicPr>
          <p:cNvPr id="6" name="Picture 5"/>
          <p:cNvPicPr>
            <a:picLocks noChangeAspect="1"/>
          </p:cNvPicPr>
          <p:nvPr/>
        </p:nvPicPr>
        <p:blipFill>
          <a:blip r:embed="rId2"/>
          <a:stretch>
            <a:fillRect/>
          </a:stretch>
        </p:blipFill>
        <p:spPr>
          <a:xfrm>
            <a:off x="2450464" y="1625600"/>
            <a:ext cx="2070737" cy="3536974"/>
          </a:xfrm>
          <a:prstGeom prst="rect">
            <a:avLst/>
          </a:prstGeom>
        </p:spPr>
      </p:pic>
      <p:pic>
        <p:nvPicPr>
          <p:cNvPr id="8" name="Picture 7"/>
          <p:cNvPicPr>
            <a:picLocks noChangeAspect="1"/>
          </p:cNvPicPr>
          <p:nvPr/>
        </p:nvPicPr>
        <p:blipFill>
          <a:blip r:embed="rId3"/>
          <a:stretch>
            <a:fillRect/>
          </a:stretch>
        </p:blipFill>
        <p:spPr>
          <a:xfrm>
            <a:off x="6709028" y="1625600"/>
            <a:ext cx="3778132" cy="3536974"/>
          </a:xfrm>
          <a:prstGeom prst="rect">
            <a:avLst/>
          </a:prstGeom>
        </p:spPr>
      </p:pic>
    </p:spTree>
    <p:extLst>
      <p:ext uri="{BB962C8B-B14F-4D97-AF65-F5344CB8AC3E}">
        <p14:creationId xmlns:p14="http://schemas.microsoft.com/office/powerpoint/2010/main" val="103532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A734-6E2D-44F5-BC20-57A594980145}"/>
              </a:ext>
            </a:extLst>
          </p:cNvPr>
          <p:cNvSpPr txBox="1">
            <a:spLocks/>
          </p:cNvSpPr>
          <p:nvPr/>
        </p:nvSpPr>
        <p:spPr>
          <a:xfrm>
            <a:off x="1" y="719113"/>
            <a:ext cx="11700935" cy="6725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rPr>
              <a:t>* Ý nghĩa sự lớn lên và sinh sản của tế bào</a:t>
            </a:r>
          </a:p>
        </p:txBody>
      </p:sp>
      <p:sp>
        <p:nvSpPr>
          <p:cNvPr id="4" name="TextBox 3"/>
          <p:cNvSpPr txBox="1"/>
          <p:nvPr/>
        </p:nvSpPr>
        <p:spPr>
          <a:xfrm>
            <a:off x="189782" y="2128609"/>
            <a:ext cx="12002218" cy="1754326"/>
          </a:xfrm>
          <a:prstGeom prst="rect">
            <a:avLst/>
          </a:prstGeom>
          <a:noFill/>
        </p:spPr>
        <p:txBody>
          <a:bodyPr wrap="square" rtlCol="0">
            <a:spAutoFit/>
          </a:bodyPr>
          <a:lstStyle/>
          <a:p>
            <a:pPr>
              <a:lnSpc>
                <a:spcPct val="150000"/>
              </a:lnSpc>
            </a:pP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Giúp</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cơ</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thể</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lớn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lên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tăng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về</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kích</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thước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chiều</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cao</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cân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nặng</a:t>
            </a:r>
            <a:r>
              <a:rPr lang="en-US" sz="3600" dirty="0">
                <a:latin typeface="Tahoma" panose="020B0604030504040204" pitchFamily="34" charset="0"/>
                <a:ea typeface="Tahoma" panose="020B0604030504040204" pitchFamily="34" charset="0"/>
                <a:cs typeface="Tahoma" panose="020B0604030504040204" pitchFamily="34" charset="0"/>
              </a:rPr>
              <a:t>.</a:t>
            </a:r>
          </a:p>
        </p:txBody>
      </p:sp>
      <p:sp>
        <p:nvSpPr>
          <p:cNvPr id="5" name="TextBox 4"/>
          <p:cNvSpPr txBox="1"/>
          <p:nvPr/>
        </p:nvSpPr>
        <p:spPr>
          <a:xfrm>
            <a:off x="189782" y="3882935"/>
            <a:ext cx="12002218" cy="1754326"/>
          </a:xfrm>
          <a:prstGeom prst="rect">
            <a:avLst/>
          </a:prstGeom>
          <a:noFill/>
        </p:spPr>
        <p:txBody>
          <a:bodyPr wrap="square" rtlCol="0">
            <a:spAutoFit/>
          </a:bodyPr>
          <a:lstStyle/>
          <a:p>
            <a:pPr>
              <a:lnSpc>
                <a:spcPct val="150000"/>
              </a:lnSpc>
            </a:pP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Giúp</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thay</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thế</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các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tế</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bào</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chết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các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tế</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bào</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già</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tế</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bào</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sai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hỏng</a:t>
            </a:r>
            <a:r>
              <a:rPr lang="en-US" sz="3600" dirty="0">
                <a:latin typeface="Tahoma" panose="020B0604030504040204" pitchFamily="34" charset="0"/>
                <a:ea typeface="Tahoma" panose="020B0604030504040204" pitchFamily="34" charset="0"/>
                <a:cs typeface="Tahoma" panose="020B0604030504040204" pitchFamily="34" charset="0"/>
              </a:rPr>
              <a:t> hay </a:t>
            </a:r>
            <a:r>
              <a:rPr lang="en-US" sz="3600" dirty="0" err="1">
                <a:latin typeface="Tahoma" panose="020B0604030504040204" pitchFamily="34" charset="0"/>
                <a:ea typeface="Tahoma" panose="020B0604030504040204" pitchFamily="34" charset="0"/>
                <a:cs typeface="Tahoma" panose="020B0604030504040204" pitchFamily="34" charset="0"/>
              </a:rPr>
              <a:t>các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tế</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bào</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bị</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tổn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thương</a:t>
            </a:r>
            <a:r>
              <a:rPr lang="en-US" sz="36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50654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7154" y="1058092"/>
            <a:ext cx="3657601"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LUYỆN TẬP</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49474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88235"/>
            <a:ext cx="10526728" cy="15162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srgbClr val="C00000"/>
                </a:solidFill>
                <a:latin typeface="Times New Roman" panose="02020603050405020304" pitchFamily="18" charset="0"/>
              </a:rPr>
              <a:t>Câu</a:t>
            </a:r>
            <a:r>
              <a:rPr lang="en-US" sz="3200" b="1" dirty="0">
                <a:solidFill>
                  <a:srgbClr val="C00000"/>
                </a:solidFill>
                <a:latin typeface="Times New Roman" panose="02020603050405020304" pitchFamily="18" charset="0"/>
              </a:rPr>
              <a:t> 1. </a:t>
            </a:r>
            <a:r>
              <a:rPr lang="en-US" sz="3200" b="1" dirty="0" err="1">
                <a:solidFill>
                  <a:srgbClr val="C00000"/>
                </a:solidFill>
                <a:latin typeface="Times New Roman" panose="02020603050405020304" pitchFamily="18" charset="0"/>
              </a:rPr>
              <a:t>Một</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tế</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bào</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mẹ</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sau</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khi</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phân</a:t>
            </a:r>
            <a:r>
              <a:rPr lang="en-US" sz="3200" b="1" dirty="0">
                <a:solidFill>
                  <a:srgbClr val="C00000"/>
                </a:solidFill>
                <a:latin typeface="Times New Roman" panose="02020603050405020304" pitchFamily="18" charset="0"/>
              </a:rPr>
              <a:t> chia </a:t>
            </a:r>
            <a:r>
              <a:rPr lang="en-US" sz="3200" b="1" dirty="0" err="1">
                <a:solidFill>
                  <a:srgbClr val="C00000"/>
                </a:solidFill>
                <a:latin typeface="Times New Roman" panose="02020603050405020304" pitchFamily="18" charset="0"/>
              </a:rPr>
              <a:t>sẽ</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tạo</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ra</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bao</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nhiêu</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tế</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bào</a:t>
            </a:r>
            <a:r>
              <a:rPr lang="en-US" sz="3200" b="1" dirty="0">
                <a:solidFill>
                  <a:srgbClr val="C00000"/>
                </a:solidFill>
                <a:latin typeface="Times New Roman" panose="02020603050405020304" pitchFamily="18" charset="0"/>
              </a:rPr>
              <a:t> con?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A. </a:t>
            </a:r>
            <a:r>
              <a:rPr lang="en-US" sz="3200" b="1" dirty="0">
                <a:solidFill>
                  <a:srgbClr val="0000CC"/>
                </a:solidFill>
                <a:latin typeface="Times New Roman" panose="02020603050405020304" pitchFamily="18" charset="0"/>
              </a:rPr>
              <a:t>2 </a:t>
            </a:r>
            <a:r>
              <a:rPr lang="en-US" sz="3200" b="1" dirty="0" err="1">
                <a:solidFill>
                  <a:srgbClr val="0000CC"/>
                </a:solidFill>
                <a:latin typeface="Times New Roman" panose="02020603050405020304" pitchFamily="18" charset="0"/>
              </a:rPr>
              <a:t>tế</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bào</a:t>
            </a:r>
            <a:endParaRPr lang="en-US" sz="3200" b="1" dirty="0">
              <a:solidFill>
                <a:srgbClr val="0000CC"/>
              </a:solidFill>
              <a:latin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B. </a:t>
            </a:r>
            <a:r>
              <a:rPr lang="en-US" sz="3200" b="1" dirty="0">
                <a:solidFill>
                  <a:srgbClr val="0000CC"/>
                </a:solidFill>
                <a:latin typeface="Times New Roman" panose="02020603050405020304" pitchFamily="18" charset="0"/>
              </a:rPr>
              <a:t>1 </a:t>
            </a:r>
            <a:r>
              <a:rPr lang="en-US" sz="3200" b="1" dirty="0" err="1">
                <a:solidFill>
                  <a:srgbClr val="0000CC"/>
                </a:solidFill>
                <a:latin typeface="Times New Roman" panose="02020603050405020304" pitchFamily="18" charset="0"/>
              </a:rPr>
              <a:t>tế</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bào</a:t>
            </a:r>
            <a:endParaRPr lang="en-US" sz="3200" b="1" dirty="0">
              <a:solidFill>
                <a:srgbClr val="0000CC"/>
              </a:solidFill>
              <a:latin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C. </a:t>
            </a:r>
            <a:r>
              <a:rPr lang="en-US" sz="3200" b="1" dirty="0">
                <a:solidFill>
                  <a:srgbClr val="0000CC"/>
                </a:solidFill>
                <a:latin typeface="Times New Roman" panose="02020603050405020304" pitchFamily="18" charset="0"/>
              </a:rPr>
              <a:t>4 </a:t>
            </a:r>
            <a:r>
              <a:rPr lang="en-US" sz="3200" b="1" dirty="0" err="1">
                <a:solidFill>
                  <a:srgbClr val="0000CC"/>
                </a:solidFill>
                <a:latin typeface="Times New Roman" panose="02020603050405020304" pitchFamily="18" charset="0"/>
              </a:rPr>
              <a:t>tế</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bào</a:t>
            </a:r>
            <a:endParaRPr lang="en-US" sz="3200" b="1" dirty="0">
              <a:solidFill>
                <a:srgbClr val="0000CC"/>
              </a:solidFill>
              <a:latin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D. </a:t>
            </a:r>
            <a:r>
              <a:rPr lang="en-US" sz="3200" b="1" dirty="0">
                <a:solidFill>
                  <a:srgbClr val="0000CC"/>
                </a:solidFill>
                <a:latin typeface="Times New Roman" panose="02020603050405020304" pitchFamily="18" charset="0"/>
              </a:rPr>
              <a:t>8 </a:t>
            </a:r>
            <a:r>
              <a:rPr lang="en-US" sz="3200" b="1" dirty="0" err="1">
                <a:solidFill>
                  <a:srgbClr val="0000CC"/>
                </a:solidFill>
                <a:latin typeface="Times New Roman" panose="02020603050405020304" pitchFamily="18" charset="0"/>
              </a:rPr>
              <a:t>tế</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bào</a:t>
            </a:r>
            <a:endPar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Tree>
    <p:extLst>
      <p:ext uri="{BB962C8B-B14F-4D97-AF65-F5344CB8AC3E}">
        <p14:creationId xmlns:p14="http://schemas.microsoft.com/office/powerpoint/2010/main" val="3864444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78296"/>
            <a:ext cx="10526728" cy="15062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err="1">
                <a:solidFill>
                  <a:srgbClr val="C00000"/>
                </a:solidFill>
                <a:latin typeface="Times New Roman" panose="02020603050405020304" pitchFamily="18" charset="0"/>
                <a:cs typeface="Times New Roman" panose="02020603050405020304" pitchFamily="18" charset="0"/>
              </a:rPr>
              <a:t>Câu</a:t>
            </a:r>
            <a:r>
              <a:rPr lang="en-US" sz="3200" b="1" dirty="0">
                <a:solidFill>
                  <a:srgbClr val="C00000"/>
                </a:solidFill>
                <a:latin typeface="Times New Roman" panose="02020603050405020304" pitchFamily="18" charset="0"/>
                <a:cs typeface="Times New Roman" panose="02020603050405020304" pitchFamily="18" charset="0"/>
              </a:rPr>
              <a:t> 2. </a:t>
            </a:r>
            <a:r>
              <a:rPr lang="en-US" sz="3200" b="1" dirty="0" err="1">
                <a:solidFill>
                  <a:srgbClr val="C00000"/>
                </a:solidFill>
                <a:latin typeface="Times New Roman" panose="02020603050405020304" pitchFamily="18" charset="0"/>
                <a:cs typeface="Times New Roman" panose="02020603050405020304" pitchFamily="18" charset="0"/>
              </a:rPr>
              <a:t>Nhờ</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quá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trình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nào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thể</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được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những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bào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mới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để</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thay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những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bào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già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bào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chết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bào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bị</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tổn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thương</a:t>
            </a:r>
            <a:r>
              <a:rPr lang="en-US" sz="3200" b="1" dirty="0">
                <a:solidFill>
                  <a:srgbClr val="C00000"/>
                </a:solidFill>
                <a:latin typeface="Times New Roman" panose="02020603050405020304" pitchFamily="18" charset="0"/>
                <a:cs typeface="Times New Roman" panose="02020603050405020304" pitchFamily="18" charset="0"/>
              </a:rPr>
              <a:t>?</a:t>
            </a:r>
            <a:endParaRPr lang="vi-VN" sz="3200" b="1" dirty="0">
              <a:solidFill>
                <a:srgbClr val="C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5116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00CC"/>
                </a:solidFill>
                <a:latin typeface="Times New Roman" panose="02020603050405020304" pitchFamily="18" charset="0"/>
                <a:cs typeface="Times New Roman" panose="02020603050405020304" pitchFamily="18" charset="0"/>
              </a:rPr>
              <a:t>A. </a:t>
            </a:r>
            <a:r>
              <a:rPr lang="en-US" sz="3200" b="1" dirty="0" err="1">
                <a:solidFill>
                  <a:srgbClr val="0000CC"/>
                </a:solidFill>
                <a:latin typeface="Times New Roman" panose="02020603050405020304" pitchFamily="18" charset="0"/>
                <a:cs typeface="Times New Roman" panose="02020603050405020304" pitchFamily="18" charset="0"/>
              </a:rPr>
              <a:t>Quá</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trình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sinh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trưởng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tế</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bào</a:t>
            </a:r>
            <a:endParaRPr lang="vi-VN" sz="3200" b="1" dirty="0">
              <a:solidFill>
                <a:srgbClr val="0000CC"/>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491175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B. </a:t>
            </a:r>
            <a:r>
              <a:rPr lang="en-US" sz="3200" b="1" dirty="0" err="1">
                <a:solidFill>
                  <a:srgbClr val="0000CC"/>
                </a:solidFill>
                <a:latin typeface="Times New Roman" panose="02020603050405020304" pitchFamily="18" charset="0"/>
                <a:cs typeface="Times New Roman" panose="02020603050405020304" pitchFamily="18" charset="0"/>
              </a:rPr>
              <a:t>Quá</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trình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sinh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sản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tế</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bào</a:t>
            </a:r>
            <a:endPar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C. </a:t>
            </a:r>
            <a:r>
              <a:rPr lang="en-US" sz="3200" b="1" dirty="0" err="1">
                <a:solidFill>
                  <a:srgbClr val="0000CC"/>
                </a:solidFill>
                <a:latin typeface="Times New Roman" panose="02020603050405020304" pitchFamily="18" charset="0"/>
                <a:cs typeface="Times New Roman" panose="02020603050405020304" pitchFamily="18" charset="0"/>
              </a:rPr>
              <a:t>Quá</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trình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phát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triển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tế</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bào</a:t>
            </a:r>
            <a:endParaRPr lang="vi-VN" sz="3200" b="1" dirty="0">
              <a:solidFill>
                <a:srgbClr val="0000CC"/>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D. </a:t>
            </a:r>
            <a:r>
              <a:rPr lang="en-US" sz="3200" b="1" dirty="0" err="1">
                <a:solidFill>
                  <a:srgbClr val="0000CC"/>
                </a:solidFill>
                <a:latin typeface="Times New Roman" panose="02020603050405020304" pitchFamily="18" charset="0"/>
                <a:cs typeface="Times New Roman" panose="02020603050405020304" pitchFamily="18" charset="0"/>
              </a:rPr>
              <a:t>Quá</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trình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tiếp</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nhận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ánh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sáng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tế</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bào</a:t>
            </a:r>
            <a:endParaRPr lang="vi-VN" sz="3200" b="1" dirty="0">
              <a:solidFill>
                <a:srgbClr val="0000CC"/>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06859" y="2017046"/>
            <a:ext cx="804742" cy="643793"/>
          </a:xfrm>
          <a:prstGeom prst="rect">
            <a:avLst/>
          </a:prstGeom>
        </p:spPr>
      </p:pic>
      <p:sp>
        <p:nvSpPr>
          <p:cNvPr id="18" name="Cloud 17">
            <a:hlinkClick r:id="" action="ppaction://noaction"/>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8429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srgbClr val="C00000"/>
                </a:solidFill>
                <a:latin typeface="Times New Roman" panose="02020603050405020304" pitchFamily="18" charset="0"/>
                <a:cs typeface="Times New Roman" panose="02020603050405020304" pitchFamily="18" charset="0"/>
              </a:rPr>
              <a:t>Câu</a:t>
            </a:r>
            <a:r>
              <a:rPr lang="en-US" sz="3200" b="1" dirty="0">
                <a:solidFill>
                  <a:srgbClr val="C00000"/>
                </a:solidFill>
                <a:latin typeface="Times New Roman" panose="02020603050405020304" pitchFamily="18" charset="0"/>
                <a:cs typeface="Times New Roman" panose="02020603050405020304" pitchFamily="18" charset="0"/>
              </a:rPr>
              <a:t> 3.</a:t>
            </a:r>
            <a:r>
              <a:rPr lang="en-US" sz="3200"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Hiện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tượng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nào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dưới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đây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u="sng" dirty="0" err="1">
                <a:solidFill>
                  <a:srgbClr val="C00000"/>
                </a:solidFill>
                <a:latin typeface="Times New Roman" panose="02020603050405020304" pitchFamily="18" charset="0"/>
                <a:cs typeface="Times New Roman" panose="02020603050405020304" pitchFamily="18" charset="0"/>
              </a:rPr>
              <a:t>không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phản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ánh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lớn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phân</a:t>
            </a:r>
            <a:r>
              <a:rPr lang="en-US" sz="3200" b="1" dirty="0">
                <a:solidFill>
                  <a:srgbClr val="C00000"/>
                </a:solidFill>
                <a:latin typeface="Times New Roman" panose="02020603050405020304" pitchFamily="18" charset="0"/>
                <a:cs typeface="Times New Roman" panose="02020603050405020304" pitchFamily="18" charset="0"/>
              </a:rPr>
              <a:t> chia </a:t>
            </a:r>
            <a:r>
              <a:rPr lang="en-US" sz="3200" b="1" dirty="0" err="1">
                <a:solidFill>
                  <a:srgbClr val="C00000"/>
                </a:solidFill>
                <a:latin typeface="Times New Roman" panose="02020603050405020304" pitchFamily="18" charset="0"/>
                <a:cs typeface="Times New Roman" panose="02020603050405020304" pitchFamily="18" charset="0"/>
              </a:rPr>
              <a:t>của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bào</a:t>
            </a:r>
            <a:r>
              <a:rPr lang="en-US" sz="3200" b="1" dirty="0">
                <a:solidFill>
                  <a:srgbClr val="C00000"/>
                </a:solidFill>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A.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Sự</a:t>
            </a:r>
            <a:r>
              <a:rPr kumimoji="0" lang="en-US" sz="3200" b="1" i="0" u="none" strike="noStrike" kern="1200" cap="none" spc="0" normalizeH="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00CC"/>
                </a:solidFill>
                <a:effectLst/>
                <a:uLnTx/>
                <a:uFillTx/>
                <a:latin typeface="Times New Roman" panose="02020603050405020304" pitchFamily="18" charset="0"/>
                <a:cs typeface="Times New Roman" panose="02020603050405020304" pitchFamily="18" charset="0"/>
              </a:rPr>
              <a:t>xẹp</a:t>
            </a:r>
            <a:r>
              <a:rPr kumimoji="0" lang="en-US" sz="3200" b="1" i="0" u="none" strike="noStrike" kern="1200" cap="none" spc="0" normalizeH="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00CC"/>
                </a:solidFill>
                <a:effectLst/>
                <a:uLnTx/>
                <a:uFillTx/>
                <a:latin typeface="Times New Roman" panose="02020603050405020304" pitchFamily="18" charset="0"/>
                <a:cs typeface="Times New Roman" panose="02020603050405020304" pitchFamily="18" charset="0"/>
              </a:rPr>
              <a:t>phồng</a:t>
            </a:r>
            <a:r>
              <a:rPr kumimoji="0" lang="en-US" sz="3200" b="1" i="0" u="none" strike="noStrike" kern="1200" cap="none" spc="0" normalizeH="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00CC"/>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00CC"/>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00CC"/>
                </a:solidFill>
                <a:effectLst/>
                <a:uLnTx/>
                <a:uFillTx/>
                <a:latin typeface="Times New Roman" panose="02020603050405020304" pitchFamily="18" charset="0"/>
                <a:cs typeface="Times New Roman" panose="02020603050405020304" pitchFamily="18" charset="0"/>
              </a:rPr>
              <a:t>tế</a:t>
            </a:r>
            <a:r>
              <a:rPr kumimoji="0" lang="en-US" sz="3200" b="1" i="0" u="none" strike="noStrike" kern="1200" cap="none" spc="0" normalizeH="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00CC"/>
                </a:solidFill>
                <a:effectLst/>
                <a:uLnTx/>
                <a:uFillTx/>
                <a:latin typeface="Times New Roman" panose="02020603050405020304" pitchFamily="18" charset="0"/>
                <a:cs typeface="Times New Roman" panose="02020603050405020304" pitchFamily="18" charset="0"/>
              </a:rPr>
              <a:t>bào</a:t>
            </a:r>
            <a:r>
              <a:rPr kumimoji="0" lang="en-US" sz="3200" b="1" i="0" u="none" strike="noStrike" kern="1200" cap="none" spc="0" normalizeH="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00CC"/>
                </a:solidFill>
                <a:effectLst/>
                <a:uLnTx/>
                <a:uFillTx/>
                <a:latin typeface="Times New Roman" panose="02020603050405020304" pitchFamily="18" charset="0"/>
                <a:cs typeface="Times New Roman" panose="02020603050405020304" pitchFamily="18" charset="0"/>
              </a:rPr>
              <a:t>khí</a:t>
            </a:r>
            <a:r>
              <a:rPr kumimoji="0" lang="en-US" sz="3200" b="1" i="0" u="none" strike="noStrike" kern="1200" cap="none" spc="0" normalizeH="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00CC"/>
                </a:solidFill>
                <a:effectLst/>
                <a:uLnTx/>
                <a:uFillTx/>
                <a:latin typeface="Times New Roman" panose="02020603050405020304" pitchFamily="18" charset="0"/>
                <a:cs typeface="Times New Roman" panose="02020603050405020304" pitchFamily="18" charset="0"/>
              </a:rPr>
              <a:t>khổng</a:t>
            </a:r>
            <a:endPar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a:t>
            </a:r>
            <a:r>
              <a:rPr kumimoji="0" lang="en-US" sz="3200" b="1" i="0" u="none" strike="noStrike" kern="1200" cap="none" spc="0" normalizeH="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Sự</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tăng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diện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tích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bề</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mặt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một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chiếc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lá</a:t>
            </a:r>
            <a:endPar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C. </a:t>
            </a:r>
            <a:r>
              <a:rPr lang="en-US" sz="3200" b="1" dirty="0" err="1">
                <a:solidFill>
                  <a:srgbClr val="0000CC"/>
                </a:solidFill>
                <a:latin typeface="Times New Roman" panose="02020603050405020304" pitchFamily="18" charset="0"/>
                <a:cs typeface="Times New Roman" panose="02020603050405020304" pitchFamily="18" charset="0"/>
              </a:rPr>
              <a:t>Sự</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tăng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dần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kích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thước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một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khoai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lang</a:t>
            </a:r>
            <a:r>
              <a:rPr lang="en-US" sz="3200" b="1" dirty="0">
                <a:solidFill>
                  <a:srgbClr val="0000CC"/>
                </a:solidFill>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D. </a:t>
            </a:r>
            <a:r>
              <a:rPr lang="en-US" sz="3200" b="1" dirty="0" err="1">
                <a:solidFill>
                  <a:srgbClr val="0000CC"/>
                </a:solidFill>
                <a:latin typeface="Times New Roman" panose="02020603050405020304" pitchFamily="18" charset="0"/>
                <a:cs typeface="Times New Roman" panose="02020603050405020304" pitchFamily="18" charset="0"/>
              </a:rPr>
              <a:t>Sự</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vươn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cao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thân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cây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tre</a:t>
            </a:r>
            <a:endPar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 action="ppaction://noaction"/>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10623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98174"/>
            <a:ext cx="10526728" cy="150629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srgbClr val="C00000"/>
                </a:solidFill>
                <a:latin typeface="Times New Roman" panose="02020603050405020304" pitchFamily="18" charset="0"/>
                <a:cs typeface="Times New Roman" panose="02020603050405020304" pitchFamily="18" charset="0"/>
              </a:rPr>
              <a:t>Câu</a:t>
            </a:r>
            <a:r>
              <a:rPr lang="en-US" sz="3200" b="1" dirty="0">
                <a:solidFill>
                  <a:srgbClr val="C00000"/>
                </a:solidFill>
                <a:latin typeface="Times New Roman" panose="02020603050405020304" pitchFamily="18" charset="0"/>
                <a:cs typeface="Times New Roman" panose="02020603050405020304" pitchFamily="18" charset="0"/>
              </a:rPr>
              <a:t> 4. </a:t>
            </a:r>
            <a:r>
              <a:rPr lang="en-US" sz="3200" b="1" dirty="0" err="1">
                <a:solidFill>
                  <a:srgbClr val="C00000"/>
                </a:solidFill>
                <a:latin typeface="Times New Roman" panose="02020603050405020304" pitchFamily="18" charset="0"/>
                <a:cs typeface="Times New Roman" panose="02020603050405020304" pitchFamily="18" charset="0"/>
              </a:rPr>
              <a:t>Sự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lớn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của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bào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liên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quan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mật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thiết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đến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quá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trình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nào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dưới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đây</a:t>
            </a:r>
            <a:r>
              <a:rPr lang="en-US" sz="3200" b="1" dirty="0">
                <a:solidFill>
                  <a:srgbClr val="C0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A. </a:t>
            </a:r>
            <a:r>
              <a:rPr lang="en-US" sz="2800" b="1" dirty="0" err="1">
                <a:solidFill>
                  <a:srgbClr val="0000CC"/>
                </a:solidFill>
                <a:latin typeface="Times New Roman" panose="02020603050405020304" pitchFamily="18" charset="0"/>
                <a:cs typeface="Times New Roman" panose="02020603050405020304" pitchFamily="18" charset="0"/>
              </a:rPr>
              <a:t>Sinh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sản</a:t>
            </a:r>
            <a:endPar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B. </a:t>
            </a:r>
            <a:r>
              <a:rPr lang="en-US" sz="2800" b="1" dirty="0" err="1">
                <a:solidFill>
                  <a:srgbClr val="0000CC"/>
                </a:solidFill>
                <a:latin typeface="Times New Roman" panose="02020603050405020304" pitchFamily="18" charset="0"/>
                <a:cs typeface="Times New Roman" panose="02020603050405020304" pitchFamily="18" charset="0"/>
              </a:rPr>
              <a:t>Cảm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ứng</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C. </a:t>
            </a:r>
            <a:r>
              <a:rPr lang="en-US" sz="2800" b="1" dirty="0" err="1">
                <a:solidFill>
                  <a:srgbClr val="0000CC"/>
                </a:solidFill>
                <a:latin typeface="Times New Roman" panose="02020603050405020304" pitchFamily="18" charset="0"/>
                <a:cs typeface="Times New Roman" panose="02020603050405020304" pitchFamily="18" charset="0"/>
              </a:rPr>
              <a:t>Trao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đổi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chất</a:t>
            </a:r>
            <a:r>
              <a:rPr lang="en-US" sz="2800" b="1" dirty="0">
                <a:solidFill>
                  <a:srgbClr val="0000CC"/>
                </a:solidFill>
                <a:latin typeface="Times New Roman" panose="02020603050405020304" pitchFamily="18" charset="0"/>
                <a:cs typeface="Times New Roman" panose="02020603050405020304" pitchFamily="18" charset="0"/>
              </a:rPr>
              <a:t>           </a:t>
            </a:r>
            <a:endPar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D</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Cảm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ứng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trao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đổi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chất</a:t>
            </a:r>
            <a:endPar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00747"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91384" y="2941868"/>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43357" y="2066249"/>
            <a:ext cx="732592" cy="643793"/>
          </a:xfrm>
          <a:prstGeom prst="rect">
            <a:avLst/>
          </a:prstGeom>
        </p:spPr>
      </p:pic>
      <p:sp>
        <p:nvSpPr>
          <p:cNvPr id="18" name="Cloud 17">
            <a:hlinkClick r:id="" action="ppaction://noaction"/>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960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98174"/>
            <a:ext cx="10526728" cy="150629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srgbClr val="C00000"/>
                </a:solidFill>
                <a:latin typeface="Times New Roman" panose="02020603050405020304" pitchFamily="18" charset="0"/>
                <a:cs typeface="Times New Roman" panose="02020603050405020304" pitchFamily="18" charset="0"/>
              </a:rPr>
              <a:t>Câu</a:t>
            </a:r>
            <a:r>
              <a:rPr lang="en-US" sz="3200" b="1" dirty="0">
                <a:solidFill>
                  <a:srgbClr val="C00000"/>
                </a:solidFill>
                <a:latin typeface="Times New Roman" panose="02020603050405020304" pitchFamily="18" charset="0"/>
                <a:cs typeface="Times New Roman" panose="02020603050405020304" pitchFamily="18" charset="0"/>
              </a:rPr>
              <a:t> 5. </a:t>
            </a:r>
            <a:r>
              <a:rPr lang="en-US" sz="3200" b="1" dirty="0" err="1">
                <a:solidFill>
                  <a:srgbClr val="C00000"/>
                </a:solidFill>
                <a:latin typeface="Times New Roman" panose="02020603050405020304" pitchFamily="18" charset="0"/>
                <a:cs typeface="Times New Roman" panose="02020603050405020304" pitchFamily="18" charset="0"/>
              </a:rPr>
              <a:t>Một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bào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mô</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phân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sinh</a:t>
            </a:r>
            <a:r>
              <a:rPr lang="en-US" sz="3200" b="1" dirty="0">
                <a:solidFill>
                  <a:srgbClr val="C00000"/>
                </a:solidFill>
                <a:latin typeface="Times New Roman" panose="02020603050405020304" pitchFamily="18" charset="0"/>
                <a:cs typeface="Times New Roman" panose="02020603050405020304" pitchFamily="18" charset="0"/>
              </a:rPr>
              <a:t> ở </a:t>
            </a:r>
            <a:r>
              <a:rPr lang="en-US" sz="3200" b="1" dirty="0" err="1">
                <a:solidFill>
                  <a:srgbClr val="C00000"/>
                </a:solidFill>
                <a:latin typeface="Times New Roman" panose="02020603050405020304" pitchFamily="18" charset="0"/>
                <a:cs typeface="Times New Roman" panose="02020603050405020304" pitchFamily="18" charset="0"/>
              </a:rPr>
              <a:t>thực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vật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tiến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hành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phân</a:t>
            </a:r>
            <a:r>
              <a:rPr lang="en-US" sz="3200" b="1" dirty="0">
                <a:solidFill>
                  <a:srgbClr val="C00000"/>
                </a:solidFill>
                <a:latin typeface="Times New Roman" panose="02020603050405020304" pitchFamily="18" charset="0"/>
                <a:cs typeface="Times New Roman" panose="02020603050405020304" pitchFamily="18" charset="0"/>
              </a:rPr>
              <a:t> chia </a:t>
            </a:r>
            <a:r>
              <a:rPr lang="en-US" sz="3200" b="1" dirty="0" err="1">
                <a:solidFill>
                  <a:srgbClr val="C00000"/>
                </a:solidFill>
                <a:latin typeface="Times New Roman" panose="02020603050405020304" pitchFamily="18" charset="0"/>
                <a:cs typeface="Times New Roman" panose="02020603050405020304" pitchFamily="18" charset="0"/>
              </a:rPr>
              <a:t>liên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tiếp</a:t>
            </a:r>
            <a:r>
              <a:rPr lang="en-US" sz="3200" b="1" dirty="0">
                <a:solidFill>
                  <a:srgbClr val="C00000"/>
                </a:solidFill>
                <a:latin typeface="Times New Roman" panose="02020603050405020304" pitchFamily="18" charset="0"/>
                <a:cs typeface="Times New Roman" panose="02020603050405020304" pitchFamily="18" charset="0"/>
              </a:rPr>
              <a:t> 4 </a:t>
            </a:r>
            <a:r>
              <a:rPr lang="en-US" sz="3200" b="1" dirty="0" err="1">
                <a:solidFill>
                  <a:srgbClr val="C00000"/>
                </a:solidFill>
                <a:latin typeface="Times New Roman" panose="02020603050405020304" pitchFamily="18" charset="0"/>
                <a:cs typeface="Times New Roman" panose="02020603050405020304" pitchFamily="18" charset="0"/>
              </a:rPr>
              <a:t>lần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Hỏi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sau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quá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trình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này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số</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bào</a:t>
            </a:r>
            <a:r>
              <a:rPr lang="en-US" sz="3200" b="1" dirty="0">
                <a:solidFill>
                  <a:srgbClr val="C00000"/>
                </a:solidFill>
                <a:latin typeface="Times New Roman" panose="02020603050405020304" pitchFamily="18" charset="0"/>
                <a:cs typeface="Times New Roman" panose="02020603050405020304" pitchFamily="18" charset="0"/>
              </a:rPr>
              <a:t> con </a:t>
            </a:r>
            <a:r>
              <a:rPr lang="en-US" sz="3200" b="1" dirty="0" err="1">
                <a:solidFill>
                  <a:srgbClr val="C00000"/>
                </a:solidFill>
                <a:latin typeface="Times New Roman" panose="02020603050405020304" pitchFamily="18" charset="0"/>
                <a:cs typeface="Times New Roman" panose="02020603050405020304" pitchFamily="18" charset="0"/>
              </a:rPr>
              <a:t>được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tạo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thành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bao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nhiêu</a:t>
            </a:r>
            <a:r>
              <a:rPr lang="vi-VN" sz="3200" b="1" dirty="0">
                <a:solidFill>
                  <a:srgbClr val="C00000"/>
                </a:solidFill>
                <a:latin typeface="Times New Roman" panose="02020603050405020304" pitchFamily="18" charset="0"/>
                <a:cs typeface="Times New Roman" panose="02020603050405020304" pitchFamily="18" charset="0"/>
              </a:rPr>
              <a:t>?</a:t>
            </a:r>
            <a:r>
              <a:rPr lang="en-US" sz="3200" b="1" dirty="0">
                <a:solidFill>
                  <a:srgbClr val="C00000"/>
                </a:solidFill>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A. </a:t>
            </a:r>
            <a:r>
              <a:rPr lang="en-US" sz="2800" b="1" dirty="0">
                <a:solidFill>
                  <a:srgbClr val="0000CC"/>
                </a:solidFill>
                <a:latin typeface="Times New Roman" panose="02020603050405020304" pitchFamily="18" charset="0"/>
                <a:cs typeface="Times New Roman" panose="02020603050405020304" pitchFamily="18" charset="0"/>
              </a:rPr>
              <a:t> 8 </a:t>
            </a:r>
            <a:r>
              <a:rPr lang="en-US" sz="2800" b="1" dirty="0" err="1">
                <a:solidFill>
                  <a:srgbClr val="0000CC"/>
                </a:solidFill>
                <a:latin typeface="Times New Roman" panose="02020603050405020304" pitchFamily="18" charset="0"/>
                <a:cs typeface="Times New Roman" panose="02020603050405020304" pitchFamily="18" charset="0"/>
              </a:rPr>
              <a:t>tế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bào</a:t>
            </a:r>
            <a:endPar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B. </a:t>
            </a:r>
            <a:r>
              <a:rPr lang="en-US" sz="2800" b="1" dirty="0">
                <a:solidFill>
                  <a:srgbClr val="0000CC"/>
                </a:solidFill>
                <a:latin typeface="Times New Roman" panose="02020603050405020304" pitchFamily="18" charset="0"/>
                <a:cs typeface="Times New Roman" panose="02020603050405020304" pitchFamily="18" charset="0"/>
              </a:rPr>
              <a:t>16 </a:t>
            </a:r>
            <a:r>
              <a:rPr lang="en-US" sz="2800" b="1" dirty="0" err="1">
                <a:solidFill>
                  <a:srgbClr val="0000CC"/>
                </a:solidFill>
                <a:latin typeface="Times New Roman" panose="02020603050405020304" pitchFamily="18" charset="0"/>
                <a:cs typeface="Times New Roman" panose="02020603050405020304" pitchFamily="18" charset="0"/>
              </a:rPr>
              <a:t>tế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bào</a:t>
            </a:r>
            <a:r>
              <a:rPr lang="en-US" sz="2800" b="1" dirty="0">
                <a:solidFill>
                  <a:srgbClr val="0000CC"/>
                </a:solidFill>
                <a:latin typeface="Times New Roman" panose="02020603050405020304" pitchFamily="18" charset="0"/>
                <a:cs typeface="Times New Roman" panose="02020603050405020304" pitchFamily="18" charset="0"/>
              </a:rPr>
              <a:t>           </a:t>
            </a:r>
            <a:endPar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32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tế</a:t>
            </a:r>
            <a:r>
              <a:rPr kumimoji="0" lang="en-US" sz="2800" b="1" i="0" u="none" strike="noStrike" kern="1200" cap="none" spc="0" normalizeH="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CC"/>
                </a:solidFill>
                <a:effectLst/>
                <a:uLnTx/>
                <a:uFillTx/>
                <a:latin typeface="Times New Roman" panose="02020603050405020304" pitchFamily="18" charset="0"/>
                <a:cs typeface="Times New Roman" panose="02020603050405020304" pitchFamily="18" charset="0"/>
              </a:rPr>
              <a:t>bào</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D.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4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tế</a:t>
            </a:r>
            <a:r>
              <a:rPr kumimoji="0" lang="en-US" sz="2800" b="1" i="0" u="none" strike="noStrike" kern="1200" cap="none" spc="0" normalizeH="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CC"/>
                </a:solidFill>
                <a:effectLst/>
                <a:uLnTx/>
                <a:uFillTx/>
                <a:latin typeface="Times New Roman" panose="02020603050405020304" pitchFamily="18" charset="0"/>
                <a:cs typeface="Times New Roman" panose="02020603050405020304" pitchFamily="18" charset="0"/>
              </a:rPr>
              <a:t>bào</a:t>
            </a:r>
            <a:endPar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 action="ppaction://noaction"/>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589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srcRect/>
          <a:stretch>
            <a:fillRect/>
          </a:stretch>
        </p:blipFill>
        <p:spPr bwMode="auto">
          <a:xfrm>
            <a:off x="1" y="0"/>
            <a:ext cx="12192000" cy="6858000"/>
          </a:xfrm>
          <a:prstGeom prst="rect">
            <a:avLst/>
          </a:prstGeom>
          <a:noFill/>
          <a:ln w="9525">
            <a:noFill/>
            <a:miter lim="800000"/>
            <a:headEnd/>
            <a:tailEnd/>
          </a:ln>
        </p:spPr>
      </p:pic>
    </p:spTree>
    <p:extLst>
      <p:ext uri="{BB962C8B-B14F-4D97-AF65-F5344CB8AC3E}">
        <p14:creationId xmlns:p14="http://schemas.microsoft.com/office/powerpoint/2010/main" val="1078084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88235"/>
            <a:ext cx="10526728" cy="15162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Times New Roman" panose="02020603050405020304" pitchFamily="18" charset="0"/>
                <a:cs typeface="Times New Roman" panose="02020603050405020304" pitchFamily="18" charset="0"/>
              </a:rPr>
              <a:t>Câu</a:t>
            </a:r>
            <a:r>
              <a:rPr lang="en-US" sz="3200" b="1" dirty="0">
                <a:solidFill>
                  <a:srgbClr val="C00000"/>
                </a:solidFill>
                <a:latin typeface="Times New Roman" panose="02020603050405020304" pitchFamily="18" charset="0"/>
                <a:cs typeface="Times New Roman" panose="02020603050405020304" pitchFamily="18" charset="0"/>
              </a:rPr>
              <a:t> 6. </a:t>
            </a:r>
            <a:r>
              <a:rPr lang="en-US" sz="3200" b="1" dirty="0" err="1">
                <a:solidFill>
                  <a:srgbClr val="C00000"/>
                </a:solidFill>
                <a:latin typeface="Times New Roman" panose="02020603050405020304" pitchFamily="18" charset="0"/>
                <a:cs typeface="Times New Roman" panose="02020603050405020304" pitchFamily="18" charset="0"/>
              </a:rPr>
              <a:t>Quá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trình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phân</a:t>
            </a:r>
            <a:r>
              <a:rPr lang="en-US" sz="3200" b="1" dirty="0">
                <a:solidFill>
                  <a:srgbClr val="C00000"/>
                </a:solidFill>
                <a:latin typeface="Times New Roman" panose="02020603050405020304" pitchFamily="18" charset="0"/>
                <a:cs typeface="Times New Roman" panose="02020603050405020304" pitchFamily="18" charset="0"/>
              </a:rPr>
              <a:t> chia </a:t>
            </a:r>
            <a:r>
              <a:rPr lang="en-US" sz="3200" b="1" dirty="0" err="1">
                <a:solidFill>
                  <a:srgbClr val="C00000"/>
                </a:solidFill>
                <a:latin typeface="Times New Roman" panose="02020603050405020304" pitchFamily="18" charset="0"/>
                <a:cs typeface="Times New Roman" panose="02020603050405020304" pitchFamily="18" charset="0"/>
              </a:rPr>
              <a:t>tế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bào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gồm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hai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giai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đoạn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A. </a:t>
            </a:r>
            <a:r>
              <a:rPr lang="en-US" sz="3200" b="1" dirty="0" err="1">
                <a:solidFill>
                  <a:srgbClr val="0000CC"/>
                </a:solidFill>
                <a:latin typeface="Times New Roman" panose="02020603050405020304" pitchFamily="18" charset="0"/>
                <a:cs typeface="Times New Roman" panose="02020603050405020304" pitchFamily="18" charset="0"/>
              </a:rPr>
              <a:t>Phân</a:t>
            </a:r>
            <a:r>
              <a:rPr lang="en-US" sz="3200" b="1" dirty="0">
                <a:solidFill>
                  <a:srgbClr val="0000CC"/>
                </a:solidFill>
                <a:latin typeface="Times New Roman" panose="02020603050405020304" pitchFamily="18" charset="0"/>
                <a:cs typeface="Times New Roman" panose="02020603050405020304" pitchFamily="18" charset="0"/>
              </a:rPr>
              <a:t> chia </a:t>
            </a:r>
            <a:r>
              <a:rPr lang="en-US" sz="3200" b="1" dirty="0" err="1">
                <a:solidFill>
                  <a:srgbClr val="0000CC"/>
                </a:solidFill>
                <a:latin typeface="Times New Roman" panose="02020603050405020304" pitchFamily="18" charset="0"/>
                <a:cs typeface="Times New Roman" panose="02020603050405020304" pitchFamily="18" charset="0"/>
              </a:rPr>
              <a:t>tế</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bào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chất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32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chia </a:t>
            </a:r>
            <a:r>
              <a:rPr lang="en-US" sz="32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nhân</a:t>
            </a:r>
            <a:endPar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B. </a:t>
            </a:r>
            <a:r>
              <a:rPr lang="en-US" sz="3200" b="1" dirty="0" err="1">
                <a:solidFill>
                  <a:srgbClr val="0000CC"/>
                </a:solidFill>
                <a:latin typeface="Times New Roman" panose="02020603050405020304" pitchFamily="18" charset="0"/>
                <a:cs typeface="Times New Roman" panose="02020603050405020304" pitchFamily="18" charset="0"/>
              </a:rPr>
              <a:t>Lớn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32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chia </a:t>
            </a:r>
            <a:r>
              <a:rPr lang="en-US" sz="32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nhân</a:t>
            </a:r>
            <a:endPar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C. </a:t>
            </a:r>
            <a:r>
              <a:rPr lang="en-US" sz="3200" b="1" dirty="0" err="1">
                <a:solidFill>
                  <a:srgbClr val="0000CC"/>
                </a:solidFill>
                <a:latin typeface="Times New Roman" panose="02020603050405020304" pitchFamily="18" charset="0"/>
                <a:cs typeface="Times New Roman" panose="02020603050405020304" pitchFamily="18" charset="0"/>
              </a:rPr>
              <a:t>Trao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đổi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chất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32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chia </a:t>
            </a:r>
            <a:r>
              <a:rPr lang="en-US" sz="32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tế</a:t>
            </a:r>
            <a:r>
              <a:rPr lang="en-US" sz="32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bào</a:t>
            </a:r>
            <a:r>
              <a:rPr lang="en-US" sz="32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chất</a:t>
            </a:r>
            <a:endPar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D. </a:t>
            </a:r>
            <a:r>
              <a:rPr lang="en-US" sz="3200" b="1" dirty="0" err="1">
                <a:solidFill>
                  <a:srgbClr val="0000CC"/>
                </a:solidFill>
                <a:latin typeface="Times New Roman" panose="02020603050405020304" pitchFamily="18" charset="0"/>
                <a:cs typeface="Times New Roman" panose="02020603050405020304" pitchFamily="18" charset="0"/>
              </a:rPr>
              <a:t>Phân</a:t>
            </a:r>
            <a:r>
              <a:rPr lang="en-US" sz="3200" b="1" dirty="0">
                <a:solidFill>
                  <a:srgbClr val="0000CC"/>
                </a:solidFill>
                <a:latin typeface="Times New Roman" panose="02020603050405020304" pitchFamily="18" charset="0"/>
                <a:cs typeface="Times New Roman" panose="02020603050405020304" pitchFamily="18" charset="0"/>
              </a:rPr>
              <a:t> chia </a:t>
            </a:r>
            <a:r>
              <a:rPr lang="en-US" sz="3200" b="1" dirty="0" err="1">
                <a:solidFill>
                  <a:srgbClr val="0000CC"/>
                </a:solidFill>
                <a:latin typeface="Times New Roman" panose="02020603050405020304" pitchFamily="18" charset="0"/>
                <a:cs typeface="Times New Roman" panose="02020603050405020304" pitchFamily="18" charset="0"/>
              </a:rPr>
              <a:t>nhân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32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chia </a:t>
            </a:r>
            <a:r>
              <a:rPr lang="en-US" sz="32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tế</a:t>
            </a:r>
            <a:r>
              <a:rPr lang="en-US" sz="32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bào</a:t>
            </a:r>
            <a:r>
              <a:rPr lang="en-US" sz="32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chất</a:t>
            </a:r>
            <a:endPar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4" y="2902112"/>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915181"/>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 action="ppaction://noaction"/>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238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318052"/>
            <a:ext cx="10526728" cy="148641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Times New Roman" panose="02020603050405020304" pitchFamily="18" charset="0"/>
                <a:cs typeface="Times New Roman" panose="02020603050405020304" pitchFamily="18" charset="0"/>
              </a:rPr>
              <a:t>Câu</a:t>
            </a:r>
            <a:r>
              <a:rPr lang="en-US" sz="3200" b="1" dirty="0">
                <a:solidFill>
                  <a:srgbClr val="C00000"/>
                </a:solidFill>
                <a:latin typeface="Times New Roman" panose="02020603050405020304" pitchFamily="18" charset="0"/>
                <a:cs typeface="Times New Roman" panose="02020603050405020304" pitchFamily="18" charset="0"/>
              </a:rPr>
              <a:t> 7. </a:t>
            </a:r>
            <a:r>
              <a:rPr lang="en-US" sz="3200" b="1" dirty="0" err="1">
                <a:solidFill>
                  <a:srgbClr val="C00000"/>
                </a:solidFill>
                <a:latin typeface="Times New Roman" panose="02020603050405020304" pitchFamily="18" charset="0"/>
                <a:cs typeface="Times New Roman" panose="02020603050405020304" pitchFamily="18" charset="0"/>
              </a:rPr>
              <a:t>Phát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biểu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nào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dưới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đây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về</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quá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trình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lớn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phân</a:t>
            </a:r>
            <a:r>
              <a:rPr lang="en-US" sz="3200" b="1" dirty="0">
                <a:solidFill>
                  <a:srgbClr val="C00000"/>
                </a:solidFill>
                <a:latin typeface="Times New Roman" panose="02020603050405020304" pitchFamily="18" charset="0"/>
                <a:cs typeface="Times New Roman" panose="02020603050405020304" pitchFamily="18" charset="0"/>
              </a:rPr>
              <a:t> chia </a:t>
            </a:r>
            <a:r>
              <a:rPr lang="en-US" sz="3200" b="1" dirty="0" err="1">
                <a:solidFill>
                  <a:srgbClr val="C00000"/>
                </a:solidFill>
                <a:latin typeface="Times New Roman" panose="02020603050405020304" pitchFamily="18" charset="0"/>
                <a:cs typeface="Times New Roman" panose="02020603050405020304" pitchFamily="18" charset="0"/>
              </a:rPr>
              <a:t>của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bào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đúng</a:t>
            </a:r>
            <a:r>
              <a:rPr lang="en-US" sz="3200" b="1" dirty="0">
                <a:solidFill>
                  <a:srgbClr val="C00000"/>
                </a:solidFill>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A. </a:t>
            </a:r>
            <a:r>
              <a:rPr lang="en-US" sz="2400" b="1" dirty="0" err="1">
                <a:solidFill>
                  <a:srgbClr val="0000CC"/>
                </a:solidFill>
                <a:latin typeface="Times New Roman" panose="02020603050405020304" pitchFamily="18" charset="0"/>
                <a:cs typeface="Times New Roman" panose="02020603050405020304" pitchFamily="18" charset="0"/>
              </a:rPr>
              <a:t>Mọi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tế</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bào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lớn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rồi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đều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bước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vào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quá</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trình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phân</a:t>
            </a:r>
            <a:r>
              <a:rPr lang="en-US" sz="2400" b="1" dirty="0">
                <a:solidFill>
                  <a:srgbClr val="0000CC"/>
                </a:solidFill>
                <a:latin typeface="Times New Roman" panose="02020603050405020304" pitchFamily="18" charset="0"/>
                <a:cs typeface="Times New Roman" panose="02020603050405020304" pitchFamily="18" charset="0"/>
              </a:rPr>
              <a:t> chia </a:t>
            </a:r>
            <a:r>
              <a:rPr lang="en-US" sz="2400" b="1" dirty="0" err="1">
                <a:solidFill>
                  <a:srgbClr val="0000CC"/>
                </a:solidFill>
                <a:latin typeface="Times New Roman" panose="02020603050405020304" pitchFamily="18" charset="0"/>
                <a:cs typeface="Times New Roman" panose="02020603050405020304" pitchFamily="18" charset="0"/>
              </a:rPr>
              <a:t>tế</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bào</a:t>
            </a:r>
            <a:endParaRPr kumimoji="0" lang="vi-VN" sz="24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B. </a:t>
            </a:r>
            <a:r>
              <a:rPr lang="en-US" sz="2400" b="1" dirty="0" err="1">
                <a:solidFill>
                  <a:srgbClr val="0000CC"/>
                </a:solidFill>
                <a:latin typeface="Times New Roman" panose="02020603050405020304" pitchFamily="18" charset="0"/>
                <a:cs typeface="Times New Roman" panose="02020603050405020304" pitchFamily="18" charset="0"/>
              </a:rPr>
              <a:t>Lớn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phân</a:t>
            </a:r>
            <a:r>
              <a:rPr lang="en-US" sz="2400" b="1" dirty="0">
                <a:solidFill>
                  <a:srgbClr val="0000CC"/>
                </a:solidFill>
                <a:latin typeface="Times New Roman" panose="02020603050405020304" pitchFamily="18" charset="0"/>
                <a:cs typeface="Times New Roman" panose="02020603050405020304" pitchFamily="18" charset="0"/>
              </a:rPr>
              <a:t> chia </a:t>
            </a:r>
            <a:r>
              <a:rPr lang="en-US" sz="2400" b="1" dirty="0" err="1">
                <a:solidFill>
                  <a:srgbClr val="0000CC"/>
                </a:solidFill>
                <a:latin typeface="Times New Roman" panose="02020603050405020304" pitchFamily="18" charset="0"/>
                <a:cs typeface="Times New Roman" panose="02020603050405020304" pitchFamily="18" charset="0"/>
              </a:rPr>
              <a:t>tế</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bào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giúp</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sinh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vật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tăng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kích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thước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khối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lượng</a:t>
            </a:r>
            <a:endParaRPr kumimoji="0" lang="vi-VN" sz="24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C. </a:t>
            </a:r>
            <a:r>
              <a:rPr lang="en-US" sz="2400" b="1" dirty="0" err="1">
                <a:solidFill>
                  <a:srgbClr val="0000CC"/>
                </a:solidFill>
                <a:latin typeface="Times New Roman" panose="02020603050405020304" pitchFamily="18" charset="0"/>
                <a:cs typeface="Times New Roman" panose="02020603050405020304" pitchFamily="18" charset="0"/>
              </a:rPr>
              <a:t>Sau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mỗi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lần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phân</a:t>
            </a:r>
            <a:r>
              <a:rPr lang="en-US" sz="2400" b="1" dirty="0">
                <a:solidFill>
                  <a:srgbClr val="0000CC"/>
                </a:solidFill>
                <a:latin typeface="Times New Roman" panose="02020603050405020304" pitchFamily="18" charset="0"/>
                <a:cs typeface="Times New Roman" panose="02020603050405020304" pitchFamily="18" charset="0"/>
              </a:rPr>
              <a:t> chia, </a:t>
            </a:r>
            <a:r>
              <a:rPr lang="en-US" sz="2400" b="1" dirty="0" err="1">
                <a:solidFill>
                  <a:srgbClr val="0000CC"/>
                </a:solidFill>
                <a:latin typeface="Times New Roman" panose="02020603050405020304" pitchFamily="18" charset="0"/>
                <a:cs typeface="Times New Roman" panose="02020603050405020304" pitchFamily="18" charset="0"/>
              </a:rPr>
              <a:t>từ</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một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tế</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bào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mẹ</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sẽ</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tạo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ra</a:t>
            </a:r>
            <a:r>
              <a:rPr lang="en-US" sz="2400" b="1" dirty="0">
                <a:solidFill>
                  <a:srgbClr val="0000CC"/>
                </a:solidFill>
                <a:latin typeface="Times New Roman" panose="02020603050405020304" pitchFamily="18" charset="0"/>
                <a:cs typeface="Times New Roman" panose="02020603050405020304" pitchFamily="18" charset="0"/>
              </a:rPr>
              <a:t> 3 </a:t>
            </a:r>
            <a:r>
              <a:rPr lang="en-US" sz="2400" b="1" dirty="0" err="1">
                <a:solidFill>
                  <a:srgbClr val="0000CC"/>
                </a:solidFill>
                <a:latin typeface="Times New Roman" panose="02020603050405020304" pitchFamily="18" charset="0"/>
                <a:cs typeface="Times New Roman" panose="02020603050405020304" pitchFamily="18" charset="0"/>
              </a:rPr>
              <a:t>tế</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bào</a:t>
            </a:r>
            <a:r>
              <a:rPr lang="en-US" sz="2400" b="1" dirty="0">
                <a:solidFill>
                  <a:srgbClr val="0000CC"/>
                </a:solidFill>
                <a:latin typeface="Times New Roman" panose="02020603050405020304" pitchFamily="18" charset="0"/>
                <a:cs typeface="Times New Roman" panose="02020603050405020304" pitchFamily="18" charset="0"/>
              </a:rPr>
              <a:t> con</a:t>
            </a:r>
            <a:endParaRPr lang="vi-VN" sz="2400" b="1" dirty="0">
              <a:solidFill>
                <a:srgbClr val="0000CC"/>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30614" y="2842707"/>
            <a:ext cx="522875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D. </a:t>
            </a:r>
            <a:r>
              <a:rPr lang="en-US" sz="2300" b="1" noProof="0" dirty="0" err="1">
                <a:solidFill>
                  <a:srgbClr val="0000CC"/>
                </a:solidFill>
                <a:latin typeface="Times New Roman" panose="02020603050405020304" pitchFamily="18" charset="0"/>
                <a:cs typeface="Times New Roman" panose="02020603050405020304" pitchFamily="18" charset="0"/>
              </a:rPr>
              <a:t>Sự</a:t>
            </a:r>
            <a:r>
              <a:rPr lang="en-US" sz="2300" b="1" noProof="0" dirty="0">
                <a:solidFill>
                  <a:srgbClr val="0000CC"/>
                </a:solidFill>
                <a:latin typeface="Times New Roman" panose="02020603050405020304" pitchFamily="18" charset="0"/>
                <a:cs typeface="Times New Roman" panose="02020603050405020304" pitchFamily="18" charset="0"/>
              </a:rPr>
              <a:t> </a:t>
            </a:r>
            <a:r>
              <a:rPr lang="en-US" sz="2300" b="1" noProof="0" dirty="0" err="1">
                <a:solidFill>
                  <a:srgbClr val="0000CC"/>
                </a:solidFill>
                <a:latin typeface="Times New Roman" panose="02020603050405020304" pitchFamily="18" charset="0"/>
                <a:cs typeface="Times New Roman" panose="02020603050405020304" pitchFamily="18" charset="0"/>
              </a:rPr>
              <a:t>phân</a:t>
            </a:r>
            <a:r>
              <a:rPr lang="en-US" sz="2300" b="1" noProof="0" dirty="0">
                <a:solidFill>
                  <a:srgbClr val="0000CC"/>
                </a:solidFill>
                <a:latin typeface="Times New Roman" panose="02020603050405020304" pitchFamily="18" charset="0"/>
                <a:cs typeface="Times New Roman" panose="02020603050405020304" pitchFamily="18" charset="0"/>
              </a:rPr>
              <a:t> </a:t>
            </a:r>
            <a:r>
              <a:rPr lang="en-US" sz="2300" b="1" noProof="0" dirty="0" err="1">
                <a:solidFill>
                  <a:srgbClr val="0000CC"/>
                </a:solidFill>
                <a:latin typeface="Times New Roman" panose="02020603050405020304" pitchFamily="18" charset="0"/>
                <a:cs typeface="Times New Roman" panose="02020603050405020304" pitchFamily="18" charset="0"/>
              </a:rPr>
              <a:t>tách</a:t>
            </a:r>
            <a:r>
              <a:rPr lang="en-US" sz="2300" b="1" noProof="0" dirty="0">
                <a:solidFill>
                  <a:srgbClr val="0000CC"/>
                </a:solidFill>
                <a:latin typeface="Times New Roman" panose="02020603050405020304" pitchFamily="18" charset="0"/>
                <a:cs typeface="Times New Roman" panose="02020603050405020304" pitchFamily="18" charset="0"/>
              </a:rPr>
              <a:t> </a:t>
            </a:r>
            <a:r>
              <a:rPr lang="en-US" sz="2300" b="1" noProof="0" dirty="0" err="1">
                <a:solidFill>
                  <a:srgbClr val="0000CC"/>
                </a:solidFill>
                <a:latin typeface="Times New Roman" panose="02020603050405020304" pitchFamily="18" charset="0"/>
                <a:cs typeface="Times New Roman" panose="02020603050405020304" pitchFamily="18" charset="0"/>
              </a:rPr>
              <a:t>tế</a:t>
            </a:r>
            <a:r>
              <a:rPr lang="en-US" sz="2300" b="1" noProof="0" dirty="0">
                <a:solidFill>
                  <a:srgbClr val="0000CC"/>
                </a:solidFill>
                <a:latin typeface="Times New Roman" panose="02020603050405020304" pitchFamily="18" charset="0"/>
                <a:cs typeface="Times New Roman" panose="02020603050405020304" pitchFamily="18" charset="0"/>
              </a:rPr>
              <a:t> </a:t>
            </a:r>
            <a:r>
              <a:rPr lang="en-US" sz="2300" b="1" noProof="0" dirty="0" err="1">
                <a:solidFill>
                  <a:srgbClr val="0000CC"/>
                </a:solidFill>
                <a:latin typeface="Times New Roman" panose="02020603050405020304" pitchFamily="18" charset="0"/>
                <a:cs typeface="Times New Roman" panose="02020603050405020304" pitchFamily="18" charset="0"/>
              </a:rPr>
              <a:t>bào</a:t>
            </a:r>
            <a:r>
              <a:rPr lang="en-US" sz="2300" b="1" noProof="0" dirty="0">
                <a:solidFill>
                  <a:srgbClr val="0000CC"/>
                </a:solidFill>
                <a:latin typeface="Times New Roman" panose="02020603050405020304" pitchFamily="18" charset="0"/>
                <a:cs typeface="Times New Roman" panose="02020603050405020304" pitchFamily="18" charset="0"/>
              </a:rPr>
              <a:t> </a:t>
            </a:r>
            <a:r>
              <a:rPr lang="en-US" sz="2300" b="1" noProof="0" dirty="0" err="1">
                <a:solidFill>
                  <a:srgbClr val="0000CC"/>
                </a:solidFill>
                <a:latin typeface="Times New Roman" panose="02020603050405020304" pitchFamily="18" charset="0"/>
                <a:cs typeface="Times New Roman" panose="02020603050405020304" pitchFamily="18" charset="0"/>
              </a:rPr>
              <a:t>chất</a:t>
            </a:r>
            <a:r>
              <a:rPr lang="en-US" sz="2300" b="1" noProof="0" dirty="0">
                <a:solidFill>
                  <a:srgbClr val="0000CC"/>
                </a:solidFill>
                <a:latin typeface="Times New Roman" panose="02020603050405020304" pitchFamily="18" charset="0"/>
                <a:cs typeface="Times New Roman" panose="02020603050405020304" pitchFamily="18" charset="0"/>
              </a:rPr>
              <a:t> </a:t>
            </a:r>
            <a:r>
              <a:rPr lang="en-US" sz="2300" b="1" noProof="0" dirty="0" err="1">
                <a:solidFill>
                  <a:srgbClr val="0000CC"/>
                </a:solidFill>
                <a:latin typeface="Times New Roman" panose="02020603050405020304" pitchFamily="18" charset="0"/>
                <a:cs typeface="Times New Roman" panose="02020603050405020304" pitchFamily="18" charset="0"/>
              </a:rPr>
              <a:t>là</a:t>
            </a:r>
            <a:r>
              <a:rPr lang="en-US" sz="2300" b="1" noProof="0" dirty="0">
                <a:solidFill>
                  <a:srgbClr val="0000CC"/>
                </a:solidFill>
                <a:latin typeface="Times New Roman" panose="02020603050405020304" pitchFamily="18" charset="0"/>
                <a:cs typeface="Times New Roman" panose="02020603050405020304" pitchFamily="18" charset="0"/>
              </a:rPr>
              <a:t> </a:t>
            </a:r>
            <a:r>
              <a:rPr lang="en-US" sz="2300" b="1" noProof="0" dirty="0" err="1">
                <a:solidFill>
                  <a:srgbClr val="0000CC"/>
                </a:solidFill>
                <a:latin typeface="Times New Roman" panose="02020603050405020304" pitchFamily="18" charset="0"/>
                <a:cs typeface="Times New Roman" panose="02020603050405020304" pitchFamily="18" charset="0"/>
              </a:rPr>
              <a:t>giai</a:t>
            </a:r>
            <a:r>
              <a:rPr lang="en-US" sz="2300" b="1" noProof="0" dirty="0">
                <a:solidFill>
                  <a:srgbClr val="0000CC"/>
                </a:solidFill>
                <a:latin typeface="Times New Roman" panose="02020603050405020304" pitchFamily="18" charset="0"/>
                <a:cs typeface="Times New Roman" panose="02020603050405020304" pitchFamily="18" charset="0"/>
              </a:rPr>
              <a:t> </a:t>
            </a:r>
            <a:r>
              <a:rPr lang="en-US" sz="2300" b="1" noProof="0" dirty="0" err="1">
                <a:solidFill>
                  <a:srgbClr val="0000CC"/>
                </a:solidFill>
                <a:latin typeface="Times New Roman" panose="02020603050405020304" pitchFamily="18" charset="0"/>
                <a:cs typeface="Times New Roman" panose="02020603050405020304" pitchFamily="18" charset="0"/>
              </a:rPr>
              <a:t>đoạn</a:t>
            </a:r>
            <a:r>
              <a:rPr lang="en-US" sz="2300" b="1" noProof="0" dirty="0">
                <a:solidFill>
                  <a:srgbClr val="0000CC"/>
                </a:solidFill>
                <a:latin typeface="Times New Roman" panose="02020603050405020304" pitchFamily="18" charset="0"/>
                <a:cs typeface="Times New Roman" panose="02020603050405020304" pitchFamily="18" charset="0"/>
              </a:rPr>
              <a:t> </a:t>
            </a:r>
            <a:r>
              <a:rPr lang="en-US" sz="2300" b="1" noProof="0" dirty="0" err="1">
                <a:solidFill>
                  <a:srgbClr val="0000CC"/>
                </a:solidFill>
                <a:latin typeface="Times New Roman" panose="02020603050405020304" pitchFamily="18" charset="0"/>
                <a:cs typeface="Times New Roman" panose="02020603050405020304" pitchFamily="18" charset="0"/>
              </a:rPr>
              <a:t>đầu</a:t>
            </a:r>
            <a:r>
              <a:rPr lang="en-US" sz="2300" b="1" noProof="0" dirty="0">
                <a:solidFill>
                  <a:srgbClr val="0000CC"/>
                </a:solidFill>
                <a:latin typeface="Times New Roman" panose="02020603050405020304" pitchFamily="18" charset="0"/>
                <a:cs typeface="Times New Roman" panose="02020603050405020304" pitchFamily="18" charset="0"/>
              </a:rPr>
              <a:t> </a:t>
            </a:r>
            <a:r>
              <a:rPr lang="en-US" sz="2300" b="1" noProof="0" dirty="0" err="1">
                <a:solidFill>
                  <a:srgbClr val="0000CC"/>
                </a:solidFill>
                <a:latin typeface="Times New Roman" panose="02020603050405020304" pitchFamily="18" charset="0"/>
                <a:cs typeface="Times New Roman" panose="02020603050405020304" pitchFamily="18" charset="0"/>
              </a:rPr>
              <a:t>tiên</a:t>
            </a:r>
            <a:r>
              <a:rPr lang="en-US" sz="2300" b="1" noProof="0" dirty="0">
                <a:solidFill>
                  <a:srgbClr val="0000CC"/>
                </a:solidFill>
                <a:latin typeface="Times New Roman" panose="02020603050405020304" pitchFamily="18" charset="0"/>
                <a:cs typeface="Times New Roman" panose="02020603050405020304" pitchFamily="18" charset="0"/>
              </a:rPr>
              <a:t> </a:t>
            </a:r>
            <a:r>
              <a:rPr lang="en-US" sz="2300" b="1" noProof="0" dirty="0" err="1">
                <a:solidFill>
                  <a:srgbClr val="0000CC"/>
                </a:solidFill>
                <a:latin typeface="Times New Roman" panose="02020603050405020304" pitchFamily="18" charset="0"/>
                <a:cs typeface="Times New Roman" panose="02020603050405020304" pitchFamily="18" charset="0"/>
              </a:rPr>
              <a:t>trong</a:t>
            </a:r>
            <a:r>
              <a:rPr lang="en-US" sz="2300" b="1" noProof="0" dirty="0">
                <a:solidFill>
                  <a:srgbClr val="0000CC"/>
                </a:solidFill>
                <a:latin typeface="Times New Roman" panose="02020603050405020304" pitchFamily="18" charset="0"/>
                <a:cs typeface="Times New Roman" panose="02020603050405020304" pitchFamily="18" charset="0"/>
              </a:rPr>
              <a:t> </a:t>
            </a:r>
            <a:r>
              <a:rPr lang="en-US" sz="2300" b="1" noProof="0" dirty="0" err="1">
                <a:solidFill>
                  <a:srgbClr val="0000CC"/>
                </a:solidFill>
                <a:latin typeface="Times New Roman" panose="02020603050405020304" pitchFamily="18" charset="0"/>
                <a:cs typeface="Times New Roman" panose="02020603050405020304" pitchFamily="18" charset="0"/>
              </a:rPr>
              <a:t>quá</a:t>
            </a:r>
            <a:r>
              <a:rPr lang="en-US" sz="2300" b="1" noProof="0" dirty="0">
                <a:solidFill>
                  <a:srgbClr val="0000CC"/>
                </a:solidFill>
                <a:latin typeface="Times New Roman" panose="02020603050405020304" pitchFamily="18" charset="0"/>
                <a:cs typeface="Times New Roman" panose="02020603050405020304" pitchFamily="18" charset="0"/>
              </a:rPr>
              <a:t> </a:t>
            </a:r>
            <a:r>
              <a:rPr lang="en-US" sz="2300" b="1" noProof="0" dirty="0" err="1">
                <a:solidFill>
                  <a:srgbClr val="0000CC"/>
                </a:solidFill>
                <a:latin typeface="Times New Roman" panose="02020603050405020304" pitchFamily="18" charset="0"/>
                <a:cs typeface="Times New Roman" panose="02020603050405020304" pitchFamily="18" charset="0"/>
              </a:rPr>
              <a:t>trình</a:t>
            </a:r>
            <a:r>
              <a:rPr lang="en-US" sz="2300" b="1" noProof="0" dirty="0">
                <a:solidFill>
                  <a:srgbClr val="0000CC"/>
                </a:solidFill>
                <a:latin typeface="Times New Roman" panose="02020603050405020304" pitchFamily="18" charset="0"/>
                <a:cs typeface="Times New Roman" panose="02020603050405020304" pitchFamily="18" charset="0"/>
              </a:rPr>
              <a:t> </a:t>
            </a:r>
            <a:r>
              <a:rPr lang="en-US" sz="2300" b="1" noProof="0" dirty="0" err="1">
                <a:solidFill>
                  <a:srgbClr val="0000CC"/>
                </a:solidFill>
                <a:latin typeface="Times New Roman" panose="02020603050405020304" pitchFamily="18" charset="0"/>
                <a:cs typeface="Times New Roman" panose="02020603050405020304" pitchFamily="18" charset="0"/>
              </a:rPr>
              <a:t>phân</a:t>
            </a:r>
            <a:r>
              <a:rPr lang="en-US" sz="2300" b="1" noProof="0" dirty="0">
                <a:solidFill>
                  <a:srgbClr val="0000CC"/>
                </a:solidFill>
                <a:latin typeface="Times New Roman" panose="02020603050405020304" pitchFamily="18" charset="0"/>
                <a:cs typeface="Times New Roman" panose="02020603050405020304" pitchFamily="18" charset="0"/>
              </a:rPr>
              <a:t> chia</a:t>
            </a:r>
            <a:endParaRPr kumimoji="0" lang="vi-VN" sz="23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35042" y="2868773"/>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35042" y="2039193"/>
            <a:ext cx="804742" cy="643793"/>
          </a:xfrm>
          <a:prstGeom prst="rect">
            <a:avLst/>
          </a:prstGeom>
        </p:spPr>
      </p:pic>
      <p:sp>
        <p:nvSpPr>
          <p:cNvPr id="18" name="Cloud 17">
            <a:hlinkClick r:id="" action="ppaction://noaction"/>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94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78296"/>
            <a:ext cx="10526728" cy="152617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err="1">
                <a:solidFill>
                  <a:srgbClr val="9E2237"/>
                </a:solidFill>
                <a:latin typeface="Times New Roman" panose="02020603050405020304" pitchFamily="18" charset="0"/>
                <a:cs typeface="Times New Roman" panose="02020603050405020304" pitchFamily="18" charset="0"/>
              </a:rPr>
              <a:t>Câu</a:t>
            </a:r>
            <a:r>
              <a:rPr lang="en-US" sz="3200" b="1" dirty="0">
                <a:solidFill>
                  <a:srgbClr val="9E2237"/>
                </a:solidFill>
                <a:latin typeface="Times New Roman" panose="02020603050405020304" pitchFamily="18" charset="0"/>
                <a:cs typeface="Times New Roman" panose="02020603050405020304" pitchFamily="18" charset="0"/>
              </a:rPr>
              <a:t> 8. Ở </a:t>
            </a:r>
            <a:r>
              <a:rPr lang="en-US" sz="3200" b="1" dirty="0" err="1">
                <a:solidFill>
                  <a:srgbClr val="9E2237"/>
                </a:solidFill>
                <a:latin typeface="Times New Roman" panose="02020603050405020304" pitchFamily="18" charset="0"/>
                <a:cs typeface="Times New Roman" panose="02020603050405020304" pitchFamily="18" charset="0"/>
              </a:rPr>
              <a:t>cơ</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thể</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thực</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vật</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loại</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mô</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nào</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bao</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gồm</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những</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tế</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bào</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chưa</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phân</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hoá</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và</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có</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khả</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năng</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phân</a:t>
            </a:r>
            <a:r>
              <a:rPr lang="en-US" sz="3200" b="1" dirty="0">
                <a:solidFill>
                  <a:srgbClr val="9E2237"/>
                </a:solidFill>
                <a:latin typeface="Times New Roman" panose="02020603050405020304" pitchFamily="18" charset="0"/>
                <a:cs typeface="Times New Roman" panose="02020603050405020304" pitchFamily="18" charset="0"/>
              </a:rPr>
              <a:t> chia </a:t>
            </a:r>
            <a:r>
              <a:rPr lang="en-US" sz="3200" b="1" dirty="0" err="1">
                <a:solidFill>
                  <a:srgbClr val="9E2237"/>
                </a:solidFill>
                <a:latin typeface="Times New Roman" panose="02020603050405020304" pitchFamily="18" charset="0"/>
                <a:cs typeface="Times New Roman" panose="02020603050405020304" pitchFamily="18" charset="0"/>
              </a:rPr>
              <a:t>mạnh</a:t>
            </a:r>
            <a:r>
              <a:rPr lang="en-US" sz="3200" b="1" dirty="0">
                <a:solidFill>
                  <a:srgbClr val="9E2237"/>
                </a:solidFill>
                <a:latin typeface="Times New Roman" panose="02020603050405020304" pitchFamily="18" charset="0"/>
                <a:cs typeface="Times New Roman" panose="02020603050405020304" pitchFamily="18" charset="0"/>
              </a:rPr>
              <a:t> </a:t>
            </a:r>
            <a:r>
              <a:rPr lang="en-US" sz="3200" b="1" dirty="0" err="1">
                <a:solidFill>
                  <a:srgbClr val="9E2237"/>
                </a:solidFill>
                <a:latin typeface="Times New Roman" panose="02020603050405020304" pitchFamily="18" charset="0"/>
                <a:cs typeface="Times New Roman" panose="02020603050405020304" pitchFamily="18" charset="0"/>
              </a:rPr>
              <a:t>mẽ</a:t>
            </a:r>
            <a:endParaRPr kumimoji="0" lang="vi-VN" sz="4800" b="1" i="0" u="none" strike="noStrike" kern="1200" cap="none" spc="0" normalizeH="0" baseline="0" noProof="0" dirty="0">
              <a:ln>
                <a:noFill/>
              </a:ln>
              <a:solidFill>
                <a:srgbClr val="9E2237"/>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A. </a:t>
            </a:r>
            <a:r>
              <a:rPr lang="en-US" sz="3200" b="1" dirty="0" err="1">
                <a:solidFill>
                  <a:srgbClr val="0000CC"/>
                </a:solidFill>
                <a:latin typeface="Times New Roman" panose="02020603050405020304" pitchFamily="18" charset="0"/>
                <a:cs typeface="Times New Roman" panose="02020603050405020304" pitchFamily="18" charset="0"/>
              </a:rPr>
              <a:t>Mô</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phân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sinh</a:t>
            </a:r>
            <a:endPar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Mô</a:t>
            </a:r>
            <a:r>
              <a:rPr kumimoji="0" lang="en-US" sz="3200" b="1" i="0" u="none" strike="noStrike" kern="1200" cap="none" spc="0" normalizeH="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00CC"/>
                </a:solidFill>
                <a:effectLst/>
                <a:uLnTx/>
                <a:uFillTx/>
                <a:latin typeface="Times New Roman" panose="02020603050405020304" pitchFamily="18" charset="0"/>
                <a:cs typeface="Times New Roman" panose="02020603050405020304" pitchFamily="18" charset="0"/>
              </a:rPr>
              <a:t>bì</a:t>
            </a:r>
            <a:endPar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C. </a:t>
            </a:r>
            <a:r>
              <a:rPr lang="en-US" sz="3200" b="1" dirty="0" err="1">
                <a:solidFill>
                  <a:srgbClr val="0000CC"/>
                </a:solidFill>
                <a:latin typeface="Times New Roman" panose="02020603050405020304" pitchFamily="18" charset="0"/>
                <a:cs typeface="Times New Roman" panose="02020603050405020304" pitchFamily="18" charset="0"/>
              </a:rPr>
              <a:t>Mô</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dẫn</a:t>
            </a:r>
            <a:endPar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D. </a:t>
            </a:r>
            <a:r>
              <a:rPr lang="en-US" sz="3200" b="1" dirty="0" err="1">
                <a:solidFill>
                  <a:srgbClr val="0000CC"/>
                </a:solidFill>
                <a:latin typeface="Times New Roman" panose="02020603050405020304" pitchFamily="18" charset="0"/>
                <a:cs typeface="Times New Roman" panose="02020603050405020304" pitchFamily="18" charset="0"/>
              </a:rPr>
              <a:t>Mô</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tiết</a:t>
            </a:r>
            <a:endPar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 action="ppaction://noaction"/>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470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hidden="1"/>
          <p:cNvSpPr>
            <a:spLocks noGrp="1"/>
          </p:cNvSpPr>
          <p:nvPr>
            <p:ph type="title"/>
          </p:nvPr>
        </p:nvSpPr>
        <p:spPr/>
        <p:txBody>
          <a:bodyPr/>
          <a:lstStyle/>
          <a:p>
            <a:endParaRPr lang="en-US"/>
          </a:p>
        </p:txBody>
      </p:sp>
      <p:pic>
        <p:nvPicPr>
          <p:cNvPr id="58371" name="Picture 2"/>
          <p:cNvPicPr>
            <a:picLocks noChangeAspect="1" noChangeArrowheads="1"/>
          </p:cNvPicPr>
          <p:nvPr/>
        </p:nvPicPr>
        <p:blipFill rotWithShape="1">
          <a:blip r:embed="rId2"/>
          <a:srcRect l="7714" t="4000" r="12786"/>
          <a:stretch/>
        </p:blipFill>
        <p:spPr bwMode="auto">
          <a:xfrm>
            <a:off x="940526" y="274320"/>
            <a:ext cx="9692640" cy="6583680"/>
          </a:xfrm>
          <a:prstGeom prst="rect">
            <a:avLst/>
          </a:prstGeom>
          <a:noFill/>
          <a:ln w="9525">
            <a:noFill/>
            <a:miter lim="800000"/>
            <a:headEnd/>
            <a:tailEnd/>
          </a:ln>
        </p:spPr>
      </p:pic>
    </p:spTree>
    <p:extLst>
      <p:ext uri="{BB962C8B-B14F-4D97-AF65-F5344CB8AC3E}">
        <p14:creationId xmlns:p14="http://schemas.microsoft.com/office/powerpoint/2010/main" val="4430360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hidden="1"/>
          <p:cNvSpPr>
            <a:spLocks noGrp="1"/>
          </p:cNvSpPr>
          <p:nvPr>
            <p:ph type="title"/>
          </p:nvPr>
        </p:nvSpPr>
        <p:spPr/>
        <p:txBody>
          <a:bodyPr/>
          <a:lstStyle/>
          <a:p>
            <a:endParaRPr lang="en-US"/>
          </a:p>
        </p:txBody>
      </p:sp>
      <p:pic>
        <p:nvPicPr>
          <p:cNvPr id="59395" name="Picture 2"/>
          <p:cNvPicPr>
            <a:picLocks noChangeAspect="1" noChangeArrowheads="1"/>
          </p:cNvPicPr>
          <p:nvPr/>
        </p:nvPicPr>
        <p:blipFill rotWithShape="1">
          <a:blip r:embed="rId2"/>
          <a:srcRect l="12353" t="3726" r="15515"/>
          <a:stretch/>
        </p:blipFill>
        <p:spPr bwMode="auto">
          <a:xfrm>
            <a:off x="1506070" y="255494"/>
            <a:ext cx="10179423" cy="6602506"/>
          </a:xfrm>
          <a:prstGeom prst="rect">
            <a:avLst/>
          </a:prstGeom>
          <a:noFill/>
          <a:ln w="9525">
            <a:noFill/>
            <a:miter lim="800000"/>
            <a:headEnd/>
            <a:tailEnd/>
          </a:ln>
        </p:spPr>
      </p:pic>
    </p:spTree>
    <p:extLst>
      <p:ext uri="{BB962C8B-B14F-4D97-AF65-F5344CB8AC3E}">
        <p14:creationId xmlns:p14="http://schemas.microsoft.com/office/powerpoint/2010/main" val="16254538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hidden="1"/>
          <p:cNvSpPr>
            <a:spLocks noGrp="1"/>
          </p:cNvSpPr>
          <p:nvPr>
            <p:ph type="title"/>
          </p:nvPr>
        </p:nvSpPr>
        <p:spPr/>
        <p:txBody>
          <a:bodyPr/>
          <a:lstStyle/>
          <a:p>
            <a:endParaRPr lang="en-US"/>
          </a:p>
        </p:txBody>
      </p:sp>
      <p:pic>
        <p:nvPicPr>
          <p:cNvPr id="64515" name="Picture 2"/>
          <p:cNvPicPr>
            <a:picLocks noChangeAspect="1" noChangeArrowheads="1"/>
          </p:cNvPicPr>
          <p:nvPr/>
        </p:nvPicPr>
        <p:blipFill rotWithShape="1">
          <a:blip r:embed="rId2"/>
          <a:srcRect t="7255" r="4816"/>
          <a:stretch/>
        </p:blipFill>
        <p:spPr bwMode="auto">
          <a:xfrm>
            <a:off x="309283" y="242045"/>
            <a:ext cx="11604812" cy="6360459"/>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690922612"/>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hidden="1"/>
          <p:cNvSpPr>
            <a:spLocks noGrp="1"/>
          </p:cNvSpPr>
          <p:nvPr>
            <p:ph type="title"/>
          </p:nvPr>
        </p:nvSpPr>
        <p:spPr/>
        <p:txBody>
          <a:bodyPr/>
          <a:lstStyle/>
          <a:p>
            <a:endParaRPr lang="en-US"/>
          </a:p>
        </p:txBody>
      </p:sp>
      <p:pic>
        <p:nvPicPr>
          <p:cNvPr id="65539" name="Picture 2"/>
          <p:cNvPicPr>
            <a:picLocks noChangeAspect="1" noChangeArrowheads="1"/>
          </p:cNvPicPr>
          <p:nvPr/>
        </p:nvPicPr>
        <p:blipFill rotWithShape="1">
          <a:blip r:embed="rId2"/>
          <a:srcRect l="8295" t="15428" r="19966" b="-2856"/>
          <a:stretch/>
        </p:blipFill>
        <p:spPr bwMode="auto">
          <a:xfrm>
            <a:off x="-322729" y="0"/>
            <a:ext cx="12304058" cy="7319721"/>
          </a:xfrm>
          <a:prstGeom prst="rect">
            <a:avLst/>
          </a:prstGeom>
          <a:noFill/>
          <a:ln w="9525">
            <a:noFill/>
            <a:miter lim="800000"/>
            <a:headEnd/>
            <a:tailEnd/>
          </a:ln>
        </p:spPr>
      </p:pic>
    </p:spTree>
    <p:extLst>
      <p:ext uri="{BB962C8B-B14F-4D97-AF65-F5344CB8AC3E}">
        <p14:creationId xmlns:p14="http://schemas.microsoft.com/office/powerpoint/2010/main" val="2960329226"/>
      </p:ext>
    </p:extLst>
  </p:cSld>
  <p:clrMapOvr>
    <a:masterClrMapping/>
  </p:clrMapOvr>
  <p:transition>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hidden="1"/>
          <p:cNvSpPr>
            <a:spLocks noGrp="1"/>
          </p:cNvSpPr>
          <p:nvPr>
            <p:ph type="title"/>
          </p:nvPr>
        </p:nvSpPr>
        <p:spPr/>
        <p:txBody>
          <a:bodyPr/>
          <a:lstStyle/>
          <a:p>
            <a:endParaRPr lang="en-US"/>
          </a:p>
        </p:txBody>
      </p:sp>
      <p:pic>
        <p:nvPicPr>
          <p:cNvPr id="66563" name="Picture 2"/>
          <p:cNvPicPr>
            <a:picLocks noChangeAspect="1" noChangeArrowheads="1"/>
          </p:cNvPicPr>
          <p:nvPr/>
        </p:nvPicPr>
        <p:blipFill rotWithShape="1">
          <a:blip r:embed="rId2"/>
          <a:srcRect l="36948" t="10993" r="5368" b="-7822"/>
          <a:stretch/>
        </p:blipFill>
        <p:spPr bwMode="auto">
          <a:xfrm>
            <a:off x="0" y="699246"/>
            <a:ext cx="11537575" cy="6158754"/>
          </a:xfrm>
          <a:prstGeom prst="rect">
            <a:avLst/>
          </a:prstGeom>
          <a:noFill/>
          <a:ln w="9525">
            <a:noFill/>
            <a:miter lim="800000"/>
            <a:headEnd/>
            <a:tailEnd/>
          </a:ln>
        </p:spPr>
      </p:pic>
    </p:spTree>
    <p:extLst>
      <p:ext uri="{BB962C8B-B14F-4D97-AF65-F5344CB8AC3E}">
        <p14:creationId xmlns:p14="http://schemas.microsoft.com/office/powerpoint/2010/main" val="1464940687"/>
      </p:ext>
    </p:extLst>
  </p:cSld>
  <p:clrMapOvr>
    <a:masterClrMapping/>
  </p:clrMapOvr>
  <p:transition>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hidden="1"/>
          <p:cNvSpPr>
            <a:spLocks noGrp="1"/>
          </p:cNvSpPr>
          <p:nvPr>
            <p:ph type="title"/>
          </p:nvPr>
        </p:nvSpPr>
        <p:spPr/>
        <p:txBody>
          <a:bodyPr/>
          <a:lstStyle/>
          <a:p>
            <a:endParaRPr lang="en-US"/>
          </a:p>
        </p:txBody>
      </p:sp>
      <p:pic>
        <p:nvPicPr>
          <p:cNvPr id="44035"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17952245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hidden="1"/>
          <p:cNvSpPr>
            <a:spLocks noGrp="1"/>
          </p:cNvSpPr>
          <p:nvPr>
            <p:ph type="title"/>
          </p:nvPr>
        </p:nvSpPr>
        <p:spPr/>
        <p:txBody>
          <a:bodyPr/>
          <a:lstStyle/>
          <a:p>
            <a:r>
              <a:rPr lang="vi-VN" sz="3600">
                <a:solidFill>
                  <a:schemeClr val="bg1"/>
                </a:solidFill>
                <a:latin typeface="#9Slide03 Swiss Condensed Bold"/>
              </a:rPr>
              <a:t>Thành phần chính tế bào</a:t>
            </a:r>
          </a:p>
        </p:txBody>
      </p:sp>
      <p:pic>
        <p:nvPicPr>
          <p:cNvPr id="45059" name="Picture 2"/>
          <p:cNvPicPr>
            <a:picLocks noChangeAspect="1" noChangeArrowheads="1"/>
          </p:cNvPicPr>
          <p:nvPr/>
        </p:nvPicPr>
        <p:blipFill rotWithShape="1">
          <a:blip r:embed="rId2"/>
          <a:srcRect l="-1393" t="8001" r="4642" b="7238"/>
          <a:stretch/>
        </p:blipFill>
        <p:spPr bwMode="auto">
          <a:xfrm>
            <a:off x="0" y="130629"/>
            <a:ext cx="12192000" cy="6557554"/>
          </a:xfrm>
          <a:prstGeom prst="rect">
            <a:avLst/>
          </a:prstGeom>
          <a:noFill/>
          <a:ln w="9525">
            <a:noFill/>
            <a:miter lim="800000"/>
            <a:headEnd/>
            <a:tailEnd/>
          </a:ln>
        </p:spPr>
      </p:pic>
    </p:spTree>
    <p:extLst>
      <p:ext uri="{BB962C8B-B14F-4D97-AF65-F5344CB8AC3E}">
        <p14:creationId xmlns:p14="http://schemas.microsoft.com/office/powerpoint/2010/main" val="1778803211"/>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061E5E0-DFF1-4A3A-9C06-1DC563DB2C6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45756DB-E5BA-499B-BD55-A8445D54FDDA}"/>
              </a:ext>
            </a:extLst>
          </p:cNvPr>
          <p:cNvSpPr txBox="1"/>
          <p:nvPr/>
        </p:nvSpPr>
        <p:spPr>
          <a:xfrm>
            <a:off x="0" y="134140"/>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CÓ THỂ HAY KHÔNG THỂ?</a:t>
            </a:r>
          </a:p>
        </p:txBody>
      </p:sp>
      <p:grpSp>
        <p:nvGrpSpPr>
          <p:cNvPr id="7" name="Google Shape;557;p38">
            <a:extLst>
              <a:ext uri="{FF2B5EF4-FFF2-40B4-BE49-F238E27FC236}">
                <a16:creationId xmlns:a16="http://schemas.microsoft.com/office/drawing/2014/main" id="{A181F137-FA1F-48D9-B7CB-A662EDE4F496}"/>
              </a:ext>
            </a:extLst>
          </p:cNvPr>
          <p:cNvGrpSpPr/>
          <p:nvPr/>
        </p:nvGrpSpPr>
        <p:grpSpPr>
          <a:xfrm>
            <a:off x="10370163" y="244090"/>
            <a:ext cx="1210353" cy="1072762"/>
            <a:chOff x="3955900" y="2984500"/>
            <a:chExt cx="414000" cy="422525"/>
          </a:xfrm>
        </p:grpSpPr>
        <p:sp>
          <p:nvSpPr>
            <p:cNvPr id="8" name="Google Shape;558;p38">
              <a:extLst>
                <a:ext uri="{FF2B5EF4-FFF2-40B4-BE49-F238E27FC236}">
                  <a16:creationId xmlns:a16="http://schemas.microsoft.com/office/drawing/2014/main" id="{A87696D0-3EE3-4196-B217-F3B28D922AAA}"/>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559;p38">
              <a:extLst>
                <a:ext uri="{FF2B5EF4-FFF2-40B4-BE49-F238E27FC236}">
                  <a16:creationId xmlns:a16="http://schemas.microsoft.com/office/drawing/2014/main" id="{2A3B6C3D-9F1B-4F89-B22D-C36C83B766BD}"/>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560;p38">
              <a:extLst>
                <a:ext uri="{FF2B5EF4-FFF2-40B4-BE49-F238E27FC236}">
                  <a16:creationId xmlns:a16="http://schemas.microsoft.com/office/drawing/2014/main" id="{871CB019-7F0E-4562-B8F8-C8A25E9B30F4}"/>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2" name="Picture 11">
            <a:extLst>
              <a:ext uri="{FF2B5EF4-FFF2-40B4-BE49-F238E27FC236}">
                <a16:creationId xmlns:a16="http://schemas.microsoft.com/office/drawing/2014/main" id="{3269A778-287A-484C-BC79-ABE9A5199D50}"/>
              </a:ext>
            </a:extLst>
          </p:cNvPr>
          <p:cNvPicPr>
            <a:picLocks noChangeAspect="1"/>
          </p:cNvPicPr>
          <p:nvPr/>
        </p:nvPicPr>
        <p:blipFill>
          <a:blip r:embed="rId2"/>
          <a:stretch>
            <a:fillRect/>
          </a:stretch>
        </p:blipFill>
        <p:spPr>
          <a:xfrm>
            <a:off x="6849851" y="2294240"/>
            <a:ext cx="5107449" cy="2986549"/>
          </a:xfrm>
          <a:prstGeom prst="rect">
            <a:avLst/>
          </a:prstGeom>
        </p:spPr>
      </p:pic>
      <p:pic>
        <p:nvPicPr>
          <p:cNvPr id="11" name="Picture 10">
            <a:extLst>
              <a:ext uri="{FF2B5EF4-FFF2-40B4-BE49-F238E27FC236}">
                <a16:creationId xmlns:a16="http://schemas.microsoft.com/office/drawing/2014/main" id="{58B29E30-7024-43D6-9DA8-A5B1BF350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34474" y="946335"/>
            <a:ext cx="2988925" cy="2923745"/>
          </a:xfrm>
          <a:prstGeom prst="rect">
            <a:avLst/>
          </a:prstGeom>
        </p:spPr>
      </p:pic>
      <p:sp>
        <p:nvSpPr>
          <p:cNvPr id="13" name="TextBox 12">
            <a:extLst>
              <a:ext uri="{FF2B5EF4-FFF2-40B4-BE49-F238E27FC236}">
                <a16:creationId xmlns:a16="http://schemas.microsoft.com/office/drawing/2014/main" id="{D9EB9B46-D993-47BD-9870-0827785ED707}"/>
              </a:ext>
            </a:extLst>
          </p:cNvPr>
          <p:cNvSpPr txBox="1"/>
          <p:nvPr/>
        </p:nvSpPr>
        <p:spPr>
          <a:xfrm>
            <a:off x="1114425" y="4200052"/>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xây</a:t>
            </a:r>
            <a:r>
              <a:rPr lang="en-SG" sz="2400" dirty="0"/>
              <a:t> </a:t>
            </a:r>
            <a:r>
              <a:rPr lang="en-SG" sz="2400" dirty="0" err="1"/>
              <a:t>ngôi</a:t>
            </a:r>
            <a:r>
              <a:rPr lang="en-SG" sz="2400" dirty="0"/>
              <a:t> </a:t>
            </a:r>
            <a:r>
              <a:rPr lang="en-SG" sz="2400" dirty="0" err="1"/>
              <a:t>nhà</a:t>
            </a:r>
            <a:r>
              <a:rPr lang="en-SG" sz="2400" dirty="0"/>
              <a:t> </a:t>
            </a:r>
            <a:r>
              <a:rPr lang="en-SG" sz="2400" dirty="0" err="1"/>
              <a:t>chỉ</a:t>
            </a:r>
            <a:r>
              <a:rPr lang="en-SG" sz="2400" dirty="0"/>
              <a:t> </a:t>
            </a:r>
            <a:r>
              <a:rPr lang="en-SG" sz="2400" dirty="0" err="1"/>
              <a:t>từ</a:t>
            </a:r>
            <a:r>
              <a:rPr lang="en-SG" sz="2400" dirty="0"/>
              <a:t> </a:t>
            </a:r>
            <a:r>
              <a:rPr lang="en-SG" sz="2400" dirty="0" err="1"/>
              <a:t>một</a:t>
            </a:r>
            <a:r>
              <a:rPr lang="en-SG" sz="2400" dirty="0"/>
              <a:t> </a:t>
            </a:r>
            <a:r>
              <a:rPr lang="en-SG" sz="2400" dirty="0" err="1"/>
              <a:t>viên</a:t>
            </a:r>
            <a:r>
              <a:rPr lang="en-SG" sz="2400" dirty="0"/>
              <a:t> </a:t>
            </a:r>
            <a:r>
              <a:rPr lang="en-SG" sz="2400" dirty="0" err="1"/>
              <a:t>gạch</a:t>
            </a:r>
            <a:r>
              <a:rPr lang="en-SG" sz="2400" dirty="0"/>
              <a:t>?</a:t>
            </a:r>
          </a:p>
        </p:txBody>
      </p:sp>
      <p:sp>
        <p:nvSpPr>
          <p:cNvPr id="14" name="TextBox 13">
            <a:extLst>
              <a:ext uri="{FF2B5EF4-FFF2-40B4-BE49-F238E27FC236}">
                <a16:creationId xmlns:a16="http://schemas.microsoft.com/office/drawing/2014/main" id="{AD156B5E-EB95-4EFB-B516-D106052FA052}"/>
              </a:ext>
            </a:extLst>
          </p:cNvPr>
          <p:cNvSpPr txBox="1"/>
          <p:nvPr/>
        </p:nvSpPr>
        <p:spPr>
          <a:xfrm>
            <a:off x="5738088" y="1577211"/>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tạo</a:t>
            </a:r>
            <a:r>
              <a:rPr lang="en-SG" sz="2400" dirty="0"/>
              <a:t> </a:t>
            </a:r>
            <a:r>
              <a:rPr lang="en-SG" sz="2400" dirty="0" err="1"/>
              <a:t>ra</a:t>
            </a:r>
            <a:r>
              <a:rPr lang="en-SG" sz="2400" dirty="0"/>
              <a:t> </a:t>
            </a:r>
            <a:r>
              <a:rPr lang="en-SG" sz="2400" dirty="0" err="1"/>
              <a:t>cả</a:t>
            </a:r>
            <a:r>
              <a:rPr lang="en-SG" sz="2400" dirty="0"/>
              <a:t> </a:t>
            </a:r>
            <a:r>
              <a:rPr lang="en-SG" sz="2400" dirty="0" err="1"/>
              <a:t>một</a:t>
            </a:r>
            <a:r>
              <a:rPr lang="en-SG" sz="2400" dirty="0"/>
              <a:t> </a:t>
            </a:r>
            <a:r>
              <a:rPr lang="en-SG" sz="2400" dirty="0" err="1"/>
              <a:t>cơ</a:t>
            </a:r>
            <a:r>
              <a:rPr lang="en-SG" sz="2400" dirty="0"/>
              <a:t> </a:t>
            </a:r>
            <a:r>
              <a:rPr lang="en-SG" sz="2400" dirty="0" err="1"/>
              <a:t>thể</a:t>
            </a:r>
            <a:r>
              <a:rPr lang="en-SG" sz="2400" dirty="0"/>
              <a:t> </a:t>
            </a:r>
            <a:r>
              <a:rPr lang="en-SG" sz="2400" dirty="0" err="1"/>
              <a:t>chỉ</a:t>
            </a:r>
            <a:r>
              <a:rPr lang="en-SG" sz="2400" dirty="0"/>
              <a:t> </a:t>
            </a:r>
            <a:r>
              <a:rPr lang="en-SG" sz="2400" dirty="0" err="1"/>
              <a:t>từ</a:t>
            </a:r>
            <a:r>
              <a:rPr lang="en-SG" sz="2400" dirty="0"/>
              <a:t> 1 </a:t>
            </a:r>
            <a:r>
              <a:rPr lang="en-SG" sz="2400" dirty="0" err="1"/>
              <a:t>tế</a:t>
            </a:r>
            <a:r>
              <a:rPr lang="en-SG" sz="2400" dirty="0"/>
              <a:t> </a:t>
            </a:r>
            <a:r>
              <a:rPr lang="en-SG" sz="2400" dirty="0" err="1"/>
              <a:t>bào</a:t>
            </a:r>
            <a:r>
              <a:rPr lang="en-SG" sz="2400" dirty="0"/>
              <a:t>?</a:t>
            </a:r>
          </a:p>
        </p:txBody>
      </p:sp>
    </p:spTree>
    <p:extLst>
      <p:ext uri="{BB962C8B-B14F-4D97-AF65-F5344CB8AC3E}">
        <p14:creationId xmlns:p14="http://schemas.microsoft.com/office/powerpoint/2010/main" val="13153021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37DFEF-1B80-443E-9546-3CD52E459CA5}"/>
              </a:ext>
            </a:extLst>
          </p:cNvPr>
          <p:cNvSpPr/>
          <p:nvPr/>
        </p:nvSpPr>
        <p:spPr>
          <a:xfrm>
            <a:off x="838200" y="228600"/>
            <a:ext cx="10972800" cy="5016758"/>
          </a:xfrm>
          <a:prstGeom prst="rect">
            <a:avLst/>
          </a:prstGeom>
        </p:spPr>
        <p:txBody>
          <a:bodyPr wrap="square">
            <a:spAutoFit/>
          </a:bodyPr>
          <a:lstStyle/>
          <a:p>
            <a:pPr algn="just"/>
            <a:r>
              <a:rPr lang="vi-VN" sz="3200" dirty="0">
                <a:solidFill>
                  <a:srgbClr val="000000"/>
                </a:solidFill>
                <a:latin typeface="+mj-lt"/>
              </a:rPr>
              <a:t>Chỉ từ một tế bào (hợp tử) lại có thể phát triển thành một cơ thể hoàn chỉnh có đầy đủ cơ quan vì tế bào hợp tử có tính toàn năng. Nhờ đó, tế bào hợp tử có thể phân chia tạo thành các tế bào phôi, các tế bào phôi biệt hóa tạo ra các tế bào chuyên hóa, thực hiện những chức năng nhất định rồi từ các tế bào chuyên hóa sẽ hình thành nên các mô, cơ quan, hệ cơ quan chuyên hóa, kết quả là hình thành nên một cơ thể hoàn chỉnh.</a:t>
            </a:r>
          </a:p>
          <a:p>
            <a:pPr algn="just"/>
            <a:r>
              <a:rPr lang="vi-VN" sz="3200" dirty="0">
                <a:solidFill>
                  <a:srgbClr val="000000"/>
                </a:solidFill>
                <a:latin typeface="+mj-lt"/>
              </a:rPr>
              <a:t>Có thể phân chia thông qua quá trình nguyên phân để tạo thành phôi, các tế bào gốc phôi có tính toàn năng, có khả năng phân chia và biệt hóa thành các mô, cơ quan và cả cơ thể.</a:t>
            </a:r>
            <a:endParaRPr lang="vi-VN" sz="3200" b="0" i="0" dirty="0">
              <a:solidFill>
                <a:srgbClr val="000000"/>
              </a:solidFill>
              <a:effectLst/>
              <a:latin typeface="+mj-lt"/>
            </a:endParaRPr>
          </a:p>
        </p:txBody>
      </p:sp>
    </p:spTree>
    <p:extLst>
      <p:ext uri="{BB962C8B-B14F-4D97-AF65-F5344CB8AC3E}">
        <p14:creationId xmlns:p14="http://schemas.microsoft.com/office/powerpoint/2010/main" val="2018719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97C5551-11DA-4B6F-9CAC-1613FA0D29B7}"/>
              </a:ext>
            </a:extLst>
          </p:cNvPr>
          <p:cNvSpPr>
            <a:spLocks/>
          </p:cNvSpPr>
          <p:nvPr/>
        </p:nvSpPr>
        <p:spPr bwMode="auto">
          <a:xfrm>
            <a:off x="76200" y="76199"/>
            <a:ext cx="6553200" cy="533400"/>
          </a:xfrm>
          <a:prstGeom prst="roundRect">
            <a:avLst>
              <a:gd name="adj" fmla="val 39523"/>
            </a:avLst>
          </a:prstGeom>
          <a:solidFill>
            <a:srgbClr val="FDE10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000" b="1" dirty="0">
                <a:solidFill>
                  <a:srgbClr val="FF0000"/>
                </a:solidFill>
                <a:latin typeface="Times New Roman" panose="02020603050405020304" pitchFamily="18" charset="0"/>
                <a:cs typeface="Times New Roman" panose="02020603050405020304" pitchFamily="18" charset="0"/>
              </a:rPr>
              <a:t>V</a:t>
            </a:r>
            <a:r>
              <a:rPr lang="vi-VN" altLang="en-US" sz="3000" b="1" dirty="0">
                <a:solidFill>
                  <a:srgbClr val="FF0000"/>
                </a:solidFill>
                <a:latin typeface="Times New Roman" panose="02020603050405020304" pitchFamily="18" charset="0"/>
                <a:cs typeface="Times New Roman" panose="02020603050405020304" pitchFamily="18" charset="0"/>
              </a:rPr>
              <a:t>. Sự lớn lên và sinh sản của tế bào </a:t>
            </a:r>
            <a:endParaRPr lang="en-US" altLang="en-US" sz="3000" b="1"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PHCN Online - QUÁ TRÌNH PHÁT TRIỂN CON NGƯỜI. ĐẠI CƯƠNG.">
            <a:extLst>
              <a:ext uri="{FF2B5EF4-FFF2-40B4-BE49-F238E27FC236}">
                <a16:creationId xmlns:a16="http://schemas.microsoft.com/office/drawing/2014/main" id="{26F9DB83-F99F-456D-AAFB-E20D7546C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908" y="1181237"/>
            <a:ext cx="7636497" cy="27146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ây lớn lên nhờ?">
            <a:extLst>
              <a:ext uri="{FF2B5EF4-FFF2-40B4-BE49-F238E27FC236}">
                <a16:creationId xmlns:a16="http://schemas.microsoft.com/office/drawing/2014/main" id="{CC331B42-314E-4099-8C21-6E1B6C5CCF3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7018" y="4050665"/>
            <a:ext cx="10926808"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83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ự nảy mầm của mầm đậu đen - Timelapse video">
            <a:hlinkClick r:id="" action="ppaction://media"/>
            <a:extLst>
              <a:ext uri="{FF2B5EF4-FFF2-40B4-BE49-F238E27FC236}">
                <a16:creationId xmlns:a16="http://schemas.microsoft.com/office/drawing/2014/main" id="{C3542446-E783-46E0-A29E-BCCD5058DB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799" y="171450"/>
            <a:ext cx="11887199" cy="6686550"/>
          </a:xfrm>
          <a:prstGeom prst="rect">
            <a:avLst/>
          </a:prstGeom>
        </p:spPr>
      </p:pic>
    </p:spTree>
    <p:extLst>
      <p:ext uri="{BB962C8B-B14F-4D97-AF65-F5344CB8AC3E}">
        <p14:creationId xmlns:p14="http://schemas.microsoft.com/office/powerpoint/2010/main" val="303104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1199</Words>
  <Application>Microsoft Office PowerPoint</Application>
  <PresentationFormat>Widescreen</PresentationFormat>
  <Paragraphs>128</Paragraphs>
  <Slides>37</Slides>
  <Notes>4</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#9Slide03 Swiss Condensed Bold</vt:lpstr>
      <vt:lpstr>Arial</vt:lpstr>
      <vt:lpstr>Calibri</vt:lpstr>
      <vt:lpstr>Calibri Light</vt:lpstr>
      <vt:lpstr>Cambria</vt:lpstr>
      <vt:lpstr>Open Sans</vt:lpstr>
      <vt:lpstr>Tahoma</vt:lpstr>
      <vt:lpstr>Times New Roman</vt:lpstr>
      <vt:lpstr>Wingdings</vt:lpstr>
      <vt:lpstr>Office Theme</vt:lpstr>
      <vt:lpstr>PowerPoint Presentation</vt:lpstr>
      <vt:lpstr>PowerPoint Presentation</vt:lpstr>
      <vt:lpstr>PowerPoint Presentation</vt:lpstr>
      <vt:lpstr>PowerPoint Presentation</vt:lpstr>
      <vt:lpstr>Thành phần chính tế bào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ThienIT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14</cp:revision>
  <dcterms:created xsi:type="dcterms:W3CDTF">2024-09-23T03:38:17Z</dcterms:created>
  <dcterms:modified xsi:type="dcterms:W3CDTF">2025-02-05T06:55:26Z</dcterms:modified>
</cp:coreProperties>
</file>