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256" r:id="rId5"/>
    <p:sldId id="258" r:id="rId6"/>
    <p:sldId id="299" r:id="rId7"/>
    <p:sldId id="287" r:id="rId8"/>
    <p:sldId id="288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279" r:id="rId20"/>
  </p:sldIdLst>
  <p:sldSz cx="18288000" cy="10287000"/>
  <p:notesSz cx="6858000" cy="9144000"/>
  <p:embeddedFontLst>
    <p:embeddedFont>
      <p:font typeface="Quicksand Bold" panose="020B0604020202020204" charset="0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D80"/>
    <a:srgbClr val="B8627D"/>
    <a:srgbClr val="FFE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28BFB-A1AB-4A4D-8294-D40B1B56F8FC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85ECD-5ACF-4E6E-90AB-D002C7519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8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D7226-0897-434E-A2EC-E688CD77B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88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D7226-0897-434E-A2EC-E688CD77B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189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D7226-0897-434E-A2EC-E688CD77B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28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73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5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7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24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81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63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6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27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41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30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41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48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05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26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05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83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1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77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04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99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8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35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21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46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93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79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5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324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53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650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76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6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3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5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7FBAC54D-9949-44C8-95C1-F0F4AF37D8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11/10/2022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D31AEBDF-79D5-4CA6-8037-4D34F43F8B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0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039227">
            <a:off x="6471658" y="-2877205"/>
            <a:ext cx="18931566" cy="1012838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10770" y="1562100"/>
            <a:ext cx="11022304" cy="6242239"/>
            <a:chOff x="0" y="28575"/>
            <a:chExt cx="11281633" cy="8322986"/>
          </a:xfrm>
        </p:grpSpPr>
        <p:sp>
          <p:nvSpPr>
            <p:cNvPr id="4" name="TextBox 4"/>
            <p:cNvSpPr txBox="1"/>
            <p:nvPr/>
          </p:nvSpPr>
          <p:spPr>
            <a:xfrm>
              <a:off x="0" y="28575"/>
              <a:ext cx="9400963" cy="78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20"/>
                </a:lnSpc>
              </a:pPr>
              <a:endParaRPr lang="en-US" sz="4000" b="1" spc="462" dirty="0">
                <a:solidFill>
                  <a:srgbClr val="0F7D80"/>
                </a:solidFill>
                <a:latin typeface="Quicksand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88362"/>
              <a:ext cx="11281633" cy="6063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0"/>
                </a:lnSpc>
              </a:pPr>
              <a:r>
                <a:rPr lang="vi-VN" sz="8800" b="1" spc="-480" dirty="0">
                  <a:solidFill>
                    <a:srgbClr val="002060"/>
                  </a:solidFill>
                  <a:latin typeface="+mj-lt"/>
                </a:rPr>
                <a:t>CHÀO MỪNG CÁC EM  CÙNG ĐẾN VỚI TIẾT HỌC HÔM NAY!</a:t>
              </a:r>
              <a:endParaRPr lang="en-US" sz="8800" b="1" spc="-480" dirty="0">
                <a:solidFill>
                  <a:srgbClr val="002060"/>
                </a:solidFill>
                <a:latin typeface="+mj-lt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732178"/>
            <a:ext cx="909621" cy="9096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84558" y="2555938"/>
            <a:ext cx="814039" cy="8140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52949" y="422684"/>
            <a:ext cx="909621" cy="9096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04490" y="6459609"/>
            <a:ext cx="909621" cy="9096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60187" y="8927400"/>
            <a:ext cx="814039" cy="8140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93914" y="4533900"/>
            <a:ext cx="877760" cy="8777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33074" y="-359229"/>
            <a:ext cx="909621" cy="9096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65316" y="569589"/>
            <a:ext cx="814039" cy="814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304800" y="202841"/>
            <a:ext cx="16557173" cy="100512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  <a:defRPr/>
            </a:pP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IV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ghi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lục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bát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3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44785" y="2167108"/>
            <a:ext cx="3409406" cy="7472191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Chuẩn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bị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khi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81400" y="2526297"/>
            <a:ext cx="4782963" cy="122722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Xác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tài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: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15607" y="6975909"/>
            <a:ext cx="4987341" cy="122722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Thu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thập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tư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liệu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9239197" y="1867074"/>
            <a:ext cx="8820203" cy="3047825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yêu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cầu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vấn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gì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>
              <a:tabLst>
                <a:tab pos="2080260" algn="l"/>
              </a:tabLs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thuộc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kiểu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gì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>
              <a:tabLst>
                <a:tab pos="2080260" algn="l"/>
              </a:tabLs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Độ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dài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bao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nhiêu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9409778" y="6244390"/>
            <a:ext cx="8096168" cy="2255921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Cần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thông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tin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?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thông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tin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ấy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ở </a:t>
            </a:r>
            <a:r>
              <a:rPr lang="en-US" sz="4800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đâu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583386" y="2853009"/>
            <a:ext cx="436788" cy="57379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8837969" y="7293870"/>
            <a:ext cx="436788" cy="591299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93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7" grpId="0" animBg="1"/>
      <p:bldP spid="6" grpId="0" animBg="1"/>
      <p:bldP spid="10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151675" y="294829"/>
            <a:ext cx="15845247" cy="733893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  <a:defRPr/>
            </a:pP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IV.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ghi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lục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bát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ight Arrow Callout 1"/>
          <p:cNvSpPr/>
          <p:nvPr/>
        </p:nvSpPr>
        <p:spPr>
          <a:xfrm>
            <a:off x="457200" y="4000500"/>
            <a:ext cx="3886200" cy="3770317"/>
          </a:xfrm>
          <a:prstGeom prst="rightArrowCallout">
            <a:avLst>
              <a:gd name="adj1" fmla="val 23261"/>
              <a:gd name="adj2" fmla="val 25000"/>
              <a:gd name="adj3" fmla="val 39782"/>
              <a:gd name="adj4" fmla="val 64977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a.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ý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91018" y="2890923"/>
            <a:ext cx="13215982" cy="12144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Xác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mà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mang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91018" y="4362817"/>
            <a:ext cx="11305904" cy="10765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Xác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chủ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91018" y="8129555"/>
            <a:ext cx="11305904" cy="128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Ghi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nhanh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cụm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hiện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tưởng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trên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151675" y="1595299"/>
            <a:ext cx="6518367" cy="733893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lập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dàn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ý.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55458" y="5939652"/>
            <a:ext cx="13215982" cy="16048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xác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ý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nghĩa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ngữ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hình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ảnh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độc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đáo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biện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pháp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…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7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30480" y="372696"/>
            <a:ext cx="16073846" cy="733893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  <a:defRPr/>
            </a:pP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IV.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ghi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lục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bát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ight Arrow Callout 1"/>
          <p:cNvSpPr/>
          <p:nvPr/>
        </p:nvSpPr>
        <p:spPr>
          <a:xfrm>
            <a:off x="457200" y="3817986"/>
            <a:ext cx="4493796" cy="3611514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b. Lập dàn ý.</a:t>
            </a:r>
            <a:endParaRPr lang="en-US" sz="42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95800" y="2373870"/>
            <a:ext cx="13487400" cy="16433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*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Mở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Giới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thiệu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nhan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giả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chung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5800" y="7498118"/>
            <a:ext cx="13335000" cy="17057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Kết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Khẳng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nghĩa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nó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đối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với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thân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30480" y="1338791"/>
            <a:ext cx="6643775" cy="733893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  <a:defRPr/>
            </a:pP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2.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lập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dàn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ý.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05400" y="4938746"/>
            <a:ext cx="12725400" cy="16048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Thân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: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chi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tiết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nghệ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thuật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 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7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0" y="158064"/>
            <a:ext cx="15890967" cy="733893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  <a:defRPr/>
            </a:pP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IV.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ghi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lục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bát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304800" y="1257300"/>
            <a:ext cx="6975566" cy="733893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3.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728" y="4294070"/>
            <a:ext cx="4429125" cy="3753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loud Callout 10"/>
          <p:cNvSpPr/>
          <p:nvPr/>
        </p:nvSpPr>
        <p:spPr>
          <a:xfrm rot="20666603">
            <a:off x="6207862" y="1881755"/>
            <a:ext cx="11655766" cy="7007957"/>
          </a:xfrm>
          <a:prstGeom prst="cloudCallout">
            <a:avLst/>
          </a:prstGeom>
          <a:blipFill>
            <a:blip r:embed="rId4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dựa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vào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dàn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đã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lập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tiến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(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150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đến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200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).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107477" y="280081"/>
            <a:ext cx="15969573" cy="733893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  <a:defRPr/>
            </a:pP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IV.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ghi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lục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bát</a:t>
            </a:r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107477" y="1457491"/>
            <a:ext cx="6232295" cy="733893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4.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Chỉnh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sửa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74024" y="3086100"/>
            <a:ext cx="16956777" cy="4951050"/>
            <a:chOff x="1143471" y="2245864"/>
            <a:chExt cx="11304517" cy="3300700"/>
          </a:xfrm>
        </p:grpSpPr>
        <p:sp>
          <p:nvSpPr>
            <p:cNvPr id="6" name="Freeform 5"/>
            <p:cNvSpPr/>
            <p:nvPr/>
          </p:nvSpPr>
          <p:spPr>
            <a:xfrm>
              <a:off x="5254473" y="3896214"/>
              <a:ext cx="915499" cy="9522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457749" y="0"/>
                  </a:lnTo>
                  <a:lnTo>
                    <a:pt x="457749" y="952281"/>
                  </a:lnTo>
                  <a:lnTo>
                    <a:pt x="915499" y="9522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5254473" y="2912052"/>
              <a:ext cx="915499" cy="9841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84162"/>
                  </a:moveTo>
                  <a:lnTo>
                    <a:pt x="457749" y="984162"/>
                  </a:lnTo>
                  <a:lnTo>
                    <a:pt x="457749" y="0"/>
                  </a:lnTo>
                  <a:lnTo>
                    <a:pt x="915499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1143471" y="2765439"/>
              <a:ext cx="4090682" cy="1625601"/>
            </a:xfrm>
            <a:custGeom>
              <a:avLst/>
              <a:gdLst>
                <a:gd name="connsiteX0" fmla="*/ 0 w 4090682"/>
                <a:gd name="connsiteY0" fmla="*/ 0 h 1091807"/>
                <a:gd name="connsiteX1" fmla="*/ 4090682 w 4090682"/>
                <a:gd name="connsiteY1" fmla="*/ 0 h 1091807"/>
                <a:gd name="connsiteX2" fmla="*/ 4090682 w 4090682"/>
                <a:gd name="connsiteY2" fmla="*/ 1091807 h 1091807"/>
                <a:gd name="connsiteX3" fmla="*/ 0 w 4090682"/>
                <a:gd name="connsiteY3" fmla="*/ 1091807 h 1091807"/>
                <a:gd name="connsiteX4" fmla="*/ 0 w 4090682"/>
                <a:gd name="connsiteY4" fmla="*/ 0 h 109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0682" h="1091807">
                  <a:moveTo>
                    <a:pt x="0" y="0"/>
                  </a:moveTo>
                  <a:lnTo>
                    <a:pt x="4090682" y="0"/>
                  </a:lnTo>
                  <a:lnTo>
                    <a:pt x="4090682" y="1091807"/>
                  </a:lnTo>
                  <a:lnTo>
                    <a:pt x="0" y="109180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48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Chỉnh</a:t>
              </a:r>
              <a:r>
                <a: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sửa</a:t>
              </a:r>
              <a:r>
                <a: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169972" y="2245864"/>
              <a:ext cx="6278016" cy="1332375"/>
            </a:xfrm>
            <a:custGeom>
              <a:avLst/>
              <a:gdLst>
                <a:gd name="connsiteX0" fmla="*/ 0 w 4577499"/>
                <a:gd name="connsiteY0" fmla="*/ 0 h 1332375"/>
                <a:gd name="connsiteX1" fmla="*/ 4577499 w 4577499"/>
                <a:gd name="connsiteY1" fmla="*/ 0 h 1332375"/>
                <a:gd name="connsiteX2" fmla="*/ 4577499 w 4577499"/>
                <a:gd name="connsiteY2" fmla="*/ 1332375 h 1332375"/>
                <a:gd name="connsiteX3" fmla="*/ 0 w 4577499"/>
                <a:gd name="connsiteY3" fmla="*/ 1332375 h 1332375"/>
                <a:gd name="connsiteX4" fmla="*/ 0 w 4577499"/>
                <a:gd name="connsiteY4" fmla="*/ 0 h 13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7499" h="1332375">
                  <a:moveTo>
                    <a:pt x="0" y="0"/>
                  </a:moveTo>
                  <a:lnTo>
                    <a:pt x="4577499" y="0"/>
                  </a:lnTo>
                  <a:lnTo>
                    <a:pt x="4577499" y="1332375"/>
                  </a:lnTo>
                  <a:lnTo>
                    <a:pt x="0" y="133237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4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chỉnh</a:t>
              </a: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sửa</a:t>
              </a: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bổ</a:t>
              </a: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sung </a:t>
              </a:r>
              <a:r>
                <a:rPr lang="en-US" sz="4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thiếu</a:t>
              </a: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69972" y="4150427"/>
              <a:ext cx="6278016" cy="1396137"/>
            </a:xfrm>
            <a:custGeom>
              <a:avLst/>
              <a:gdLst>
                <a:gd name="connsiteX0" fmla="*/ 0 w 4577499"/>
                <a:gd name="connsiteY0" fmla="*/ 0 h 1396137"/>
                <a:gd name="connsiteX1" fmla="*/ 4577499 w 4577499"/>
                <a:gd name="connsiteY1" fmla="*/ 0 h 1396137"/>
                <a:gd name="connsiteX2" fmla="*/ 4577499 w 4577499"/>
                <a:gd name="connsiteY2" fmla="*/ 1396137 h 1396137"/>
                <a:gd name="connsiteX3" fmla="*/ 0 w 4577499"/>
                <a:gd name="connsiteY3" fmla="*/ 1396137 h 1396137"/>
                <a:gd name="connsiteX4" fmla="*/ 0 w 4577499"/>
                <a:gd name="connsiteY4" fmla="*/ 0 h 139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7499" h="1396137">
                  <a:moveTo>
                    <a:pt x="0" y="0"/>
                  </a:moveTo>
                  <a:lnTo>
                    <a:pt x="4577499" y="0"/>
                  </a:lnTo>
                  <a:lnTo>
                    <a:pt x="4577499" y="1396137"/>
                  </a:lnTo>
                  <a:lnTo>
                    <a:pt x="0" y="139613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4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sz="4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272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695846"/>
              </p:ext>
            </p:extLst>
          </p:nvPr>
        </p:nvGraphicFramePr>
        <p:xfrm>
          <a:off x="212913" y="1638300"/>
          <a:ext cx="17907000" cy="8152201"/>
        </p:xfrm>
        <a:graphic>
          <a:graphicData uri="http://schemas.openxmlformats.org/drawingml/2006/table">
            <a:tbl>
              <a:tblPr firstRow="1" firstCol="1" bandRow="1"/>
              <a:tblGrid>
                <a:gridCol w="3200400">
                  <a:extLst>
                    <a:ext uri="{9D8B030D-6E8A-4147-A177-3AD203B41FA5}">
                      <a16:colId xmlns:a16="http://schemas.microsoft.com/office/drawing/2014/main" val="908735461"/>
                    </a:ext>
                  </a:extLst>
                </a:gridCol>
                <a:gridCol w="12420600">
                  <a:extLst>
                    <a:ext uri="{9D8B030D-6E8A-4147-A177-3AD203B41FA5}">
                      <a16:colId xmlns:a16="http://schemas.microsoft.com/office/drawing/2014/main" val="325408926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653953474"/>
                    </a:ext>
                  </a:extLst>
                </a:gridCol>
              </a:tblGrid>
              <a:tr h="1458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4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4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văn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4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4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4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tra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Đạt/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503919"/>
                  </a:ext>
                </a:extLst>
              </a:tr>
              <a:tr h="72933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4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004223"/>
                  </a:ext>
                </a:extLst>
              </a:tr>
              <a:tr h="72933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934421"/>
                  </a:ext>
                </a:extLst>
              </a:tr>
              <a:tr h="145866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141207"/>
                  </a:ext>
                </a:extLst>
              </a:tr>
              <a:tr h="14586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4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4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023746"/>
                  </a:ext>
                </a:extLst>
              </a:tr>
              <a:tr h="858901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796"/>
                  </a:ext>
                </a:extLst>
              </a:tr>
              <a:tr h="7293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4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0563"/>
                  </a:ext>
                </a:extLst>
              </a:tr>
              <a:tr h="72933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4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4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90273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27140" y="495300"/>
            <a:ext cx="15078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tabLst>
                <a:tab pos="2080260" algn="l"/>
              </a:tabLst>
            </a:pPr>
            <a:r>
              <a:rPr lang="en-US" sz="4400" b="1" dirty="0" err="1">
                <a:latin typeface="Times New Roman" panose="02020603050405020304" pitchFamily="18" charset="0"/>
                <a:ea typeface="MS Mincho"/>
              </a:rPr>
              <a:t>Bảng</a:t>
            </a: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MS Mincho"/>
              </a:rPr>
              <a:t>ghi</a:t>
            </a: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MS Mincho"/>
              </a:rPr>
              <a:t>lục</a:t>
            </a:r>
            <a:r>
              <a:rPr lang="en-US" sz="4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MS Mincho"/>
              </a:rPr>
              <a:t>bát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7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23341">
            <a:off x="10534581" y="-4721644"/>
            <a:ext cx="13691733" cy="73250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38400" y="3619500"/>
            <a:ext cx="13070523" cy="2858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spc="128" dirty="0">
                <a:solidFill>
                  <a:srgbClr val="FFE6DE"/>
                </a:solidFill>
                <a:latin typeface="+mj-lt"/>
                <a:cs typeface="Arial" panose="020B0604020202020204" pitchFamily="34" charset="0"/>
              </a:rPr>
              <a:t>CẢM ƠN CÁC EM ĐÃ CHÚ Ý LẮNG NGHE BÀI GIẢNG</a:t>
            </a:r>
            <a:endParaRPr lang="en-US" sz="6600" b="1" spc="128" dirty="0">
              <a:solidFill>
                <a:srgbClr val="FFE6DE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343503">
            <a:off x="-5932897" y="7637616"/>
            <a:ext cx="13691733" cy="732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7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007228" y="-2032139"/>
            <a:ext cx="48302456" cy="13487411"/>
            <a:chOff x="0" y="0"/>
            <a:chExt cx="64403275" cy="17983215"/>
          </a:xfrm>
          <a:solidFill>
            <a:srgbClr val="FFC000"/>
          </a:solidFill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34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366520"/>
              <a:ext cx="32928403" cy="17616696"/>
            </a:xfrm>
            <a:prstGeom prst="rect">
              <a:avLst/>
            </a:prstGeom>
            <a:grpFill/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34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1474872" y="0"/>
              <a:ext cx="32928403" cy="17616696"/>
            </a:xfrm>
            <a:prstGeom prst="rect">
              <a:avLst/>
            </a:prstGeom>
            <a:grpFill/>
          </p:spPr>
        </p:pic>
      </p:grpSp>
      <p:grpSp>
        <p:nvGrpSpPr>
          <p:cNvPr id="5" name="Group 5"/>
          <p:cNvGrpSpPr/>
          <p:nvPr/>
        </p:nvGrpSpPr>
        <p:grpSpPr>
          <a:xfrm>
            <a:off x="15066360" y="-1172305"/>
            <a:ext cx="4393945" cy="4393945"/>
            <a:chOff x="0" y="0"/>
            <a:chExt cx="5858594" cy="5858594"/>
          </a:xfrm>
          <a:solidFill>
            <a:srgbClr val="FFC000"/>
          </a:solidFill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419315" y="0"/>
              <a:ext cx="3439279" cy="3439279"/>
            </a:xfrm>
            <a:prstGeom prst="rect">
              <a:avLst/>
            </a:prstGeom>
            <a:grpFill/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929145"/>
              <a:ext cx="1580989" cy="1580989"/>
            </a:xfrm>
            <a:prstGeom prst="rect">
              <a:avLst/>
            </a:prstGeom>
            <a:grpFill/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370488" y="4277605"/>
              <a:ext cx="1580989" cy="1580989"/>
            </a:xfrm>
            <a:prstGeom prst="rect">
              <a:avLst/>
            </a:prstGeom>
            <a:grpFill/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48978" y="3228626"/>
              <a:ext cx="1580989" cy="1580989"/>
            </a:xfrm>
            <a:prstGeom prst="rect">
              <a:avLst/>
            </a:prstGeom>
            <a:grpFill/>
          </p:spPr>
        </p:pic>
      </p:grpSp>
      <p:grpSp>
        <p:nvGrpSpPr>
          <p:cNvPr id="10" name="Group 10"/>
          <p:cNvGrpSpPr/>
          <p:nvPr/>
        </p:nvGrpSpPr>
        <p:grpSpPr>
          <a:xfrm rot="-10800000">
            <a:off x="-1168273" y="7061327"/>
            <a:ext cx="4393945" cy="4393945"/>
            <a:chOff x="0" y="0"/>
            <a:chExt cx="5858594" cy="5858594"/>
          </a:xfrm>
          <a:solidFill>
            <a:srgbClr val="FFC000"/>
          </a:solidFill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419315" y="0"/>
              <a:ext cx="3439279" cy="3439279"/>
            </a:xfrm>
            <a:prstGeom prst="rect">
              <a:avLst/>
            </a:prstGeom>
            <a:grpFill/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929145"/>
              <a:ext cx="1580989" cy="1580989"/>
            </a:xfrm>
            <a:prstGeom prst="rect">
              <a:avLst/>
            </a:prstGeom>
            <a:grpFill/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370488" y="4277605"/>
              <a:ext cx="1580989" cy="1580989"/>
            </a:xfrm>
            <a:prstGeom prst="rect">
              <a:avLst/>
            </a:prstGeom>
            <a:grpFill/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48978" y="3228626"/>
              <a:ext cx="1580989" cy="1580989"/>
            </a:xfrm>
            <a:prstGeom prst="rect">
              <a:avLst/>
            </a:prstGeom>
            <a:grpFill/>
          </p:spPr>
        </p:pic>
      </p:grpSp>
      <p:grpSp>
        <p:nvGrpSpPr>
          <p:cNvPr id="15" name="Group 15"/>
          <p:cNvGrpSpPr/>
          <p:nvPr/>
        </p:nvGrpSpPr>
        <p:grpSpPr>
          <a:xfrm>
            <a:off x="-1752600" y="2551191"/>
            <a:ext cx="18720272" cy="3459228"/>
            <a:chOff x="-6592698" y="-1372894"/>
            <a:chExt cx="24960363" cy="4612304"/>
          </a:xfrm>
          <a:solidFill>
            <a:srgbClr val="FFC000"/>
          </a:solidFill>
        </p:grpSpPr>
        <p:sp>
          <p:nvSpPr>
            <p:cNvPr id="16" name="TextBox 16"/>
            <p:cNvSpPr txBox="1"/>
            <p:nvPr/>
          </p:nvSpPr>
          <p:spPr>
            <a:xfrm>
              <a:off x="-2313405" y="530977"/>
              <a:ext cx="20681070" cy="270843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86840" algn="l"/>
                </a:tabLst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VIẾT ĐOẠN VĂN GHI LẠI CẢM XÚC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86840" algn="l"/>
                </a:tabLst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VỀ MỘT BÀI THƠ LỤC BÁT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6592698" y="-1372894"/>
              <a:ext cx="15725562" cy="99172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59"/>
                </a:lnSpc>
              </a:pPr>
              <a:r>
                <a:rPr lang="vi-VN" sz="6000" b="1" u="sng" spc="19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</a:t>
              </a:r>
              <a:r>
                <a:rPr lang="en-US" sz="6000" b="1" u="sng" spc="19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42</a:t>
              </a:r>
              <a:endParaRPr lang="en-US" sz="6000" b="1" u="sng" spc="19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Callout 5"/>
          <p:cNvSpPr/>
          <p:nvPr/>
        </p:nvSpPr>
        <p:spPr>
          <a:xfrm>
            <a:off x="533400" y="495300"/>
            <a:ext cx="9829799" cy="9220200"/>
          </a:xfrm>
          <a:prstGeom prst="rightArrowCallou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accent4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đọc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SGK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trang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75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trả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lời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hỏi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trang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76.</a:t>
            </a:r>
            <a:endParaRPr lang="en-US" sz="4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>
              <a:tabLst>
                <a:tab pos="2080260" algn="l"/>
              </a:tabLst>
            </a:pP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rõ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lục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bát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44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>
              <a:tabLst>
                <a:tab pos="2080260" algn="l"/>
              </a:tabLst>
            </a:pP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giả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sử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dụng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ngôi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thứ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nhất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để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chia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sẻ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44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>
              <a:tabLst>
                <a:tab pos="2080260" algn="l"/>
              </a:tabLst>
            </a:pP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từng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phần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là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gì</a:t>
            </a:r>
            <a:r>
              <a:rPr lang="en-US" sz="44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44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0" y="342900"/>
            <a:ext cx="6829689" cy="9372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2639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2247900"/>
            <a:ext cx="16840201" cy="7086601"/>
            <a:chOff x="1767840" y="1484479"/>
            <a:chExt cx="10132242" cy="4724400"/>
          </a:xfrm>
        </p:grpSpPr>
        <p:sp>
          <p:nvSpPr>
            <p:cNvPr id="6" name="Freeform 5"/>
            <p:cNvSpPr/>
            <p:nvPr/>
          </p:nvSpPr>
          <p:spPr>
            <a:xfrm>
              <a:off x="4097465" y="3966024"/>
              <a:ext cx="1101684" cy="118431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550842" y="0"/>
                  </a:lnTo>
                  <a:lnTo>
                    <a:pt x="550842" y="1184310"/>
                  </a:lnTo>
                  <a:lnTo>
                    <a:pt x="1101684" y="1184310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4097465" y="2781713"/>
              <a:ext cx="1101684" cy="118431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84310"/>
                  </a:moveTo>
                  <a:lnTo>
                    <a:pt x="550842" y="1184310"/>
                  </a:lnTo>
                  <a:lnTo>
                    <a:pt x="550842" y="0"/>
                  </a:lnTo>
                  <a:lnTo>
                    <a:pt x="1101684" y="0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1767840" y="2518222"/>
              <a:ext cx="2329624" cy="2540000"/>
            </a:xfrm>
            <a:custGeom>
              <a:avLst/>
              <a:gdLst>
                <a:gd name="connsiteX0" fmla="*/ 0 w 3277786"/>
                <a:gd name="connsiteY0" fmla="*/ 0 h 1157886"/>
                <a:gd name="connsiteX1" fmla="*/ 3277786 w 3277786"/>
                <a:gd name="connsiteY1" fmla="*/ 0 h 1157886"/>
                <a:gd name="connsiteX2" fmla="*/ 3277786 w 3277786"/>
                <a:gd name="connsiteY2" fmla="*/ 1157886 h 1157886"/>
                <a:gd name="connsiteX3" fmla="*/ 0 w 3277786"/>
                <a:gd name="connsiteY3" fmla="*/ 1157886 h 1157886"/>
                <a:gd name="connsiteX4" fmla="*/ 0 w 3277786"/>
                <a:gd name="connsiteY4" fmla="*/ 0 h 115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7786" h="1157886">
                  <a:moveTo>
                    <a:pt x="0" y="0"/>
                  </a:moveTo>
                  <a:lnTo>
                    <a:pt x="3277786" y="0"/>
                  </a:lnTo>
                  <a:lnTo>
                    <a:pt x="3277786" y="1157886"/>
                  </a:lnTo>
                  <a:lnTo>
                    <a:pt x="0" y="1157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dao</a:t>
              </a:r>
              <a:endPara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885453" y="1484479"/>
              <a:ext cx="7014629" cy="2137268"/>
            </a:xfrm>
            <a:custGeom>
              <a:avLst/>
              <a:gdLst>
                <a:gd name="connsiteX0" fmla="*/ 0 w 5508422"/>
                <a:gd name="connsiteY0" fmla="*/ 0 h 1680068"/>
                <a:gd name="connsiteX1" fmla="*/ 5508422 w 5508422"/>
                <a:gd name="connsiteY1" fmla="*/ 0 h 1680068"/>
                <a:gd name="connsiteX2" fmla="*/ 5508422 w 5508422"/>
                <a:gd name="connsiteY2" fmla="*/ 1680068 h 1680068"/>
                <a:gd name="connsiteX3" fmla="*/ 0 w 5508422"/>
                <a:gd name="connsiteY3" fmla="*/ 1680068 h 1680068"/>
                <a:gd name="connsiteX4" fmla="*/ 0 w 5508422"/>
                <a:gd name="connsiteY4" fmla="*/ 0 h 168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8422" h="1680068">
                  <a:moveTo>
                    <a:pt x="0" y="0"/>
                  </a:moveTo>
                  <a:lnTo>
                    <a:pt x="5508422" y="0"/>
                  </a:lnTo>
                  <a:lnTo>
                    <a:pt x="5508422" y="1680068"/>
                  </a:lnTo>
                  <a:lnTo>
                    <a:pt x="0" y="1680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dao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5400" b="1" i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54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5400" b="1" i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54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núi</a:t>
              </a:r>
              <a:r>
                <a:rPr lang="en-US" sz="54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ngất</a:t>
              </a:r>
              <a:r>
                <a:rPr lang="en-US" sz="54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4885452" y="3966023"/>
              <a:ext cx="7014629" cy="2242856"/>
            </a:xfrm>
            <a:custGeom>
              <a:avLst/>
              <a:gdLst>
                <a:gd name="connsiteX0" fmla="*/ 0 w 5508422"/>
                <a:gd name="connsiteY0" fmla="*/ 0 h 1680068"/>
                <a:gd name="connsiteX1" fmla="*/ 5508422 w 5508422"/>
                <a:gd name="connsiteY1" fmla="*/ 0 h 1680068"/>
                <a:gd name="connsiteX2" fmla="*/ 5508422 w 5508422"/>
                <a:gd name="connsiteY2" fmla="*/ 1680068 h 1680068"/>
                <a:gd name="connsiteX3" fmla="*/ 0 w 5508422"/>
                <a:gd name="connsiteY3" fmla="*/ 1680068 h 1680068"/>
                <a:gd name="connsiteX4" fmla="*/ 0 w 5508422"/>
                <a:gd name="connsiteY4" fmla="*/ 0 h 168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8422" h="1680068">
                  <a:moveTo>
                    <a:pt x="0" y="0"/>
                  </a:moveTo>
                  <a:lnTo>
                    <a:pt x="5508422" y="0"/>
                  </a:lnTo>
                  <a:lnTo>
                    <a:pt x="5508422" y="1680068"/>
                  </a:lnTo>
                  <a:lnTo>
                    <a:pt x="0" y="1680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dung,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 </a:t>
              </a:r>
              <a:r>
                <a:rPr lang="en-US" sz="5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dao</a:t>
              </a:r>
              <a:r>
                <a:rPr lang="en-US" sz="5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1" name="Plaque 10"/>
          <p:cNvSpPr/>
          <p:nvPr/>
        </p:nvSpPr>
        <p:spPr>
          <a:xfrm>
            <a:off x="152400" y="62455"/>
            <a:ext cx="7837715" cy="1195253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Phân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tích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ngữ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liệu</a:t>
            </a:r>
            <a:endParaRPr lang="en-US" sz="6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5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305344" y="3520441"/>
            <a:ext cx="3885656" cy="4509950"/>
          </a:xfrm>
          <a:prstGeom prst="rightArrowCallou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tabLst>
                <a:tab pos="2080260" algn="l"/>
              </a:tabLst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dung </a:t>
            </a:r>
          </a:p>
          <a:p>
            <a:pPr algn="ctr" defTabSz="1371600">
              <a:tabLst>
                <a:tab pos="2080260" algn="l"/>
              </a:tabLst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từng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phần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0" y="1714500"/>
            <a:ext cx="13182600" cy="12252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Mở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Nêu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sâu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lắng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thân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khi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đọc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ca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dao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0" y="3520441"/>
            <a:ext cx="14097000" cy="46710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Gồm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5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(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2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đến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6)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vẻ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đẹp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nghệ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thuật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ca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dao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nêu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khi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đọc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ca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dao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này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giả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đã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làm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rõ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qua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việc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đưa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ra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ngữ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,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giàu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sắc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thái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biểu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: “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núi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ngất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trời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”, “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Nước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ở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ngoài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biển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Đông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”, “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núi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cao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biển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rộng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”, “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cù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lao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chín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chữ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”, “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ghi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lòng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”.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52900" y="8604315"/>
            <a:ext cx="13411200" cy="12252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Nêu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nghĩa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rút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ra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ca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dao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Plaque 10"/>
          <p:cNvSpPr/>
          <p:nvPr/>
        </p:nvSpPr>
        <p:spPr>
          <a:xfrm>
            <a:off x="234042" y="106432"/>
            <a:ext cx="7837715" cy="1195253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Phân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tích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liệu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4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0" y="50066"/>
            <a:ext cx="6609806" cy="985526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Phân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tích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liệu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3644538"/>
            <a:ext cx="6622870" cy="51755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đơn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vị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trực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tiếp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nên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biểu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đạt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tương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đối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trọn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vẹn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78932" y="3644538"/>
            <a:ext cx="10051867" cy="51755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hình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thức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thường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do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nhiều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tạo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thành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bắt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đầu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bằng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chữ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hoa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lùi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vào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đầu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dòng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kết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thúc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bằng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dấu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dùng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để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ngắt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152400" y="1228629"/>
            <a:ext cx="6609807" cy="985526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5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85800" y="2394492"/>
            <a:ext cx="16077112" cy="6248400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Qua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phần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ngữ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liệu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trên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cho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biết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</a:t>
            </a:r>
          </a:p>
          <a:p>
            <a:pPr defTabSz="1371600">
              <a:tabLst>
                <a:tab pos="2080260" algn="l"/>
              </a:tabLst>
            </a:pP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Thế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là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>
              <a:tabLst>
                <a:tab pos="2080260" algn="l"/>
              </a:tabLst>
            </a:pP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Cấu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trúc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ghi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lục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bát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gồm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mấy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phần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Vai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trò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từng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phần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371600">
              <a:tabLst>
                <a:tab pos="2080260" algn="l"/>
              </a:tabLst>
            </a:pP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Yêu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cầu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khi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ghi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lục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bát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là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gì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8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152400" y="190500"/>
            <a:ext cx="15849600" cy="100512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III.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ghi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lục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bát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5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ight Arrow Callout 1"/>
          <p:cNvSpPr/>
          <p:nvPr/>
        </p:nvSpPr>
        <p:spPr>
          <a:xfrm>
            <a:off x="533400" y="2808594"/>
            <a:ext cx="4600302" cy="5382906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Cấu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trúc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3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phần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28406" y="1790700"/>
            <a:ext cx="12678593" cy="14539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Mở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Giới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thiệu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nhan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giả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chung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38567" y="3847380"/>
            <a:ext cx="12668432" cy="25498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Thân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nghệ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thuật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Làm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rõ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bằng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hình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ảnh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ngữ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trích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799" y="7175238"/>
            <a:ext cx="13030199" cy="15961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Khẳng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nghĩa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nó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đối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với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thân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3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304800" y="271312"/>
            <a:ext cx="14062166" cy="100512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III.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ghi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lục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bát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ight Arrow Callout 1"/>
          <p:cNvSpPr/>
          <p:nvPr/>
        </p:nvSpPr>
        <p:spPr>
          <a:xfrm>
            <a:off x="304800" y="3086100"/>
            <a:ext cx="5748199" cy="6313303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Yêu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cầu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khi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ghi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lục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bát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1763782"/>
            <a:ext cx="12192000" cy="14539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- 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Đảm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bảo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yêu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cầu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hình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thức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(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cấu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trúc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).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81320" y="4098426"/>
            <a:ext cx="12197080" cy="16663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phải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hiện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mình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lục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bát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81320" y="6945644"/>
            <a:ext cx="11305904" cy="128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Sử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dụng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ngôi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thứ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nhất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để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chia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sẻ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2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20320" y="241458"/>
            <a:ext cx="17907000" cy="100512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IV.Thực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ghi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lục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bát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3139741" y="1730501"/>
            <a:ext cx="20296901" cy="8467206"/>
            <a:chOff x="-2093161" y="1153667"/>
            <a:chExt cx="13531267" cy="5644804"/>
          </a:xfrm>
        </p:grpSpPr>
        <p:sp>
          <p:nvSpPr>
            <p:cNvPr id="6" name="Block Arc 5"/>
            <p:cNvSpPr/>
            <p:nvPr/>
          </p:nvSpPr>
          <p:spPr>
            <a:xfrm>
              <a:off x="-2093161" y="1153667"/>
              <a:ext cx="5644804" cy="5644804"/>
            </a:xfrm>
            <a:prstGeom prst="blockArc">
              <a:avLst>
                <a:gd name="adj1" fmla="val 18900000"/>
                <a:gd name="adj2" fmla="val 2700000"/>
                <a:gd name="adj3" fmla="val 383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3120288" y="2202363"/>
              <a:ext cx="8317818" cy="644892"/>
            </a:xfrm>
            <a:custGeom>
              <a:avLst/>
              <a:gdLst>
                <a:gd name="connsiteX0" fmla="*/ 0 w 8317818"/>
                <a:gd name="connsiteY0" fmla="*/ 0 h 644892"/>
                <a:gd name="connsiteX1" fmla="*/ 8317818 w 8317818"/>
                <a:gd name="connsiteY1" fmla="*/ 0 h 644892"/>
                <a:gd name="connsiteX2" fmla="*/ 8317818 w 8317818"/>
                <a:gd name="connsiteY2" fmla="*/ 644892 h 644892"/>
                <a:gd name="connsiteX3" fmla="*/ 0 w 8317818"/>
                <a:gd name="connsiteY3" fmla="*/ 644892 h 644892"/>
                <a:gd name="connsiteX4" fmla="*/ 0 w 8317818"/>
                <a:gd name="connsiteY4" fmla="*/ 0 h 64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17818" h="644892">
                  <a:moveTo>
                    <a:pt x="0" y="0"/>
                  </a:moveTo>
                  <a:lnTo>
                    <a:pt x="8317818" y="0"/>
                  </a:lnTo>
                  <a:lnTo>
                    <a:pt x="8317818" y="644892"/>
                  </a:lnTo>
                  <a:lnTo>
                    <a:pt x="0" y="644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7825" tIns="133350" rIns="133350" bIns="133350" numCol="1" spcCol="1270" anchor="ctr" anchorCtr="0">
              <a:noAutofit/>
            </a:bodyPr>
            <a:lstStyle/>
            <a:p>
              <a:pPr defTabSz="23336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2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525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25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52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25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52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25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52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25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52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25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52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717231" y="2121751"/>
              <a:ext cx="806115" cy="806115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490020" y="3169869"/>
              <a:ext cx="7948086" cy="644892"/>
            </a:xfrm>
            <a:custGeom>
              <a:avLst/>
              <a:gdLst>
                <a:gd name="connsiteX0" fmla="*/ 0 w 7948086"/>
                <a:gd name="connsiteY0" fmla="*/ 0 h 644892"/>
                <a:gd name="connsiteX1" fmla="*/ 7948086 w 7948086"/>
                <a:gd name="connsiteY1" fmla="*/ 0 h 644892"/>
                <a:gd name="connsiteX2" fmla="*/ 7948086 w 7948086"/>
                <a:gd name="connsiteY2" fmla="*/ 644892 h 644892"/>
                <a:gd name="connsiteX3" fmla="*/ 0 w 7948086"/>
                <a:gd name="connsiteY3" fmla="*/ 644892 h 644892"/>
                <a:gd name="connsiteX4" fmla="*/ 0 w 7948086"/>
                <a:gd name="connsiteY4" fmla="*/ 0 h 64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8086" h="644892">
                  <a:moveTo>
                    <a:pt x="0" y="0"/>
                  </a:moveTo>
                  <a:lnTo>
                    <a:pt x="7948086" y="0"/>
                  </a:lnTo>
                  <a:lnTo>
                    <a:pt x="7948086" y="644892"/>
                  </a:lnTo>
                  <a:lnTo>
                    <a:pt x="0" y="644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7825" tIns="133350" rIns="133350" bIns="133350" numCol="1" spcCol="1270" anchor="ctr" anchorCtr="0">
              <a:noAutofit/>
            </a:bodyPr>
            <a:lstStyle/>
            <a:p>
              <a:pPr defTabSz="23336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2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525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52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525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52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25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52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25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dàn</a:t>
              </a:r>
              <a:r>
                <a:rPr lang="en-US" sz="52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ý.</a:t>
              </a:r>
              <a:endParaRPr lang="en-US" sz="52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086962" y="3089258"/>
              <a:ext cx="806115" cy="806115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490020" y="4137375"/>
              <a:ext cx="7948086" cy="644892"/>
            </a:xfrm>
            <a:custGeom>
              <a:avLst/>
              <a:gdLst>
                <a:gd name="connsiteX0" fmla="*/ 0 w 7948086"/>
                <a:gd name="connsiteY0" fmla="*/ 0 h 644892"/>
                <a:gd name="connsiteX1" fmla="*/ 7948086 w 7948086"/>
                <a:gd name="connsiteY1" fmla="*/ 0 h 644892"/>
                <a:gd name="connsiteX2" fmla="*/ 7948086 w 7948086"/>
                <a:gd name="connsiteY2" fmla="*/ 644892 h 644892"/>
                <a:gd name="connsiteX3" fmla="*/ 0 w 7948086"/>
                <a:gd name="connsiteY3" fmla="*/ 644892 h 644892"/>
                <a:gd name="connsiteX4" fmla="*/ 0 w 7948086"/>
                <a:gd name="connsiteY4" fmla="*/ 0 h 64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8086" h="644892">
                  <a:moveTo>
                    <a:pt x="0" y="0"/>
                  </a:moveTo>
                  <a:lnTo>
                    <a:pt x="7948086" y="0"/>
                  </a:lnTo>
                  <a:lnTo>
                    <a:pt x="7948086" y="644892"/>
                  </a:lnTo>
                  <a:lnTo>
                    <a:pt x="0" y="644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7825" tIns="133350" rIns="133350" bIns="133350" numCol="1" spcCol="1270" anchor="ctr" anchorCtr="0">
              <a:noAutofit/>
            </a:bodyPr>
            <a:lstStyle/>
            <a:p>
              <a:pPr defTabSz="23336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2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525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52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25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52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25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52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52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086962" y="4056764"/>
              <a:ext cx="806115" cy="806115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3120288" y="5104882"/>
              <a:ext cx="8317818" cy="644892"/>
            </a:xfrm>
            <a:custGeom>
              <a:avLst/>
              <a:gdLst>
                <a:gd name="connsiteX0" fmla="*/ 0 w 8317818"/>
                <a:gd name="connsiteY0" fmla="*/ 0 h 644892"/>
                <a:gd name="connsiteX1" fmla="*/ 8317818 w 8317818"/>
                <a:gd name="connsiteY1" fmla="*/ 0 h 644892"/>
                <a:gd name="connsiteX2" fmla="*/ 8317818 w 8317818"/>
                <a:gd name="connsiteY2" fmla="*/ 644892 h 644892"/>
                <a:gd name="connsiteX3" fmla="*/ 0 w 8317818"/>
                <a:gd name="connsiteY3" fmla="*/ 644892 h 644892"/>
                <a:gd name="connsiteX4" fmla="*/ 0 w 8317818"/>
                <a:gd name="connsiteY4" fmla="*/ 0 h 64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17818" h="644892">
                  <a:moveTo>
                    <a:pt x="0" y="0"/>
                  </a:moveTo>
                  <a:lnTo>
                    <a:pt x="8317818" y="0"/>
                  </a:lnTo>
                  <a:lnTo>
                    <a:pt x="8317818" y="644892"/>
                  </a:lnTo>
                  <a:lnTo>
                    <a:pt x="0" y="644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7825" tIns="133350" rIns="133350" bIns="133350" numCol="1" spcCol="1270" anchor="ctr" anchorCtr="0">
              <a:noAutofit/>
            </a:bodyPr>
            <a:lstStyle/>
            <a:p>
              <a:pPr defTabSz="23336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2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525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Chỉnh</a:t>
              </a:r>
              <a:r>
                <a:rPr lang="en-US" sz="52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25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sửa</a:t>
              </a:r>
              <a:r>
                <a:rPr lang="en-US" sz="52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25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52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25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endParaRPr lang="en-US" sz="52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717231" y="5024270"/>
              <a:ext cx="806115" cy="806115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9" name="Right Arrow 8"/>
          <p:cNvSpPr/>
          <p:nvPr/>
        </p:nvSpPr>
        <p:spPr>
          <a:xfrm>
            <a:off x="545939" y="2803364"/>
            <a:ext cx="3409406" cy="5089706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* 4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ea typeface="MS Mincho"/>
              </a:rPr>
              <a:t>bước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105400" y="2095500"/>
            <a:ext cx="11376661" cy="6248400"/>
          </a:xfrm>
          <a:prstGeom prst="cloudCallout">
            <a:avLst>
              <a:gd name="adj1" fmla="val -56314"/>
              <a:gd name="adj2" fmla="val 3346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tabLst>
                <a:tab pos="2080260" algn="l"/>
              </a:tabLst>
            </a:pP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Có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mấy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bước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để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đoạn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ghi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thơ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lục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bát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1170</Words>
  <Application>Microsoft Office PowerPoint</Application>
  <PresentationFormat>Custom</PresentationFormat>
  <Paragraphs>103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Quicksand Bold</vt:lpstr>
      <vt:lpstr>MS Mincho</vt:lpstr>
      <vt:lpstr>Arial</vt:lpstr>
      <vt:lpstr>Times New Roman</vt:lpstr>
      <vt:lpstr>Calibri Light</vt:lpstr>
      <vt:lpstr>Calibri</vt:lpstr>
      <vt:lpstr>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LuuThuHa</dc:creator>
  <cp:lastModifiedBy>Admin</cp:lastModifiedBy>
  <cp:revision>17</cp:revision>
  <dcterms:created xsi:type="dcterms:W3CDTF">2006-08-16T00:00:00Z</dcterms:created>
  <dcterms:modified xsi:type="dcterms:W3CDTF">2022-11-10T03:42:15Z</dcterms:modified>
  <dc:identifier>DAEooZBiKBY</dc:identifier>
</cp:coreProperties>
</file>