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333" r:id="rId2"/>
    <p:sldId id="335" r:id="rId3"/>
    <p:sldId id="306" r:id="rId4"/>
    <p:sldId id="289" r:id="rId5"/>
    <p:sldId id="334" r:id="rId6"/>
    <p:sldId id="290" r:id="rId7"/>
    <p:sldId id="336" r:id="rId8"/>
    <p:sldId id="340" r:id="rId9"/>
    <p:sldId id="291" r:id="rId10"/>
    <p:sldId id="337" r:id="rId11"/>
    <p:sldId id="341" r:id="rId12"/>
    <p:sldId id="292" r:id="rId13"/>
    <p:sldId id="338" r:id="rId14"/>
    <p:sldId id="342" r:id="rId15"/>
    <p:sldId id="293" r:id="rId16"/>
    <p:sldId id="339" r:id="rId17"/>
    <p:sldId id="343" r:id="rId18"/>
    <p:sldId id="294" r:id="rId19"/>
    <p:sldId id="308" r:id="rId20"/>
    <p:sldId id="309" r:id="rId21"/>
    <p:sldId id="347" r:id="rId22"/>
    <p:sldId id="300" r:id="rId23"/>
    <p:sldId id="311" r:id="rId24"/>
    <p:sldId id="344" r:id="rId25"/>
    <p:sldId id="345" r:id="rId26"/>
    <p:sldId id="314" r:id="rId27"/>
    <p:sldId id="349" r:id="rId28"/>
    <p:sldId id="315" r:id="rId29"/>
    <p:sldId id="316" r:id="rId30"/>
    <p:sldId id="350" r:id="rId31"/>
    <p:sldId id="317" r:id="rId32"/>
    <p:sldId id="351" r:id="rId33"/>
    <p:sldId id="319" r:id="rId34"/>
    <p:sldId id="355" r:id="rId35"/>
    <p:sldId id="352" r:id="rId36"/>
    <p:sldId id="354" r:id="rId37"/>
    <p:sldId id="353" r:id="rId38"/>
    <p:sldId id="356" r:id="rId39"/>
    <p:sldId id="323" r:id="rId40"/>
    <p:sldId id="324" r:id="rId41"/>
    <p:sldId id="325" r:id="rId42"/>
    <p:sldId id="326" r:id="rId43"/>
    <p:sldId id="328" r:id="rId44"/>
    <p:sldId id="329" r:id="rId45"/>
    <p:sldId id="330" r:id="rId46"/>
    <p:sldId id="331" r:id="rId47"/>
    <p:sldId id="33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FF00FF"/>
    <a:srgbClr val="006600"/>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82745" autoAdjust="0"/>
  </p:normalViewPr>
  <p:slideViewPr>
    <p:cSldViewPr snapToGrid="0">
      <p:cViewPr varScale="1">
        <p:scale>
          <a:sx n="60" d="100"/>
          <a:sy n="60" d="100"/>
        </p:scale>
        <p:origin x="96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19BF97-CCE8-4556-AECF-D3B0ACA3D1B9}" type="slidenum">
              <a:rPr lang="en-US" smtClean="0"/>
              <a:pPr/>
              <a:t>20</a:t>
            </a:fld>
            <a:endParaRPr lang="en-US"/>
          </a:p>
        </p:txBody>
      </p:sp>
    </p:spTree>
    <p:extLst>
      <p:ext uri="{BB962C8B-B14F-4D97-AF65-F5344CB8AC3E}">
        <p14:creationId xmlns:p14="http://schemas.microsoft.com/office/powerpoint/2010/main" val="98658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9/5/2024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9/5/2024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9/5/2024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9/5/2024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9/5/2024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9/5/2024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9/5/2024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9/5/2024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9/5/2024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9/5/2024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9/5/2024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9/5/2024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8"/>
            <a:ext cx="4347026" cy="400110"/>
          </a:xfrm>
          <a:prstGeom prst="rect">
            <a:avLst/>
          </a:prstGeom>
          <a:noFill/>
          <a:ln w="9525">
            <a:noFill/>
            <a:miter lim="800000"/>
            <a:headEnd/>
            <a:tailEnd/>
          </a:ln>
        </p:spPr>
        <p:txBody>
          <a:bodyPr wrap="square">
            <a:spAutoFit/>
          </a:bodyPr>
          <a:lstStyle/>
          <a:p>
            <a:r>
              <a:rPr lang="en-US" sz="2000" b="1" dirty="0">
                <a:solidFill>
                  <a:srgbClr val="FF00FF"/>
                </a:solidFill>
                <a:latin typeface="Times New Roman" panose="02020603050405020304" pitchFamily="18" charset="0"/>
                <a:cs typeface="Times New Roman" panose="02020603050405020304" pitchFamily="18" charset="0"/>
              </a:rPr>
              <a:t>GIÁO VIÊN: BÙI NGUYỄN YẾN VY</a:t>
            </a:r>
            <a:endParaRPr lang="vi-VN" sz="2000" b="1" dirty="0">
              <a:solidFill>
                <a:srgbClr val="FF00FF"/>
              </a:solidFill>
              <a:latin typeface="Times New Roman" panose="02020603050405020304" pitchFamily="18" charset="0"/>
              <a:cs typeface="Times New Roman" panose="02020603050405020304"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EM HỌC SINH </a:t>
            </a:r>
          </a:p>
          <a:p>
            <a:pPr algn="ctr"/>
            <a:r>
              <a:rPr lang="en-US"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 VỚI TIẾT HỌC ONLINE!</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NHIÊN 7</a:t>
            </a: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B201-4078-43CA-2C0D-025A1D1D5985}"/>
              </a:ext>
            </a:extLst>
          </p:cNvPr>
          <p:cNvSpPr>
            <a:spLocks noGrp="1"/>
          </p:cNvSpPr>
          <p:nvPr>
            <p:ph type="title"/>
          </p:nvPr>
        </p:nvSpPr>
        <p:spPr>
          <a:xfrm>
            <a:off x="-10630" y="0"/>
            <a:ext cx="12192000" cy="1325563"/>
          </a:xfrm>
          <a:solidFill>
            <a:schemeClr val="accent5"/>
          </a:solidFill>
        </p:spPr>
        <p:txBody>
          <a:bodyPr/>
          <a:lstStyle/>
          <a:p>
            <a:pPr algn="ctr"/>
            <a:r>
              <a:rPr lang="en-US" dirty="0">
                <a:latin typeface="Arial" panose="020B0604020202020204" pitchFamily="34" charset="0"/>
                <a:cs typeface="Arial" panose="020B0604020202020204" pitchFamily="34" charset="0"/>
              </a:rPr>
              <a:t>BƯỚC 2: XÂY DỰNG GIẢ THUYẾT </a:t>
            </a:r>
          </a:p>
        </p:txBody>
      </p:sp>
      <p:pic>
        <p:nvPicPr>
          <p:cNvPr id="3074" name="Picture 2"/>
          <p:cNvPicPr>
            <a:picLocks noChangeAspect="1" noChangeArrowheads="1"/>
          </p:cNvPicPr>
          <p:nvPr/>
        </p:nvPicPr>
        <p:blipFill>
          <a:blip r:embed="rId2"/>
          <a:srcRect/>
          <a:stretch>
            <a:fillRect/>
          </a:stretch>
        </p:blipFill>
        <p:spPr bwMode="auto">
          <a:xfrm>
            <a:off x="629920" y="1383030"/>
            <a:ext cx="10648950" cy="245745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248128" y="3942080"/>
            <a:ext cx="2299880" cy="2915920"/>
          </a:xfrm>
          <a:prstGeom prst="rect">
            <a:avLst/>
          </a:prstGeom>
          <a:noFill/>
          <a:ln w="9525">
            <a:noFill/>
            <a:miter lim="800000"/>
            <a:headEnd/>
            <a:tailEnd/>
          </a:ln>
          <a:effectLst/>
        </p:spPr>
      </p:pic>
    </p:spTree>
    <p:extLst>
      <p:ext uri="{BB962C8B-B14F-4D97-AF65-F5344CB8AC3E}">
        <p14:creationId xmlns:p14="http://schemas.microsoft.com/office/powerpoint/2010/main" val="1602632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008992"/>
            <a:ext cx="12192000" cy="5849007"/>
          </a:xfrm>
          <a:ln>
            <a:noFill/>
          </a:ln>
        </p:spPr>
        <p:txBody>
          <a:bodyPr>
            <a:normAutofit/>
          </a:bodyPr>
          <a:lstStyle/>
          <a:p>
            <a:pPr algn="l"/>
            <a:r>
              <a:rPr lang="en-US" sz="2800" b="1" dirty="0">
                <a:solidFill>
                  <a:srgbClr val="0000FF"/>
                </a:solidFill>
                <a:latin typeface="Times New Roman" pitchFamily="18" charset="0"/>
                <a:cs typeface="Times New Roman" pitchFamily="18" charset="0"/>
              </a:rPr>
              <a:t>1. PHƯƠNG PHÁP TÌM HIỂUTỰ NHIÊN:</a:t>
            </a: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1: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hỏi</a:t>
            </a:r>
            <a:r>
              <a:rPr lang="en-US" sz="2800" dirty="0">
                <a:solidFill>
                  <a:srgbClr val="0000FF"/>
                </a:solidFill>
                <a:latin typeface="Times New Roman" pitchFamily="18" charset="0"/>
                <a:cs typeface="Times New Roman" pitchFamily="18" charset="0"/>
              </a:rPr>
              <a:t>.</a:t>
            </a: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Xây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thuyết</a:t>
            </a:r>
            <a:endParaRPr lang="en-US" sz="2800"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3: </a:t>
            </a:r>
            <a:r>
              <a:rPr lang="en-US" sz="2800" dirty="0" err="1">
                <a:solidFill>
                  <a:srgbClr val="0000FF"/>
                </a:solidFill>
                <a:latin typeface="Times New Roman" pitchFamily="18" charset="0"/>
                <a:cs typeface="Times New Roman" pitchFamily="18" charset="0"/>
              </a:rPr>
              <a:t>Kiểm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thuyết</a:t>
            </a:r>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MỞ ĐẦU: PHƯƠNG PHÁP VÀ KỸ NĂNG </a:t>
            </a:r>
          </a:p>
          <a:p>
            <a:pPr algn="ctr"/>
            <a:r>
              <a:rPr lang="en-US" sz="2800" b="1" dirty="0">
                <a:solidFill>
                  <a:srgbClr val="FF00FF"/>
                </a:solidFill>
                <a:latin typeface="Times New Roman" pitchFamily="18" charset="0"/>
                <a:cs typeface="Times New Roman" pitchFamily="18" charset="0"/>
              </a:rPr>
              <a:t>TRONG HỌC TẬP MÔN KHOA HỌC TỰ NHIÊN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trips(downRigh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B201-4078-43CA-2C0D-025A1D1D5985}"/>
              </a:ext>
            </a:extLst>
          </p:cNvPr>
          <p:cNvSpPr>
            <a:spLocks noGrp="1"/>
          </p:cNvSpPr>
          <p:nvPr>
            <p:ph type="title"/>
          </p:nvPr>
        </p:nvSpPr>
        <p:spPr>
          <a:xfrm>
            <a:off x="-10630" y="0"/>
            <a:ext cx="12192000" cy="1325563"/>
          </a:xfrm>
          <a:solidFill>
            <a:schemeClr val="accent5"/>
          </a:solidFill>
        </p:spPr>
        <p:txBody>
          <a:bodyPr/>
          <a:lstStyle/>
          <a:p>
            <a:pPr algn="ctr"/>
            <a:r>
              <a:rPr lang="en-US" dirty="0">
                <a:latin typeface="Arial" panose="020B0604020202020204" pitchFamily="34" charset="0"/>
                <a:cs typeface="Arial" panose="020B0604020202020204" pitchFamily="34" charset="0"/>
              </a:rPr>
              <a:t>BƯỚC 3: KIỂM TRA GIẢ THUYẾT </a:t>
            </a:r>
          </a:p>
        </p:txBody>
      </p:sp>
      <p:sp>
        <p:nvSpPr>
          <p:cNvPr id="7" name="TextBox 6">
            <a:extLst>
              <a:ext uri="{FF2B5EF4-FFF2-40B4-BE49-F238E27FC236}">
                <a16:creationId xmlns:a16="http://schemas.microsoft.com/office/drawing/2014/main" id="{E06EF115-8585-DAC5-8445-69E108AEDBE5}"/>
              </a:ext>
            </a:extLst>
          </p:cNvPr>
          <p:cNvSpPr txBox="1"/>
          <p:nvPr/>
        </p:nvSpPr>
        <p:spPr>
          <a:xfrm>
            <a:off x="797441" y="1545673"/>
            <a:ext cx="10302950" cy="1771767"/>
          </a:xfrm>
          <a:prstGeom prst="rect">
            <a:avLst/>
          </a:prstGeom>
          <a:noFill/>
        </p:spPr>
        <p:txBody>
          <a:bodyPr wrap="square">
            <a:spAutoFit/>
          </a:bodyPr>
          <a:lstStyle/>
          <a:p>
            <a:pPr marL="342900" lvl="0" indent="-342900" algn="just">
              <a:lnSpc>
                <a:spcPct val="130000"/>
              </a:lnSpc>
            </a:pPr>
            <a:r>
              <a:rPr lang="en-US" sz="2800" dirty="0">
                <a:solidFill>
                  <a:srgbClr val="FF00FF"/>
                </a:solidFill>
                <a:effectLst/>
                <a:latin typeface="Times New Roman" pitchFamily="18" charset="0"/>
                <a:ea typeface="Calibri" panose="020F0502020204030204" pitchFamily="34" charset="0"/>
                <a:cs typeface="Times New Roman" pitchFamily="18" charset="0"/>
                <a:sym typeface="Wingdings 3"/>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Chuẩn</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bị</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các</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mẫu</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vật</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dụng</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cụ</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thí</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nghiệm</a:t>
            </a:r>
            <a:r>
              <a:rPr lang="en-US" sz="2800" dirty="0">
                <a:solidFill>
                  <a:srgbClr val="FF00FF"/>
                </a:solidFill>
                <a:effectLst/>
                <a:latin typeface="Times New Roman" pitchFamily="18" charset="0"/>
                <a:ea typeface="Calibri" panose="020F0502020204030204" pitchFamily="34" charset="0"/>
                <a:cs typeface="Times New Roman" pitchFamily="18" charset="0"/>
              </a:rPr>
              <a:t>.</a:t>
            </a:r>
          </a:p>
          <a:p>
            <a:pPr marL="342900" lvl="0" indent="-342900" algn="just">
              <a:lnSpc>
                <a:spcPct val="130000"/>
              </a:lnSpc>
              <a:spcAft>
                <a:spcPts val="1000"/>
              </a:spcAft>
            </a:pPr>
            <a:r>
              <a:rPr lang="en-US" sz="2800" dirty="0">
                <a:solidFill>
                  <a:srgbClr val="FF00FF"/>
                </a:solidFill>
                <a:latin typeface="Times New Roman" pitchFamily="18" charset="0"/>
                <a:ea typeface="Calibri" panose="020F0502020204030204" pitchFamily="34" charset="0"/>
                <a:cs typeface="Times New Roman" pitchFamily="18" charset="0"/>
                <a:sym typeface="Wingdings 3"/>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Lập</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phương</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án</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thí</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nghiệm</a:t>
            </a:r>
            <a:r>
              <a:rPr lang="en-US" sz="2800" dirty="0">
                <a:solidFill>
                  <a:srgbClr val="FF00FF"/>
                </a:solidFill>
                <a:effectLst/>
                <a:latin typeface="Times New Roman" pitchFamily="18" charset="0"/>
                <a:ea typeface="Calibri" panose="020F0502020204030204" pitchFamily="34" charset="0"/>
                <a:cs typeface="Times New Roman" pitchFamily="18" charset="0"/>
              </a:rPr>
              <a:t>.</a:t>
            </a:r>
          </a:p>
          <a:p>
            <a:r>
              <a:rPr lang="en-US" sz="2800" dirty="0">
                <a:solidFill>
                  <a:srgbClr val="FF00FF"/>
                </a:solidFill>
                <a:latin typeface="Times New Roman" pitchFamily="18" charset="0"/>
                <a:ea typeface="Calibri" panose="020F0502020204030204" pitchFamily="34" charset="0"/>
                <a:cs typeface="Times New Roman" pitchFamily="18" charset="0"/>
                <a:sym typeface="Wingdings 3"/>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Tiến</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hành</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thí</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nghiệm</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theo</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phương</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án</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đã</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lập</a:t>
            </a:r>
            <a:r>
              <a:rPr lang="en-US" sz="2800" dirty="0">
                <a:solidFill>
                  <a:srgbClr val="FF00FF"/>
                </a:solidFill>
                <a:effectLst/>
                <a:latin typeface="Times New Roman" pitchFamily="18" charset="0"/>
                <a:ea typeface="Calibri" panose="020F0502020204030204" pitchFamily="34"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F29134EE-F059-7113-5C7D-DD8B5EA31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869" y="3537550"/>
            <a:ext cx="10302950" cy="3001473"/>
          </a:xfrm>
          <a:prstGeom prst="rect">
            <a:avLst/>
          </a:prstGeom>
        </p:spPr>
      </p:pic>
    </p:spTree>
    <p:extLst>
      <p:ext uri="{BB962C8B-B14F-4D97-AF65-F5344CB8AC3E}">
        <p14:creationId xmlns:p14="http://schemas.microsoft.com/office/powerpoint/2010/main" val="353318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B201-4078-43CA-2C0D-025A1D1D5985}"/>
              </a:ext>
            </a:extLst>
          </p:cNvPr>
          <p:cNvSpPr>
            <a:spLocks noGrp="1"/>
          </p:cNvSpPr>
          <p:nvPr>
            <p:ph type="title"/>
          </p:nvPr>
        </p:nvSpPr>
        <p:spPr>
          <a:xfrm>
            <a:off x="-10630" y="0"/>
            <a:ext cx="12192000" cy="1325563"/>
          </a:xfrm>
          <a:solidFill>
            <a:schemeClr val="accent5"/>
          </a:solidFill>
        </p:spPr>
        <p:txBody>
          <a:bodyPr/>
          <a:lstStyle/>
          <a:p>
            <a:pPr algn="ctr"/>
            <a:r>
              <a:rPr lang="en-US" dirty="0">
                <a:latin typeface="Arial" panose="020B0604020202020204" pitchFamily="34" charset="0"/>
                <a:cs typeface="Arial" panose="020B0604020202020204" pitchFamily="34" charset="0"/>
              </a:rPr>
              <a:t>BƯỚC 3: KIỂM TRA GIẢ THUYẾT </a:t>
            </a:r>
          </a:p>
        </p:txBody>
      </p:sp>
      <p:pic>
        <p:nvPicPr>
          <p:cNvPr id="4098" name="Picture 2"/>
          <p:cNvPicPr>
            <a:picLocks noChangeAspect="1" noChangeArrowheads="1"/>
          </p:cNvPicPr>
          <p:nvPr/>
        </p:nvPicPr>
        <p:blipFill>
          <a:blip r:embed="rId2"/>
          <a:srcRect/>
          <a:stretch>
            <a:fillRect/>
          </a:stretch>
        </p:blipFill>
        <p:spPr bwMode="auto">
          <a:xfrm>
            <a:off x="3244850" y="1353185"/>
            <a:ext cx="5858510" cy="5504424"/>
          </a:xfrm>
          <a:prstGeom prst="rect">
            <a:avLst/>
          </a:prstGeom>
          <a:noFill/>
          <a:ln w="9525">
            <a:noFill/>
            <a:miter lim="800000"/>
            <a:headEnd/>
            <a:tailEnd/>
          </a:ln>
          <a:effectLst/>
        </p:spPr>
      </p:pic>
    </p:spTree>
    <p:extLst>
      <p:ext uri="{BB962C8B-B14F-4D97-AF65-F5344CB8AC3E}">
        <p14:creationId xmlns:p14="http://schemas.microsoft.com/office/powerpoint/2010/main" val="3533181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008992"/>
            <a:ext cx="12192000" cy="5849007"/>
          </a:xfrm>
          <a:ln>
            <a:noFill/>
          </a:ln>
        </p:spPr>
        <p:txBody>
          <a:bodyPr>
            <a:normAutofit/>
          </a:bodyPr>
          <a:lstStyle/>
          <a:p>
            <a:pPr algn="l"/>
            <a:r>
              <a:rPr lang="en-US" sz="2800" b="1" dirty="0">
                <a:solidFill>
                  <a:srgbClr val="0000FF"/>
                </a:solidFill>
                <a:latin typeface="Times New Roman" pitchFamily="18" charset="0"/>
                <a:cs typeface="Times New Roman" pitchFamily="18" charset="0"/>
              </a:rPr>
              <a:t>1. PHƯƠNG PHÁP TÌM HIỂUTỰ NHIÊN:</a:t>
            </a: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1: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hỏi</a:t>
            </a:r>
            <a:r>
              <a:rPr lang="en-US" sz="2800" dirty="0">
                <a:solidFill>
                  <a:srgbClr val="0000FF"/>
                </a:solidFill>
                <a:latin typeface="Times New Roman" pitchFamily="18" charset="0"/>
                <a:cs typeface="Times New Roman" pitchFamily="18" charset="0"/>
              </a:rPr>
              <a:t>.</a:t>
            </a: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Xây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thuyết</a:t>
            </a:r>
            <a:endParaRPr lang="en-US" sz="2800"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3: </a:t>
            </a:r>
            <a:r>
              <a:rPr lang="en-US" sz="2800" dirty="0" err="1">
                <a:solidFill>
                  <a:srgbClr val="0000FF"/>
                </a:solidFill>
                <a:latin typeface="Times New Roman" pitchFamily="18" charset="0"/>
                <a:cs typeface="Times New Roman" pitchFamily="18" charset="0"/>
              </a:rPr>
              <a:t>Kiểm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thuyết</a:t>
            </a:r>
            <a:endParaRPr lang="en-US" sz="2800"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a:t>
            </a:r>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MỞ ĐẦU: PHƯƠNG PHÁP VÀ KỸ NĂNG </a:t>
            </a:r>
          </a:p>
          <a:p>
            <a:pPr algn="ctr"/>
            <a:r>
              <a:rPr lang="en-US" sz="2800" b="1" dirty="0">
                <a:solidFill>
                  <a:srgbClr val="FF00FF"/>
                </a:solidFill>
                <a:latin typeface="Times New Roman" pitchFamily="18" charset="0"/>
                <a:cs typeface="Times New Roman" pitchFamily="18" charset="0"/>
              </a:rPr>
              <a:t>TRONG HỌC TẬP MÔN KHOA HỌC TỰ NHIÊN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strips(downRight)">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B201-4078-43CA-2C0D-025A1D1D5985}"/>
              </a:ext>
            </a:extLst>
          </p:cNvPr>
          <p:cNvSpPr>
            <a:spLocks noGrp="1"/>
          </p:cNvSpPr>
          <p:nvPr>
            <p:ph type="title"/>
          </p:nvPr>
        </p:nvSpPr>
        <p:spPr>
          <a:xfrm>
            <a:off x="-10630" y="0"/>
            <a:ext cx="12192000" cy="1325563"/>
          </a:xfrm>
          <a:solidFill>
            <a:schemeClr val="accent5"/>
          </a:solidFill>
        </p:spPr>
        <p:txBody>
          <a:bodyPr/>
          <a:lstStyle/>
          <a:p>
            <a:pPr algn="ctr"/>
            <a:r>
              <a:rPr lang="en-US" dirty="0">
                <a:latin typeface="Arial" panose="020B0604020202020204" pitchFamily="34" charset="0"/>
                <a:cs typeface="Arial" panose="020B0604020202020204" pitchFamily="34" charset="0"/>
              </a:rPr>
              <a:t>BƯỚC 4: PHÂN TÍCH KẾT QUẢ </a:t>
            </a:r>
          </a:p>
        </p:txBody>
      </p:sp>
      <p:sp>
        <p:nvSpPr>
          <p:cNvPr id="6" name="TextBox 5">
            <a:extLst>
              <a:ext uri="{FF2B5EF4-FFF2-40B4-BE49-F238E27FC236}">
                <a16:creationId xmlns:a16="http://schemas.microsoft.com/office/drawing/2014/main" id="{72607E9F-A80F-52E1-FF82-7040606FDCE2}"/>
              </a:ext>
            </a:extLst>
          </p:cNvPr>
          <p:cNvSpPr txBox="1"/>
          <p:nvPr/>
        </p:nvSpPr>
        <p:spPr>
          <a:xfrm>
            <a:off x="520994" y="1894807"/>
            <a:ext cx="5677788" cy="2633541"/>
          </a:xfrm>
          <a:prstGeom prst="rect">
            <a:avLst/>
          </a:prstGeom>
          <a:noFill/>
        </p:spPr>
        <p:txBody>
          <a:bodyPr wrap="square">
            <a:spAutoFit/>
          </a:bodyPr>
          <a:lstStyle/>
          <a:p>
            <a:pPr algn="just">
              <a:lnSpc>
                <a:spcPct val="130000"/>
              </a:lnSpc>
              <a:spcAft>
                <a:spcPts val="1000"/>
              </a:spcAft>
            </a:pPr>
            <a:r>
              <a:rPr lang="en-US" sz="2800" dirty="0">
                <a:solidFill>
                  <a:srgbClr val="FF00FF"/>
                </a:solidFill>
                <a:effectLst/>
                <a:latin typeface="Times New Roman" pitchFamily="18" charset="0"/>
                <a:ea typeface="Calibri" panose="020F0502020204030204" pitchFamily="34" charset="0"/>
                <a:cs typeface="Times New Roman" pitchFamily="18" charset="0"/>
                <a:sym typeface="Wingdings 3"/>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Thực</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hiện</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các</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phép</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tính</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cần</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thiết</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lập</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bảng</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xây</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dựng</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biểu</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đồ</a:t>
            </a:r>
            <a:r>
              <a:rPr lang="en-US" sz="2800" dirty="0">
                <a:solidFill>
                  <a:srgbClr val="FF00FF"/>
                </a:solidFill>
                <a:effectLst/>
                <a:latin typeface="Times New Roman" pitchFamily="18" charset="0"/>
                <a:ea typeface="Calibri" panose="020F0502020204030204" pitchFamily="34" charset="0"/>
                <a:cs typeface="Times New Roman" pitchFamily="18" charset="0"/>
              </a:rPr>
              <a:t>,…</a:t>
            </a:r>
          </a:p>
          <a:p>
            <a:r>
              <a:rPr lang="en-US" sz="2800" dirty="0">
                <a:solidFill>
                  <a:srgbClr val="FF00FF"/>
                </a:solidFill>
                <a:effectLst/>
                <a:latin typeface="Times New Roman" pitchFamily="18" charset="0"/>
                <a:ea typeface="Calibri" panose="020F0502020204030204" pitchFamily="34" charset="0"/>
                <a:cs typeface="Times New Roman" pitchFamily="18" charset="0"/>
                <a:sym typeface="Wingdings 3"/>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Từ</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việc</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phân</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tích</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kết</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quả</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rút</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ra</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kết</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luận</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giả</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thuyết</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được</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chấp</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nhận</a:t>
            </a:r>
            <a:r>
              <a:rPr lang="en-US" sz="2800" dirty="0">
                <a:solidFill>
                  <a:srgbClr val="FF00FF"/>
                </a:solidFill>
                <a:effectLst/>
                <a:latin typeface="Times New Roman" pitchFamily="18" charset="0"/>
                <a:ea typeface="Calibri" panose="020F0502020204030204" pitchFamily="34" charset="0"/>
                <a:cs typeface="Times New Roman" pitchFamily="18" charset="0"/>
              </a:rPr>
              <a:t> hay </a:t>
            </a:r>
            <a:r>
              <a:rPr lang="en-US" sz="2800" dirty="0" err="1">
                <a:solidFill>
                  <a:srgbClr val="FF00FF"/>
                </a:solidFill>
                <a:effectLst/>
                <a:latin typeface="Times New Roman" pitchFamily="18" charset="0"/>
                <a:ea typeface="Calibri" panose="020F0502020204030204" pitchFamily="34" charset="0"/>
                <a:cs typeface="Times New Roman" pitchFamily="18" charset="0"/>
              </a:rPr>
              <a:t>bị</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bác</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bỏ</a:t>
            </a:r>
            <a:r>
              <a:rPr lang="en-US" sz="2800" dirty="0">
                <a:solidFill>
                  <a:srgbClr val="FF00FF"/>
                </a:solidFill>
                <a:effectLst/>
                <a:latin typeface="Times New Roman" pitchFamily="18" charset="0"/>
                <a:ea typeface="Calibri" panose="020F0502020204030204" pitchFamily="34"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7259B4C7-4A98-4B3A-51BE-34FDE36F6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007" y="1763885"/>
            <a:ext cx="4839119" cy="3330229"/>
          </a:xfrm>
          <a:prstGeom prst="rect">
            <a:avLst/>
          </a:prstGeom>
        </p:spPr>
      </p:pic>
    </p:spTree>
    <p:extLst>
      <p:ext uri="{BB962C8B-B14F-4D97-AF65-F5344CB8AC3E}">
        <p14:creationId xmlns:p14="http://schemas.microsoft.com/office/powerpoint/2010/main" val="184003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B201-4078-43CA-2C0D-025A1D1D5985}"/>
              </a:ext>
            </a:extLst>
          </p:cNvPr>
          <p:cNvSpPr>
            <a:spLocks noGrp="1"/>
          </p:cNvSpPr>
          <p:nvPr>
            <p:ph type="title"/>
          </p:nvPr>
        </p:nvSpPr>
        <p:spPr>
          <a:xfrm>
            <a:off x="-10630" y="0"/>
            <a:ext cx="12192000" cy="1325563"/>
          </a:xfrm>
          <a:solidFill>
            <a:schemeClr val="accent5"/>
          </a:solidFill>
        </p:spPr>
        <p:txBody>
          <a:bodyPr/>
          <a:lstStyle/>
          <a:p>
            <a:pPr algn="ctr"/>
            <a:r>
              <a:rPr lang="en-US" dirty="0">
                <a:latin typeface="Arial" panose="020B0604020202020204" pitchFamily="34" charset="0"/>
                <a:cs typeface="Arial" panose="020B0604020202020204" pitchFamily="34" charset="0"/>
              </a:rPr>
              <a:t>BƯỚC 4: PHÂN TÍCH KẾT QUẢ </a:t>
            </a:r>
          </a:p>
        </p:txBody>
      </p:sp>
      <p:pic>
        <p:nvPicPr>
          <p:cNvPr id="5122" name="Picture 2"/>
          <p:cNvPicPr>
            <a:picLocks noChangeAspect="1" noChangeArrowheads="1"/>
          </p:cNvPicPr>
          <p:nvPr/>
        </p:nvPicPr>
        <p:blipFill>
          <a:blip r:embed="rId2"/>
          <a:srcRect/>
          <a:stretch>
            <a:fillRect/>
          </a:stretch>
        </p:blipFill>
        <p:spPr bwMode="auto">
          <a:xfrm>
            <a:off x="3149600" y="1362574"/>
            <a:ext cx="6055360" cy="5488191"/>
          </a:xfrm>
          <a:prstGeom prst="rect">
            <a:avLst/>
          </a:prstGeom>
          <a:noFill/>
          <a:ln w="9525">
            <a:noFill/>
            <a:miter lim="800000"/>
            <a:headEnd/>
            <a:tailEnd/>
          </a:ln>
          <a:effectLst/>
        </p:spPr>
      </p:pic>
    </p:spTree>
    <p:extLst>
      <p:ext uri="{BB962C8B-B14F-4D97-AF65-F5344CB8AC3E}">
        <p14:creationId xmlns:p14="http://schemas.microsoft.com/office/powerpoint/2010/main" val="1840036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008992"/>
            <a:ext cx="12192000" cy="5849007"/>
          </a:xfrm>
          <a:ln>
            <a:noFill/>
          </a:ln>
        </p:spPr>
        <p:txBody>
          <a:bodyPr>
            <a:normAutofit/>
          </a:bodyPr>
          <a:lstStyle/>
          <a:p>
            <a:pPr algn="l"/>
            <a:r>
              <a:rPr lang="en-US" sz="2800" b="1" dirty="0">
                <a:solidFill>
                  <a:srgbClr val="0000FF"/>
                </a:solidFill>
                <a:latin typeface="Times New Roman" pitchFamily="18" charset="0"/>
                <a:cs typeface="Times New Roman" pitchFamily="18" charset="0"/>
              </a:rPr>
              <a:t>1. PHƯƠNG PHÁP TÌM HIỂUTỰ NHIÊN:</a:t>
            </a: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1: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hỏi</a:t>
            </a:r>
            <a:r>
              <a:rPr lang="en-US" sz="2800" dirty="0">
                <a:solidFill>
                  <a:srgbClr val="0000FF"/>
                </a:solidFill>
                <a:latin typeface="Times New Roman" pitchFamily="18" charset="0"/>
                <a:cs typeface="Times New Roman" pitchFamily="18" charset="0"/>
              </a:rPr>
              <a:t>.</a:t>
            </a: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Xây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thuyết</a:t>
            </a:r>
            <a:endParaRPr lang="en-US" sz="2800"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3: </a:t>
            </a:r>
            <a:r>
              <a:rPr lang="en-US" sz="2800" dirty="0" err="1">
                <a:solidFill>
                  <a:srgbClr val="0000FF"/>
                </a:solidFill>
                <a:latin typeface="Times New Roman" pitchFamily="18" charset="0"/>
                <a:cs typeface="Times New Roman" pitchFamily="18" charset="0"/>
              </a:rPr>
              <a:t>Kiểm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thuyết</a:t>
            </a:r>
            <a:endParaRPr lang="en-US" sz="2800"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a:t>
            </a:r>
            <a:endParaRPr lang="en-US" sz="2800"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5: </a:t>
            </a:r>
            <a:r>
              <a:rPr lang="en-US" sz="2800" dirty="0" err="1">
                <a:solidFill>
                  <a:srgbClr val="0000FF"/>
                </a:solidFill>
                <a:latin typeface="Times New Roman" pitchFamily="18" charset="0"/>
                <a:cs typeface="Times New Roman" pitchFamily="18" charset="0"/>
              </a:rPr>
              <a:t>Viết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cáo</a:t>
            </a:r>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MỞ ĐẦU: PHƯƠNG PHÁP VÀ KỸ NĂNG </a:t>
            </a:r>
          </a:p>
          <a:p>
            <a:pPr algn="ctr"/>
            <a:r>
              <a:rPr lang="en-US" sz="2800" b="1" dirty="0">
                <a:solidFill>
                  <a:srgbClr val="FF00FF"/>
                </a:solidFill>
                <a:latin typeface="Times New Roman" pitchFamily="18" charset="0"/>
                <a:cs typeface="Times New Roman" pitchFamily="18" charset="0"/>
              </a:rPr>
              <a:t>TRONG HỌC TẬP MÔN KHOA HỌC TỰ NHIÊN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strips(downRight)">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B201-4078-43CA-2C0D-025A1D1D5985}"/>
              </a:ext>
            </a:extLst>
          </p:cNvPr>
          <p:cNvSpPr>
            <a:spLocks noGrp="1"/>
          </p:cNvSpPr>
          <p:nvPr>
            <p:ph type="title"/>
          </p:nvPr>
        </p:nvSpPr>
        <p:spPr>
          <a:xfrm>
            <a:off x="-10630" y="1"/>
            <a:ext cx="12192000" cy="670560"/>
          </a:xfrm>
          <a:solidFill>
            <a:schemeClr val="accent5"/>
          </a:solidFill>
        </p:spPr>
        <p:txBody>
          <a:bodyPr>
            <a:normAutofit/>
          </a:bodyPr>
          <a:lstStyle/>
          <a:p>
            <a:pPr algn="ctr"/>
            <a:r>
              <a:rPr lang="en-US" sz="2800" dirty="0">
                <a:latin typeface="Arial" panose="020B0604020202020204" pitchFamily="34" charset="0"/>
                <a:cs typeface="Arial" panose="020B0604020202020204" pitchFamily="34" charset="0"/>
              </a:rPr>
              <a:t>BƯỚC 5: VIẾT, TRÌNH BÀY BÁO CÁO </a:t>
            </a:r>
          </a:p>
        </p:txBody>
      </p:sp>
      <p:sp>
        <p:nvSpPr>
          <p:cNvPr id="7" name="TextBox 6">
            <a:extLst>
              <a:ext uri="{FF2B5EF4-FFF2-40B4-BE49-F238E27FC236}">
                <a16:creationId xmlns:a16="http://schemas.microsoft.com/office/drawing/2014/main" id="{757C7AC7-C624-2C6A-1FA6-4A49040123F5}"/>
              </a:ext>
            </a:extLst>
          </p:cNvPr>
          <p:cNvSpPr txBox="1"/>
          <p:nvPr/>
        </p:nvSpPr>
        <p:spPr>
          <a:xfrm>
            <a:off x="1" y="684231"/>
            <a:ext cx="12181370" cy="6160661"/>
          </a:xfrm>
          <a:prstGeom prst="rect">
            <a:avLst/>
          </a:prstGeom>
          <a:noFill/>
        </p:spPr>
        <p:txBody>
          <a:bodyPr wrap="square">
            <a:spAutoFit/>
          </a:bodyPr>
          <a:lstStyle/>
          <a:p>
            <a:pPr algn="just">
              <a:lnSpc>
                <a:spcPct val="130000"/>
              </a:lnSpc>
              <a:spcAft>
                <a:spcPts val="1000"/>
              </a:spcAft>
            </a:pPr>
            <a:r>
              <a:rPr lang="en-US" sz="2400" dirty="0">
                <a:solidFill>
                  <a:srgbClr val="FF00FF"/>
                </a:solidFill>
                <a:effectLst/>
                <a:latin typeface="Times New Roman" pitchFamily="18" charset="0"/>
                <a:ea typeface="Calibri" panose="020F0502020204030204" pitchFamily="34" charset="0"/>
                <a:cs typeface="Times New Roman" pitchFamily="18" charset="0"/>
                <a:sym typeface="Wingdings 3"/>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Sử</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dụng</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ngôn</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ngữ</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hình</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vẽ</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sơ</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đồ</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biểu</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bảng</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để</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biểu</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đạt</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quá</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trình</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và</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kết</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quả</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tìm</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hiểu</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tự</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nhiên</a:t>
            </a:r>
            <a:r>
              <a:rPr lang="en-US" sz="2400" dirty="0">
                <a:solidFill>
                  <a:srgbClr val="FF00FF"/>
                </a:solidFill>
                <a:effectLst/>
                <a:latin typeface="Times New Roman" pitchFamily="18" charset="0"/>
                <a:ea typeface="Calibri" panose="020F0502020204030204" pitchFamily="34" charset="0"/>
                <a:cs typeface="Times New Roman" pitchFamily="18" charset="0"/>
              </a:rPr>
              <a:t>.</a:t>
            </a:r>
          </a:p>
          <a:p>
            <a:pPr algn="just">
              <a:lnSpc>
                <a:spcPct val="130000"/>
              </a:lnSpc>
              <a:spcAft>
                <a:spcPts val="1000"/>
              </a:spcAft>
            </a:pPr>
            <a:r>
              <a:rPr lang="en-US" sz="2400" dirty="0">
                <a:solidFill>
                  <a:srgbClr val="FF00FF"/>
                </a:solidFill>
                <a:effectLst/>
                <a:latin typeface="Times New Roman" pitchFamily="18" charset="0"/>
                <a:ea typeface="Calibri" panose="020F0502020204030204" pitchFamily="34" charset="0"/>
                <a:cs typeface="Times New Roman" pitchFamily="18" charset="0"/>
                <a:sym typeface="Wingdings 3"/>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Một</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báo</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cáo</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kết</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quả</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tìm</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hiểu</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tự</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nhiên</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thường</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gồm</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các</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nội</a:t>
            </a:r>
            <a:r>
              <a:rPr lang="en-US" sz="2400" dirty="0">
                <a:solidFill>
                  <a:srgbClr val="FF00FF"/>
                </a:solidFill>
                <a:effectLst/>
                <a:latin typeface="Times New Roman" pitchFamily="18" charset="0"/>
                <a:ea typeface="Calibri" panose="020F0502020204030204" pitchFamily="34" charset="0"/>
                <a:cs typeface="Times New Roman" pitchFamily="18" charset="0"/>
              </a:rPr>
              <a:t> dung </a:t>
            </a:r>
            <a:r>
              <a:rPr lang="en-US" sz="2400" dirty="0" err="1">
                <a:solidFill>
                  <a:srgbClr val="FF00FF"/>
                </a:solidFill>
                <a:effectLst/>
                <a:latin typeface="Times New Roman" pitchFamily="18" charset="0"/>
                <a:ea typeface="Calibri" panose="020F0502020204030204" pitchFamily="34" charset="0"/>
                <a:cs typeface="Times New Roman" pitchFamily="18" charset="0"/>
              </a:rPr>
              <a:t>chính</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như</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sau</a:t>
            </a:r>
            <a:r>
              <a:rPr lang="en-US" sz="2400" dirty="0">
                <a:solidFill>
                  <a:srgbClr val="FF00FF"/>
                </a:solidFill>
                <a:effectLst/>
                <a:latin typeface="Times New Roman" pitchFamily="18" charset="0"/>
                <a:ea typeface="Calibri" panose="020F0502020204030204" pitchFamily="34" charset="0"/>
                <a:cs typeface="Times New Roman" pitchFamily="18" charset="0"/>
              </a:rPr>
              <a:t>:</a:t>
            </a:r>
          </a:p>
          <a:p>
            <a:pPr algn="just">
              <a:lnSpc>
                <a:spcPct val="130000"/>
              </a:lnSpc>
              <a:spcAft>
                <a:spcPts val="1000"/>
              </a:spcAft>
            </a:pP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b="1" dirty="0" err="1">
                <a:solidFill>
                  <a:srgbClr val="FF00FF"/>
                </a:solidFill>
                <a:effectLst/>
                <a:latin typeface="Times New Roman" pitchFamily="18" charset="0"/>
                <a:ea typeface="Calibri" panose="020F0502020204030204" pitchFamily="34" charset="0"/>
                <a:cs typeface="Times New Roman" pitchFamily="18" charset="0"/>
              </a:rPr>
              <a:t>Tên</a:t>
            </a:r>
            <a:r>
              <a:rPr lang="en-US" sz="2400" b="1" dirty="0">
                <a:solidFill>
                  <a:srgbClr val="FF00FF"/>
                </a:solidFill>
                <a:effectLst/>
                <a:latin typeface="Times New Roman" pitchFamily="18" charset="0"/>
                <a:ea typeface="Calibri" panose="020F0502020204030204" pitchFamily="34" charset="0"/>
                <a:cs typeface="Times New Roman" pitchFamily="18" charset="0"/>
              </a:rPr>
              <a:t> </a:t>
            </a:r>
            <a:r>
              <a:rPr lang="en-US" sz="2400" b="1" dirty="0" err="1">
                <a:solidFill>
                  <a:srgbClr val="FF00FF"/>
                </a:solidFill>
                <a:effectLst/>
                <a:latin typeface="Times New Roman" pitchFamily="18" charset="0"/>
                <a:ea typeface="Calibri" panose="020F0502020204030204" pitchFamily="34" charset="0"/>
                <a:cs typeface="Times New Roman" pitchFamily="18" charset="0"/>
              </a:rPr>
              <a:t>báo</a:t>
            </a:r>
            <a:r>
              <a:rPr lang="en-US" sz="2400" b="1" dirty="0">
                <a:solidFill>
                  <a:srgbClr val="FF00FF"/>
                </a:solidFill>
                <a:effectLst/>
                <a:latin typeface="Times New Roman" pitchFamily="18" charset="0"/>
                <a:ea typeface="Calibri" panose="020F0502020204030204" pitchFamily="34" charset="0"/>
                <a:cs typeface="Times New Roman" pitchFamily="18" charset="0"/>
              </a:rPr>
              <a:t> </a:t>
            </a:r>
            <a:r>
              <a:rPr lang="en-US" sz="2400" b="1" dirty="0" err="1">
                <a:solidFill>
                  <a:srgbClr val="FF00FF"/>
                </a:solidFill>
                <a:effectLst/>
                <a:latin typeface="Times New Roman" pitchFamily="18" charset="0"/>
                <a:ea typeface="Calibri" panose="020F0502020204030204" pitchFamily="34" charset="0"/>
                <a:cs typeface="Times New Roman" pitchFamily="18" charset="0"/>
              </a:rPr>
              <a:t>cáo</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Thể</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hiện</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được</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nội</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dng</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cốt</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lõi</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của</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vấn</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đề</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tìm</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hiểu</a:t>
            </a:r>
            <a:r>
              <a:rPr lang="en-US" sz="2400" dirty="0">
                <a:solidFill>
                  <a:srgbClr val="FF00FF"/>
                </a:solidFill>
                <a:effectLst/>
                <a:latin typeface="Times New Roman" pitchFamily="18" charset="0"/>
                <a:ea typeface="Calibri" panose="020F0502020204030204" pitchFamily="34" charset="0"/>
                <a:cs typeface="Times New Roman" pitchFamily="18" charset="0"/>
              </a:rPr>
              <a:t>.</a:t>
            </a:r>
          </a:p>
          <a:p>
            <a:pPr algn="just">
              <a:lnSpc>
                <a:spcPct val="130000"/>
              </a:lnSpc>
              <a:spcAft>
                <a:spcPts val="1000"/>
              </a:spcAft>
            </a:pP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b="1" dirty="0" err="1">
                <a:solidFill>
                  <a:srgbClr val="FF00FF"/>
                </a:solidFill>
                <a:effectLst/>
                <a:latin typeface="Times New Roman" pitchFamily="18" charset="0"/>
                <a:ea typeface="Calibri" panose="020F0502020204030204" pitchFamily="34" charset="0"/>
                <a:cs typeface="Times New Roman" pitchFamily="18" charset="0"/>
              </a:rPr>
              <a:t>Tên</a:t>
            </a:r>
            <a:r>
              <a:rPr lang="en-US" sz="2400" b="1" dirty="0">
                <a:solidFill>
                  <a:srgbClr val="FF00FF"/>
                </a:solidFill>
                <a:effectLst/>
                <a:latin typeface="Times New Roman" pitchFamily="18" charset="0"/>
                <a:ea typeface="Calibri" panose="020F0502020204030204" pitchFamily="34" charset="0"/>
                <a:cs typeface="Times New Roman" pitchFamily="18" charset="0"/>
              </a:rPr>
              <a:t> </a:t>
            </a:r>
            <a:r>
              <a:rPr lang="en-US" sz="2400" b="1" dirty="0" err="1">
                <a:solidFill>
                  <a:srgbClr val="FF00FF"/>
                </a:solidFill>
                <a:effectLst/>
                <a:latin typeface="Times New Roman" pitchFamily="18" charset="0"/>
                <a:ea typeface="Calibri" panose="020F0502020204030204" pitchFamily="34" charset="0"/>
                <a:cs typeface="Times New Roman" pitchFamily="18" charset="0"/>
              </a:rPr>
              <a:t>người</a:t>
            </a:r>
            <a:r>
              <a:rPr lang="en-US" sz="2400" b="1" dirty="0">
                <a:solidFill>
                  <a:srgbClr val="FF00FF"/>
                </a:solidFill>
                <a:effectLst/>
                <a:latin typeface="Times New Roman" pitchFamily="18" charset="0"/>
                <a:ea typeface="Calibri" panose="020F0502020204030204" pitchFamily="34" charset="0"/>
                <a:cs typeface="Times New Roman" pitchFamily="18" charset="0"/>
              </a:rPr>
              <a:t> </a:t>
            </a:r>
            <a:r>
              <a:rPr lang="en-US" sz="2400" b="1" dirty="0" err="1">
                <a:solidFill>
                  <a:srgbClr val="FF00FF"/>
                </a:solidFill>
                <a:effectLst/>
                <a:latin typeface="Times New Roman" pitchFamily="18" charset="0"/>
                <a:ea typeface="Calibri" panose="020F0502020204030204" pitchFamily="34" charset="0"/>
                <a:cs typeface="Times New Roman" pitchFamily="18" charset="0"/>
              </a:rPr>
              <a:t>thực</a:t>
            </a:r>
            <a:r>
              <a:rPr lang="en-US" sz="2400" b="1" dirty="0">
                <a:solidFill>
                  <a:srgbClr val="FF00FF"/>
                </a:solidFill>
                <a:effectLst/>
                <a:latin typeface="Times New Roman" pitchFamily="18" charset="0"/>
                <a:ea typeface="Calibri" panose="020F0502020204030204" pitchFamily="34" charset="0"/>
                <a:cs typeface="Times New Roman" pitchFamily="18" charset="0"/>
              </a:rPr>
              <a:t> </a:t>
            </a:r>
            <a:r>
              <a:rPr lang="en-US" sz="2400" b="1" dirty="0" err="1">
                <a:solidFill>
                  <a:srgbClr val="FF00FF"/>
                </a:solidFill>
                <a:effectLst/>
                <a:latin typeface="Times New Roman" pitchFamily="18" charset="0"/>
                <a:ea typeface="Calibri" panose="020F0502020204030204" pitchFamily="34" charset="0"/>
                <a:cs typeface="Times New Roman" pitchFamily="18" charset="0"/>
              </a:rPr>
              <a:t>hiện</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Nêu</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được</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tên</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người</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hoặc</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nhóm</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người</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thực</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hiện</a:t>
            </a:r>
            <a:r>
              <a:rPr lang="en-US" sz="2400" dirty="0">
                <a:solidFill>
                  <a:srgbClr val="FF00FF"/>
                </a:solidFill>
                <a:effectLst/>
                <a:latin typeface="Times New Roman" pitchFamily="18" charset="0"/>
                <a:ea typeface="Calibri" panose="020F0502020204030204" pitchFamily="34" charset="0"/>
                <a:cs typeface="Times New Roman" pitchFamily="18" charset="0"/>
              </a:rPr>
              <a:t>.</a:t>
            </a:r>
          </a:p>
          <a:p>
            <a:pPr algn="just">
              <a:lnSpc>
                <a:spcPct val="130000"/>
              </a:lnSpc>
              <a:spcAft>
                <a:spcPts val="1000"/>
              </a:spcAft>
            </a:pP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b="1" dirty="0" err="1">
                <a:solidFill>
                  <a:srgbClr val="FF00FF"/>
                </a:solidFill>
                <a:effectLst/>
                <a:latin typeface="Times New Roman" pitchFamily="18" charset="0"/>
                <a:ea typeface="Calibri" panose="020F0502020204030204" pitchFamily="34" charset="0"/>
                <a:cs typeface="Times New Roman" pitchFamily="18" charset="0"/>
              </a:rPr>
              <a:t>Mục</a:t>
            </a:r>
            <a:r>
              <a:rPr lang="en-US" sz="2400" b="1" dirty="0">
                <a:solidFill>
                  <a:srgbClr val="FF00FF"/>
                </a:solidFill>
                <a:effectLst/>
                <a:latin typeface="Times New Roman" pitchFamily="18" charset="0"/>
                <a:ea typeface="Calibri" panose="020F0502020204030204" pitchFamily="34" charset="0"/>
                <a:cs typeface="Times New Roman" pitchFamily="18" charset="0"/>
              </a:rPr>
              <a:t> </a:t>
            </a:r>
            <a:r>
              <a:rPr lang="en-US" sz="2400" b="1" dirty="0" err="1">
                <a:solidFill>
                  <a:srgbClr val="FF00FF"/>
                </a:solidFill>
                <a:effectLst/>
                <a:latin typeface="Times New Roman" pitchFamily="18" charset="0"/>
                <a:ea typeface="Calibri" panose="020F0502020204030204" pitchFamily="34" charset="0"/>
                <a:cs typeface="Times New Roman" pitchFamily="18" charset="0"/>
              </a:rPr>
              <a:t>đích</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Nêu</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được</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mục</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đích</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của</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hoạt</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động</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tìm</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hiểu</a:t>
            </a:r>
            <a:r>
              <a:rPr lang="en-US" sz="2400" dirty="0">
                <a:solidFill>
                  <a:srgbClr val="FF00FF"/>
                </a:solidFill>
                <a:effectLst/>
                <a:latin typeface="Times New Roman" pitchFamily="18" charset="0"/>
                <a:ea typeface="Calibri" panose="020F0502020204030204" pitchFamily="34" charset="0"/>
                <a:cs typeface="Times New Roman" pitchFamily="18" charset="0"/>
              </a:rPr>
              <a:t>.</a:t>
            </a:r>
          </a:p>
          <a:p>
            <a:pPr algn="just">
              <a:lnSpc>
                <a:spcPct val="130000"/>
              </a:lnSpc>
              <a:spcAft>
                <a:spcPts val="1000"/>
              </a:spcAft>
            </a:pP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b="1" dirty="0" err="1">
                <a:solidFill>
                  <a:srgbClr val="FF00FF"/>
                </a:solidFill>
                <a:effectLst/>
                <a:latin typeface="Times New Roman" pitchFamily="18" charset="0"/>
                <a:ea typeface="Calibri" panose="020F0502020204030204" pitchFamily="34" charset="0"/>
                <a:cs typeface="Times New Roman" pitchFamily="18" charset="0"/>
              </a:rPr>
              <a:t>Mẫu</a:t>
            </a:r>
            <a:r>
              <a:rPr lang="en-US" sz="2400" b="1" dirty="0">
                <a:solidFill>
                  <a:srgbClr val="FF00FF"/>
                </a:solidFill>
                <a:effectLst/>
                <a:latin typeface="Times New Roman" pitchFamily="18" charset="0"/>
                <a:ea typeface="Calibri" panose="020F0502020204030204" pitchFamily="34" charset="0"/>
                <a:cs typeface="Times New Roman" pitchFamily="18" charset="0"/>
              </a:rPr>
              <a:t> </a:t>
            </a:r>
            <a:r>
              <a:rPr lang="en-US" sz="2400" b="1" dirty="0" err="1">
                <a:solidFill>
                  <a:srgbClr val="FF00FF"/>
                </a:solidFill>
                <a:effectLst/>
                <a:latin typeface="Times New Roman" pitchFamily="18" charset="0"/>
                <a:ea typeface="Calibri" panose="020F0502020204030204" pitchFamily="34" charset="0"/>
                <a:cs typeface="Times New Roman" pitchFamily="18" charset="0"/>
              </a:rPr>
              <a:t>vật</a:t>
            </a:r>
            <a:r>
              <a:rPr lang="en-US" sz="2400" b="1" dirty="0">
                <a:solidFill>
                  <a:srgbClr val="FF00FF"/>
                </a:solidFill>
                <a:effectLst/>
                <a:latin typeface="Times New Roman" pitchFamily="18" charset="0"/>
                <a:ea typeface="Calibri" panose="020F0502020204030204" pitchFamily="34" charset="0"/>
                <a:cs typeface="Times New Roman" pitchFamily="18" charset="0"/>
              </a:rPr>
              <a:t>, </a:t>
            </a:r>
            <a:r>
              <a:rPr lang="en-US" sz="2400" b="1" dirty="0" err="1">
                <a:solidFill>
                  <a:srgbClr val="FF00FF"/>
                </a:solidFill>
                <a:effectLst/>
                <a:latin typeface="Times New Roman" pitchFamily="18" charset="0"/>
                <a:ea typeface="Calibri" panose="020F0502020204030204" pitchFamily="34" charset="0"/>
                <a:cs typeface="Times New Roman" pitchFamily="18" charset="0"/>
              </a:rPr>
              <a:t>dụng</a:t>
            </a:r>
            <a:r>
              <a:rPr lang="en-US" sz="2400" b="1" dirty="0">
                <a:solidFill>
                  <a:srgbClr val="FF00FF"/>
                </a:solidFill>
                <a:effectLst/>
                <a:latin typeface="Times New Roman" pitchFamily="18" charset="0"/>
                <a:ea typeface="Calibri" panose="020F0502020204030204" pitchFamily="34" charset="0"/>
                <a:cs typeface="Times New Roman" pitchFamily="18" charset="0"/>
              </a:rPr>
              <a:t> </a:t>
            </a:r>
            <a:r>
              <a:rPr lang="en-US" sz="2400" b="1" dirty="0" err="1">
                <a:solidFill>
                  <a:srgbClr val="FF00FF"/>
                </a:solidFill>
                <a:effectLst/>
                <a:latin typeface="Times New Roman" pitchFamily="18" charset="0"/>
                <a:ea typeface="Calibri" panose="020F0502020204030204" pitchFamily="34" charset="0"/>
                <a:cs typeface="Times New Roman" pitchFamily="18" charset="0"/>
              </a:rPr>
              <a:t>cụ</a:t>
            </a:r>
            <a:r>
              <a:rPr lang="en-US" sz="2400" b="1" dirty="0">
                <a:solidFill>
                  <a:srgbClr val="FF00FF"/>
                </a:solidFill>
                <a:effectLst/>
                <a:latin typeface="Times New Roman" pitchFamily="18" charset="0"/>
                <a:ea typeface="Calibri" panose="020F0502020204030204" pitchFamily="34" charset="0"/>
                <a:cs typeface="Times New Roman" pitchFamily="18" charset="0"/>
              </a:rPr>
              <a:t> </a:t>
            </a:r>
            <a:r>
              <a:rPr lang="en-US" sz="2400" b="1" dirty="0" err="1">
                <a:solidFill>
                  <a:srgbClr val="FF00FF"/>
                </a:solidFill>
                <a:effectLst/>
                <a:latin typeface="Times New Roman" pitchFamily="18" charset="0"/>
                <a:ea typeface="Calibri" panose="020F0502020204030204" pitchFamily="34" charset="0"/>
                <a:cs typeface="Times New Roman" pitchFamily="18" charset="0"/>
              </a:rPr>
              <a:t>và</a:t>
            </a:r>
            <a:r>
              <a:rPr lang="en-US" sz="2400" b="1" dirty="0">
                <a:solidFill>
                  <a:srgbClr val="FF00FF"/>
                </a:solidFill>
                <a:effectLst/>
                <a:latin typeface="Times New Roman" pitchFamily="18" charset="0"/>
                <a:ea typeface="Calibri" panose="020F0502020204030204" pitchFamily="34" charset="0"/>
                <a:cs typeface="Times New Roman" pitchFamily="18" charset="0"/>
              </a:rPr>
              <a:t> </a:t>
            </a:r>
            <a:r>
              <a:rPr lang="en-US" sz="2400" b="1" dirty="0" err="1">
                <a:solidFill>
                  <a:srgbClr val="FF00FF"/>
                </a:solidFill>
                <a:effectLst/>
                <a:latin typeface="Times New Roman" pitchFamily="18" charset="0"/>
                <a:ea typeface="Calibri" panose="020F0502020204030204" pitchFamily="34" charset="0"/>
                <a:cs typeface="Times New Roman" pitchFamily="18" charset="0"/>
              </a:rPr>
              <a:t>phương</a:t>
            </a:r>
            <a:r>
              <a:rPr lang="en-US" sz="2400" b="1" dirty="0">
                <a:solidFill>
                  <a:srgbClr val="FF00FF"/>
                </a:solidFill>
                <a:effectLst/>
                <a:latin typeface="Times New Roman" pitchFamily="18" charset="0"/>
                <a:ea typeface="Calibri" panose="020F0502020204030204" pitchFamily="34" charset="0"/>
                <a:cs typeface="Times New Roman" pitchFamily="18" charset="0"/>
              </a:rPr>
              <a:t> </a:t>
            </a:r>
            <a:r>
              <a:rPr lang="en-US" sz="2400" b="1" dirty="0" err="1">
                <a:solidFill>
                  <a:srgbClr val="FF00FF"/>
                </a:solidFill>
                <a:effectLst/>
                <a:latin typeface="Times New Roman" pitchFamily="18" charset="0"/>
                <a:ea typeface="Calibri" panose="020F0502020204030204" pitchFamily="34" charset="0"/>
                <a:cs typeface="Times New Roman" pitchFamily="18" charset="0"/>
              </a:rPr>
              <a:t>pháp</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Mô</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tả</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được</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đầy</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đủ</a:t>
            </a:r>
            <a:r>
              <a:rPr lang="en-US" sz="2400" dirty="0">
                <a:solidFill>
                  <a:srgbClr val="FF00FF"/>
                </a:solidFill>
                <a:effectLst/>
                <a:latin typeface="Times New Roman" pitchFamily="18" charset="0"/>
                <a:ea typeface="Calibri" panose="020F0502020204030204" pitchFamily="34" charset="0"/>
                <a:cs typeface="Times New Roman" pitchFamily="18" charset="0"/>
              </a:rPr>
              <a:t>, chi </a:t>
            </a:r>
            <a:r>
              <a:rPr lang="en-US" sz="2400" dirty="0" err="1">
                <a:solidFill>
                  <a:srgbClr val="FF00FF"/>
                </a:solidFill>
                <a:effectLst/>
                <a:latin typeface="Times New Roman" pitchFamily="18" charset="0"/>
                <a:ea typeface="Calibri" panose="020F0502020204030204" pitchFamily="34" charset="0"/>
                <a:cs typeface="Times New Roman" pitchFamily="18" charset="0"/>
              </a:rPr>
              <a:t>tiết</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về</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phương</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pháp</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thiết</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bị</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và</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vật</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liệu</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đã</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dùng</a:t>
            </a:r>
            <a:r>
              <a:rPr lang="en-US" sz="2400" dirty="0">
                <a:solidFill>
                  <a:srgbClr val="FF00FF"/>
                </a:solidFill>
                <a:effectLst/>
                <a:latin typeface="Times New Roman" pitchFamily="18" charset="0"/>
                <a:ea typeface="Calibri" panose="020F0502020204030204" pitchFamily="34" charset="0"/>
                <a:cs typeface="Times New Roman" pitchFamily="18" charset="0"/>
              </a:rPr>
              <a:t>.</a:t>
            </a:r>
          </a:p>
          <a:p>
            <a:pPr algn="just">
              <a:lnSpc>
                <a:spcPct val="130000"/>
              </a:lnSpc>
              <a:spcAft>
                <a:spcPts val="1000"/>
              </a:spcAft>
            </a:pP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b="1" dirty="0" err="1">
                <a:solidFill>
                  <a:srgbClr val="FF00FF"/>
                </a:solidFill>
                <a:effectLst/>
                <a:latin typeface="Times New Roman" pitchFamily="18" charset="0"/>
                <a:ea typeface="Calibri" panose="020F0502020204030204" pitchFamily="34" charset="0"/>
                <a:cs typeface="Times New Roman" pitchFamily="18" charset="0"/>
              </a:rPr>
              <a:t>Kết</a:t>
            </a:r>
            <a:r>
              <a:rPr lang="en-US" sz="2400" b="1" dirty="0">
                <a:solidFill>
                  <a:srgbClr val="FF00FF"/>
                </a:solidFill>
                <a:effectLst/>
                <a:latin typeface="Times New Roman" pitchFamily="18" charset="0"/>
                <a:ea typeface="Calibri" panose="020F0502020204030204" pitchFamily="34" charset="0"/>
                <a:cs typeface="Times New Roman" pitchFamily="18" charset="0"/>
              </a:rPr>
              <a:t> </a:t>
            </a:r>
            <a:r>
              <a:rPr lang="en-US" sz="2400" b="1" dirty="0" err="1">
                <a:solidFill>
                  <a:srgbClr val="FF00FF"/>
                </a:solidFill>
                <a:effectLst/>
                <a:latin typeface="Times New Roman" pitchFamily="18" charset="0"/>
                <a:ea typeface="Calibri" panose="020F0502020204030204" pitchFamily="34" charset="0"/>
                <a:cs typeface="Times New Roman" pitchFamily="18" charset="0"/>
              </a:rPr>
              <a:t>quả</a:t>
            </a:r>
            <a:r>
              <a:rPr lang="en-US" sz="2400" b="1" dirty="0">
                <a:solidFill>
                  <a:srgbClr val="FF00FF"/>
                </a:solidFill>
                <a:effectLst/>
                <a:latin typeface="Times New Roman" pitchFamily="18" charset="0"/>
                <a:ea typeface="Calibri" panose="020F0502020204030204" pitchFamily="34" charset="0"/>
                <a:cs typeface="Times New Roman" pitchFamily="18" charset="0"/>
              </a:rPr>
              <a:t> </a:t>
            </a:r>
            <a:r>
              <a:rPr lang="en-US" sz="2400" b="1" dirty="0" err="1">
                <a:solidFill>
                  <a:srgbClr val="FF00FF"/>
                </a:solidFill>
                <a:effectLst/>
                <a:latin typeface="Times New Roman" pitchFamily="18" charset="0"/>
                <a:ea typeface="Calibri" panose="020F0502020204030204" pitchFamily="34" charset="0"/>
                <a:cs typeface="Times New Roman" pitchFamily="18" charset="0"/>
              </a:rPr>
              <a:t>và</a:t>
            </a:r>
            <a:r>
              <a:rPr lang="en-US" sz="2400" b="1" dirty="0">
                <a:solidFill>
                  <a:srgbClr val="FF00FF"/>
                </a:solidFill>
                <a:effectLst/>
                <a:latin typeface="Times New Roman" pitchFamily="18" charset="0"/>
                <a:ea typeface="Calibri" panose="020F0502020204030204" pitchFamily="34" charset="0"/>
                <a:cs typeface="Times New Roman" pitchFamily="18" charset="0"/>
              </a:rPr>
              <a:t> </a:t>
            </a:r>
            <a:r>
              <a:rPr lang="en-US" sz="2400" b="1" dirty="0" err="1">
                <a:solidFill>
                  <a:srgbClr val="FF00FF"/>
                </a:solidFill>
                <a:effectLst/>
                <a:latin typeface="Times New Roman" pitchFamily="18" charset="0"/>
                <a:ea typeface="Calibri" panose="020F0502020204030204" pitchFamily="34" charset="0"/>
                <a:cs typeface="Times New Roman" pitchFamily="18" charset="0"/>
              </a:rPr>
              <a:t>thảo</a:t>
            </a:r>
            <a:r>
              <a:rPr lang="en-US" sz="2400" b="1" dirty="0">
                <a:solidFill>
                  <a:srgbClr val="FF00FF"/>
                </a:solidFill>
                <a:effectLst/>
                <a:latin typeface="Times New Roman" pitchFamily="18" charset="0"/>
                <a:ea typeface="Calibri" panose="020F0502020204030204" pitchFamily="34" charset="0"/>
                <a:cs typeface="Times New Roman" pitchFamily="18" charset="0"/>
              </a:rPr>
              <a:t> </a:t>
            </a:r>
            <a:r>
              <a:rPr lang="en-US" sz="2400" b="1" dirty="0" err="1">
                <a:solidFill>
                  <a:srgbClr val="FF00FF"/>
                </a:solidFill>
                <a:effectLst/>
                <a:latin typeface="Times New Roman" pitchFamily="18" charset="0"/>
                <a:ea typeface="Calibri" panose="020F0502020204030204" pitchFamily="34" charset="0"/>
                <a:cs typeface="Times New Roman" pitchFamily="18" charset="0"/>
              </a:rPr>
              <a:t>luận</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Thể</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hiện</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được</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quá</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trình</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và</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kết</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quả</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tìm</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hiểu</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bằng</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chữ</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viết</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hình</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vẽ</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sơ</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đồ</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biểu</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bằng</a:t>
            </a:r>
            <a:r>
              <a:rPr lang="en-US" sz="2400" dirty="0">
                <a:solidFill>
                  <a:srgbClr val="FF00FF"/>
                </a:solidFill>
                <a:effectLst/>
                <a:latin typeface="Times New Roman" pitchFamily="18" charset="0"/>
                <a:ea typeface="Calibri" panose="020F0502020204030204" pitchFamily="34" charset="0"/>
                <a:cs typeface="Times New Roman" pitchFamily="18" charset="0"/>
              </a:rPr>
              <a:t>,…</a:t>
            </a:r>
            <a:r>
              <a:rPr lang="en-US" sz="2400" dirty="0" err="1">
                <a:solidFill>
                  <a:srgbClr val="FF00FF"/>
                </a:solidFill>
                <a:effectLst/>
                <a:latin typeface="Times New Roman" pitchFamily="18" charset="0"/>
                <a:ea typeface="Calibri" panose="020F0502020204030204" pitchFamily="34" charset="0"/>
                <a:cs typeface="Times New Roman" pitchFamily="18" charset="0"/>
              </a:rPr>
              <a:t>giải</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thích</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được</a:t>
            </a:r>
            <a:r>
              <a:rPr lang="en-US" sz="2400" dirty="0">
                <a:solidFill>
                  <a:srgbClr val="FF00FF"/>
                </a:solidFill>
                <a:effectLst/>
                <a:latin typeface="Times New Roman" pitchFamily="18" charset="0"/>
                <a:ea typeface="Calibri" panose="020F0502020204030204" pitchFamily="34" charset="0"/>
                <a:cs typeface="Times New Roman" pitchFamily="18" charset="0"/>
              </a:rPr>
              <a:t> ý </a:t>
            </a:r>
            <a:r>
              <a:rPr lang="en-US" sz="2400" dirty="0" err="1">
                <a:solidFill>
                  <a:srgbClr val="FF00FF"/>
                </a:solidFill>
                <a:effectLst/>
                <a:latin typeface="Times New Roman" pitchFamily="18" charset="0"/>
                <a:ea typeface="Calibri" panose="020F0502020204030204" pitchFamily="34" charset="0"/>
                <a:cs typeface="Times New Roman" pitchFamily="18" charset="0"/>
              </a:rPr>
              <a:t>nghĩa</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của</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kết</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quả</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và</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gợi</a:t>
            </a:r>
            <a:r>
              <a:rPr lang="en-US" sz="2400" dirty="0">
                <a:solidFill>
                  <a:srgbClr val="FF00FF"/>
                </a:solidFill>
                <a:effectLst/>
                <a:latin typeface="Times New Roman" pitchFamily="18" charset="0"/>
                <a:ea typeface="Calibri" panose="020F0502020204030204" pitchFamily="34" charset="0"/>
                <a:cs typeface="Times New Roman" pitchFamily="18" charset="0"/>
              </a:rPr>
              <a:t> ý </a:t>
            </a:r>
            <a:r>
              <a:rPr lang="en-US" sz="2400" dirty="0" err="1">
                <a:solidFill>
                  <a:srgbClr val="FF00FF"/>
                </a:solidFill>
                <a:effectLst/>
                <a:latin typeface="Times New Roman" pitchFamily="18" charset="0"/>
                <a:ea typeface="Calibri" panose="020F0502020204030204" pitchFamily="34" charset="0"/>
                <a:cs typeface="Times New Roman" pitchFamily="18" charset="0"/>
              </a:rPr>
              <a:t>cho</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các</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vấn</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đề</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cần</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tìm</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hiểu</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tiếp</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theo.</a:t>
            </a:r>
            <a:endParaRPr lang="en-US" sz="2400" dirty="0">
              <a:solidFill>
                <a:srgbClr val="FF00FF"/>
              </a:solidFill>
              <a:effectLst/>
              <a:latin typeface="Times New Roman" pitchFamily="18" charset="0"/>
              <a:ea typeface="Calibri" panose="020F0502020204030204" pitchFamily="34" charset="0"/>
              <a:cs typeface="Times New Roman" pitchFamily="18" charset="0"/>
            </a:endParaRPr>
          </a:p>
          <a:p>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b="1" dirty="0" err="1">
                <a:solidFill>
                  <a:srgbClr val="FF00FF"/>
                </a:solidFill>
                <a:effectLst/>
                <a:latin typeface="Times New Roman" pitchFamily="18" charset="0"/>
                <a:ea typeface="Calibri" panose="020F0502020204030204" pitchFamily="34" charset="0"/>
                <a:cs typeface="Times New Roman" pitchFamily="18" charset="0"/>
              </a:rPr>
              <a:t>Kết</a:t>
            </a:r>
            <a:r>
              <a:rPr lang="en-US" sz="2400" b="1" dirty="0">
                <a:solidFill>
                  <a:srgbClr val="FF00FF"/>
                </a:solidFill>
                <a:effectLst/>
                <a:latin typeface="Times New Roman" pitchFamily="18" charset="0"/>
                <a:ea typeface="Calibri" panose="020F0502020204030204" pitchFamily="34" charset="0"/>
                <a:cs typeface="Times New Roman" pitchFamily="18" charset="0"/>
              </a:rPr>
              <a:t> </a:t>
            </a:r>
            <a:r>
              <a:rPr lang="en-US" sz="2400" b="1" dirty="0" err="1">
                <a:solidFill>
                  <a:srgbClr val="FF00FF"/>
                </a:solidFill>
                <a:effectLst/>
                <a:latin typeface="Times New Roman" pitchFamily="18" charset="0"/>
                <a:ea typeface="Calibri" panose="020F0502020204030204" pitchFamily="34" charset="0"/>
                <a:cs typeface="Times New Roman" pitchFamily="18" charset="0"/>
              </a:rPr>
              <a:t>luận</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Phát</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biểu</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được</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các</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kết</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luận</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quan</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trọng</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nhất</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phù</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hợp</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với</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nội</a:t>
            </a:r>
            <a:r>
              <a:rPr lang="en-US" sz="2400" dirty="0">
                <a:solidFill>
                  <a:srgbClr val="FF00FF"/>
                </a:solidFill>
                <a:effectLst/>
                <a:latin typeface="Times New Roman" pitchFamily="18" charset="0"/>
                <a:ea typeface="Calibri" panose="020F0502020204030204" pitchFamily="34" charset="0"/>
                <a:cs typeface="Times New Roman" pitchFamily="18" charset="0"/>
              </a:rPr>
              <a:t> dung </a:t>
            </a:r>
            <a:r>
              <a:rPr lang="en-US" sz="2400" dirty="0" err="1">
                <a:solidFill>
                  <a:srgbClr val="FF00FF"/>
                </a:solidFill>
                <a:effectLst/>
                <a:latin typeface="Times New Roman" pitchFamily="18" charset="0"/>
                <a:ea typeface="Calibri" panose="020F0502020204030204" pitchFamily="34" charset="0"/>
                <a:cs typeface="Times New Roman" pitchFamily="18" charset="0"/>
              </a:rPr>
              <a:t>tìm</a:t>
            </a:r>
            <a:r>
              <a:rPr lang="en-US" sz="2400" dirty="0">
                <a:solidFill>
                  <a:srgbClr val="FF00FF"/>
                </a:solidFill>
                <a:effectLst/>
                <a:latin typeface="Times New Roman" pitchFamily="18" charset="0"/>
                <a:ea typeface="Calibri" panose="020F0502020204030204" pitchFamily="34" charset="0"/>
                <a:cs typeface="Times New Roman" pitchFamily="18" charset="0"/>
              </a:rPr>
              <a:t> </a:t>
            </a:r>
            <a:r>
              <a:rPr lang="en-US" sz="2400" dirty="0" err="1">
                <a:solidFill>
                  <a:srgbClr val="FF00FF"/>
                </a:solidFill>
                <a:effectLst/>
                <a:latin typeface="Times New Roman" pitchFamily="18" charset="0"/>
                <a:ea typeface="Calibri" panose="020F0502020204030204" pitchFamily="34" charset="0"/>
                <a:cs typeface="Times New Roman" pitchFamily="18" charset="0"/>
              </a:rPr>
              <a:t>hiểu</a:t>
            </a:r>
            <a:r>
              <a:rPr lang="en-US" sz="2400" dirty="0">
                <a:solidFill>
                  <a:srgbClr val="FF00FF"/>
                </a:solidFill>
                <a:effectLst/>
                <a:latin typeface="Times New Roman" pitchFamily="18" charset="0"/>
                <a:ea typeface="Calibri" panose="020F0502020204030204" pitchFamily="34" charset="0"/>
                <a:cs typeface="Times New Roman" pitchFamily="18" charset="0"/>
              </a:rPr>
              <a:t>.</a:t>
            </a:r>
            <a:endParaRPr lang="en-US" sz="24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206465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Righ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strips(downRigh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strips(downRigh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strips(downRigh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strips(downRigh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strips(downRigh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strips(downRight)">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strips(downRight)">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0826" y="590132"/>
            <a:ext cx="10195035" cy="2062103"/>
          </a:xfrm>
          <a:prstGeom prst="rect">
            <a:avLst/>
          </a:prstGeom>
        </p:spPr>
        <p:txBody>
          <a:bodyPr wrap="square">
            <a:spAutoFit/>
          </a:bodyPr>
          <a:lstStyle/>
          <a:p>
            <a:pPr algn="just"/>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Nhiệm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vụ</a:t>
            </a:r>
            <a:r>
              <a:rPr lang="en-US" sz="3200" b="1" dirty="0">
                <a:solidFill>
                  <a:srgbClr val="FF0000"/>
                </a:solidFill>
                <a:latin typeface="Times New Roman" pitchFamily="18" charset="0"/>
                <a:cs typeface="Times New Roman" pitchFamily="18" charset="0"/>
              </a:rPr>
              <a:t> 1: </a:t>
            </a:r>
            <a:r>
              <a:rPr lang="en-US" sz="3200" b="1" dirty="0" err="1">
                <a:solidFill>
                  <a:srgbClr val="FF0000"/>
                </a:solidFill>
                <a:latin typeface="Times New Roman" pitchFamily="18" charset="0"/>
                <a:cs typeface="Times New Roman" pitchFamily="18" charset="0"/>
              </a:rPr>
              <a:t>Thảo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luận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nhóm</a:t>
            </a:r>
            <a:r>
              <a:rPr lang="en-US" sz="3200" b="1" dirty="0">
                <a:solidFill>
                  <a:srgbClr val="FF0000"/>
                </a:solidFill>
                <a:latin typeface="Times New Roman" pitchFamily="18" charset="0"/>
                <a:cs typeface="Times New Roman" pitchFamily="18" charset="0"/>
              </a:rPr>
              <a:t> 4 (5 - 7 </a:t>
            </a:r>
            <a:r>
              <a:rPr lang="en-US" sz="3200" b="1" dirty="0" err="1">
                <a:solidFill>
                  <a:srgbClr val="FF0000"/>
                </a:solidFill>
                <a:latin typeface="Times New Roman" pitchFamily="18" charset="0"/>
                <a:cs typeface="Times New Roman" pitchFamily="18" charset="0"/>
              </a:rPr>
              <a:t>phút</a:t>
            </a:r>
            <a:r>
              <a:rPr lang="en-US" sz="3200" b="1"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dựa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Bước</a:t>
            </a:r>
            <a:r>
              <a:rPr lang="en-US" sz="3200" dirty="0">
                <a:solidFill>
                  <a:srgbClr val="FF0000"/>
                </a:solidFill>
                <a:latin typeface="Times New Roman" pitchFamily="18" charset="0"/>
                <a:cs typeface="Times New Roman" pitchFamily="18" charset="0"/>
              </a:rPr>
              <a:t> 5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bước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vừa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học</a:t>
            </a:r>
            <a:r>
              <a:rPr lang="en-US" sz="3200" dirty="0">
                <a:solidFill>
                  <a:srgbClr val="FF0000"/>
                </a:solidFill>
                <a:latin typeface="Times New Roman" pitchFamily="18" charset="0"/>
                <a:cs typeface="Times New Roman" pitchFamily="18" charset="0"/>
              </a:rPr>
              <a:t> ở </a:t>
            </a:r>
            <a:r>
              <a:rPr lang="en-US" sz="3200" dirty="0" err="1">
                <a:solidFill>
                  <a:srgbClr val="FF0000"/>
                </a:solidFill>
                <a:latin typeface="Times New Roman" pitchFamily="18" charset="0"/>
                <a:cs typeface="Times New Roman" pitchFamily="18" charset="0"/>
              </a:rPr>
              <a:t>trên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trả</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lời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câu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hỏi</a:t>
            </a:r>
            <a:r>
              <a:rPr lang="en-US" sz="3200" dirty="0">
                <a:solidFill>
                  <a:srgbClr val="FF0000"/>
                </a:solidFill>
                <a:latin typeface="Times New Roman" pitchFamily="18" charset="0"/>
                <a:cs typeface="Times New Roman" pitchFamily="18" charset="0"/>
              </a:rPr>
              <a:t> 1 </a:t>
            </a:r>
            <a:r>
              <a:rPr lang="en-US" sz="3200" dirty="0" err="1">
                <a:solidFill>
                  <a:srgbClr val="FF0000"/>
                </a:solidFill>
                <a:latin typeface="Times New Roman" pitchFamily="18" charset="0"/>
                <a:cs typeface="Times New Roman" pitchFamily="18" charset="0"/>
              </a:rPr>
              <a:t>trang</a:t>
            </a:r>
            <a:r>
              <a:rPr lang="en-US" sz="3200" dirty="0">
                <a:solidFill>
                  <a:srgbClr val="FF0000"/>
                </a:solidFill>
                <a:latin typeface="Times New Roman" pitchFamily="18" charset="0"/>
                <a:cs typeface="Times New Roman" pitchFamily="18" charset="0"/>
              </a:rPr>
              <a:t> 6: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hãy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báo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tìm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hiểu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sự</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nảy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mầm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đỗ</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tự</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nhiên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được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trình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bày</a:t>
            </a:r>
            <a:r>
              <a:rPr lang="en-US" sz="3200" dirty="0">
                <a:solidFill>
                  <a:srgbClr val="FF0000"/>
                </a:solidFill>
                <a:latin typeface="Times New Roman" pitchFamily="18" charset="0"/>
                <a:cs typeface="Times New Roman" pitchFamily="18" charset="0"/>
              </a:rPr>
              <a:t> ở </a:t>
            </a:r>
            <a:r>
              <a:rPr lang="en-US" sz="3200" dirty="0" err="1">
                <a:solidFill>
                  <a:srgbClr val="FF0000"/>
                </a:solidFill>
                <a:latin typeface="Times New Roman" pitchFamily="18" charset="0"/>
                <a:cs typeface="Times New Roman" pitchFamily="18" charset="0"/>
              </a:rPr>
              <a:t>trên</a:t>
            </a:r>
            <a:r>
              <a:rPr lang="en-US" sz="32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78263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702560"/>
            <a:ext cx="12192000" cy="1323439"/>
          </a:xfrm>
          <a:prstGeom prst="rect">
            <a:avLst/>
          </a:prstGeom>
          <a:noFill/>
        </p:spPr>
        <p:txBody>
          <a:bodyPr wrap="square" rtlCol="0">
            <a:spAutoFit/>
          </a:bodyPr>
          <a:lstStyle/>
          <a:p>
            <a:pPr algn="ctr"/>
            <a:r>
              <a:rPr lang="en-US" sz="4000" b="1" dirty="0">
                <a:solidFill>
                  <a:srgbClr val="0000CC"/>
                </a:solidFill>
                <a:latin typeface="Times New Roman" pitchFamily="18" charset="0"/>
                <a:cs typeface="Times New Roman" pitchFamily="18" charset="0"/>
              </a:rPr>
              <a:t>BÀI MỞ ĐẦU: PHƯƠNG PHÁP VÀ KỸ NĂNG </a:t>
            </a:r>
          </a:p>
          <a:p>
            <a:pPr algn="ctr"/>
            <a:r>
              <a:rPr lang="en-US" sz="4000" b="1" dirty="0">
                <a:solidFill>
                  <a:srgbClr val="0000CC"/>
                </a:solidFill>
                <a:latin typeface="Times New Roman" pitchFamily="18" charset="0"/>
                <a:cs typeface="Times New Roman" pitchFamily="18" charset="0"/>
              </a:rPr>
              <a:t>TRONG HỌC TẬP MÔN KHOA HỌC TỰ NHIÊN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14166256"/>
              </p:ext>
            </p:extLst>
          </p:nvPr>
        </p:nvGraphicFramePr>
        <p:xfrm>
          <a:off x="1295029" y="835573"/>
          <a:ext cx="9914254" cy="5675386"/>
        </p:xfrm>
        <a:graphic>
          <a:graphicData uri="http://schemas.openxmlformats.org/drawingml/2006/table">
            <a:tbl>
              <a:tblPr firstRow="1" firstCol="1" bandRow="1">
                <a:tableStyleId>{5DA37D80-6434-44D0-A028-1B22A696006F}</a:tableStyleId>
              </a:tblPr>
              <a:tblGrid>
                <a:gridCol w="843745">
                  <a:extLst>
                    <a:ext uri="{9D8B030D-6E8A-4147-A177-3AD203B41FA5}">
                      <a16:colId xmlns:a16="http://schemas.microsoft.com/office/drawing/2014/main" val="20000"/>
                    </a:ext>
                  </a:extLst>
                </a:gridCol>
                <a:gridCol w="2488889">
                  <a:extLst>
                    <a:ext uri="{9D8B030D-6E8A-4147-A177-3AD203B41FA5}">
                      <a16:colId xmlns:a16="http://schemas.microsoft.com/office/drawing/2014/main" val="20001"/>
                    </a:ext>
                  </a:extLst>
                </a:gridCol>
                <a:gridCol w="4831134">
                  <a:extLst>
                    <a:ext uri="{9D8B030D-6E8A-4147-A177-3AD203B41FA5}">
                      <a16:colId xmlns:a16="http://schemas.microsoft.com/office/drawing/2014/main" val="20002"/>
                    </a:ext>
                  </a:extLst>
                </a:gridCol>
                <a:gridCol w="1750486">
                  <a:extLst>
                    <a:ext uri="{9D8B030D-6E8A-4147-A177-3AD203B41FA5}">
                      <a16:colId xmlns:a16="http://schemas.microsoft.com/office/drawing/2014/main" val="20003"/>
                    </a:ext>
                  </a:extLst>
                </a:gridCol>
              </a:tblGrid>
              <a:tr h="309419">
                <a:tc>
                  <a:txBody>
                    <a:bodyPr/>
                    <a:lstStyle/>
                    <a:p>
                      <a:pPr algn="ctr">
                        <a:lnSpc>
                          <a:spcPct val="130000"/>
                        </a:lnSpc>
                        <a:spcAft>
                          <a:spcPts val="0"/>
                        </a:spcAft>
                      </a:pPr>
                      <a:r>
                        <a:rPr lang="nl-NL" sz="1800" b="1" dirty="0">
                          <a:effectLst/>
                          <a:latin typeface="Times New Roman" pitchFamily="18" charset="0"/>
                          <a:cs typeface="Times New Roman" pitchFamily="18" charset="0"/>
                        </a:rPr>
                        <a:t>STT</a:t>
                      </a:r>
                      <a:endParaRPr lang="en-US" sz="1800" b="1" dirty="0">
                        <a:effectLst/>
                        <a:latin typeface="Times New Roman" pitchFamily="18" charset="0"/>
                        <a:ea typeface="Calibri"/>
                        <a:cs typeface="Times New Roman" pitchFamily="18" charset="0"/>
                      </a:endParaRPr>
                    </a:p>
                  </a:txBody>
                  <a:tcPr marL="63287" marR="63287" marT="0" marB="0" anchor="ctr"/>
                </a:tc>
                <a:tc>
                  <a:txBody>
                    <a:bodyPr/>
                    <a:lstStyle/>
                    <a:p>
                      <a:pPr algn="ctr">
                        <a:lnSpc>
                          <a:spcPct val="130000"/>
                        </a:lnSpc>
                        <a:spcAft>
                          <a:spcPts val="0"/>
                        </a:spcAft>
                      </a:pPr>
                      <a:r>
                        <a:rPr lang="nl-NL" sz="1800" b="1">
                          <a:effectLst/>
                          <a:latin typeface="Times New Roman" pitchFamily="18" charset="0"/>
                          <a:cs typeface="Times New Roman" pitchFamily="18" charset="0"/>
                        </a:rPr>
                        <a:t>Nội dung</a:t>
                      </a:r>
                      <a:endParaRPr lang="en-US" sz="1800" b="1">
                        <a:effectLst/>
                        <a:latin typeface="Times New Roman" pitchFamily="18" charset="0"/>
                        <a:ea typeface="Calibri"/>
                        <a:cs typeface="Times New Roman" pitchFamily="18" charset="0"/>
                      </a:endParaRPr>
                    </a:p>
                  </a:txBody>
                  <a:tcPr marL="63287" marR="63287" marT="0" marB="0" anchor="ctr"/>
                </a:tc>
                <a:tc>
                  <a:txBody>
                    <a:bodyPr/>
                    <a:lstStyle/>
                    <a:p>
                      <a:pPr algn="ctr">
                        <a:lnSpc>
                          <a:spcPct val="130000"/>
                        </a:lnSpc>
                        <a:spcAft>
                          <a:spcPts val="0"/>
                        </a:spcAft>
                      </a:pPr>
                      <a:r>
                        <a:rPr lang="nl-NL" sz="1800" b="1">
                          <a:effectLst/>
                          <a:latin typeface="Times New Roman" pitchFamily="18" charset="0"/>
                          <a:cs typeface="Times New Roman" pitchFamily="18" charset="0"/>
                        </a:rPr>
                        <a:t>Yêu cầu</a:t>
                      </a:r>
                      <a:endParaRPr lang="en-US" sz="1800" b="1">
                        <a:effectLst/>
                        <a:latin typeface="Times New Roman" pitchFamily="18" charset="0"/>
                        <a:ea typeface="Calibri"/>
                        <a:cs typeface="Times New Roman" pitchFamily="18" charset="0"/>
                      </a:endParaRPr>
                    </a:p>
                  </a:txBody>
                  <a:tcPr marL="63287" marR="63287" marT="0" marB="0" anchor="ctr"/>
                </a:tc>
                <a:tc>
                  <a:txBody>
                    <a:bodyPr/>
                    <a:lstStyle/>
                    <a:p>
                      <a:pPr algn="ctr">
                        <a:lnSpc>
                          <a:spcPct val="130000"/>
                        </a:lnSpc>
                        <a:spcAft>
                          <a:spcPts val="0"/>
                        </a:spcAft>
                      </a:pPr>
                      <a:r>
                        <a:rPr lang="nl-NL" sz="1800" b="1">
                          <a:effectLst/>
                          <a:latin typeface="Times New Roman" pitchFamily="18" charset="0"/>
                          <a:cs typeface="Times New Roman" pitchFamily="18" charset="0"/>
                        </a:rPr>
                        <a:t>Điểm</a:t>
                      </a:r>
                      <a:endParaRPr lang="en-US" sz="1800" b="1">
                        <a:effectLst/>
                        <a:latin typeface="Times New Roman" pitchFamily="18" charset="0"/>
                        <a:ea typeface="Calibri"/>
                        <a:cs typeface="Times New Roman" pitchFamily="18" charset="0"/>
                      </a:endParaRPr>
                    </a:p>
                  </a:txBody>
                  <a:tcPr marL="63287" marR="63287" marT="0" marB="0" anchor="ctr"/>
                </a:tc>
                <a:extLst>
                  <a:ext uri="{0D108BD9-81ED-4DB2-BD59-A6C34878D82A}">
                    <a16:rowId xmlns:a16="http://schemas.microsoft.com/office/drawing/2014/main" val="10000"/>
                  </a:ext>
                </a:extLst>
              </a:tr>
              <a:tr h="309419">
                <a:tc>
                  <a:txBody>
                    <a:bodyPr/>
                    <a:lstStyle/>
                    <a:p>
                      <a:pPr algn="ctr">
                        <a:lnSpc>
                          <a:spcPct val="130000"/>
                        </a:lnSpc>
                        <a:spcAft>
                          <a:spcPts val="0"/>
                        </a:spcAft>
                      </a:pPr>
                      <a:r>
                        <a:rPr lang="nl-NL" sz="1800" b="1" dirty="0">
                          <a:effectLst/>
                          <a:latin typeface="Times New Roman" pitchFamily="18" charset="0"/>
                          <a:cs typeface="Times New Roman" pitchFamily="18" charset="0"/>
                        </a:rPr>
                        <a:t>1</a:t>
                      </a:r>
                      <a:endParaRPr lang="en-US" sz="1800" b="1" dirty="0">
                        <a:effectLst/>
                        <a:latin typeface="Times New Roman" pitchFamily="18" charset="0"/>
                        <a:ea typeface="Calibri"/>
                        <a:cs typeface="Times New Roman" pitchFamily="18" charset="0"/>
                      </a:endParaRPr>
                    </a:p>
                  </a:txBody>
                  <a:tcPr marL="63287" marR="63287" marT="0" marB="0" anchor="ctr"/>
                </a:tc>
                <a:tc>
                  <a:txBody>
                    <a:bodyPr/>
                    <a:lstStyle/>
                    <a:p>
                      <a:pPr>
                        <a:lnSpc>
                          <a:spcPct val="130000"/>
                        </a:lnSpc>
                        <a:spcAft>
                          <a:spcPts val="0"/>
                        </a:spcAft>
                      </a:pPr>
                      <a:r>
                        <a:rPr lang="nl-NL" sz="1800" b="1" dirty="0">
                          <a:effectLst/>
                          <a:latin typeface="Times New Roman" pitchFamily="18" charset="0"/>
                          <a:cs typeface="Times New Roman" pitchFamily="18" charset="0"/>
                        </a:rPr>
                        <a:t>Mẫu báo cáo</a:t>
                      </a:r>
                      <a:endParaRPr lang="en-US" sz="1800" b="1" dirty="0">
                        <a:effectLst/>
                        <a:latin typeface="Times New Roman" pitchFamily="18" charset="0"/>
                        <a:ea typeface="Calibri"/>
                        <a:cs typeface="Times New Roman" pitchFamily="18" charset="0"/>
                      </a:endParaRPr>
                    </a:p>
                  </a:txBody>
                  <a:tcPr marL="63287" marR="63287" marT="0" marB="0" anchor="ctr"/>
                </a:tc>
                <a:tc>
                  <a:txBody>
                    <a:bodyPr/>
                    <a:lstStyle/>
                    <a:p>
                      <a:pPr>
                        <a:lnSpc>
                          <a:spcPct val="130000"/>
                        </a:lnSpc>
                        <a:spcAft>
                          <a:spcPts val="0"/>
                        </a:spcAft>
                      </a:pPr>
                      <a:r>
                        <a:rPr lang="nl-NL" sz="1800" b="0" dirty="0">
                          <a:effectLst/>
                          <a:latin typeface="Times New Roman" pitchFamily="18" charset="0"/>
                          <a:cs typeface="Times New Roman" pitchFamily="18" charset="0"/>
                        </a:rPr>
                        <a:t>Đầy đủ nội dung theo tiến trình</a:t>
                      </a:r>
                      <a:endParaRPr lang="en-US" sz="1800" b="0" dirty="0">
                        <a:effectLst/>
                        <a:latin typeface="Times New Roman" pitchFamily="18" charset="0"/>
                        <a:ea typeface="Calibri"/>
                        <a:cs typeface="Times New Roman" pitchFamily="18" charset="0"/>
                      </a:endParaRPr>
                    </a:p>
                  </a:txBody>
                  <a:tcPr marL="63287" marR="63287" marT="0" marB="0" anchor="ctr"/>
                </a:tc>
                <a:tc>
                  <a:txBody>
                    <a:bodyPr/>
                    <a:lstStyle/>
                    <a:p>
                      <a:pPr algn="ctr">
                        <a:lnSpc>
                          <a:spcPct val="130000"/>
                        </a:lnSpc>
                        <a:spcAft>
                          <a:spcPts val="0"/>
                        </a:spcAft>
                      </a:pPr>
                      <a:r>
                        <a:rPr lang="nl-NL" sz="1800" b="1">
                          <a:effectLst/>
                          <a:latin typeface="Times New Roman" pitchFamily="18" charset="0"/>
                          <a:cs typeface="Times New Roman" pitchFamily="18" charset="0"/>
                        </a:rPr>
                        <a:t>1</a:t>
                      </a:r>
                      <a:endParaRPr lang="en-US" sz="1800" b="1">
                        <a:effectLst/>
                        <a:latin typeface="Times New Roman" pitchFamily="18" charset="0"/>
                        <a:ea typeface="Calibri"/>
                        <a:cs typeface="Times New Roman" pitchFamily="18" charset="0"/>
                      </a:endParaRPr>
                    </a:p>
                  </a:txBody>
                  <a:tcPr marL="63287" marR="63287" marT="0" marB="0" anchor="ctr"/>
                </a:tc>
                <a:extLst>
                  <a:ext uri="{0D108BD9-81ED-4DB2-BD59-A6C34878D82A}">
                    <a16:rowId xmlns:a16="http://schemas.microsoft.com/office/drawing/2014/main" val="10001"/>
                  </a:ext>
                </a:extLst>
              </a:tr>
              <a:tr h="588465">
                <a:tc>
                  <a:txBody>
                    <a:bodyPr/>
                    <a:lstStyle/>
                    <a:p>
                      <a:pPr algn="ctr">
                        <a:lnSpc>
                          <a:spcPct val="130000"/>
                        </a:lnSpc>
                        <a:spcAft>
                          <a:spcPts val="0"/>
                        </a:spcAft>
                      </a:pPr>
                      <a:r>
                        <a:rPr lang="nl-NL" sz="1800" b="1" dirty="0">
                          <a:effectLst/>
                          <a:latin typeface="Times New Roman" pitchFamily="18" charset="0"/>
                          <a:cs typeface="Times New Roman" pitchFamily="18" charset="0"/>
                        </a:rPr>
                        <a:t>2</a:t>
                      </a:r>
                      <a:endParaRPr lang="en-US" sz="1800" b="1" dirty="0">
                        <a:effectLst/>
                        <a:latin typeface="Times New Roman" pitchFamily="18" charset="0"/>
                        <a:ea typeface="Calibri"/>
                        <a:cs typeface="Times New Roman" pitchFamily="18" charset="0"/>
                      </a:endParaRPr>
                    </a:p>
                  </a:txBody>
                  <a:tcPr marL="63287" marR="63287" marT="0" marB="0" anchor="ctr"/>
                </a:tc>
                <a:tc>
                  <a:txBody>
                    <a:bodyPr/>
                    <a:lstStyle/>
                    <a:p>
                      <a:pPr>
                        <a:lnSpc>
                          <a:spcPct val="130000"/>
                        </a:lnSpc>
                        <a:spcAft>
                          <a:spcPts val="0"/>
                        </a:spcAft>
                      </a:pPr>
                      <a:r>
                        <a:rPr lang="en-US" sz="1800" b="1" dirty="0" err="1">
                          <a:effectLst/>
                          <a:latin typeface="Times New Roman" pitchFamily="18" charset="0"/>
                          <a:cs typeface="Times New Roman" pitchFamily="18" charset="0"/>
                        </a:rPr>
                        <a:t>Tên</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báo</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cáo</a:t>
                      </a:r>
                      <a:endParaRPr lang="en-US" sz="1800" b="1" dirty="0">
                        <a:effectLst/>
                        <a:latin typeface="Times New Roman" pitchFamily="18" charset="0"/>
                        <a:ea typeface="Calibri"/>
                        <a:cs typeface="Times New Roman" pitchFamily="18" charset="0"/>
                      </a:endParaRPr>
                    </a:p>
                  </a:txBody>
                  <a:tcPr marL="63287" marR="63287" marT="0" marB="0" anchor="ctr"/>
                </a:tc>
                <a:tc>
                  <a:txBody>
                    <a:bodyPr/>
                    <a:lstStyle/>
                    <a:p>
                      <a:pPr>
                        <a:lnSpc>
                          <a:spcPct val="130000"/>
                        </a:lnSpc>
                        <a:spcAft>
                          <a:spcPts val="0"/>
                        </a:spcAft>
                      </a:pPr>
                      <a:r>
                        <a:rPr lang="en-US" sz="1800" b="0" dirty="0" err="1">
                          <a:effectLst/>
                          <a:latin typeface="Times New Roman" pitchFamily="18" charset="0"/>
                          <a:cs typeface="Times New Roman" pitchFamily="18" charset="0"/>
                        </a:rPr>
                        <a:t>Thể</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hiện</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được</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nội</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dng</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cốt</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lõi</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của</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vấn</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đề</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tìm</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hiểu</a:t>
                      </a:r>
                      <a:r>
                        <a:rPr lang="en-US" sz="1800" b="0" dirty="0">
                          <a:effectLst/>
                          <a:latin typeface="Times New Roman" pitchFamily="18" charset="0"/>
                          <a:cs typeface="Times New Roman" pitchFamily="18" charset="0"/>
                        </a:rPr>
                        <a:t>.</a:t>
                      </a:r>
                      <a:endParaRPr lang="en-US" sz="1800" b="0" dirty="0">
                        <a:effectLst/>
                        <a:latin typeface="Times New Roman" pitchFamily="18" charset="0"/>
                        <a:ea typeface="Calibri"/>
                        <a:cs typeface="Times New Roman" pitchFamily="18" charset="0"/>
                      </a:endParaRPr>
                    </a:p>
                  </a:txBody>
                  <a:tcPr marL="63287" marR="63287" marT="0" marB="0" anchor="ctr"/>
                </a:tc>
                <a:tc>
                  <a:txBody>
                    <a:bodyPr/>
                    <a:lstStyle/>
                    <a:p>
                      <a:pPr algn="ctr">
                        <a:lnSpc>
                          <a:spcPct val="130000"/>
                        </a:lnSpc>
                        <a:spcAft>
                          <a:spcPts val="0"/>
                        </a:spcAft>
                      </a:pPr>
                      <a:r>
                        <a:rPr lang="nl-NL" sz="1800" b="1">
                          <a:effectLst/>
                          <a:latin typeface="Times New Roman" pitchFamily="18" charset="0"/>
                          <a:cs typeface="Times New Roman" pitchFamily="18" charset="0"/>
                        </a:rPr>
                        <a:t>1</a:t>
                      </a:r>
                      <a:endParaRPr lang="en-US" sz="1800" b="1">
                        <a:effectLst/>
                        <a:latin typeface="Times New Roman" pitchFamily="18" charset="0"/>
                        <a:ea typeface="Calibri"/>
                        <a:cs typeface="Times New Roman" pitchFamily="18" charset="0"/>
                      </a:endParaRPr>
                    </a:p>
                  </a:txBody>
                  <a:tcPr marL="63287" marR="63287" marT="0" marB="0" anchor="ctr"/>
                </a:tc>
                <a:extLst>
                  <a:ext uri="{0D108BD9-81ED-4DB2-BD59-A6C34878D82A}">
                    <a16:rowId xmlns:a16="http://schemas.microsoft.com/office/drawing/2014/main" val="10002"/>
                  </a:ext>
                </a:extLst>
              </a:tr>
              <a:tr h="588465">
                <a:tc>
                  <a:txBody>
                    <a:bodyPr/>
                    <a:lstStyle/>
                    <a:p>
                      <a:pPr algn="ctr">
                        <a:lnSpc>
                          <a:spcPct val="130000"/>
                        </a:lnSpc>
                        <a:spcAft>
                          <a:spcPts val="0"/>
                        </a:spcAft>
                      </a:pPr>
                      <a:r>
                        <a:rPr lang="nl-NL" sz="1800" b="1">
                          <a:effectLst/>
                          <a:latin typeface="Times New Roman" pitchFamily="18" charset="0"/>
                          <a:cs typeface="Times New Roman" pitchFamily="18" charset="0"/>
                        </a:rPr>
                        <a:t>3</a:t>
                      </a:r>
                      <a:endParaRPr lang="en-US" sz="1800" b="1">
                        <a:effectLst/>
                        <a:latin typeface="Times New Roman" pitchFamily="18" charset="0"/>
                        <a:ea typeface="Calibri"/>
                        <a:cs typeface="Times New Roman" pitchFamily="18" charset="0"/>
                      </a:endParaRPr>
                    </a:p>
                  </a:txBody>
                  <a:tcPr marL="63287" marR="63287" marT="0" marB="0" anchor="ctr"/>
                </a:tc>
                <a:tc>
                  <a:txBody>
                    <a:bodyPr/>
                    <a:lstStyle/>
                    <a:p>
                      <a:pPr>
                        <a:lnSpc>
                          <a:spcPct val="130000"/>
                        </a:lnSpc>
                        <a:spcAft>
                          <a:spcPts val="0"/>
                        </a:spcAft>
                      </a:pPr>
                      <a:r>
                        <a:rPr lang="en-US" sz="1800" b="1" dirty="0" err="1">
                          <a:effectLst/>
                          <a:latin typeface="Times New Roman" pitchFamily="18" charset="0"/>
                          <a:cs typeface="Times New Roman" pitchFamily="18" charset="0"/>
                        </a:rPr>
                        <a:t>Tên</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người</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thực</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hiện</a:t>
                      </a:r>
                      <a:endParaRPr lang="en-US" sz="1800" b="1" dirty="0">
                        <a:effectLst/>
                        <a:latin typeface="Times New Roman" pitchFamily="18" charset="0"/>
                        <a:ea typeface="Calibri"/>
                        <a:cs typeface="Times New Roman" pitchFamily="18" charset="0"/>
                      </a:endParaRPr>
                    </a:p>
                  </a:txBody>
                  <a:tcPr marL="63287" marR="63287" marT="0" marB="0" anchor="ctr"/>
                </a:tc>
                <a:tc>
                  <a:txBody>
                    <a:bodyPr/>
                    <a:lstStyle/>
                    <a:p>
                      <a:pPr>
                        <a:lnSpc>
                          <a:spcPct val="130000"/>
                        </a:lnSpc>
                        <a:spcAft>
                          <a:spcPts val="0"/>
                        </a:spcAft>
                      </a:pPr>
                      <a:r>
                        <a:rPr lang="en-US" sz="1800" b="0" dirty="0" err="1">
                          <a:effectLst/>
                          <a:latin typeface="Times New Roman" pitchFamily="18" charset="0"/>
                          <a:cs typeface="Times New Roman" pitchFamily="18" charset="0"/>
                        </a:rPr>
                        <a:t>Nêu</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được</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tên</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người</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hoặc</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nhóm</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người</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thực</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hiện</a:t>
                      </a:r>
                      <a:r>
                        <a:rPr lang="en-US" sz="1800" b="0" dirty="0">
                          <a:effectLst/>
                          <a:latin typeface="Times New Roman" pitchFamily="18" charset="0"/>
                          <a:cs typeface="Times New Roman" pitchFamily="18" charset="0"/>
                        </a:rPr>
                        <a:t>.</a:t>
                      </a:r>
                      <a:endParaRPr lang="en-US" sz="1800" b="0" dirty="0">
                        <a:effectLst/>
                        <a:latin typeface="Times New Roman" pitchFamily="18" charset="0"/>
                        <a:ea typeface="Calibri"/>
                        <a:cs typeface="Times New Roman" pitchFamily="18" charset="0"/>
                      </a:endParaRPr>
                    </a:p>
                  </a:txBody>
                  <a:tcPr marL="63287" marR="63287" marT="0" marB="0" anchor="ctr"/>
                </a:tc>
                <a:tc>
                  <a:txBody>
                    <a:bodyPr/>
                    <a:lstStyle/>
                    <a:p>
                      <a:pPr algn="ctr">
                        <a:lnSpc>
                          <a:spcPct val="130000"/>
                        </a:lnSpc>
                        <a:spcAft>
                          <a:spcPts val="0"/>
                        </a:spcAft>
                      </a:pPr>
                      <a:r>
                        <a:rPr lang="nl-NL" sz="1800" b="1">
                          <a:effectLst/>
                          <a:latin typeface="Times New Roman" pitchFamily="18" charset="0"/>
                          <a:cs typeface="Times New Roman" pitchFamily="18" charset="0"/>
                        </a:rPr>
                        <a:t>1</a:t>
                      </a:r>
                      <a:endParaRPr lang="en-US" sz="1800" b="1">
                        <a:effectLst/>
                        <a:latin typeface="Times New Roman" pitchFamily="18" charset="0"/>
                        <a:ea typeface="Calibri"/>
                        <a:cs typeface="Times New Roman" pitchFamily="18" charset="0"/>
                      </a:endParaRPr>
                    </a:p>
                  </a:txBody>
                  <a:tcPr marL="63287" marR="63287" marT="0" marB="0" anchor="ctr"/>
                </a:tc>
                <a:extLst>
                  <a:ext uri="{0D108BD9-81ED-4DB2-BD59-A6C34878D82A}">
                    <a16:rowId xmlns:a16="http://schemas.microsoft.com/office/drawing/2014/main" val="10003"/>
                  </a:ext>
                </a:extLst>
              </a:tr>
              <a:tr h="588465">
                <a:tc>
                  <a:txBody>
                    <a:bodyPr/>
                    <a:lstStyle/>
                    <a:p>
                      <a:pPr algn="ctr">
                        <a:lnSpc>
                          <a:spcPct val="130000"/>
                        </a:lnSpc>
                        <a:spcAft>
                          <a:spcPts val="0"/>
                        </a:spcAft>
                      </a:pPr>
                      <a:r>
                        <a:rPr lang="nl-NL" sz="1800" b="1">
                          <a:effectLst/>
                          <a:latin typeface="Times New Roman" pitchFamily="18" charset="0"/>
                          <a:cs typeface="Times New Roman" pitchFamily="18" charset="0"/>
                        </a:rPr>
                        <a:t>4</a:t>
                      </a:r>
                      <a:endParaRPr lang="en-US" sz="1800" b="1">
                        <a:effectLst/>
                        <a:latin typeface="Times New Roman" pitchFamily="18" charset="0"/>
                        <a:ea typeface="Calibri"/>
                        <a:cs typeface="Times New Roman" pitchFamily="18" charset="0"/>
                      </a:endParaRPr>
                    </a:p>
                  </a:txBody>
                  <a:tcPr marL="63287" marR="63287" marT="0" marB="0" anchor="ctr"/>
                </a:tc>
                <a:tc>
                  <a:txBody>
                    <a:bodyPr/>
                    <a:lstStyle/>
                    <a:p>
                      <a:pPr>
                        <a:lnSpc>
                          <a:spcPct val="130000"/>
                        </a:lnSpc>
                        <a:spcAft>
                          <a:spcPts val="0"/>
                        </a:spcAft>
                      </a:pPr>
                      <a:r>
                        <a:rPr lang="en-US" sz="1800" b="1" dirty="0" err="1">
                          <a:effectLst/>
                          <a:latin typeface="Times New Roman" pitchFamily="18" charset="0"/>
                          <a:cs typeface="Times New Roman" pitchFamily="18" charset="0"/>
                        </a:rPr>
                        <a:t>Mục</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đích</a:t>
                      </a:r>
                      <a:endParaRPr lang="en-US" sz="1800" b="1" dirty="0">
                        <a:effectLst/>
                        <a:latin typeface="Times New Roman" pitchFamily="18" charset="0"/>
                        <a:ea typeface="Calibri"/>
                        <a:cs typeface="Times New Roman" pitchFamily="18" charset="0"/>
                      </a:endParaRPr>
                    </a:p>
                  </a:txBody>
                  <a:tcPr marL="63287" marR="63287" marT="0" marB="0" anchor="ctr"/>
                </a:tc>
                <a:tc>
                  <a:txBody>
                    <a:bodyPr/>
                    <a:lstStyle/>
                    <a:p>
                      <a:pPr>
                        <a:lnSpc>
                          <a:spcPct val="130000"/>
                        </a:lnSpc>
                        <a:spcAft>
                          <a:spcPts val="0"/>
                        </a:spcAft>
                      </a:pPr>
                      <a:r>
                        <a:rPr lang="en-US" sz="1800" b="0" dirty="0" err="1">
                          <a:effectLst/>
                          <a:latin typeface="Times New Roman" pitchFamily="18" charset="0"/>
                          <a:cs typeface="Times New Roman" pitchFamily="18" charset="0"/>
                        </a:rPr>
                        <a:t>Nêu</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được</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mục</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đích</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của</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hoạt</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động</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tìm</a:t>
                      </a:r>
                      <a:r>
                        <a:rPr lang="en-US" sz="1800" b="0" dirty="0">
                          <a:effectLst/>
                          <a:latin typeface="Times New Roman" pitchFamily="18" charset="0"/>
                          <a:cs typeface="Times New Roman" pitchFamily="18" charset="0"/>
                        </a:rPr>
                        <a:t> </a:t>
                      </a:r>
                      <a:r>
                        <a:rPr lang="en-US" sz="1800" b="0" dirty="0" err="1">
                          <a:effectLst/>
                          <a:latin typeface="Times New Roman" pitchFamily="18" charset="0"/>
                          <a:cs typeface="Times New Roman" pitchFamily="18" charset="0"/>
                        </a:rPr>
                        <a:t>hiểu</a:t>
                      </a:r>
                      <a:r>
                        <a:rPr lang="en-US" sz="1800" b="0" dirty="0">
                          <a:effectLst/>
                          <a:latin typeface="Times New Roman" pitchFamily="18" charset="0"/>
                          <a:cs typeface="Times New Roman" pitchFamily="18" charset="0"/>
                        </a:rPr>
                        <a:t>.</a:t>
                      </a:r>
                      <a:endParaRPr lang="en-US" sz="1800" b="0" dirty="0">
                        <a:effectLst/>
                        <a:latin typeface="Times New Roman" pitchFamily="18" charset="0"/>
                        <a:ea typeface="Calibri"/>
                        <a:cs typeface="Times New Roman" pitchFamily="18" charset="0"/>
                      </a:endParaRPr>
                    </a:p>
                  </a:txBody>
                  <a:tcPr marL="63287" marR="63287" marT="0" marB="0" anchor="ctr"/>
                </a:tc>
                <a:tc>
                  <a:txBody>
                    <a:bodyPr/>
                    <a:lstStyle/>
                    <a:p>
                      <a:pPr algn="ctr">
                        <a:lnSpc>
                          <a:spcPct val="130000"/>
                        </a:lnSpc>
                        <a:spcAft>
                          <a:spcPts val="0"/>
                        </a:spcAft>
                      </a:pPr>
                      <a:r>
                        <a:rPr lang="nl-NL" sz="1800" b="1" dirty="0">
                          <a:effectLst/>
                          <a:latin typeface="Times New Roman" pitchFamily="18" charset="0"/>
                          <a:cs typeface="Times New Roman" pitchFamily="18" charset="0"/>
                        </a:rPr>
                        <a:t>1</a:t>
                      </a:r>
                      <a:endParaRPr lang="en-US" sz="1800" b="1" dirty="0">
                        <a:effectLst/>
                        <a:latin typeface="Times New Roman" pitchFamily="18" charset="0"/>
                        <a:ea typeface="Calibri"/>
                        <a:cs typeface="Times New Roman" pitchFamily="18" charset="0"/>
                      </a:endParaRPr>
                    </a:p>
                  </a:txBody>
                  <a:tcPr marL="63287" marR="63287" marT="0" marB="0" anchor="ctr"/>
                </a:tc>
                <a:extLst>
                  <a:ext uri="{0D108BD9-81ED-4DB2-BD59-A6C34878D82A}">
                    <a16:rowId xmlns:a16="http://schemas.microsoft.com/office/drawing/2014/main" val="10004"/>
                  </a:ext>
                </a:extLst>
              </a:tr>
              <a:tr h="862797">
                <a:tc>
                  <a:txBody>
                    <a:bodyPr/>
                    <a:lstStyle/>
                    <a:p>
                      <a:pPr algn="ctr">
                        <a:lnSpc>
                          <a:spcPct val="130000"/>
                        </a:lnSpc>
                        <a:spcAft>
                          <a:spcPts val="0"/>
                        </a:spcAft>
                      </a:pPr>
                      <a:r>
                        <a:rPr lang="nl-NL" sz="1800" b="1">
                          <a:effectLst/>
                          <a:latin typeface="Times New Roman" pitchFamily="18" charset="0"/>
                          <a:cs typeface="Times New Roman" pitchFamily="18" charset="0"/>
                        </a:rPr>
                        <a:t>5</a:t>
                      </a:r>
                      <a:endParaRPr lang="en-US" sz="1800" b="1">
                        <a:effectLst/>
                        <a:latin typeface="Times New Roman" pitchFamily="18" charset="0"/>
                        <a:ea typeface="Calibri"/>
                        <a:cs typeface="Times New Roman" pitchFamily="18" charset="0"/>
                      </a:endParaRPr>
                    </a:p>
                  </a:txBody>
                  <a:tcPr marL="63287" marR="63287" marT="0" marB="0" anchor="ctr"/>
                </a:tc>
                <a:tc>
                  <a:txBody>
                    <a:bodyPr/>
                    <a:lstStyle/>
                    <a:p>
                      <a:pPr>
                        <a:lnSpc>
                          <a:spcPct val="130000"/>
                        </a:lnSpc>
                        <a:spcAft>
                          <a:spcPts val="0"/>
                        </a:spcAft>
                      </a:pPr>
                      <a:r>
                        <a:rPr lang="vi-VN" sz="1800" b="1" dirty="0">
                          <a:effectLst/>
                          <a:latin typeface="Times New Roman" pitchFamily="18" charset="0"/>
                          <a:cs typeface="Times New Roman" pitchFamily="18" charset="0"/>
                        </a:rPr>
                        <a:t>Mẫu vật, dụng cụ và phương pháp</a:t>
                      </a:r>
                      <a:endParaRPr lang="en-US" sz="1800" b="1" dirty="0">
                        <a:effectLst/>
                        <a:latin typeface="Times New Roman" pitchFamily="18" charset="0"/>
                        <a:ea typeface="Calibri"/>
                        <a:cs typeface="Times New Roman" pitchFamily="18" charset="0"/>
                      </a:endParaRPr>
                    </a:p>
                  </a:txBody>
                  <a:tcPr marL="63287" marR="63287" marT="0" marB="0" anchor="ctr"/>
                </a:tc>
                <a:tc>
                  <a:txBody>
                    <a:bodyPr/>
                    <a:lstStyle/>
                    <a:p>
                      <a:pPr>
                        <a:lnSpc>
                          <a:spcPct val="130000"/>
                        </a:lnSpc>
                        <a:spcAft>
                          <a:spcPts val="0"/>
                        </a:spcAft>
                      </a:pPr>
                      <a:r>
                        <a:rPr lang="vi-VN" sz="1800" b="0" dirty="0">
                          <a:effectLst/>
                          <a:latin typeface="Times New Roman" pitchFamily="18" charset="0"/>
                          <a:cs typeface="Times New Roman" pitchFamily="18" charset="0"/>
                        </a:rPr>
                        <a:t>Mô tả được đầy đủ, chi tiết về phương pháp, thiết bị và vật liệu đã dùng.</a:t>
                      </a:r>
                      <a:endParaRPr lang="en-US" sz="1800" b="0" dirty="0">
                        <a:effectLst/>
                        <a:latin typeface="Times New Roman" pitchFamily="18" charset="0"/>
                        <a:ea typeface="Calibri"/>
                        <a:cs typeface="Times New Roman" pitchFamily="18" charset="0"/>
                      </a:endParaRPr>
                    </a:p>
                  </a:txBody>
                  <a:tcPr marL="63287" marR="63287" marT="0" marB="0" anchor="ctr"/>
                </a:tc>
                <a:tc>
                  <a:txBody>
                    <a:bodyPr/>
                    <a:lstStyle/>
                    <a:p>
                      <a:pPr algn="ctr">
                        <a:lnSpc>
                          <a:spcPct val="130000"/>
                        </a:lnSpc>
                        <a:spcAft>
                          <a:spcPts val="0"/>
                        </a:spcAft>
                      </a:pPr>
                      <a:r>
                        <a:rPr lang="nl-NL" sz="1800" b="1" dirty="0">
                          <a:effectLst/>
                          <a:latin typeface="Times New Roman" pitchFamily="18" charset="0"/>
                          <a:cs typeface="Times New Roman" pitchFamily="18" charset="0"/>
                        </a:rPr>
                        <a:t>2</a:t>
                      </a:r>
                      <a:endParaRPr lang="en-US" sz="1800" b="1" dirty="0">
                        <a:effectLst/>
                        <a:latin typeface="Times New Roman" pitchFamily="18" charset="0"/>
                        <a:ea typeface="Calibri"/>
                        <a:cs typeface="Times New Roman" pitchFamily="18" charset="0"/>
                      </a:endParaRPr>
                    </a:p>
                  </a:txBody>
                  <a:tcPr marL="63287" marR="63287" marT="0" marB="0" anchor="ctr"/>
                </a:tc>
                <a:extLst>
                  <a:ext uri="{0D108BD9-81ED-4DB2-BD59-A6C34878D82A}">
                    <a16:rowId xmlns:a16="http://schemas.microsoft.com/office/drawing/2014/main" val="10005"/>
                  </a:ext>
                </a:extLst>
              </a:tr>
              <a:tr h="1471165">
                <a:tc>
                  <a:txBody>
                    <a:bodyPr/>
                    <a:lstStyle/>
                    <a:p>
                      <a:pPr algn="ctr">
                        <a:lnSpc>
                          <a:spcPct val="130000"/>
                        </a:lnSpc>
                        <a:spcAft>
                          <a:spcPts val="0"/>
                        </a:spcAft>
                      </a:pPr>
                      <a:r>
                        <a:rPr lang="nl-NL" sz="1800" b="1">
                          <a:effectLst/>
                          <a:latin typeface="Times New Roman" pitchFamily="18" charset="0"/>
                          <a:cs typeface="Times New Roman" pitchFamily="18" charset="0"/>
                        </a:rPr>
                        <a:t>6</a:t>
                      </a:r>
                      <a:endParaRPr lang="en-US" sz="1800" b="1">
                        <a:effectLst/>
                        <a:latin typeface="Times New Roman" pitchFamily="18" charset="0"/>
                        <a:ea typeface="Calibri"/>
                        <a:cs typeface="Times New Roman" pitchFamily="18" charset="0"/>
                      </a:endParaRPr>
                    </a:p>
                  </a:txBody>
                  <a:tcPr marL="63287" marR="63287" marT="0" marB="0" anchor="ctr"/>
                </a:tc>
                <a:tc>
                  <a:txBody>
                    <a:bodyPr/>
                    <a:lstStyle/>
                    <a:p>
                      <a:pPr>
                        <a:lnSpc>
                          <a:spcPct val="130000"/>
                        </a:lnSpc>
                        <a:spcAft>
                          <a:spcPts val="0"/>
                        </a:spcAft>
                      </a:pPr>
                      <a:r>
                        <a:rPr lang="vi-VN" sz="1800" b="1" dirty="0">
                          <a:effectLst/>
                          <a:latin typeface="Times New Roman" pitchFamily="18" charset="0"/>
                          <a:cs typeface="Times New Roman" pitchFamily="18" charset="0"/>
                        </a:rPr>
                        <a:t>Kết quả và thảo luận</a:t>
                      </a:r>
                      <a:endParaRPr lang="en-US" sz="1800" b="1" dirty="0">
                        <a:effectLst/>
                        <a:latin typeface="Times New Roman" pitchFamily="18" charset="0"/>
                        <a:ea typeface="Calibri"/>
                        <a:cs typeface="Times New Roman" pitchFamily="18" charset="0"/>
                      </a:endParaRPr>
                    </a:p>
                  </a:txBody>
                  <a:tcPr marL="63287" marR="63287" marT="0" marB="0" anchor="ctr"/>
                </a:tc>
                <a:tc>
                  <a:txBody>
                    <a:bodyPr/>
                    <a:lstStyle/>
                    <a:p>
                      <a:pPr>
                        <a:lnSpc>
                          <a:spcPct val="130000"/>
                        </a:lnSpc>
                        <a:spcAft>
                          <a:spcPts val="0"/>
                        </a:spcAft>
                      </a:pPr>
                      <a:r>
                        <a:rPr lang="vi-VN" sz="1800" b="0" dirty="0">
                          <a:effectLst/>
                          <a:latin typeface="Times New Roman" pitchFamily="18" charset="0"/>
                          <a:cs typeface="Times New Roman" pitchFamily="18" charset="0"/>
                        </a:rPr>
                        <a:t>Thể hiện được quá trình và kết quả tìm hiểu bằng chữ viết, hình vẽ, sơ đồ, biểu bằng,…giải thích được ý nghĩa của kết quả và gợi ý cho các vấn đề cần tìm hiểu tiếp theo</a:t>
                      </a:r>
                      <a:endParaRPr lang="en-US" sz="1800" b="0" dirty="0">
                        <a:effectLst/>
                        <a:latin typeface="Times New Roman" pitchFamily="18" charset="0"/>
                        <a:ea typeface="Calibri"/>
                        <a:cs typeface="Times New Roman" pitchFamily="18" charset="0"/>
                      </a:endParaRPr>
                    </a:p>
                  </a:txBody>
                  <a:tcPr marL="63287" marR="63287" marT="0" marB="0" anchor="ctr"/>
                </a:tc>
                <a:tc>
                  <a:txBody>
                    <a:bodyPr/>
                    <a:lstStyle/>
                    <a:p>
                      <a:pPr algn="ctr">
                        <a:lnSpc>
                          <a:spcPct val="130000"/>
                        </a:lnSpc>
                        <a:spcAft>
                          <a:spcPts val="0"/>
                        </a:spcAft>
                      </a:pPr>
                      <a:r>
                        <a:rPr lang="nl-NL" sz="1800" b="1" dirty="0">
                          <a:effectLst/>
                          <a:latin typeface="Times New Roman" pitchFamily="18" charset="0"/>
                          <a:cs typeface="Times New Roman" pitchFamily="18" charset="0"/>
                        </a:rPr>
                        <a:t>2</a:t>
                      </a:r>
                      <a:endParaRPr lang="en-US" sz="1800" b="1" dirty="0">
                        <a:effectLst/>
                        <a:latin typeface="Times New Roman" pitchFamily="18" charset="0"/>
                        <a:ea typeface="Calibri"/>
                        <a:cs typeface="Times New Roman" pitchFamily="18" charset="0"/>
                      </a:endParaRPr>
                    </a:p>
                  </a:txBody>
                  <a:tcPr marL="63287" marR="63287" marT="0" marB="0" anchor="ctr"/>
                </a:tc>
                <a:extLst>
                  <a:ext uri="{0D108BD9-81ED-4DB2-BD59-A6C34878D82A}">
                    <a16:rowId xmlns:a16="http://schemas.microsoft.com/office/drawing/2014/main" val="10006"/>
                  </a:ext>
                </a:extLst>
              </a:tr>
              <a:tr h="862797">
                <a:tc>
                  <a:txBody>
                    <a:bodyPr/>
                    <a:lstStyle/>
                    <a:p>
                      <a:pPr algn="ctr">
                        <a:lnSpc>
                          <a:spcPct val="130000"/>
                        </a:lnSpc>
                        <a:spcAft>
                          <a:spcPts val="0"/>
                        </a:spcAft>
                      </a:pPr>
                      <a:r>
                        <a:rPr lang="nl-NL" sz="1800" b="1">
                          <a:effectLst/>
                          <a:latin typeface="Times New Roman" pitchFamily="18" charset="0"/>
                          <a:cs typeface="Times New Roman" pitchFamily="18" charset="0"/>
                        </a:rPr>
                        <a:t>7</a:t>
                      </a:r>
                      <a:endParaRPr lang="en-US" sz="1800" b="1">
                        <a:effectLst/>
                        <a:latin typeface="Times New Roman" pitchFamily="18" charset="0"/>
                        <a:ea typeface="Calibri"/>
                        <a:cs typeface="Times New Roman" pitchFamily="18" charset="0"/>
                      </a:endParaRPr>
                    </a:p>
                  </a:txBody>
                  <a:tcPr marL="63287" marR="63287" marT="0" marB="0" anchor="ctr"/>
                </a:tc>
                <a:tc>
                  <a:txBody>
                    <a:bodyPr/>
                    <a:lstStyle/>
                    <a:p>
                      <a:pPr algn="ctr">
                        <a:lnSpc>
                          <a:spcPct val="130000"/>
                        </a:lnSpc>
                        <a:spcAft>
                          <a:spcPts val="0"/>
                        </a:spcAft>
                      </a:pPr>
                      <a:r>
                        <a:rPr lang="vi-VN" sz="1800" b="1" dirty="0">
                          <a:effectLst/>
                          <a:latin typeface="Times New Roman" pitchFamily="18" charset="0"/>
                          <a:cs typeface="Times New Roman" pitchFamily="18" charset="0"/>
                        </a:rPr>
                        <a:t>Kết luận</a:t>
                      </a:r>
                      <a:endParaRPr lang="en-US" sz="1800" b="1" dirty="0">
                        <a:effectLst/>
                        <a:latin typeface="Times New Roman" pitchFamily="18" charset="0"/>
                        <a:ea typeface="Calibri"/>
                        <a:cs typeface="Times New Roman" pitchFamily="18" charset="0"/>
                      </a:endParaRPr>
                    </a:p>
                  </a:txBody>
                  <a:tcPr marL="63287" marR="63287" marT="0" marB="0" anchor="ctr"/>
                </a:tc>
                <a:tc>
                  <a:txBody>
                    <a:bodyPr/>
                    <a:lstStyle/>
                    <a:p>
                      <a:pPr algn="ctr">
                        <a:lnSpc>
                          <a:spcPct val="130000"/>
                        </a:lnSpc>
                        <a:spcAft>
                          <a:spcPts val="0"/>
                        </a:spcAft>
                      </a:pPr>
                      <a:r>
                        <a:rPr lang="vi-VN" sz="1800" b="0" dirty="0">
                          <a:effectLst/>
                          <a:latin typeface="Times New Roman" pitchFamily="18" charset="0"/>
                          <a:cs typeface="Times New Roman" pitchFamily="18" charset="0"/>
                        </a:rPr>
                        <a:t>Phát biểu được các kết luận quan trọng nhất phù hợp với nội dung tìm hiểu.</a:t>
                      </a:r>
                      <a:endParaRPr lang="en-US" sz="1800" b="0" dirty="0">
                        <a:effectLst/>
                        <a:latin typeface="Times New Roman" pitchFamily="18" charset="0"/>
                        <a:ea typeface="Calibri"/>
                        <a:cs typeface="Times New Roman" pitchFamily="18" charset="0"/>
                      </a:endParaRPr>
                    </a:p>
                  </a:txBody>
                  <a:tcPr marL="63287" marR="63287" marT="0" marB="0" anchor="ctr"/>
                </a:tc>
                <a:tc>
                  <a:txBody>
                    <a:bodyPr/>
                    <a:lstStyle/>
                    <a:p>
                      <a:pPr algn="ctr">
                        <a:lnSpc>
                          <a:spcPct val="130000"/>
                        </a:lnSpc>
                        <a:spcAft>
                          <a:spcPts val="0"/>
                        </a:spcAft>
                      </a:pPr>
                      <a:r>
                        <a:rPr lang="nl-NL" sz="1800" b="1" dirty="0">
                          <a:effectLst/>
                          <a:latin typeface="Times New Roman" pitchFamily="18" charset="0"/>
                          <a:cs typeface="Times New Roman" pitchFamily="18" charset="0"/>
                        </a:rPr>
                        <a:t>2</a:t>
                      </a:r>
                      <a:endParaRPr lang="en-US" sz="1800" b="1" dirty="0">
                        <a:effectLst/>
                        <a:latin typeface="Times New Roman" pitchFamily="18" charset="0"/>
                        <a:ea typeface="Calibri"/>
                        <a:cs typeface="Times New Roman" pitchFamily="18" charset="0"/>
                      </a:endParaRPr>
                    </a:p>
                  </a:txBody>
                  <a:tcPr marL="63287" marR="63287" marT="0" marB="0" anchor="ctr"/>
                </a:tc>
                <a:extLst>
                  <a:ext uri="{0D108BD9-81ED-4DB2-BD59-A6C34878D82A}">
                    <a16:rowId xmlns:a16="http://schemas.microsoft.com/office/drawing/2014/main" val="10007"/>
                  </a:ext>
                </a:extLst>
              </a:tr>
            </a:tbl>
          </a:graphicData>
        </a:graphic>
      </p:graphicFrame>
      <p:sp>
        <p:nvSpPr>
          <p:cNvPr id="4" name="Rectangle 1"/>
          <p:cNvSpPr>
            <a:spLocks noChangeArrowheads="1"/>
          </p:cNvSpPr>
          <p:nvPr/>
        </p:nvSpPr>
        <p:spPr bwMode="auto">
          <a:xfrm>
            <a:off x="804041" y="154868"/>
            <a:ext cx="94667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nl-NL"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Biểu điểm chấm sản phẩm nhiệm vụ</a:t>
            </a:r>
            <a:r>
              <a:rPr kumimoji="0" lang="nl-NL" sz="2800" b="1" i="0" u="none" strike="noStrike" cap="none" normalizeH="0" dirty="0">
                <a:ln>
                  <a:noFill/>
                </a:ln>
                <a:solidFill>
                  <a:srgbClr val="FF0000"/>
                </a:solidFill>
                <a:effectLst/>
                <a:latin typeface="Times New Roman" pitchFamily="18" charset="0"/>
                <a:ea typeface="Calibri" pitchFamily="34" charset="0"/>
                <a:cs typeface="Times New Roman" pitchFamily="18" charset="0"/>
              </a:rPr>
              <a:t> 1</a:t>
            </a:r>
            <a:r>
              <a:rPr kumimoji="0" lang="nl-NL"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a:t>
            </a:r>
            <a:endParaRPr kumimoji="0" lang="nl-NL" sz="2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76855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2413000" y="-1"/>
            <a:ext cx="7604760" cy="6898604"/>
          </a:xfrm>
          <a:prstGeom prst="rect">
            <a:avLst/>
          </a:prstGeom>
          <a:noFill/>
          <a:ln w="9525">
            <a:noFill/>
            <a:miter lim="800000"/>
            <a:headEnd/>
            <a:tailEnd/>
          </a:ln>
          <a:effectLst/>
        </p:spPr>
      </p:pic>
    </p:spTree>
    <p:extLst>
      <p:ext uri="{BB962C8B-B14F-4D97-AF65-F5344CB8AC3E}">
        <p14:creationId xmlns:p14="http://schemas.microsoft.com/office/powerpoint/2010/main" val="1782634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6E5371-82F6-ACA7-5352-0407A47B24A2}"/>
              </a:ext>
            </a:extLst>
          </p:cNvPr>
          <p:cNvSpPr txBox="1"/>
          <p:nvPr/>
        </p:nvSpPr>
        <p:spPr>
          <a:xfrm>
            <a:off x="605892" y="872288"/>
            <a:ext cx="10980213" cy="5518434"/>
          </a:xfrm>
          <a:prstGeom prst="rect">
            <a:avLst/>
          </a:prstGeom>
          <a:noFill/>
        </p:spPr>
        <p:txBody>
          <a:bodyPr wrap="square">
            <a:spAutoFit/>
          </a:bodyPr>
          <a:lstStyle/>
          <a:p>
            <a:pPr algn="just">
              <a:lnSpc>
                <a:spcPct val="130000"/>
              </a:lnSpc>
              <a:spcAft>
                <a:spcPts val="1000"/>
              </a:spcAft>
            </a:pP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Để</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tìm</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hiểu</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ánh</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sáng</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ảnh</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hưởng</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như</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thế</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nào</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đến</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sự</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phát</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triển</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của</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cây</a:t>
            </a:r>
            <a:r>
              <a:rPr lang="en-US" sz="2800" dirty="0">
                <a:solidFill>
                  <a:srgbClr val="FF00FF"/>
                </a:solidFill>
                <a:effectLst/>
                <a:latin typeface="Times New Roman" pitchFamily="18" charset="0"/>
                <a:ea typeface="Calibri" panose="020F0502020204030204" pitchFamily="34" charset="0"/>
                <a:cs typeface="Times New Roman" pitchFamily="18" charset="0"/>
              </a:rPr>
              <a:t> non, </a:t>
            </a:r>
            <a:r>
              <a:rPr lang="en-US" sz="2800" dirty="0" err="1">
                <a:solidFill>
                  <a:srgbClr val="FF00FF"/>
                </a:solidFill>
                <a:effectLst/>
                <a:latin typeface="Times New Roman" pitchFamily="18" charset="0"/>
                <a:ea typeface="Calibri" panose="020F0502020204030204" pitchFamily="34" charset="0"/>
                <a:cs typeface="Times New Roman" pitchFamily="18" charset="0"/>
              </a:rPr>
              <a:t>một</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nhóm</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học</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sinh</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làm</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thí</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nghiệm</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sau</a:t>
            </a:r>
            <a:r>
              <a:rPr lang="en-US" sz="2800" dirty="0">
                <a:solidFill>
                  <a:srgbClr val="FF00FF"/>
                </a:solidFill>
                <a:effectLst/>
                <a:latin typeface="Times New Roman" pitchFamily="18" charset="0"/>
                <a:ea typeface="Calibri" panose="020F0502020204030204" pitchFamily="34" charset="0"/>
                <a:cs typeface="Times New Roman" pitchFamily="18" charset="0"/>
              </a:rPr>
              <a:t>:</a:t>
            </a:r>
          </a:p>
          <a:p>
            <a:pPr algn="just">
              <a:lnSpc>
                <a:spcPct val="130000"/>
              </a:lnSpc>
              <a:spcAft>
                <a:spcPts val="1000"/>
              </a:spcAft>
            </a:pPr>
            <a:r>
              <a:rPr lang="en-US" sz="2800" dirty="0">
                <a:solidFill>
                  <a:srgbClr val="FF00FF"/>
                </a:solidFill>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Trồng</a:t>
            </a:r>
            <a:r>
              <a:rPr lang="en-US" sz="2800" dirty="0">
                <a:solidFill>
                  <a:srgbClr val="FF00FF"/>
                </a:solidFill>
                <a:effectLst/>
                <a:latin typeface="Times New Roman" pitchFamily="18" charset="0"/>
                <a:ea typeface="Calibri" panose="020F0502020204030204" pitchFamily="34" charset="0"/>
                <a:cs typeface="Times New Roman" pitchFamily="18" charset="0"/>
              </a:rPr>
              <a:t> 10 </a:t>
            </a:r>
            <a:r>
              <a:rPr lang="en-US" sz="2800" dirty="0" err="1">
                <a:solidFill>
                  <a:srgbClr val="FF00FF"/>
                </a:solidFill>
                <a:effectLst/>
                <a:latin typeface="Times New Roman" pitchFamily="18" charset="0"/>
                <a:ea typeface="Calibri" panose="020F0502020204030204" pitchFamily="34" charset="0"/>
                <a:cs typeface="Times New Roman" pitchFamily="18" charset="0"/>
              </a:rPr>
              <a:t>hạt</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đỗ</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có</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hình</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dạng</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kích</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thước</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gần</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giống</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nhau</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vào</a:t>
            </a:r>
            <a:r>
              <a:rPr lang="en-US" sz="2800" dirty="0">
                <a:solidFill>
                  <a:srgbClr val="FF00FF"/>
                </a:solidFill>
                <a:effectLst/>
                <a:latin typeface="Times New Roman" pitchFamily="18" charset="0"/>
                <a:ea typeface="Calibri" panose="020F0502020204030204" pitchFamily="34" charset="0"/>
                <a:cs typeface="Times New Roman" pitchFamily="18" charset="0"/>
              </a:rPr>
              <a:t> 10 </a:t>
            </a:r>
            <a:r>
              <a:rPr lang="en-US" sz="2800" dirty="0" err="1">
                <a:solidFill>
                  <a:srgbClr val="FF00FF"/>
                </a:solidFill>
                <a:effectLst/>
                <a:latin typeface="Times New Roman" pitchFamily="18" charset="0"/>
                <a:ea typeface="Calibri" panose="020F0502020204030204" pitchFamily="34" charset="0"/>
                <a:cs typeface="Times New Roman" pitchFamily="18" charset="0"/>
              </a:rPr>
              <a:t>khay</a:t>
            </a:r>
            <a:r>
              <a:rPr lang="en-US" sz="2800" dirty="0">
                <a:solidFill>
                  <a:srgbClr val="FF00FF"/>
                </a:solidFill>
                <a:effectLst/>
                <a:latin typeface="Times New Roman" pitchFamily="18" charset="0"/>
                <a:ea typeface="Calibri" panose="020F0502020204030204" pitchFamily="34" charset="0"/>
                <a:cs typeface="Times New Roman" pitchFamily="18" charset="0"/>
              </a:rPr>
              <a:t>(</a:t>
            </a:r>
            <a:r>
              <a:rPr lang="en-US" sz="2800" dirty="0" err="1">
                <a:solidFill>
                  <a:srgbClr val="FF00FF"/>
                </a:solidFill>
                <a:effectLst/>
                <a:latin typeface="Times New Roman" pitchFamily="18" charset="0"/>
                <a:ea typeface="Calibri" panose="020F0502020204030204" pitchFamily="34" charset="0"/>
                <a:cs typeface="Times New Roman" pitchFamily="18" charset="0"/>
              </a:rPr>
              <a:t>chậu</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chứa</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cùng</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một</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lượng</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đất</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như</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nhau</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Để</a:t>
            </a:r>
            <a:r>
              <a:rPr lang="en-US" sz="2800" dirty="0">
                <a:solidFill>
                  <a:srgbClr val="FF00FF"/>
                </a:solidFill>
                <a:effectLst/>
                <a:latin typeface="Times New Roman" pitchFamily="18" charset="0"/>
                <a:ea typeface="Calibri" panose="020F0502020204030204" pitchFamily="34" charset="0"/>
                <a:cs typeface="Times New Roman" pitchFamily="18" charset="0"/>
              </a:rPr>
              <a:t> 5 </a:t>
            </a:r>
            <a:r>
              <a:rPr lang="en-US" sz="2800" dirty="0" err="1">
                <a:solidFill>
                  <a:srgbClr val="FF00FF"/>
                </a:solidFill>
                <a:effectLst/>
                <a:latin typeface="Times New Roman" pitchFamily="18" charset="0"/>
                <a:ea typeface="Calibri" panose="020F0502020204030204" pitchFamily="34" charset="0"/>
                <a:cs typeface="Times New Roman" pitchFamily="18" charset="0"/>
              </a:rPr>
              <a:t>chậu</a:t>
            </a:r>
            <a:r>
              <a:rPr lang="en-US" sz="2800" dirty="0">
                <a:solidFill>
                  <a:srgbClr val="FF00FF"/>
                </a:solidFill>
                <a:effectLst/>
                <a:latin typeface="Times New Roman" pitchFamily="18" charset="0"/>
                <a:ea typeface="Calibri" panose="020F0502020204030204" pitchFamily="34" charset="0"/>
                <a:cs typeface="Times New Roman" pitchFamily="18" charset="0"/>
              </a:rPr>
              <a:t> ở </a:t>
            </a:r>
            <a:r>
              <a:rPr lang="en-US" sz="2800" dirty="0" err="1">
                <a:solidFill>
                  <a:srgbClr val="FF00FF"/>
                </a:solidFill>
                <a:effectLst/>
                <a:latin typeface="Times New Roman" pitchFamily="18" charset="0"/>
                <a:ea typeface="Calibri" panose="020F0502020204030204" pitchFamily="34" charset="0"/>
                <a:cs typeface="Times New Roman" pitchFamily="18" charset="0"/>
              </a:rPr>
              <a:t>nơi</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không</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có</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ánh</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nắng</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mặt</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trời</a:t>
            </a:r>
            <a:r>
              <a:rPr lang="en-US" sz="2800" dirty="0">
                <a:solidFill>
                  <a:srgbClr val="FF00FF"/>
                </a:solidFill>
                <a:effectLst/>
                <a:latin typeface="Times New Roman" pitchFamily="18" charset="0"/>
                <a:ea typeface="Calibri" panose="020F0502020204030204" pitchFamily="34" charset="0"/>
                <a:cs typeface="Times New Roman" pitchFamily="18" charset="0"/>
              </a:rPr>
              <a:t>, 5 </a:t>
            </a:r>
            <a:r>
              <a:rPr lang="en-US" sz="2800" dirty="0" err="1">
                <a:solidFill>
                  <a:srgbClr val="FF00FF"/>
                </a:solidFill>
                <a:effectLst/>
                <a:latin typeface="Times New Roman" pitchFamily="18" charset="0"/>
                <a:ea typeface="Calibri" panose="020F0502020204030204" pitchFamily="34" charset="0"/>
                <a:cs typeface="Times New Roman" pitchFamily="18" charset="0"/>
              </a:rPr>
              <a:t>khay</a:t>
            </a:r>
            <a:r>
              <a:rPr lang="en-US" sz="2800" dirty="0">
                <a:solidFill>
                  <a:srgbClr val="FF00FF"/>
                </a:solidFill>
                <a:effectLst/>
                <a:latin typeface="Times New Roman" pitchFamily="18" charset="0"/>
                <a:ea typeface="Calibri" panose="020F0502020204030204" pitchFamily="34" charset="0"/>
                <a:cs typeface="Times New Roman" pitchFamily="18" charset="0"/>
              </a:rPr>
              <a:t>(</a:t>
            </a:r>
            <a:r>
              <a:rPr lang="en-US" sz="2800" dirty="0" err="1">
                <a:solidFill>
                  <a:srgbClr val="FF00FF"/>
                </a:solidFill>
                <a:effectLst/>
                <a:latin typeface="Times New Roman" pitchFamily="18" charset="0"/>
                <a:ea typeface="Calibri" panose="020F0502020204030204" pitchFamily="34" charset="0"/>
                <a:cs typeface="Times New Roman" pitchFamily="18" charset="0"/>
              </a:rPr>
              <a:t>chậu</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nơi</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có</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ánh</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nắng</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mặt</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trời</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Giữ</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ẩm</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đất</a:t>
            </a:r>
            <a:r>
              <a:rPr lang="en-US" sz="2800" dirty="0">
                <a:solidFill>
                  <a:srgbClr val="FF00FF"/>
                </a:solidFill>
                <a:effectLst/>
                <a:latin typeface="Times New Roman" pitchFamily="18" charset="0"/>
                <a:ea typeface="Calibri" panose="020F0502020204030204" pitchFamily="34" charset="0"/>
                <a:cs typeface="Times New Roman" pitchFamily="18" charset="0"/>
              </a:rPr>
              <a:t>.</a:t>
            </a:r>
          </a:p>
          <a:p>
            <a:pPr algn="just">
              <a:lnSpc>
                <a:spcPct val="130000"/>
              </a:lnSpc>
              <a:spcAft>
                <a:spcPts val="1000"/>
              </a:spcAft>
            </a:pP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Khi</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cây</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mọc</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đo</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chiều</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cao</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của</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cây</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mỗi</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ngày</a:t>
            </a:r>
            <a:r>
              <a:rPr lang="en-US" sz="2800" dirty="0">
                <a:solidFill>
                  <a:srgbClr val="FF00FF"/>
                </a:solidFill>
                <a:effectLst/>
                <a:latin typeface="Times New Roman" pitchFamily="18" charset="0"/>
                <a:ea typeface="Calibri" panose="020F0502020204030204" pitchFamily="34" charset="0"/>
                <a:cs typeface="Times New Roman" pitchFamily="18" charset="0"/>
              </a:rPr>
              <a:t>.</a:t>
            </a:r>
          </a:p>
          <a:p>
            <a:pPr algn="just">
              <a:lnSpc>
                <a:spcPct val="130000"/>
              </a:lnSpc>
              <a:spcAft>
                <a:spcPts val="1000"/>
              </a:spcAft>
            </a:pPr>
            <a:r>
              <a:rPr lang="en-US" sz="2800" dirty="0">
                <a:solidFill>
                  <a:srgbClr val="FF00FF"/>
                </a:solidFill>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Kết</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quả</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thí</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nghiệm</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đã</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khẳng</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định</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giả</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thuyết</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đặt</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ra</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là</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đúng</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cây</a:t>
            </a:r>
            <a:r>
              <a:rPr lang="en-US" sz="2800" dirty="0">
                <a:solidFill>
                  <a:srgbClr val="FF00FF"/>
                </a:solidFill>
                <a:effectLst/>
                <a:latin typeface="Times New Roman" pitchFamily="18" charset="0"/>
                <a:ea typeface="Calibri" panose="020F0502020204030204" pitchFamily="34" charset="0"/>
                <a:cs typeface="Times New Roman" pitchFamily="18" charset="0"/>
              </a:rPr>
              <a:t> non ở </a:t>
            </a:r>
            <a:r>
              <a:rPr lang="en-US" sz="2800" dirty="0" err="1">
                <a:solidFill>
                  <a:srgbClr val="FF00FF"/>
                </a:solidFill>
                <a:effectLst/>
                <a:latin typeface="Times New Roman" pitchFamily="18" charset="0"/>
                <a:ea typeface="Calibri" panose="020F0502020204030204" pitchFamily="34" charset="0"/>
                <a:cs typeface="Times New Roman" pitchFamily="18" charset="0"/>
              </a:rPr>
              <a:t>nơi</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có</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đủ</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ánh</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sáng</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mặt</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trời</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phát</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triển</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tốt</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hơn</a:t>
            </a:r>
            <a:r>
              <a:rPr lang="en-US" sz="2800" dirty="0">
                <a:solidFill>
                  <a:srgbClr val="FF00FF"/>
                </a:solidFill>
                <a:effectLst/>
                <a:latin typeface="Times New Roman" pitchFamily="18" charset="0"/>
                <a:ea typeface="Calibri" panose="020F0502020204030204" pitchFamily="34" charset="0"/>
                <a:cs typeface="Times New Roman" pitchFamily="18" charset="0"/>
              </a:rPr>
              <a:t> ở </a:t>
            </a:r>
            <a:r>
              <a:rPr lang="en-US" sz="2800" dirty="0" err="1">
                <a:solidFill>
                  <a:srgbClr val="FF00FF"/>
                </a:solidFill>
                <a:effectLst/>
                <a:latin typeface="Times New Roman" pitchFamily="18" charset="0"/>
                <a:ea typeface="Calibri" panose="020F0502020204030204" pitchFamily="34" charset="0"/>
                <a:cs typeface="Times New Roman" pitchFamily="18" charset="0"/>
              </a:rPr>
              <a:t>nơi</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thiếu</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ánh</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sáng</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mặt</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trời</a:t>
            </a:r>
            <a:r>
              <a:rPr lang="en-US" sz="2800" dirty="0">
                <a:solidFill>
                  <a:srgbClr val="FF00FF"/>
                </a:solidFill>
                <a:effectLst/>
                <a:latin typeface="Times New Roman" pitchFamily="18" charset="0"/>
                <a:ea typeface="Calibri" panose="020F0502020204030204" pitchFamily="34" charset="0"/>
                <a:cs typeface="Times New Roman" pitchFamily="18" charset="0"/>
              </a:rPr>
              <a:t>.</a:t>
            </a:r>
          </a:p>
        </p:txBody>
      </p:sp>
      <p:sp>
        <p:nvSpPr>
          <p:cNvPr id="35" name="TextBox 34">
            <a:extLst>
              <a:ext uri="{FF2B5EF4-FFF2-40B4-BE49-F238E27FC236}">
                <a16:creationId xmlns:a16="http://schemas.microsoft.com/office/drawing/2014/main" id="{F57DBFED-AF61-506C-A75A-D17083979493}"/>
              </a:ext>
            </a:extLst>
          </p:cNvPr>
          <p:cNvSpPr txBox="1"/>
          <p:nvPr/>
        </p:nvSpPr>
        <p:spPr>
          <a:xfrm>
            <a:off x="757019" y="326482"/>
            <a:ext cx="2140331" cy="523220"/>
          </a:xfrm>
          <a:prstGeom prst="rect">
            <a:avLst/>
          </a:prstGeom>
          <a:noFill/>
        </p:spPr>
        <p:txBody>
          <a:bodyPr wrap="none" rtlCol="0">
            <a:spAutoFit/>
          </a:bodyPr>
          <a:lstStyle/>
          <a:p>
            <a:pPr algn="ctr"/>
            <a:r>
              <a:rPr lang="en-US" sz="2800" b="1" dirty="0" err="1">
                <a:solidFill>
                  <a:srgbClr val="0059B9"/>
                </a:solidFill>
                <a:latin typeface="Lucida Grande" panose="020B0600040502020204" pitchFamily="34" charset="0"/>
                <a:ea typeface="Hiragino Kaku Gothic StdN W8" panose="020B0800000000000000" pitchFamily="34" charset="-128"/>
                <a:cs typeface="Lucida Grande" panose="020B0600040502020204" pitchFamily="34" charset="0"/>
              </a:rPr>
              <a:t>Tình</a:t>
            </a:r>
            <a:r>
              <a:rPr lang="en-US" sz="2800" b="1" dirty="0">
                <a:solidFill>
                  <a:srgbClr val="0059B9"/>
                </a:solidFill>
                <a:latin typeface="Lucida Grande" panose="020B0600040502020204" pitchFamily="34" charset="0"/>
                <a:ea typeface="Hiragino Kaku Gothic StdN W8" panose="020B0800000000000000" pitchFamily="34" charset="-128"/>
                <a:cs typeface="Lucida Grande" panose="020B0600040502020204" pitchFamily="34" charset="0"/>
              </a:rPr>
              <a:t> </a:t>
            </a:r>
            <a:r>
              <a:rPr lang="en-US" sz="2800" b="1" dirty="0" err="1">
                <a:solidFill>
                  <a:srgbClr val="0059B9"/>
                </a:solidFill>
                <a:latin typeface="Lucida Grande" panose="020B0600040502020204" pitchFamily="34" charset="0"/>
                <a:ea typeface="Hiragino Kaku Gothic StdN W8" panose="020B0800000000000000" pitchFamily="34" charset="-128"/>
                <a:cs typeface="Lucida Grande" panose="020B0600040502020204" pitchFamily="34" charset="0"/>
              </a:rPr>
              <a:t>huống</a:t>
            </a:r>
            <a:endParaRPr lang="x-none" sz="2800" b="1" dirty="0">
              <a:solidFill>
                <a:srgbClr val="0059B9"/>
              </a:solidFill>
              <a:latin typeface="Lucida Grande" panose="020B0600040502020204" pitchFamily="34" charset="0"/>
              <a:ea typeface="Hiragino Kaku Gothic StdN W8" panose="020B0800000000000000" pitchFamily="34" charset="-128"/>
              <a:cs typeface="Lucida Grande" panose="020B0600040502020204" pitchFamily="34" charset="0"/>
            </a:endParaRPr>
          </a:p>
        </p:txBody>
      </p:sp>
    </p:spTree>
    <p:extLst>
      <p:ext uri="{BB962C8B-B14F-4D97-AF65-F5344CB8AC3E}">
        <p14:creationId xmlns:p14="http://schemas.microsoft.com/office/powerpoint/2010/main" val="2712499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9054" y="669625"/>
            <a:ext cx="10021614" cy="2246769"/>
          </a:xfrm>
          <a:prstGeom prst="rect">
            <a:avLst/>
          </a:prstGeom>
        </p:spPr>
        <p:txBody>
          <a:bodyPr wrap="square">
            <a:spAutoFit/>
          </a:bodyPr>
          <a:lstStyle/>
          <a:p>
            <a:pPr marL="342900" indent="-342900" algn="just">
              <a:buAutoNum type="arabicParenR"/>
            </a:pP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Thí</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nghiệm</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này</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thuộc</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bước</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nào</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trong</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tiến</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trình</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tìm</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hiểu</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của</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nhóm</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học</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sinh</a:t>
            </a:r>
            <a:r>
              <a:rPr lang="en-US" sz="2800" dirty="0">
                <a:solidFill>
                  <a:srgbClr val="FF0000"/>
                </a:solidFill>
                <a:latin typeface="Times New Roman" pitchFamily="18" charset="0"/>
                <a:ea typeface="Calibri" panose="020F0502020204030204" pitchFamily="34" charset="0"/>
                <a:cs typeface="Times New Roman" pitchFamily="18" charset="0"/>
              </a:rPr>
              <a:t>?</a:t>
            </a:r>
          </a:p>
          <a:p>
            <a:pPr algn="just"/>
            <a:r>
              <a:rPr lang="en-US" sz="2800" dirty="0">
                <a:solidFill>
                  <a:srgbClr val="FF0000"/>
                </a:solidFill>
                <a:latin typeface="Times New Roman" pitchFamily="18" charset="0"/>
                <a:ea typeface="Calibri" panose="020F0502020204030204" pitchFamily="34" charset="0"/>
                <a:cs typeface="Times New Roman" pitchFamily="18" charset="0"/>
              </a:rPr>
              <a:t>2) </a:t>
            </a:r>
            <a:r>
              <a:rPr lang="en-US" sz="2800" dirty="0" err="1">
                <a:solidFill>
                  <a:srgbClr val="FF0000"/>
                </a:solidFill>
                <a:latin typeface="Times New Roman" pitchFamily="18" charset="0"/>
                <a:ea typeface="Calibri" panose="020F0502020204030204" pitchFamily="34" charset="0"/>
                <a:cs typeface="Times New Roman" pitchFamily="18" charset="0"/>
              </a:rPr>
              <a:t>Thảo</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luận</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để</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đề</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xuất</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nội</a:t>
            </a:r>
            <a:r>
              <a:rPr lang="en-US" sz="2800" dirty="0">
                <a:solidFill>
                  <a:srgbClr val="FF0000"/>
                </a:solidFill>
                <a:latin typeface="Times New Roman" pitchFamily="18" charset="0"/>
                <a:ea typeface="Calibri" panose="020F0502020204030204" pitchFamily="34" charset="0"/>
                <a:cs typeface="Times New Roman" pitchFamily="18" charset="0"/>
              </a:rPr>
              <a:t> dung </a:t>
            </a:r>
            <a:r>
              <a:rPr lang="en-US" sz="2800" dirty="0" err="1">
                <a:solidFill>
                  <a:srgbClr val="FF0000"/>
                </a:solidFill>
                <a:latin typeface="Times New Roman" pitchFamily="18" charset="0"/>
                <a:ea typeface="Calibri" panose="020F0502020204030204" pitchFamily="34" charset="0"/>
                <a:cs typeface="Times New Roman" pitchFamily="18" charset="0"/>
              </a:rPr>
              <a:t>các</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bước</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của</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tiến</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trình</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tìm</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hiểu</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này</a:t>
            </a:r>
            <a:r>
              <a:rPr lang="en-US" sz="2800" dirty="0">
                <a:solidFill>
                  <a:srgbClr val="FF0000"/>
                </a:solidFill>
                <a:latin typeface="Times New Roman" pitchFamily="18" charset="0"/>
                <a:ea typeface="Calibri" panose="020F0502020204030204" pitchFamily="34" charset="0"/>
                <a:cs typeface="Times New Roman" pitchFamily="18" charset="0"/>
              </a:rPr>
              <a:t>.</a:t>
            </a:r>
          </a:p>
          <a:p>
            <a:pPr algn="just"/>
            <a:r>
              <a:rPr lang="en-US" sz="2800" dirty="0">
                <a:solidFill>
                  <a:srgbClr val="FF0000"/>
                </a:solidFill>
                <a:latin typeface="Times New Roman" pitchFamily="18" charset="0"/>
                <a:ea typeface="Calibri" panose="020F0502020204030204" pitchFamily="34" charset="0"/>
                <a:cs typeface="Times New Roman" pitchFamily="18" charset="0"/>
              </a:rPr>
              <a:t>3) </a:t>
            </a:r>
            <a:r>
              <a:rPr lang="en-US" sz="2800" dirty="0" err="1">
                <a:solidFill>
                  <a:srgbClr val="FF0000"/>
                </a:solidFill>
                <a:latin typeface="Times New Roman" pitchFamily="18" charset="0"/>
                <a:ea typeface="Calibri" panose="020F0502020204030204" pitchFamily="34" charset="0"/>
                <a:cs typeface="Times New Roman" pitchFamily="18" charset="0"/>
              </a:rPr>
              <a:t>Thực</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hiện</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thí</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nghiệm</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tại</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nhà</a:t>
            </a:r>
            <a:r>
              <a:rPr lang="en-US" sz="2800" dirty="0">
                <a:solidFill>
                  <a:srgbClr val="FF0000"/>
                </a:solidFill>
                <a:latin typeface="Times New Roman" pitchFamily="18" charset="0"/>
                <a:ea typeface="Calibri" panose="020F0502020204030204" pitchFamily="34" charset="0"/>
                <a:cs typeface="Times New Roman" pitchFamily="18" charset="0"/>
              </a:rPr>
              <a:t>.</a:t>
            </a:r>
          </a:p>
        </p:txBody>
      </p:sp>
      <p:sp>
        <p:nvSpPr>
          <p:cNvPr id="5" name="TextBox 4">
            <a:extLst>
              <a:ext uri="{FF2B5EF4-FFF2-40B4-BE49-F238E27FC236}">
                <a16:creationId xmlns:a16="http://schemas.microsoft.com/office/drawing/2014/main" id="{F57DBFED-AF61-506C-A75A-D17083979493}"/>
              </a:ext>
            </a:extLst>
          </p:cNvPr>
          <p:cNvSpPr txBox="1"/>
          <p:nvPr/>
        </p:nvSpPr>
        <p:spPr>
          <a:xfrm>
            <a:off x="964496" y="81280"/>
            <a:ext cx="2151551" cy="523220"/>
          </a:xfrm>
          <a:prstGeom prst="rect">
            <a:avLst/>
          </a:prstGeom>
          <a:noFill/>
        </p:spPr>
        <p:txBody>
          <a:bodyPr wrap="none" rtlCol="0">
            <a:spAutoFit/>
          </a:bodyPr>
          <a:lstStyle/>
          <a:p>
            <a:r>
              <a:rPr lang="en-US" sz="2800" b="1" dirty="0" err="1">
                <a:solidFill>
                  <a:srgbClr val="FF0000"/>
                </a:solidFill>
                <a:latin typeface="Times New Roman" pitchFamily="18" charset="0"/>
                <a:ea typeface="Hiragino Kaku Gothic StdN W8" panose="020B0800000000000000" pitchFamily="34" charset="-128"/>
                <a:cs typeface="Times New Roman" pitchFamily="18" charset="0"/>
              </a:rPr>
              <a:t>Nhiệm</a:t>
            </a:r>
            <a:r>
              <a:rPr lang="en-US" sz="2800" b="1" dirty="0">
                <a:solidFill>
                  <a:srgbClr val="FF0000"/>
                </a:solidFill>
                <a:latin typeface="Times New Roman" pitchFamily="18" charset="0"/>
                <a:ea typeface="Hiragino Kaku Gothic StdN W8" panose="020B0800000000000000" pitchFamily="34" charset="-128"/>
                <a:cs typeface="Times New Roman" pitchFamily="18" charset="0"/>
              </a:rPr>
              <a:t> </a:t>
            </a:r>
            <a:r>
              <a:rPr lang="en-US" sz="2800" b="1" dirty="0" err="1">
                <a:solidFill>
                  <a:srgbClr val="FF0000"/>
                </a:solidFill>
                <a:latin typeface="Times New Roman" pitchFamily="18" charset="0"/>
                <a:ea typeface="Hiragino Kaku Gothic StdN W8" panose="020B0800000000000000" pitchFamily="34" charset="-128"/>
                <a:cs typeface="Times New Roman" pitchFamily="18" charset="0"/>
              </a:rPr>
              <a:t>vụ</a:t>
            </a:r>
            <a:r>
              <a:rPr lang="en-US" sz="2800" b="1" dirty="0">
                <a:solidFill>
                  <a:srgbClr val="FF0000"/>
                </a:solidFill>
                <a:latin typeface="Times New Roman" pitchFamily="18" charset="0"/>
                <a:ea typeface="Hiragino Kaku Gothic StdN W8" panose="020B0800000000000000" pitchFamily="34" charset="-128"/>
                <a:cs typeface="Times New Roman" pitchFamily="18" charset="0"/>
              </a:rPr>
              <a:t> 2: </a:t>
            </a:r>
          </a:p>
        </p:txBody>
      </p:sp>
      <p:sp>
        <p:nvSpPr>
          <p:cNvPr id="8" name="TextBox 7">
            <a:extLst>
              <a:ext uri="{FF2B5EF4-FFF2-40B4-BE49-F238E27FC236}">
                <a16:creationId xmlns:a16="http://schemas.microsoft.com/office/drawing/2014/main" id="{326E5371-82F6-ACA7-5352-0407A47B24A2}"/>
              </a:ext>
            </a:extLst>
          </p:cNvPr>
          <p:cNvSpPr txBox="1"/>
          <p:nvPr/>
        </p:nvSpPr>
        <p:spPr>
          <a:xfrm>
            <a:off x="687172" y="3107488"/>
            <a:ext cx="10980213" cy="1284967"/>
          </a:xfrm>
          <a:prstGeom prst="rect">
            <a:avLst/>
          </a:prstGeom>
          <a:noFill/>
        </p:spPr>
        <p:txBody>
          <a:bodyPr wrap="square">
            <a:spAutoFit/>
          </a:bodyPr>
          <a:lstStyle/>
          <a:p>
            <a:pPr algn="just">
              <a:lnSpc>
                <a:spcPct val="130000"/>
              </a:lnSpc>
              <a:spcAft>
                <a:spcPts val="1000"/>
              </a:spcAft>
            </a:pPr>
            <a:r>
              <a:rPr lang="en-US" sz="2800" dirty="0">
                <a:solidFill>
                  <a:srgbClr val="FF00FF"/>
                </a:solidFill>
                <a:latin typeface="Times New Roman" pitchFamily="18" charset="0"/>
                <a:ea typeface="Calibri" panose="020F0502020204030204" pitchFamily="34" charset="0"/>
                <a:cs typeface="Times New Roman" pitchFamily="18" charset="0"/>
              </a:rPr>
              <a:t>1) </a:t>
            </a:r>
            <a:r>
              <a:rPr lang="en-US" sz="2800" dirty="0" err="1">
                <a:solidFill>
                  <a:srgbClr val="FF00FF"/>
                </a:solidFill>
                <a:effectLst/>
                <a:latin typeface="Times New Roman" pitchFamily="18" charset="0"/>
                <a:ea typeface="Calibri" panose="020F0502020204030204" pitchFamily="34" charset="0"/>
                <a:cs typeface="Times New Roman" pitchFamily="18" charset="0"/>
              </a:rPr>
              <a:t>Thí</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nghiệm</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này</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thuộc</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bước</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kiểm</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tra</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giả</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thiết</a:t>
            </a:r>
            <a:r>
              <a:rPr lang="en-US" sz="2800" dirty="0">
                <a:solidFill>
                  <a:srgbClr val="FF00FF"/>
                </a:solidFill>
                <a:effectLst/>
                <a:latin typeface="Times New Roman" pitchFamily="18" charset="0"/>
                <a:ea typeface="Calibri" panose="020F0502020204030204" pitchFamily="34" charset="0"/>
                <a:cs typeface="Times New Roman" pitchFamily="18" charset="0"/>
              </a:rPr>
              <a:t>.</a:t>
            </a:r>
          </a:p>
          <a:p>
            <a:pPr algn="just">
              <a:lnSpc>
                <a:spcPct val="130000"/>
              </a:lnSpc>
              <a:spcAft>
                <a:spcPts val="1000"/>
              </a:spcAft>
            </a:pPr>
            <a:r>
              <a:rPr lang="en-US" sz="2800" dirty="0">
                <a:solidFill>
                  <a:srgbClr val="FF00FF"/>
                </a:solidFill>
                <a:effectLst/>
                <a:latin typeface="Times New Roman" pitchFamily="18" charset="0"/>
                <a:ea typeface="Calibri" panose="020F0502020204030204" pitchFamily="34" charset="0"/>
                <a:cs typeface="Times New Roman" pitchFamily="18" charset="0"/>
              </a:rPr>
              <a:t>2) </a:t>
            </a:r>
            <a:r>
              <a:rPr lang="en-US" sz="2800" dirty="0" err="1">
                <a:solidFill>
                  <a:srgbClr val="FF00FF"/>
                </a:solidFill>
                <a:effectLst/>
                <a:latin typeface="Times New Roman" pitchFamily="18" charset="0"/>
                <a:ea typeface="Calibri" panose="020F0502020204030204" pitchFamily="34" charset="0"/>
                <a:cs typeface="Times New Roman" pitchFamily="18" charset="0"/>
              </a:rPr>
              <a:t>Nội</a:t>
            </a:r>
            <a:r>
              <a:rPr lang="en-US" sz="2800" dirty="0">
                <a:solidFill>
                  <a:srgbClr val="FF00FF"/>
                </a:solidFill>
                <a:effectLst/>
                <a:latin typeface="Times New Roman" pitchFamily="18" charset="0"/>
                <a:ea typeface="Calibri" panose="020F0502020204030204" pitchFamily="34" charset="0"/>
                <a:cs typeface="Times New Roman" pitchFamily="18" charset="0"/>
              </a:rPr>
              <a:t> dung </a:t>
            </a:r>
            <a:r>
              <a:rPr lang="en-US" sz="2800" dirty="0" err="1">
                <a:solidFill>
                  <a:srgbClr val="FF00FF"/>
                </a:solidFill>
                <a:effectLst/>
                <a:latin typeface="Times New Roman" pitchFamily="18" charset="0"/>
                <a:ea typeface="Calibri" panose="020F0502020204030204" pitchFamily="34" charset="0"/>
                <a:cs typeface="Times New Roman" pitchFamily="18" charset="0"/>
              </a:rPr>
              <a:t>các</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bước</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của</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tiến</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trình</a:t>
            </a:r>
            <a:r>
              <a:rPr lang="en-US" sz="2800" dirty="0">
                <a:solidFill>
                  <a:srgbClr val="FF00FF"/>
                </a:solidFill>
                <a:effectLst/>
                <a:latin typeface="Times New Roman" pitchFamily="18" charset="0"/>
                <a:ea typeface="Calibri" panose="020F0502020204030204" pitchFamily="34" charset="0"/>
                <a:cs typeface="Times New Roman" pitchFamily="18" charset="0"/>
              </a:rPr>
              <a:t>:</a:t>
            </a:r>
          </a:p>
        </p:txBody>
      </p:sp>
    </p:spTree>
    <p:extLst>
      <p:ext uri="{BB962C8B-B14F-4D97-AF65-F5344CB8AC3E}">
        <p14:creationId xmlns:p14="http://schemas.microsoft.com/office/powerpoint/2010/main" val="421455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strips(downLeft)">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strips(downLeft)">
                                      <p:cBhvr>
                                        <p:cTn id="2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6425"/>
            <a:ext cx="12192000" cy="1384995"/>
          </a:xfrm>
          <a:prstGeom prst="rect">
            <a:avLst/>
          </a:prstGeom>
        </p:spPr>
        <p:txBody>
          <a:bodyPr wrap="square">
            <a:spAutoFit/>
          </a:bodyPr>
          <a:lstStyle/>
          <a:p>
            <a:pPr marL="342900" indent="-342900" algn="just">
              <a:buAutoNum type="arabicParenR"/>
            </a:pP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Thí</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nghiệm</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này</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thuộc</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bước</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nào</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trong</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tiến</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trình</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tìm</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hiểu</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của</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nhóm</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học</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sinh</a:t>
            </a:r>
            <a:r>
              <a:rPr lang="en-US" sz="2800" dirty="0">
                <a:solidFill>
                  <a:srgbClr val="FF0000"/>
                </a:solidFill>
                <a:latin typeface="Times New Roman" pitchFamily="18" charset="0"/>
                <a:ea typeface="Calibri" panose="020F0502020204030204" pitchFamily="34" charset="0"/>
                <a:cs typeface="Times New Roman" pitchFamily="18" charset="0"/>
              </a:rPr>
              <a:t>?</a:t>
            </a:r>
          </a:p>
          <a:p>
            <a:pPr algn="just"/>
            <a:r>
              <a:rPr lang="en-US" sz="2800" dirty="0">
                <a:solidFill>
                  <a:srgbClr val="FF0000"/>
                </a:solidFill>
                <a:latin typeface="Times New Roman" pitchFamily="18" charset="0"/>
                <a:ea typeface="Calibri" panose="020F0502020204030204" pitchFamily="34" charset="0"/>
                <a:cs typeface="Times New Roman" pitchFamily="18" charset="0"/>
              </a:rPr>
              <a:t>2) </a:t>
            </a:r>
            <a:r>
              <a:rPr lang="en-US" sz="2800" dirty="0" err="1">
                <a:solidFill>
                  <a:srgbClr val="FF0000"/>
                </a:solidFill>
                <a:latin typeface="Times New Roman" pitchFamily="18" charset="0"/>
                <a:ea typeface="Calibri" panose="020F0502020204030204" pitchFamily="34" charset="0"/>
                <a:cs typeface="Times New Roman" pitchFamily="18" charset="0"/>
              </a:rPr>
              <a:t>Thảo</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luận</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để</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đề</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xuất</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nội</a:t>
            </a:r>
            <a:r>
              <a:rPr lang="en-US" sz="2800" dirty="0">
                <a:solidFill>
                  <a:srgbClr val="FF0000"/>
                </a:solidFill>
                <a:latin typeface="Times New Roman" pitchFamily="18" charset="0"/>
                <a:ea typeface="Calibri" panose="020F0502020204030204" pitchFamily="34" charset="0"/>
                <a:cs typeface="Times New Roman" pitchFamily="18" charset="0"/>
              </a:rPr>
              <a:t> dung </a:t>
            </a:r>
            <a:r>
              <a:rPr lang="en-US" sz="2800" dirty="0" err="1">
                <a:solidFill>
                  <a:srgbClr val="FF0000"/>
                </a:solidFill>
                <a:latin typeface="Times New Roman" pitchFamily="18" charset="0"/>
                <a:ea typeface="Calibri" panose="020F0502020204030204" pitchFamily="34" charset="0"/>
                <a:cs typeface="Times New Roman" pitchFamily="18" charset="0"/>
              </a:rPr>
              <a:t>các</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bước</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của</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tiến</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trình</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tìm</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hiểu</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này</a:t>
            </a:r>
            <a:r>
              <a:rPr lang="en-US" sz="2800" dirty="0">
                <a:solidFill>
                  <a:srgbClr val="FF0000"/>
                </a:solidFill>
                <a:latin typeface="Times New Roman" pitchFamily="18" charset="0"/>
                <a:ea typeface="Calibri" panose="020F0502020204030204" pitchFamily="34" charset="0"/>
                <a:cs typeface="Times New Roman" pitchFamily="18" charset="0"/>
              </a:rPr>
              <a:t>.</a:t>
            </a:r>
          </a:p>
          <a:p>
            <a:pPr algn="just"/>
            <a:r>
              <a:rPr lang="en-US" sz="2800" dirty="0">
                <a:solidFill>
                  <a:srgbClr val="FF0000"/>
                </a:solidFill>
                <a:latin typeface="Times New Roman" pitchFamily="18" charset="0"/>
                <a:ea typeface="Calibri" panose="020F0502020204030204" pitchFamily="34" charset="0"/>
                <a:cs typeface="Times New Roman" pitchFamily="18" charset="0"/>
              </a:rPr>
              <a:t>3) </a:t>
            </a:r>
            <a:r>
              <a:rPr lang="en-US" sz="2800" dirty="0" err="1">
                <a:solidFill>
                  <a:srgbClr val="FF0000"/>
                </a:solidFill>
                <a:latin typeface="Times New Roman" pitchFamily="18" charset="0"/>
                <a:ea typeface="Calibri" panose="020F0502020204030204" pitchFamily="34" charset="0"/>
                <a:cs typeface="Times New Roman" pitchFamily="18" charset="0"/>
              </a:rPr>
              <a:t>Thực</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hiện</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thí</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nghiệm</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tại</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nhà</a:t>
            </a:r>
            <a:r>
              <a:rPr lang="en-US" sz="2800" dirty="0">
                <a:solidFill>
                  <a:srgbClr val="FF0000"/>
                </a:solidFill>
                <a:latin typeface="Times New Roman" pitchFamily="18" charset="0"/>
                <a:ea typeface="Calibri" panose="020F0502020204030204" pitchFamily="34" charset="0"/>
                <a:cs typeface="Times New Roman" pitchFamily="18" charset="0"/>
              </a:rPr>
              <a:t>.</a:t>
            </a:r>
          </a:p>
        </p:txBody>
      </p:sp>
      <p:sp>
        <p:nvSpPr>
          <p:cNvPr id="5" name="TextBox 4">
            <a:extLst>
              <a:ext uri="{FF2B5EF4-FFF2-40B4-BE49-F238E27FC236}">
                <a16:creationId xmlns:a16="http://schemas.microsoft.com/office/drawing/2014/main" id="{F57DBFED-AF61-506C-A75A-D17083979493}"/>
              </a:ext>
            </a:extLst>
          </p:cNvPr>
          <p:cNvSpPr txBox="1"/>
          <p:nvPr/>
        </p:nvSpPr>
        <p:spPr>
          <a:xfrm>
            <a:off x="964496" y="81280"/>
            <a:ext cx="2151551" cy="523220"/>
          </a:xfrm>
          <a:prstGeom prst="rect">
            <a:avLst/>
          </a:prstGeom>
          <a:noFill/>
        </p:spPr>
        <p:txBody>
          <a:bodyPr wrap="none" rtlCol="0">
            <a:spAutoFit/>
          </a:bodyPr>
          <a:lstStyle/>
          <a:p>
            <a:r>
              <a:rPr lang="en-US" sz="2800" b="1" dirty="0" err="1">
                <a:solidFill>
                  <a:srgbClr val="FF0000"/>
                </a:solidFill>
                <a:latin typeface="Times New Roman" pitchFamily="18" charset="0"/>
                <a:ea typeface="Hiragino Kaku Gothic StdN W8" panose="020B0800000000000000" pitchFamily="34" charset="-128"/>
                <a:cs typeface="Times New Roman" pitchFamily="18" charset="0"/>
              </a:rPr>
              <a:t>Nhiệm</a:t>
            </a:r>
            <a:r>
              <a:rPr lang="en-US" sz="2800" b="1" dirty="0">
                <a:solidFill>
                  <a:srgbClr val="FF0000"/>
                </a:solidFill>
                <a:latin typeface="Times New Roman" pitchFamily="18" charset="0"/>
                <a:ea typeface="Hiragino Kaku Gothic StdN W8" panose="020B0800000000000000" pitchFamily="34" charset="-128"/>
                <a:cs typeface="Times New Roman" pitchFamily="18" charset="0"/>
              </a:rPr>
              <a:t> </a:t>
            </a:r>
            <a:r>
              <a:rPr lang="en-US" sz="2800" b="1" dirty="0" err="1">
                <a:solidFill>
                  <a:srgbClr val="FF0000"/>
                </a:solidFill>
                <a:latin typeface="Times New Roman" pitchFamily="18" charset="0"/>
                <a:ea typeface="Hiragino Kaku Gothic StdN W8" panose="020B0800000000000000" pitchFamily="34" charset="-128"/>
                <a:cs typeface="Times New Roman" pitchFamily="18" charset="0"/>
              </a:rPr>
              <a:t>vụ</a:t>
            </a:r>
            <a:r>
              <a:rPr lang="en-US" sz="2800" b="1" dirty="0">
                <a:solidFill>
                  <a:srgbClr val="FF0000"/>
                </a:solidFill>
                <a:latin typeface="Times New Roman" pitchFamily="18" charset="0"/>
                <a:ea typeface="Hiragino Kaku Gothic StdN W8" panose="020B0800000000000000" pitchFamily="34" charset="-128"/>
                <a:cs typeface="Times New Roman" pitchFamily="18" charset="0"/>
              </a:rPr>
              <a:t> 2: </a:t>
            </a:r>
          </a:p>
        </p:txBody>
      </p:sp>
      <p:sp>
        <p:nvSpPr>
          <p:cNvPr id="8" name="TextBox 7">
            <a:extLst>
              <a:ext uri="{FF2B5EF4-FFF2-40B4-BE49-F238E27FC236}">
                <a16:creationId xmlns:a16="http://schemas.microsoft.com/office/drawing/2014/main" id="{326E5371-82F6-ACA7-5352-0407A47B24A2}"/>
              </a:ext>
            </a:extLst>
          </p:cNvPr>
          <p:cNvSpPr txBox="1"/>
          <p:nvPr/>
        </p:nvSpPr>
        <p:spPr>
          <a:xfrm>
            <a:off x="0" y="1705408"/>
            <a:ext cx="12192000" cy="4766433"/>
          </a:xfrm>
          <a:prstGeom prst="rect">
            <a:avLst/>
          </a:prstGeom>
          <a:noFill/>
        </p:spPr>
        <p:txBody>
          <a:bodyPr wrap="square">
            <a:spAutoFit/>
          </a:bodyPr>
          <a:lstStyle/>
          <a:p>
            <a:pPr algn="just">
              <a:lnSpc>
                <a:spcPct val="130000"/>
              </a:lnSpc>
              <a:spcAft>
                <a:spcPts val="1000"/>
              </a:spcAft>
            </a:pPr>
            <a:r>
              <a:rPr lang="en-US" sz="2600" dirty="0">
                <a:solidFill>
                  <a:srgbClr val="FF00FF"/>
                </a:solidFill>
                <a:effectLst/>
                <a:latin typeface="Times New Roman" pitchFamily="18" charset="0"/>
                <a:ea typeface="Calibri" panose="020F0502020204030204" pitchFamily="34" charset="0"/>
                <a:cs typeface="Times New Roman" pitchFamily="18" charset="0"/>
              </a:rPr>
              <a:t>2) </a:t>
            </a:r>
            <a:r>
              <a:rPr lang="en-US" sz="2600" dirty="0" err="1">
                <a:solidFill>
                  <a:srgbClr val="FF00FF"/>
                </a:solidFill>
                <a:effectLst/>
                <a:latin typeface="Times New Roman" pitchFamily="18" charset="0"/>
                <a:ea typeface="Calibri" panose="020F0502020204030204" pitchFamily="34" charset="0"/>
                <a:cs typeface="Times New Roman" pitchFamily="18" charset="0"/>
              </a:rPr>
              <a:t>Nội</a:t>
            </a:r>
            <a:r>
              <a:rPr lang="en-US" sz="2600" dirty="0">
                <a:solidFill>
                  <a:srgbClr val="FF00FF"/>
                </a:solidFill>
                <a:effectLst/>
                <a:latin typeface="Times New Roman" pitchFamily="18" charset="0"/>
                <a:ea typeface="Calibri" panose="020F0502020204030204" pitchFamily="34" charset="0"/>
                <a:cs typeface="Times New Roman" pitchFamily="18" charset="0"/>
              </a:rPr>
              <a:t> dung </a:t>
            </a:r>
            <a:r>
              <a:rPr lang="en-US" sz="2600" dirty="0" err="1">
                <a:solidFill>
                  <a:srgbClr val="FF00FF"/>
                </a:solidFill>
                <a:effectLst/>
                <a:latin typeface="Times New Roman" pitchFamily="18" charset="0"/>
                <a:ea typeface="Calibri" panose="020F0502020204030204" pitchFamily="34" charset="0"/>
                <a:cs typeface="Times New Roman" pitchFamily="18" charset="0"/>
              </a:rPr>
              <a:t>các</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bước</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của</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tiến</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trình</a:t>
            </a:r>
            <a:r>
              <a:rPr lang="en-US" sz="2600" dirty="0">
                <a:solidFill>
                  <a:srgbClr val="FF00FF"/>
                </a:solidFill>
                <a:effectLst/>
                <a:latin typeface="Times New Roman" pitchFamily="18" charset="0"/>
                <a:ea typeface="Calibri" panose="020F0502020204030204" pitchFamily="34" charset="0"/>
                <a:cs typeface="Times New Roman" pitchFamily="18" charset="0"/>
              </a:rPr>
              <a:t>:</a:t>
            </a:r>
          </a:p>
          <a:p>
            <a:pPr algn="just">
              <a:lnSpc>
                <a:spcPct val="130000"/>
              </a:lnSpc>
              <a:spcAft>
                <a:spcPts val="1000"/>
              </a:spcAft>
              <a:buFontTx/>
              <a:buChar char="-"/>
            </a:pP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Bước</a:t>
            </a:r>
            <a:r>
              <a:rPr lang="en-US" sz="2600" dirty="0">
                <a:solidFill>
                  <a:srgbClr val="FF00FF"/>
                </a:solidFill>
                <a:effectLst/>
                <a:latin typeface="Times New Roman" pitchFamily="18" charset="0"/>
                <a:ea typeface="Calibri" panose="020F0502020204030204" pitchFamily="34" charset="0"/>
                <a:cs typeface="Times New Roman" pitchFamily="18" charset="0"/>
              </a:rPr>
              <a:t> 1: </a:t>
            </a:r>
            <a:r>
              <a:rPr lang="en-US" sz="2600" b="1" dirty="0" err="1">
                <a:solidFill>
                  <a:srgbClr val="FF00FF"/>
                </a:solidFill>
                <a:effectLst/>
                <a:latin typeface="Times New Roman" pitchFamily="18" charset="0"/>
                <a:ea typeface="Calibri" panose="020F0502020204030204" pitchFamily="34" charset="0"/>
                <a:cs typeface="Times New Roman" pitchFamily="18" charset="0"/>
              </a:rPr>
              <a:t>Quan</a:t>
            </a:r>
            <a:r>
              <a:rPr lang="en-US" sz="2600" b="1" dirty="0">
                <a:solidFill>
                  <a:srgbClr val="FF00FF"/>
                </a:solidFill>
                <a:effectLst/>
                <a:latin typeface="Times New Roman" pitchFamily="18" charset="0"/>
                <a:ea typeface="Calibri" panose="020F0502020204030204" pitchFamily="34" charset="0"/>
                <a:cs typeface="Times New Roman" pitchFamily="18" charset="0"/>
              </a:rPr>
              <a:t> </a:t>
            </a:r>
            <a:r>
              <a:rPr lang="en-US" sz="2600" b="1" dirty="0" err="1">
                <a:solidFill>
                  <a:srgbClr val="FF00FF"/>
                </a:solidFill>
                <a:effectLst/>
                <a:latin typeface="Times New Roman" pitchFamily="18" charset="0"/>
                <a:ea typeface="Calibri" panose="020F0502020204030204" pitchFamily="34" charset="0"/>
                <a:cs typeface="Times New Roman" pitchFamily="18" charset="0"/>
              </a:rPr>
              <a:t>sát</a:t>
            </a:r>
            <a:r>
              <a:rPr lang="en-US" sz="2600" b="1" dirty="0">
                <a:solidFill>
                  <a:srgbClr val="FF00FF"/>
                </a:solidFill>
                <a:effectLst/>
                <a:latin typeface="Times New Roman" pitchFamily="18" charset="0"/>
                <a:ea typeface="Calibri" panose="020F0502020204030204" pitchFamily="34" charset="0"/>
                <a:cs typeface="Times New Roman" pitchFamily="18" charset="0"/>
              </a:rPr>
              <a:t>, </a:t>
            </a:r>
            <a:r>
              <a:rPr lang="en-US" sz="2600" b="1" dirty="0" err="1">
                <a:solidFill>
                  <a:srgbClr val="FF00FF"/>
                </a:solidFill>
                <a:effectLst/>
                <a:latin typeface="Times New Roman" pitchFamily="18" charset="0"/>
                <a:ea typeface="Calibri" panose="020F0502020204030204" pitchFamily="34" charset="0"/>
                <a:cs typeface="Times New Roman" pitchFamily="18" charset="0"/>
              </a:rPr>
              <a:t>đặt</a:t>
            </a:r>
            <a:r>
              <a:rPr lang="en-US" sz="2600" b="1" dirty="0">
                <a:solidFill>
                  <a:srgbClr val="FF00FF"/>
                </a:solidFill>
                <a:effectLst/>
                <a:latin typeface="Times New Roman" pitchFamily="18" charset="0"/>
                <a:ea typeface="Calibri" panose="020F0502020204030204" pitchFamily="34" charset="0"/>
                <a:cs typeface="Times New Roman" pitchFamily="18" charset="0"/>
              </a:rPr>
              <a:t> </a:t>
            </a:r>
            <a:r>
              <a:rPr lang="en-US" sz="2600" b="1" dirty="0" err="1">
                <a:solidFill>
                  <a:srgbClr val="FF00FF"/>
                </a:solidFill>
                <a:effectLst/>
                <a:latin typeface="Times New Roman" pitchFamily="18" charset="0"/>
                <a:ea typeface="Calibri" panose="020F0502020204030204" pitchFamily="34" charset="0"/>
                <a:cs typeface="Times New Roman" pitchFamily="18" charset="0"/>
              </a:rPr>
              <a:t>câu</a:t>
            </a:r>
            <a:r>
              <a:rPr lang="en-US" sz="2600" b="1" dirty="0">
                <a:solidFill>
                  <a:srgbClr val="FF00FF"/>
                </a:solidFill>
                <a:effectLst/>
                <a:latin typeface="Times New Roman" pitchFamily="18" charset="0"/>
                <a:ea typeface="Calibri" panose="020F0502020204030204" pitchFamily="34" charset="0"/>
                <a:cs typeface="Times New Roman" pitchFamily="18" charset="0"/>
              </a:rPr>
              <a:t> </a:t>
            </a:r>
            <a:r>
              <a:rPr lang="en-US" sz="2600" b="1" dirty="0" err="1">
                <a:solidFill>
                  <a:srgbClr val="FF00FF"/>
                </a:solidFill>
                <a:effectLst/>
                <a:latin typeface="Times New Roman" pitchFamily="18" charset="0"/>
                <a:ea typeface="Calibri" panose="020F0502020204030204" pitchFamily="34" charset="0"/>
                <a:cs typeface="Times New Roman" pitchFamily="18" charset="0"/>
              </a:rPr>
              <a:t>hỏi</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Có</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phải</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cây</a:t>
            </a:r>
            <a:r>
              <a:rPr lang="en-US" sz="2600" dirty="0">
                <a:solidFill>
                  <a:srgbClr val="FF00FF"/>
                </a:solidFill>
                <a:effectLst/>
                <a:latin typeface="Times New Roman" pitchFamily="18" charset="0"/>
                <a:ea typeface="Calibri" panose="020F0502020204030204" pitchFamily="34" charset="0"/>
                <a:cs typeface="Times New Roman" pitchFamily="18" charset="0"/>
              </a:rPr>
              <a:t> non </a:t>
            </a:r>
            <a:r>
              <a:rPr lang="en-US" sz="2600" dirty="0" err="1">
                <a:solidFill>
                  <a:srgbClr val="FF00FF"/>
                </a:solidFill>
                <a:effectLst/>
                <a:latin typeface="Times New Roman" pitchFamily="18" charset="0"/>
                <a:ea typeface="Calibri" panose="020F0502020204030204" pitchFamily="34" charset="0"/>
                <a:cs typeface="Times New Roman" pitchFamily="18" charset="0"/>
              </a:rPr>
              <a:t>mọc</a:t>
            </a:r>
            <a:r>
              <a:rPr lang="en-US" sz="2600" dirty="0">
                <a:solidFill>
                  <a:srgbClr val="FF00FF"/>
                </a:solidFill>
                <a:effectLst/>
                <a:latin typeface="Times New Roman" pitchFamily="18" charset="0"/>
                <a:ea typeface="Calibri" panose="020F0502020204030204" pitchFamily="34" charset="0"/>
                <a:cs typeface="Times New Roman" pitchFamily="18" charset="0"/>
              </a:rPr>
              <a:t> ở </a:t>
            </a:r>
            <a:r>
              <a:rPr lang="en-US" sz="2600" dirty="0" err="1">
                <a:solidFill>
                  <a:srgbClr val="FF00FF"/>
                </a:solidFill>
                <a:effectLst/>
                <a:latin typeface="Times New Roman" pitchFamily="18" charset="0"/>
                <a:ea typeface="Calibri" panose="020F0502020204030204" pitchFamily="34" charset="0"/>
                <a:cs typeface="Times New Roman" pitchFamily="18" charset="0"/>
              </a:rPr>
              <a:t>nơi</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đủ</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ánh</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sáng</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mặt</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trời</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phát</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triển</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tốt</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hơn</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cây</a:t>
            </a:r>
            <a:r>
              <a:rPr lang="en-US" sz="2600" dirty="0">
                <a:solidFill>
                  <a:srgbClr val="FF00FF"/>
                </a:solidFill>
                <a:effectLst/>
                <a:latin typeface="Times New Roman" pitchFamily="18" charset="0"/>
                <a:ea typeface="Calibri" panose="020F0502020204030204" pitchFamily="34" charset="0"/>
                <a:cs typeface="Times New Roman" pitchFamily="18" charset="0"/>
              </a:rPr>
              <a:t> non </a:t>
            </a:r>
            <a:r>
              <a:rPr lang="en-US" sz="2600" dirty="0" err="1">
                <a:solidFill>
                  <a:srgbClr val="FF00FF"/>
                </a:solidFill>
                <a:effectLst/>
                <a:latin typeface="Times New Roman" pitchFamily="18" charset="0"/>
                <a:ea typeface="Calibri" panose="020F0502020204030204" pitchFamily="34" charset="0"/>
                <a:cs typeface="Times New Roman" pitchFamily="18" charset="0"/>
              </a:rPr>
              <a:t>mọc</a:t>
            </a:r>
            <a:r>
              <a:rPr lang="en-US" sz="2600" dirty="0">
                <a:solidFill>
                  <a:srgbClr val="FF00FF"/>
                </a:solidFill>
                <a:effectLst/>
                <a:latin typeface="Times New Roman" pitchFamily="18" charset="0"/>
                <a:ea typeface="Calibri" panose="020F0502020204030204" pitchFamily="34" charset="0"/>
                <a:cs typeface="Times New Roman" pitchFamily="18" charset="0"/>
              </a:rPr>
              <a:t> ở </a:t>
            </a:r>
            <a:r>
              <a:rPr lang="en-US" sz="2600" dirty="0" err="1">
                <a:solidFill>
                  <a:srgbClr val="FF00FF"/>
                </a:solidFill>
                <a:effectLst/>
                <a:latin typeface="Times New Roman" pitchFamily="18" charset="0"/>
                <a:ea typeface="Calibri" panose="020F0502020204030204" pitchFamily="34" charset="0"/>
                <a:cs typeface="Times New Roman" pitchFamily="18" charset="0"/>
              </a:rPr>
              <a:t>nơi</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thiếu</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ánh</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sáng</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mặt</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trời</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không</a:t>
            </a:r>
            <a:r>
              <a:rPr lang="en-US" sz="2600" dirty="0">
                <a:solidFill>
                  <a:srgbClr val="FF00FF"/>
                </a:solidFill>
                <a:effectLst/>
                <a:latin typeface="Times New Roman" pitchFamily="18" charset="0"/>
                <a:ea typeface="Calibri" panose="020F0502020204030204" pitchFamily="34" charset="0"/>
                <a:cs typeface="Times New Roman" pitchFamily="18" charset="0"/>
              </a:rPr>
              <a:t>?</a:t>
            </a:r>
          </a:p>
          <a:p>
            <a:pPr algn="just">
              <a:lnSpc>
                <a:spcPct val="130000"/>
              </a:lnSpc>
              <a:spcAft>
                <a:spcPts val="1000"/>
              </a:spcAft>
              <a:buFontTx/>
              <a:buChar char="-"/>
            </a:pP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Bước</a:t>
            </a:r>
            <a:r>
              <a:rPr lang="en-US" sz="2600" dirty="0">
                <a:solidFill>
                  <a:srgbClr val="FF00FF"/>
                </a:solidFill>
                <a:latin typeface="Times New Roman" pitchFamily="18" charset="0"/>
                <a:ea typeface="Calibri" panose="020F0502020204030204" pitchFamily="34" charset="0"/>
                <a:cs typeface="Times New Roman" pitchFamily="18" charset="0"/>
              </a:rPr>
              <a:t> 2: </a:t>
            </a:r>
            <a:r>
              <a:rPr lang="en-US" sz="2600" b="1" dirty="0" err="1">
                <a:solidFill>
                  <a:srgbClr val="FF00FF"/>
                </a:solidFill>
                <a:latin typeface="Times New Roman" pitchFamily="18" charset="0"/>
                <a:ea typeface="Calibri" panose="020F0502020204030204" pitchFamily="34" charset="0"/>
                <a:cs typeface="Times New Roman" pitchFamily="18" charset="0"/>
              </a:rPr>
              <a:t>Xây</a:t>
            </a:r>
            <a:r>
              <a:rPr lang="en-US" sz="2600" b="1" dirty="0">
                <a:solidFill>
                  <a:srgbClr val="FF00FF"/>
                </a:solidFill>
                <a:latin typeface="Times New Roman" pitchFamily="18" charset="0"/>
                <a:ea typeface="Calibri" panose="020F0502020204030204" pitchFamily="34" charset="0"/>
                <a:cs typeface="Times New Roman" pitchFamily="18" charset="0"/>
              </a:rPr>
              <a:t> </a:t>
            </a:r>
            <a:r>
              <a:rPr lang="en-US" sz="2600" b="1" dirty="0" err="1">
                <a:solidFill>
                  <a:srgbClr val="FF00FF"/>
                </a:solidFill>
                <a:latin typeface="Times New Roman" pitchFamily="18" charset="0"/>
                <a:ea typeface="Calibri" panose="020F0502020204030204" pitchFamily="34" charset="0"/>
                <a:cs typeface="Times New Roman" pitchFamily="18" charset="0"/>
              </a:rPr>
              <a:t>dựng</a:t>
            </a:r>
            <a:r>
              <a:rPr lang="en-US" sz="2600" b="1" dirty="0">
                <a:solidFill>
                  <a:srgbClr val="FF00FF"/>
                </a:solidFill>
                <a:latin typeface="Times New Roman" pitchFamily="18" charset="0"/>
                <a:ea typeface="Calibri" panose="020F0502020204030204" pitchFamily="34" charset="0"/>
                <a:cs typeface="Times New Roman" pitchFamily="18" charset="0"/>
              </a:rPr>
              <a:t> </a:t>
            </a:r>
            <a:r>
              <a:rPr lang="en-US" sz="2600" b="1" dirty="0" err="1">
                <a:solidFill>
                  <a:srgbClr val="FF00FF"/>
                </a:solidFill>
                <a:latin typeface="Times New Roman" pitchFamily="18" charset="0"/>
                <a:ea typeface="Calibri" panose="020F0502020204030204" pitchFamily="34" charset="0"/>
                <a:cs typeface="Times New Roman" pitchFamily="18" charset="0"/>
              </a:rPr>
              <a:t>giả</a:t>
            </a:r>
            <a:r>
              <a:rPr lang="en-US" sz="2600" b="1" dirty="0">
                <a:solidFill>
                  <a:srgbClr val="FF00FF"/>
                </a:solidFill>
                <a:latin typeface="Times New Roman" pitchFamily="18" charset="0"/>
                <a:ea typeface="Calibri" panose="020F0502020204030204" pitchFamily="34" charset="0"/>
                <a:cs typeface="Times New Roman" pitchFamily="18" charset="0"/>
              </a:rPr>
              <a:t> </a:t>
            </a:r>
            <a:r>
              <a:rPr lang="en-US" sz="2600" b="1" dirty="0" err="1">
                <a:solidFill>
                  <a:srgbClr val="FF00FF"/>
                </a:solidFill>
                <a:latin typeface="Times New Roman" pitchFamily="18" charset="0"/>
                <a:ea typeface="Calibri" panose="020F0502020204030204" pitchFamily="34" charset="0"/>
                <a:cs typeface="Times New Roman" pitchFamily="18" charset="0"/>
              </a:rPr>
              <a:t>thiết</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cây</a:t>
            </a:r>
            <a:r>
              <a:rPr lang="en-US" sz="2600" dirty="0">
                <a:solidFill>
                  <a:srgbClr val="FF00FF"/>
                </a:solidFill>
                <a:latin typeface="Times New Roman" pitchFamily="18" charset="0"/>
                <a:ea typeface="Calibri" panose="020F0502020204030204" pitchFamily="34" charset="0"/>
                <a:cs typeface="Times New Roman" pitchFamily="18" charset="0"/>
              </a:rPr>
              <a:t> non </a:t>
            </a:r>
            <a:r>
              <a:rPr lang="en-US" sz="2600" dirty="0" err="1">
                <a:solidFill>
                  <a:srgbClr val="FF00FF"/>
                </a:solidFill>
                <a:latin typeface="Times New Roman" pitchFamily="18" charset="0"/>
                <a:ea typeface="Calibri" panose="020F0502020204030204" pitchFamily="34" charset="0"/>
                <a:cs typeface="Times New Roman" pitchFamily="18" charset="0"/>
              </a:rPr>
              <a:t>mọc</a:t>
            </a:r>
            <a:r>
              <a:rPr lang="en-US" sz="2600" dirty="0">
                <a:solidFill>
                  <a:srgbClr val="FF00FF"/>
                </a:solidFill>
                <a:latin typeface="Times New Roman" pitchFamily="18" charset="0"/>
                <a:ea typeface="Calibri" panose="020F0502020204030204" pitchFamily="34" charset="0"/>
                <a:cs typeface="Times New Roman" pitchFamily="18" charset="0"/>
              </a:rPr>
              <a:t> ở </a:t>
            </a:r>
            <a:r>
              <a:rPr lang="en-US" sz="2600" dirty="0" err="1">
                <a:solidFill>
                  <a:srgbClr val="FF00FF"/>
                </a:solidFill>
                <a:latin typeface="Times New Roman" pitchFamily="18" charset="0"/>
                <a:ea typeface="Calibri" panose="020F0502020204030204" pitchFamily="34" charset="0"/>
                <a:cs typeface="Times New Roman" pitchFamily="18" charset="0"/>
              </a:rPr>
              <a:t>nơi</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đủ</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ánh</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sáng</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mặt</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trời</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phát</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triển</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tốt</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hơn</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cây</a:t>
            </a:r>
            <a:r>
              <a:rPr lang="en-US" sz="2600" dirty="0">
                <a:solidFill>
                  <a:srgbClr val="FF00FF"/>
                </a:solidFill>
                <a:latin typeface="Times New Roman" pitchFamily="18" charset="0"/>
                <a:ea typeface="Calibri" panose="020F0502020204030204" pitchFamily="34" charset="0"/>
                <a:cs typeface="Times New Roman" pitchFamily="18" charset="0"/>
              </a:rPr>
              <a:t> non </a:t>
            </a:r>
            <a:r>
              <a:rPr lang="en-US" sz="2600" dirty="0" err="1">
                <a:solidFill>
                  <a:srgbClr val="FF00FF"/>
                </a:solidFill>
                <a:latin typeface="Times New Roman" pitchFamily="18" charset="0"/>
                <a:ea typeface="Calibri" panose="020F0502020204030204" pitchFamily="34" charset="0"/>
                <a:cs typeface="Times New Roman" pitchFamily="18" charset="0"/>
              </a:rPr>
              <a:t>mọc</a:t>
            </a:r>
            <a:r>
              <a:rPr lang="en-US" sz="2600" dirty="0">
                <a:solidFill>
                  <a:srgbClr val="FF00FF"/>
                </a:solidFill>
                <a:latin typeface="Times New Roman" pitchFamily="18" charset="0"/>
                <a:ea typeface="Calibri" panose="020F0502020204030204" pitchFamily="34" charset="0"/>
                <a:cs typeface="Times New Roman" pitchFamily="18" charset="0"/>
              </a:rPr>
              <a:t> ở </a:t>
            </a:r>
            <a:r>
              <a:rPr lang="en-US" sz="2600" dirty="0" err="1">
                <a:solidFill>
                  <a:srgbClr val="FF00FF"/>
                </a:solidFill>
                <a:latin typeface="Times New Roman" pitchFamily="18" charset="0"/>
                <a:ea typeface="Calibri" panose="020F0502020204030204" pitchFamily="34" charset="0"/>
                <a:cs typeface="Times New Roman" pitchFamily="18" charset="0"/>
              </a:rPr>
              <a:t>nơi</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thiếu</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ánh</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sáng</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mặt</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trời</a:t>
            </a:r>
            <a:r>
              <a:rPr lang="en-US" sz="2600" dirty="0">
                <a:solidFill>
                  <a:srgbClr val="FF00FF"/>
                </a:solidFill>
                <a:latin typeface="Times New Roman" pitchFamily="18" charset="0"/>
                <a:ea typeface="Calibri" panose="020F0502020204030204" pitchFamily="34" charset="0"/>
                <a:cs typeface="Times New Roman" pitchFamily="18" charset="0"/>
              </a:rPr>
              <a:t> .</a:t>
            </a:r>
          </a:p>
          <a:p>
            <a:pPr algn="just">
              <a:lnSpc>
                <a:spcPct val="130000"/>
              </a:lnSpc>
              <a:spcAft>
                <a:spcPts val="1000"/>
              </a:spcAft>
              <a:buFontTx/>
              <a:buChar char="-"/>
            </a:pP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Bước</a:t>
            </a:r>
            <a:r>
              <a:rPr lang="en-US" sz="2600" dirty="0">
                <a:solidFill>
                  <a:srgbClr val="FF00FF"/>
                </a:solidFill>
                <a:effectLst/>
                <a:latin typeface="Times New Roman" pitchFamily="18" charset="0"/>
                <a:ea typeface="Calibri" panose="020F0502020204030204" pitchFamily="34" charset="0"/>
                <a:cs typeface="Times New Roman" pitchFamily="18" charset="0"/>
              </a:rPr>
              <a:t> 3: </a:t>
            </a:r>
            <a:r>
              <a:rPr lang="en-US" sz="2600" b="1" dirty="0" err="1">
                <a:solidFill>
                  <a:srgbClr val="FF00FF"/>
                </a:solidFill>
                <a:effectLst/>
                <a:latin typeface="Times New Roman" pitchFamily="18" charset="0"/>
                <a:ea typeface="Calibri" panose="020F0502020204030204" pitchFamily="34" charset="0"/>
                <a:cs typeface="Times New Roman" pitchFamily="18" charset="0"/>
              </a:rPr>
              <a:t>Kiểm</a:t>
            </a:r>
            <a:r>
              <a:rPr lang="en-US" sz="2600" b="1" dirty="0">
                <a:solidFill>
                  <a:srgbClr val="FF00FF"/>
                </a:solidFill>
                <a:effectLst/>
                <a:latin typeface="Times New Roman" pitchFamily="18" charset="0"/>
                <a:ea typeface="Calibri" panose="020F0502020204030204" pitchFamily="34" charset="0"/>
                <a:cs typeface="Times New Roman" pitchFamily="18" charset="0"/>
              </a:rPr>
              <a:t> </a:t>
            </a:r>
            <a:r>
              <a:rPr lang="en-US" sz="2600" b="1" dirty="0" err="1">
                <a:solidFill>
                  <a:srgbClr val="FF00FF"/>
                </a:solidFill>
                <a:effectLst/>
                <a:latin typeface="Times New Roman" pitchFamily="18" charset="0"/>
                <a:ea typeface="Calibri" panose="020F0502020204030204" pitchFamily="34" charset="0"/>
                <a:cs typeface="Times New Roman" pitchFamily="18" charset="0"/>
              </a:rPr>
              <a:t>tra</a:t>
            </a:r>
            <a:r>
              <a:rPr lang="en-US" sz="2600" b="1" dirty="0">
                <a:solidFill>
                  <a:srgbClr val="FF00FF"/>
                </a:solidFill>
                <a:effectLst/>
                <a:latin typeface="Times New Roman" pitchFamily="18" charset="0"/>
                <a:ea typeface="Calibri" panose="020F0502020204030204" pitchFamily="34" charset="0"/>
                <a:cs typeface="Times New Roman" pitchFamily="18" charset="0"/>
              </a:rPr>
              <a:t> </a:t>
            </a:r>
            <a:r>
              <a:rPr lang="en-US" sz="2600" b="1" dirty="0" err="1">
                <a:solidFill>
                  <a:srgbClr val="FF00FF"/>
                </a:solidFill>
                <a:effectLst/>
                <a:latin typeface="Times New Roman" pitchFamily="18" charset="0"/>
                <a:ea typeface="Calibri" panose="020F0502020204030204" pitchFamily="34" charset="0"/>
                <a:cs typeface="Times New Roman" pitchFamily="18" charset="0"/>
              </a:rPr>
              <a:t>giả</a:t>
            </a:r>
            <a:r>
              <a:rPr lang="en-US" sz="2600" b="1" dirty="0">
                <a:solidFill>
                  <a:srgbClr val="FF00FF"/>
                </a:solidFill>
                <a:effectLst/>
                <a:latin typeface="Times New Roman" pitchFamily="18" charset="0"/>
                <a:ea typeface="Calibri" panose="020F0502020204030204" pitchFamily="34" charset="0"/>
                <a:cs typeface="Times New Roman" pitchFamily="18" charset="0"/>
              </a:rPr>
              <a:t> </a:t>
            </a:r>
            <a:r>
              <a:rPr lang="en-US" sz="2600" b="1" dirty="0" err="1">
                <a:solidFill>
                  <a:srgbClr val="FF00FF"/>
                </a:solidFill>
                <a:effectLst/>
                <a:latin typeface="Times New Roman" pitchFamily="18" charset="0"/>
                <a:ea typeface="Calibri" panose="020F0502020204030204" pitchFamily="34" charset="0"/>
                <a:cs typeface="Times New Roman" pitchFamily="18" charset="0"/>
              </a:rPr>
              <a:t>thiết</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trồng</a:t>
            </a:r>
            <a:r>
              <a:rPr lang="en-US" sz="2600" dirty="0">
                <a:solidFill>
                  <a:srgbClr val="FF00FF"/>
                </a:solidFill>
                <a:effectLst/>
                <a:latin typeface="Times New Roman" pitchFamily="18" charset="0"/>
                <a:ea typeface="Calibri" panose="020F0502020204030204" pitchFamily="34" charset="0"/>
                <a:cs typeface="Times New Roman" pitchFamily="18" charset="0"/>
              </a:rPr>
              <a:t> 10 </a:t>
            </a:r>
            <a:r>
              <a:rPr lang="en-US" sz="2600" dirty="0" err="1">
                <a:solidFill>
                  <a:srgbClr val="FF00FF"/>
                </a:solidFill>
                <a:effectLst/>
                <a:latin typeface="Times New Roman" pitchFamily="18" charset="0"/>
                <a:ea typeface="Calibri" panose="020F0502020204030204" pitchFamily="34" charset="0"/>
                <a:cs typeface="Times New Roman" pitchFamily="18" charset="0"/>
              </a:rPr>
              <a:t>hạt</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đỗ</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vào</a:t>
            </a:r>
            <a:r>
              <a:rPr lang="en-US" sz="2600" dirty="0">
                <a:solidFill>
                  <a:srgbClr val="FF00FF"/>
                </a:solidFill>
                <a:effectLst/>
                <a:latin typeface="Times New Roman" pitchFamily="18" charset="0"/>
                <a:ea typeface="Calibri" panose="020F0502020204030204" pitchFamily="34" charset="0"/>
                <a:cs typeface="Times New Roman" pitchFamily="18" charset="0"/>
              </a:rPr>
              <a:t> 10 </a:t>
            </a:r>
            <a:r>
              <a:rPr lang="en-US" sz="2600" dirty="0" err="1">
                <a:solidFill>
                  <a:srgbClr val="FF00FF"/>
                </a:solidFill>
                <a:effectLst/>
                <a:latin typeface="Times New Roman" pitchFamily="18" charset="0"/>
                <a:ea typeface="Calibri" panose="020F0502020204030204" pitchFamily="34" charset="0"/>
                <a:cs typeface="Times New Roman" pitchFamily="18" charset="0"/>
              </a:rPr>
              <a:t>chậu</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như</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mô</a:t>
            </a:r>
            <a:r>
              <a:rPr lang="en-US" sz="2600" dirty="0">
                <a:solidFill>
                  <a:srgbClr val="FF00FF"/>
                </a:solidFill>
                <a:effectLst/>
                <a:latin typeface="Times New Roman" pitchFamily="18" charset="0"/>
                <a:ea typeface="Calibri" panose="020F0502020204030204" pitchFamily="34" charset="0"/>
                <a:cs typeface="Times New Roman" pitchFamily="18" charset="0"/>
              </a:rPr>
              <a:t> </a:t>
            </a:r>
            <a:r>
              <a:rPr lang="en-US" sz="2600" dirty="0" err="1">
                <a:solidFill>
                  <a:srgbClr val="FF00FF"/>
                </a:solidFill>
                <a:effectLst/>
                <a:latin typeface="Times New Roman" pitchFamily="18" charset="0"/>
                <a:ea typeface="Calibri" panose="020F0502020204030204" pitchFamily="34" charset="0"/>
                <a:cs typeface="Times New Roman" pitchFamily="18" charset="0"/>
              </a:rPr>
              <a:t>tả</a:t>
            </a:r>
            <a:r>
              <a:rPr lang="en-US" sz="2600" dirty="0">
                <a:solidFill>
                  <a:srgbClr val="FF00FF"/>
                </a:solidFill>
                <a:effectLst/>
                <a:latin typeface="Times New Roman" pitchFamily="18" charset="0"/>
                <a:ea typeface="Calibri" panose="020F0502020204030204" pitchFamily="34" charset="0"/>
                <a:cs typeface="Times New Roman" pitchFamily="18" charset="0"/>
              </a:rPr>
              <a:t> ở </a:t>
            </a:r>
            <a:r>
              <a:rPr lang="en-US" sz="2600" dirty="0" err="1">
                <a:solidFill>
                  <a:srgbClr val="FF00FF"/>
                </a:solidFill>
                <a:effectLst/>
                <a:latin typeface="Times New Roman" pitchFamily="18" charset="0"/>
                <a:ea typeface="Calibri" panose="020F0502020204030204" pitchFamily="34" charset="0"/>
                <a:cs typeface="Times New Roman" pitchFamily="18" charset="0"/>
              </a:rPr>
              <a:t>trang</a:t>
            </a:r>
            <a:r>
              <a:rPr lang="en-US" sz="2600" dirty="0">
                <a:solidFill>
                  <a:srgbClr val="FF00FF"/>
                </a:solidFill>
                <a:effectLst/>
                <a:latin typeface="Times New Roman" pitchFamily="18" charset="0"/>
                <a:ea typeface="Calibri" panose="020F0502020204030204" pitchFamily="34" charset="0"/>
                <a:cs typeface="Times New Roman" pitchFamily="18" charset="0"/>
              </a:rPr>
              <a:t> 6 SGK.</a:t>
            </a:r>
          </a:p>
          <a:p>
            <a:pPr algn="just">
              <a:lnSpc>
                <a:spcPct val="130000"/>
              </a:lnSpc>
              <a:spcAft>
                <a:spcPts val="1000"/>
              </a:spcAft>
              <a:buFontTx/>
              <a:buChar char="-"/>
            </a:pP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Bước</a:t>
            </a:r>
            <a:r>
              <a:rPr lang="en-US" sz="2600" dirty="0">
                <a:solidFill>
                  <a:srgbClr val="FF00FF"/>
                </a:solidFill>
                <a:latin typeface="Times New Roman" pitchFamily="18" charset="0"/>
                <a:ea typeface="Calibri" panose="020F0502020204030204" pitchFamily="34" charset="0"/>
                <a:cs typeface="Times New Roman" pitchFamily="18" charset="0"/>
              </a:rPr>
              <a:t> 4: </a:t>
            </a:r>
            <a:r>
              <a:rPr lang="en-US" sz="2600" b="1" dirty="0" err="1">
                <a:solidFill>
                  <a:srgbClr val="FF00FF"/>
                </a:solidFill>
                <a:latin typeface="Times New Roman" pitchFamily="18" charset="0"/>
                <a:ea typeface="Calibri" panose="020F0502020204030204" pitchFamily="34" charset="0"/>
                <a:cs typeface="Times New Roman" pitchFamily="18" charset="0"/>
              </a:rPr>
              <a:t>Phân</a:t>
            </a:r>
            <a:r>
              <a:rPr lang="en-US" sz="2600" b="1" dirty="0">
                <a:solidFill>
                  <a:srgbClr val="FF00FF"/>
                </a:solidFill>
                <a:latin typeface="Times New Roman" pitchFamily="18" charset="0"/>
                <a:ea typeface="Calibri" panose="020F0502020204030204" pitchFamily="34" charset="0"/>
                <a:cs typeface="Times New Roman" pitchFamily="18" charset="0"/>
              </a:rPr>
              <a:t> </a:t>
            </a:r>
            <a:r>
              <a:rPr lang="en-US" sz="2600" b="1" dirty="0" err="1">
                <a:solidFill>
                  <a:srgbClr val="FF00FF"/>
                </a:solidFill>
                <a:latin typeface="Times New Roman" pitchFamily="18" charset="0"/>
                <a:ea typeface="Calibri" panose="020F0502020204030204" pitchFamily="34" charset="0"/>
                <a:cs typeface="Times New Roman" pitchFamily="18" charset="0"/>
              </a:rPr>
              <a:t>tích</a:t>
            </a:r>
            <a:r>
              <a:rPr lang="en-US" sz="2600" b="1" dirty="0">
                <a:solidFill>
                  <a:srgbClr val="FF00FF"/>
                </a:solidFill>
                <a:latin typeface="Times New Roman" pitchFamily="18" charset="0"/>
                <a:ea typeface="Calibri" panose="020F0502020204030204" pitchFamily="34" charset="0"/>
                <a:cs typeface="Times New Roman" pitchFamily="18" charset="0"/>
              </a:rPr>
              <a:t> </a:t>
            </a:r>
            <a:r>
              <a:rPr lang="en-US" sz="2600" b="1" dirty="0" err="1">
                <a:solidFill>
                  <a:srgbClr val="FF00FF"/>
                </a:solidFill>
                <a:latin typeface="Times New Roman" pitchFamily="18" charset="0"/>
                <a:ea typeface="Calibri" panose="020F0502020204030204" pitchFamily="34" charset="0"/>
                <a:cs typeface="Times New Roman" pitchFamily="18" charset="0"/>
              </a:rPr>
              <a:t>kết</a:t>
            </a:r>
            <a:r>
              <a:rPr lang="en-US" sz="2600" b="1" dirty="0">
                <a:solidFill>
                  <a:srgbClr val="FF00FF"/>
                </a:solidFill>
                <a:latin typeface="Times New Roman" pitchFamily="18" charset="0"/>
                <a:ea typeface="Calibri" panose="020F0502020204030204" pitchFamily="34" charset="0"/>
                <a:cs typeface="Times New Roman" pitchFamily="18" charset="0"/>
              </a:rPr>
              <a:t> </a:t>
            </a:r>
            <a:r>
              <a:rPr lang="en-US" sz="2600" b="1" dirty="0" err="1">
                <a:solidFill>
                  <a:srgbClr val="FF00FF"/>
                </a:solidFill>
                <a:latin typeface="Times New Roman" pitchFamily="18" charset="0"/>
                <a:ea typeface="Calibri" panose="020F0502020204030204" pitchFamily="34" charset="0"/>
                <a:cs typeface="Times New Roman" pitchFamily="18" charset="0"/>
              </a:rPr>
              <a:t>quả</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Từ</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chiều</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cao</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cân</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nặng</a:t>
            </a:r>
            <a:r>
              <a:rPr lang="en-US" sz="2600" dirty="0">
                <a:solidFill>
                  <a:srgbClr val="FF00FF"/>
                </a:solidFill>
                <a:latin typeface="Times New Roman" pitchFamily="18" charset="0"/>
                <a:ea typeface="Calibri" panose="020F0502020204030204" pitchFamily="34" charset="0"/>
                <a:cs typeface="Times New Roman" pitchFamily="18" charset="0"/>
              </a:rPr>
              <a:t>…</a:t>
            </a:r>
            <a:r>
              <a:rPr lang="en-US" sz="2600" dirty="0" err="1">
                <a:solidFill>
                  <a:srgbClr val="FF00FF"/>
                </a:solidFill>
                <a:latin typeface="Times New Roman" pitchFamily="18" charset="0"/>
                <a:ea typeface="Calibri" panose="020F0502020204030204" pitchFamily="34" charset="0"/>
                <a:cs typeface="Times New Roman" pitchFamily="18" charset="0"/>
              </a:rPr>
              <a:t>của</a:t>
            </a:r>
            <a:r>
              <a:rPr lang="en-US" sz="2600" dirty="0">
                <a:solidFill>
                  <a:srgbClr val="FF00FF"/>
                </a:solidFill>
                <a:latin typeface="Times New Roman" pitchFamily="18" charset="0"/>
                <a:ea typeface="Calibri" panose="020F0502020204030204" pitchFamily="34" charset="0"/>
                <a:cs typeface="Times New Roman" pitchFamily="18" charset="0"/>
              </a:rPr>
              <a:t> 10 </a:t>
            </a:r>
            <a:r>
              <a:rPr lang="en-US" sz="2600" dirty="0" err="1">
                <a:solidFill>
                  <a:srgbClr val="FF00FF"/>
                </a:solidFill>
                <a:latin typeface="Times New Roman" pitchFamily="18" charset="0"/>
                <a:ea typeface="Calibri" panose="020F0502020204030204" pitchFamily="34" charset="0"/>
                <a:cs typeface="Times New Roman" pitchFamily="18" charset="0"/>
              </a:rPr>
              <a:t>cây</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kết</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luận</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giả</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thiết</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này</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là</a:t>
            </a:r>
            <a:r>
              <a:rPr lang="en-US" sz="2600" dirty="0">
                <a:solidFill>
                  <a:srgbClr val="FF00FF"/>
                </a:solidFill>
                <a:latin typeface="Times New Roman" pitchFamily="18" charset="0"/>
                <a:ea typeface="Calibri" panose="020F0502020204030204" pitchFamily="34" charset="0"/>
                <a:cs typeface="Times New Roman" pitchFamily="18" charset="0"/>
              </a:rPr>
              <a:t> </a:t>
            </a:r>
            <a:r>
              <a:rPr lang="en-US" sz="2600" dirty="0" err="1">
                <a:solidFill>
                  <a:srgbClr val="FF00FF"/>
                </a:solidFill>
                <a:latin typeface="Times New Roman" pitchFamily="18" charset="0"/>
                <a:ea typeface="Calibri" panose="020F0502020204030204" pitchFamily="34" charset="0"/>
                <a:cs typeface="Times New Roman" pitchFamily="18" charset="0"/>
              </a:rPr>
              <a:t>đúng</a:t>
            </a:r>
            <a:r>
              <a:rPr lang="en-US" sz="2600" dirty="0">
                <a:solidFill>
                  <a:srgbClr val="FF00FF"/>
                </a:solidFill>
                <a:latin typeface="Times New Roman" pitchFamily="18" charset="0"/>
                <a:ea typeface="Calibri" panose="020F0502020204030204" pitchFamily="34" charset="0"/>
                <a:cs typeface="Times New Roman" pitchFamily="18" charset="0"/>
              </a:rPr>
              <a:t>.</a:t>
            </a:r>
            <a:endParaRPr lang="en-US" sz="2600" dirty="0">
              <a:solidFill>
                <a:srgbClr val="FF00FF"/>
              </a:solidFill>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421455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ox(in)">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ox(in)">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ox(in)">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ox(in)">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87072"/>
            <a:ext cx="12192000" cy="5849007"/>
          </a:xfrm>
          <a:ln>
            <a:noFill/>
          </a:ln>
        </p:spPr>
        <p:txBody>
          <a:bodyPr>
            <a:normAutofit/>
          </a:bodyPr>
          <a:lstStyle/>
          <a:p>
            <a:pPr algn="l"/>
            <a:r>
              <a:rPr lang="en-US" sz="2800" b="1" dirty="0">
                <a:solidFill>
                  <a:srgbClr val="0000FF"/>
                </a:solidFill>
                <a:latin typeface="Times New Roman" pitchFamily="18" charset="0"/>
                <a:cs typeface="Times New Roman" pitchFamily="18" charset="0"/>
              </a:rPr>
              <a:t>1. PHƯƠNG PHÁP TÌM HIỂU TỰ NHIÊN:</a:t>
            </a: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1: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hỏi</a:t>
            </a: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Xây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thuyết</a:t>
            </a:r>
            <a:endParaRPr lang="en-US" sz="2800"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3: </a:t>
            </a:r>
            <a:r>
              <a:rPr lang="en-US" sz="2800" dirty="0" err="1">
                <a:solidFill>
                  <a:srgbClr val="0000FF"/>
                </a:solidFill>
                <a:latin typeface="Times New Roman" pitchFamily="18" charset="0"/>
                <a:cs typeface="Times New Roman" pitchFamily="18" charset="0"/>
              </a:rPr>
              <a:t>Kiểm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thuyết</a:t>
            </a:r>
            <a:r>
              <a:rPr lang="en-US" sz="2800"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a:t>
            </a:r>
            <a:endParaRPr lang="en-US" sz="2800" dirty="0">
              <a:solidFill>
                <a:srgbClr val="0000FF"/>
              </a:solidFill>
              <a:latin typeface="Times New Roman" pitchFamily="18" charset="0"/>
              <a:cs typeface="Times New Roman" pitchFamily="18" charset="0"/>
            </a:endParaRPr>
          </a:p>
          <a:p>
            <a:pPr algn="l">
              <a:buFontTx/>
              <a:buChar char="-"/>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5: </a:t>
            </a:r>
            <a:r>
              <a:rPr lang="en-US" sz="2800" dirty="0" err="1">
                <a:solidFill>
                  <a:srgbClr val="0000FF"/>
                </a:solidFill>
                <a:latin typeface="Times New Roman" pitchFamily="18" charset="0"/>
                <a:cs typeface="Times New Roman" pitchFamily="18" charset="0"/>
              </a:rPr>
              <a:t>Viết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cáo</a:t>
            </a:r>
            <a:r>
              <a:rPr lang="en-US" sz="2800" dirty="0">
                <a:solidFill>
                  <a:srgbClr val="0000FF"/>
                </a:solidFill>
                <a:latin typeface="Times New Roman" pitchFamily="18" charset="0"/>
                <a:cs typeface="Times New Roman" pitchFamily="18" charset="0"/>
              </a:rPr>
              <a:t>:</a:t>
            </a:r>
          </a:p>
          <a:p>
            <a:pPr algn="l"/>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cáo</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endParaRPr lang="en-US" sz="2800"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Mục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đích</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Mẫu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endParaRPr lang="en-US" sz="2800"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luận</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luận</a:t>
            </a:r>
            <a:endParaRPr lang="en-US" sz="2800" dirty="0">
              <a:solidFill>
                <a:srgbClr val="0000FF"/>
              </a:solidFill>
              <a:latin typeface="Times New Roman" pitchFamily="18" charset="0"/>
              <a:cs typeface="Times New Roman" pitchFamily="18" charset="0"/>
            </a:endParaRPr>
          </a:p>
          <a:p>
            <a:pPr algn="l"/>
            <a:r>
              <a:rPr lang="en-US" sz="2800" b="1" dirty="0">
                <a:solidFill>
                  <a:srgbClr val="0000FF"/>
                </a:solidFill>
                <a:latin typeface="Times New Roman" pitchFamily="18" charset="0"/>
                <a:cs typeface="Times New Roman" pitchFamily="18" charset="0"/>
              </a:rPr>
              <a:t>2. CÁC KĨ NĂNG TRONG TIẾN TRÌNH TÌM HIỂU TỰ NHIÊN:</a:t>
            </a:r>
          </a:p>
          <a:p>
            <a:pPr algn="l"/>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sát</a:t>
            </a:r>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MỞ ĐẦU: PHƯƠNG PHÁP VÀ KỸ NĂNG </a:t>
            </a:r>
          </a:p>
          <a:p>
            <a:pPr algn="ctr"/>
            <a:r>
              <a:rPr lang="en-US" sz="2800" b="1" dirty="0">
                <a:solidFill>
                  <a:srgbClr val="FF00FF"/>
                </a:solidFill>
                <a:latin typeface="Times New Roman" pitchFamily="18" charset="0"/>
                <a:cs typeface="Times New Roman" pitchFamily="18" charset="0"/>
              </a:rPr>
              <a:t>TRONG HỌC TẬP MÔN KHOA HỌC TỰ NHIÊN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strips(downLeft)">
                                      <p:cBhvr>
                                        <p:cTn id="7" dur="500"/>
                                        <p:tgtEl>
                                          <p:spTgt spid="3">
                                            <p:txEl>
                                              <p:pRg st="4" end="4"/>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strips(downLeft)">
                                      <p:cBhvr>
                                        <p:cTn id="11" dur="500"/>
                                        <p:tgtEl>
                                          <p:spTgt spid="3">
                                            <p:txEl>
                                              <p:pRg st="5" end="5"/>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strips(downLeft)">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strips(downRight)">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strips(downRight)">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565" y="427053"/>
            <a:ext cx="11052235"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cap="none" spc="0" dirty="0">
                <a:ln w="11430"/>
                <a:solidFill>
                  <a:srgbClr val="FF00FF"/>
                </a:solidFill>
                <a:latin typeface="Times New Roman" pitchFamily="18" charset="0"/>
                <a:cs typeface="Times New Roman" pitchFamily="18" charset="0"/>
              </a:rPr>
              <a:t>1. </a:t>
            </a:r>
            <a:r>
              <a:rPr lang="en-US" sz="2800" b="1" cap="none" spc="0" dirty="0" err="1">
                <a:ln w="11430"/>
                <a:solidFill>
                  <a:srgbClr val="FF00FF"/>
                </a:solidFill>
                <a:latin typeface="Times New Roman" pitchFamily="18" charset="0"/>
                <a:cs typeface="Times New Roman" pitchFamily="18" charset="0"/>
              </a:rPr>
              <a:t>Kĩ</a:t>
            </a:r>
            <a:r>
              <a:rPr lang="en-US" sz="2800" b="1" cap="none" spc="0" dirty="0">
                <a:ln w="11430"/>
                <a:solidFill>
                  <a:srgbClr val="FF00FF"/>
                </a:solidFill>
                <a:latin typeface="Times New Roman" pitchFamily="18" charset="0"/>
                <a:cs typeface="Times New Roman" pitchFamily="18" charset="0"/>
              </a:rPr>
              <a:t> </a:t>
            </a:r>
            <a:r>
              <a:rPr lang="en-US" sz="2800" b="1" cap="none" spc="0" dirty="0" err="1">
                <a:ln w="11430"/>
                <a:solidFill>
                  <a:srgbClr val="FF00FF"/>
                </a:solidFill>
                <a:latin typeface="Times New Roman" pitchFamily="18" charset="0"/>
                <a:cs typeface="Times New Roman" pitchFamily="18" charset="0"/>
              </a:rPr>
              <a:t>năng</a:t>
            </a:r>
            <a:r>
              <a:rPr lang="en-US" sz="2800" b="1" cap="none" spc="0" dirty="0">
                <a:ln w="11430"/>
                <a:solidFill>
                  <a:srgbClr val="FF00FF"/>
                </a:solidFill>
                <a:latin typeface="Times New Roman" pitchFamily="18" charset="0"/>
                <a:cs typeface="Times New Roman" pitchFamily="18" charset="0"/>
              </a:rPr>
              <a:t> </a:t>
            </a:r>
            <a:r>
              <a:rPr lang="en-US" sz="2800" b="1" cap="none" spc="0" dirty="0" err="1">
                <a:ln w="11430"/>
                <a:solidFill>
                  <a:srgbClr val="FF00FF"/>
                </a:solidFill>
                <a:latin typeface="Times New Roman" pitchFamily="18" charset="0"/>
                <a:cs typeface="Times New Roman" pitchFamily="18" charset="0"/>
              </a:rPr>
              <a:t>quan</a:t>
            </a:r>
            <a:r>
              <a:rPr lang="en-US" sz="2800" b="1" cap="none" spc="0" dirty="0">
                <a:ln w="11430"/>
                <a:solidFill>
                  <a:srgbClr val="FF00FF"/>
                </a:solidFill>
                <a:latin typeface="Times New Roman" pitchFamily="18" charset="0"/>
                <a:cs typeface="Times New Roman" pitchFamily="18" charset="0"/>
              </a:rPr>
              <a:t> </a:t>
            </a:r>
            <a:r>
              <a:rPr lang="en-US" sz="2800" b="1" cap="none" spc="0" dirty="0" err="1">
                <a:ln w="11430"/>
                <a:solidFill>
                  <a:srgbClr val="FF00FF"/>
                </a:solidFill>
                <a:latin typeface="Times New Roman" pitchFamily="18" charset="0"/>
                <a:cs typeface="Times New Roman" pitchFamily="18" charset="0"/>
              </a:rPr>
              <a:t>sát</a:t>
            </a:r>
            <a:r>
              <a:rPr lang="en-US" sz="2800" b="1" cap="none" spc="0" dirty="0">
                <a:ln w="11430"/>
                <a:solidFill>
                  <a:srgbClr val="FF00FF"/>
                </a:solidFill>
                <a:latin typeface="Times New Roman" pitchFamily="18" charset="0"/>
                <a:cs typeface="Times New Roman" pitchFamily="18" charset="0"/>
              </a:rPr>
              <a:t>: </a:t>
            </a:r>
            <a:r>
              <a:rPr lang="en-US" sz="2800" cap="none" spc="0" dirty="0" err="1">
                <a:ln w="11430"/>
                <a:solidFill>
                  <a:srgbClr val="FF00FF"/>
                </a:solidFill>
                <a:latin typeface="Times New Roman" pitchFamily="18" charset="0"/>
                <a:cs typeface="Times New Roman" pitchFamily="18" charset="0"/>
              </a:rPr>
              <a:t>Sử</a:t>
            </a:r>
            <a:r>
              <a:rPr lang="en-US" sz="2800" cap="none" spc="0" dirty="0">
                <a:ln w="11430"/>
                <a:solidFill>
                  <a:srgbClr val="FF00FF"/>
                </a:solidFill>
                <a:latin typeface="Times New Roman" pitchFamily="18" charset="0"/>
                <a:cs typeface="Times New Roman" pitchFamily="18" charset="0"/>
              </a:rPr>
              <a:t> </a:t>
            </a:r>
            <a:r>
              <a:rPr lang="en-US" sz="2800" cap="none" spc="0" dirty="0" err="1">
                <a:ln w="11430"/>
                <a:solidFill>
                  <a:srgbClr val="FF00FF"/>
                </a:solidFill>
                <a:latin typeface="Times New Roman" pitchFamily="18" charset="0"/>
                <a:cs typeface="Times New Roman" pitchFamily="18" charset="0"/>
              </a:rPr>
              <a:t>dụng</a:t>
            </a:r>
            <a:r>
              <a:rPr lang="en-US" sz="2800" cap="none" spc="0" dirty="0">
                <a:ln w="11430"/>
                <a:solidFill>
                  <a:srgbClr val="FF00FF"/>
                </a:solidFill>
                <a:latin typeface="Times New Roman" pitchFamily="18" charset="0"/>
                <a:cs typeface="Times New Roman" pitchFamily="18" charset="0"/>
              </a:rPr>
              <a:t> </a:t>
            </a:r>
            <a:r>
              <a:rPr lang="en-US" sz="2800" cap="none" spc="0" dirty="0" err="1">
                <a:ln w="11430"/>
                <a:solidFill>
                  <a:srgbClr val="FF00FF"/>
                </a:solidFill>
                <a:latin typeface="Times New Roman" pitchFamily="18" charset="0"/>
                <a:cs typeface="Times New Roman" pitchFamily="18" charset="0"/>
              </a:rPr>
              <a:t>các</a:t>
            </a:r>
            <a:r>
              <a:rPr lang="en-US" sz="2800" cap="none" spc="0" dirty="0">
                <a:ln w="11430"/>
                <a:solidFill>
                  <a:srgbClr val="FF00FF"/>
                </a:solidFill>
                <a:latin typeface="Times New Roman" pitchFamily="18" charset="0"/>
                <a:cs typeface="Times New Roman" pitchFamily="18" charset="0"/>
              </a:rPr>
              <a:t> </a:t>
            </a:r>
            <a:r>
              <a:rPr lang="en-US" sz="2800" cap="none" spc="0" dirty="0" err="1">
                <a:ln w="11430"/>
                <a:solidFill>
                  <a:srgbClr val="FF00FF"/>
                </a:solidFill>
                <a:latin typeface="Times New Roman" pitchFamily="18" charset="0"/>
                <a:cs typeface="Times New Roman" pitchFamily="18" charset="0"/>
              </a:rPr>
              <a:t>giác</a:t>
            </a:r>
            <a:r>
              <a:rPr lang="en-US" sz="2800" cap="none" spc="0" dirty="0">
                <a:ln w="11430"/>
                <a:solidFill>
                  <a:srgbClr val="FF00FF"/>
                </a:solidFill>
                <a:latin typeface="Times New Roman" pitchFamily="18" charset="0"/>
                <a:cs typeface="Times New Roman" pitchFamily="18" charset="0"/>
              </a:rPr>
              <a:t> </a:t>
            </a:r>
            <a:r>
              <a:rPr lang="en-US" sz="2800" cap="none" spc="0" dirty="0" err="1">
                <a:ln w="11430"/>
                <a:solidFill>
                  <a:srgbClr val="FF00FF"/>
                </a:solidFill>
                <a:latin typeface="Times New Roman" pitchFamily="18" charset="0"/>
                <a:cs typeface="Times New Roman" pitchFamily="18" charset="0"/>
              </a:rPr>
              <a:t>quan</a:t>
            </a:r>
            <a:r>
              <a:rPr lang="en-US" sz="2800" cap="none" spc="0" dirty="0">
                <a:ln w="11430"/>
                <a:solidFill>
                  <a:srgbClr val="FF00FF"/>
                </a:solidFill>
                <a:latin typeface="Times New Roman" pitchFamily="18" charset="0"/>
                <a:cs typeface="Times New Roman" pitchFamily="18" charset="0"/>
              </a:rPr>
              <a:t> </a:t>
            </a:r>
            <a:r>
              <a:rPr lang="en-US" sz="2800" cap="none" spc="0" dirty="0" err="1">
                <a:ln w="11430"/>
                <a:solidFill>
                  <a:srgbClr val="FF00FF"/>
                </a:solidFill>
                <a:latin typeface="Times New Roman" pitchFamily="18" charset="0"/>
                <a:cs typeface="Times New Roman" pitchFamily="18" charset="0"/>
              </a:rPr>
              <a:t>để</a:t>
            </a:r>
            <a:r>
              <a:rPr lang="en-US" sz="2800" cap="none" spc="0" dirty="0">
                <a:ln w="11430"/>
                <a:solidFill>
                  <a:srgbClr val="FF00FF"/>
                </a:solidFill>
                <a:latin typeface="Times New Roman" pitchFamily="18" charset="0"/>
                <a:cs typeface="Times New Roman" pitchFamily="18" charset="0"/>
              </a:rPr>
              <a:t> </a:t>
            </a:r>
            <a:r>
              <a:rPr lang="en-US" sz="2800" cap="none" spc="0" dirty="0" err="1">
                <a:ln w="11430"/>
                <a:solidFill>
                  <a:srgbClr val="FF00FF"/>
                </a:solidFill>
                <a:latin typeface="Times New Roman" pitchFamily="18" charset="0"/>
                <a:cs typeface="Times New Roman" pitchFamily="18" charset="0"/>
              </a:rPr>
              <a:t>thu</a:t>
            </a:r>
            <a:r>
              <a:rPr lang="en-US" sz="2800" cap="none" spc="0" dirty="0">
                <a:ln w="11430"/>
                <a:solidFill>
                  <a:srgbClr val="FF00FF"/>
                </a:solidFill>
                <a:latin typeface="Times New Roman" pitchFamily="18" charset="0"/>
                <a:cs typeface="Times New Roman" pitchFamily="18" charset="0"/>
              </a:rPr>
              <a:t> </a:t>
            </a:r>
            <a:r>
              <a:rPr lang="en-US" sz="2800" cap="none" spc="0" dirty="0" err="1">
                <a:ln w="11430"/>
                <a:solidFill>
                  <a:srgbClr val="FF00FF"/>
                </a:solidFill>
                <a:latin typeface="Times New Roman" pitchFamily="18" charset="0"/>
                <a:cs typeface="Times New Roman" pitchFamily="18" charset="0"/>
              </a:rPr>
              <a:t>thập</a:t>
            </a:r>
            <a:r>
              <a:rPr lang="en-US" sz="2800" cap="none" spc="0" dirty="0">
                <a:ln w="11430"/>
                <a:solidFill>
                  <a:srgbClr val="FF00FF"/>
                </a:solidFill>
                <a:latin typeface="Times New Roman" pitchFamily="18" charset="0"/>
                <a:cs typeface="Times New Roman" pitchFamily="18" charset="0"/>
              </a:rPr>
              <a:t> </a:t>
            </a:r>
            <a:r>
              <a:rPr lang="en-US" sz="2800" cap="none" spc="0" dirty="0" err="1">
                <a:ln w="11430"/>
                <a:solidFill>
                  <a:srgbClr val="FF00FF"/>
                </a:solidFill>
                <a:latin typeface="Times New Roman" pitchFamily="18" charset="0"/>
                <a:cs typeface="Times New Roman" pitchFamily="18" charset="0"/>
              </a:rPr>
              <a:t>thông</a:t>
            </a:r>
            <a:r>
              <a:rPr lang="en-US" sz="2800" cap="none" spc="0" dirty="0">
                <a:ln w="11430"/>
                <a:solidFill>
                  <a:srgbClr val="FF00FF"/>
                </a:solidFill>
                <a:latin typeface="Times New Roman" pitchFamily="18" charset="0"/>
                <a:cs typeface="Times New Roman" pitchFamily="18" charset="0"/>
              </a:rPr>
              <a:t> tin </a:t>
            </a:r>
            <a:r>
              <a:rPr lang="en-US" sz="2800" cap="none" spc="0" dirty="0" err="1">
                <a:ln w="11430"/>
                <a:solidFill>
                  <a:srgbClr val="FF00FF"/>
                </a:solidFill>
                <a:latin typeface="Times New Roman" pitchFamily="18" charset="0"/>
                <a:cs typeface="Times New Roman" pitchFamily="18" charset="0"/>
              </a:rPr>
              <a:t>về</a:t>
            </a:r>
            <a:r>
              <a:rPr lang="en-US" sz="2800" cap="none" spc="0" dirty="0">
                <a:ln w="11430"/>
                <a:solidFill>
                  <a:srgbClr val="FF00FF"/>
                </a:solidFill>
                <a:latin typeface="Times New Roman" pitchFamily="18" charset="0"/>
                <a:cs typeface="Times New Roman" pitchFamily="18" charset="0"/>
              </a:rPr>
              <a:t> </a:t>
            </a:r>
            <a:r>
              <a:rPr lang="en-US" sz="2800" cap="none" spc="0" dirty="0" err="1">
                <a:ln w="11430"/>
                <a:solidFill>
                  <a:srgbClr val="FF00FF"/>
                </a:solidFill>
                <a:latin typeface="Times New Roman" pitchFamily="18" charset="0"/>
                <a:cs typeface="Times New Roman" pitchFamily="18" charset="0"/>
              </a:rPr>
              <a:t>sự</a:t>
            </a:r>
            <a:r>
              <a:rPr lang="en-US" sz="2800" cap="none" spc="0" dirty="0">
                <a:ln w="11430"/>
                <a:solidFill>
                  <a:srgbClr val="FF00FF"/>
                </a:solidFill>
                <a:latin typeface="Times New Roman" pitchFamily="18" charset="0"/>
                <a:cs typeface="Times New Roman" pitchFamily="18" charset="0"/>
              </a:rPr>
              <a:t> </a:t>
            </a:r>
            <a:r>
              <a:rPr lang="en-US" sz="2800" cap="none" spc="0" dirty="0" err="1">
                <a:ln w="11430"/>
                <a:solidFill>
                  <a:srgbClr val="FF00FF"/>
                </a:solidFill>
                <a:latin typeface="Times New Roman" pitchFamily="18" charset="0"/>
                <a:cs typeface="Times New Roman" pitchFamily="18" charset="0"/>
              </a:rPr>
              <a:t>vật</a:t>
            </a:r>
            <a:r>
              <a:rPr lang="en-US" sz="2800" cap="none" spc="0" dirty="0">
                <a:ln w="11430"/>
                <a:solidFill>
                  <a:srgbClr val="FF00FF"/>
                </a:solidFill>
                <a:latin typeface="Times New Roman" pitchFamily="18" charset="0"/>
                <a:cs typeface="Times New Roman" pitchFamily="18" charset="0"/>
              </a:rPr>
              <a:t> </a:t>
            </a:r>
            <a:r>
              <a:rPr lang="en-US" sz="2800" cap="none" spc="0" dirty="0" err="1">
                <a:ln w="11430"/>
                <a:solidFill>
                  <a:srgbClr val="FF00FF"/>
                </a:solidFill>
                <a:latin typeface="Times New Roman" pitchFamily="18" charset="0"/>
                <a:cs typeface="Times New Roman" pitchFamily="18" charset="0"/>
              </a:rPr>
              <a:t>hoặc</a:t>
            </a:r>
            <a:r>
              <a:rPr lang="en-US" sz="2800" cap="none" spc="0" dirty="0">
                <a:ln w="11430"/>
                <a:solidFill>
                  <a:srgbClr val="FF00FF"/>
                </a:solidFill>
                <a:latin typeface="Times New Roman" pitchFamily="18" charset="0"/>
                <a:cs typeface="Times New Roman" pitchFamily="18" charset="0"/>
              </a:rPr>
              <a:t> </a:t>
            </a:r>
            <a:r>
              <a:rPr lang="en-US" sz="2800" cap="none" spc="0" dirty="0" err="1">
                <a:ln w="11430"/>
                <a:solidFill>
                  <a:srgbClr val="FF00FF"/>
                </a:solidFill>
                <a:latin typeface="Times New Roman" pitchFamily="18" charset="0"/>
                <a:cs typeface="Times New Roman" pitchFamily="18" charset="0"/>
              </a:rPr>
              <a:t>hiện</a:t>
            </a:r>
            <a:r>
              <a:rPr lang="en-US" sz="2800" cap="none" spc="0" dirty="0">
                <a:ln w="11430"/>
                <a:solidFill>
                  <a:srgbClr val="FF00FF"/>
                </a:solidFill>
                <a:latin typeface="Times New Roman" pitchFamily="18" charset="0"/>
                <a:cs typeface="Times New Roman" pitchFamily="18" charset="0"/>
              </a:rPr>
              <a:t> </a:t>
            </a:r>
            <a:r>
              <a:rPr lang="en-US" sz="2800" cap="none" spc="0" dirty="0" err="1">
                <a:ln w="11430"/>
                <a:solidFill>
                  <a:srgbClr val="FF00FF"/>
                </a:solidFill>
                <a:latin typeface="Times New Roman" pitchFamily="18" charset="0"/>
                <a:cs typeface="Times New Roman" pitchFamily="18" charset="0"/>
              </a:rPr>
              <a:t>tượng</a:t>
            </a:r>
            <a:r>
              <a:rPr lang="en-US" sz="2800" cap="none" spc="0" dirty="0">
                <a:ln w="11430"/>
                <a:solidFill>
                  <a:srgbClr val="FF00FF"/>
                </a:solidFill>
                <a:latin typeface="Times New Roman" pitchFamily="18" charset="0"/>
                <a:cs typeface="Times New Roman" pitchFamily="18" charset="0"/>
              </a:rPr>
              <a:t>. </a:t>
            </a:r>
            <a:endParaRPr lang="en-US" sz="2800" b="1" cap="none" spc="0" dirty="0">
              <a:ln w="11430"/>
              <a:solidFill>
                <a:srgbClr val="FF00FF"/>
              </a:solidFill>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srcRect/>
          <a:stretch>
            <a:fillRect/>
          </a:stretch>
        </p:blipFill>
        <p:spPr bwMode="auto">
          <a:xfrm>
            <a:off x="1198880" y="1523048"/>
            <a:ext cx="9753600" cy="3933825"/>
          </a:xfrm>
          <a:prstGeom prst="rect">
            <a:avLst/>
          </a:prstGeom>
          <a:noFill/>
          <a:ln w="9525">
            <a:noFill/>
            <a:miter lim="800000"/>
            <a:headEnd/>
            <a:tailEnd/>
          </a:ln>
          <a:effectLst/>
        </p:spPr>
      </p:pic>
    </p:spTree>
    <p:extLst>
      <p:ext uri="{BB962C8B-B14F-4D97-AF65-F5344CB8AC3E}">
        <p14:creationId xmlns:p14="http://schemas.microsoft.com/office/powerpoint/2010/main" val="15719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87072"/>
            <a:ext cx="12192000" cy="5849007"/>
          </a:xfrm>
          <a:ln>
            <a:noFill/>
          </a:ln>
        </p:spPr>
        <p:txBody>
          <a:bodyPr>
            <a:normAutofit/>
          </a:bodyPr>
          <a:lstStyle/>
          <a:p>
            <a:pPr algn="l"/>
            <a:r>
              <a:rPr lang="en-US" sz="2800" b="1" dirty="0">
                <a:solidFill>
                  <a:srgbClr val="0000FF"/>
                </a:solidFill>
                <a:latin typeface="Times New Roman" pitchFamily="18" charset="0"/>
                <a:cs typeface="Times New Roman" pitchFamily="18" charset="0"/>
              </a:rPr>
              <a:t>1. PHƯƠNG PHÁP TÌM HIỂU TỰ NHIÊN:</a:t>
            </a: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1: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hỏi</a:t>
            </a: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Xây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thuyết</a:t>
            </a:r>
            <a:endParaRPr lang="en-US" sz="2800"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3: </a:t>
            </a:r>
            <a:r>
              <a:rPr lang="en-US" sz="2800" dirty="0" err="1">
                <a:solidFill>
                  <a:srgbClr val="0000FF"/>
                </a:solidFill>
                <a:latin typeface="Times New Roman" pitchFamily="18" charset="0"/>
                <a:cs typeface="Times New Roman" pitchFamily="18" charset="0"/>
              </a:rPr>
              <a:t>Kiểm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thuyết</a:t>
            </a:r>
            <a:r>
              <a:rPr lang="en-US" sz="2800"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a:t>
            </a:r>
            <a:endParaRPr lang="en-US" sz="2800" dirty="0">
              <a:solidFill>
                <a:srgbClr val="0000FF"/>
              </a:solidFill>
              <a:latin typeface="Times New Roman" pitchFamily="18" charset="0"/>
              <a:cs typeface="Times New Roman" pitchFamily="18" charset="0"/>
            </a:endParaRPr>
          </a:p>
          <a:p>
            <a:pPr algn="l">
              <a:buFontTx/>
              <a:buChar char="-"/>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5: </a:t>
            </a:r>
            <a:r>
              <a:rPr lang="en-US" sz="2800" dirty="0" err="1">
                <a:solidFill>
                  <a:srgbClr val="0000FF"/>
                </a:solidFill>
                <a:latin typeface="Times New Roman" pitchFamily="18" charset="0"/>
                <a:cs typeface="Times New Roman" pitchFamily="18" charset="0"/>
              </a:rPr>
              <a:t>Viết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cáo</a:t>
            </a:r>
            <a:r>
              <a:rPr lang="en-US" sz="2800" dirty="0">
                <a:solidFill>
                  <a:srgbClr val="0000FF"/>
                </a:solidFill>
                <a:latin typeface="Times New Roman" pitchFamily="18" charset="0"/>
                <a:cs typeface="Times New Roman" pitchFamily="18" charset="0"/>
              </a:rPr>
              <a:t>:</a:t>
            </a:r>
          </a:p>
          <a:p>
            <a:pPr algn="l"/>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cáo</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endParaRPr lang="en-US" sz="2800"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Mục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đích</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Mẫu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endParaRPr lang="en-US" sz="2800"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luận</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luận</a:t>
            </a:r>
            <a:endParaRPr lang="en-US" sz="2800" dirty="0">
              <a:solidFill>
                <a:srgbClr val="0000FF"/>
              </a:solidFill>
              <a:latin typeface="Times New Roman" pitchFamily="18" charset="0"/>
              <a:cs typeface="Times New Roman" pitchFamily="18" charset="0"/>
            </a:endParaRPr>
          </a:p>
          <a:p>
            <a:pPr algn="l"/>
            <a:r>
              <a:rPr lang="en-US" sz="2800" b="1" dirty="0">
                <a:solidFill>
                  <a:srgbClr val="0000FF"/>
                </a:solidFill>
                <a:latin typeface="Times New Roman" pitchFamily="18" charset="0"/>
                <a:cs typeface="Times New Roman" pitchFamily="18" charset="0"/>
              </a:rPr>
              <a:t>2. CÁC KĨ NĂNG TRONG TIẾN TRÌNH TÌM HIỂU TỰ NHIÊN:</a:t>
            </a:r>
          </a:p>
          <a:p>
            <a:pPr algn="l">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sát</a:t>
            </a:r>
            <a:r>
              <a:rPr lang="en-US" sz="2800" b="1" dirty="0">
                <a:solidFill>
                  <a:srgbClr val="0000FF"/>
                </a:solidFill>
                <a:latin typeface="Times New Roman" pitchFamily="18" charset="0"/>
                <a:cs typeface="Times New Roman" pitchFamily="18" charset="0"/>
              </a:rPr>
              <a:t>.</a:t>
            </a:r>
          </a:p>
          <a:p>
            <a:pPr algn="l">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loại</a:t>
            </a:r>
            <a:r>
              <a:rPr lang="en-US" sz="2800" b="1" dirty="0">
                <a:solidFill>
                  <a:srgbClr val="0000FF"/>
                </a:solidFill>
                <a:latin typeface="Times New Roman" pitchFamily="18" charset="0"/>
                <a:cs typeface="Times New Roman" pitchFamily="18" charset="0"/>
              </a:rPr>
              <a:t>.</a:t>
            </a:r>
          </a:p>
        </p:txBody>
      </p:sp>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MỞ ĐẦU: PHƯƠNG PHÁP VÀ KỸ NĂNG </a:t>
            </a:r>
          </a:p>
          <a:p>
            <a:pPr algn="ctr"/>
            <a:r>
              <a:rPr lang="en-US" sz="2800" b="1" dirty="0">
                <a:solidFill>
                  <a:srgbClr val="FF00FF"/>
                </a:solidFill>
                <a:latin typeface="Times New Roman" pitchFamily="18" charset="0"/>
                <a:cs typeface="Times New Roman" pitchFamily="18" charset="0"/>
              </a:rPr>
              <a:t>TRONG HỌC TẬP MÔN KHOA HỌC TỰ NHIÊN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strips(downRight)">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552258" y="1929448"/>
            <a:ext cx="9534525" cy="4543425"/>
          </a:xfrm>
          <a:prstGeom prst="rect">
            <a:avLst/>
          </a:prstGeom>
          <a:noFill/>
          <a:ln w="9525">
            <a:noFill/>
            <a:miter lim="800000"/>
            <a:headEnd/>
            <a:tailEnd/>
          </a:ln>
          <a:effectLst/>
        </p:spPr>
      </p:pic>
      <p:sp>
        <p:nvSpPr>
          <p:cNvPr id="6" name="TextBox 5"/>
          <p:cNvSpPr txBox="1"/>
          <p:nvPr/>
        </p:nvSpPr>
        <p:spPr>
          <a:xfrm>
            <a:off x="629920" y="711200"/>
            <a:ext cx="11115040" cy="954107"/>
          </a:xfrm>
          <a:prstGeom prst="rect">
            <a:avLst/>
          </a:prstGeom>
          <a:noFill/>
        </p:spPr>
        <p:txBody>
          <a:bodyPr wrap="square" rtlCol="0">
            <a:spAutoFit/>
          </a:bodyPr>
          <a:lstStyle/>
          <a:p>
            <a:r>
              <a:rPr lang="en-US" sz="2800" b="1" dirty="0" err="1">
                <a:solidFill>
                  <a:srgbClr val="FF00FF"/>
                </a:solidFill>
                <a:latin typeface="Times New Roman" pitchFamily="18" charset="0"/>
                <a:cs typeface="Times New Roman" pitchFamily="18" charset="0"/>
              </a:rPr>
              <a:t>Kĩ</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năng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phân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Phân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nhóm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hoặc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sắp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xếp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sự</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vật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hiện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tượng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thành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loại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dựa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thuộc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tính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hoặc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tiêu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chí</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44215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187" y="0"/>
            <a:ext cx="9395733"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cap="none" spc="0" dirty="0">
                <a:ln w="11430"/>
                <a:solidFill>
                  <a:srgbClr val="0000CC"/>
                </a:solidFill>
                <a:latin typeface="Times New Roman" pitchFamily="18" charset="0"/>
                <a:cs typeface="Times New Roman" pitchFamily="18" charset="0"/>
              </a:rPr>
              <a:t>2. </a:t>
            </a:r>
            <a:r>
              <a:rPr lang="en-US" sz="5400" cap="none" spc="0" dirty="0" err="1">
                <a:ln w="11430"/>
                <a:solidFill>
                  <a:srgbClr val="0000CC"/>
                </a:solidFill>
                <a:latin typeface="Times New Roman" pitchFamily="18" charset="0"/>
                <a:cs typeface="Times New Roman" pitchFamily="18" charset="0"/>
              </a:rPr>
              <a:t>Kĩ</a:t>
            </a:r>
            <a:r>
              <a:rPr lang="en-US" sz="5400" cap="none" spc="0" dirty="0">
                <a:ln w="11430"/>
                <a:solidFill>
                  <a:srgbClr val="0000CC"/>
                </a:solidFill>
                <a:latin typeface="Times New Roman" pitchFamily="18" charset="0"/>
                <a:cs typeface="Times New Roman" pitchFamily="18" charset="0"/>
              </a:rPr>
              <a:t> </a:t>
            </a:r>
            <a:r>
              <a:rPr lang="en-US" sz="5400" cap="none" spc="0" dirty="0" err="1">
                <a:ln w="11430"/>
                <a:solidFill>
                  <a:srgbClr val="0000CC"/>
                </a:solidFill>
                <a:latin typeface="Times New Roman" pitchFamily="18" charset="0"/>
                <a:cs typeface="Times New Roman" pitchFamily="18" charset="0"/>
              </a:rPr>
              <a:t>năng</a:t>
            </a:r>
            <a:r>
              <a:rPr lang="en-US" sz="5400" cap="none" spc="0" dirty="0">
                <a:ln w="11430"/>
                <a:solidFill>
                  <a:srgbClr val="0000CC"/>
                </a:solidFill>
                <a:latin typeface="Times New Roman" pitchFamily="18" charset="0"/>
                <a:cs typeface="Times New Roman" pitchFamily="18" charset="0"/>
              </a:rPr>
              <a:t> </a:t>
            </a:r>
            <a:r>
              <a:rPr lang="en-US" sz="5400" cap="none" spc="0" dirty="0" err="1">
                <a:ln w="11430"/>
                <a:solidFill>
                  <a:srgbClr val="0000CC"/>
                </a:solidFill>
                <a:latin typeface="Times New Roman" pitchFamily="18" charset="0"/>
                <a:cs typeface="Times New Roman" pitchFamily="18" charset="0"/>
              </a:rPr>
              <a:t>phân</a:t>
            </a:r>
            <a:r>
              <a:rPr lang="en-US" sz="5400" cap="none" spc="0" dirty="0">
                <a:ln w="11430"/>
                <a:solidFill>
                  <a:srgbClr val="0000CC"/>
                </a:solidFill>
                <a:latin typeface="Times New Roman" pitchFamily="18" charset="0"/>
                <a:cs typeface="Times New Roman" pitchFamily="18" charset="0"/>
              </a:rPr>
              <a:t> </a:t>
            </a:r>
            <a:r>
              <a:rPr lang="en-US" sz="5400" cap="none" spc="0" dirty="0" err="1">
                <a:ln w="11430"/>
                <a:solidFill>
                  <a:srgbClr val="0000CC"/>
                </a:solidFill>
                <a:latin typeface="Times New Roman" pitchFamily="18" charset="0"/>
                <a:cs typeface="Times New Roman" pitchFamily="18" charset="0"/>
              </a:rPr>
              <a:t>l</a:t>
            </a:r>
            <a:r>
              <a:rPr lang="en-US" sz="5400" dirty="0" err="1">
                <a:ln w="11430"/>
                <a:solidFill>
                  <a:srgbClr val="0000CC"/>
                </a:solidFill>
                <a:latin typeface="Times New Roman" pitchFamily="18" charset="0"/>
                <a:cs typeface="Times New Roman" pitchFamily="18" charset="0"/>
              </a:rPr>
              <a:t>oại</a:t>
            </a:r>
            <a:r>
              <a:rPr lang="en-US" sz="5400" cap="none" spc="0" dirty="0">
                <a:ln w="11430"/>
                <a:solidFill>
                  <a:srgbClr val="0000CC"/>
                </a:solidFill>
                <a:latin typeface="Times New Roman" pitchFamily="18" charset="0"/>
                <a:cs typeface="Times New Roman" pitchFamily="18" charset="0"/>
              </a:rPr>
              <a:t> </a:t>
            </a:r>
          </a:p>
        </p:txBody>
      </p:sp>
      <p:pic>
        <p:nvPicPr>
          <p:cNvPr id="2050" name="Picture 2"/>
          <p:cNvPicPr>
            <a:picLocks noChangeAspect="1" noChangeArrowheads="1"/>
          </p:cNvPicPr>
          <p:nvPr/>
        </p:nvPicPr>
        <p:blipFill>
          <a:blip r:embed="rId2"/>
          <a:srcRect/>
          <a:stretch>
            <a:fillRect/>
          </a:stretch>
        </p:blipFill>
        <p:spPr bwMode="auto">
          <a:xfrm>
            <a:off x="772161" y="989437"/>
            <a:ext cx="10778808" cy="4514108"/>
          </a:xfrm>
          <a:prstGeom prst="rect">
            <a:avLst/>
          </a:prstGeom>
          <a:noFill/>
          <a:ln w="9525">
            <a:noFill/>
            <a:miter lim="800000"/>
            <a:headEnd/>
            <a:tailEnd/>
          </a:ln>
          <a:effectLst/>
        </p:spPr>
      </p:pic>
    </p:spTree>
    <p:extLst>
      <p:ext uri="{BB962C8B-B14F-4D97-AF65-F5344CB8AC3E}">
        <p14:creationId xmlns:p14="http://schemas.microsoft.com/office/powerpoint/2010/main" val="332053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6479" y="156608"/>
            <a:ext cx="27165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MỞ ĐẦU</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801" y="134335"/>
            <a:ext cx="945603" cy="94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28700" y="1383049"/>
            <a:ext cx="6302648" cy="1815882"/>
          </a:xfrm>
          <a:prstGeom prst="rect">
            <a:avLst/>
          </a:prstGeom>
        </p:spPr>
        <p:txBody>
          <a:bodyPr wrap="square">
            <a:spAutoFit/>
          </a:bodyPr>
          <a:lstStyle/>
          <a:p>
            <a:pPr algn="just"/>
            <a:r>
              <a:rPr lang="en-US" sz="2800" dirty="0" err="1">
                <a:solidFill>
                  <a:srgbClr val="006600"/>
                </a:solidFill>
                <a:latin typeface="Times New Roman" pitchFamily="18" charset="0"/>
                <a:cs typeface="Times New Roman" pitchFamily="18" charset="0"/>
              </a:rPr>
              <a:t>Khi</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hạt</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đậu</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rơi</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xuống</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đất</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các</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hạt</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đỗ</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có</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thể</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nằm</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nghiêng</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nằm</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ngang</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hoặc</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nằm</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ngửa</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Liệu</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kiểu</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nằm</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của</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hạt</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có</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ảnh</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hưởng</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đến</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khả</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năng</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nảy</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mầm</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của</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nó</a:t>
            </a:r>
            <a:r>
              <a:rPr lang="en-US" sz="2800" dirty="0">
                <a:solidFill>
                  <a:srgbClr val="006600"/>
                </a:solidFill>
                <a:latin typeface="Times New Roman" pitchFamily="18" charset="0"/>
                <a:cs typeface="Times New Roman" pitchFamily="18" charset="0"/>
              </a:rPr>
              <a:t> hay </a:t>
            </a:r>
            <a:r>
              <a:rPr lang="en-US" sz="2800" dirty="0" err="1">
                <a:solidFill>
                  <a:srgbClr val="006600"/>
                </a:solidFill>
                <a:latin typeface="Times New Roman" pitchFamily="18" charset="0"/>
                <a:cs typeface="Times New Roman" pitchFamily="18" charset="0"/>
              </a:rPr>
              <a:t>không</a:t>
            </a:r>
            <a:r>
              <a:rPr lang="en-US" sz="2800" dirty="0">
                <a:solidFill>
                  <a:srgbClr val="006600"/>
                </a:solidFill>
                <a:latin typeface="Times New Roman" pitchFamily="18" charset="0"/>
                <a:cs typeface="Times New Roman" pitchFamily="18" charset="0"/>
              </a:rPr>
              <a:t>?</a:t>
            </a:r>
            <a:endParaRPr lang="en-US" sz="2800" b="1" dirty="0">
              <a:solidFill>
                <a:srgbClr val="006600"/>
              </a:solidFill>
              <a:latin typeface="Times New Roman" pitchFamily="18" charset="0"/>
              <a:cs typeface="Times New Roman" pitchFamily="18" charset="0"/>
            </a:endParaRPr>
          </a:p>
        </p:txBody>
      </p:sp>
      <p:sp>
        <p:nvSpPr>
          <p:cNvPr id="6" name="Rectangle 5"/>
          <p:cNvSpPr/>
          <p:nvPr/>
        </p:nvSpPr>
        <p:spPr>
          <a:xfrm>
            <a:off x="0" y="1629271"/>
            <a:ext cx="1135121"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Rectangle 6"/>
          <p:cNvSpPr/>
          <p:nvPr/>
        </p:nvSpPr>
        <p:spPr>
          <a:xfrm>
            <a:off x="898892" y="3383279"/>
            <a:ext cx="6096000" cy="1569660"/>
          </a:xfrm>
          <a:prstGeom prst="rect">
            <a:avLst/>
          </a:prstGeom>
        </p:spPr>
        <p:txBody>
          <a:bodyPr>
            <a:spAutoFit/>
          </a:bodyPr>
          <a:lstStyle/>
          <a:p>
            <a:r>
              <a:rPr lang="en-US" sz="3200" dirty="0">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kiểm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suy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đoán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theo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thì</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chúng</a:t>
            </a:r>
            <a:r>
              <a:rPr lang="en-US" sz="3200" dirty="0">
                <a:solidFill>
                  <a:srgbClr val="FF0000"/>
                </a:solidFill>
                <a:latin typeface="Times New Roman" pitchFamily="18" charset="0"/>
                <a:cs typeface="Times New Roman" pitchFamily="18" charset="0"/>
              </a:rPr>
              <a:t> ta </a:t>
            </a:r>
            <a:r>
              <a:rPr lang="en-US" sz="3200" dirty="0" err="1">
                <a:solidFill>
                  <a:srgbClr val="FF0000"/>
                </a:solidFill>
                <a:latin typeface="Times New Roman" pitchFamily="18" charset="0"/>
                <a:cs typeface="Times New Roman" pitchFamily="18" charset="0"/>
              </a:rPr>
              <a:t>cần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như</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thế</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nào</a:t>
            </a:r>
            <a:r>
              <a:rPr lang="en-US" sz="3200" dirty="0">
                <a:solidFill>
                  <a:srgbClr val="FF0000"/>
                </a:solidFill>
                <a:latin typeface="Times New Roman" pitchFamily="18" charset="0"/>
                <a:cs typeface="Times New Roman" pitchFamily="18" charset="0"/>
              </a:rPr>
              <a:t>? </a:t>
            </a:r>
          </a:p>
        </p:txBody>
      </p:sp>
      <p:sp>
        <p:nvSpPr>
          <p:cNvPr id="10" name="Rectangle 9"/>
          <p:cNvSpPr/>
          <p:nvPr/>
        </p:nvSpPr>
        <p:spPr>
          <a:xfrm>
            <a:off x="1235348" y="5120861"/>
            <a:ext cx="6096000" cy="584775"/>
          </a:xfrm>
          <a:prstGeom prst="rect">
            <a:avLst/>
          </a:prstGeom>
        </p:spPr>
        <p:txBody>
          <a:bodyPr>
            <a:spAutoFit/>
          </a:bodyPr>
          <a:lstStyle/>
          <a:p>
            <a:r>
              <a:rPr lang="en-US" sz="3200" dirty="0">
                <a:latin typeface="Times New Roman" pitchFamily="18" charset="0"/>
                <a:cs typeface="Times New Roman" pitchFamily="18" charset="0"/>
              </a:rPr>
              <a:t> =&gt; </a:t>
            </a:r>
            <a:r>
              <a:rPr lang="en-US" sz="3200" b="1" dirty="0" err="1">
                <a:latin typeface="Times New Roman" pitchFamily="18" charset="0"/>
                <a:cs typeface="Times New Roman" pitchFamily="18" charset="0"/>
              </a:rPr>
              <a:t>Tìm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hiểu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tự</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a:t>
            </a:r>
          </a:p>
        </p:txBody>
      </p:sp>
      <p:pic>
        <p:nvPicPr>
          <p:cNvPr id="11" name="Picture 10">
            <a:extLst>
              <a:ext uri="{FF2B5EF4-FFF2-40B4-BE49-F238E27FC236}">
                <a16:creationId xmlns:a16="http://schemas.microsoft.com/office/drawing/2014/main" id="{E34F594A-B2CB-39F5-D0FE-3516C2851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978" y="3218599"/>
            <a:ext cx="4490588" cy="3639401"/>
          </a:xfrm>
          <a:prstGeom prst="rect">
            <a:avLst/>
          </a:prstGeom>
        </p:spPr>
      </p:pic>
      <p:pic>
        <p:nvPicPr>
          <p:cNvPr id="2" name="Picture 2"/>
          <p:cNvPicPr>
            <a:picLocks noChangeAspect="1" noChangeArrowheads="1"/>
          </p:cNvPicPr>
          <p:nvPr/>
        </p:nvPicPr>
        <p:blipFill>
          <a:blip r:embed="rId4"/>
          <a:srcRect/>
          <a:stretch>
            <a:fillRect/>
          </a:stretch>
        </p:blipFill>
        <p:spPr bwMode="auto">
          <a:xfrm>
            <a:off x="8451928" y="0"/>
            <a:ext cx="2651514" cy="3361741"/>
          </a:xfrm>
          <a:prstGeom prst="rect">
            <a:avLst/>
          </a:prstGeom>
          <a:noFill/>
          <a:ln w="9525">
            <a:noFill/>
            <a:miter lim="800000"/>
            <a:headEnd/>
            <a:tailEnd/>
          </a:ln>
          <a:effectLst/>
        </p:spPr>
      </p:pic>
    </p:spTree>
    <p:extLst>
      <p:ext uri="{BB962C8B-B14F-4D97-AF65-F5344CB8AC3E}">
        <p14:creationId xmlns:p14="http://schemas.microsoft.com/office/powerpoint/2010/main" val="126961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5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repeatCount="500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1000"/>
                                        <p:tgtEl>
                                          <p:spTgt spid="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ircle(in)">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87072"/>
            <a:ext cx="12192000" cy="5849007"/>
          </a:xfrm>
          <a:ln>
            <a:noFill/>
          </a:ln>
        </p:spPr>
        <p:txBody>
          <a:bodyPr>
            <a:normAutofit/>
          </a:bodyPr>
          <a:lstStyle/>
          <a:p>
            <a:pPr algn="l"/>
            <a:r>
              <a:rPr lang="en-US" sz="2800" b="1" dirty="0">
                <a:solidFill>
                  <a:srgbClr val="0000FF"/>
                </a:solidFill>
                <a:latin typeface="Times New Roman" pitchFamily="18" charset="0"/>
                <a:cs typeface="Times New Roman" pitchFamily="18" charset="0"/>
              </a:rPr>
              <a:t>1. PHƯƠNG PHÁP TÌM HIỂU TỰ NHIÊN:</a:t>
            </a: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1: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hỏi</a:t>
            </a: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Xây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thuyết</a:t>
            </a:r>
            <a:endParaRPr lang="en-US" sz="2800"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3: </a:t>
            </a:r>
            <a:r>
              <a:rPr lang="en-US" sz="2800" dirty="0" err="1">
                <a:solidFill>
                  <a:srgbClr val="0000FF"/>
                </a:solidFill>
                <a:latin typeface="Times New Roman" pitchFamily="18" charset="0"/>
                <a:cs typeface="Times New Roman" pitchFamily="18" charset="0"/>
              </a:rPr>
              <a:t>Kiểm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thuyết</a:t>
            </a:r>
            <a:r>
              <a:rPr lang="en-US" sz="2800"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a:t>
            </a:r>
            <a:endParaRPr lang="en-US" sz="2800" dirty="0">
              <a:solidFill>
                <a:srgbClr val="0000FF"/>
              </a:solidFill>
              <a:latin typeface="Times New Roman" pitchFamily="18" charset="0"/>
              <a:cs typeface="Times New Roman" pitchFamily="18" charset="0"/>
            </a:endParaRPr>
          </a:p>
          <a:p>
            <a:pPr algn="l">
              <a:buFontTx/>
              <a:buChar char="-"/>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5: </a:t>
            </a:r>
            <a:r>
              <a:rPr lang="en-US" sz="2800" dirty="0" err="1">
                <a:solidFill>
                  <a:srgbClr val="0000FF"/>
                </a:solidFill>
                <a:latin typeface="Times New Roman" pitchFamily="18" charset="0"/>
                <a:cs typeface="Times New Roman" pitchFamily="18" charset="0"/>
              </a:rPr>
              <a:t>Viết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cáo</a:t>
            </a:r>
            <a:r>
              <a:rPr lang="en-US" sz="2800" dirty="0">
                <a:solidFill>
                  <a:srgbClr val="0000FF"/>
                </a:solidFill>
                <a:latin typeface="Times New Roman" pitchFamily="18" charset="0"/>
                <a:cs typeface="Times New Roman" pitchFamily="18" charset="0"/>
              </a:rPr>
              <a:t>:</a:t>
            </a:r>
          </a:p>
          <a:p>
            <a:pPr algn="l"/>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cáo</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endParaRPr lang="en-US" sz="2800"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Mục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đích</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Mẫu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endParaRPr lang="en-US" sz="2800"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luận</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luận</a:t>
            </a:r>
            <a:endParaRPr lang="en-US" sz="2800" dirty="0">
              <a:solidFill>
                <a:srgbClr val="0000FF"/>
              </a:solidFill>
              <a:latin typeface="Times New Roman" pitchFamily="18" charset="0"/>
              <a:cs typeface="Times New Roman" pitchFamily="18" charset="0"/>
            </a:endParaRPr>
          </a:p>
          <a:p>
            <a:pPr algn="l"/>
            <a:r>
              <a:rPr lang="en-US" sz="2800" b="1" dirty="0">
                <a:solidFill>
                  <a:srgbClr val="0000FF"/>
                </a:solidFill>
                <a:latin typeface="Times New Roman" pitchFamily="18" charset="0"/>
                <a:cs typeface="Times New Roman" pitchFamily="18" charset="0"/>
              </a:rPr>
              <a:t>2. CÁC KĨ NĂNG TRONG TIẾN TRÌNH TÌM HIỂU TỰ NHIÊN:</a:t>
            </a:r>
          </a:p>
          <a:p>
            <a:pPr algn="l">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sát</a:t>
            </a:r>
            <a:r>
              <a:rPr lang="en-US" sz="2800" b="1" dirty="0">
                <a:solidFill>
                  <a:srgbClr val="0000FF"/>
                </a:solidFill>
                <a:latin typeface="Times New Roman" pitchFamily="18" charset="0"/>
                <a:cs typeface="Times New Roman" pitchFamily="18" charset="0"/>
              </a:rPr>
              <a:t>.</a:t>
            </a:r>
          </a:p>
          <a:p>
            <a:pPr algn="l">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loại</a:t>
            </a:r>
            <a:r>
              <a:rPr lang="en-US" sz="2800" b="1" dirty="0">
                <a:solidFill>
                  <a:srgbClr val="0000FF"/>
                </a:solidFill>
                <a:latin typeface="Times New Roman" pitchFamily="18" charset="0"/>
                <a:cs typeface="Times New Roman" pitchFamily="18" charset="0"/>
              </a:rPr>
              <a:t>.</a:t>
            </a:r>
          </a:p>
          <a:p>
            <a:pPr algn="l">
              <a:buFontTx/>
              <a:buChar char="-"/>
            </a:pP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a:t>
            </a:r>
            <a:r>
              <a:rPr lang="en-US" sz="2800" b="1" dirty="0">
                <a:solidFill>
                  <a:srgbClr val="0000FF"/>
                </a:solidFill>
                <a:latin typeface="Times New Roman" pitchFamily="18" charset="0"/>
                <a:cs typeface="Times New Roman" pitchFamily="18" charset="0"/>
              </a:rPr>
              <a:t>.</a:t>
            </a:r>
          </a:p>
        </p:txBody>
      </p:sp>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MỞ ĐẦU: PHƯƠNG PHÁP VÀ KỸ NĂNG </a:t>
            </a:r>
          </a:p>
          <a:p>
            <a:pPr algn="ctr"/>
            <a:r>
              <a:rPr lang="en-US" sz="2800" b="1" dirty="0">
                <a:solidFill>
                  <a:srgbClr val="FF00FF"/>
                </a:solidFill>
                <a:latin typeface="Times New Roman" pitchFamily="18" charset="0"/>
                <a:cs typeface="Times New Roman" pitchFamily="18" charset="0"/>
              </a:rPr>
              <a:t>TRONG HỌC TẬP MÔN KHOA HỌC TỰ NHIÊN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strips(downRight)">
                                      <p:cBhvr>
                                        <p:cTn id="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816543" y="1798638"/>
            <a:ext cx="6924675" cy="4276725"/>
          </a:xfrm>
          <a:prstGeom prst="rect">
            <a:avLst/>
          </a:prstGeom>
          <a:noFill/>
          <a:ln w="9525">
            <a:noFill/>
            <a:miter lim="800000"/>
            <a:headEnd/>
            <a:tailEnd/>
          </a:ln>
          <a:effectLst/>
        </p:spPr>
      </p:pic>
      <p:sp>
        <p:nvSpPr>
          <p:cNvPr id="5" name="TextBox 4"/>
          <p:cNvSpPr txBox="1"/>
          <p:nvPr/>
        </p:nvSpPr>
        <p:spPr>
          <a:xfrm>
            <a:off x="629920" y="711200"/>
            <a:ext cx="11115040" cy="954107"/>
          </a:xfrm>
          <a:prstGeom prst="rect">
            <a:avLst/>
          </a:prstGeom>
          <a:noFill/>
        </p:spPr>
        <p:txBody>
          <a:bodyPr wrap="square" rtlCol="0">
            <a:spAutoFit/>
          </a:bodyPr>
          <a:lstStyle/>
          <a:p>
            <a:r>
              <a:rPr lang="en-US" sz="2800" b="1" dirty="0" err="1">
                <a:solidFill>
                  <a:srgbClr val="FF00FF"/>
                </a:solidFill>
                <a:latin typeface="Times New Roman" pitchFamily="18" charset="0"/>
                <a:cs typeface="Times New Roman" pitchFamily="18" charset="0"/>
              </a:rPr>
              <a:t>Kĩ</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năng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đo</a:t>
            </a:r>
            <a:r>
              <a:rPr lang="en-US" sz="2800" b="1"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dụng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dụng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cụ</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như</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thước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cân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nhiệt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kế</a:t>
            </a:r>
            <a:r>
              <a:rPr lang="en-US" sz="2800" dirty="0">
                <a:solidFill>
                  <a:srgbClr val="FF00FF"/>
                </a:solidFill>
                <a:latin typeface="Times New Roman" pitchFamily="18" charset="0"/>
                <a:cs typeface="Times New Roman" pitchFamily="18" charset="0"/>
              </a:rPr>
              <a:t>…</a:t>
            </a:r>
            <a:r>
              <a:rPr lang="en-US" sz="2800" dirty="0" err="1">
                <a:solidFill>
                  <a:srgbClr val="FF00FF"/>
                </a:solidFill>
                <a:latin typeface="Times New Roman" pitchFamily="18" charset="0"/>
                <a:cs typeface="Times New Roman" pitchFamily="18" charset="0"/>
              </a:rPr>
              <a:t>để</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mô</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tả</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kích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thước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khối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lượng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nhiệt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a:t>
            </a:r>
            <a:r>
              <a:rPr lang="en-US" sz="2800" dirty="0">
                <a:solidFill>
                  <a:srgbClr val="FF00FF"/>
                </a:solidFill>
                <a:latin typeface="Times New Roman" pitchFamily="18" charset="0"/>
                <a:cs typeface="Times New Roman" pitchFamily="18" charset="0"/>
              </a:rPr>
              <a:t>,…</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một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vật</a:t>
            </a:r>
            <a:r>
              <a:rPr lang="en-US" sz="2800" dirty="0">
                <a:solidFill>
                  <a:srgbClr val="FF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27799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87072"/>
            <a:ext cx="12192000" cy="5849007"/>
          </a:xfrm>
          <a:ln>
            <a:noFill/>
          </a:ln>
        </p:spPr>
        <p:txBody>
          <a:bodyPr>
            <a:normAutofit lnSpcReduction="10000"/>
          </a:bodyPr>
          <a:lstStyle/>
          <a:p>
            <a:pPr algn="l"/>
            <a:r>
              <a:rPr lang="en-US" sz="2800" b="1" dirty="0">
                <a:solidFill>
                  <a:srgbClr val="0000FF"/>
                </a:solidFill>
                <a:latin typeface="Times New Roman" pitchFamily="18" charset="0"/>
                <a:cs typeface="Times New Roman" pitchFamily="18" charset="0"/>
              </a:rPr>
              <a:t>1. PHƯƠNG PHÁP TÌM HIỂU TỰ NHIÊN:</a:t>
            </a: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1: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hỏi</a:t>
            </a: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Xây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thuyết</a:t>
            </a:r>
            <a:endParaRPr lang="en-US" sz="2800"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3: </a:t>
            </a:r>
            <a:r>
              <a:rPr lang="en-US" sz="2800" dirty="0" err="1">
                <a:solidFill>
                  <a:srgbClr val="0000FF"/>
                </a:solidFill>
                <a:latin typeface="Times New Roman" pitchFamily="18" charset="0"/>
                <a:cs typeface="Times New Roman" pitchFamily="18" charset="0"/>
              </a:rPr>
              <a:t>Kiểm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thuyết</a:t>
            </a:r>
            <a:r>
              <a:rPr lang="en-US" sz="2800"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a:t>
            </a:r>
            <a:endParaRPr lang="en-US" sz="2800" dirty="0">
              <a:solidFill>
                <a:srgbClr val="0000FF"/>
              </a:solidFill>
              <a:latin typeface="Times New Roman" pitchFamily="18" charset="0"/>
              <a:cs typeface="Times New Roman" pitchFamily="18" charset="0"/>
            </a:endParaRPr>
          </a:p>
          <a:p>
            <a:pPr algn="l">
              <a:buFontTx/>
              <a:buChar char="-"/>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5: </a:t>
            </a:r>
            <a:r>
              <a:rPr lang="en-US" sz="2800" dirty="0" err="1">
                <a:solidFill>
                  <a:srgbClr val="0000FF"/>
                </a:solidFill>
                <a:latin typeface="Times New Roman" pitchFamily="18" charset="0"/>
                <a:cs typeface="Times New Roman" pitchFamily="18" charset="0"/>
              </a:rPr>
              <a:t>Viết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cáo</a:t>
            </a:r>
            <a:r>
              <a:rPr lang="en-US" sz="2800" dirty="0">
                <a:solidFill>
                  <a:srgbClr val="0000FF"/>
                </a:solidFill>
                <a:latin typeface="Times New Roman" pitchFamily="18" charset="0"/>
                <a:cs typeface="Times New Roman" pitchFamily="18" charset="0"/>
              </a:rPr>
              <a:t>:</a:t>
            </a:r>
          </a:p>
          <a:p>
            <a:pPr algn="l"/>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cáo</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endParaRPr lang="en-US" sz="2800"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Mục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đích</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Mẫu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endParaRPr lang="en-US" sz="2800"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luận</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luận</a:t>
            </a:r>
            <a:endParaRPr lang="en-US" sz="2800" dirty="0">
              <a:solidFill>
                <a:srgbClr val="0000FF"/>
              </a:solidFill>
              <a:latin typeface="Times New Roman" pitchFamily="18" charset="0"/>
              <a:cs typeface="Times New Roman" pitchFamily="18" charset="0"/>
            </a:endParaRPr>
          </a:p>
          <a:p>
            <a:pPr algn="l"/>
            <a:r>
              <a:rPr lang="en-US" sz="2800" b="1" dirty="0">
                <a:solidFill>
                  <a:srgbClr val="0000FF"/>
                </a:solidFill>
                <a:latin typeface="Times New Roman" pitchFamily="18" charset="0"/>
                <a:cs typeface="Times New Roman" pitchFamily="18" charset="0"/>
              </a:rPr>
              <a:t>2. CÁC KĨ NĂNG TRONG TIẾN TRÌNH TÌM HIỂU TỰ NHIÊN:</a:t>
            </a:r>
          </a:p>
          <a:p>
            <a:pPr algn="l">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sát</a:t>
            </a:r>
            <a:r>
              <a:rPr lang="en-US" sz="2800" b="1" dirty="0">
                <a:solidFill>
                  <a:srgbClr val="0000FF"/>
                </a:solidFill>
                <a:latin typeface="Times New Roman" pitchFamily="18" charset="0"/>
                <a:cs typeface="Times New Roman" pitchFamily="18" charset="0"/>
              </a:rPr>
              <a:t>.</a:t>
            </a:r>
          </a:p>
          <a:p>
            <a:pPr algn="l">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loại</a:t>
            </a:r>
            <a:r>
              <a:rPr lang="en-US" sz="2800" b="1" dirty="0">
                <a:solidFill>
                  <a:srgbClr val="0000FF"/>
                </a:solidFill>
                <a:latin typeface="Times New Roman" pitchFamily="18" charset="0"/>
                <a:cs typeface="Times New Roman" pitchFamily="18" charset="0"/>
              </a:rPr>
              <a:t>.</a:t>
            </a:r>
          </a:p>
          <a:p>
            <a:pPr algn="l">
              <a:buFontTx/>
              <a:buChar char="-"/>
            </a:pP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a:t>
            </a:r>
            <a:r>
              <a:rPr lang="en-US" sz="2800" b="1" dirty="0">
                <a:solidFill>
                  <a:srgbClr val="0000FF"/>
                </a:solidFill>
                <a:latin typeface="Times New Roman" pitchFamily="18" charset="0"/>
                <a:cs typeface="Times New Roman" pitchFamily="18" charset="0"/>
              </a:rPr>
              <a:t>.</a:t>
            </a:r>
          </a:p>
          <a:p>
            <a:pPr algn="l">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đoán</a:t>
            </a:r>
            <a:r>
              <a:rPr lang="en-US" sz="2800" b="1" dirty="0">
                <a:solidFill>
                  <a:srgbClr val="0000FF"/>
                </a:solidFill>
                <a:latin typeface="Times New Roman" pitchFamily="18" charset="0"/>
                <a:cs typeface="Times New Roman" pitchFamily="18" charset="0"/>
              </a:rPr>
              <a:t>.</a:t>
            </a:r>
          </a:p>
        </p:txBody>
      </p:sp>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MỞ ĐẦU: PHƯƠNG PHÁP VÀ KỸ NĂNG </a:t>
            </a:r>
          </a:p>
          <a:p>
            <a:pPr algn="ctr"/>
            <a:r>
              <a:rPr lang="en-US" sz="2800" b="1" dirty="0">
                <a:solidFill>
                  <a:srgbClr val="FF00FF"/>
                </a:solidFill>
                <a:latin typeface="Times New Roman" pitchFamily="18" charset="0"/>
                <a:cs typeface="Times New Roman" pitchFamily="18" charset="0"/>
              </a:rPr>
              <a:t>TRONG HỌC TẬP MÔN KHOA HỌC TỰ NHIÊN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strips(downRight)">
                                      <p:cBhvr>
                                        <p:cTn id="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085215" y="1668463"/>
            <a:ext cx="9696450" cy="3724275"/>
          </a:xfrm>
          <a:prstGeom prst="rect">
            <a:avLst/>
          </a:prstGeom>
          <a:noFill/>
          <a:ln w="9525">
            <a:noFill/>
            <a:miter lim="800000"/>
            <a:headEnd/>
            <a:tailEnd/>
          </a:ln>
          <a:effectLst/>
        </p:spPr>
      </p:pic>
      <p:sp>
        <p:nvSpPr>
          <p:cNvPr id="6" name="TextBox 5"/>
          <p:cNvSpPr txBox="1"/>
          <p:nvPr/>
        </p:nvSpPr>
        <p:spPr>
          <a:xfrm>
            <a:off x="629920" y="711200"/>
            <a:ext cx="11115040" cy="954107"/>
          </a:xfrm>
          <a:prstGeom prst="rect">
            <a:avLst/>
          </a:prstGeom>
          <a:noFill/>
        </p:spPr>
        <p:txBody>
          <a:bodyPr wrap="square" rtlCol="0">
            <a:spAutoFit/>
          </a:bodyPr>
          <a:lstStyle/>
          <a:p>
            <a:r>
              <a:rPr lang="en-US" sz="2800" b="1" dirty="0" err="1">
                <a:solidFill>
                  <a:srgbClr val="FF00FF"/>
                </a:solidFill>
                <a:latin typeface="Times New Roman" pitchFamily="18" charset="0"/>
                <a:cs typeface="Times New Roman" pitchFamily="18" charset="0"/>
              </a:rPr>
              <a:t>Kỹ</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năng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đoán</a:t>
            </a:r>
            <a:r>
              <a:rPr lang="en-US" sz="2800" b="1"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Nêu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quả</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một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sự</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kiện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tương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lai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dựa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một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mẫu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vật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bằng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chứng</a:t>
            </a:r>
            <a:r>
              <a:rPr lang="en-US" sz="2800" dirty="0">
                <a:solidFill>
                  <a:srgbClr val="FF00FF"/>
                </a:solidFill>
                <a:latin typeface="Times New Roman" pitchFamily="18" charset="0"/>
                <a:cs typeface="Times New Roman" pitchFamily="18" charset="0"/>
              </a:rPr>
              <a:t>.</a:t>
            </a:r>
          </a:p>
        </p:txBody>
      </p:sp>
    </p:spTree>
    <p:extLst>
      <p:ext uri="{BB962C8B-B14F-4D97-AF65-F5344CB8AC3E}">
        <p14:creationId xmlns:p14="http://schemas.microsoft.com/office/powerpoint/2010/main" val="400616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87072"/>
            <a:ext cx="12192000" cy="5849007"/>
          </a:xfrm>
          <a:ln>
            <a:noFill/>
          </a:ln>
        </p:spPr>
        <p:txBody>
          <a:bodyPr>
            <a:normAutofit fontScale="92500" lnSpcReduction="10000"/>
          </a:bodyPr>
          <a:lstStyle/>
          <a:p>
            <a:pPr algn="l"/>
            <a:r>
              <a:rPr lang="en-US" sz="2800" b="1" dirty="0">
                <a:solidFill>
                  <a:srgbClr val="0000FF"/>
                </a:solidFill>
                <a:latin typeface="Times New Roman" pitchFamily="18" charset="0"/>
                <a:cs typeface="Times New Roman" pitchFamily="18" charset="0"/>
              </a:rPr>
              <a:t>1. PHƯƠNG PHÁP TÌM HIỂU TỰ NHIÊN:</a:t>
            </a: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1: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hỏi</a:t>
            </a: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Xây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thuyết</a:t>
            </a:r>
            <a:r>
              <a:rPr lang="en-US" sz="2800" dirty="0">
                <a:solidFill>
                  <a:srgbClr val="0000FF"/>
                </a:solidFill>
                <a:latin typeface="Times New Roman" pitchFamily="18" charset="0"/>
                <a:cs typeface="Times New Roman" pitchFamily="18" charset="0"/>
              </a:rPr>
              <a:t> </a:t>
            </a: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3: </a:t>
            </a:r>
            <a:r>
              <a:rPr lang="en-US" sz="2800" dirty="0" err="1">
                <a:solidFill>
                  <a:srgbClr val="0000FF"/>
                </a:solidFill>
                <a:latin typeface="Times New Roman" pitchFamily="18" charset="0"/>
                <a:cs typeface="Times New Roman" pitchFamily="18" charset="0"/>
              </a:rPr>
              <a:t>Kiểm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thuyết</a:t>
            </a:r>
            <a:r>
              <a:rPr lang="en-US" sz="2800"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a:t>
            </a:r>
            <a:endParaRPr lang="en-US" sz="2800" dirty="0">
              <a:solidFill>
                <a:srgbClr val="0000FF"/>
              </a:solidFill>
              <a:latin typeface="Times New Roman" pitchFamily="18" charset="0"/>
              <a:cs typeface="Times New Roman" pitchFamily="18" charset="0"/>
            </a:endParaRPr>
          </a:p>
          <a:p>
            <a:pPr algn="l">
              <a:buFontTx/>
              <a:buChar char="-"/>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5: </a:t>
            </a:r>
            <a:r>
              <a:rPr lang="en-US" sz="2800" dirty="0" err="1">
                <a:solidFill>
                  <a:srgbClr val="0000FF"/>
                </a:solidFill>
                <a:latin typeface="Times New Roman" pitchFamily="18" charset="0"/>
                <a:cs typeface="Times New Roman" pitchFamily="18" charset="0"/>
              </a:rPr>
              <a:t>Viết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cáo</a:t>
            </a:r>
            <a:r>
              <a:rPr lang="en-US" sz="2800" dirty="0">
                <a:solidFill>
                  <a:srgbClr val="0000FF"/>
                </a:solidFill>
                <a:latin typeface="Times New Roman" pitchFamily="18" charset="0"/>
                <a:cs typeface="Times New Roman" pitchFamily="18" charset="0"/>
              </a:rPr>
              <a:t>:</a:t>
            </a:r>
          </a:p>
          <a:p>
            <a:pPr algn="l"/>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cáo</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endParaRPr lang="en-US" sz="2800"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Mục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đích</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Mẫu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endParaRPr lang="en-US" sz="2800"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luận</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luận</a:t>
            </a:r>
            <a:endParaRPr lang="en-US" sz="2800" dirty="0">
              <a:solidFill>
                <a:srgbClr val="0000FF"/>
              </a:solidFill>
              <a:latin typeface="Times New Roman" pitchFamily="18" charset="0"/>
              <a:cs typeface="Times New Roman" pitchFamily="18" charset="0"/>
            </a:endParaRPr>
          </a:p>
          <a:p>
            <a:pPr algn="l"/>
            <a:r>
              <a:rPr lang="en-US" sz="2800" b="1" dirty="0">
                <a:solidFill>
                  <a:srgbClr val="0000FF"/>
                </a:solidFill>
                <a:latin typeface="Times New Roman" pitchFamily="18" charset="0"/>
                <a:cs typeface="Times New Roman" pitchFamily="18" charset="0"/>
              </a:rPr>
              <a:t>2. CÁC KĨ NĂNG TRONG TIẾN TRÌNH TÌM HIỂU TỰ NHIÊN:</a:t>
            </a:r>
          </a:p>
          <a:p>
            <a:pPr algn="l">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sát</a:t>
            </a:r>
            <a:r>
              <a:rPr lang="en-US" sz="2800" b="1" dirty="0">
                <a:solidFill>
                  <a:srgbClr val="0000FF"/>
                </a:solidFill>
                <a:latin typeface="Times New Roman" pitchFamily="18" charset="0"/>
                <a:cs typeface="Times New Roman" pitchFamily="18" charset="0"/>
              </a:rPr>
              <a:t>.</a:t>
            </a:r>
          </a:p>
          <a:p>
            <a:pPr algn="l">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loại</a:t>
            </a:r>
            <a:r>
              <a:rPr lang="en-US" sz="2800" b="1" dirty="0">
                <a:solidFill>
                  <a:srgbClr val="0000FF"/>
                </a:solidFill>
                <a:latin typeface="Times New Roman" pitchFamily="18" charset="0"/>
                <a:cs typeface="Times New Roman" pitchFamily="18" charset="0"/>
              </a:rPr>
              <a:t>.</a:t>
            </a:r>
          </a:p>
          <a:p>
            <a:pPr algn="l">
              <a:buFontTx/>
              <a:buChar char="-"/>
            </a:pP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a:t>
            </a:r>
            <a:r>
              <a:rPr lang="en-US" sz="2800" b="1" dirty="0">
                <a:solidFill>
                  <a:srgbClr val="0000FF"/>
                </a:solidFill>
                <a:latin typeface="Times New Roman" pitchFamily="18" charset="0"/>
                <a:cs typeface="Times New Roman" pitchFamily="18" charset="0"/>
              </a:rPr>
              <a:t>.</a:t>
            </a:r>
          </a:p>
          <a:p>
            <a:pPr algn="l">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đoán</a:t>
            </a:r>
            <a:r>
              <a:rPr lang="en-US" sz="2800" b="1" dirty="0">
                <a:solidFill>
                  <a:srgbClr val="0000FF"/>
                </a:solidFill>
                <a:latin typeface="Times New Roman" pitchFamily="18" charset="0"/>
                <a:cs typeface="Times New Roman" pitchFamily="18" charset="0"/>
              </a:rPr>
              <a:t>.</a:t>
            </a:r>
          </a:p>
          <a:p>
            <a:pPr algn="l">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a:t>
            </a:r>
          </a:p>
        </p:txBody>
      </p:sp>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MỞ ĐẦU: PHƯƠNG PHÁP VÀ KỸ NĂNG </a:t>
            </a:r>
          </a:p>
          <a:p>
            <a:pPr algn="ctr"/>
            <a:r>
              <a:rPr lang="en-US" sz="2800" b="1" dirty="0">
                <a:solidFill>
                  <a:srgbClr val="FF00FF"/>
                </a:solidFill>
                <a:latin typeface="Times New Roman" pitchFamily="18" charset="0"/>
                <a:cs typeface="Times New Roman" pitchFamily="18" charset="0"/>
              </a:rPr>
              <a:t>TRONG HỌC TẬP MÔN KHOA HỌC TỰ NHIÊN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strips(downRight)">
                                      <p:cBhvr>
                                        <p:cTn id="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8814" y="2539065"/>
            <a:ext cx="4944066" cy="1815882"/>
          </a:xfrm>
          <a:prstGeom prst="rect">
            <a:avLst/>
          </a:prstGeom>
        </p:spPr>
        <p:txBody>
          <a:bodyPr wrap="square">
            <a:spAutoFit/>
          </a:bodyPr>
          <a:lstStyle/>
          <a:p>
            <a:pPr marL="342900" indent="-342900" algn="just"/>
            <a:r>
              <a:rPr lang="en-US" sz="2800" dirty="0" err="1">
                <a:solidFill>
                  <a:srgbClr val="FF0000"/>
                </a:solidFill>
                <a:latin typeface="Times New Roman" pitchFamily="18" charset="0"/>
                <a:ea typeface="Calibri" panose="020F0502020204030204" pitchFamily="34" charset="0"/>
                <a:cs typeface="Times New Roman" pitchFamily="18" charset="0"/>
              </a:rPr>
              <a:t>Em</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đã</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dùng</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những</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kĩ</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năng</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nào</a:t>
            </a:r>
            <a:r>
              <a:rPr lang="en-US" sz="2800" dirty="0">
                <a:solidFill>
                  <a:srgbClr val="FF0000"/>
                </a:solidFill>
                <a:latin typeface="Times New Roman" pitchFamily="18" charset="0"/>
                <a:ea typeface="Calibri" panose="020F0502020204030204" pitchFamily="34" charset="0"/>
                <a:cs typeface="Times New Roman" pitchFamily="18" charset="0"/>
              </a:rPr>
              <a:t> ở </a:t>
            </a:r>
            <a:r>
              <a:rPr lang="en-US" sz="2800" dirty="0" err="1">
                <a:solidFill>
                  <a:srgbClr val="FF0000"/>
                </a:solidFill>
                <a:latin typeface="Times New Roman" pitchFamily="18" charset="0"/>
                <a:ea typeface="Calibri" panose="020F0502020204030204" pitchFamily="34" charset="0"/>
                <a:cs typeface="Times New Roman" pitchFamily="18" charset="0"/>
              </a:rPr>
              <a:t>mỗi</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bước</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trong</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tiến</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trình</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tìm</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hiểu</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sự</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nảy</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mầm</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của</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hạt</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đỗ</a:t>
            </a:r>
            <a:r>
              <a:rPr lang="en-US" sz="2800" dirty="0">
                <a:solidFill>
                  <a:srgbClr val="FF0000"/>
                </a:solidFill>
                <a:latin typeface="Times New Roman" pitchFamily="18" charset="0"/>
                <a:ea typeface="Calibri" panose="020F0502020204030204" pitchFamily="34" charset="0"/>
                <a:cs typeface="Times New Roman" pitchFamily="18" charset="0"/>
              </a:rPr>
              <a:t> ở </a:t>
            </a:r>
            <a:r>
              <a:rPr lang="en-US" sz="2800" dirty="0" err="1">
                <a:solidFill>
                  <a:srgbClr val="FF0000"/>
                </a:solidFill>
                <a:latin typeface="Times New Roman" pitchFamily="18" charset="0"/>
                <a:ea typeface="Calibri" panose="020F0502020204030204" pitchFamily="34" charset="0"/>
                <a:cs typeface="Times New Roman" pitchFamily="18" charset="0"/>
              </a:rPr>
              <a:t>phần</a:t>
            </a:r>
            <a:r>
              <a:rPr lang="en-US" sz="2800" dirty="0">
                <a:solidFill>
                  <a:srgbClr val="FF0000"/>
                </a:solidFill>
                <a:latin typeface="Times New Roman" pitchFamily="18" charset="0"/>
                <a:ea typeface="Calibri" panose="020F0502020204030204" pitchFamily="34" charset="0"/>
                <a:cs typeface="Times New Roman" pitchFamily="18" charset="0"/>
              </a:rPr>
              <a:t> 1?</a:t>
            </a:r>
          </a:p>
        </p:txBody>
      </p:sp>
      <p:sp>
        <p:nvSpPr>
          <p:cNvPr id="5" name="TextBox 4">
            <a:extLst>
              <a:ext uri="{FF2B5EF4-FFF2-40B4-BE49-F238E27FC236}">
                <a16:creationId xmlns:a16="http://schemas.microsoft.com/office/drawing/2014/main" id="{F57DBFED-AF61-506C-A75A-D17083979493}"/>
              </a:ext>
            </a:extLst>
          </p:cNvPr>
          <p:cNvSpPr txBox="1"/>
          <p:nvPr/>
        </p:nvSpPr>
        <p:spPr>
          <a:xfrm>
            <a:off x="964496" y="1849120"/>
            <a:ext cx="2151551" cy="523220"/>
          </a:xfrm>
          <a:prstGeom prst="rect">
            <a:avLst/>
          </a:prstGeom>
          <a:noFill/>
        </p:spPr>
        <p:txBody>
          <a:bodyPr wrap="none" rtlCol="0">
            <a:spAutoFit/>
          </a:bodyPr>
          <a:lstStyle/>
          <a:p>
            <a:r>
              <a:rPr lang="en-US" sz="2800" b="1" dirty="0" err="1">
                <a:solidFill>
                  <a:srgbClr val="FF0000"/>
                </a:solidFill>
                <a:latin typeface="Times New Roman" pitchFamily="18" charset="0"/>
                <a:ea typeface="Hiragino Kaku Gothic StdN W8" panose="020B0800000000000000" pitchFamily="34" charset="-128"/>
                <a:cs typeface="Times New Roman" pitchFamily="18" charset="0"/>
              </a:rPr>
              <a:t>Nhiệm</a:t>
            </a:r>
            <a:r>
              <a:rPr lang="en-US" sz="2800" b="1" dirty="0">
                <a:solidFill>
                  <a:srgbClr val="FF0000"/>
                </a:solidFill>
                <a:latin typeface="Times New Roman" pitchFamily="18" charset="0"/>
                <a:ea typeface="Hiragino Kaku Gothic StdN W8" panose="020B0800000000000000" pitchFamily="34" charset="-128"/>
                <a:cs typeface="Times New Roman" pitchFamily="18" charset="0"/>
              </a:rPr>
              <a:t> </a:t>
            </a:r>
            <a:r>
              <a:rPr lang="en-US" sz="2800" b="1" dirty="0" err="1">
                <a:solidFill>
                  <a:srgbClr val="FF0000"/>
                </a:solidFill>
                <a:latin typeface="Times New Roman" pitchFamily="18" charset="0"/>
                <a:ea typeface="Hiragino Kaku Gothic StdN W8" panose="020B0800000000000000" pitchFamily="34" charset="-128"/>
                <a:cs typeface="Times New Roman" pitchFamily="18" charset="0"/>
              </a:rPr>
              <a:t>vụ</a:t>
            </a:r>
            <a:r>
              <a:rPr lang="en-US" sz="2800" b="1" dirty="0">
                <a:solidFill>
                  <a:srgbClr val="FF0000"/>
                </a:solidFill>
                <a:latin typeface="Times New Roman" pitchFamily="18" charset="0"/>
                <a:ea typeface="Hiragino Kaku Gothic StdN W8" panose="020B0800000000000000" pitchFamily="34" charset="-128"/>
                <a:cs typeface="Times New Roman" pitchFamily="18" charset="0"/>
              </a:rPr>
              <a:t> 3: </a:t>
            </a:r>
          </a:p>
        </p:txBody>
      </p:sp>
      <p:pic>
        <p:nvPicPr>
          <p:cNvPr id="4099" name="Picture 3"/>
          <p:cNvPicPr>
            <a:picLocks noChangeAspect="1" noChangeArrowheads="1"/>
          </p:cNvPicPr>
          <p:nvPr/>
        </p:nvPicPr>
        <p:blipFill>
          <a:blip r:embed="rId2"/>
          <a:srcRect/>
          <a:stretch>
            <a:fillRect/>
          </a:stretch>
        </p:blipFill>
        <p:spPr bwMode="auto">
          <a:xfrm>
            <a:off x="5470897" y="113983"/>
            <a:ext cx="6721104" cy="759777"/>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5383339" y="881380"/>
            <a:ext cx="6808661" cy="784860"/>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a:srcRect/>
          <a:stretch>
            <a:fillRect/>
          </a:stretch>
        </p:blipFill>
        <p:spPr bwMode="auto">
          <a:xfrm>
            <a:off x="5401767" y="1563688"/>
            <a:ext cx="6790234" cy="1809432"/>
          </a:xfrm>
          <a:prstGeom prst="rect">
            <a:avLst/>
          </a:prstGeom>
          <a:noFill/>
          <a:ln w="9525">
            <a:noFill/>
            <a:miter lim="800000"/>
            <a:headEnd/>
            <a:tailEnd/>
          </a:ln>
          <a:effectLst/>
        </p:spPr>
      </p:pic>
      <p:pic>
        <p:nvPicPr>
          <p:cNvPr id="4102" name="Picture 6"/>
          <p:cNvPicPr>
            <a:picLocks noChangeAspect="1" noChangeArrowheads="1"/>
          </p:cNvPicPr>
          <p:nvPr/>
        </p:nvPicPr>
        <p:blipFill>
          <a:blip r:embed="rId5"/>
          <a:srcRect/>
          <a:stretch>
            <a:fillRect/>
          </a:stretch>
        </p:blipFill>
        <p:spPr bwMode="auto">
          <a:xfrm>
            <a:off x="5451527" y="3371533"/>
            <a:ext cx="6740474" cy="1139507"/>
          </a:xfrm>
          <a:prstGeom prst="rect">
            <a:avLst/>
          </a:prstGeom>
          <a:noFill/>
          <a:ln w="9525">
            <a:noFill/>
            <a:miter lim="800000"/>
            <a:headEnd/>
            <a:tailEnd/>
          </a:ln>
          <a:effectLst/>
        </p:spPr>
      </p:pic>
      <p:pic>
        <p:nvPicPr>
          <p:cNvPr id="4103" name="Picture 7"/>
          <p:cNvPicPr>
            <a:picLocks noChangeAspect="1" noChangeArrowheads="1"/>
          </p:cNvPicPr>
          <p:nvPr/>
        </p:nvPicPr>
        <p:blipFill>
          <a:blip r:embed="rId6"/>
          <a:srcRect/>
          <a:stretch>
            <a:fillRect/>
          </a:stretch>
        </p:blipFill>
        <p:spPr bwMode="auto">
          <a:xfrm>
            <a:off x="5405121" y="4407853"/>
            <a:ext cx="6786880" cy="1140815"/>
          </a:xfrm>
          <a:prstGeom prst="rect">
            <a:avLst/>
          </a:prstGeom>
          <a:noFill/>
          <a:ln w="9525">
            <a:noFill/>
            <a:miter lim="800000"/>
            <a:headEnd/>
            <a:tailEnd/>
          </a:ln>
          <a:effectLst/>
        </p:spPr>
      </p:pic>
      <p:pic>
        <p:nvPicPr>
          <p:cNvPr id="4104" name="Picture 8"/>
          <p:cNvPicPr>
            <a:picLocks noChangeAspect="1" noChangeArrowheads="1"/>
          </p:cNvPicPr>
          <p:nvPr/>
        </p:nvPicPr>
        <p:blipFill>
          <a:blip r:embed="rId7"/>
          <a:srcRect/>
          <a:stretch>
            <a:fillRect/>
          </a:stretch>
        </p:blipFill>
        <p:spPr bwMode="auto">
          <a:xfrm>
            <a:off x="5379485" y="5608320"/>
            <a:ext cx="6690595" cy="1249680"/>
          </a:xfrm>
          <a:prstGeom prst="rect">
            <a:avLst/>
          </a:prstGeom>
          <a:noFill/>
          <a:ln w="9525">
            <a:noFill/>
            <a:miter lim="800000"/>
            <a:headEnd/>
            <a:tailEnd/>
          </a:ln>
          <a:effectLst/>
        </p:spPr>
      </p:pic>
    </p:spTree>
    <p:extLst>
      <p:ext uri="{BB962C8B-B14F-4D97-AF65-F5344CB8AC3E}">
        <p14:creationId xmlns:p14="http://schemas.microsoft.com/office/powerpoint/2010/main" val="421455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diamond(in)">
                                      <p:cBhvr>
                                        <p:cTn id="17" dur="2000"/>
                                        <p:tgtEl>
                                          <p:spTgt spid="409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diamond(in)">
                                      <p:cBhvr>
                                        <p:cTn id="22" dur="2000"/>
                                        <p:tgtEl>
                                          <p:spTgt spid="410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diamond(in)">
                                      <p:cBhvr>
                                        <p:cTn id="27" dur="2000"/>
                                        <p:tgtEl>
                                          <p:spTgt spid="4101"/>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4102"/>
                                        </p:tgtEl>
                                        <p:attrNameLst>
                                          <p:attrName>style.visibility</p:attrName>
                                        </p:attrNameLst>
                                      </p:cBhvr>
                                      <p:to>
                                        <p:strVal val="visible"/>
                                      </p:to>
                                    </p:set>
                                    <p:animEffect transition="in" filter="diamond(in)">
                                      <p:cBhvr>
                                        <p:cTn id="32" dur="2000"/>
                                        <p:tgtEl>
                                          <p:spTgt spid="410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4103"/>
                                        </p:tgtEl>
                                        <p:attrNameLst>
                                          <p:attrName>style.visibility</p:attrName>
                                        </p:attrNameLst>
                                      </p:cBhvr>
                                      <p:to>
                                        <p:strVal val="visible"/>
                                      </p:to>
                                    </p:set>
                                    <p:animEffect transition="in" filter="diamond(in)">
                                      <p:cBhvr>
                                        <p:cTn id="37" dur="2000"/>
                                        <p:tgtEl>
                                          <p:spTgt spid="4103"/>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4104"/>
                                        </p:tgtEl>
                                        <p:attrNameLst>
                                          <p:attrName>style.visibility</p:attrName>
                                        </p:attrNameLst>
                                      </p:cBhvr>
                                      <p:to>
                                        <p:strVal val="visible"/>
                                      </p:to>
                                    </p:set>
                                    <p:animEffect transition="in" filter="diamond(in)">
                                      <p:cBhvr>
                                        <p:cTn id="42" dur="2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14" y="1258905"/>
            <a:ext cx="4944066" cy="1384995"/>
          </a:xfrm>
          <a:prstGeom prst="rect">
            <a:avLst/>
          </a:prstGeom>
        </p:spPr>
        <p:txBody>
          <a:bodyPr wrap="square">
            <a:spAutoFit/>
          </a:bodyPr>
          <a:lstStyle/>
          <a:p>
            <a:pPr marL="342900" indent="-342900" algn="just"/>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Làm</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thí</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nghiệm</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trồng</a:t>
            </a:r>
            <a:r>
              <a:rPr lang="en-US" sz="2800" dirty="0">
                <a:solidFill>
                  <a:srgbClr val="FF0000"/>
                </a:solidFill>
                <a:latin typeface="Times New Roman" pitchFamily="18" charset="0"/>
                <a:ea typeface="Calibri" panose="020F0502020204030204" pitchFamily="34" charset="0"/>
                <a:cs typeface="Times New Roman" pitchFamily="18" charset="0"/>
              </a:rPr>
              <a:t> 10 </a:t>
            </a:r>
            <a:r>
              <a:rPr lang="en-US" sz="2800" dirty="0" err="1">
                <a:solidFill>
                  <a:srgbClr val="FF0000"/>
                </a:solidFill>
                <a:latin typeface="Times New Roman" pitchFamily="18" charset="0"/>
                <a:ea typeface="Calibri" panose="020F0502020204030204" pitchFamily="34" charset="0"/>
                <a:cs typeface="Times New Roman" pitchFamily="18" charset="0"/>
              </a:rPr>
              <a:t>hạt</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đỗ</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vào</a:t>
            </a:r>
            <a:r>
              <a:rPr lang="en-US" sz="2800" dirty="0">
                <a:solidFill>
                  <a:srgbClr val="FF0000"/>
                </a:solidFill>
                <a:latin typeface="Times New Roman" pitchFamily="18" charset="0"/>
                <a:ea typeface="Calibri" panose="020F0502020204030204" pitchFamily="34" charset="0"/>
                <a:cs typeface="Times New Roman" pitchFamily="18" charset="0"/>
              </a:rPr>
              <a:t> 10 </a:t>
            </a:r>
            <a:r>
              <a:rPr lang="en-US" sz="2800" dirty="0" err="1">
                <a:solidFill>
                  <a:srgbClr val="FF0000"/>
                </a:solidFill>
                <a:latin typeface="Times New Roman" pitchFamily="18" charset="0"/>
                <a:ea typeface="Calibri" panose="020F0502020204030204" pitchFamily="34" charset="0"/>
                <a:cs typeface="Times New Roman" pitchFamily="18" charset="0"/>
              </a:rPr>
              <a:t>chậu</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đất</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như</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mô</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tả</a:t>
            </a:r>
            <a:r>
              <a:rPr lang="en-US" sz="2800" dirty="0">
                <a:solidFill>
                  <a:srgbClr val="FF0000"/>
                </a:solidFill>
                <a:latin typeface="Times New Roman" pitchFamily="18" charset="0"/>
                <a:ea typeface="Calibri" panose="020F0502020204030204" pitchFamily="34" charset="0"/>
                <a:cs typeface="Times New Roman" pitchFamily="18" charset="0"/>
              </a:rPr>
              <a:t> ở </a:t>
            </a:r>
            <a:r>
              <a:rPr lang="en-US" sz="2800" dirty="0" err="1">
                <a:solidFill>
                  <a:srgbClr val="FF0000"/>
                </a:solidFill>
                <a:latin typeface="Times New Roman" pitchFamily="18" charset="0"/>
                <a:ea typeface="Calibri" panose="020F0502020204030204" pitchFamily="34" charset="0"/>
                <a:cs typeface="Times New Roman" pitchFamily="18" charset="0"/>
              </a:rPr>
              <a:t>phần</a:t>
            </a:r>
            <a:r>
              <a:rPr lang="en-US" sz="2800" dirty="0">
                <a:solidFill>
                  <a:srgbClr val="FF0000"/>
                </a:solidFill>
                <a:latin typeface="Times New Roman" pitchFamily="18" charset="0"/>
                <a:ea typeface="Calibri" panose="020F0502020204030204" pitchFamily="34" charset="0"/>
                <a:cs typeface="Times New Roman" pitchFamily="18" charset="0"/>
              </a:rPr>
              <a:t> 1</a:t>
            </a:r>
          </a:p>
        </p:txBody>
      </p:sp>
      <p:sp>
        <p:nvSpPr>
          <p:cNvPr id="5" name="TextBox 4">
            <a:extLst>
              <a:ext uri="{FF2B5EF4-FFF2-40B4-BE49-F238E27FC236}">
                <a16:creationId xmlns:a16="http://schemas.microsoft.com/office/drawing/2014/main" id="{F57DBFED-AF61-506C-A75A-D17083979493}"/>
              </a:ext>
            </a:extLst>
          </p:cNvPr>
          <p:cNvSpPr txBox="1"/>
          <p:nvPr/>
        </p:nvSpPr>
        <p:spPr>
          <a:xfrm>
            <a:off x="964496" y="690880"/>
            <a:ext cx="2151551" cy="523220"/>
          </a:xfrm>
          <a:prstGeom prst="rect">
            <a:avLst/>
          </a:prstGeom>
          <a:noFill/>
        </p:spPr>
        <p:txBody>
          <a:bodyPr wrap="none" rtlCol="0">
            <a:spAutoFit/>
          </a:bodyPr>
          <a:lstStyle/>
          <a:p>
            <a:r>
              <a:rPr lang="en-US" sz="2800" b="1" dirty="0" err="1">
                <a:solidFill>
                  <a:srgbClr val="FF0000"/>
                </a:solidFill>
                <a:latin typeface="Times New Roman" pitchFamily="18" charset="0"/>
                <a:ea typeface="Hiragino Kaku Gothic StdN W8" panose="020B0800000000000000" pitchFamily="34" charset="-128"/>
                <a:cs typeface="Times New Roman" pitchFamily="18" charset="0"/>
              </a:rPr>
              <a:t>Nhiệm</a:t>
            </a:r>
            <a:r>
              <a:rPr lang="en-US" sz="2800" b="1" dirty="0">
                <a:solidFill>
                  <a:srgbClr val="FF0000"/>
                </a:solidFill>
                <a:latin typeface="Times New Roman" pitchFamily="18" charset="0"/>
                <a:ea typeface="Hiragino Kaku Gothic StdN W8" panose="020B0800000000000000" pitchFamily="34" charset="-128"/>
                <a:cs typeface="Times New Roman" pitchFamily="18" charset="0"/>
              </a:rPr>
              <a:t> </a:t>
            </a:r>
            <a:r>
              <a:rPr lang="en-US" sz="2800" b="1" dirty="0" err="1">
                <a:solidFill>
                  <a:srgbClr val="FF0000"/>
                </a:solidFill>
                <a:latin typeface="Times New Roman" pitchFamily="18" charset="0"/>
                <a:ea typeface="Hiragino Kaku Gothic StdN W8" panose="020B0800000000000000" pitchFamily="34" charset="-128"/>
                <a:cs typeface="Times New Roman" pitchFamily="18" charset="0"/>
              </a:rPr>
              <a:t>vụ</a:t>
            </a:r>
            <a:r>
              <a:rPr lang="en-US" sz="2800" b="1" dirty="0">
                <a:solidFill>
                  <a:srgbClr val="FF0000"/>
                </a:solidFill>
                <a:latin typeface="Times New Roman" pitchFamily="18" charset="0"/>
                <a:ea typeface="Hiragino Kaku Gothic StdN W8" panose="020B0800000000000000" pitchFamily="34" charset="-128"/>
                <a:cs typeface="Times New Roman" pitchFamily="18" charset="0"/>
              </a:rPr>
              <a:t> 4: </a:t>
            </a:r>
          </a:p>
        </p:txBody>
      </p:sp>
      <p:sp>
        <p:nvSpPr>
          <p:cNvPr id="10" name="Rectangle 9"/>
          <p:cNvSpPr/>
          <p:nvPr/>
        </p:nvSpPr>
        <p:spPr>
          <a:xfrm>
            <a:off x="-16466" y="2671145"/>
            <a:ext cx="4944066" cy="954107"/>
          </a:xfrm>
          <a:prstGeom prst="rect">
            <a:avLst/>
          </a:prstGeom>
        </p:spPr>
        <p:txBody>
          <a:bodyPr wrap="square">
            <a:spAutoFit/>
          </a:bodyPr>
          <a:lstStyle/>
          <a:p>
            <a:pPr marL="342900" indent="-342900" algn="just"/>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Trong</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thí</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nghiệm</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này</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em</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đã</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sử</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sụng</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các</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kĩ</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năng</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như</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thế</a:t>
            </a:r>
            <a:r>
              <a:rPr lang="en-US" sz="2800" dirty="0">
                <a:solidFill>
                  <a:srgbClr val="FF0000"/>
                </a:solidFill>
                <a:latin typeface="Times New Roman" pitchFamily="18" charset="0"/>
                <a:ea typeface="Calibri" panose="020F0502020204030204" pitchFamily="34" charset="0"/>
                <a:cs typeface="Times New Roman" pitchFamily="18" charset="0"/>
              </a:rPr>
              <a:t> </a:t>
            </a:r>
            <a:r>
              <a:rPr lang="en-US" sz="2800" dirty="0" err="1">
                <a:solidFill>
                  <a:srgbClr val="FF0000"/>
                </a:solidFill>
                <a:latin typeface="Times New Roman" pitchFamily="18" charset="0"/>
                <a:ea typeface="Calibri" panose="020F0502020204030204" pitchFamily="34" charset="0"/>
                <a:cs typeface="Times New Roman" pitchFamily="18" charset="0"/>
              </a:rPr>
              <a:t>nào</a:t>
            </a:r>
            <a:r>
              <a:rPr lang="en-US" sz="2800" dirty="0">
                <a:solidFill>
                  <a:srgbClr val="FF0000"/>
                </a:solidFill>
                <a:latin typeface="Times New Roman" pitchFamily="18" charset="0"/>
                <a:ea typeface="Calibri" panose="020F0502020204030204" pitchFamily="34" charset="0"/>
                <a:cs typeface="Times New Roman" pitchFamily="18" charset="0"/>
              </a:rPr>
              <a:t>?</a:t>
            </a:r>
          </a:p>
        </p:txBody>
      </p:sp>
      <p:sp>
        <p:nvSpPr>
          <p:cNvPr id="11" name="TextBox 10"/>
          <p:cNvSpPr txBox="1"/>
          <p:nvPr/>
        </p:nvSpPr>
        <p:spPr>
          <a:xfrm>
            <a:off x="5161280" y="0"/>
            <a:ext cx="7030720" cy="1384995"/>
          </a:xfrm>
          <a:prstGeom prst="rect">
            <a:avLst/>
          </a:prstGeom>
          <a:noFill/>
        </p:spPr>
        <p:txBody>
          <a:bodyPr wrap="square" rtlCol="0">
            <a:spAutoFit/>
          </a:bodyPr>
          <a:lstStyle/>
          <a:p>
            <a:r>
              <a:rPr lang="en-US" sz="2800" b="1" dirty="0" err="1">
                <a:solidFill>
                  <a:srgbClr val="FF00FF"/>
                </a:solidFill>
                <a:latin typeface="Times New Roman" pitchFamily="18" charset="0"/>
                <a:cs typeface="Times New Roman" pitchFamily="18" charset="0"/>
              </a:rPr>
              <a:t>Kỹ</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năng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quan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sát</a:t>
            </a:r>
            <a:r>
              <a:rPr lang="en-US" sz="2800" b="1"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Bằng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quan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sát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mình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em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thấy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rằng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sự</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phát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triển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cây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điều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kiện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ánh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sáng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nhau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giống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nhau</a:t>
            </a:r>
            <a:r>
              <a:rPr lang="en-US" sz="2800" dirty="0">
                <a:solidFill>
                  <a:srgbClr val="FF00FF"/>
                </a:solidFill>
                <a:latin typeface="Times New Roman" pitchFamily="18" charset="0"/>
                <a:cs typeface="Times New Roman" pitchFamily="18" charset="0"/>
              </a:rPr>
              <a:t>.</a:t>
            </a:r>
          </a:p>
        </p:txBody>
      </p:sp>
      <p:sp>
        <p:nvSpPr>
          <p:cNvPr id="12" name="TextBox 11"/>
          <p:cNvSpPr txBox="1"/>
          <p:nvPr/>
        </p:nvSpPr>
        <p:spPr>
          <a:xfrm>
            <a:off x="5130800" y="1249680"/>
            <a:ext cx="7030720" cy="954107"/>
          </a:xfrm>
          <a:prstGeom prst="rect">
            <a:avLst/>
          </a:prstGeom>
          <a:noFill/>
        </p:spPr>
        <p:txBody>
          <a:bodyPr wrap="square" rtlCol="0">
            <a:spAutoFit/>
          </a:bodyPr>
          <a:lstStyle/>
          <a:p>
            <a:r>
              <a:rPr lang="en-US" sz="2800" b="1" dirty="0" err="1">
                <a:solidFill>
                  <a:srgbClr val="FF00FF"/>
                </a:solidFill>
                <a:latin typeface="Times New Roman" pitchFamily="18" charset="0"/>
                <a:cs typeface="Times New Roman" pitchFamily="18" charset="0"/>
              </a:rPr>
              <a:t>Kỹ</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năng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phân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Phân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loại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nơi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nhiều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ánh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sáng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ít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ánh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sáng</a:t>
            </a:r>
            <a:endParaRPr lang="en-US" sz="2800" dirty="0">
              <a:solidFill>
                <a:srgbClr val="FF00FF"/>
              </a:solidFill>
              <a:latin typeface="Times New Roman" pitchFamily="18" charset="0"/>
              <a:cs typeface="Times New Roman" pitchFamily="18" charset="0"/>
            </a:endParaRPr>
          </a:p>
        </p:txBody>
      </p:sp>
      <p:sp>
        <p:nvSpPr>
          <p:cNvPr id="13" name="TextBox 12"/>
          <p:cNvSpPr txBox="1"/>
          <p:nvPr/>
        </p:nvSpPr>
        <p:spPr>
          <a:xfrm>
            <a:off x="5151120" y="2143760"/>
            <a:ext cx="7030720" cy="954107"/>
          </a:xfrm>
          <a:prstGeom prst="rect">
            <a:avLst/>
          </a:prstGeom>
          <a:noFill/>
        </p:spPr>
        <p:txBody>
          <a:bodyPr wrap="square" rtlCol="0">
            <a:spAutoFit/>
          </a:bodyPr>
          <a:lstStyle/>
          <a:p>
            <a:r>
              <a:rPr lang="en-US" sz="2800" b="1" dirty="0" err="1">
                <a:solidFill>
                  <a:srgbClr val="FF00FF"/>
                </a:solidFill>
                <a:latin typeface="Times New Roman" pitchFamily="18" charset="0"/>
                <a:cs typeface="Times New Roman" pitchFamily="18" charset="0"/>
              </a:rPr>
              <a:t>Kỹ</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năng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đoán</a:t>
            </a:r>
            <a:r>
              <a:rPr lang="en-US" sz="2800" b="1"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dự</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đoán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cây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sẽ</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phát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triển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tốt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hơn</a:t>
            </a:r>
            <a:r>
              <a:rPr lang="en-US" sz="2800" dirty="0">
                <a:solidFill>
                  <a:srgbClr val="FF00FF"/>
                </a:solidFill>
                <a:latin typeface="Times New Roman" pitchFamily="18" charset="0"/>
                <a:cs typeface="Times New Roman" pitchFamily="18" charset="0"/>
              </a:rPr>
              <a:t> ở </a:t>
            </a:r>
            <a:r>
              <a:rPr lang="en-US" sz="2800" dirty="0" err="1">
                <a:solidFill>
                  <a:srgbClr val="FF00FF"/>
                </a:solidFill>
                <a:latin typeface="Times New Roman" pitchFamily="18" charset="0"/>
                <a:cs typeface="Times New Roman" pitchFamily="18" charset="0"/>
              </a:rPr>
              <a:t>nơi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đủ</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ánh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sáng</a:t>
            </a:r>
            <a:r>
              <a:rPr lang="en-US" sz="2800" dirty="0">
                <a:solidFill>
                  <a:srgbClr val="FF00FF"/>
                </a:solidFill>
                <a:latin typeface="Times New Roman" pitchFamily="18" charset="0"/>
                <a:cs typeface="Times New Roman" pitchFamily="18" charset="0"/>
              </a:rPr>
              <a:t>.</a:t>
            </a:r>
          </a:p>
        </p:txBody>
      </p:sp>
      <p:sp>
        <p:nvSpPr>
          <p:cNvPr id="14" name="TextBox 13"/>
          <p:cNvSpPr txBox="1"/>
          <p:nvPr/>
        </p:nvSpPr>
        <p:spPr>
          <a:xfrm>
            <a:off x="5130800" y="3159760"/>
            <a:ext cx="7030720" cy="1384995"/>
          </a:xfrm>
          <a:prstGeom prst="rect">
            <a:avLst/>
          </a:prstGeom>
          <a:noFill/>
        </p:spPr>
        <p:txBody>
          <a:bodyPr wrap="square" rtlCol="0">
            <a:spAutoFit/>
          </a:bodyPr>
          <a:lstStyle/>
          <a:p>
            <a:r>
              <a:rPr lang="en-US" sz="2800" b="1" dirty="0" err="1">
                <a:solidFill>
                  <a:srgbClr val="FF00FF"/>
                </a:solidFill>
                <a:latin typeface="Times New Roman" pitchFamily="18" charset="0"/>
                <a:cs typeface="Times New Roman" pitchFamily="18" charset="0"/>
              </a:rPr>
              <a:t>Kỹ</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năng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đo</a:t>
            </a:r>
            <a:r>
              <a:rPr lang="en-US" sz="2800" b="1"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để</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kiểm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dự</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đoán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mình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em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phải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tiến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hành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chiều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cân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nặng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cây</a:t>
            </a:r>
            <a:r>
              <a:rPr lang="en-US" sz="2800" dirty="0">
                <a:solidFill>
                  <a:srgbClr val="FF00FF"/>
                </a:solidFill>
                <a:latin typeface="Times New Roman" pitchFamily="18" charset="0"/>
                <a:cs typeface="Times New Roman" pitchFamily="18" charset="0"/>
              </a:rPr>
              <a:t>...</a:t>
            </a:r>
          </a:p>
        </p:txBody>
      </p:sp>
      <p:sp>
        <p:nvSpPr>
          <p:cNvPr id="15" name="TextBox 14"/>
          <p:cNvSpPr txBox="1"/>
          <p:nvPr/>
        </p:nvSpPr>
        <p:spPr>
          <a:xfrm>
            <a:off x="5140960" y="4429760"/>
            <a:ext cx="7030720" cy="1815882"/>
          </a:xfrm>
          <a:prstGeom prst="rect">
            <a:avLst/>
          </a:prstGeom>
          <a:noFill/>
        </p:spPr>
        <p:txBody>
          <a:bodyPr wrap="square" rtlCol="0">
            <a:spAutoFit/>
          </a:bodyPr>
          <a:lstStyle/>
          <a:p>
            <a:r>
              <a:rPr lang="en-US" sz="2800" b="1" dirty="0" err="1">
                <a:solidFill>
                  <a:srgbClr val="FF00FF"/>
                </a:solidFill>
                <a:latin typeface="Times New Roman" pitchFamily="18" charset="0"/>
                <a:cs typeface="Times New Roman" pitchFamily="18" charset="0"/>
              </a:rPr>
              <a:t>Kỹ</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năng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liên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hệ</a:t>
            </a:r>
            <a:r>
              <a:rPr lang="en-US" sz="2800" b="1"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hệ</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với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hiểu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biết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mình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em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nhận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thấy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cây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mọc</a:t>
            </a:r>
            <a:r>
              <a:rPr lang="en-US" sz="2800" dirty="0">
                <a:solidFill>
                  <a:srgbClr val="FF00FF"/>
                </a:solidFill>
                <a:latin typeface="Times New Roman" pitchFamily="18" charset="0"/>
                <a:cs typeface="Times New Roman" pitchFamily="18" charset="0"/>
              </a:rPr>
              <a:t> ở </a:t>
            </a:r>
            <a:r>
              <a:rPr lang="en-US" sz="2800" dirty="0" err="1">
                <a:solidFill>
                  <a:srgbClr val="FF00FF"/>
                </a:solidFill>
                <a:latin typeface="Times New Roman" pitchFamily="18" charset="0"/>
                <a:cs typeface="Times New Roman" pitchFamily="18" charset="0"/>
              </a:rPr>
              <a:t>nơi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thiếu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sáng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thường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kém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phát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triển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hơn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nơi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đủ</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ánh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sáng</a:t>
            </a:r>
            <a:r>
              <a:rPr lang="en-US" sz="2800" dirty="0">
                <a:solidFill>
                  <a:srgbClr val="FF00FF"/>
                </a:solidFill>
                <a:latin typeface="Times New Roman" pitchFamily="18" charset="0"/>
                <a:cs typeface="Times New Roman" pitchFamily="18" charset="0"/>
              </a:rPr>
              <a:t>.</a:t>
            </a:r>
          </a:p>
        </p:txBody>
      </p:sp>
    </p:spTree>
    <p:extLst>
      <p:ext uri="{BB962C8B-B14F-4D97-AF65-F5344CB8AC3E}">
        <p14:creationId xmlns:p14="http://schemas.microsoft.com/office/powerpoint/2010/main" val="421455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trips(down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P spid="11" grpId="0"/>
      <p:bldP spid="12" grpId="0"/>
      <p:bldP spid="13"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87072"/>
            <a:ext cx="12192000" cy="5849007"/>
          </a:xfrm>
          <a:ln>
            <a:noFill/>
          </a:ln>
        </p:spPr>
        <p:txBody>
          <a:bodyPr>
            <a:normAutofit lnSpcReduction="10000"/>
          </a:bodyPr>
          <a:lstStyle/>
          <a:p>
            <a:pPr algn="l"/>
            <a:r>
              <a:rPr lang="en-US" sz="2800" b="1" dirty="0">
                <a:solidFill>
                  <a:srgbClr val="0000FF"/>
                </a:solidFill>
                <a:latin typeface="Times New Roman" pitchFamily="18" charset="0"/>
                <a:cs typeface="Times New Roman" pitchFamily="18" charset="0"/>
              </a:rPr>
              <a:t>1. PHƯƠNG PHÁP TÌM HIỂU TỰ NHIÊN:</a:t>
            </a: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1: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hỏi</a:t>
            </a: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Xây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thuyết</a:t>
            </a:r>
            <a:r>
              <a:rPr lang="en-US" sz="2800" dirty="0">
                <a:solidFill>
                  <a:srgbClr val="0000FF"/>
                </a:solidFill>
                <a:latin typeface="Times New Roman" pitchFamily="18" charset="0"/>
                <a:cs typeface="Times New Roman" pitchFamily="18" charset="0"/>
              </a:rPr>
              <a:t> </a:t>
            </a: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3: </a:t>
            </a:r>
            <a:r>
              <a:rPr lang="en-US" sz="2800" dirty="0" err="1">
                <a:solidFill>
                  <a:srgbClr val="0000FF"/>
                </a:solidFill>
                <a:latin typeface="Times New Roman" pitchFamily="18" charset="0"/>
                <a:cs typeface="Times New Roman" pitchFamily="18" charset="0"/>
              </a:rPr>
              <a:t>Kiểm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thuyết</a:t>
            </a:r>
            <a:r>
              <a:rPr lang="en-US" sz="2800"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4:</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a:t>
            </a:r>
            <a:endParaRPr lang="en-US" sz="2800" dirty="0">
              <a:solidFill>
                <a:srgbClr val="0000FF"/>
              </a:solidFill>
              <a:latin typeface="Times New Roman" pitchFamily="18" charset="0"/>
              <a:cs typeface="Times New Roman" pitchFamily="18" charset="0"/>
            </a:endParaRPr>
          </a:p>
          <a:p>
            <a:pPr algn="l">
              <a:buFontTx/>
              <a:buChar char="-"/>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5: </a:t>
            </a:r>
            <a:r>
              <a:rPr lang="en-US" sz="2800" dirty="0" err="1">
                <a:solidFill>
                  <a:srgbClr val="0000FF"/>
                </a:solidFill>
                <a:latin typeface="Times New Roman" pitchFamily="18" charset="0"/>
                <a:cs typeface="Times New Roman" pitchFamily="18" charset="0"/>
              </a:rPr>
              <a:t>Viết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cáo</a:t>
            </a:r>
            <a:r>
              <a:rPr lang="en-US" sz="2800" dirty="0">
                <a:solidFill>
                  <a:srgbClr val="0000FF"/>
                </a:solidFill>
                <a:latin typeface="Times New Roman" pitchFamily="18" charset="0"/>
                <a:cs typeface="Times New Roman" pitchFamily="18" charset="0"/>
              </a:rPr>
              <a:t>:</a:t>
            </a:r>
          </a:p>
          <a:p>
            <a:pPr algn="l"/>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cáo</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endParaRPr lang="en-US" sz="2800"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Mục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đích</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Mẫu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endParaRPr lang="en-US" sz="2800"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luận</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luận</a:t>
            </a:r>
            <a:endParaRPr lang="en-US" sz="2800" dirty="0">
              <a:solidFill>
                <a:srgbClr val="0000FF"/>
              </a:solidFill>
              <a:latin typeface="Times New Roman" pitchFamily="18" charset="0"/>
              <a:cs typeface="Times New Roman" pitchFamily="18" charset="0"/>
            </a:endParaRPr>
          </a:p>
          <a:p>
            <a:pPr algn="l"/>
            <a:r>
              <a:rPr lang="en-US" sz="2800" b="1" dirty="0">
                <a:solidFill>
                  <a:srgbClr val="0000FF"/>
                </a:solidFill>
                <a:latin typeface="Times New Roman" pitchFamily="18" charset="0"/>
                <a:cs typeface="Times New Roman" pitchFamily="18" charset="0"/>
              </a:rPr>
              <a:t>2. CÁC KĨ NĂNG TRONG TIẾN TRÌNH TÌM HIỂU TỰ NHIÊN:</a:t>
            </a:r>
          </a:p>
          <a:p>
            <a:pPr algn="l">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sát</a:t>
            </a:r>
            <a:r>
              <a:rPr lang="en-US" sz="2800" b="1" dirty="0">
                <a:solidFill>
                  <a:srgbClr val="0000FF"/>
                </a:solidFill>
                <a:latin typeface="Times New Roman" pitchFamily="18" charset="0"/>
                <a:cs typeface="Times New Roman" pitchFamily="18" charset="0"/>
              </a:rPr>
              <a:t>.			- </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loại</a:t>
            </a:r>
            <a:r>
              <a:rPr lang="en-US" sz="2800" b="1" dirty="0">
                <a:solidFill>
                  <a:srgbClr val="0000FF"/>
                </a:solidFill>
                <a:latin typeface="Times New Roman" pitchFamily="18" charset="0"/>
                <a:cs typeface="Times New Roman" pitchFamily="18" charset="0"/>
              </a:rPr>
              <a:t>.</a:t>
            </a:r>
          </a:p>
          <a:p>
            <a:pPr algn="l">
              <a:buFontTx/>
              <a:buChar char="-"/>
            </a:pP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a:t>
            </a:r>
            <a:r>
              <a:rPr lang="en-US" sz="2800" b="1" dirty="0">
                <a:solidFill>
                  <a:srgbClr val="0000FF"/>
                </a:solidFill>
                <a:latin typeface="Times New Roman" pitchFamily="18" charset="0"/>
                <a:cs typeface="Times New Roman" pitchFamily="18" charset="0"/>
              </a:rPr>
              <a:t>.				- </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đoán</a:t>
            </a:r>
            <a:r>
              <a:rPr lang="en-US" sz="2800" b="1" dirty="0">
                <a:solidFill>
                  <a:srgbClr val="0000FF"/>
                </a:solidFill>
                <a:latin typeface="Times New Roman" pitchFamily="18" charset="0"/>
                <a:cs typeface="Times New Roman" pitchFamily="18" charset="0"/>
              </a:rPr>
              <a:t>.</a:t>
            </a:r>
          </a:p>
          <a:p>
            <a:pPr algn="l">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a:t>
            </a:r>
          </a:p>
          <a:p>
            <a:pPr algn="l"/>
            <a:r>
              <a:rPr lang="en-US" sz="2800" b="1" dirty="0">
                <a:solidFill>
                  <a:srgbClr val="0000FF"/>
                </a:solidFill>
                <a:latin typeface="Times New Roman" pitchFamily="18" charset="0"/>
                <a:cs typeface="Times New Roman" pitchFamily="18" charset="0"/>
              </a:rPr>
              <a:t>3. MỘT SỐ DỤNG CỤ ĐO:</a:t>
            </a:r>
          </a:p>
        </p:txBody>
      </p:sp>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MỞ ĐẦU: PHƯƠNG PHÁP VÀ KỸ NĂNG </a:t>
            </a:r>
          </a:p>
          <a:p>
            <a:pPr algn="ctr"/>
            <a:r>
              <a:rPr lang="en-US" sz="2800" b="1" dirty="0">
                <a:solidFill>
                  <a:srgbClr val="FF00FF"/>
                </a:solidFill>
                <a:latin typeface="Times New Roman" pitchFamily="18" charset="0"/>
                <a:cs typeface="Times New Roman" pitchFamily="18" charset="0"/>
              </a:rPr>
              <a:t>TRONG HỌC TẬP MÔN KHOA HỌC TỰ NHIÊN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strips(upRight)">
                                      <p:cBhvr>
                                        <p:cTn id="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87072"/>
            <a:ext cx="12192000" cy="5849007"/>
          </a:xfrm>
          <a:ln>
            <a:noFill/>
          </a:ln>
        </p:spPr>
        <p:txBody>
          <a:bodyPr>
            <a:normAutofit/>
          </a:bodyPr>
          <a:lstStyle/>
          <a:p>
            <a:pPr marL="514350" indent="-514350" algn="l">
              <a:buAutoNum type="arabicPeriod"/>
            </a:pPr>
            <a:r>
              <a:rPr lang="en-US" sz="2800" b="1" dirty="0">
                <a:solidFill>
                  <a:srgbClr val="0000FF"/>
                </a:solidFill>
                <a:latin typeface="Times New Roman" pitchFamily="18" charset="0"/>
                <a:cs typeface="Times New Roman" pitchFamily="18" charset="0"/>
              </a:rPr>
              <a:t>PHƯƠNG PHÁP TÌM HIỂU TỰ NHIÊN:</a:t>
            </a:r>
          </a:p>
          <a:p>
            <a:pPr marL="514350" indent="-514350" algn="l">
              <a:buAutoNum type="arabicPeriod"/>
            </a:pPr>
            <a:r>
              <a:rPr lang="en-US" sz="2800" b="1" dirty="0">
                <a:solidFill>
                  <a:srgbClr val="0000FF"/>
                </a:solidFill>
                <a:latin typeface="Times New Roman" pitchFamily="18" charset="0"/>
                <a:cs typeface="Times New Roman" pitchFamily="18" charset="0"/>
              </a:rPr>
              <a:t>CÁC KĨ NĂNG TRONG TIẾN TRÌNH TÌM HIỂU TỰ NHIÊN:</a:t>
            </a:r>
          </a:p>
          <a:p>
            <a:pPr algn="l"/>
            <a:r>
              <a:rPr lang="en-US" sz="2800" b="1" dirty="0">
                <a:solidFill>
                  <a:srgbClr val="0000FF"/>
                </a:solidFill>
                <a:latin typeface="Times New Roman" pitchFamily="18" charset="0"/>
                <a:cs typeface="Times New Roman" pitchFamily="18" charset="0"/>
              </a:rPr>
              <a:t>3. MỘT SỐ DỤNG CỤ ĐO:</a:t>
            </a:r>
          </a:p>
          <a:p>
            <a:pPr algn="l">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Đồng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a:t>
            </a:r>
          </a:p>
          <a:p>
            <a:pPr algn="l">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Cổng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p>
        </p:txBody>
      </p:sp>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MỞ ĐẦU: PHƯƠNG PHÁP VÀ KỸ NĂNG </a:t>
            </a:r>
          </a:p>
          <a:p>
            <a:pPr algn="ctr"/>
            <a:r>
              <a:rPr lang="en-US" sz="2800" b="1" dirty="0">
                <a:solidFill>
                  <a:srgbClr val="FF00FF"/>
                </a:solidFill>
                <a:latin typeface="Times New Roman" pitchFamily="18" charset="0"/>
                <a:cs typeface="Times New Roman" pitchFamily="18" charset="0"/>
              </a:rPr>
              <a:t>TRONG HỌC TẬP MÔN KHOA HỌC TỰ NHIÊN</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 y="3439728"/>
            <a:ext cx="11732604" cy="3225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300" y="1788161"/>
            <a:ext cx="6166310" cy="500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trips(upRigh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500"/>
                            </p:stCondLst>
                            <p:childTnLst>
                              <p:par>
                                <p:cTn id="20" presetID="18" presetClass="entr" presetSubtype="3"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upRigh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509" y="2017986"/>
            <a:ext cx="8050250" cy="458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347" y="683173"/>
            <a:ext cx="5955260" cy="89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410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2B467-A8C5-CC60-E79F-D99562B856EF}"/>
              </a:ext>
            </a:extLst>
          </p:cNvPr>
          <p:cNvSpPr>
            <a:spLocks noGrp="1"/>
          </p:cNvSpPr>
          <p:nvPr>
            <p:ph type="title"/>
          </p:nvPr>
        </p:nvSpPr>
        <p:spPr>
          <a:xfrm>
            <a:off x="763772" y="205637"/>
            <a:ext cx="10515600" cy="1325563"/>
          </a:xfrm>
        </p:spPr>
        <p:txBody>
          <a:bodyPr>
            <a:normAutofit/>
          </a:bodyPr>
          <a:lstStyle/>
          <a:p>
            <a:pPr algn="just"/>
            <a:r>
              <a:rPr lang="en-US" sz="2800" dirty="0">
                <a:solidFill>
                  <a:srgbClr val="FF00FF"/>
                </a:solidFill>
                <a:latin typeface="Times New Roman" pitchFamily="18" charset="0"/>
                <a:cs typeface="Times New Roman" pitchFamily="18" charset="0"/>
              </a:rPr>
              <a:t>Khi </a:t>
            </a:r>
            <a:r>
              <a:rPr lang="en-US" sz="2800" dirty="0" err="1">
                <a:solidFill>
                  <a:srgbClr val="FF00FF"/>
                </a:solidFill>
                <a:latin typeface="Times New Roman" pitchFamily="18" charset="0"/>
                <a:cs typeface="Times New Roman" pitchFamily="18" charset="0"/>
              </a:rPr>
              <a:t>em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tìm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bằng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chứng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để</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giải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thích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chứng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minh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một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sự</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vật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hiện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tượng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nghĩa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em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đang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thực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hiện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tìm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hiểu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tự</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nhiên</a:t>
            </a:r>
            <a:r>
              <a:rPr lang="en-US" sz="2800" dirty="0">
                <a:solidFill>
                  <a:srgbClr val="FF00FF"/>
                </a:solidFill>
                <a:latin typeface="Times New Roman" pitchFamily="18" charset="0"/>
                <a:cs typeface="Times New Roman" pitchFamily="18" charset="0"/>
              </a:rPr>
              <a:t>  </a:t>
            </a:r>
          </a:p>
        </p:txBody>
      </p:sp>
      <p:pic>
        <p:nvPicPr>
          <p:cNvPr id="4" name="Picture 3">
            <a:extLst>
              <a:ext uri="{FF2B5EF4-FFF2-40B4-BE49-F238E27FC236}">
                <a16:creationId xmlns:a16="http://schemas.microsoft.com/office/drawing/2014/main" id="{41487780-14E3-F49A-198D-9B5CD2462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531" y="1531200"/>
            <a:ext cx="6965284" cy="3124471"/>
          </a:xfrm>
          <a:prstGeom prst="rect">
            <a:avLst/>
          </a:prstGeom>
        </p:spPr>
      </p:pic>
      <p:sp>
        <p:nvSpPr>
          <p:cNvPr id="5" name="TextBox 4">
            <a:extLst>
              <a:ext uri="{FF2B5EF4-FFF2-40B4-BE49-F238E27FC236}">
                <a16:creationId xmlns:a16="http://schemas.microsoft.com/office/drawing/2014/main" id="{05D598B7-87C9-E174-D267-BAF3932ECF6E}"/>
              </a:ext>
            </a:extLst>
          </p:cNvPr>
          <p:cNvSpPr txBox="1"/>
          <p:nvPr/>
        </p:nvSpPr>
        <p:spPr>
          <a:xfrm>
            <a:off x="763772" y="4880344"/>
            <a:ext cx="10666228" cy="954107"/>
          </a:xfrm>
          <a:prstGeom prst="rect">
            <a:avLst/>
          </a:prstGeom>
          <a:noFill/>
        </p:spPr>
        <p:txBody>
          <a:bodyPr wrap="square" rtlCol="0">
            <a:spAutoFit/>
          </a:bodyPr>
          <a:lstStyle/>
          <a:p>
            <a:pPr algn="just"/>
            <a:r>
              <a:rPr lang="en-US" sz="2800" dirty="0" err="1">
                <a:solidFill>
                  <a:srgbClr val="FF0000"/>
                </a:solidFill>
                <a:latin typeface="Times New Roman" pitchFamily="18" charset="0"/>
                <a:cs typeface="Times New Roman" pitchFamily="18" charset="0"/>
              </a:rPr>
              <a:t>Việc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tìm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hiểu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tự</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nhiên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bằng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phương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pháp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kĩ</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năng</a:t>
            </a:r>
            <a:r>
              <a:rPr lang="en-US" sz="2800" dirty="0">
                <a:solidFill>
                  <a:srgbClr val="FF0000"/>
                </a:solidFill>
                <a:latin typeface="Times New Roman" pitchFamily="18" charset="0"/>
                <a:cs typeface="Times New Roman" pitchFamily="18" charset="0"/>
              </a:rPr>
              <a:t> khoa </a:t>
            </a:r>
            <a:r>
              <a:rPr lang="en-US" sz="2800" dirty="0" err="1">
                <a:solidFill>
                  <a:srgbClr val="FF0000"/>
                </a:solidFill>
                <a:latin typeface="Times New Roman" pitchFamily="18" charset="0"/>
                <a:cs typeface="Times New Roman" pitchFamily="18" charset="0"/>
              </a:rPr>
              <a:t>học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theo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gồm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bước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8753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92623" y="386366"/>
            <a:ext cx="9075682" cy="2646878"/>
          </a:xfrm>
          <a:prstGeom prst="rect">
            <a:avLst/>
          </a:prstGeom>
        </p:spPr>
        <p:txBody>
          <a:bodyPr wrap="square">
            <a:spAutoFit/>
          </a:bodyPr>
          <a:lstStyle/>
          <a:p>
            <a:r>
              <a:rPr lang="nl-NL" sz="5400" dirty="0">
                <a:solidFill>
                  <a:srgbClr val="FF0000"/>
                </a:solidFill>
                <a:latin typeface="Times New Roman" pitchFamily="18" charset="0"/>
                <a:cs typeface="Times New Roman" pitchFamily="18" charset="0"/>
              </a:rPr>
              <a:t>Thực hiện các nhiệm vụ sau.</a:t>
            </a:r>
          </a:p>
          <a:p>
            <a:r>
              <a:rPr lang="nl-NL" sz="2800" dirty="0">
                <a:solidFill>
                  <a:srgbClr val="FF0000"/>
                </a:solidFill>
                <a:latin typeface="Times New Roman" pitchFamily="18" charset="0"/>
                <a:cs typeface="Times New Roman" pitchFamily="18" charset="0"/>
              </a:rPr>
              <a:t>Cá nhân học sinh đọc toàn bộ thông tin sách giáo khoa về đồng hồ đo thời gian hiện số, cổng quang điện và thí nghiệm đo thời gian chuyển động của xe giữa 2 vị trí.</a:t>
            </a:r>
          </a:p>
          <a:p>
            <a:r>
              <a:rPr lang="nl-NL" sz="2800" dirty="0">
                <a:solidFill>
                  <a:srgbClr val="FF0000"/>
                </a:solidFill>
                <a:latin typeface="Times New Roman" pitchFamily="18" charset="0"/>
                <a:cs typeface="Times New Roman" pitchFamily="18" charset="0"/>
              </a:rPr>
              <a:t>* Thời gian: 2p</a:t>
            </a:r>
            <a:endParaRPr lang="en-US" sz="2800" dirty="0">
              <a:solidFill>
                <a:srgbClr val="FF0000"/>
              </a:solidFill>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894" y="3040256"/>
            <a:ext cx="5169119" cy="304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72631" y="1291320"/>
            <a:ext cx="719992" cy="1323439"/>
          </a:xfrm>
          <a:prstGeom prst="rect">
            <a:avLst/>
          </a:prstGeom>
          <a:noFill/>
        </p:spPr>
        <p:txBody>
          <a:bodyPr wrap="square" lIns="91440" tIns="45720" rIns="91440" bIns="45720">
            <a:spAutoFit/>
          </a:bodyPr>
          <a:lstStyle/>
          <a:p>
            <a:pPr algn="ctr"/>
            <a:r>
              <a:rPr lang="en-US" sz="8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a:t>
            </a:r>
          </a:p>
        </p:txBody>
      </p:sp>
    </p:spTree>
    <p:extLst>
      <p:ext uri="{BB962C8B-B14F-4D97-AF65-F5344CB8AC3E}">
        <p14:creationId xmlns:p14="http://schemas.microsoft.com/office/powerpoint/2010/main" val="390789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1645" y="423254"/>
            <a:ext cx="9075682" cy="2215991"/>
          </a:xfrm>
          <a:prstGeom prst="rect">
            <a:avLst/>
          </a:prstGeom>
        </p:spPr>
        <p:txBody>
          <a:bodyPr wrap="square">
            <a:spAutoFit/>
          </a:bodyPr>
          <a:lstStyle/>
          <a:p>
            <a:r>
              <a:rPr lang="nl-NL" sz="5400" dirty="0">
                <a:solidFill>
                  <a:srgbClr val="FF0000"/>
                </a:solidFill>
                <a:latin typeface="Times New Roman" pitchFamily="18" charset="0"/>
                <a:cs typeface="Times New Roman" pitchFamily="18" charset="0"/>
              </a:rPr>
              <a:t>Thực hiện các nhiệm vụ sau.</a:t>
            </a:r>
          </a:p>
          <a:p>
            <a:r>
              <a:rPr lang="nl-NL" sz="2800" dirty="0">
                <a:solidFill>
                  <a:srgbClr val="FF0000"/>
                </a:solidFill>
                <a:latin typeface="Times New Roman" pitchFamily="18" charset="0"/>
                <a:cs typeface="Times New Roman" pitchFamily="18" charset="0"/>
              </a:rPr>
              <a:t>Trao đổi cặp đôi để xác định cấu tạo của cổng quang điện và đồng hồ đo thời gian hiện số theo hình.</a:t>
            </a:r>
          </a:p>
          <a:p>
            <a:r>
              <a:rPr lang="nl-NL" sz="2800" dirty="0">
                <a:solidFill>
                  <a:srgbClr val="FF0000"/>
                </a:solidFill>
                <a:latin typeface="Times New Roman" pitchFamily="18" charset="0"/>
                <a:cs typeface="Times New Roman" pitchFamily="18" charset="0"/>
              </a:rPr>
              <a:t>* Thời gian: 3p</a:t>
            </a:r>
            <a:endParaRPr lang="en-US" sz="2800" dirty="0">
              <a:solidFill>
                <a:srgbClr val="FF0000"/>
              </a:solidFill>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7395" y="2333297"/>
            <a:ext cx="5475060" cy="426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69733" y="927662"/>
            <a:ext cx="719992" cy="1323439"/>
          </a:xfrm>
          <a:prstGeom prst="rect">
            <a:avLst/>
          </a:prstGeom>
          <a:noFill/>
        </p:spPr>
        <p:txBody>
          <a:bodyPr wrap="square" lIns="91440" tIns="45720" rIns="91440" bIns="45720">
            <a:spAutoFit/>
          </a:bodyPr>
          <a:lstStyle/>
          <a:p>
            <a:pPr algn="ctr"/>
            <a:r>
              <a:rPr lang="en-US" sz="8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a:t>
            </a:r>
          </a:p>
        </p:txBody>
      </p:sp>
    </p:spTree>
    <p:extLst>
      <p:ext uri="{BB962C8B-B14F-4D97-AF65-F5344CB8AC3E}">
        <p14:creationId xmlns:p14="http://schemas.microsoft.com/office/powerpoint/2010/main" val="619738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3885" y="469824"/>
            <a:ext cx="9075682" cy="2215991"/>
          </a:xfrm>
          <a:prstGeom prst="rect">
            <a:avLst/>
          </a:prstGeom>
        </p:spPr>
        <p:txBody>
          <a:bodyPr wrap="square">
            <a:spAutoFit/>
          </a:bodyPr>
          <a:lstStyle/>
          <a:p>
            <a:r>
              <a:rPr lang="nl-NL" sz="5400" dirty="0">
                <a:solidFill>
                  <a:srgbClr val="FF0000"/>
                </a:solidFill>
                <a:latin typeface="Times New Roman" pitchFamily="18" charset="0"/>
                <a:cs typeface="Times New Roman" pitchFamily="18" charset="0"/>
              </a:rPr>
              <a:t>Thực hiện các nhiệm vụ sau.</a:t>
            </a:r>
          </a:p>
          <a:p>
            <a:r>
              <a:rPr lang="nl-NL" sz="2800" dirty="0">
                <a:solidFill>
                  <a:srgbClr val="FF0000"/>
                </a:solidFill>
                <a:latin typeface="Times New Roman" pitchFamily="18" charset="0"/>
                <a:cs typeface="Times New Roman" pitchFamily="18" charset="0"/>
              </a:rPr>
              <a:t>Trao đổi nhóm để thuyết trình về cách đo trong thí nghiệm theo hình.</a:t>
            </a:r>
            <a:endParaRPr lang="en-US" sz="2800" dirty="0">
              <a:solidFill>
                <a:srgbClr val="FF0000"/>
              </a:solidFill>
              <a:latin typeface="Times New Roman" pitchFamily="18" charset="0"/>
              <a:cs typeface="Times New Roman" pitchFamily="18" charset="0"/>
            </a:endParaRPr>
          </a:p>
          <a:p>
            <a:r>
              <a:rPr lang="nl-NL" sz="2800" dirty="0">
                <a:solidFill>
                  <a:srgbClr val="FF0000"/>
                </a:solidFill>
                <a:latin typeface="Times New Roman" pitchFamily="18" charset="0"/>
                <a:cs typeface="Times New Roman" pitchFamily="18" charset="0"/>
              </a:rPr>
              <a:t>Thực hành thí nghiệm đo với dụng cụ trong phòng thực hành.</a:t>
            </a:r>
            <a:endParaRPr lang="en-US" sz="2800" dirty="0">
              <a:solidFill>
                <a:srgbClr val="FF0000"/>
              </a:solidFill>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6276" y="3003806"/>
            <a:ext cx="4261945" cy="3628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33893" y="1354382"/>
            <a:ext cx="719992" cy="1323439"/>
          </a:xfrm>
          <a:prstGeom prst="rect">
            <a:avLst/>
          </a:prstGeom>
          <a:noFill/>
        </p:spPr>
        <p:txBody>
          <a:bodyPr wrap="square" lIns="91440" tIns="45720" rIns="91440" bIns="45720">
            <a:spAutoFit/>
          </a:bodyPr>
          <a:lstStyle/>
          <a:p>
            <a:pPr algn="ctr"/>
            <a:r>
              <a:rPr lang="en-US" sz="8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3</a:t>
            </a:r>
          </a:p>
        </p:txBody>
      </p:sp>
    </p:spTree>
    <p:extLst>
      <p:ext uri="{BB962C8B-B14F-4D97-AF65-F5344CB8AC3E}">
        <p14:creationId xmlns:p14="http://schemas.microsoft.com/office/powerpoint/2010/main" val="619738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83935" y="450530"/>
            <a:ext cx="330167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LUYỆN TẬP</a:t>
            </a:r>
          </a:p>
        </p:txBody>
      </p:sp>
      <p:sp>
        <p:nvSpPr>
          <p:cNvPr id="2" name="Rectangle 2"/>
          <p:cNvSpPr>
            <a:spLocks noChangeArrowheads="1"/>
          </p:cNvSpPr>
          <p:nvPr/>
        </p:nvSpPr>
        <p:spPr bwMode="auto">
          <a:xfrm>
            <a:off x="1150882" y="2479789"/>
            <a:ext cx="1036052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30500" algn="l"/>
              </a:tabLst>
            </a:pP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Phương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pháp</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tìm</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hiểu</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tự</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nhiên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được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thực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hiện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qua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bước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30500" algn="l"/>
              </a:tabLst>
            </a:pP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(1)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Xây</a:t>
            </a:r>
            <a:r>
              <a:rPr kumimoji="0" lang="en-US" sz="2400" b="0" i="0" u="none" strike="noStrike" cap="none" normalizeH="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dirty="0" err="1">
                <a:ln>
                  <a:noFill/>
                </a:ln>
                <a:solidFill>
                  <a:schemeClr val="tx1"/>
                </a:solidFill>
                <a:effectLst/>
                <a:latin typeface="Times New Roman" pitchFamily="18" charset="0"/>
                <a:ea typeface="Arial" pitchFamily="34" charset="0"/>
                <a:cs typeface="Times New Roman" pitchFamily="18" charset="0"/>
              </a:rPr>
              <a:t>dựng</a:t>
            </a:r>
            <a:r>
              <a:rPr kumimoji="0" lang="en-US" sz="2400" b="0" i="0" u="none" strike="noStrike" cap="none" normalizeH="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giả</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thuyết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(2)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Viết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r>
              <a:rPr kumimoji="0" lang="en-US" sz="2400" b="0" i="0" u="none" strike="noStrike" cap="none" normalizeH="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dirty="0" err="1">
                <a:ln>
                  <a:noFill/>
                </a:ln>
                <a:solidFill>
                  <a:schemeClr val="tx1"/>
                </a:solidFill>
                <a:effectLst/>
                <a:latin typeface="Times New Roman" pitchFamily="18" charset="0"/>
                <a:ea typeface="Arial" pitchFamily="34" charset="0"/>
                <a:cs typeface="Times New Roman" pitchFamily="18" charset="0"/>
              </a:rPr>
              <a:t>trình</a:t>
            </a:r>
            <a:r>
              <a:rPr kumimoji="0" lang="en-US" sz="2400" b="0" i="0" u="none" strike="noStrike" cap="none" normalizeH="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dirty="0" err="1">
                <a:ln>
                  <a:noFill/>
                </a:ln>
                <a:solidFill>
                  <a:schemeClr val="tx1"/>
                </a:solidFill>
                <a:effectLst/>
                <a:latin typeface="Times New Roman" pitchFamily="18" charset="0"/>
                <a:ea typeface="Arial" pitchFamily="34" charset="0"/>
                <a:cs typeface="Times New Roman" pitchFamily="18" charset="0"/>
              </a:rPr>
              <a:t>bày</a:t>
            </a:r>
            <a:r>
              <a:rPr kumimoji="0" lang="en-US" sz="2400" b="0" i="0" u="none" strike="noStrike" cap="none" normalizeH="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dirty="0" err="1">
                <a:ln>
                  <a:noFill/>
                </a:ln>
                <a:solidFill>
                  <a:schemeClr val="tx1"/>
                </a:solidFill>
                <a:effectLst/>
                <a:latin typeface="Times New Roman" pitchFamily="18" charset="0"/>
                <a:ea typeface="Arial" pitchFamily="34" charset="0"/>
                <a:cs typeface="Times New Roman" pitchFamily="18" charset="0"/>
              </a:rPr>
              <a:t>báo</a:t>
            </a:r>
            <a:r>
              <a:rPr kumimoji="0" lang="en-US" sz="2400" b="0" i="0" u="none" strike="noStrike" cap="none" normalizeH="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dirty="0" err="1">
                <a:ln>
                  <a:noFill/>
                </a:ln>
                <a:solidFill>
                  <a:schemeClr val="tx1"/>
                </a:solidFill>
                <a:effectLst/>
                <a:latin typeface="Times New Roman" pitchFamily="18" charset="0"/>
                <a:ea typeface="Arial" pitchFamily="34" charset="0"/>
                <a:cs typeface="Times New Roman" pitchFamily="18" charset="0"/>
              </a:rPr>
              <a:t>cáo</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30500" algn="l"/>
              </a:tabLst>
            </a:pP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(3)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Kiểm</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tra</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giả</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thuyết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(4)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Quan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và</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đặt</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câu</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hỏi</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nghiên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cứu</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30500" algn="l"/>
              </a:tabLst>
            </a:pP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(5)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Phân</a:t>
            </a:r>
            <a:r>
              <a:rPr kumimoji="0" lang="en-US" sz="2400" b="0" i="0" u="none" strike="noStrike" cap="none" normalizeH="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dirty="0" err="1">
                <a:ln>
                  <a:noFill/>
                </a:ln>
                <a:solidFill>
                  <a:schemeClr val="tx1"/>
                </a:solidFill>
                <a:effectLst/>
                <a:latin typeface="Times New Roman" pitchFamily="18" charset="0"/>
                <a:ea typeface="Arial" pitchFamily="34" charset="0"/>
                <a:cs typeface="Times New Roman" pitchFamily="18" charset="0"/>
              </a:rPr>
              <a:t>tích</a:t>
            </a:r>
            <a:r>
              <a:rPr kumimoji="0" lang="en-US" sz="2400" b="0" i="0" u="none" strike="noStrike" cap="none" normalizeH="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dirty="0" err="1">
                <a:ln>
                  <a:noFill/>
                </a:ln>
                <a:solidFill>
                  <a:schemeClr val="tx1"/>
                </a:solidFill>
                <a:effectLst/>
                <a:latin typeface="Times New Roman" pitchFamily="18" charset="0"/>
                <a:ea typeface="Arial" pitchFamily="34" charset="0"/>
                <a:cs typeface="Times New Roman" pitchFamily="18" charset="0"/>
              </a:rPr>
              <a:t>kết</a:t>
            </a:r>
            <a:r>
              <a:rPr kumimoji="0" lang="en-US" sz="2400" b="0" i="0" u="none" strike="noStrike" cap="none" normalizeH="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dirty="0" err="1">
                <a:ln>
                  <a:noFill/>
                </a:ln>
                <a:solidFill>
                  <a:schemeClr val="tx1"/>
                </a:solidFill>
                <a:effectLst/>
                <a:latin typeface="Times New Roman" pitchFamily="18" charset="0"/>
                <a:ea typeface="Arial" pitchFamily="34" charset="0"/>
                <a:cs typeface="Times New Roman" pitchFamily="18" charset="0"/>
              </a:rPr>
              <a:t>quả</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30500" algn="l"/>
              </a:tabLst>
            </a:pP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Em</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hãy</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sắp</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xếp</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bước</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trên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cho</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đúng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thứ</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tự</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của</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phương</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pháp</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tìm</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hiểu</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tự</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nhiên</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30500" algn="l"/>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 name="Rectangle 3"/>
          <p:cNvSpPr>
            <a:spLocks noChangeArrowheads="1"/>
          </p:cNvSpPr>
          <p:nvPr/>
        </p:nvSpPr>
        <p:spPr bwMode="auto">
          <a:xfrm>
            <a:off x="1466192" y="4394775"/>
            <a:ext cx="103737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30500" algn="l"/>
              </a:tabLst>
            </a:pP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 (1); (2); (3); (4); (5).</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B. (5); (4); (3); (2); (1).</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30500" algn="l"/>
              </a:tabLst>
            </a:pPr>
            <a:endPar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30500" algn="l"/>
              </a:tabLst>
            </a:pP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C. (4); (1); (3); (5); (2).</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C. (3); (4); (1); (5); (2).</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252248" y="1702676"/>
            <a:ext cx="5190845" cy="584775"/>
          </a:xfrm>
          <a:prstGeom prst="rect">
            <a:avLst/>
          </a:prstGeom>
          <a:noFill/>
        </p:spPr>
        <p:txBody>
          <a:bodyPr wrap="none" rtlCol="0">
            <a:spAutoFit/>
          </a:bodyPr>
          <a:lstStyle/>
          <a:p>
            <a:r>
              <a:rPr lang="en-US" sz="3200" u="sng" dirty="0" err="1">
                <a:solidFill>
                  <a:srgbClr val="FF0000"/>
                </a:solidFill>
                <a:latin typeface="Times New Roman" pitchFamily="18" charset="0"/>
                <a:cs typeface="Times New Roman" pitchFamily="18" charset="0"/>
              </a:rPr>
              <a:t>Bài</a:t>
            </a:r>
            <a:r>
              <a:rPr lang="en-US" sz="3200" u="sng" dirty="0">
                <a:solidFill>
                  <a:srgbClr val="FF0000"/>
                </a:solidFill>
                <a:latin typeface="Times New Roman" pitchFamily="18" charset="0"/>
                <a:cs typeface="Times New Roman" pitchFamily="18" charset="0"/>
              </a:rPr>
              <a:t> 1:</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a:t>
            </a:r>
          </a:p>
        </p:txBody>
      </p:sp>
      <p:sp>
        <p:nvSpPr>
          <p:cNvPr id="6" name="Oval 5"/>
          <p:cNvSpPr/>
          <p:nvPr/>
        </p:nvSpPr>
        <p:spPr>
          <a:xfrm>
            <a:off x="1324303" y="5123795"/>
            <a:ext cx="614856" cy="6148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651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4248" y="716257"/>
            <a:ext cx="9816662" cy="1323439"/>
          </a:xfrm>
          <a:prstGeom prst="rect">
            <a:avLst/>
          </a:prstGeom>
        </p:spPr>
        <p:txBody>
          <a:bodyPr wrap="square">
            <a:spAutoFit/>
          </a:bodyPr>
          <a:lstStyle/>
          <a:p>
            <a:r>
              <a:rPr lang="en-US" sz="3200" u="sng" dirty="0" err="1">
                <a:solidFill>
                  <a:srgbClr val="FF0000"/>
                </a:solidFill>
                <a:latin typeface="Times New Roman" pitchFamily="18" charset="0"/>
                <a:cs typeface="Times New Roman" pitchFamily="18" charset="0"/>
              </a:rPr>
              <a:t>Bài</a:t>
            </a:r>
            <a:r>
              <a:rPr lang="en-US" sz="3200" u="sng" dirty="0">
                <a:solidFill>
                  <a:srgbClr val="FF0000"/>
                </a:solidFill>
                <a:latin typeface="Times New Roman" pitchFamily="18" charset="0"/>
                <a:cs typeface="Times New Roman" pitchFamily="18" charset="0"/>
              </a:rPr>
              <a:t> 2.</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mầm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Theo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a:t>
            </a:r>
          </a:p>
        </p:txBody>
      </p:sp>
      <p:pic>
        <p:nvPicPr>
          <p:cNvPr id="3074" name="Picture 2" descr="Đậu đen mọc mầm có ăn được k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068" y="2948152"/>
            <a:ext cx="4083270" cy="30839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guyên nhân và cách xử lý giá đỗ bị thối hỏng, nhớt giá và có mùi hôi –  Nano Bạc Su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2593" y="2948152"/>
            <a:ext cx="4353910" cy="3083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057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4248" y="131481"/>
            <a:ext cx="9816662" cy="584775"/>
          </a:xfrm>
          <a:prstGeom prst="rect">
            <a:avLst/>
          </a:prstGeom>
        </p:spPr>
        <p:txBody>
          <a:bodyPr wrap="square">
            <a:spAutoFit/>
          </a:bodyPr>
          <a:lstStyle/>
          <a:p>
            <a:r>
              <a:rPr lang="en-US" sz="3200" u="sng" dirty="0" err="1">
                <a:solidFill>
                  <a:srgbClr val="FF0000"/>
                </a:solidFill>
                <a:latin typeface="Times New Roman" pitchFamily="18" charset="0"/>
                <a:cs typeface="Times New Roman" pitchFamily="18" charset="0"/>
              </a:rPr>
              <a:t>Bài</a:t>
            </a:r>
            <a:r>
              <a:rPr lang="en-US" sz="3200" u="sng" dirty="0">
                <a:solidFill>
                  <a:srgbClr val="FF0000"/>
                </a:solidFill>
                <a:latin typeface="Times New Roman" pitchFamily="18" charset="0"/>
                <a:cs typeface="Times New Roman" pitchFamily="18" charset="0"/>
              </a:rPr>
              <a:t> 3.</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tin ở </a:t>
            </a:r>
            <a:r>
              <a:rPr lang="en-US" sz="2400" dirty="0" err="1">
                <a:latin typeface="Times New Roman" pitchFamily="18" charset="0"/>
                <a:cs typeface="Times New Roman" pitchFamily="18" charset="0"/>
              </a:rPr>
              <a:t>cột</a:t>
            </a:r>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cột</a:t>
            </a:r>
            <a:r>
              <a:rPr lang="en-US" sz="2400" dirty="0">
                <a:latin typeface="Times New Roman" pitchFamily="18" charset="0"/>
                <a:cs typeface="Times New Roman" pitchFamily="18" charset="0"/>
              </a:rPr>
              <a:t> B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3821711066"/>
              </p:ext>
            </p:extLst>
          </p:nvPr>
        </p:nvGraphicFramePr>
        <p:xfrm>
          <a:off x="1306786" y="1094279"/>
          <a:ext cx="10312400" cy="4902924"/>
        </p:xfrm>
        <a:graphic>
          <a:graphicData uri="http://schemas.openxmlformats.org/drawingml/2006/table">
            <a:tbl>
              <a:tblPr firstRow="1" bandRow="1">
                <a:tableStyleId>{5940675A-B579-460E-94D1-54222C63F5DA}</a:tableStyleId>
              </a:tblPr>
              <a:tblGrid>
                <a:gridCol w="2808014">
                  <a:extLst>
                    <a:ext uri="{9D8B030D-6E8A-4147-A177-3AD203B41FA5}">
                      <a16:colId xmlns:a16="http://schemas.microsoft.com/office/drawing/2014/main" val="20000"/>
                    </a:ext>
                  </a:extLst>
                </a:gridCol>
                <a:gridCol w="1923393">
                  <a:extLst>
                    <a:ext uri="{9D8B030D-6E8A-4147-A177-3AD203B41FA5}">
                      <a16:colId xmlns:a16="http://schemas.microsoft.com/office/drawing/2014/main" val="20001"/>
                    </a:ext>
                  </a:extLst>
                </a:gridCol>
                <a:gridCol w="5580993">
                  <a:extLst>
                    <a:ext uri="{9D8B030D-6E8A-4147-A177-3AD203B41FA5}">
                      <a16:colId xmlns:a16="http://schemas.microsoft.com/office/drawing/2014/main" val="20002"/>
                    </a:ext>
                  </a:extLst>
                </a:gridCol>
              </a:tblGrid>
              <a:tr h="370840">
                <a:tc>
                  <a:txBody>
                    <a:bodyPr/>
                    <a:lstStyle/>
                    <a:p>
                      <a:pPr algn="ctr"/>
                      <a:r>
                        <a:rPr lang="en-US" sz="2400" b="1" dirty="0">
                          <a:solidFill>
                            <a:schemeClr val="tx1"/>
                          </a:solidFill>
                          <a:latin typeface="Times New Roman" pitchFamily="18" charset="0"/>
                          <a:cs typeface="Times New Roman" pitchFamily="18" charset="0"/>
                        </a:rPr>
                        <a:t>A. </a:t>
                      </a:r>
                      <a:r>
                        <a:rPr lang="en-US" sz="2400" b="1" dirty="0" err="1">
                          <a:solidFill>
                            <a:schemeClr val="tx1"/>
                          </a:solidFill>
                          <a:latin typeface="Times New Roman" pitchFamily="18" charset="0"/>
                          <a:cs typeface="Times New Roman" pitchFamily="18" charset="0"/>
                        </a:rPr>
                        <a:t>Các</a:t>
                      </a:r>
                      <a:r>
                        <a:rPr lang="en-US" sz="2400" b="1" baseline="0" dirty="0">
                          <a:solidFill>
                            <a:schemeClr val="tx1"/>
                          </a:solidFill>
                          <a:latin typeface="Times New Roman" pitchFamily="18" charset="0"/>
                          <a:cs typeface="Times New Roman" pitchFamily="18" charset="0"/>
                        </a:rPr>
                        <a:t> </a:t>
                      </a:r>
                      <a:r>
                        <a:rPr lang="en-US" sz="2400" b="1" baseline="0" dirty="0" err="1">
                          <a:solidFill>
                            <a:schemeClr val="tx1"/>
                          </a:solidFill>
                          <a:latin typeface="Times New Roman" pitchFamily="18" charset="0"/>
                          <a:cs typeface="Times New Roman" pitchFamily="18" charset="0"/>
                        </a:rPr>
                        <a:t>bước</a:t>
                      </a:r>
                      <a:endParaRPr lang="en-US" sz="2400" b="1" dirty="0">
                        <a:solidFill>
                          <a:schemeClr val="tx1"/>
                        </a:solidFill>
                        <a:latin typeface="Times New Roman" pitchFamily="18" charset="0"/>
                        <a:cs typeface="Times New Roman" pitchFamily="18" charset="0"/>
                      </a:endParaRPr>
                    </a:p>
                  </a:txBody>
                  <a:tcPr>
                    <a:solidFill>
                      <a:schemeClr val="accent6">
                        <a:lumMod val="40000"/>
                        <a:lumOff val="60000"/>
                      </a:schemeClr>
                    </a:solidFill>
                  </a:tcPr>
                </a:tc>
                <a:tc>
                  <a:txBody>
                    <a:bodyPr/>
                    <a:lstStyle/>
                    <a:p>
                      <a:pPr algn="ctr"/>
                      <a:r>
                        <a:rPr lang="en-US" sz="2400" b="1" dirty="0" err="1">
                          <a:solidFill>
                            <a:schemeClr val="tx1"/>
                          </a:solidFill>
                          <a:latin typeface="Times New Roman" pitchFamily="18" charset="0"/>
                          <a:cs typeface="Times New Roman" pitchFamily="18" charset="0"/>
                        </a:rPr>
                        <a:t>Đáp</a:t>
                      </a:r>
                      <a:r>
                        <a:rPr lang="en-US" sz="2400" b="1" baseline="0" dirty="0">
                          <a:solidFill>
                            <a:schemeClr val="tx1"/>
                          </a:solidFill>
                          <a:latin typeface="Times New Roman" pitchFamily="18" charset="0"/>
                          <a:cs typeface="Times New Roman" pitchFamily="18" charset="0"/>
                        </a:rPr>
                        <a:t> </a:t>
                      </a:r>
                      <a:r>
                        <a:rPr lang="en-US" sz="2400" b="1" baseline="0" dirty="0" err="1">
                          <a:solidFill>
                            <a:schemeClr val="tx1"/>
                          </a:solidFill>
                          <a:latin typeface="Times New Roman" pitchFamily="18" charset="0"/>
                          <a:cs typeface="Times New Roman" pitchFamily="18" charset="0"/>
                        </a:rPr>
                        <a:t>án</a:t>
                      </a:r>
                      <a:endParaRPr lang="en-US" sz="2400" b="1" dirty="0">
                        <a:solidFill>
                          <a:schemeClr val="tx1"/>
                        </a:solidFill>
                        <a:latin typeface="Times New Roman" pitchFamily="18" charset="0"/>
                        <a:cs typeface="Times New Roman" pitchFamily="18" charset="0"/>
                      </a:endParaRPr>
                    </a:p>
                  </a:txBody>
                  <a:tcPr>
                    <a:solidFill>
                      <a:schemeClr val="accent6">
                        <a:lumMod val="40000"/>
                        <a:lumOff val="60000"/>
                      </a:schemeClr>
                    </a:solidFill>
                  </a:tcPr>
                </a:tc>
                <a:tc>
                  <a:txBody>
                    <a:bodyPr/>
                    <a:lstStyle/>
                    <a:p>
                      <a:pPr algn="ctr"/>
                      <a:r>
                        <a:rPr lang="en-US" sz="2400" b="1" dirty="0">
                          <a:solidFill>
                            <a:schemeClr val="tx1"/>
                          </a:solidFill>
                          <a:latin typeface="Times New Roman" pitchFamily="18" charset="0"/>
                          <a:cs typeface="Times New Roman" pitchFamily="18" charset="0"/>
                        </a:rPr>
                        <a:t>B. </a:t>
                      </a:r>
                      <a:r>
                        <a:rPr lang="en-US" sz="2400" b="1" dirty="0" err="1">
                          <a:solidFill>
                            <a:schemeClr val="tx1"/>
                          </a:solidFill>
                          <a:latin typeface="Times New Roman" pitchFamily="18" charset="0"/>
                          <a:cs typeface="Times New Roman" pitchFamily="18" charset="0"/>
                        </a:rPr>
                        <a:t>Nội</a:t>
                      </a:r>
                      <a:r>
                        <a:rPr lang="en-US" sz="2400" b="1" baseline="0" dirty="0">
                          <a:solidFill>
                            <a:schemeClr val="tx1"/>
                          </a:solidFill>
                          <a:latin typeface="Times New Roman" pitchFamily="18" charset="0"/>
                          <a:cs typeface="Times New Roman" pitchFamily="18" charset="0"/>
                        </a:rPr>
                        <a:t> dung </a:t>
                      </a:r>
                      <a:r>
                        <a:rPr lang="en-US" sz="2400" b="1" baseline="0" dirty="0" err="1">
                          <a:solidFill>
                            <a:schemeClr val="tx1"/>
                          </a:solidFill>
                          <a:latin typeface="Times New Roman" pitchFamily="18" charset="0"/>
                          <a:cs typeface="Times New Roman" pitchFamily="18" charset="0"/>
                        </a:rPr>
                        <a:t>các</a:t>
                      </a:r>
                      <a:r>
                        <a:rPr lang="en-US" sz="2400" b="1" baseline="0" dirty="0">
                          <a:solidFill>
                            <a:schemeClr val="tx1"/>
                          </a:solidFill>
                          <a:latin typeface="Times New Roman" pitchFamily="18" charset="0"/>
                          <a:cs typeface="Times New Roman" pitchFamily="18" charset="0"/>
                        </a:rPr>
                        <a:t> </a:t>
                      </a:r>
                      <a:r>
                        <a:rPr lang="en-US" sz="2400" b="1" baseline="0" dirty="0" err="1">
                          <a:solidFill>
                            <a:schemeClr val="tx1"/>
                          </a:solidFill>
                          <a:latin typeface="Times New Roman" pitchFamily="18" charset="0"/>
                          <a:cs typeface="Times New Roman" pitchFamily="18" charset="0"/>
                        </a:rPr>
                        <a:t>bước</a:t>
                      </a:r>
                      <a:endParaRPr lang="en-US" sz="2400" b="1" dirty="0">
                        <a:solidFill>
                          <a:schemeClr val="tx1"/>
                        </a:solidFill>
                        <a:latin typeface="Times New Roman" pitchFamily="18" charset="0"/>
                        <a:cs typeface="Times New Roman" pitchFamily="18" charset="0"/>
                      </a:endParaRPr>
                    </a:p>
                  </a:txBody>
                  <a:tcPr>
                    <a:solidFill>
                      <a:schemeClr val="accent6">
                        <a:lumMod val="40000"/>
                        <a:lumOff val="60000"/>
                      </a:schemeClr>
                    </a:solidFill>
                  </a:tcPr>
                </a:tc>
                <a:extLst>
                  <a:ext uri="{0D108BD9-81ED-4DB2-BD59-A6C34878D82A}">
                    <a16:rowId xmlns:a16="http://schemas.microsoft.com/office/drawing/2014/main" val="10000"/>
                  </a:ext>
                </a:extLst>
              </a:tr>
              <a:tr h="718755">
                <a:tc>
                  <a:txBody>
                    <a:bodyPr/>
                    <a:lstStyle/>
                    <a:p>
                      <a:r>
                        <a:rPr lang="en-US" sz="2000" b="1" kern="1200" dirty="0" err="1">
                          <a:solidFill>
                            <a:schemeClr val="tx1"/>
                          </a:solidFill>
                          <a:effectLst/>
                          <a:latin typeface="Times New Roman" pitchFamily="18" charset="0"/>
                          <a:ea typeface="+mn-ea"/>
                          <a:cs typeface="Times New Roman" pitchFamily="18" charset="0"/>
                        </a:rPr>
                        <a:t>Bước</a:t>
                      </a:r>
                      <a:r>
                        <a:rPr lang="en-US" sz="2000" b="1" kern="1200" dirty="0">
                          <a:solidFill>
                            <a:schemeClr val="tx1"/>
                          </a:solidFill>
                          <a:effectLst/>
                          <a:latin typeface="Times New Roman" pitchFamily="18" charset="0"/>
                          <a:ea typeface="+mn-ea"/>
                          <a:cs typeface="Times New Roman" pitchFamily="18" charset="0"/>
                        </a:rPr>
                        <a:t> 1:</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Quan</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sát</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đặt</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câu</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hỏi</a:t>
                      </a:r>
                      <a:endParaRPr lang="en-US" sz="2000" dirty="0">
                        <a:latin typeface="Times New Roman" pitchFamily="18" charset="0"/>
                        <a:cs typeface="Times New Roman" pitchFamily="18" charset="0"/>
                      </a:endParaRPr>
                    </a:p>
                  </a:txBody>
                  <a:tcPr>
                    <a:solidFill>
                      <a:schemeClr val="accent5">
                        <a:lumMod val="40000"/>
                        <a:lumOff val="60000"/>
                      </a:schemeClr>
                    </a:solidFill>
                  </a:tcPr>
                </a:tc>
                <a:tc>
                  <a:txBody>
                    <a:bodyPr/>
                    <a:lstStyle/>
                    <a:p>
                      <a:endParaRPr lang="en-US" sz="2000" dirty="0">
                        <a:latin typeface="Times New Roman" pitchFamily="18" charset="0"/>
                        <a:cs typeface="Times New Roman" pitchFamily="18" charset="0"/>
                      </a:endParaRPr>
                    </a:p>
                  </a:txBody>
                  <a:tcPr>
                    <a:solidFill>
                      <a:schemeClr val="accent5">
                        <a:lumMod val="40000"/>
                        <a:lumOff val="60000"/>
                      </a:schemeClr>
                    </a:solidFill>
                  </a:tcPr>
                </a:tc>
                <a:tc>
                  <a:txBody>
                    <a:bodyPr/>
                    <a:lstStyle/>
                    <a:p>
                      <a:r>
                        <a:rPr lang="en-US" sz="2000" dirty="0">
                          <a:latin typeface="Times New Roman" pitchFamily="18" charset="0"/>
                          <a:cs typeface="Times New Roman" pitchFamily="18" charset="0"/>
                        </a:rPr>
                        <a:t>a. </a:t>
                      </a:r>
                      <a:r>
                        <a:rPr lang="en-US" sz="2000" dirty="0" err="1">
                          <a:latin typeface="Times New Roman" pitchFamily="18" charset="0"/>
                          <a:cs typeface="Times New Roman" pitchFamily="18" charset="0"/>
                        </a:rPr>
                        <a:t>Là</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bước</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đầu</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tiên</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để</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nhận</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ra</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tình</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huống</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có</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vấn</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đề</a:t>
                      </a:r>
                      <a:r>
                        <a:rPr lang="en-US" sz="2000" baseline="0" dirty="0">
                          <a:latin typeface="Times New Roman" pitchFamily="18" charset="0"/>
                          <a:cs typeface="Times New Roman" pitchFamily="18" charset="0"/>
                        </a:rPr>
                        <a:t>. Qua </a:t>
                      </a:r>
                      <a:r>
                        <a:rPr lang="en-US" sz="2000" baseline="0" dirty="0" err="1">
                          <a:latin typeface="Times New Roman" pitchFamily="18" charset="0"/>
                          <a:cs typeface="Times New Roman" pitchFamily="18" charset="0"/>
                        </a:rPr>
                        <a:t>đó</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em</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đặt</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câu</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hỏi</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về</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vấn</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đề</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cần</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tìm</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hiểu</a:t>
                      </a:r>
                      <a:endParaRPr lang="en-US" sz="2000" dirty="0">
                        <a:latin typeface="Times New Roman" pitchFamily="18" charset="0"/>
                        <a:cs typeface="Times New Roman" pitchFamily="18" charset="0"/>
                      </a:endParaRPr>
                    </a:p>
                  </a:txBody>
                  <a:tcPr>
                    <a:solidFill>
                      <a:schemeClr val="accent5">
                        <a:lumMod val="40000"/>
                        <a:lumOff val="60000"/>
                      </a:schemeClr>
                    </a:solidFill>
                  </a:tcPr>
                </a:tc>
                <a:extLst>
                  <a:ext uri="{0D108BD9-81ED-4DB2-BD59-A6C34878D82A}">
                    <a16:rowId xmlns:a16="http://schemas.microsoft.com/office/drawing/2014/main" val="10001"/>
                  </a:ext>
                </a:extLst>
              </a:tr>
              <a:tr h="709449">
                <a:tc>
                  <a:txBody>
                    <a:bodyPr/>
                    <a:lstStyle/>
                    <a:p>
                      <a:r>
                        <a:rPr lang="en-US" sz="2000" b="1" kern="1200" dirty="0" err="1">
                          <a:solidFill>
                            <a:schemeClr val="tx1"/>
                          </a:solidFill>
                          <a:effectLst/>
                          <a:latin typeface="Times New Roman" pitchFamily="18" charset="0"/>
                          <a:ea typeface="+mn-ea"/>
                          <a:cs typeface="Times New Roman" pitchFamily="18" charset="0"/>
                        </a:rPr>
                        <a:t>Bước</a:t>
                      </a:r>
                      <a:r>
                        <a:rPr lang="en-US" sz="2000" b="1" kern="1200" dirty="0">
                          <a:solidFill>
                            <a:schemeClr val="tx1"/>
                          </a:solidFill>
                          <a:effectLst/>
                          <a:latin typeface="Times New Roman" pitchFamily="18" charset="0"/>
                          <a:ea typeface="+mn-ea"/>
                          <a:cs typeface="Times New Roman" pitchFamily="18" charset="0"/>
                        </a:rPr>
                        <a:t> 2:</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Xây</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dựng</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giả</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thuyết</a:t>
                      </a:r>
                      <a:endParaRPr lang="en-US" sz="2000" dirty="0">
                        <a:latin typeface="Times New Roman" pitchFamily="18" charset="0"/>
                        <a:cs typeface="Times New Roman" pitchFamily="18" charset="0"/>
                      </a:endParaRPr>
                    </a:p>
                  </a:txBody>
                  <a:tcPr>
                    <a:solidFill>
                      <a:schemeClr val="accent4">
                        <a:lumMod val="20000"/>
                        <a:lumOff val="80000"/>
                      </a:schemeClr>
                    </a:solidFill>
                  </a:tcPr>
                </a:tc>
                <a:tc>
                  <a:txBody>
                    <a:bodyPr/>
                    <a:lstStyle/>
                    <a:p>
                      <a:endParaRPr lang="en-US" sz="2000" dirty="0">
                        <a:latin typeface="Times New Roman" pitchFamily="18" charset="0"/>
                        <a:cs typeface="Times New Roman" pitchFamily="18" charset="0"/>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itchFamily="18" charset="0"/>
                          <a:cs typeface="Times New Roman" pitchFamily="18" charset="0"/>
                        </a:rPr>
                        <a:t>b. </a:t>
                      </a:r>
                      <a:r>
                        <a:rPr lang="en-US" sz="2000" dirty="0" err="1">
                          <a:latin typeface="Times New Roman" pitchFamily="18" charset="0"/>
                          <a:cs typeface="Times New Roman" pitchFamily="18" charset="0"/>
                        </a:rPr>
                        <a:t>Làm</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thí</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nghiệm</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để</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chứng</a:t>
                      </a:r>
                      <a:r>
                        <a:rPr lang="en-US" sz="2000" baseline="0" dirty="0">
                          <a:latin typeface="Times New Roman" pitchFamily="18" charset="0"/>
                          <a:cs typeface="Times New Roman" pitchFamily="18" charset="0"/>
                        </a:rPr>
                        <a:t> minh </a:t>
                      </a:r>
                      <a:r>
                        <a:rPr lang="en-US" sz="2000" baseline="0" dirty="0" err="1">
                          <a:latin typeface="Times New Roman" pitchFamily="18" charset="0"/>
                          <a:cs typeface="Times New Roman" pitchFamily="18" charset="0"/>
                        </a:rPr>
                        <a:t>dự</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đoán</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đã</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đề</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ra</a:t>
                      </a:r>
                      <a:endParaRPr lang="en-US" sz="2000" dirty="0">
                        <a:latin typeface="Times New Roman" pitchFamily="18" charset="0"/>
                        <a:cs typeface="Times New Roman" pitchFamily="18" charset="0"/>
                      </a:endParaRPr>
                    </a:p>
                  </a:txBody>
                  <a:tcPr>
                    <a:solidFill>
                      <a:schemeClr val="accent4">
                        <a:lumMod val="20000"/>
                        <a:lumOff val="80000"/>
                      </a:schemeClr>
                    </a:solidFill>
                  </a:tcPr>
                </a:tc>
                <a:extLst>
                  <a:ext uri="{0D108BD9-81ED-4DB2-BD59-A6C34878D82A}">
                    <a16:rowId xmlns:a16="http://schemas.microsoft.com/office/drawing/2014/main" val="10002"/>
                  </a:ext>
                </a:extLst>
              </a:tr>
              <a:tr h="370840">
                <a:tc>
                  <a:txBody>
                    <a:bodyPr/>
                    <a:lstStyle/>
                    <a:p>
                      <a:r>
                        <a:rPr lang="en-US" sz="2000" b="1" kern="1200" dirty="0" err="1">
                          <a:solidFill>
                            <a:schemeClr val="tx1"/>
                          </a:solidFill>
                          <a:effectLst/>
                          <a:latin typeface="Times New Roman" pitchFamily="18" charset="0"/>
                          <a:ea typeface="+mn-ea"/>
                          <a:cs typeface="Times New Roman" pitchFamily="18" charset="0"/>
                        </a:rPr>
                        <a:t>Bước</a:t>
                      </a:r>
                      <a:r>
                        <a:rPr lang="en-US" sz="2000" b="1" kern="1200" dirty="0">
                          <a:solidFill>
                            <a:schemeClr val="tx1"/>
                          </a:solidFill>
                          <a:effectLst/>
                          <a:latin typeface="Times New Roman" pitchFamily="18" charset="0"/>
                          <a:ea typeface="+mn-ea"/>
                          <a:cs typeface="Times New Roman" pitchFamily="18" charset="0"/>
                        </a:rPr>
                        <a:t> 3:</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Kiểm</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tra</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giả</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thuyết</a:t>
                      </a:r>
                      <a:endParaRPr lang="en-US" sz="2000" dirty="0">
                        <a:latin typeface="Times New Roman" pitchFamily="18" charset="0"/>
                        <a:cs typeface="Times New Roman" pitchFamily="18" charset="0"/>
                      </a:endParaRPr>
                    </a:p>
                  </a:txBody>
                  <a:tcPr>
                    <a:solidFill>
                      <a:schemeClr val="accent3">
                        <a:lumMod val="20000"/>
                        <a:lumOff val="80000"/>
                      </a:schemeClr>
                    </a:solidFill>
                  </a:tcPr>
                </a:tc>
                <a:tc>
                  <a:txBody>
                    <a:bodyPr/>
                    <a:lstStyle/>
                    <a:p>
                      <a:endParaRPr lang="en-US" sz="2000" dirty="0">
                        <a:latin typeface="Times New Roman" pitchFamily="18" charset="0"/>
                        <a:cs typeface="Times New Roman" pitchFamily="18" charset="0"/>
                      </a:endParaRPr>
                    </a:p>
                  </a:txBody>
                  <a:tcP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itchFamily="18" charset="0"/>
                          <a:cs typeface="Times New Roman" pitchFamily="18" charset="0"/>
                        </a:rPr>
                        <a:t>c. </a:t>
                      </a:r>
                      <a:r>
                        <a:rPr lang="en-US" sz="2000" dirty="0" err="1">
                          <a:latin typeface="Times New Roman" pitchFamily="18" charset="0"/>
                          <a:cs typeface="Times New Roman" pitchFamily="18" charset="0"/>
                        </a:rPr>
                        <a:t>Sử</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dụng</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ngôn</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ngữ</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hình</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vẽ</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sơ</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đồ</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biểu</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bảng</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để</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biểu</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đạt</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quá</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trình</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và</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kết</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quả</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tìm</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hiểu</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tự</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nhiên</a:t>
                      </a:r>
                      <a:endParaRPr lang="en-US" sz="2000" dirty="0">
                        <a:latin typeface="Times New Roman" pitchFamily="18" charset="0"/>
                        <a:cs typeface="Times New Roman" pitchFamily="18" charset="0"/>
                      </a:endParaRPr>
                    </a:p>
                  </a:txBody>
                  <a:tcPr>
                    <a:solidFill>
                      <a:schemeClr val="accent3">
                        <a:lumMod val="20000"/>
                        <a:lumOff val="80000"/>
                      </a:schemeClr>
                    </a:solidFill>
                  </a:tcPr>
                </a:tc>
                <a:extLst>
                  <a:ext uri="{0D108BD9-81ED-4DB2-BD59-A6C34878D82A}">
                    <a16:rowId xmlns:a16="http://schemas.microsoft.com/office/drawing/2014/main" val="10003"/>
                  </a:ext>
                </a:extLst>
              </a:tr>
              <a:tr h="370840">
                <a:tc>
                  <a:txBody>
                    <a:bodyPr/>
                    <a:lstStyle/>
                    <a:p>
                      <a:r>
                        <a:rPr lang="en-US" sz="2000" b="1" kern="1200" dirty="0" err="1">
                          <a:solidFill>
                            <a:schemeClr val="tx1"/>
                          </a:solidFill>
                          <a:effectLst/>
                          <a:latin typeface="Times New Roman" pitchFamily="18" charset="0"/>
                          <a:ea typeface="+mn-ea"/>
                          <a:cs typeface="Times New Roman" pitchFamily="18" charset="0"/>
                        </a:rPr>
                        <a:t>Bước</a:t>
                      </a:r>
                      <a:r>
                        <a:rPr lang="en-US" sz="2000" b="1" kern="1200" dirty="0">
                          <a:solidFill>
                            <a:schemeClr val="tx1"/>
                          </a:solidFill>
                          <a:effectLst/>
                          <a:latin typeface="Times New Roman" pitchFamily="18" charset="0"/>
                          <a:ea typeface="+mn-ea"/>
                          <a:cs typeface="Times New Roman" pitchFamily="18" charset="0"/>
                        </a:rPr>
                        <a:t> 4:</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Phân</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tích</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kết</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quả</a:t>
                      </a:r>
                      <a:endParaRPr lang="en-US" sz="2000" dirty="0">
                        <a:latin typeface="Times New Roman" pitchFamily="18" charset="0"/>
                        <a:cs typeface="Times New Roman" pitchFamily="18" charset="0"/>
                      </a:endParaRPr>
                    </a:p>
                  </a:txBody>
                  <a:tcPr>
                    <a:solidFill>
                      <a:schemeClr val="tx2">
                        <a:lumMod val="20000"/>
                        <a:lumOff val="80000"/>
                      </a:schemeClr>
                    </a:solidFill>
                  </a:tcPr>
                </a:tc>
                <a:tc>
                  <a:txBody>
                    <a:bodyPr/>
                    <a:lstStyle/>
                    <a:p>
                      <a:endParaRPr lang="en-US" sz="2000" dirty="0">
                        <a:latin typeface="Times New Roman" pitchFamily="18" charset="0"/>
                        <a:cs typeface="Times New Roman" pitchFamily="18" charset="0"/>
                      </a:endParaRPr>
                    </a:p>
                  </a:txBody>
                  <a:tcP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itchFamily="18" charset="0"/>
                          <a:cs typeface="Times New Roman" pitchFamily="18" charset="0"/>
                        </a:rPr>
                        <a:t>d. </a:t>
                      </a:r>
                      <a:r>
                        <a:rPr lang="en-US" sz="2000" dirty="0" err="1">
                          <a:latin typeface="Times New Roman" pitchFamily="18" charset="0"/>
                          <a:cs typeface="Times New Roman" pitchFamily="18" charset="0"/>
                        </a:rPr>
                        <a:t>Dựa</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trên</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hiểu</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biết</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của</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mình</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và</a:t>
                      </a:r>
                      <a:r>
                        <a:rPr lang="en-US" sz="2000" baseline="0" dirty="0">
                          <a:latin typeface="Times New Roman" pitchFamily="18" charset="0"/>
                          <a:cs typeface="Times New Roman" pitchFamily="18" charset="0"/>
                        </a:rPr>
                        <a:t> qua </a:t>
                      </a:r>
                      <a:r>
                        <a:rPr lang="en-US" sz="2000" baseline="0" dirty="0" err="1">
                          <a:latin typeface="Times New Roman" pitchFamily="18" charset="0"/>
                          <a:cs typeface="Times New Roman" pitchFamily="18" charset="0"/>
                        </a:rPr>
                        <a:t>phân</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tích</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kết</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quả</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quan</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sát</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em</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đưa</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ra</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được</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dự</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đoán</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tức</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là</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giả</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thuyết</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để</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trả</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lờ</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cho</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câu</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hỏi</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đã</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được</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đặt</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ra</a:t>
                      </a:r>
                      <a:r>
                        <a:rPr lang="en-US" sz="2000" baseline="0" dirty="0">
                          <a:latin typeface="Times New Roman" pitchFamily="18" charset="0"/>
                          <a:cs typeface="Times New Roman" pitchFamily="18" charset="0"/>
                        </a:rPr>
                        <a:t> ở </a:t>
                      </a:r>
                      <a:r>
                        <a:rPr lang="en-US" sz="2000" baseline="0" dirty="0" err="1">
                          <a:latin typeface="Times New Roman" pitchFamily="18" charset="0"/>
                          <a:cs typeface="Times New Roman" pitchFamily="18" charset="0"/>
                        </a:rPr>
                        <a:t>bước</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trước</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đó</a:t>
                      </a:r>
                      <a:endParaRPr lang="en-US" sz="2000" dirty="0">
                        <a:latin typeface="Times New Roman" pitchFamily="18" charset="0"/>
                        <a:cs typeface="Times New Roman" pitchFamily="18" charset="0"/>
                      </a:endParaRPr>
                    </a:p>
                  </a:txBody>
                  <a:tcPr>
                    <a:solidFill>
                      <a:schemeClr val="tx2">
                        <a:lumMod val="20000"/>
                        <a:lumOff val="80000"/>
                      </a:schemeClr>
                    </a:solidFill>
                  </a:tcPr>
                </a:tc>
                <a:extLst>
                  <a:ext uri="{0D108BD9-81ED-4DB2-BD59-A6C34878D82A}">
                    <a16:rowId xmlns:a16="http://schemas.microsoft.com/office/drawing/2014/main" val="10004"/>
                  </a:ext>
                </a:extLst>
              </a:tr>
              <a:tr h="370840">
                <a:tc>
                  <a:txBody>
                    <a:bodyPr/>
                    <a:lstStyle/>
                    <a:p>
                      <a:r>
                        <a:rPr lang="en-US" sz="2000" b="1" kern="1200" dirty="0" err="1">
                          <a:solidFill>
                            <a:schemeClr val="tx1"/>
                          </a:solidFill>
                          <a:effectLst/>
                          <a:latin typeface="Times New Roman" pitchFamily="18" charset="0"/>
                          <a:ea typeface="+mn-ea"/>
                          <a:cs typeface="Times New Roman" pitchFamily="18" charset="0"/>
                        </a:rPr>
                        <a:t>Bước</a:t>
                      </a:r>
                      <a:r>
                        <a:rPr lang="en-US" sz="2000" b="1" kern="1200" dirty="0">
                          <a:solidFill>
                            <a:schemeClr val="tx1"/>
                          </a:solidFill>
                          <a:effectLst/>
                          <a:latin typeface="Times New Roman" pitchFamily="18" charset="0"/>
                          <a:ea typeface="+mn-ea"/>
                          <a:cs typeface="Times New Roman" pitchFamily="18" charset="0"/>
                        </a:rPr>
                        <a:t> 5:</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Viết</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trình</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bày</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báo</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cáo</a:t>
                      </a:r>
                      <a:endParaRPr lang="en-US" sz="2000" dirty="0">
                        <a:latin typeface="Times New Roman" pitchFamily="18" charset="0"/>
                        <a:cs typeface="Times New Roman" pitchFamily="18" charset="0"/>
                      </a:endParaRPr>
                    </a:p>
                  </a:txBody>
                  <a:tcPr>
                    <a:solidFill>
                      <a:schemeClr val="accent6">
                        <a:lumMod val="20000"/>
                        <a:lumOff val="80000"/>
                      </a:schemeClr>
                    </a:solidFill>
                  </a:tcPr>
                </a:tc>
                <a:tc>
                  <a:txBody>
                    <a:bodyPr/>
                    <a:lstStyle/>
                    <a:p>
                      <a:endParaRPr lang="en-US" sz="2000" dirty="0">
                        <a:latin typeface="Times New Roman" pitchFamily="18" charset="0"/>
                        <a:cs typeface="Times New Roman" pitchFamily="18" charset="0"/>
                      </a:endParaRP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itchFamily="18" charset="0"/>
                          <a:cs typeface="Times New Roman" pitchFamily="18" charset="0"/>
                        </a:rPr>
                        <a:t>e. </a:t>
                      </a:r>
                      <a:r>
                        <a:rPr lang="en-US" sz="2000" dirty="0" err="1">
                          <a:latin typeface="Times New Roman" pitchFamily="18" charset="0"/>
                          <a:cs typeface="Times New Roman" pitchFamily="18" charset="0"/>
                        </a:rPr>
                        <a:t>Thực</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hiện</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các</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phép</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tính</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cần</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thiết</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lập</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bảng</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xây</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dựng</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biểu</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đồ</a:t>
                      </a:r>
                      <a:r>
                        <a:rPr lang="en-US" sz="2000" baseline="0" dirty="0">
                          <a:latin typeface="Times New Roman" pitchFamily="18" charset="0"/>
                          <a:cs typeface="Times New Roman" pitchFamily="18" charset="0"/>
                        </a:rPr>
                        <a:t>… =&gt; </a:t>
                      </a:r>
                      <a:r>
                        <a:rPr lang="en-US" sz="2000" baseline="0" dirty="0" err="1">
                          <a:latin typeface="Times New Roman" pitchFamily="18" charset="0"/>
                          <a:cs typeface="Times New Roman" pitchFamily="18" charset="0"/>
                        </a:rPr>
                        <a:t>Rút</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ra</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kết</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luận</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Giả</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thuyết</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được</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chấp</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nhận</a:t>
                      </a:r>
                      <a:r>
                        <a:rPr lang="en-US" sz="2000" baseline="0" dirty="0">
                          <a:latin typeface="Times New Roman" pitchFamily="18" charset="0"/>
                          <a:cs typeface="Times New Roman" pitchFamily="18" charset="0"/>
                        </a:rPr>
                        <a:t> hay </a:t>
                      </a:r>
                      <a:r>
                        <a:rPr lang="en-US" sz="2000" baseline="0" dirty="0" err="1">
                          <a:latin typeface="Times New Roman" pitchFamily="18" charset="0"/>
                          <a:cs typeface="Times New Roman" pitchFamily="18" charset="0"/>
                        </a:rPr>
                        <a:t>bị</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bác</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bỏ</a:t>
                      </a:r>
                      <a:endParaRPr lang="en-US" sz="2000" dirty="0">
                        <a:latin typeface="Times New Roman" pitchFamily="18" charset="0"/>
                        <a:cs typeface="Times New Roman" pitchFamily="18" charset="0"/>
                      </a:endParaRPr>
                    </a:p>
                  </a:txBody>
                  <a:tcP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4430109" y="1596839"/>
            <a:ext cx="1082348" cy="523220"/>
          </a:xfrm>
          <a:prstGeom prst="rect">
            <a:avLst/>
          </a:prstGeom>
          <a:noFill/>
        </p:spPr>
        <p:txBody>
          <a:bodyPr wrap="none" rtlCol="0">
            <a:spAutoFit/>
          </a:bodyPr>
          <a:lstStyle/>
          <a:p>
            <a:r>
              <a:rPr lang="en-US" sz="2800" b="1" dirty="0">
                <a:solidFill>
                  <a:srgbClr val="FF0000"/>
                </a:solidFill>
                <a:latin typeface="Times New Roman" pitchFamily="18" charset="0"/>
                <a:cs typeface="Times New Roman" pitchFamily="18" charset="0"/>
              </a:rPr>
              <a:t>B1 - a</a:t>
            </a:r>
          </a:p>
        </p:txBody>
      </p:sp>
      <p:sp>
        <p:nvSpPr>
          <p:cNvPr id="8" name="TextBox 7"/>
          <p:cNvSpPr txBox="1"/>
          <p:nvPr/>
        </p:nvSpPr>
        <p:spPr>
          <a:xfrm>
            <a:off x="4430109" y="2337818"/>
            <a:ext cx="1103187" cy="523220"/>
          </a:xfrm>
          <a:prstGeom prst="rect">
            <a:avLst/>
          </a:prstGeom>
          <a:noFill/>
        </p:spPr>
        <p:txBody>
          <a:bodyPr wrap="none" rtlCol="0">
            <a:spAutoFit/>
          </a:bodyPr>
          <a:lstStyle/>
          <a:p>
            <a:r>
              <a:rPr lang="en-US" sz="2800" b="1" dirty="0">
                <a:solidFill>
                  <a:srgbClr val="FF0000"/>
                </a:solidFill>
                <a:latin typeface="Times New Roman" pitchFamily="18" charset="0"/>
                <a:cs typeface="Times New Roman" pitchFamily="18" charset="0"/>
              </a:rPr>
              <a:t>B2 - d</a:t>
            </a:r>
          </a:p>
        </p:txBody>
      </p:sp>
      <p:sp>
        <p:nvSpPr>
          <p:cNvPr id="9" name="TextBox 8"/>
          <p:cNvSpPr txBox="1"/>
          <p:nvPr/>
        </p:nvSpPr>
        <p:spPr>
          <a:xfrm>
            <a:off x="4430109" y="3078797"/>
            <a:ext cx="1103187" cy="523220"/>
          </a:xfrm>
          <a:prstGeom prst="rect">
            <a:avLst/>
          </a:prstGeom>
          <a:noFill/>
        </p:spPr>
        <p:txBody>
          <a:bodyPr wrap="none" rtlCol="0">
            <a:spAutoFit/>
          </a:bodyPr>
          <a:lstStyle/>
          <a:p>
            <a:r>
              <a:rPr lang="en-US" sz="2800" b="1" dirty="0">
                <a:solidFill>
                  <a:srgbClr val="FF0000"/>
                </a:solidFill>
                <a:latin typeface="Times New Roman" pitchFamily="18" charset="0"/>
                <a:cs typeface="Times New Roman" pitchFamily="18" charset="0"/>
              </a:rPr>
              <a:t>B3 - b</a:t>
            </a:r>
          </a:p>
        </p:txBody>
      </p:sp>
      <p:sp>
        <p:nvSpPr>
          <p:cNvPr id="10" name="TextBox 9"/>
          <p:cNvSpPr txBox="1"/>
          <p:nvPr/>
        </p:nvSpPr>
        <p:spPr>
          <a:xfrm>
            <a:off x="4430109" y="3977432"/>
            <a:ext cx="1082348" cy="523220"/>
          </a:xfrm>
          <a:prstGeom prst="rect">
            <a:avLst/>
          </a:prstGeom>
          <a:noFill/>
        </p:spPr>
        <p:txBody>
          <a:bodyPr wrap="none" rtlCol="0">
            <a:spAutoFit/>
          </a:bodyPr>
          <a:lstStyle/>
          <a:p>
            <a:r>
              <a:rPr lang="en-US" sz="2800" b="1" dirty="0">
                <a:solidFill>
                  <a:srgbClr val="FF0000"/>
                </a:solidFill>
                <a:latin typeface="Times New Roman" pitchFamily="18" charset="0"/>
                <a:cs typeface="Times New Roman" pitchFamily="18" charset="0"/>
              </a:rPr>
              <a:t>B4 - e</a:t>
            </a:r>
          </a:p>
        </p:txBody>
      </p:sp>
      <p:sp>
        <p:nvSpPr>
          <p:cNvPr id="11" name="TextBox 10"/>
          <p:cNvSpPr txBox="1"/>
          <p:nvPr/>
        </p:nvSpPr>
        <p:spPr>
          <a:xfrm>
            <a:off x="4430109" y="5159846"/>
            <a:ext cx="1082348" cy="523220"/>
          </a:xfrm>
          <a:prstGeom prst="rect">
            <a:avLst/>
          </a:prstGeom>
          <a:noFill/>
        </p:spPr>
        <p:txBody>
          <a:bodyPr wrap="none" rtlCol="0">
            <a:spAutoFit/>
          </a:bodyPr>
          <a:lstStyle/>
          <a:p>
            <a:r>
              <a:rPr lang="en-US" sz="2800" b="1" dirty="0">
                <a:solidFill>
                  <a:srgbClr val="FF0000"/>
                </a:solidFill>
                <a:latin typeface="Times New Roman" pitchFamily="18" charset="0"/>
                <a:cs typeface="Times New Roman" pitchFamily="18" charset="0"/>
              </a:rPr>
              <a:t>B1 - c</a:t>
            </a:r>
          </a:p>
        </p:txBody>
      </p:sp>
    </p:spTree>
    <p:extLst>
      <p:ext uri="{BB962C8B-B14F-4D97-AF65-F5344CB8AC3E}">
        <p14:creationId xmlns:p14="http://schemas.microsoft.com/office/powerpoint/2010/main" val="236474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6653" y="450530"/>
            <a:ext cx="337624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VẬN DỤNG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1546652" y="2204591"/>
            <a:ext cx="9236961" cy="2246769"/>
          </a:xfrm>
          <a:prstGeom prst="rect">
            <a:avLst/>
          </a:prstGeom>
        </p:spPr>
        <p:txBody>
          <a:bodyPr wrap="square">
            <a:spAutoFit/>
          </a:bodyPr>
          <a:lstStyle/>
          <a:p>
            <a:r>
              <a:rPr lang="en-US" sz="2800" dirty="0">
                <a:latin typeface="Times New Roman" pitchFamily="18" charset="0"/>
                <a:cs typeface="Times New Roman" pitchFamily="18" charset="0"/>
              </a:rPr>
              <a:t>1 -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trưởng</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2 -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cáo</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3 -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cáo</a:t>
            </a:r>
            <a:r>
              <a:rPr lang="en-US" sz="2800" dirty="0">
                <a:latin typeface="Times New Roman" pitchFamily="18" charset="0"/>
                <a:cs typeface="Times New Roman" pitchFamily="18" charset="0"/>
              </a:rPr>
              <a:t>.</a:t>
            </a:r>
          </a:p>
        </p:txBody>
      </p:sp>
      <p:sp>
        <p:nvSpPr>
          <p:cNvPr id="5" name="Rectangle 4"/>
          <p:cNvSpPr/>
          <p:nvPr/>
        </p:nvSpPr>
        <p:spPr>
          <a:xfrm>
            <a:off x="2408628" y="1483116"/>
            <a:ext cx="6074099" cy="707886"/>
          </a:xfrm>
          <a:prstGeom prst="rect">
            <a:avLst/>
          </a:prstGeom>
        </p:spPr>
        <p:txBody>
          <a:bodyPr wrap="none">
            <a:spAutoFit/>
          </a:bodyPr>
          <a:lstStyle/>
          <a:p>
            <a:r>
              <a:rPr lang="nl-NL" sz="4000" dirty="0">
                <a:solidFill>
                  <a:srgbClr val="FF0000"/>
                </a:solidFill>
                <a:latin typeface="Times New Roman" pitchFamily="18" charset="0"/>
                <a:cs typeface="Times New Roman" pitchFamily="18" charset="0"/>
              </a:rPr>
              <a:t>Thực hiện các nhiệm vụ sau.</a:t>
            </a:r>
          </a:p>
        </p:txBody>
      </p:sp>
    </p:spTree>
    <p:extLst>
      <p:ext uri="{BB962C8B-B14F-4D97-AF65-F5344CB8AC3E}">
        <p14:creationId xmlns:p14="http://schemas.microsoft.com/office/powerpoint/2010/main" val="285729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0335" y="427531"/>
            <a:ext cx="1115613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HƯỚNG DẪN HỌC Ở NHÀ VÀ CHUẨN BỊ BÀI TIẾP THEO</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p:cNvSpPr/>
          <p:nvPr/>
        </p:nvSpPr>
        <p:spPr>
          <a:xfrm>
            <a:off x="1313792" y="1460626"/>
            <a:ext cx="9247437" cy="2246769"/>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2.2.</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1 –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I: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305012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008992"/>
            <a:ext cx="12192000" cy="5849007"/>
          </a:xfrm>
          <a:ln>
            <a:noFill/>
          </a:ln>
        </p:spPr>
        <p:txBody>
          <a:bodyPr>
            <a:normAutofit/>
          </a:bodyPr>
          <a:lstStyle/>
          <a:p>
            <a:pPr algn="l"/>
            <a:r>
              <a:rPr lang="en-US" sz="2800" b="1" dirty="0">
                <a:solidFill>
                  <a:srgbClr val="0000FF"/>
                </a:solidFill>
                <a:latin typeface="Times New Roman" pitchFamily="18" charset="0"/>
                <a:cs typeface="Times New Roman" pitchFamily="18" charset="0"/>
              </a:rPr>
              <a:t>1. PHƯƠNG PHÁP TÌM HIỂUTỰ NHIÊN:</a:t>
            </a: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1: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hỏi</a:t>
            </a:r>
            <a:r>
              <a:rPr lang="en-US" sz="2800" dirty="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MỞ ĐẦU: PHƯƠNG PHÁP VÀ KỸ NĂNG </a:t>
            </a:r>
          </a:p>
          <a:p>
            <a:pPr algn="ctr"/>
            <a:r>
              <a:rPr lang="en-US" sz="2800" b="1" dirty="0">
                <a:solidFill>
                  <a:srgbClr val="FF00FF"/>
                </a:solidFill>
                <a:latin typeface="Times New Roman" pitchFamily="18" charset="0"/>
                <a:cs typeface="Times New Roman" pitchFamily="18" charset="0"/>
              </a:rPr>
              <a:t>TRONG HỌC TẬP MÔN KHOA HỌC TỰ NHIÊN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B201-4078-43CA-2C0D-025A1D1D5985}"/>
              </a:ext>
            </a:extLst>
          </p:cNvPr>
          <p:cNvSpPr>
            <a:spLocks noGrp="1"/>
          </p:cNvSpPr>
          <p:nvPr>
            <p:ph type="title"/>
          </p:nvPr>
        </p:nvSpPr>
        <p:spPr>
          <a:xfrm>
            <a:off x="-10630" y="0"/>
            <a:ext cx="12202630" cy="1341120"/>
          </a:xfrm>
          <a:solidFill>
            <a:schemeClr val="accent5"/>
          </a:solidFill>
        </p:spPr>
        <p:txBody>
          <a:bodyPr/>
          <a:lstStyle/>
          <a:p>
            <a:pPr algn="ctr"/>
            <a:r>
              <a:rPr lang="en-US" dirty="0">
                <a:latin typeface="Arial" panose="020B0604020202020204" pitchFamily="34" charset="0"/>
                <a:cs typeface="Arial" panose="020B0604020202020204" pitchFamily="34" charset="0"/>
              </a:rPr>
              <a:t>BƯỚC 1: QUAN SÁT, ĐẶT CÂU HỎI </a:t>
            </a:r>
          </a:p>
        </p:txBody>
      </p:sp>
      <p:sp>
        <p:nvSpPr>
          <p:cNvPr id="3" name="TextBox 2">
            <a:extLst>
              <a:ext uri="{FF2B5EF4-FFF2-40B4-BE49-F238E27FC236}">
                <a16:creationId xmlns:a16="http://schemas.microsoft.com/office/drawing/2014/main" id="{BA287986-927D-7BA9-019F-DF876470A448}"/>
              </a:ext>
            </a:extLst>
          </p:cNvPr>
          <p:cNvSpPr txBox="1"/>
          <p:nvPr/>
        </p:nvSpPr>
        <p:spPr>
          <a:xfrm>
            <a:off x="446567" y="1517384"/>
            <a:ext cx="10462437" cy="954107"/>
          </a:xfrm>
          <a:prstGeom prst="rect">
            <a:avLst/>
          </a:prstGeom>
          <a:noFill/>
        </p:spPr>
        <p:txBody>
          <a:bodyPr wrap="square" rtlCol="0">
            <a:spAutoFit/>
          </a:bodyPr>
          <a:lstStyle/>
          <a:p>
            <a:r>
              <a:rPr lang="en-US" sz="2800" dirty="0">
                <a:solidFill>
                  <a:srgbClr val="FF00FF"/>
                </a:solidFill>
                <a:latin typeface="Times New Roman" pitchFamily="18" charset="0"/>
                <a:cs typeface="Times New Roman" pitchFamily="18" charset="0"/>
              </a:rPr>
              <a:t>Quan </a:t>
            </a:r>
            <a:r>
              <a:rPr lang="en-US" sz="2800" dirty="0" err="1">
                <a:solidFill>
                  <a:srgbClr val="FF00FF"/>
                </a:solidFill>
                <a:latin typeface="Times New Roman" pitchFamily="18" charset="0"/>
                <a:cs typeface="Times New Roman" pitchFamily="18" charset="0"/>
              </a:rPr>
              <a:t>sát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bước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đầu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để</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nhận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tình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huống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vấn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đề</a:t>
            </a:r>
            <a:r>
              <a:rPr lang="en-US" sz="2800" dirty="0">
                <a:solidFill>
                  <a:srgbClr val="FF00FF"/>
                </a:solidFill>
                <a:latin typeface="Times New Roman" pitchFamily="18" charset="0"/>
                <a:cs typeface="Times New Roman" pitchFamily="18" charset="0"/>
              </a:rPr>
              <a:t>. Qua </a:t>
            </a:r>
            <a:r>
              <a:rPr lang="en-US" sz="2800" dirty="0" err="1">
                <a:solidFill>
                  <a:srgbClr val="FF00FF"/>
                </a:solidFill>
                <a:latin typeface="Times New Roman" pitchFamily="18" charset="0"/>
                <a:cs typeface="Times New Roman" pitchFamily="18" charset="0"/>
              </a:rPr>
              <a:t>đó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em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đặt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được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câu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hỏi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về</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vấn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đề</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tìm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hiểu</a:t>
            </a:r>
            <a:r>
              <a:rPr lang="en-US" sz="2800" dirty="0">
                <a:solidFill>
                  <a:srgbClr val="FF00FF"/>
                </a:solidFill>
                <a:latin typeface="Times New Roman" pitchFamily="18" charset="0"/>
                <a:cs typeface="Times New Roman" pitchFamily="18" charset="0"/>
              </a:rPr>
              <a:t>.   </a:t>
            </a:r>
          </a:p>
        </p:txBody>
      </p:sp>
      <p:pic>
        <p:nvPicPr>
          <p:cNvPr id="5" name="Picture 4">
            <a:extLst>
              <a:ext uri="{FF2B5EF4-FFF2-40B4-BE49-F238E27FC236}">
                <a16:creationId xmlns:a16="http://schemas.microsoft.com/office/drawing/2014/main" id="{9377CE65-3F73-A9E7-7E43-21CB9E544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182" y="2806995"/>
            <a:ext cx="7026249" cy="3572539"/>
          </a:xfrm>
          <a:prstGeom prst="rect">
            <a:avLst/>
          </a:prstGeom>
        </p:spPr>
      </p:pic>
    </p:spTree>
    <p:extLst>
      <p:ext uri="{BB962C8B-B14F-4D97-AF65-F5344CB8AC3E}">
        <p14:creationId xmlns:p14="http://schemas.microsoft.com/office/powerpoint/2010/main" val="24136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B201-4078-43CA-2C0D-025A1D1D5985}"/>
              </a:ext>
            </a:extLst>
          </p:cNvPr>
          <p:cNvSpPr>
            <a:spLocks noGrp="1"/>
          </p:cNvSpPr>
          <p:nvPr>
            <p:ph type="title"/>
          </p:nvPr>
        </p:nvSpPr>
        <p:spPr>
          <a:xfrm>
            <a:off x="-10630" y="0"/>
            <a:ext cx="12192000" cy="1325563"/>
          </a:xfrm>
          <a:solidFill>
            <a:schemeClr val="accent5"/>
          </a:solidFill>
        </p:spPr>
        <p:txBody>
          <a:bodyPr/>
          <a:lstStyle/>
          <a:p>
            <a:pPr algn="ctr"/>
            <a:r>
              <a:rPr lang="en-US" dirty="0">
                <a:latin typeface="Arial" panose="020B0604020202020204" pitchFamily="34" charset="0"/>
                <a:cs typeface="Arial" panose="020B0604020202020204" pitchFamily="34" charset="0"/>
              </a:rPr>
              <a:t>BƯỚC 1: QUAN SÁT, ĐẶT CÂU HỎI </a:t>
            </a:r>
          </a:p>
        </p:txBody>
      </p:sp>
      <p:pic>
        <p:nvPicPr>
          <p:cNvPr id="2050" name="Picture 2"/>
          <p:cNvPicPr>
            <a:picLocks noChangeAspect="1" noChangeArrowheads="1"/>
          </p:cNvPicPr>
          <p:nvPr/>
        </p:nvPicPr>
        <p:blipFill>
          <a:blip r:embed="rId2"/>
          <a:srcRect/>
          <a:stretch>
            <a:fillRect/>
          </a:stretch>
        </p:blipFill>
        <p:spPr bwMode="auto">
          <a:xfrm>
            <a:off x="40640" y="1412558"/>
            <a:ext cx="9244850" cy="3240722"/>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9377926" y="1442720"/>
            <a:ext cx="2651514" cy="3361741"/>
          </a:xfrm>
          <a:prstGeom prst="rect">
            <a:avLst/>
          </a:prstGeom>
          <a:noFill/>
          <a:ln w="9525">
            <a:noFill/>
            <a:miter lim="800000"/>
            <a:headEnd/>
            <a:tailEnd/>
          </a:ln>
          <a:effectLst/>
        </p:spPr>
      </p:pic>
    </p:spTree>
    <p:extLst>
      <p:ext uri="{BB962C8B-B14F-4D97-AF65-F5344CB8AC3E}">
        <p14:creationId xmlns:p14="http://schemas.microsoft.com/office/powerpoint/2010/main" val="241360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008992"/>
            <a:ext cx="12192000" cy="5849007"/>
          </a:xfrm>
          <a:ln>
            <a:noFill/>
          </a:ln>
        </p:spPr>
        <p:txBody>
          <a:bodyPr>
            <a:normAutofit/>
          </a:bodyPr>
          <a:lstStyle/>
          <a:p>
            <a:pPr algn="l"/>
            <a:r>
              <a:rPr lang="en-US" sz="2800" b="1" dirty="0">
                <a:solidFill>
                  <a:srgbClr val="0000FF"/>
                </a:solidFill>
                <a:latin typeface="Times New Roman" pitchFamily="18" charset="0"/>
                <a:cs typeface="Times New Roman" pitchFamily="18" charset="0"/>
              </a:rPr>
              <a:t>1. PHƯƠNG PHÁP TÌM HIỂUTỰ NHIÊN:</a:t>
            </a: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1: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hỏi</a:t>
            </a:r>
            <a:r>
              <a:rPr lang="en-US" sz="2800" dirty="0">
                <a:solidFill>
                  <a:srgbClr val="0000FF"/>
                </a:solidFill>
                <a:latin typeface="Times New Roman" pitchFamily="18" charset="0"/>
                <a:cs typeface="Times New Roman" pitchFamily="18" charset="0"/>
              </a:rPr>
              <a:t>.</a:t>
            </a:r>
          </a:p>
          <a:p>
            <a:pPr algn="l"/>
            <a:r>
              <a:rPr lang="en-US" sz="2800" dirty="0">
                <a:solidFill>
                  <a:srgbClr val="0000FF"/>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Xây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thuyết</a:t>
            </a:r>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a:solidFill>
                  <a:srgbClr val="0000CC"/>
                </a:solidFill>
                <a:latin typeface="Times New Roman" pitchFamily="18" charset="0"/>
                <a:cs typeface="Times New Roman" pitchFamily="18" charset="0"/>
              </a:rPr>
              <a:t>BÀI MỞ ĐẦU: PHƯƠNG PHÁP VÀ KỸ NĂNG </a:t>
            </a:r>
          </a:p>
          <a:p>
            <a:pPr algn="ctr"/>
            <a:r>
              <a:rPr lang="en-US" sz="2800" b="1" dirty="0">
                <a:solidFill>
                  <a:srgbClr val="0000CC"/>
                </a:solidFill>
                <a:latin typeface="Times New Roman" pitchFamily="18" charset="0"/>
                <a:cs typeface="Times New Roman" pitchFamily="18" charset="0"/>
              </a:rPr>
              <a:t>TRONG HỌC TẬP MÔN KHOA HỌC TỰ NHIÊN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trips(downRigh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B201-4078-43CA-2C0D-025A1D1D5985}"/>
              </a:ext>
            </a:extLst>
          </p:cNvPr>
          <p:cNvSpPr>
            <a:spLocks noGrp="1"/>
          </p:cNvSpPr>
          <p:nvPr>
            <p:ph type="title"/>
          </p:nvPr>
        </p:nvSpPr>
        <p:spPr>
          <a:xfrm>
            <a:off x="-10630" y="0"/>
            <a:ext cx="12192000" cy="1325563"/>
          </a:xfrm>
          <a:solidFill>
            <a:schemeClr val="accent5"/>
          </a:solidFill>
        </p:spPr>
        <p:txBody>
          <a:bodyPr/>
          <a:lstStyle/>
          <a:p>
            <a:pPr algn="ctr"/>
            <a:r>
              <a:rPr lang="en-US" dirty="0">
                <a:latin typeface="Arial" panose="020B0604020202020204" pitchFamily="34" charset="0"/>
                <a:cs typeface="Arial" panose="020B0604020202020204" pitchFamily="34" charset="0"/>
              </a:rPr>
              <a:t>BƯỚC 2: XÂY DỰNG GIẢ THUYẾT </a:t>
            </a:r>
          </a:p>
        </p:txBody>
      </p:sp>
      <p:sp>
        <p:nvSpPr>
          <p:cNvPr id="6" name="TextBox 5">
            <a:extLst>
              <a:ext uri="{FF2B5EF4-FFF2-40B4-BE49-F238E27FC236}">
                <a16:creationId xmlns:a16="http://schemas.microsoft.com/office/drawing/2014/main" id="{7F090AD5-490E-CBF8-B7A0-790DB0C40946}"/>
              </a:ext>
            </a:extLst>
          </p:cNvPr>
          <p:cNvSpPr txBox="1"/>
          <p:nvPr/>
        </p:nvSpPr>
        <p:spPr>
          <a:xfrm>
            <a:off x="552891" y="1558875"/>
            <a:ext cx="11238615" cy="954107"/>
          </a:xfrm>
          <a:prstGeom prst="rect">
            <a:avLst/>
          </a:prstGeom>
          <a:noFill/>
        </p:spPr>
        <p:txBody>
          <a:bodyPr wrap="square">
            <a:spAutoFit/>
          </a:bodyPr>
          <a:lstStyle/>
          <a:p>
            <a:r>
              <a:rPr lang="en-US" sz="2800" dirty="0" err="1">
                <a:solidFill>
                  <a:srgbClr val="FF00FF"/>
                </a:solidFill>
                <a:effectLst/>
                <a:latin typeface="Times New Roman" pitchFamily="18" charset="0"/>
                <a:ea typeface="Calibri" panose="020F0502020204030204" pitchFamily="34" charset="0"/>
                <a:cs typeface="Times New Roman" pitchFamily="18" charset="0"/>
              </a:rPr>
              <a:t>Dựa</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trên</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hiểu</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biết</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của</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mình</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và</a:t>
            </a:r>
            <a:r>
              <a:rPr lang="en-US" sz="2800" dirty="0">
                <a:solidFill>
                  <a:srgbClr val="FF00FF"/>
                </a:solidFill>
                <a:effectLst/>
                <a:latin typeface="Times New Roman" pitchFamily="18" charset="0"/>
                <a:ea typeface="Calibri" panose="020F0502020204030204" pitchFamily="34" charset="0"/>
                <a:cs typeface="Times New Roman" pitchFamily="18" charset="0"/>
              </a:rPr>
              <a:t> qua </a:t>
            </a:r>
            <a:r>
              <a:rPr lang="en-US" sz="2800" dirty="0" err="1">
                <a:solidFill>
                  <a:srgbClr val="FF00FF"/>
                </a:solidFill>
                <a:effectLst/>
                <a:latin typeface="Times New Roman" pitchFamily="18" charset="0"/>
                <a:ea typeface="Calibri" panose="020F0502020204030204" pitchFamily="34" charset="0"/>
                <a:cs typeface="Times New Roman" pitchFamily="18" charset="0"/>
              </a:rPr>
              <a:t>phân</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tích</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kết</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quả</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quan</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sát</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em</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đưa</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ra</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dự</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đoán</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tức</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là</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giả</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thuyết</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để</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trả</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lời</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cho</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câu</a:t>
            </a:r>
            <a:r>
              <a:rPr lang="en-US" sz="2800" dirty="0">
                <a:solidFill>
                  <a:srgbClr val="FF00FF"/>
                </a:solidFill>
                <a:effectLst/>
                <a:latin typeface="Times New Roman" pitchFamily="18" charset="0"/>
                <a:ea typeface="Calibri" panose="020F0502020204030204" pitchFamily="34" charset="0"/>
                <a:cs typeface="Times New Roman" pitchFamily="18" charset="0"/>
              </a:rPr>
              <a:t> </a:t>
            </a:r>
            <a:r>
              <a:rPr lang="en-US" sz="2800" dirty="0" err="1">
                <a:solidFill>
                  <a:srgbClr val="FF00FF"/>
                </a:solidFill>
                <a:effectLst/>
                <a:latin typeface="Times New Roman" pitchFamily="18" charset="0"/>
                <a:ea typeface="Calibri" panose="020F0502020204030204" pitchFamily="34" charset="0"/>
                <a:cs typeface="Times New Roman" pitchFamily="18" charset="0"/>
              </a:rPr>
              <a:t>hỏi</a:t>
            </a:r>
            <a:r>
              <a:rPr lang="en-US" sz="2800" dirty="0">
                <a:solidFill>
                  <a:srgbClr val="FF00FF"/>
                </a:solidFill>
                <a:effectLst/>
                <a:latin typeface="Times New Roman" pitchFamily="18" charset="0"/>
                <a:ea typeface="Calibri" panose="020F0502020204030204" pitchFamily="34" charset="0"/>
                <a:cs typeface="Times New Roman" pitchFamily="18" charset="0"/>
              </a:rPr>
              <a:t> ở </a:t>
            </a:r>
            <a:r>
              <a:rPr lang="en-US" sz="2800" dirty="0" err="1">
                <a:solidFill>
                  <a:srgbClr val="FF00FF"/>
                </a:solidFill>
                <a:effectLst/>
                <a:latin typeface="Times New Roman" pitchFamily="18" charset="0"/>
                <a:ea typeface="Calibri" panose="020F0502020204030204" pitchFamily="34" charset="0"/>
                <a:cs typeface="Times New Roman" pitchFamily="18" charset="0"/>
              </a:rPr>
              <a:t>bước</a:t>
            </a:r>
            <a:r>
              <a:rPr lang="en-US" sz="2800" dirty="0">
                <a:solidFill>
                  <a:srgbClr val="FF00FF"/>
                </a:solidFill>
                <a:effectLst/>
                <a:latin typeface="Times New Roman" pitchFamily="18" charset="0"/>
                <a:ea typeface="Calibri" panose="020F0502020204030204" pitchFamily="34" charset="0"/>
                <a:cs typeface="Times New Roman" pitchFamily="18" charset="0"/>
              </a:rPr>
              <a:t> 1.</a:t>
            </a:r>
            <a:endParaRPr lang="en-US" sz="2800" dirty="0">
              <a:solidFill>
                <a:srgbClr val="FF00FF"/>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44D9B960-F4BE-39D9-79B5-A08055C4E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891" y="2902688"/>
            <a:ext cx="10749518" cy="3753293"/>
          </a:xfrm>
          <a:prstGeom prst="rect">
            <a:avLst/>
          </a:prstGeom>
        </p:spPr>
      </p:pic>
    </p:spTree>
    <p:extLst>
      <p:ext uri="{BB962C8B-B14F-4D97-AF65-F5344CB8AC3E}">
        <p14:creationId xmlns:p14="http://schemas.microsoft.com/office/powerpoint/2010/main" val="160263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789</TotalTime>
  <Words>3448</Words>
  <Application>Microsoft Office PowerPoint</Application>
  <PresentationFormat>Widescreen</PresentationFormat>
  <Paragraphs>277</Paragraphs>
  <Slides>47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Lucida Grande</vt:lpstr>
      <vt:lpstr>Times New Roman</vt:lpstr>
      <vt:lpstr>MỞ ĐẦU KHTN 7-HIỀN</vt:lpstr>
      <vt:lpstr>PowerPoint Presentation</vt:lpstr>
      <vt:lpstr>PowerPoint Presentation</vt:lpstr>
      <vt:lpstr>PowerPoint Presentation</vt:lpstr>
      <vt:lpstr>Khi em tìm bằng chứng để giải thích, chứng minh một sự vật, hiện tượng nghĩa là em đang thực hiện tìm hiểu tự nhiên  </vt:lpstr>
      <vt:lpstr>PowerPoint Presentation</vt:lpstr>
      <vt:lpstr>BƯỚC 1: QUAN SÁT, ĐẶT CÂU HỎI </vt:lpstr>
      <vt:lpstr>BƯỚC 1: QUAN SÁT, ĐẶT CÂU HỎI </vt:lpstr>
      <vt:lpstr>PowerPoint Presentation</vt:lpstr>
      <vt:lpstr>BƯỚC 2: XÂY DỰNG GIẢ THUYẾT </vt:lpstr>
      <vt:lpstr>BƯỚC 2: XÂY DỰNG GIẢ THUYẾT </vt:lpstr>
      <vt:lpstr>PowerPoint Presentation</vt:lpstr>
      <vt:lpstr>BƯỚC 3: KIỂM TRA GIẢ THUYẾT </vt:lpstr>
      <vt:lpstr>BƯỚC 3: KIỂM TRA GIẢ THUYẾT </vt:lpstr>
      <vt:lpstr>PowerPoint Presentation</vt:lpstr>
      <vt:lpstr>BƯỚC 4: PHÂN TÍCH KẾT QUẢ </vt:lpstr>
      <vt:lpstr>BƯỚC 4: PHÂN TÍCH KẾT QUẢ </vt:lpstr>
      <vt:lpstr>PowerPoint Presentation</vt:lpstr>
      <vt:lpstr>BƯỚC 5: VIẾT, TRÌNH BÀY BÁO CÁO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Administrator</cp:lastModifiedBy>
  <cp:revision>102</cp:revision>
  <dcterms:created xsi:type="dcterms:W3CDTF">2022-07-11T10:05:56Z</dcterms:created>
  <dcterms:modified xsi:type="dcterms:W3CDTF">2024-09-05T15:24:59Z</dcterms:modified>
</cp:coreProperties>
</file>