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Lst>
  <p:notesMasterIdLst>
    <p:notesMasterId r:id="rId51"/>
  </p:notesMasterIdLst>
  <p:handoutMasterIdLst>
    <p:handoutMasterId r:id="rId52"/>
  </p:handoutMasterIdLst>
  <p:sldIdLst>
    <p:sldId id="1276" r:id="rId7"/>
    <p:sldId id="1174" r:id="rId8"/>
    <p:sldId id="1173" r:id="rId9"/>
    <p:sldId id="1277" r:id="rId10"/>
    <p:sldId id="1183" r:id="rId11"/>
    <p:sldId id="1225" r:id="rId12"/>
    <p:sldId id="1248" r:id="rId13"/>
    <p:sldId id="1249" r:id="rId14"/>
    <p:sldId id="1252" r:id="rId15"/>
    <p:sldId id="1250" r:id="rId16"/>
    <p:sldId id="1251" r:id="rId17"/>
    <p:sldId id="1253" r:id="rId18"/>
    <p:sldId id="1254" r:id="rId19"/>
    <p:sldId id="1257" r:id="rId20"/>
    <p:sldId id="1263" r:id="rId21"/>
    <p:sldId id="1264" r:id="rId22"/>
    <p:sldId id="1265" r:id="rId23"/>
    <p:sldId id="1266" r:id="rId24"/>
    <p:sldId id="1259" r:id="rId25"/>
    <p:sldId id="1274" r:id="rId26"/>
    <p:sldId id="1260" r:id="rId27"/>
    <p:sldId id="1267" r:id="rId28"/>
    <p:sldId id="1261" r:id="rId29"/>
    <p:sldId id="1268" r:id="rId30"/>
    <p:sldId id="1262" r:id="rId31"/>
    <p:sldId id="1290" r:id="rId32"/>
    <p:sldId id="1275" r:id="rId33"/>
    <p:sldId id="1272" r:id="rId34"/>
    <p:sldId id="1279" r:id="rId35"/>
    <p:sldId id="1280" r:id="rId36"/>
    <p:sldId id="1283" r:id="rId37"/>
    <p:sldId id="1282" r:id="rId38"/>
    <p:sldId id="1281" r:id="rId39"/>
    <p:sldId id="1284" r:id="rId40"/>
    <p:sldId id="1285" r:id="rId41"/>
    <p:sldId id="1286" r:id="rId42"/>
    <p:sldId id="1287" r:id="rId43"/>
    <p:sldId id="1289" r:id="rId44"/>
    <p:sldId id="1288" r:id="rId45"/>
    <p:sldId id="1278" r:id="rId46"/>
    <p:sldId id="1270" r:id="rId47"/>
    <p:sldId id="1269" r:id="rId48"/>
    <p:sldId id="1271" r:id="rId49"/>
    <p:sldId id="1273" r:id="rId50"/>
  </p:sldIdLst>
  <p:sldSz cx="9144000" cy="5143500" type="screen16x9"/>
  <p:notesSz cx="6858000" cy="9144000"/>
  <p:custDataLst>
    <p:tags r:id="rId53"/>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3"/>
            <p14:sldId id="1254"/>
            <p14:sldId id="1257"/>
            <p14:sldId id="1263"/>
            <p14:sldId id="1264"/>
            <p14:sldId id="1265"/>
            <p14:sldId id="1266"/>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69"/>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3238" autoAdjust="0"/>
  </p:normalViewPr>
  <p:slideViewPr>
    <p:cSldViewPr snapToGrid="0">
      <p:cViewPr varScale="1">
        <p:scale>
          <a:sx n="91" d="100"/>
          <a:sy n="91" d="100"/>
        </p:scale>
        <p:origin x="306" y="75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30/9/2023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30/9/2023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29</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40</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30/9/2023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30/9/2023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30/9/2023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30/9/2023</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30/9/2023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30/9/2023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30/9/2023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30/9/2023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12.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2.png"/><Relationship Id="rId12"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36.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9.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58.svg"/><Relationship Id="rId5" Type="http://schemas.openxmlformats.org/officeDocument/2006/relationships/image" Target="../media/image49.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28" y="1407471"/>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21" name="Rectangle 20"/>
          <p:cNvSpPr/>
          <p:nvPr/>
        </p:nvSpPr>
        <p:spPr>
          <a:xfrm>
            <a:off x="831896" y="150242"/>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4" name="TextBox 3"/>
          <p:cNvSpPr txBox="1"/>
          <p:nvPr/>
        </p:nvSpPr>
        <p:spPr>
          <a:xfrm>
            <a:off x="589541" y="563388"/>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329512" y="542194"/>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639848" y="1430500"/>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418984" y="1902554"/>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3" y="-40974"/>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32" y="1407471"/>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21" name="Rectangle 20"/>
          <p:cNvSpPr/>
          <p:nvPr/>
        </p:nvSpPr>
        <p:spPr>
          <a:xfrm>
            <a:off x="831896" y="150242"/>
            <a:ext cx="4373313" cy="461665"/>
          </a:xfrm>
          <a:prstGeom prst="rect">
            <a:avLst/>
          </a:prstGeom>
        </p:spPr>
        <p:txBody>
          <a:bodyPr wrap="none" lIns="91440" tIns="45720" rIns="91440" bIns="45720">
            <a:spAutoFit/>
          </a:bodyPr>
          <a:lstStyle/>
          <a:p>
            <a:r>
              <a:rPr lang="en-US" sz="2400" b="1" dirty="0" smtClean="0">
                <a:solidFill>
                  <a:prstClr val="black"/>
                </a:solidFill>
                <a:latin typeface="Arial" pitchFamily="34" charset="0"/>
                <a:ea typeface="Courier New"/>
                <a:cs typeface="Arial" pitchFamily="34" charset="0"/>
              </a:rPr>
              <a:t>I.3 </a:t>
            </a:r>
            <a:r>
              <a:rPr lang="en-US" sz="2400" b="1" dirty="0" err="1" smtClean="0">
                <a:solidFill>
                  <a:prstClr val="black"/>
                </a:solidFill>
                <a:latin typeface="Arial" pitchFamily="34" charset="0"/>
                <a:ea typeface="Courier New"/>
                <a:cs typeface="Arial" pitchFamily="34" charset="0"/>
              </a:rPr>
              <a:t>Nhóm</a:t>
            </a:r>
            <a:r>
              <a:rPr lang="en-US" sz="2400" b="1" dirty="0" smtClean="0">
                <a:solidFill>
                  <a:prstClr val="black"/>
                </a:solidFill>
                <a:latin typeface="Arial" pitchFamily="34" charset="0"/>
                <a:ea typeface="Courier New"/>
                <a:cs typeface="Arial" pitchFamily="34" charset="0"/>
              </a:rPr>
              <a:t> </a:t>
            </a:r>
            <a:r>
              <a:rPr lang="en-US" sz="2400" b="1" dirty="0">
                <a:solidFill>
                  <a:prstClr val="black"/>
                </a:solidFill>
                <a:latin typeface="Arial" pitchFamily="34" charset="0"/>
                <a:ea typeface="Courier New"/>
                <a:cs typeface="Arial" pitchFamily="34" charset="0"/>
              </a:rPr>
              <a:t>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32548" y="611907"/>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659028" y="654878"/>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7"/>
                                        </p:tgtEl>
                                      </p:cBhvr>
                                    </p:cmd>
                                  </p:childTnLst>
                                </p:cTn>
                              </p:par>
                            </p:childTnLst>
                          </p:cTn>
                        </p:par>
                      </p:childTnLst>
                    </p:cTn>
                  </p:par>
                </p:childTnLst>
              </p:cTn>
              <p:nextCondLst>
                <p:cond evt="onClick" delay="0">
                  <p:tgtEl>
                    <p:spTgt spid="7"/>
                  </p:tgtEl>
                </p:cond>
              </p:nextCondLst>
            </p:seq>
            <p:video>
              <p:cMediaNode vol="80000">
                <p:cTn id="58" fill="hold" display="0">
                  <p:stCondLst>
                    <p:cond delay="indefinite"/>
                  </p:stCondLst>
                </p:cTn>
                <p:tgtEl>
                  <p:spTgt spid="7"/>
                </p:tgtEl>
              </p:cMediaNode>
            </p:video>
          </p:childTnLst>
        </p:cTn>
      </p:par>
    </p:tnLst>
    <p:bldLst>
      <p:bldP spid="20" grpId="0"/>
      <p:bldP spid="20" grpId="1"/>
      <p:bldP spid="21"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800" dirty="0">
                <a:solidFill>
                  <a:srgbClr val="7030A0"/>
                </a:solidFill>
                <a:latin typeface="Times New Roman" pitchFamily="18" charset="0"/>
                <a:cs typeface="Times New Roman" pitchFamily="18" charset="0"/>
              </a:rPr>
              <a:t>      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smtClean="0">
                <a:solidFill>
                  <a:srgbClr val="FF0000"/>
                </a:solidFill>
                <a:latin typeface="Arial" pitchFamily="34" charset="0"/>
                <a:ea typeface="Times New Roman"/>
                <a:cs typeface="Arial" pitchFamily="34" charset="0"/>
              </a:rPr>
              <a:t>30: </a:t>
            </a:r>
            <a:r>
              <a:rPr lang="en-US" sz="2400" b="1" dirty="0">
                <a:solidFill>
                  <a:srgbClr val="FF0000"/>
                </a:solidFill>
                <a:latin typeface="Arial" pitchFamily="34" charset="0"/>
                <a:ea typeface="Times New Roman"/>
                <a:cs typeface="Arial" pitchFamily="34" charset="0"/>
              </a:rPr>
              <a:t>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theo động mạch chủ đếm mao mạch phần trên và phần dưới cơ thể qua tĩnh mạch chủ trên và chủ dưới trở 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3858749"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Các bệnh về tim mạch</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38845" y="1838815"/>
            <a:ext cx="8186057" cy="2012859"/>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Một số bệnh thường gặp: Thiếu máu, huyết áp cao, xơ vữa động mạch... cần có chế độ ăn uống hợp lí, luyện tập thể dục thường xuyên, vừa sức, tránh các tác nhân gây bệnh.</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smtClean="0">
                <a:solidFill>
                  <a:srgbClr val="FF0000"/>
                </a:solidFill>
                <a:latin typeface="Arial" pitchFamily="34" charset="0"/>
                <a:ea typeface="Times New Roman"/>
                <a:cs typeface="Arial" pitchFamily="34" charset="0"/>
              </a:rPr>
              <a:t>30: </a:t>
            </a:r>
            <a:r>
              <a:rPr lang="en-US" sz="3200" b="1" dirty="0">
                <a:solidFill>
                  <a:srgbClr val="FF0000"/>
                </a:solidFill>
                <a:latin typeface="Arial" pitchFamily="34" charset="0"/>
                <a:ea typeface="Times New Roman"/>
                <a:cs typeface="Arial" pitchFamily="34" charset="0"/>
              </a:rPr>
              <a:t>MÁU VÀ HỆ TUẦN HOÀN CỦA CƠ THỂ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9" y="637701"/>
            <a:ext cx="7556913" cy="830997"/>
          </a:xfrm>
          <a:prstGeom prst="rect">
            <a:avLst/>
          </a:prstGeom>
        </p:spPr>
        <p:txBody>
          <a:bodyPr wrap="square" lIns="91440" tIns="45720" rIns="91440" bIns="45720">
            <a:spAutoFit/>
          </a:bodyPr>
          <a:lstStyle/>
          <a:p>
            <a:r>
              <a:rPr lang="en-US" sz="2400" b="1" dirty="0">
                <a:latin typeface="Arial" pitchFamily="34" charset="0"/>
                <a:ea typeface="Courier New"/>
                <a:cs typeface="Arial" pitchFamily="34" charset="0"/>
              </a:rPr>
              <a:t>IV. </a:t>
            </a:r>
            <a:r>
              <a:rPr lang="en-US" sz="2400" b="1" dirty="0">
                <a:latin typeface="Times New Roman"/>
                <a:ea typeface="Courier New"/>
              </a:rPr>
              <a:t>Thực hành: thực hiện tình huống giả định cấp cứu người bị chảy máu, tai biến, đột quỵ và đo huyết áp </a:t>
            </a:r>
            <a:endParaRPr lang="en-US" sz="2400" dirty="0">
              <a:latin typeface="Arial" pitchFamily="34" charset="0"/>
              <a:cs typeface="Arial" pitchFamily="34" charset="0"/>
            </a:endParaRPr>
          </a:p>
        </p:txBody>
      </p:sp>
      <p:sp>
        <p:nvSpPr>
          <p:cNvPr id="3" name="Rectangle 2"/>
          <p:cNvSpPr/>
          <p:nvPr/>
        </p:nvSpPr>
        <p:spPr>
          <a:xfrm>
            <a:off x="798750" y="1637435"/>
            <a:ext cx="6435609" cy="2246769"/>
          </a:xfrm>
          <a:prstGeom prst="rect">
            <a:avLst/>
          </a:prstGeom>
        </p:spPr>
        <p:txBody>
          <a:bodyPr wrap="square" lIns="91440" tIns="45720" rIns="91440" bIns="45720">
            <a:spAutoFit/>
          </a:bodyPr>
          <a:lstStyle/>
          <a:p>
            <a:pPr marL="457200" indent="457200" algn="just"/>
            <a:r>
              <a:rPr lang="nl-NL" sz="2000" dirty="0">
                <a:solidFill>
                  <a:srgbClr val="000000"/>
                </a:solidFill>
                <a:latin typeface="Arial" pitchFamily="34" charset="0"/>
                <a:ea typeface="Courier New"/>
                <a:cs typeface="Arial" pitchFamily="34" charset="0"/>
              </a:rPr>
              <a:t>Đọc thông tin SGK, hoạt động nhóm được thực hiện các tình huống giả định theo thứ tự:</a:t>
            </a:r>
          </a:p>
          <a:p>
            <a:pPr marL="457200" indent="457200" algn="just"/>
            <a:endParaRPr lang="en-US" sz="2000" dirty="0">
              <a:solidFill>
                <a:srgbClr val="000000"/>
              </a:solidFill>
              <a:latin typeface="Arial" pitchFamily="34" charset="0"/>
              <a:ea typeface="Courier New"/>
              <a:cs typeface="Arial" pitchFamily="34" charset="0"/>
            </a:endParaRPr>
          </a:p>
          <a:p>
            <a:pPr indent="457200" algn="just"/>
            <a:r>
              <a:rPr lang="nl-NL" sz="2000" dirty="0">
                <a:solidFill>
                  <a:srgbClr val="000000"/>
                </a:solidFill>
                <a:latin typeface="Arial" pitchFamily="34" charset="0"/>
                <a:ea typeface="Courier New"/>
                <a:cs typeface="Arial" pitchFamily="34" charset="0"/>
              </a:rPr>
              <a:t>Nhóm 1. Chảy máu mao mạch và tĩnh mạch.</a:t>
            </a:r>
            <a:endParaRPr lang="en-US" sz="2000" dirty="0">
              <a:solidFill>
                <a:srgbClr val="000000"/>
              </a:solidFill>
              <a:latin typeface="Arial" pitchFamily="34" charset="0"/>
              <a:ea typeface="Courier New"/>
              <a:cs typeface="Arial" pitchFamily="34" charset="0"/>
            </a:endParaRPr>
          </a:p>
          <a:p>
            <a:pPr indent="457200"/>
            <a:r>
              <a:rPr lang="en-US" sz="2000" dirty="0">
                <a:solidFill>
                  <a:srgbClr val="000000"/>
                </a:solidFill>
                <a:latin typeface="Arial" pitchFamily="34" charset="0"/>
                <a:ea typeface="Courier New"/>
                <a:cs typeface="Arial" pitchFamily="34" charset="0"/>
              </a:rPr>
              <a:t>Nhóm 2. Chảy máu động mạch.</a:t>
            </a:r>
          </a:p>
          <a:p>
            <a:pPr indent="457200"/>
            <a:r>
              <a:rPr lang="en-US" sz="2000" dirty="0">
                <a:solidFill>
                  <a:srgbClr val="000000"/>
                </a:solidFill>
                <a:latin typeface="Arial" pitchFamily="34" charset="0"/>
                <a:ea typeface="Courier New"/>
                <a:cs typeface="Arial" pitchFamily="34" charset="0"/>
              </a:rPr>
              <a:t>Nhóm 3. Sơ cứu khi bị đột quỵ</a:t>
            </a:r>
          </a:p>
          <a:p>
            <a:pPr indent="457200"/>
            <a:r>
              <a:rPr lang="en-US" sz="20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smtClean="0">
                <a:solidFill>
                  <a:srgbClr val="FF0000"/>
                </a:solidFill>
                <a:latin typeface="Arial" pitchFamily="34" charset="0"/>
                <a:ea typeface="Times New Roman"/>
                <a:cs typeface="Arial" pitchFamily="34" charset="0"/>
              </a:rPr>
              <a:t>30: </a:t>
            </a:r>
            <a:r>
              <a:rPr lang="en-US" sz="2400" b="1" dirty="0">
                <a:solidFill>
                  <a:srgbClr val="FF0000"/>
                </a:solidFill>
                <a:latin typeface="Arial" pitchFamily="34" charset="0"/>
                <a:ea typeface="Times New Roman"/>
                <a:cs typeface="Arial" pitchFamily="34" charset="0"/>
              </a:rPr>
              <a:t>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4336444"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I.1. Các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a:ex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354743" y="611930"/>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13" name="Rectangle 12"/>
          <p:cNvSpPr/>
          <p:nvPr/>
        </p:nvSpPr>
        <p:spPr>
          <a:xfrm>
            <a:off x="304801" y="1737794"/>
            <a:ext cx="6298419" cy="415498"/>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Chức năng các thành phần của máu: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04805" y="2236219"/>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2" y="2668216"/>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4"/>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88"/>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31305</TotalTime>
  <Words>2282</Words>
  <Application>Microsoft Office PowerPoint</Application>
  <PresentationFormat>On-screen Show (16:9)</PresentationFormat>
  <Paragraphs>250</Paragraphs>
  <Slides>44</Slides>
  <Notes>8</Notes>
  <HiddenSlides>0</HiddenSlides>
  <MMClips>4</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44</vt:i4>
      </vt:variant>
    </vt:vector>
  </HeadingPairs>
  <TitlesOfParts>
    <vt:vector size="62" baseType="lpstr">
      <vt:lpstr>微软雅黑</vt:lpstr>
      <vt:lpstr>宋体</vt:lpstr>
      <vt:lpstr>Arial</vt:lpstr>
      <vt:lpstr>Bobby Jones</vt:lpstr>
      <vt:lpstr>Calibri</vt:lpstr>
      <vt:lpstr>Candara</vt:lpstr>
      <vt:lpstr>Courier New</vt:lpstr>
      <vt:lpstr>Georgia</vt:lpstr>
      <vt:lpstr>Segoe UI</vt:lpstr>
      <vt:lpstr>Times New Roman</vt:lpstr>
      <vt:lpstr>Trebuchet MS</vt:lpstr>
      <vt:lpstr>Wingdings 3</vt:lpstr>
      <vt:lpstr>Slipstream</vt:lpstr>
      <vt:lpstr>Office Theme</vt:lpstr>
      <vt:lpstr>1_Office Theme</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Admin</cp:lastModifiedBy>
  <cp:revision>2833</cp:revision>
  <dcterms:created xsi:type="dcterms:W3CDTF">2014-11-26T08:06:19Z</dcterms:created>
  <dcterms:modified xsi:type="dcterms:W3CDTF">2023-09-30T07:16:59Z</dcterms:modified>
</cp:coreProperties>
</file>