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64" r:id="rId3"/>
    <p:sldId id="257" r:id="rId4"/>
    <p:sldId id="261" r:id="rId5"/>
    <p:sldId id="267" r:id="rId6"/>
    <p:sldId id="268" r:id="rId7"/>
    <p:sldId id="259" r:id="rId8"/>
    <p:sldId id="265" r:id="rId9"/>
    <p:sldId id="258" r:id="rId10"/>
    <p:sldId id="269" r:id="rId11"/>
    <p:sldId id="270" r:id="rId12"/>
    <p:sldId id="279" r:id="rId13"/>
    <p:sldId id="260" r:id="rId14"/>
    <p:sldId id="271" r:id="rId15"/>
    <p:sldId id="272" r:id="rId16"/>
    <p:sldId id="589" r:id="rId17"/>
    <p:sldId id="273" r:id="rId18"/>
    <p:sldId id="590" r:id="rId19"/>
    <p:sldId id="275" r:id="rId20"/>
    <p:sldId id="586" r:id="rId21"/>
    <p:sldId id="587" r:id="rId22"/>
    <p:sldId id="276" r:id="rId23"/>
    <p:sldId id="277" r:id="rId24"/>
    <p:sldId id="588" r:id="rId25"/>
    <p:sldId id="278" r:id="rId26"/>
    <p:sldId id="280" r:id="rId27"/>
    <p:sldId id="282" r:id="rId28"/>
    <p:sldId id="28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 id="305" r:id="rId46"/>
    <p:sldId id="301" r:id="rId47"/>
    <p:sldId id="300" r:id="rId48"/>
    <p:sldId id="302" r:id="rId49"/>
    <p:sldId id="303" r:id="rId50"/>
    <p:sldId id="304" r:id="rId51"/>
    <p:sldId id="585" r:id="rId52"/>
    <p:sldId id="306" r:id="rId53"/>
    <p:sldId id="307" r:id="rId54"/>
    <p:sldId id="308" r:id="rId55"/>
    <p:sldId id="309" r:id="rId56"/>
    <p:sldId id="262" r:id="rId57"/>
    <p:sldId id="579" r:id="rId58"/>
    <p:sldId id="580" r:id="rId59"/>
    <p:sldId id="581" r:id="rId60"/>
    <p:sldId id="266" r:id="rId61"/>
    <p:sldId id="582" r:id="rId62"/>
    <p:sldId id="583" r:id="rId63"/>
    <p:sldId id="584" r:id="rId64"/>
    <p:sldId id="263" r:id="rId65"/>
    <p:sldId id="57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9" d="100"/>
          <a:sy n="49" d="100"/>
        </p:scale>
        <p:origin x="1272"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pPr/>
              <a:t>26/9/2023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pPr/>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65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pPr/>
              <a:t>26/9/2023</a:t>
            </a:fld>
            <a:endParaRPr lang="en-US"/>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pPr/>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pPr/>
              <a:t>26/9/2023</a:t>
            </a:fld>
            <a:endParaRPr lang="en-US"/>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pPr/>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pPr/>
              <a:t>26/9/2023</a:t>
            </a:fld>
            <a:endParaRPr lang="en-US"/>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pPr/>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pPr/>
              <a:t>26/9/2023</a:t>
            </a:fld>
            <a:endParaRPr lang="en-US"/>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pPr/>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pPr/>
              <a:t>26/9/2023</a:t>
            </a:fld>
            <a:endParaRPr lang="en-US"/>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pPr/>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pPr/>
              <a:t>26/9/2023</a:t>
            </a:fld>
            <a:endParaRPr lang="en-US"/>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pPr/>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pPr/>
              <a:t>26/9/2023</a:t>
            </a:fld>
            <a:endParaRPr lang="en-US"/>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pPr/>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pPr/>
              <a:t>26/9/2023</a:t>
            </a:fld>
            <a:endParaRPr lang="en-US"/>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pPr/>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pPr/>
              <a:t>26/9/2023</a:t>
            </a:fld>
            <a:endParaRPr lang="en-US"/>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pPr/>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pPr/>
              <a:t>26/9/2023</a:t>
            </a:fld>
            <a:endParaRPr lang="en-US"/>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pPr/>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pPr/>
              <a:t>26/9/2023</a:t>
            </a:fld>
            <a:endParaRPr lang="en-US"/>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pPr/>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pPr/>
              <a:t>26/9/2023</a:t>
            </a:fld>
            <a:endParaRPr lang="en-US"/>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pPr/>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2.wdp"/><Relationship Id="rId7"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4.mp3"/><Relationship Id="rId7" Type="http://schemas.openxmlformats.org/officeDocument/2006/relationships/image" Target="../media/image42.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4.mp3"/><Relationship Id="rId9" Type="http://schemas.openxmlformats.org/officeDocument/2006/relationships/image" Target="../media/image44.gif"/></Relationships>
</file>

<file path=ppt/slides/_rels/slide59.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3.mp3"/><Relationship Id="rId7" Type="http://schemas.openxmlformats.org/officeDocument/2006/relationships/image" Target="../media/image47.png"/><Relationship Id="rId12" Type="http://schemas.openxmlformats.org/officeDocument/2006/relationships/image" Target="../media/image50.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3.mp3"/><Relationship Id="rId9" Type="http://schemas.openxmlformats.org/officeDocument/2006/relationships/image" Target="../media/image44.g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50.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1.png"/><Relationship Id="rId11" Type="http://schemas.openxmlformats.org/officeDocument/2006/relationships/image" Target="../media/image49.png"/><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3.mp3"/><Relationship Id="rId9" Type="http://schemas.openxmlformats.org/officeDocument/2006/relationships/image" Target="../media/image44.gif"/></Relationships>
</file>

<file path=ppt/slides/_rels/slide61.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3.mp3"/><Relationship Id="rId7" Type="http://schemas.openxmlformats.org/officeDocument/2006/relationships/image" Target="../media/image55.png"/><Relationship Id="rId12" Type="http://schemas.openxmlformats.org/officeDocument/2006/relationships/image" Target="../media/image50.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4.png"/><Relationship Id="rId11" Type="http://schemas.openxmlformats.org/officeDocument/2006/relationships/image" Target="../media/image49.png"/><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3.mp3"/><Relationship Id="rId9" Type="http://schemas.openxmlformats.org/officeDocument/2006/relationships/image" Target="../media/image44.gif"/></Relationships>
</file>

<file path=ppt/slides/_rels/slide62.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3.mp3"/><Relationship Id="rId7" Type="http://schemas.openxmlformats.org/officeDocument/2006/relationships/image" Target="../media/image58.png"/><Relationship Id="rId12" Type="http://schemas.openxmlformats.org/officeDocument/2006/relationships/image" Target="../media/image50.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7.png"/><Relationship Id="rId11" Type="http://schemas.openxmlformats.org/officeDocument/2006/relationships/image" Target="../media/image49.png"/><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3.mp3"/><Relationship Id="rId9" Type="http://schemas.openxmlformats.org/officeDocument/2006/relationships/image" Target="../media/image44.gif"/></Relationships>
</file>

<file path=ppt/slides/_rels/slide6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gif"/><Relationship Id="rId3" Type="http://schemas.microsoft.com/office/2007/relationships/media" Target="../media/media6.mp3"/><Relationship Id="rId7" Type="http://schemas.openxmlformats.org/officeDocument/2006/relationships/slideLayout" Target="../slideLayouts/slideLayout1.xml"/><Relationship Id="rId12" Type="http://schemas.openxmlformats.org/officeDocument/2006/relationships/image" Target="../media/image63.gif"/><Relationship Id="rId17" Type="http://schemas.openxmlformats.org/officeDocument/2006/relationships/image" Target="../media/image50.gif"/><Relationship Id="rId2" Type="http://schemas.openxmlformats.org/officeDocument/2006/relationships/audio" Target="../media/media5.mp3"/><Relationship Id="rId16" Type="http://schemas.openxmlformats.org/officeDocument/2006/relationships/image" Target="../media/image49.png"/><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44.gif"/><Relationship Id="rId5" Type="http://schemas.microsoft.com/office/2007/relationships/media" Target="../media/media3.mp3"/><Relationship Id="rId15" Type="http://schemas.openxmlformats.org/officeDocument/2006/relationships/image" Target="../media/image45.png"/><Relationship Id="rId10" Type="http://schemas.openxmlformats.org/officeDocument/2006/relationships/image" Target="../media/image62.png"/><Relationship Id="rId4" Type="http://schemas.openxmlformats.org/officeDocument/2006/relationships/audio" Target="../media/media6.mp3"/><Relationship Id="rId9" Type="http://schemas.openxmlformats.org/officeDocument/2006/relationships/image" Target="../media/image61.png"/><Relationship Id="rId14" Type="http://schemas.openxmlformats.org/officeDocument/2006/relationships/image" Target="../media/image41.gif"/></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7DF8EAFF-39B8-FFA3-8494-C795E001AC05}"/>
              </a:ext>
            </a:extLst>
          </p:cNvPr>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A. HOẠT ĐỘNG KHỞI ĐỘNG</a:t>
            </a:r>
          </a:p>
        </p:txBody>
      </p:sp>
    </p:spTree>
    <p:extLst>
      <p:ext uri="{BB962C8B-B14F-4D97-AF65-F5344CB8AC3E}">
        <p14:creationId xmlns:p14="http://schemas.microsoft.com/office/powerpoint/2010/main" val="33147564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3630349491"/>
              </p:ext>
            </p:extLst>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8" name="Rectangle 7">
            <a:extLst>
              <a:ext uri="{FF2B5EF4-FFF2-40B4-BE49-F238E27FC236}">
                <a16:creationId xmlns:a16="http://schemas.microsoft.com/office/drawing/2014/main" id="{3FEE689D-B0B8-A3C2-F9A5-E6C52B8E93C0}"/>
              </a:ext>
            </a:extLst>
          </p:cNvPr>
          <p:cNvSpPr/>
          <p:nvPr/>
        </p:nvSpPr>
        <p:spPr>
          <a:xfrm>
            <a:off x="144805" y="1189734"/>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10" name="TextBox 9">
            <a:extLst>
              <a:ext uri="{FF2B5EF4-FFF2-40B4-BE49-F238E27FC236}">
                <a16:creationId xmlns:a16="http://schemas.microsoft.com/office/drawing/2014/main" id="{3EBD73B9-A5A5-FFCC-EAC9-FCFBEFA99274}"/>
              </a:ext>
            </a:extLst>
          </p:cNvPr>
          <p:cNvSpPr txBox="1"/>
          <p:nvPr/>
        </p:nvSpPr>
        <p:spPr>
          <a:xfrm>
            <a:off x="5360895" y="2770095"/>
            <a:ext cx="6798595" cy="2092881"/>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5360894" y="5169513"/>
            <a:ext cx="6418729"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Carbonhydrate, protein, chất béo, vitamin, chất khoáng </a:t>
            </a:r>
          </a:p>
        </p:txBody>
      </p:sp>
    </p:spTree>
    <p:extLst>
      <p:ext uri="{BB962C8B-B14F-4D97-AF65-F5344CB8AC3E}">
        <p14:creationId xmlns:p14="http://schemas.microsoft.com/office/powerpoint/2010/main" val="4179771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044A12E-7194-42DC-AEE2-F3C0745F8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B09244-E6B2-3FBF-66F2-A0A5335C1F7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DC13D71-32C1-C718-4AB1-2870FCB3EB55}"/>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6661ABAB-C510-1538-7199-B0221E91F767}"/>
              </a:ext>
            </a:extLst>
          </p:cNvPr>
          <p:cNvSpPr>
            <a:spLocks noChangeArrowheads="1"/>
          </p:cNvSpPr>
          <p:nvPr/>
        </p:nvSpPr>
        <p:spPr bwMode="auto">
          <a:xfrm>
            <a:off x="2936552" y="2983877"/>
            <a:ext cx="8708600" cy="6717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Giải quyết tình huống ở hoạt động khởi động</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24C1153-28B1-3333-2115-DE87F076473C}"/>
              </a:ext>
            </a:extLst>
          </p:cNvPr>
          <p:cNvSpPr/>
          <p:nvPr/>
        </p:nvSpPr>
        <p:spPr>
          <a:xfrm>
            <a:off x="2936552" y="1983612"/>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9" name="TextBox 8">
            <a:extLst>
              <a:ext uri="{FF2B5EF4-FFF2-40B4-BE49-F238E27FC236}">
                <a16:creationId xmlns:a16="http://schemas.microsoft.com/office/drawing/2014/main" id="{CE7AC079-E8F0-1B2F-1BAC-48769312BEB7}"/>
              </a:ext>
            </a:extLst>
          </p:cNvPr>
          <p:cNvSpPr txBox="1"/>
          <p:nvPr/>
        </p:nvSpPr>
        <p:spPr>
          <a:xfrm>
            <a:off x="3551908" y="3941849"/>
            <a:ext cx="8093244" cy="2629887"/>
          </a:xfrm>
          <a:prstGeom prst="rect">
            <a:avLst/>
          </a:prstGeom>
          <a:noFill/>
        </p:spPr>
        <p:txBody>
          <a:bodyPr wrap="square">
            <a:spAutoFit/>
          </a:bodyPr>
          <a:lstStyle/>
          <a:p>
            <a:pPr algn="just">
              <a:lnSpc>
                <a:spcPct val="107000"/>
              </a:lnSpc>
              <a:spcAft>
                <a:spcPts val="800"/>
              </a:spcAft>
            </a:pPr>
            <a:r>
              <a:rPr lang="vi-VN" sz="26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6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DA87BBE-88FC-65F7-6CEC-9A7CCABCDF2E}"/>
              </a:ext>
            </a:extLst>
          </p:cNvPr>
          <p:cNvSpPr txBox="1"/>
          <p:nvPr/>
        </p:nvSpPr>
        <p:spPr>
          <a:xfrm>
            <a:off x="614694" y="878611"/>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Tree>
    <p:extLst>
      <p:ext uri="{BB962C8B-B14F-4D97-AF65-F5344CB8AC3E}">
        <p14:creationId xmlns:p14="http://schemas.microsoft.com/office/powerpoint/2010/main" val="27626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785653" y="2736502"/>
            <a:ext cx="6454588" cy="1384995"/>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F674177-582D-3F9C-B265-3C5D4F535AAA}"/>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35542-1DCA-6D80-6F48-96AA05D7D8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2235" t="17142" r="17727" b="8425"/>
          <a:stretch>
            <a:fillRect/>
          </a:stretch>
        </p:blipFill>
        <p:spPr>
          <a:xfrm>
            <a:off x="4673410" y="4854315"/>
            <a:ext cx="3852025" cy="2003685"/>
          </a:xfrm>
          <a:prstGeom prst="rect">
            <a:avLst/>
          </a:prstGeom>
        </p:spPr>
      </p:pic>
      <p:pic>
        <p:nvPicPr>
          <p:cNvPr id="3" name="Picture 2">
            <a:extLst>
              <a:ext uri="{FF2B5EF4-FFF2-40B4-BE49-F238E27FC236}">
                <a16:creationId xmlns:a16="http://schemas.microsoft.com/office/drawing/2014/main" id="{43517228-B750-574E-C99E-296F9658E0D0}"/>
              </a:ext>
            </a:extLst>
          </p:cNvPr>
          <p:cNvPicPr>
            <a:picLocks noChangeAspect="1"/>
          </p:cNvPicPr>
          <p:nvPr/>
        </p:nvPicPr>
        <p:blipFill>
          <a:blip r:embed="rId4"/>
          <a:stretch>
            <a:fillRect/>
          </a:stretch>
        </p:blipFill>
        <p:spPr>
          <a:xfrm>
            <a:off x="10446069" y="27012"/>
            <a:ext cx="1686808" cy="1686808"/>
          </a:xfrm>
          <a:prstGeom prst="rect">
            <a:avLst/>
          </a:prstGeom>
        </p:spPr>
      </p:pic>
      <p:sp>
        <p:nvSpPr>
          <p:cNvPr id="4" name="Rectangle 3">
            <a:extLst>
              <a:ext uri="{FF2B5EF4-FFF2-40B4-BE49-F238E27FC236}">
                <a16:creationId xmlns:a16="http://schemas.microsoft.com/office/drawing/2014/main" id="{7C1193CF-847A-2ACE-435E-0DB62F90CADD}"/>
              </a:ext>
            </a:extLst>
          </p:cNvPr>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charset="0"/>
                <a:ea typeface="Cambria" panose="02040503050406030204" charset="0"/>
              </a:rPr>
              <a:t>TRÒ CHƠI TIẾP SỨC</a:t>
            </a:r>
            <a:endParaRPr lang="en-US" sz="5400" b="1" cap="none" spc="0" dirty="0">
              <a:solidFill>
                <a:srgbClr val="7030A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59122" y="27012"/>
            <a:ext cx="1686808" cy="1686808"/>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1801433" y="1395145"/>
            <a:ext cx="8589133" cy="32485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a:solidFill>
                  <a:srgbClr val="00B050"/>
                </a:solidFill>
                <a:latin typeface="Cambria" panose="02040503050406030204" pitchFamily="18" charset="0"/>
                <a:ea typeface="Cambria" panose="02040503050406030204" pitchFamily="18" charset="0"/>
              </a:rPr>
              <a:t>Chia lớp thành 2 đội. Quan sát hình 32.1, thảo luận trong 3 phút xác định tên các cơ quan của hệ tiêu hóa tương ứng với những vị trí được đánh số. </a:t>
            </a:r>
          </a:p>
          <a:p>
            <a:pPr algn="just"/>
            <a:r>
              <a:rPr lang="en-US" sz="2600">
                <a:solidFill>
                  <a:srgbClr val="00B050"/>
                </a:solidFill>
                <a:latin typeface="Cambria" panose="02040503050406030204" pitchFamily="18" charset="0"/>
                <a:ea typeface="Cambria" panose="02040503050406030204" pitchFamily="18" charset="0"/>
              </a:rPr>
              <a:t>Giáo viên phát cho mỗi nhóm một hộp bảng tên các cơ quan của hệ tiêu hóa. </a:t>
            </a:r>
          </a:p>
          <a:p>
            <a:pPr algn="just"/>
            <a:r>
              <a:rPr lang="en-US" sz="2600">
                <a:solidFill>
                  <a:srgbClr val="00B050"/>
                </a:solidFill>
                <a:latin typeface="Cambria" panose="02040503050406030204" pitchFamily="18" charset="0"/>
                <a:ea typeface="Cambria" panose="02040503050406030204" pitchFamily="18" charset="0"/>
              </a:rPr>
              <a:t>Sau 3 phút, thành viên của mỗi nhóm lần lượt lên bảng dán các bảng tên đó hình sao cho phù hợp theo hình thức tiếp sức.  Đội đúng hơn, nhanh hơn sẽ giành chiến thắng. </a:t>
            </a:r>
          </a:p>
        </p:txBody>
      </p:sp>
    </p:spTree>
    <p:extLst>
      <p:ext uri="{BB962C8B-B14F-4D97-AF65-F5344CB8AC3E}">
        <p14:creationId xmlns:p14="http://schemas.microsoft.com/office/powerpoint/2010/main" val="3311409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1554240-F115-9043-E3AD-28EBC1270F80}"/>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845859" y="2294965"/>
            <a:ext cx="6934436" cy="3244030"/>
          </a:xfrm>
          <a:prstGeom prst="rect">
            <a:avLst/>
          </a:prstGeom>
          <a:noFill/>
        </p:spPr>
        <p:txBody>
          <a:bodyPr wrap="square" rtlCol="0">
            <a:spAutoFit/>
          </a:bodyPr>
          <a:lstStyle/>
          <a:p>
            <a:pPr marL="457200" indent="-457200" algn="just">
              <a:lnSpc>
                <a:spcPct val="150000"/>
              </a:lnSpc>
              <a:buFontTx/>
              <a:buChar char="-"/>
            </a:pPr>
            <a:r>
              <a:rPr lang="en-US" sz="2800">
                <a:latin typeface="Cambria" panose="02040503050406030204" pitchFamily="18" charset="0"/>
                <a:ea typeface="Cambria" panose="02040503050406030204" pitchFamily="18" charset="0"/>
              </a:rPr>
              <a:t>Cấu tạo: </a:t>
            </a:r>
          </a:p>
          <a:p>
            <a:pPr algn="just">
              <a:lnSpc>
                <a:spcPct val="150000"/>
              </a:lnSpc>
            </a:pPr>
            <a:r>
              <a:rPr lang="vi-VN" sz="2800">
                <a:latin typeface="Cambria" panose="02040503050406030204" pitchFamily="18" charset="0"/>
                <a:ea typeface="Cambria" panose="02040503050406030204" pitchFamily="18" charset="0"/>
              </a:rPr>
              <a:t>+ Ống tiêu hóa: miệng, họng, thực quản, dạ dày, ruột non, ruột già, trực tràng, hậu môn.</a:t>
            </a:r>
          </a:p>
          <a:p>
            <a:pPr algn="just">
              <a:lnSpc>
                <a:spcPct val="150000"/>
              </a:lnSpc>
            </a:pPr>
            <a:r>
              <a:rPr lang="vi-VN" sz="2800">
                <a:latin typeface="Cambria" panose="02040503050406030204" pitchFamily="18" charset="0"/>
                <a:ea typeface="Cambria" panose="02040503050406030204" pitchFamily="18" charset="0"/>
              </a:rPr>
              <a:t>+ Tuyến tiêu hóa: Tuyến nước bọt, tuyến vị, gan, tụy, tuyến ruột.</a:t>
            </a:r>
            <a:endParaRPr lang="vi-VN"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CA7A3-B67C-85E6-1CC8-2400206C3F53}"/>
              </a:ext>
            </a:extLst>
          </p:cNvPr>
          <p:cNvSpPr txBox="1"/>
          <p:nvPr/>
        </p:nvSpPr>
        <p:spPr>
          <a:xfrm>
            <a:off x="1228163" y="744070"/>
            <a:ext cx="5235389" cy="1384995"/>
          </a:xfrm>
          <a:prstGeom prst="rect">
            <a:avLst/>
          </a:prstGeom>
          <a:noFill/>
        </p:spPr>
        <p:txBody>
          <a:bodyPr wrap="square" rtlCol="0">
            <a:spAutoFit/>
          </a:bodyPr>
          <a:lstStyle/>
          <a:p>
            <a:r>
              <a:rPr lang="en-US" sz="2800">
                <a:solidFill>
                  <a:schemeClr val="bg2">
                    <a:lumMod val="25000"/>
                  </a:schemeClr>
                </a:solidFill>
                <a:latin typeface="Cambria" panose="02040503050406030204" pitchFamily="18" charset="0"/>
                <a:ea typeface="Cambria" panose="02040503050406030204" pitchFamily="18" charset="0"/>
              </a:rPr>
              <a:t>Mỗi bạn được bốc 1 viên kẹo bất kì trong hộp. Em hãy ăn viên kẹo và mô tả lại quá trình đó. </a:t>
            </a:r>
          </a:p>
        </p:txBody>
      </p:sp>
      <p:sp>
        <p:nvSpPr>
          <p:cNvPr id="5" name="TextBox 4">
            <a:extLst>
              <a:ext uri="{FF2B5EF4-FFF2-40B4-BE49-F238E27FC236}">
                <a16:creationId xmlns:a16="http://schemas.microsoft.com/office/drawing/2014/main" id="{7F905BD5-DD87-3800-CAF3-31FCCAD75468}"/>
              </a:ext>
            </a:extLst>
          </p:cNvPr>
          <p:cNvSpPr txBox="1"/>
          <p:nvPr/>
        </p:nvSpPr>
        <p:spPr>
          <a:xfrm>
            <a:off x="2962834" y="2873135"/>
            <a:ext cx="6736978" cy="3285900"/>
          </a:xfrm>
          <a:prstGeom prst="rect">
            <a:avLst/>
          </a:prstGeom>
          <a:noFill/>
        </p:spPr>
        <p:txBody>
          <a:bodyPr wrap="square" rtlCol="0">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8123BB-741C-B4A8-96B7-2EE4D746686C}"/>
              </a:ext>
            </a:extLst>
          </p:cNvPr>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id="{D6BCDEE1-F42E-5098-D20E-E2D00F2F3D0D}"/>
              </a:ext>
            </a:extLst>
          </p:cNvPr>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Xem video trả lời câu hỏi:</a:t>
            </a:r>
          </a:p>
          <a:p>
            <a:pPr marL="514350" indent="-514350" algn="just" eaLnBrk="1" hangingPunct="1">
              <a:spcBef>
                <a:spcPct val="50000"/>
              </a:spcBef>
              <a:buFontTx/>
              <a:buAutoNum type="arabicPeriod"/>
            </a:pPr>
            <a:r>
              <a:rPr lang="en-US" altLang="en-US" sz="3200">
                <a:solidFill>
                  <a:srgbClr val="0000CC"/>
                </a:solidFill>
                <a:latin typeface="Cambria" panose="02040503050406030204" pitchFamily="18" charset="0"/>
                <a:ea typeface="Cambria" panose="02040503050406030204" pitchFamily="18" charset="0"/>
              </a:rPr>
              <a:t>Hệ tiêu hóa có chức năng gì?  </a:t>
            </a:r>
          </a:p>
          <a:p>
            <a:pPr marL="514350" indent="-514350" algn="just" eaLnBrk="1" hangingPunct="1">
              <a:spcBef>
                <a:spcPct val="50000"/>
              </a:spcBef>
              <a:buAutoNum type="arabicPeriod"/>
            </a:pPr>
            <a:r>
              <a:rPr lang="en-US" altLang="en-US" sz="3200">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6" name="Rectangle 5">
            <a:extLst>
              <a:ext uri="{FF2B5EF4-FFF2-40B4-BE49-F238E27FC236}">
                <a16:creationId xmlns:a16="http://schemas.microsoft.com/office/drawing/2014/main" id="{44386044-672D-4C85-1B8B-7ADF10ADF7C8}"/>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3A14449-AC09-0C1D-B0E6-2A4EEBBE31B4}"/>
              </a:ext>
            </a:extLst>
          </p:cNvPr>
          <p:cNvSpPr txBox="1"/>
          <p:nvPr/>
        </p:nvSpPr>
        <p:spPr>
          <a:xfrm>
            <a:off x="2936552" y="86531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Hệ Thống Tiêu Hóa _ Cơ Thể Người Ký Sự _ Phim hoạt hình Khoa học Hay Nhất 2020">
            <a:hlinkClick r:id="" action="ppaction://media"/>
            <a:extLst>
              <a:ext uri="{FF2B5EF4-FFF2-40B4-BE49-F238E27FC236}">
                <a16:creationId xmlns:a16="http://schemas.microsoft.com/office/drawing/2014/main" id="{E0309A6E-5CA3-9283-151F-1ECF65D124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400358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07E7D625-4714-3725-AB96-446AC7A97E16}"/>
              </a:ext>
            </a:extLst>
          </p:cNvPr>
          <p:cNvSpPr txBox="1">
            <a:spLocks noChangeArrowheads="1"/>
          </p:cNvSpPr>
          <p:nvPr/>
        </p:nvSpPr>
        <p:spPr>
          <a:xfrm>
            <a:off x="3729554" y="1318147"/>
            <a:ext cx="7455568" cy="6740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4200" b="1">
                <a:solidFill>
                  <a:srgbClr val="0000CC"/>
                </a:solidFill>
                <a:latin typeface="Cambria" panose="02040503050406030204" pitchFamily="18" charset="0"/>
                <a:ea typeface="Cambria" panose="02040503050406030204" pitchFamily="18" charset="0"/>
              </a:rPr>
              <a:t>Hệ tiêu hóa có chức năng gì? </a:t>
            </a:r>
            <a:endParaRPr lang="en-US" altLang="en-US" sz="4200" b="1" dirty="0">
              <a:solidFill>
                <a:srgbClr val="0000CC"/>
              </a:solidFill>
              <a:latin typeface="Cambria" panose="02040503050406030204" pitchFamily="18" charset="0"/>
              <a:ea typeface="Cambria" panose="02040503050406030204" pitchFamily="18" charset="0"/>
            </a:endParaRPr>
          </a:p>
        </p:txBody>
      </p:sp>
      <p:sp>
        <p:nvSpPr>
          <p:cNvPr id="3" name="Rectangle 34">
            <a:extLst>
              <a:ext uri="{FF2B5EF4-FFF2-40B4-BE49-F238E27FC236}">
                <a16:creationId xmlns:a16="http://schemas.microsoft.com/office/drawing/2014/main" id="{F437FEBE-D6F5-3E03-568A-F2DAB977B3A4}"/>
              </a:ext>
            </a:extLst>
          </p:cNvPr>
          <p:cNvSpPr txBox="1">
            <a:spLocks noChangeArrowheads="1"/>
          </p:cNvSpPr>
          <p:nvPr/>
        </p:nvSpPr>
        <p:spPr>
          <a:xfrm>
            <a:off x="723900" y="3589647"/>
            <a:ext cx="10744200" cy="133882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tabLst>
                <a:tab pos="4080561" algn="l"/>
                <a:tab pos="6427551" algn="r"/>
              </a:tabLst>
              <a:defRPr/>
            </a:pPr>
            <a:r>
              <a:rPr lang="en-US" sz="3000">
                <a:solidFill>
                  <a:srgbClr val="0000FF"/>
                </a:solidFill>
                <a:latin typeface="Cambria" panose="02040503050406030204" pitchFamily="18" charset="0"/>
                <a:ea typeface="Cambria" panose="02040503050406030204" pitchFamily="18" charset="0"/>
              </a:rPr>
              <a:t>  </a:t>
            </a:r>
            <a:r>
              <a:rPr lang="vi-VN" sz="300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9F1EF32-949F-4137-4337-B3702BC6B3B4}"/>
              </a:ext>
            </a:extLst>
          </p:cNvPr>
          <p:cNvPicPr>
            <a:picLocks noChangeAspect="1"/>
          </p:cNvPicPr>
          <p:nvPr/>
        </p:nvPicPr>
        <p:blipFill rotWithShape="1">
          <a:blip r:embed="rId2" cstate="print"/>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834063" y="2873154"/>
            <a:ext cx="6352674" cy="1384995"/>
          </a:xfrm>
          <a:prstGeom prst="rect">
            <a:avLst/>
          </a:prstGeom>
          <a:noFill/>
        </p:spPr>
        <p:txBody>
          <a:bodyPr wrap="square">
            <a:spAutoFit/>
          </a:bodyPr>
          <a:lstStyle/>
          <a:p>
            <a:pPr algn="just"/>
            <a:r>
              <a:rPr lang="en-US" sz="2800">
                <a:solidFill>
                  <a:srgbClr val="0000FF"/>
                </a:solidFill>
                <a:latin typeface="Cambria" panose="02040503050406030204" pitchFamily="18" charset="0"/>
                <a:ea typeface="Cambria" panose="02040503050406030204" pitchFamily="18" charset="0"/>
              </a:rPr>
              <a:t>- </a:t>
            </a:r>
            <a:r>
              <a:rPr lang="vi-VN" sz="2800">
                <a:solidFill>
                  <a:srgbClr val="0000FF"/>
                </a:solidFill>
                <a:latin typeface="Cambria" panose="020405030504060302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3245459" y="1075822"/>
            <a:ext cx="8175576" cy="4801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1234888" y="3499133"/>
            <a:ext cx="10105464" cy="278024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2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2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2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2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cstate="print"/>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6FD2D6-0420-EFC2-C263-2899EB533BEC}"/>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531850" y="3449782"/>
            <a:ext cx="102536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 </a:t>
            </a:r>
          </a:p>
          <a:p>
            <a:pPr algn="just"/>
            <a:r>
              <a:rPr lang="vi-VN" sz="2800">
                <a:solidFill>
                  <a:srgbClr val="FF3399"/>
                </a:solidFill>
                <a:latin typeface="Cambria" panose="02040503050406030204" charset="0"/>
                <a:ea typeface="Cambria" panose="02040503050406030204" charset="0"/>
                <a:sym typeface="Wingdings" panose="05000000000000000000" pitchFamily="2" charset="2"/>
              </a:rPr>
              <a:t>Nhóm 1</a:t>
            </a:r>
            <a:r>
              <a:rPr lang="en-US" sz="2800">
                <a:solidFill>
                  <a:srgbClr val="FF3399"/>
                </a:solidFill>
                <a:latin typeface="Cambria" panose="02040503050406030204" charset="0"/>
                <a:ea typeface="Cambria" panose="02040503050406030204" charset="0"/>
                <a:sym typeface="Wingdings" panose="05000000000000000000" pitchFamily="2" charset="2"/>
              </a:rPr>
              <a:t>: Tìm hiểu quá trình tiêu hóa ở khoang miệng</a:t>
            </a:r>
          </a:p>
          <a:p>
            <a:pPr algn="just"/>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2: Tìm hiểu quá trình tiêu hóa ở dạ dày</a:t>
            </a:r>
          </a:p>
          <a:p>
            <a:pPr algn="just"/>
            <a:r>
              <a:rPr lang="en-US" sz="2800">
                <a:solidFill>
                  <a:srgbClr val="FF0000"/>
                </a:solidFill>
                <a:latin typeface="Cambria" panose="02040503050406030204" charset="0"/>
                <a:ea typeface="Cambria" panose="02040503050406030204" charset="0"/>
                <a:sym typeface="Wingdings" panose="05000000000000000000" pitchFamily="2" charset="2"/>
              </a:rPr>
              <a:t>Nhóm 3: Tìm hiểu quá trình tiêu hóa ở ruột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4: Tìm hiểu quá trình tiêu hóa ở ruột già và trực 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
        <p:nvSpPr>
          <p:cNvPr id="9" name="Flowchart: Delay 8">
            <a:extLst>
              <a:ext uri="{FF2B5EF4-FFF2-40B4-BE49-F238E27FC236}">
                <a16:creationId xmlns:a16="http://schemas.microsoft.com/office/drawing/2014/main" id="{3B8000FC-C3BF-8FF7-D075-051AD5D0D70A}"/>
              </a:ext>
            </a:extLst>
          </p:cNvPr>
          <p:cNvSpPr/>
          <p:nvPr/>
        </p:nvSpPr>
        <p:spPr>
          <a:xfrm>
            <a:off x="2097741" y="1824963"/>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1: </a:t>
            </a:r>
          </a:p>
          <a:p>
            <a:pPr algn="ctr"/>
            <a:r>
              <a:rPr lang="en-US" sz="3200">
                <a:solidFill>
                  <a:srgbClr val="FF3300"/>
                </a:solidFill>
                <a:latin typeface="Cambria" panose="02040503050406030204" charset="0"/>
                <a:ea typeface="Cambria" panose="02040503050406030204" charset="0"/>
              </a:rPr>
              <a:t>Nhóm chuyên gia</a:t>
            </a:r>
          </a:p>
        </p:txBody>
      </p:sp>
    </p:spTree>
    <p:extLst>
      <p:ext uri="{BB962C8B-B14F-4D97-AF65-F5344CB8AC3E}">
        <p14:creationId xmlns:p14="http://schemas.microsoft.com/office/powerpoint/2010/main" val="1183405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BCE6F7-F99B-A0BD-6EF3-0E60470C0591}"/>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BDC09B1-1AC3-1FFD-6C22-C1F46C58A994}"/>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id="{096B9276-B730-32DA-3C26-DD393EB8F826}"/>
              </a:ext>
            </a:extLst>
          </p:cNvPr>
          <p:cNvSpPr txBox="1"/>
          <p:nvPr/>
        </p:nvSpPr>
        <p:spPr>
          <a:xfrm>
            <a:off x="1620031" y="3771090"/>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nhóm</a:t>
            </a:r>
            <a:r>
              <a:rPr lang="en-US" sz="2800" u="sng">
                <a:latin typeface="Cambria" panose="02040503050406030204" charset="0"/>
                <a:ea typeface="Cambria" panose="02040503050406030204" charset="0"/>
              </a:rPr>
              <a:t> mới</a:t>
            </a:r>
            <a:r>
              <a:rPr lang="vi-VN" sz="2800" u="sng">
                <a:latin typeface="Cambria" panose="02040503050406030204" charset="0"/>
                <a:ea typeface="Cambria" panose="02040503050406030204" charset="0"/>
              </a:rPr>
              <a:t>: </a:t>
            </a:r>
            <a:endParaRPr lang="vi-VN" sz="2800" u="sng" dirty="0">
              <a:latin typeface="Cambria" panose="02040503050406030204" charset="0"/>
              <a:ea typeface="Cambria" panose="02040503050406030204" charset="0"/>
            </a:endParaRPr>
          </a:p>
          <a:p>
            <a:pPr algn="ctr"/>
            <a:r>
              <a:rPr lang="vi-VN" sz="2800">
                <a:solidFill>
                  <a:srgbClr val="FF3399"/>
                </a:solidFill>
                <a:latin typeface="Cambria" panose="02040503050406030204" charset="0"/>
                <a:ea typeface="Cambria" panose="02040503050406030204" charset="0"/>
                <a:sym typeface="Wingdings" panose="05000000000000000000" pitchFamily="2" charset="2"/>
              </a:rPr>
              <a:t>Nhóm </a:t>
            </a:r>
            <a:r>
              <a:rPr lang="en-US" sz="280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a:solidFill>
                  <a:srgbClr val="FF0000"/>
                </a:solidFill>
                <a:latin typeface="Cambria" panose="02040503050406030204" charset="0"/>
                <a:ea typeface="Cambria" panose="02040503050406030204" charset="0"/>
                <a:sym typeface="Wingdings" panose="05000000000000000000" pitchFamily="2" charset="2"/>
              </a:rPr>
              <a:t>Nhóm C</a:t>
            </a:r>
          </a:p>
          <a:p>
            <a:pPr algn="ctr"/>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D</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7" name="Flowchart: Delay 6">
            <a:extLst>
              <a:ext uri="{FF2B5EF4-FFF2-40B4-BE49-F238E27FC236}">
                <a16:creationId xmlns:a16="http://schemas.microsoft.com/office/drawing/2014/main" id="{A9FBC62A-40B8-209C-884C-8ADDCD401722}"/>
              </a:ext>
            </a:extLst>
          </p:cNvPr>
          <p:cNvSpPr/>
          <p:nvPr/>
        </p:nvSpPr>
        <p:spPr>
          <a:xfrm>
            <a:off x="1963270" y="17527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2: </a:t>
            </a:r>
          </a:p>
          <a:p>
            <a:pPr algn="ctr"/>
            <a:r>
              <a:rPr lang="en-US" sz="3200">
                <a:solidFill>
                  <a:srgbClr val="FF3300"/>
                </a:solidFill>
                <a:latin typeface="Cambria" panose="02040503050406030204" charset="0"/>
                <a:ea typeface="Cambria" panose="02040503050406030204" charset="0"/>
              </a:rPr>
              <a:t>Nhóm mảnh ghép</a:t>
            </a:r>
          </a:p>
        </p:txBody>
      </p:sp>
      <p:sp>
        <p:nvSpPr>
          <p:cNvPr id="8" name="Rounded Rectangle 4">
            <a:extLst>
              <a:ext uri="{FF2B5EF4-FFF2-40B4-BE49-F238E27FC236}">
                <a16:creationId xmlns:a16="http://schemas.microsoft.com/office/drawing/2014/main" id="{0EA795E5-FBBE-FF92-C0C5-AF4FC16EA7F9}"/>
              </a:ext>
            </a:extLst>
          </p:cNvPr>
          <p:cNvSpPr/>
          <p:nvPr/>
        </p:nvSpPr>
        <p:spPr>
          <a:xfrm>
            <a:off x="6714565" y="2616036"/>
            <a:ext cx="5199529" cy="2565561"/>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Các thành viên trong nhóm chia sẻ, trao đổi với nhau tất cả nội dung ở vòng 1 hoàn thành phiếu học tập số 2.</a:t>
            </a:r>
          </a:p>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Sau </a:t>
            </a:r>
            <a:r>
              <a:rPr lang="en-US" sz="2400">
                <a:latin typeface="Cambria" panose="02040503050406030204" pitchFamily="18" charset="0"/>
                <a:ea typeface="Cambria" panose="02040503050406030204" pitchFamily="18" charset="0"/>
              </a:rPr>
              <a:t>đó đại diện của 2 nhóm trình bày. 2 nhóm ở dưới chấm chéo. </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3567027399"/>
              </p:ext>
            </p:extLst>
          </p:nvPr>
        </p:nvGraphicFramePr>
        <p:xfrm>
          <a:off x="116541" y="1936375"/>
          <a:ext cx="11914093" cy="4926725"/>
        </p:xfrm>
        <a:graphic>
          <a:graphicData uri="http://schemas.openxmlformats.org/drawingml/2006/table">
            <a:tbl>
              <a:tblPr/>
              <a:tblGrid>
                <a:gridCol w="3558988">
                  <a:extLst>
                    <a:ext uri="{9D8B030D-6E8A-4147-A177-3AD203B41FA5}">
                      <a16:colId xmlns:a16="http://schemas.microsoft.com/office/drawing/2014/main" val="3435630983"/>
                    </a:ext>
                  </a:extLst>
                </a:gridCol>
                <a:gridCol w="4410636">
                  <a:extLst>
                    <a:ext uri="{9D8B030D-6E8A-4147-A177-3AD203B41FA5}">
                      <a16:colId xmlns:a16="http://schemas.microsoft.com/office/drawing/2014/main" val="1958733438"/>
                    </a:ext>
                  </a:extLst>
                </a:gridCol>
                <a:gridCol w="3944469">
                  <a:extLst>
                    <a:ext uri="{9D8B030D-6E8A-4147-A177-3AD203B41FA5}">
                      <a16:colId xmlns:a16="http://schemas.microsoft.com/office/drawing/2014/main"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6" name="Rectangle 5">
            <a:extLst>
              <a:ext uri="{FF2B5EF4-FFF2-40B4-BE49-F238E27FC236}">
                <a16:creationId xmlns:a16="http://schemas.microsoft.com/office/drawing/2014/main" id="{457ECA14-751E-13CE-17CD-ACF397DF053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99C33C0-8BB9-9120-13B7-9C7D00291E94}"/>
              </a:ext>
            </a:extLst>
          </p:cNvPr>
          <p:cNvSpPr txBox="1"/>
          <p:nvPr/>
        </p:nvSpPr>
        <p:spPr>
          <a:xfrm>
            <a:off x="1493234" y="63251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DB8CCC4F-7E7F-6988-47B5-20EC135584B4}"/>
              </a:ext>
            </a:extLst>
          </p:cNvPr>
          <p:cNvSpPr txBox="1"/>
          <p:nvPr/>
        </p:nvSpPr>
        <p:spPr>
          <a:xfrm>
            <a:off x="2548217" y="1424933"/>
            <a:ext cx="8173571" cy="458715"/>
          </a:xfrm>
          <a:prstGeom prst="rect">
            <a:avLst/>
          </a:prstGeom>
          <a:noFill/>
        </p:spPr>
        <p:txBody>
          <a:bodyPr wrap="square">
            <a:spAutoFit/>
          </a:bodyPr>
          <a:lstStyle/>
          <a:p>
            <a:pPr>
              <a:lnSpc>
                <a:spcPct val="107000"/>
              </a:lnSpc>
              <a:spcAft>
                <a:spcPts val="800"/>
              </a:spcAft>
            </a:pPr>
            <a:r>
              <a:rPr lang="vi-VN" sz="24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8550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3578478074"/>
              </p:ext>
            </p:extLst>
          </p:nvPr>
        </p:nvGraphicFramePr>
        <p:xfrm>
          <a:off x="215155" y="2234503"/>
          <a:ext cx="11976845" cy="3915664"/>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1855695" y="1572000"/>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0FAB83B-2A43-57D5-03FE-9B56129DF2DB}"/>
              </a:ext>
            </a:extLst>
          </p:cNvPr>
          <p:cNvSpPr txBox="1"/>
          <p:nvPr/>
        </p:nvSpPr>
        <p:spPr>
          <a:xfrm>
            <a:off x="856739" y="73085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2537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666396104"/>
              </p:ext>
            </p:extLst>
          </p:nvPr>
        </p:nvGraphicFramePr>
        <p:xfrm>
          <a:off x="80682" y="1701948"/>
          <a:ext cx="11878235" cy="5217901"/>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739153" y="1156776"/>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B66172F-F3E2-B000-32BA-EB54F237AB2D}"/>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AE3BBDB9-5BB6-E61F-BE89-3C9AB03F87BE}"/>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200" b="1" dirty="0" smtClean="0">
                <a:solidFill>
                  <a:srgbClr val="0070C0"/>
                </a:solidFill>
                <a:latin typeface="Cambria" panose="02040503050406030204" pitchFamily="18" charset="0"/>
                <a:ea typeface="Cambria" panose="02040503050406030204" pitchFamily="18" charset="0"/>
              </a:rPr>
              <a:t>29</a:t>
            </a:r>
            <a:r>
              <a:rPr kumimoji="0" lang="vi-VN" sz="32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222750"/>
            <a:ext cx="11035553" cy="2239780"/>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dirty="0">
                <a:ln>
                  <a:noFill/>
                </a:ln>
                <a:solidFill>
                  <a:srgbClr val="E20000"/>
                </a:solidFill>
                <a:effectLst/>
                <a:uLnTx/>
                <a:uFillTx/>
                <a:latin typeface="Cambria" panose="02040503050406030204" pitchFamily="18" charset="0"/>
                <a:ea typeface="Cambria" panose="02040503050406030204" pitchFamily="18" charset="0"/>
                <a:cs typeface="Cambria" panose="02040503050406030204" charset="0"/>
              </a:rPr>
              <a:t>KHOA HỌC TỰ NHIÊN 8</a:t>
            </a:r>
          </a:p>
          <a:p>
            <a:pPr marL="30480" marR="30480" algn="ctr">
              <a:lnSpc>
                <a:spcPct val="150000"/>
              </a:lnSpc>
              <a:spcAft>
                <a:spcPts val="0"/>
              </a:spcAft>
            </a:pPr>
            <a:r>
              <a:rPr lang="vi-VN" sz="3600" b="1" dirty="0">
                <a:solidFill>
                  <a:srgbClr val="0070C0"/>
                </a:solidFill>
                <a:effectLst/>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lang="vi-VN" sz="3600" b="1" dirty="0" smtClean="0">
                <a:solidFill>
                  <a:srgbClr val="0070C0"/>
                </a:solidFill>
                <a:effectLst/>
                <a:latin typeface="Cambria" panose="02040503050406030204" pitchFamily="18" charset="0"/>
                <a:ea typeface="Cambria" panose="02040503050406030204" pitchFamily="18" charset="0"/>
              </a:rPr>
              <a:t>: </a:t>
            </a:r>
            <a:r>
              <a:rPr lang="vi-VN" sz="3600" b="1" dirty="0">
                <a:solidFill>
                  <a:srgbClr val="0070C0"/>
                </a:solidFill>
                <a:effectLst/>
                <a:latin typeface="Cambria" panose="02040503050406030204" pitchFamily="18" charset="0"/>
                <a:ea typeface="Cambria" panose="02040503050406030204" pitchFamily="18" charset="0"/>
              </a:rPr>
              <a:t>DINH DƯỠNG VÀ TIÊU HOÁ Ở NGƯỜI</a:t>
            </a:r>
            <a:endParaRPr lang="vi-VN" sz="3600" dirty="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dirty="0">
                <a:effectLst/>
                <a:latin typeface="Cambria" panose="02040503050406030204" pitchFamily="18" charset="0"/>
                <a:ea typeface="Cambria" panose="02040503050406030204" pitchFamily="18" charset="0"/>
              </a:rPr>
              <a:t>(</a:t>
            </a:r>
            <a:r>
              <a:rPr lang="en-US" sz="2400" i="1" dirty="0" err="1">
                <a:effectLst/>
                <a:latin typeface="Cambria" panose="02040503050406030204" pitchFamily="18" charset="0"/>
                <a:ea typeface="Cambria" panose="02040503050406030204" pitchFamily="18" charset="0"/>
              </a:rPr>
              <a:t>Thời</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gian</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thực</a:t>
            </a:r>
            <a:r>
              <a:rPr lang="en-US" sz="2400" i="1" dirty="0">
                <a:effectLst/>
                <a:latin typeface="Cambria" panose="02040503050406030204" pitchFamily="18" charset="0"/>
                <a:ea typeface="Cambria" panose="02040503050406030204" pitchFamily="18" charset="0"/>
              </a:rPr>
              <a:t> </a:t>
            </a:r>
            <a:r>
              <a:rPr lang="en-US" sz="2400" i="1" dirty="0" err="1">
                <a:effectLst/>
                <a:latin typeface="Cambria" panose="02040503050406030204" pitchFamily="18" charset="0"/>
                <a:ea typeface="Cambria" panose="02040503050406030204" pitchFamily="18" charset="0"/>
              </a:rPr>
              <a:t>hiện</a:t>
            </a:r>
            <a:r>
              <a:rPr lang="en-US" sz="2400" i="1" dirty="0">
                <a:effectLst/>
                <a:latin typeface="Cambria" panose="02040503050406030204" pitchFamily="18" charset="0"/>
                <a:ea typeface="Cambria" panose="02040503050406030204" pitchFamily="18" charset="0"/>
              </a:rPr>
              <a:t>: 4 </a:t>
            </a:r>
            <a:r>
              <a:rPr lang="en-US" sz="2400" i="1" dirty="0" err="1">
                <a:effectLst/>
                <a:latin typeface="Cambria" panose="02040503050406030204" pitchFamily="18" charset="0"/>
                <a:ea typeface="Cambria" panose="02040503050406030204" pitchFamily="18" charset="0"/>
              </a:rPr>
              <a:t>tiết</a:t>
            </a:r>
            <a:r>
              <a:rPr lang="en-US" sz="2400" i="1" dirty="0">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487064531"/>
              </p:ext>
            </p:extLst>
          </p:nvPr>
        </p:nvGraphicFramePr>
        <p:xfrm>
          <a:off x="0" y="1908579"/>
          <a:ext cx="12192000" cy="4961509"/>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r h="638303">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dirty="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200" b="1" dirty="0" smtClean="0">
                <a:solidFill>
                  <a:srgbClr val="0070C0"/>
                </a:solidFill>
                <a:latin typeface="Cambria" panose="02040503050406030204" pitchFamily="18" charset="0"/>
                <a:ea typeface="Cambria" panose="02040503050406030204" pitchFamily="18" charset="0"/>
              </a:rPr>
              <a:t>29</a:t>
            </a:r>
            <a:r>
              <a:rPr kumimoji="0" lang="vi-VN" sz="32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168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cstate="print"/>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trả lời câu hỏi vào phiếu học tập số 3:</a:t>
            </a:r>
            <a:endParaRPr lang="en-US" sz="2400" b="1" i="1">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1159723229"/>
              </p:ext>
            </p:extLst>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7650243">
                  <a:extLst>
                    <a:ext uri="{9D8B030D-6E8A-4147-A177-3AD203B41FA5}">
                      <a16:colId xmlns:a16="http://schemas.microsoft.com/office/drawing/2014/main"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a:t>
                      </a:r>
                      <a:r>
                        <a:rPr lang="vi-VN" sz="24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a:t>
                      </a:r>
                      <a:r>
                        <a:rPr lang="vi-VN" sz="2400">
                          <a:effectLst/>
                          <a:latin typeface="Cambria" panose="02040503050406030204" pitchFamily="18" charset="0"/>
                          <a:ea typeface="Cambria" panose="02040503050406030204" pitchFamily="18" charset="0"/>
                        </a:rPr>
                        <a:t>Nêu mối quan hệ giữa tiêu hóa và dinh dưỡng</a:t>
                      </a:r>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a:t>
            </a:r>
            <a:r>
              <a:rPr lang="en-US" sz="2600" i="1">
                <a:effectLst/>
                <a:latin typeface="Cambria" panose="02040503050406030204" pitchFamily="18" charset="0"/>
                <a:ea typeface="Cambria" panose="02040503050406030204" pitchFamily="18" charset="0"/>
              </a:rPr>
              <a:t>3</a:t>
            </a:r>
            <a:endParaRPr lang="vi-VN" sz="260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4589929" y="2301343"/>
            <a:ext cx="7315200" cy="2123658"/>
          </a:xfrm>
          <a:prstGeom prst="rect">
            <a:avLst/>
          </a:prstGeom>
          <a:noFill/>
        </p:spPr>
        <p:txBody>
          <a:bodyPr wrap="square">
            <a:spAutoFit/>
          </a:bodyPr>
          <a:lstStyle/>
          <a:p>
            <a:pPr marL="0" marR="0" algn="just">
              <a:spcBef>
                <a:spcPts val="0"/>
              </a:spcBef>
              <a:spcAft>
                <a:spcPts val="0"/>
              </a:spcAft>
            </a:pPr>
            <a:r>
              <a:rPr lang="vi-VN" sz="2200" kern="100">
                <a:effectLst/>
                <a:latin typeface="Cambria" panose="02040503050406030204" pitchFamily="18" charset="0"/>
                <a:ea typeface="Cambria" panose="02040503050406030204" pitchFamily="18" charset="0"/>
              </a:rPr>
              <a:t>Các cơ quan có sự phối hợp</a:t>
            </a:r>
            <a:r>
              <a:rPr lang="en-US" sz="2200" kern="100">
                <a:effectLst/>
                <a:latin typeface="Cambria" panose="02040503050406030204" pitchFamily="18" charset="0"/>
                <a:ea typeface="Cambria" panose="02040503050406030204" pitchFamily="18" charset="0"/>
              </a:rPr>
              <a:t> chặt chẽ</a:t>
            </a:r>
            <a:r>
              <a:rPr lang="vi-VN" sz="2200" kern="100">
                <a:effectLst/>
                <a:latin typeface="Cambria" panose="02040503050406030204" pitchFamily="18" charset="0"/>
                <a:ea typeface="Cambria" panose="02040503050406030204" pitchFamily="18" charset="0"/>
              </a:rPr>
              <a:t> với nhau để thực hiện chức năng chung của hệ tiêu hoá.</a:t>
            </a:r>
            <a:endParaRPr lang="en-US" sz="2200" kern="10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200" kern="100">
                <a:latin typeface="Cambria" panose="02040503050406030204" pitchFamily="18" charset="0"/>
                <a:ea typeface="Cambria" panose="02040503050406030204" pitchFamily="18" charset="0"/>
              </a:rPr>
              <a:t>VD: Miệng làm ướt, làm nhuyễn, đảo trộn, tiêu hoá một phần thức ăn tạo viên thức ăn =&gt; dạ dày tiếp tục co bóp, đảo trộn để thức ăn ngấm đều dịch vị, tiêu hóa thức ăn tạo chất dinh dưỡng </a:t>
            </a:r>
            <a:endParaRPr lang="vi-VN" sz="2200" kern="10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4519050" y="4436094"/>
            <a:ext cx="7584140" cy="2462213"/>
          </a:xfrm>
          <a:prstGeom prst="rect">
            <a:avLst/>
          </a:prstGeom>
          <a:noFill/>
        </p:spPr>
        <p:txBody>
          <a:bodyPr wrap="square">
            <a:spAutoFit/>
          </a:bodyPr>
          <a:lstStyle/>
          <a:p>
            <a:pPr lvl="0" algn="just">
              <a:spcBef>
                <a:spcPts val="600"/>
              </a:spcBef>
              <a:spcAft>
                <a:spcPts val="600"/>
              </a:spcAft>
            </a:pPr>
            <a:r>
              <a:rPr lang="vi-VN" sz="2200">
                <a:effectLst/>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BB4C7-E5E7-3C03-31CE-63706E44B00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C1F1DC44-98EA-EEE5-0EF9-FAEE86D1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E41CD9-E100-45BB-8E38-BC90F816F98F}"/>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A9D52D-DF05-906E-D87D-26306CBB7D12}"/>
              </a:ext>
            </a:extLst>
          </p:cNvPr>
          <p:cNvSpPr txBox="1"/>
          <p:nvPr/>
        </p:nvSpPr>
        <p:spPr>
          <a:xfrm>
            <a:off x="3731108" y="1731493"/>
            <a:ext cx="8142784" cy="5438540"/>
          </a:xfrm>
          <a:prstGeom prst="rect">
            <a:avLst/>
          </a:prstGeom>
          <a:noFill/>
        </p:spPr>
        <p:txBody>
          <a:bodyPr wrap="square">
            <a:spAutoFit/>
          </a:bodyPr>
          <a:lstStyle/>
          <a:p>
            <a:pPr marL="457200" indent="-457200" algn="just">
              <a:lnSpc>
                <a:spcPct val="125000"/>
              </a:lnSpc>
              <a:buFontTx/>
              <a:buChar char="-"/>
            </a:pPr>
            <a:r>
              <a:rPr lang="vi-VN" sz="2800">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Thông qua quá trình thu nhận, biến đổi và sử dụng các chất dinh dưỡng để duy trì sự sống cho cơ thể. Các chất không được tiêu hóa trong ống tiêu hóa sẽ tạo thành phân và được thải ra ngoài.</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 Không có hoạt động tiêu hóa thì hoạt động dinh dưỡng không thể diễn ra một cách hiệu quả.</a:t>
            </a:r>
          </a:p>
          <a:p>
            <a:pPr algn="just">
              <a:lnSpc>
                <a:spcPct val="125000"/>
              </a:lnSpc>
            </a:pPr>
            <a:endParaRPr lang="en-US" sz="2800"/>
          </a:p>
        </p:txBody>
      </p:sp>
      <p:sp>
        <p:nvSpPr>
          <p:cNvPr id="7" name="TextBox 6">
            <a:extLst>
              <a:ext uri="{FF2B5EF4-FFF2-40B4-BE49-F238E27FC236}">
                <a16:creationId xmlns:a16="http://schemas.microsoft.com/office/drawing/2014/main" id="{DDAD9FAC-3C2F-C3FC-E9AD-CFD9F188778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9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id="{524E8470-294B-CB21-8657-6DD1A3B008DC}"/>
              </a:ext>
            </a:extLst>
          </p:cNvPr>
          <p:cNvSpPr/>
          <p:nvPr/>
        </p:nvSpPr>
        <p:spPr>
          <a:xfrm>
            <a:off x="3944469" y="2278250"/>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Đau sâu răng, đau dạ dày, viêm loét dạ dày, rối loạn tiêu hóa,….</a:t>
            </a:r>
          </a:p>
        </p:txBody>
      </p:sp>
    </p:spTree>
    <p:extLst>
      <p:ext uri="{BB962C8B-B14F-4D97-AF65-F5344CB8AC3E}">
        <p14:creationId xmlns:p14="http://schemas.microsoft.com/office/powerpoint/2010/main" val="2430007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C003F-37EE-27E1-F895-FCB484A773F4}"/>
              </a:ext>
            </a:extLst>
          </p:cNvPr>
          <p:cNvSpPr txBox="1"/>
          <p:nvPr/>
        </p:nvSpPr>
        <p:spPr>
          <a:xfrm>
            <a:off x="1763417" y="1542879"/>
            <a:ext cx="6376535" cy="1320105"/>
          </a:xfrm>
          <a:prstGeom prst="rect">
            <a:avLst/>
          </a:prstGeom>
          <a:noFill/>
        </p:spPr>
        <p:txBody>
          <a:bodyPr wrap="square">
            <a:spAutoFit/>
          </a:bodyPr>
          <a:lstStyle/>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GV chia lớp thành 8 nhóm</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1, 2, 3, 4: trả lời câu 1,2</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5, 6, 7, 8: trả lời câu 3,4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id="{A0D009BD-48C2-3348-1773-5CE2655A802F}"/>
              </a:ext>
            </a:extLst>
          </p:cNvPr>
          <p:cNvSpPr/>
          <p:nvPr/>
        </p:nvSpPr>
        <p:spPr>
          <a:xfrm>
            <a:off x="7360024" y="742238"/>
            <a:ext cx="4616824" cy="2355293"/>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Times New Roman" panose="02020603050405020304" pitchFamily="18" charset="0"/>
                <a:ea typeface="Calibri" panose="020F0502020204030204" pitchFamily="34" charset="0"/>
              </a:rPr>
              <a:t>C</a:t>
            </a:r>
            <a:r>
              <a:rPr lang="vi-VN" sz="2400">
                <a:effectLst/>
                <a:latin typeface="Times New Roman" panose="02020603050405020304" pitchFamily="18" charset="0"/>
                <a:ea typeface="Calibri" panose="020F0502020204030204" pitchFamily="34" charset="0"/>
              </a:rPr>
              <a:t>ác nhóm </a:t>
            </a:r>
            <a:r>
              <a:rPr lang="en-US" sz="2400">
                <a:effectLst/>
                <a:latin typeface="Times New Roman" panose="02020603050405020304" pitchFamily="18" charset="0"/>
                <a:ea typeface="Calibri" panose="020F0502020204030204" pitchFamily="34" charset="0"/>
              </a:rPr>
              <a:t>thảo luận và </a:t>
            </a:r>
            <a:r>
              <a:rPr lang="vi-VN" sz="2400">
                <a:effectLst/>
                <a:latin typeface="Times New Roman" panose="02020603050405020304" pitchFamily="18" charset="0"/>
                <a:ea typeface="Calibri" panose="020F0502020204030204" pitchFamily="34" charset="0"/>
              </a:rPr>
              <a:t>trình bày vào bảng nhóm</a:t>
            </a:r>
            <a:r>
              <a:rPr lang="en-US" sz="2400">
                <a:effectLst/>
                <a:latin typeface="Times New Roman" panose="02020603050405020304" pitchFamily="18" charset="0"/>
                <a:ea typeface="Calibri" panose="020F0502020204030204" pitchFamily="34" charset="0"/>
              </a:rPr>
              <a:t>. (5 phút)</a:t>
            </a:r>
          </a:p>
          <a:p>
            <a:pPr marL="0" indent="457200" algn="just">
              <a:lnSpc>
                <a:spcPct val="107000"/>
              </a:lnSpc>
              <a:spcAft>
                <a:spcPts val="0"/>
              </a:spcAft>
            </a:pPr>
            <a:r>
              <a:rPr lang="en-US" sz="2400">
                <a:latin typeface="Times New Roman" panose="02020603050405020304" pitchFamily="18" charset="0"/>
                <a:ea typeface="Calibri" panose="020F0502020204030204" pitchFamily="34" charset="0"/>
              </a:rPr>
              <a:t>Sau 5 phút, giáo viên bốc thăm hai nhóm bất kì lên trình bày. Các nhóm còn lại nhận xét, chấm chéo.  </a:t>
            </a:r>
            <a:endParaRPr lang="en-US" sz="240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Quan sát Hình 32.2, thảo luận về các giai đoạn hình thành lỗ sâu răng.</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 Câu 2. 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a:solidFill>
                  <a:srgbClr val="0070C0"/>
                </a:solidFill>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Câu 3. 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4. 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id="{4653EA6A-A211-E0CA-A6B2-A6E2083940D2}"/>
              </a:ext>
            </a:extLst>
          </p:cNvPr>
          <p:cNvSpPr txBox="1"/>
          <p:nvPr/>
        </p:nvSpPr>
        <p:spPr>
          <a:xfrm>
            <a:off x="1681492" y="71133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F22DC-B782-D568-305F-0B3C27DA7283}"/>
              </a:ext>
            </a:extLst>
          </p:cNvPr>
          <p:cNvSpPr txBox="1"/>
          <p:nvPr/>
        </p:nvSpPr>
        <p:spPr>
          <a:xfrm>
            <a:off x="116541" y="772285"/>
            <a:ext cx="11555505" cy="5951245"/>
          </a:xfrm>
          <a:prstGeom prst="rect">
            <a:avLst/>
          </a:prstGeom>
          <a:noFill/>
        </p:spPr>
        <p:txBody>
          <a:bodyPr wrap="square">
            <a:spAutoFit/>
          </a:bodyPr>
          <a:lstStyle/>
          <a:p>
            <a:pPr indent="457200" algn="just">
              <a:lnSpc>
                <a:spcPct val="114000"/>
              </a:lnSpc>
              <a:spcBef>
                <a:spcPts val="0"/>
              </a:spcBef>
              <a:spcAft>
                <a:spcPts val="0"/>
              </a:spcAft>
            </a:pPr>
            <a:endParaRPr lang="en-US" sz="2400" b="1">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b="1">
                <a:effectLst/>
                <a:latin typeface="Cambria" panose="02040503050406030204" pitchFamily="18" charset="0"/>
                <a:ea typeface="Cambria" panose="02040503050406030204" pitchFamily="18" charset="0"/>
              </a:rPr>
              <a:t>Câu 1.</a:t>
            </a:r>
            <a:endParaRPr lang="vi-VN" sz="240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l: Triệu chứng ban đầu là răng đổi màu ở một vài vùng trên mặt nhai hoặc kế giữa hai răng. Lúc này người bệnh chưa cảm thấy đau hay buốt.</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2: Những vùng đổi màu trên răng biến đổi thành màu sắc tối hơn (màu nâu hoặc màu đen). Lỗ sâu ở răng xuất hiện.</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3: Lỗ sâu răng tăng dần kích thước, có thể toàn bộ mặt nhai. Người bệnh cảm thấy khó chịu, đau khi thức ăn bám vào lỗ sâu, cảm thấy buốt khi ăn thức ăn nóng hoặc lạnh.</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4: 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Bên cạnh đó, khi bị sâu răng, hơi thở của người bệnh còn có mùi hôi.</a:t>
            </a:r>
          </a:p>
        </p:txBody>
      </p:sp>
      <p:sp>
        <p:nvSpPr>
          <p:cNvPr id="5" name="Rectangle 4">
            <a:extLst>
              <a:ext uri="{FF2B5EF4-FFF2-40B4-BE49-F238E27FC236}">
                <a16:creationId xmlns:a16="http://schemas.microsoft.com/office/drawing/2014/main" id="{A818A302-0938-5E75-2B99-F86E228F65BA}"/>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B85CC68-9418-65D2-5449-3C1348A843A2}"/>
              </a:ext>
            </a:extLst>
          </p:cNvPr>
          <p:cNvSpPr txBox="1"/>
          <p:nvPr/>
        </p:nvSpPr>
        <p:spPr>
          <a:xfrm>
            <a:off x="1036034" y="57740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396835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C9128-72D3-EA40-6553-8221BDFFFD2D}"/>
              </a:ext>
            </a:extLst>
          </p:cNvPr>
          <p:cNvSpPr txBox="1"/>
          <p:nvPr/>
        </p:nvSpPr>
        <p:spPr>
          <a:xfrm>
            <a:off x="290038" y="1590138"/>
            <a:ext cx="11611923" cy="4615623"/>
          </a:xfrm>
          <a:prstGeom prst="rect">
            <a:avLst/>
          </a:prstGeom>
          <a:noFill/>
        </p:spPr>
        <p:txBody>
          <a:bodyPr wrap="square">
            <a:spAutoFit/>
          </a:bodyPr>
          <a:lstStyle/>
          <a:p>
            <a:pPr indent="457200" algn="just">
              <a:lnSpc>
                <a:spcPct val="114000"/>
              </a:lnSpc>
              <a:spcBef>
                <a:spcPts val="0"/>
              </a:spcBef>
              <a:spcAft>
                <a:spcPts val="0"/>
              </a:spcAft>
            </a:pPr>
            <a:r>
              <a:rPr lang="vi-VN" sz="2600" b="1">
                <a:effectLst/>
                <a:latin typeface="Cambria" panose="02040503050406030204" pitchFamily="18" charset="0"/>
                <a:ea typeface="Cambria" panose="02040503050406030204" pitchFamily="18" charset="0"/>
              </a:rPr>
              <a:t>Câu 2.</a:t>
            </a:r>
            <a:r>
              <a:rPr lang="vi-VN" sz="2600">
                <a:effectLst/>
                <a:latin typeface="Cambria" panose="02040503050406030204" pitchFamily="18" charset="0"/>
                <a:ea typeface="Cambria" panose="02040503050406030204" pitchFamily="18" charset="0"/>
              </a:rPr>
              <a:t> Các biện pháp phòng, chống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Điều trị vùng răng bị sâu ngay khi phát hiện.</a:t>
            </a:r>
          </a:p>
        </p:txBody>
      </p:sp>
      <p:sp>
        <p:nvSpPr>
          <p:cNvPr id="4" name="Rectangle 3">
            <a:extLst>
              <a:ext uri="{FF2B5EF4-FFF2-40B4-BE49-F238E27FC236}">
                <a16:creationId xmlns:a16="http://schemas.microsoft.com/office/drawing/2014/main" id="{6E0EC647-3340-82D2-3227-006D80669A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9364962-4EB0-7307-4E46-7D0781352BD6}"/>
              </a:ext>
            </a:extLst>
          </p:cNvPr>
          <p:cNvSpPr txBox="1"/>
          <p:nvPr/>
        </p:nvSpPr>
        <p:spPr>
          <a:xfrm>
            <a:off x="731233" y="84857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447171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1026458" y="1665512"/>
            <a:ext cx="10139083" cy="4308872"/>
          </a:xfrm>
          <a:prstGeom prst="rect">
            <a:avLst/>
          </a:prstGeom>
          <a:noFill/>
        </p:spPr>
        <p:txBody>
          <a:bodyPr wrap="square">
            <a:spAutoFit/>
          </a:bodyPr>
          <a:lstStyle/>
          <a:p>
            <a:pPr marR="30480" algn="just">
              <a:spcAft>
                <a:spcPts val="0"/>
              </a:spcAft>
            </a:pPr>
            <a:r>
              <a:rPr lang="vi-VN" sz="2400" b="1">
                <a:effectLst/>
                <a:latin typeface="Cambria" panose="02040503050406030204" pitchFamily="18" charset="0"/>
                <a:ea typeface="Cambria" panose="02040503050406030204" pitchFamily="18" charset="0"/>
              </a:rPr>
              <a:t>Câu 3: </a:t>
            </a:r>
            <a:endParaRPr lang="vi-VN" sz="2400">
              <a:effectLst/>
              <a:latin typeface="Cambria" panose="02040503050406030204" pitchFamily="18" charset="0"/>
              <a:ea typeface="Cambria" panose="02040503050406030204" pitchFamily="18" charset="0"/>
            </a:endParaRP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F94544E-3003-A08F-AA37-B04D27DF6491}"/>
              </a:ext>
            </a:extLst>
          </p:cNvPr>
          <p:cNvSpPr txBox="1"/>
          <p:nvPr/>
        </p:nvSpPr>
        <p:spPr>
          <a:xfrm>
            <a:off x="731234" y="81869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80899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 4. </a:t>
            </a:r>
            <a:r>
              <a:rPr kumimoji="0" lang="en-US" altLang="en-US" sz="2400" b="0"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 biện pháp bảo vệ hệ tiêu hóa và cơ sở khoa học của các biện pháp</a:t>
            </a:r>
            <a:endParaRPr kumimoji="0" lang="en-US" altLang="en-US" sz="32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095F1E-89E9-420C-684F-6389A1E1505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39422198-3650-54AA-4B78-20A80A6C0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27FB94-3E20-4241-FABB-8EFBD700E67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87764E84-3840-E5C5-902B-FE3A071F4378}"/>
              </a:ext>
            </a:extLst>
          </p:cNvPr>
          <p:cNvSpPr txBox="1"/>
          <p:nvPr/>
        </p:nvSpPr>
        <p:spPr>
          <a:xfrm>
            <a:off x="2900692" y="884438"/>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pic>
        <p:nvPicPr>
          <p:cNvPr id="6"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93196B-2976-6C8C-BF01-1BFD7B224083}"/>
              </a:ext>
            </a:extLst>
          </p:cNvPr>
          <p:cNvSpPr txBox="1"/>
          <p:nvPr/>
        </p:nvSpPr>
        <p:spPr>
          <a:xfrm>
            <a:off x="3657599" y="2153064"/>
            <a:ext cx="7539319" cy="1524841"/>
          </a:xfrm>
          <a:prstGeom prst="rect">
            <a:avLst/>
          </a:prstGeom>
          <a:noFill/>
        </p:spPr>
        <p:txBody>
          <a:bodyPr wrap="square">
            <a:spAutoFit/>
          </a:bodyPr>
          <a:lstStyle/>
          <a:p>
            <a:pPr marL="30480" marR="30480" indent="426720" algn="just">
              <a:lnSpc>
                <a:spcPct val="114000"/>
              </a:lnSpc>
              <a:spcAft>
                <a:spcPts val="0"/>
              </a:spcAft>
            </a:pPr>
            <a:r>
              <a:rPr lang="vi-VN" sz="2800">
                <a:effectLst/>
                <a:latin typeface="Cambria" panose="02040503050406030204" pitchFamily="18" charset="0"/>
                <a:ea typeface="Cambria" panose="02040503050406030204" pitchFamily="18" charset="0"/>
              </a:rPr>
              <a:t>Biện pháp phòng tránh: vệ sinh cơ thể</a:t>
            </a:r>
            <a:r>
              <a:rPr lang="en-US" sz="2800">
                <a:effectLst/>
                <a:latin typeface="Cambria" panose="02040503050406030204" pitchFamily="18" charset="0"/>
                <a:ea typeface="Cambria" panose="02040503050406030204" pitchFamily="18" charset="0"/>
              </a:rPr>
              <a:t> sạch sẽ</a:t>
            </a:r>
            <a:r>
              <a:rPr lang="vi-VN" sz="2800">
                <a:effectLst/>
                <a:latin typeface="Cambria" panose="02040503050406030204" pitchFamily="18" charset="0"/>
                <a:ea typeface="Cambria" panose="02040503050406030204" pitchFamily="18" charset="0"/>
              </a:rPr>
              <a:t>, rửa tay thường xuyên, đánh răng đúng cách 2 lần/ngày, có chế độ ăn uống nghỉ ngơi hợp lí…</a:t>
            </a:r>
          </a:p>
        </p:txBody>
      </p:sp>
    </p:spTree>
    <p:extLst>
      <p:ext uri="{BB962C8B-B14F-4D97-AF65-F5344CB8AC3E}">
        <p14:creationId xmlns:p14="http://schemas.microsoft.com/office/powerpoint/2010/main" val="21925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2660278" y="1994479"/>
            <a:ext cx="8231840" cy="3664401"/>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Chế độ dinh dưỡng của cơ thể người phụ thuộc vào những yếu tố nào? Cho ví dụ.</a:t>
            </a:r>
          </a:p>
          <a:p>
            <a:pPr marL="18415" indent="22860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cstate="print"/>
          <a:srcRect l="15705" r="18733"/>
          <a:stretch/>
        </p:blipFill>
        <p:spPr>
          <a:xfrm flipH="1">
            <a:off x="12863" y="1213842"/>
            <a:ext cx="1654573" cy="2336654"/>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E2D47A7-F64E-D388-F756-D08354EBA969}"/>
              </a:ext>
            </a:extLst>
          </p:cNvPr>
          <p:cNvSpPr txBox="1"/>
          <p:nvPr/>
        </p:nvSpPr>
        <p:spPr>
          <a:xfrm>
            <a:off x="2020422" y="3151591"/>
            <a:ext cx="9511552" cy="2507289"/>
          </a:xfrm>
          <a:prstGeom prst="rect">
            <a:avLst/>
          </a:prstGeom>
          <a:solidFill>
            <a:schemeClr val="accent2">
              <a:lumMod val="20000"/>
              <a:lumOff val="80000"/>
            </a:schemeClr>
          </a:solidFill>
        </p:spPr>
        <p:txBody>
          <a:bodyPr wrap="square">
            <a:spAutoFit/>
          </a:bodyPr>
          <a:lstStyle/>
          <a:p>
            <a:pPr marL="90170" marR="30480" indent="228600" algn="just">
              <a:lnSpc>
                <a:spcPct val="114000"/>
              </a:lnSpc>
              <a:spcAft>
                <a:spcPts val="0"/>
              </a:spcAft>
            </a:pP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1366295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415B4A7-B0DB-A87D-7467-14F3C555BCCD}"/>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cstate="print"/>
          <a:srcRect l="15705" r="18733"/>
          <a:stretch/>
        </p:blipFill>
        <p:spPr>
          <a:xfrm flipH="1">
            <a:off x="12863" y="1213842"/>
            <a:ext cx="1654573" cy="2336654"/>
          </a:xfrm>
          <a:prstGeom prst="rect">
            <a:avLst/>
          </a:prstGeom>
        </p:spPr>
      </p:pic>
      <p:sp>
        <p:nvSpPr>
          <p:cNvPr id="8" name="Rectangle 7">
            <a:extLst>
              <a:ext uri="{FF2B5EF4-FFF2-40B4-BE49-F238E27FC236}">
                <a16:creationId xmlns:a16="http://schemas.microsoft.com/office/drawing/2014/main" id="{ACC1C713-0481-89DB-F82E-B55D7786ADE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170173" y="4262075"/>
            <a:ext cx="8172729" cy="1132852"/>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170173" y="5363992"/>
            <a:ext cx="8172734" cy="954300"/>
          </a:xfrm>
          <a:prstGeom prst="rect">
            <a:avLst/>
          </a:prstGeom>
        </p:spPr>
      </p:pic>
    </p:spTree>
    <p:extLst>
      <p:ext uri="{BB962C8B-B14F-4D97-AF65-F5344CB8AC3E}">
        <p14:creationId xmlns:p14="http://schemas.microsoft.com/office/powerpoint/2010/main" val="72947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4922C31-F29D-D67A-0D49-91122BE583A6}"/>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E498B2CB-8BAF-C183-D9FE-3FA31DC7CBC9}"/>
              </a:ext>
            </a:extLst>
          </p:cNvPr>
          <p:cNvSpPr txBox="1"/>
          <p:nvPr/>
        </p:nvSpPr>
        <p:spPr>
          <a:xfrm>
            <a:off x="2231092" y="2099713"/>
            <a:ext cx="8231840" cy="980781"/>
          </a:xfrm>
          <a:prstGeom prst="rect">
            <a:avLst/>
          </a:prstGeom>
          <a:noFill/>
        </p:spPr>
        <p:txBody>
          <a:bodyPr wrap="square">
            <a:spAutoFit/>
          </a:bodyPr>
          <a:lstStyle/>
          <a:p>
            <a:pPr indent="247015"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cstate="print"/>
          <a:srcRect l="15705" r="18733"/>
          <a:stretch/>
        </p:blipFill>
        <p:spPr>
          <a:xfrm flipH="1">
            <a:off x="12863" y="1213842"/>
            <a:ext cx="1654573" cy="2336654"/>
          </a:xfrm>
          <a:prstGeom prst="rect">
            <a:avLst/>
          </a:prstGeom>
        </p:spPr>
      </p:pic>
      <p:sp>
        <p:nvSpPr>
          <p:cNvPr id="6" name="Rectangle 5">
            <a:extLst>
              <a:ext uri="{FF2B5EF4-FFF2-40B4-BE49-F238E27FC236}">
                <a16:creationId xmlns:a16="http://schemas.microsoft.com/office/drawing/2014/main" id="{524F3506-48E7-2694-1983-D165A96A9B41}"/>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3A5B94-DC5C-8F85-B196-66576C14654C}"/>
              </a:ext>
            </a:extLst>
          </p:cNvPr>
          <p:cNvSpPr txBox="1"/>
          <p:nvPr/>
        </p:nvSpPr>
        <p:spPr>
          <a:xfrm>
            <a:off x="2288241" y="3550496"/>
            <a:ext cx="8989359" cy="2507289"/>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729318" y="1703357"/>
            <a:ext cx="7539319" cy="4963410"/>
          </a:xfrm>
          <a:prstGeom prst="rect">
            <a:avLst/>
          </a:prstGeom>
          <a:noFill/>
        </p:spPr>
        <p:txBody>
          <a:bodyPr wrap="square">
            <a:spAutoFit/>
          </a:bodyPr>
          <a:lstStyle/>
          <a:p>
            <a:pPr marL="90170" marR="30480" indent="22860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2800">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28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1CD3435-28D9-35E2-4DAF-EE68B680EBD2}"/>
              </a:ext>
            </a:extLst>
          </p:cNvPr>
          <p:cNvSpPr txBox="1"/>
          <p:nvPr/>
        </p:nvSpPr>
        <p:spPr>
          <a:xfrm>
            <a:off x="2757257" y="85341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a:t>
            </a:r>
            <a:r>
              <a:rPr lang="vi-VN" sz="2400" b="1">
                <a:latin typeface="Cambria" panose="02040503050406030204" pitchFamily="18" charset="0"/>
                <a:ea typeface="Cambria" panose="02040503050406030204" pitchFamily="18" charset="0"/>
              </a:rPr>
              <a:t>thực hành xây dựng khẩu phần ăn theo hướng dẫn SGK trang 131,132 </a:t>
            </a:r>
            <a:r>
              <a:rPr lang="en-US" sz="2400" b="1" i="1">
                <a:latin typeface="Cambria" panose="02040503050406030204" pitchFamily="18" charset="0"/>
                <a:ea typeface="Cambria" panose="02040503050406030204" pitchFamily="18" charset="0"/>
              </a:rPr>
              <a:t>(7 phút</a:t>
            </a:r>
          </a:p>
        </p:txBody>
      </p:sp>
      <p:sp>
        <p:nvSpPr>
          <p:cNvPr id="5" name="Rectangle 4">
            <a:extLst>
              <a:ext uri="{FF2B5EF4-FFF2-40B4-BE49-F238E27FC236}">
                <a16:creationId xmlns:a16="http://schemas.microsoft.com/office/drawing/2014/main" id="{7026632A-1C78-3297-7602-4DC48C9AEDFB}"/>
              </a:ext>
            </a:extLst>
          </p:cNvPr>
          <p:cNvSpPr/>
          <p:nvPr/>
        </p:nvSpPr>
        <p:spPr>
          <a:xfrm>
            <a:off x="144805" y="1625420"/>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6" name="TextBox 5">
            <a:extLst>
              <a:ext uri="{FF2B5EF4-FFF2-40B4-BE49-F238E27FC236}">
                <a16:creationId xmlns:a16="http://schemas.microsoft.com/office/drawing/2014/main" id="{A82C50EC-8C14-2999-15E1-38F3A82FC6E7}"/>
              </a:ext>
            </a:extLst>
          </p:cNvPr>
          <p:cNvSpPr txBox="1"/>
          <p:nvPr/>
        </p:nvSpPr>
        <p:spPr>
          <a:xfrm>
            <a:off x="1187952" y="2960270"/>
            <a:ext cx="7342094" cy="1384995"/>
          </a:xfrm>
          <a:prstGeom prst="rect">
            <a:avLst/>
          </a:prstGeom>
          <a:noFill/>
        </p:spPr>
        <p:txBody>
          <a:bodyPr wrap="square">
            <a:spAutoFit/>
          </a:bodyPr>
          <a:lstStyle/>
          <a:p>
            <a:pPr marL="30480" marR="30480" algn="just">
              <a:spcAft>
                <a:spcPts val="1200"/>
              </a:spcAft>
            </a:pPr>
            <a:r>
              <a:rPr lang="en-US" sz="2800">
                <a:solidFill>
                  <a:srgbClr val="00B050"/>
                </a:solidFill>
                <a:effectLst/>
                <a:latin typeface="Cambria" panose="02040503050406030204" pitchFamily="18" charset="0"/>
                <a:ea typeface="Cambria" panose="02040503050406030204" pitchFamily="18" charset="0"/>
              </a:rPr>
              <a:t>Hãy xây dựng khẩu phần ăn của 1 bạn học sinh lớp 8 gồm 400gam gạo tẻ, 200gam thịt gà ta; 300g rau dền đỏ; 200g xoài chín, 70g bơ</a:t>
            </a: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E6023-D822-111F-CB84-9FAE75385855}"/>
              </a:ext>
            </a:extLst>
          </p:cNvPr>
          <p:cNvSpPr/>
          <p:nvPr/>
        </p:nvSpPr>
        <p:spPr>
          <a:xfrm>
            <a:off x="259976" y="282150"/>
            <a:ext cx="5360895"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B05D4E-2D43-8C97-A228-EB19C01E1F5E}"/>
              </a:ext>
            </a:extLst>
          </p:cNvPr>
          <p:cNvSpPr txBox="1"/>
          <p:nvPr/>
        </p:nvSpPr>
        <p:spPr>
          <a:xfrm>
            <a:off x="0" y="504105"/>
            <a:ext cx="5531224" cy="5755422"/>
          </a:xfrm>
          <a:prstGeom prst="rect">
            <a:avLst/>
          </a:prstGeom>
          <a:noFill/>
        </p:spPr>
        <p:txBody>
          <a:bodyPr wrap="square" rtlCol="0">
            <a:spAutoFit/>
          </a:bodyPr>
          <a:lstStyle/>
          <a:p>
            <a:pPr marL="457200" indent="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Hướng dẫn:</a:t>
            </a: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1: </a:t>
            </a:r>
            <a:r>
              <a:rPr lang="en-US" sz="2400">
                <a:solidFill>
                  <a:srgbClr val="000000"/>
                </a:solidFill>
                <a:effectLst/>
                <a:latin typeface="Cambria" panose="02040503050406030204" pitchFamily="18" charset="0"/>
                <a:ea typeface="Cambria" panose="02040503050406030204" pitchFamily="18" charset="0"/>
              </a:rPr>
              <a:t>Thiết lập</a:t>
            </a:r>
            <a:r>
              <a:rPr lang="vi-VN" sz="2400">
                <a:solidFill>
                  <a:srgbClr val="000000"/>
                </a:solidFill>
                <a:effectLst/>
                <a:latin typeface="Cambria" panose="02040503050406030204" pitchFamily="18" charset="0"/>
                <a:ea typeface="Cambria" panose="02040503050406030204" pitchFamily="18" charset="0"/>
              </a:rPr>
              <a:t> bảng 32.2 </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Ngô tươi</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Khối lượng cung cấp: X = 500g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thải bỏ: Y = 500 x 45% = 225g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ăn được: Z = 500 – 225 = 275 g</a:t>
            </a:r>
            <a:endParaRPr lang="vi-VN" sz="2400">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4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a:t>
            </a:r>
            <a:endParaRPr lang="en-US" sz="2400">
              <a:solidFill>
                <a:srgbClr val="00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7F7FAA4C-D59E-24E9-FBDC-D19BEE4E404D}"/>
              </a:ext>
            </a:extLst>
          </p:cNvPr>
          <p:cNvSpPr/>
          <p:nvPr/>
        </p:nvSpPr>
        <p:spPr>
          <a:xfrm>
            <a:off x="5755340" y="282150"/>
            <a:ext cx="6400800"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30B7DE-8A83-E76C-1156-54F7C4E4AA56}"/>
              </a:ext>
            </a:extLst>
          </p:cNvPr>
          <p:cNvSpPr txBox="1"/>
          <p:nvPr/>
        </p:nvSpPr>
        <p:spPr>
          <a:xfrm>
            <a:off x="5531224" y="376518"/>
            <a:ext cx="6104965" cy="5586145"/>
          </a:xfrm>
          <a:prstGeom prst="rect">
            <a:avLst/>
          </a:prstGeom>
          <a:noFill/>
        </p:spPr>
        <p:txBody>
          <a:bodyPr wrap="square" rtlCol="0">
            <a:spAutoFit/>
          </a:bodyPr>
          <a:lstStyle/>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Protein trong ngô tươi = (4.1 x 275):100 = 11,275g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năng lượng từ ngô tươi </a:t>
            </a:r>
            <a:endParaRPr lang="en-US" sz="2400">
              <a:solidFill>
                <a:srgbClr val="0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(196x275):100 = 539 kcal.</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400">
              <a:effectLst/>
              <a:latin typeface="Cambria" panose="02040503050406030204" pitchFamily="18" charset="0"/>
              <a:ea typeface="Cambria" panose="02040503050406030204" pitchFamily="18" charset="0"/>
            </a:endParaRPr>
          </a:p>
          <a:p>
            <a:pPr marL="30480" marR="30480" indent="426720" algn="just">
              <a:spcAft>
                <a:spcPts val="0"/>
              </a:spcAft>
            </a:pPr>
            <a:r>
              <a:rPr lang="vi-VN" sz="2400">
                <a:solidFill>
                  <a:srgbClr val="000000"/>
                </a:solidFill>
                <a:effectLst/>
                <a:latin typeface="Cambria" panose="02040503050406030204" pitchFamily="18" charset="0"/>
                <a:ea typeface="Cambria" panose="02040503050406030204" pitchFamily="18" charset="0"/>
              </a:rPr>
              <a:t>+ Bước 5: Báo cáo kết quả.</a:t>
            </a:r>
            <a:endParaRPr lang="en-US" sz="2400"/>
          </a:p>
        </p:txBody>
      </p:sp>
    </p:spTree>
    <p:extLst>
      <p:ext uri="{BB962C8B-B14F-4D97-AF65-F5344CB8AC3E}">
        <p14:creationId xmlns:p14="http://schemas.microsoft.com/office/powerpoint/2010/main" val="2890211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2397486178"/>
              </p:ext>
            </p:extLst>
          </p:nvPr>
        </p:nvGraphicFramePr>
        <p:xfrm>
          <a:off x="0" y="1143895"/>
          <a:ext cx="12111315" cy="5516880"/>
        </p:xfrm>
        <a:graphic>
          <a:graphicData uri="http://schemas.openxmlformats.org/drawingml/2006/table">
            <a:tbl>
              <a:tblPr/>
              <a:tblGrid>
                <a:gridCol w="905434">
                  <a:extLst>
                    <a:ext uri="{9D8B030D-6E8A-4147-A177-3AD203B41FA5}">
                      <a16:colId xmlns:a16="http://schemas.microsoft.com/office/drawing/2014/main" val="2794151170"/>
                    </a:ext>
                  </a:extLst>
                </a:gridCol>
                <a:gridCol w="524465">
                  <a:extLst>
                    <a:ext uri="{9D8B030D-6E8A-4147-A177-3AD203B41FA5}">
                      <a16:colId xmlns:a16="http://schemas.microsoft.com/office/drawing/2014/main" val="2195527556"/>
                    </a:ext>
                  </a:extLst>
                </a:gridCol>
                <a:gridCol w="651252">
                  <a:extLst>
                    <a:ext uri="{9D8B030D-6E8A-4147-A177-3AD203B41FA5}">
                      <a16:colId xmlns:a16="http://schemas.microsoft.com/office/drawing/2014/main" val="1321804329"/>
                    </a:ext>
                  </a:extLst>
                </a:gridCol>
                <a:gridCol w="856622">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1092794">
                  <a:extLst>
                    <a:ext uri="{9D8B030D-6E8A-4147-A177-3AD203B41FA5}">
                      <a16:colId xmlns:a16="http://schemas.microsoft.com/office/drawing/2014/main" val="3238520539"/>
                    </a:ext>
                  </a:extLst>
                </a:gridCol>
                <a:gridCol w="1314586">
                  <a:extLst>
                    <a:ext uri="{9D8B030D-6E8A-4147-A177-3AD203B41FA5}">
                      <a16:colId xmlns:a16="http://schemas.microsoft.com/office/drawing/2014/main" val="1786704856"/>
                    </a:ext>
                  </a:extLst>
                </a:gridCol>
                <a:gridCol w="938989">
                  <a:extLst>
                    <a:ext uri="{9D8B030D-6E8A-4147-A177-3AD203B41FA5}">
                      <a16:colId xmlns:a16="http://schemas.microsoft.com/office/drawing/2014/main" val="3977634270"/>
                    </a:ext>
                  </a:extLst>
                </a:gridCol>
                <a:gridCol w="938989">
                  <a:extLst>
                    <a:ext uri="{9D8B030D-6E8A-4147-A177-3AD203B41FA5}">
                      <a16:colId xmlns:a16="http://schemas.microsoft.com/office/drawing/2014/main" val="1382625691"/>
                    </a:ext>
                  </a:extLst>
                </a:gridCol>
                <a:gridCol w="651252">
                  <a:extLst>
                    <a:ext uri="{9D8B030D-6E8A-4147-A177-3AD203B41FA5}">
                      <a16:colId xmlns:a16="http://schemas.microsoft.com/office/drawing/2014/main" val="3496724404"/>
                    </a:ext>
                  </a:extLst>
                </a:gridCol>
                <a:gridCol w="651252">
                  <a:extLst>
                    <a:ext uri="{9D8B030D-6E8A-4147-A177-3AD203B41FA5}">
                      <a16:colId xmlns:a16="http://schemas.microsoft.com/office/drawing/2014/main" val="780361873"/>
                    </a:ext>
                  </a:extLst>
                </a:gridCol>
                <a:gridCol w="651252">
                  <a:extLst>
                    <a:ext uri="{9D8B030D-6E8A-4147-A177-3AD203B41FA5}">
                      <a16:colId xmlns:a16="http://schemas.microsoft.com/office/drawing/2014/main" val="3706504798"/>
                    </a:ext>
                  </a:extLst>
                </a:gridCol>
                <a:gridCol w="651252">
                  <a:extLst>
                    <a:ext uri="{9D8B030D-6E8A-4147-A177-3AD203B41FA5}">
                      <a16:colId xmlns:a16="http://schemas.microsoft.com/office/drawing/2014/main" val="2245610792"/>
                    </a:ext>
                  </a:extLst>
                </a:gridCol>
                <a:gridCol w="651252">
                  <a:extLst>
                    <a:ext uri="{9D8B030D-6E8A-4147-A177-3AD203B41FA5}">
                      <a16:colId xmlns:a16="http://schemas.microsoft.com/office/drawing/2014/main" val="3031280466"/>
                    </a:ext>
                  </a:extLst>
                </a:gridCol>
                <a:gridCol w="553510">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379459"/>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1864659" y="508738"/>
            <a:ext cx="8157882" cy="461665"/>
          </a:xfrm>
          <a:prstGeom prst="rect">
            <a:avLst/>
          </a:prstGeom>
          <a:noFill/>
        </p:spPr>
        <p:txBody>
          <a:bodyPr wrap="square" rtlCol="0">
            <a:spAutoFit/>
          </a:bodyPr>
          <a:lstStyle/>
          <a:p>
            <a:pPr algn="ctr"/>
            <a:r>
              <a:rPr lang="en-US" sz="2400">
                <a:solidFill>
                  <a:srgbClr val="00B050"/>
                </a:solidFill>
                <a:latin typeface="Cambria" panose="02040503050406030204" pitchFamily="18" charset="0"/>
                <a:ea typeface="Cambria" panose="02040503050406030204" pitchFamily="18" charset="0"/>
              </a:rPr>
              <a:t>Bảng thành phần chất dinh dưỡng</a:t>
            </a:r>
          </a:p>
        </p:txBody>
      </p:sp>
    </p:spTree>
    <p:extLst>
      <p:ext uri="{BB962C8B-B14F-4D97-AF65-F5344CB8AC3E}">
        <p14:creationId xmlns:p14="http://schemas.microsoft.com/office/powerpoint/2010/main" val="2841842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Protein: 31,29 + 22,4 + 6,1 + 0,96 + 0,35 = 61,1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Lipid: 3,96 + 12, 6 + 0,56 + 0,5 + 58,45 = 76,07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Carbohydrate: 300,57 + 11,5 + 22,6 + 0,35 = 335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Năng lượng: 1362 + 191 + 76 + 99 + 529 = 2257 (Kcal)</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Chất khoáng: Calcium = 845,5 (mg), sắt = 22,51 (mg).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Vitamin: A = 0,52 (mg), B1 = 3,06 (mg), B2 = 2,56 (mg), PP = 23,6 (mg), C = 217,8 (mg).</a:t>
            </a:r>
            <a:endParaRPr lang="vi-VN" sz="28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Cambria" panose="02040503050406030204" pitchFamily="18" charset="0"/>
                <a:ea typeface="Cambria" panose="02040503050406030204" pitchFamily="18" charset="0"/>
                <a:sym typeface="Wingdings" panose="05000000000000000000" pitchFamily="2" charset="2"/>
              </a:rPr>
              <a:t></a:t>
            </a:r>
            <a:r>
              <a:rPr lang="vi-VN" sz="2800" i="1">
                <a:solidFill>
                  <a:srgbClr val="F6000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2866465" y="2382169"/>
            <a:ext cx="7837394" cy="2710614"/>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4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cstate="print"/>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Xem video , 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id="{D5AC4E1A-9A5F-9D05-C3BA-A621647C6A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61366"/>
            <a:ext cx="8405753" cy="5889812"/>
          </a:xfrm>
          <a:prstGeom prst="rect">
            <a:avLst/>
          </a:prstGeom>
        </p:spPr>
      </p:pic>
      <p:sp>
        <p:nvSpPr>
          <p:cNvPr id="3" name="TextBox 2">
            <a:extLst>
              <a:ext uri="{FF2B5EF4-FFF2-40B4-BE49-F238E27FC236}">
                <a16:creationId xmlns:a16="http://schemas.microsoft.com/office/drawing/2014/main" id="{3C58FC92-A8AA-8079-23AF-8C41FD4C4674}"/>
              </a:ext>
            </a:extLst>
          </p:cNvPr>
          <p:cNvSpPr txBox="1"/>
          <p:nvPr/>
        </p:nvSpPr>
        <p:spPr>
          <a:xfrm>
            <a:off x="8982635" y="405136"/>
            <a:ext cx="3137647" cy="5843395"/>
          </a:xfrm>
          <a:prstGeom prst="rect">
            <a:avLst/>
          </a:prstGeom>
          <a:noFill/>
        </p:spPr>
        <p:txBody>
          <a:bodyPr wrap="square">
            <a:spAutoFit/>
          </a:bodyPr>
          <a:lstStyle/>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2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25730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a:t>
            </a:r>
            <a:r>
              <a:rPr lang="en-US" sz="3600" b="1" dirty="0" smtClean="0">
                <a:solidFill>
                  <a:srgbClr val="0070C0"/>
                </a:solidFill>
                <a:latin typeface="Cambria" panose="02040503050406030204" pitchFamily="18" charset="0"/>
                <a:ea typeface="Cambria" panose="02040503050406030204" pitchFamily="18" charset="0"/>
              </a:rPr>
              <a:t>29</a:t>
            </a:r>
            <a:r>
              <a:rPr kumimoji="0" lang="vi-VN" sz="3600" b="1" i="0" u="none" strike="noStrike" kern="120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10E6076-3C6D-1105-3EFA-BA2E9460EA74}"/>
              </a:ext>
            </a:extLst>
          </p:cNvPr>
          <p:cNvSpPr txBox="1"/>
          <p:nvPr/>
        </p:nvSpPr>
        <p:spPr>
          <a:xfrm>
            <a:off x="318858" y="63058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099D352F-F558-2727-8D10-397947E059AF}"/>
              </a:ext>
            </a:extLst>
          </p:cNvPr>
          <p:cNvSpPr txBox="1"/>
          <p:nvPr/>
        </p:nvSpPr>
        <p:spPr>
          <a:xfrm>
            <a:off x="628140" y="3051239"/>
            <a:ext cx="9972624"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Sử dụng thực phẩm bẩn có thể gây tiêu chảy, đau bụng, ngộ độc, ung thư…</a:t>
            </a:r>
            <a:endParaRPr lang="en-US" sz="280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8D49CA-1298-F88C-BB09-1DEA73105881}"/>
              </a:ext>
            </a:extLst>
          </p:cNvPr>
          <p:cNvSpPr txBox="1"/>
          <p:nvPr/>
        </p:nvSpPr>
        <p:spPr>
          <a:xfrm>
            <a:off x="910528" y="1679876"/>
            <a:ext cx="9407848"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FA4E4-5A40-9791-899B-E227252D6A83}"/>
              </a:ext>
            </a:extLst>
          </p:cNvPr>
          <p:cNvSpPr txBox="1"/>
          <p:nvPr/>
        </p:nvSpPr>
        <p:spPr>
          <a:xfrm>
            <a:off x="793987" y="2272087"/>
            <a:ext cx="10402930"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id="{DBCA091C-9736-E1D2-DFF8-5E2944E67A6D}"/>
              </a:ext>
            </a:extLst>
          </p:cNvPr>
          <p:cNvSpPr txBox="1"/>
          <p:nvPr/>
        </p:nvSpPr>
        <p:spPr>
          <a:xfrm>
            <a:off x="1201271" y="918819"/>
            <a:ext cx="9403976"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p:txBody>
      </p:sp>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1529E-C1C5-DB0D-B8E6-E23A2B089A15}"/>
              </a:ext>
            </a:extLst>
          </p:cNvPr>
          <p:cNvSpPr txBox="1"/>
          <p:nvPr/>
        </p:nvSpPr>
        <p:spPr>
          <a:xfrm>
            <a:off x="542976" y="2385814"/>
            <a:ext cx="10784541" cy="3980962"/>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id="{3C53F21F-CFF1-CD0E-F324-C46E58387AB1}"/>
              </a:ext>
            </a:extLst>
          </p:cNvPr>
          <p:cNvSpPr txBox="1"/>
          <p:nvPr/>
        </p:nvSpPr>
        <p:spPr>
          <a:xfrm>
            <a:off x="806824" y="646333"/>
            <a:ext cx="10237694" cy="1033616"/>
          </a:xfrm>
          <a:prstGeom prst="rect">
            <a:avLst/>
          </a:prstGeom>
          <a:noFill/>
        </p:spPr>
        <p:txBody>
          <a:bodyPr wrap="square">
            <a:spAutoFit/>
          </a:bodyPr>
          <a:lstStyle/>
          <a:p>
            <a:pPr marL="30480" marR="30480" indent="378460" algn="just">
              <a:lnSpc>
                <a:spcPct val="114000"/>
              </a:lnSpc>
              <a:spcAft>
                <a:spcPts val="0"/>
              </a:spcAft>
            </a:pPr>
            <a:r>
              <a:rPr lang="vi-VN" sz="28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1405513"/>
          </a:xfrm>
          <a:prstGeom prst="rect">
            <a:avLst/>
          </a:prstGeom>
          <a:noFill/>
        </p:spPr>
        <p:txBody>
          <a:bodyPr wrap="square">
            <a:spAutoFit/>
          </a:bodyPr>
          <a:lstStyle/>
          <a:p>
            <a:pPr algn="ctr">
              <a:spcAft>
                <a:spcPts val="800"/>
              </a:spcAft>
            </a:pPr>
            <a:r>
              <a:rPr lang="en-US" sz="2400" b="1">
                <a:solidFill>
                  <a:srgbClr val="7030A0"/>
                </a:solidFill>
                <a:effectLst/>
                <a:latin typeface="Times New Roman" panose="02020603050405020304" pitchFamily="18" charset="0"/>
                <a:ea typeface="Calibri" panose="020F0502020204030204" pitchFamily="34" charset="0"/>
              </a:rPr>
              <a:t>NHIỆM VỤ VỀ NHÀ </a:t>
            </a:r>
            <a:r>
              <a:rPr lang="vi-VN" sz="2400" b="1">
                <a:solidFill>
                  <a:srgbClr val="7030A0"/>
                </a:solidFill>
                <a:effectLst/>
                <a:latin typeface="Times New Roman" panose="02020603050405020304" pitchFamily="18" charset="0"/>
                <a:ea typeface="Calibri" panose="020F0502020204030204" pitchFamily="34" charset="0"/>
              </a:rPr>
              <a:t>THỰC HIỆN DỰ ÁN: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ĐIỀU TRA MỘT SỐ BỆNH VỀ ĐƯỜNG TIÊU HÓA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240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1: Nhiệm vụ </a:t>
            </a:r>
            <a:r>
              <a:rPr lang="vi-VN" sz="2000" b="1">
                <a:effectLst/>
                <a:latin typeface="Cambria" panose="02040503050406030204" pitchFamily="18" charset="0"/>
                <a:ea typeface="Cambria" panose="02040503050406030204" pitchFamily="18" charset="0"/>
              </a:rPr>
              <a:t>a. Điều tra 1 số bệnh về đường tiêu hoá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2: Nhiệm vụ </a:t>
            </a:r>
            <a:r>
              <a:rPr lang="vi-VN" sz="2000" b="1">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3184-216D-805F-B5FB-9D2911D83F1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32E978B-983A-2EA6-3423-90FB6F0600D4}"/>
              </a:ext>
            </a:extLst>
          </p:cNvPr>
          <p:cNvSpPr txBox="1"/>
          <p:nvPr/>
        </p:nvSpPr>
        <p:spPr>
          <a:xfrm>
            <a:off x="2999305" y="1064745"/>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cstate="print"/>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cstate="print"/>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cstate="print"/>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60+ ảnh nền Powerpoint dễ thương, cute để làm slid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0"/>
            <a:ext cx="12191999" cy="6832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
          <p:cNvSpPr txBox="1"/>
          <p:nvPr/>
        </p:nvSpPr>
        <p:spPr>
          <a:xfrm>
            <a:off x="1796527" y="2355925"/>
            <a:ext cx="8509299" cy="1387736"/>
          </a:xfrm>
          <a:prstGeom prst="rect">
            <a:avLst/>
          </a:prstGeom>
          <a:noFill/>
        </p:spPr>
        <p:txBody>
          <a:bodyPr wrap="square" rtlCol="0">
            <a:prstTxWarp prst="textWave1">
              <a:avLst>
                <a:gd name="adj1" fmla="val 20000"/>
                <a:gd name="adj2" fmla="val 257"/>
              </a:avLst>
            </a:prstTxWarp>
            <a:spAutoFit/>
            <a:scene3d>
              <a:camera prst="orthographicFront"/>
              <a:lightRig rig="threePt" dir="t"/>
            </a:scene3d>
          </a:bodyPr>
          <a:lstStyle/>
          <a:p>
            <a:pPr algn="ctr">
              <a:lnSpc>
                <a:spcPct val="150000"/>
              </a:lnSpc>
            </a:pPr>
            <a:r>
              <a:rPr lang="en-US" altLang="en-US" sz="3200" b="1">
                <a:solidFill>
                  <a:srgbClr val="E20000"/>
                </a:solidFill>
                <a:effectLst/>
                <a:latin typeface="Cambria" panose="02040503050406030204" charset="0"/>
                <a:ea typeface="Cambria" panose="02040503050406030204" charset="0"/>
                <a:cs typeface="Broadway" panose="04040905080B02020502" charset="0"/>
              </a:rPr>
              <a:t>THANK YOU AND SEE YOU AGAIN</a:t>
            </a:r>
            <a:endParaRPr lang="vi-VN" altLang="en-US" sz="3200" b="1" dirty="0">
              <a:solidFill>
                <a:srgbClr val="E20000"/>
              </a:solidFill>
              <a:effectLst/>
              <a:latin typeface="Cambria" panose="02040503050406030204" charset="0"/>
              <a:ea typeface="Cambria" panose="02040503050406030204" charset="0"/>
              <a:cs typeface="Broadway" panose="04040905080B02020502"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845859" y="2294965"/>
            <a:ext cx="6454588" cy="1815882"/>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D4F0FCEE-3D51-55B5-C872-CCCA4491D4AD}"/>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Hãy </a:t>
            </a:r>
            <a:r>
              <a:rPr lang="en-US" altLang="en-US" sz="3200" err="1">
                <a:solidFill>
                  <a:srgbClr val="0000CC"/>
                </a:solidFill>
                <a:latin typeface="Cambria" panose="02040503050406030204" pitchFamily="18" charset="0"/>
                <a:ea typeface="Cambria" panose="02040503050406030204" pitchFamily="18" charset="0"/>
              </a:rPr>
              <a:t>kể</a:t>
            </a:r>
            <a:r>
              <a:rPr lang="en-US" altLang="en-US" sz="32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790BEBF-8CF9-EE25-E37D-F3AFA30D4664}"/>
              </a:ext>
            </a:extLst>
          </p:cNvPr>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cstate="print"/>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cstate="print"/>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cstate="print"/>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cstate="print"/>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cstate="print"/>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TotalTime>
  <Words>5703</Words>
  <Application>Microsoft Office PowerPoint</Application>
  <PresentationFormat>Widescreen</PresentationFormat>
  <Paragraphs>502</Paragraphs>
  <Slides>65</Slides>
  <Notes>1</Notes>
  <HiddenSlides>0</HiddenSlides>
  <MMClips>15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Broadway</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Admin</cp:lastModifiedBy>
  <cp:revision>154</cp:revision>
  <dcterms:created xsi:type="dcterms:W3CDTF">2023-07-22T07:34:43Z</dcterms:created>
  <dcterms:modified xsi:type="dcterms:W3CDTF">2023-09-26T06:44:46Z</dcterms:modified>
</cp:coreProperties>
</file>