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7" r:id="rId5"/>
    <p:sldId id="259" r:id="rId6"/>
    <p:sldId id="260" r:id="rId7"/>
    <p:sldId id="263" r:id="rId8"/>
    <p:sldId id="261" r:id="rId9"/>
    <p:sldId id="262" r:id="rId10"/>
    <p:sldId id="266" r:id="rId11"/>
    <p:sldId id="268" r:id="rId12"/>
    <p:sldId id="270" r:id="rId13"/>
    <p:sldId id="271" r:id="rId14"/>
    <p:sldId id="272" r:id="rId15"/>
    <p:sldId id="274" r:id="rId16"/>
    <p:sldId id="273" r:id="rId17"/>
    <p:sldId id="275" r:id="rId18"/>
    <p:sldId id="276" r:id="rId19"/>
    <p:sldId id="277" r:id="rId20"/>
    <p:sldId id="26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60"/>
  </p:normalViewPr>
  <p:slideViewPr>
    <p:cSldViewPr snapToGrid="0">
      <p:cViewPr varScale="1">
        <p:scale>
          <a:sx n="74" d="100"/>
          <a:sy n="74" d="100"/>
        </p:scale>
        <p:origin x="498" y="5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FD10B9-B9CF-4912-9C38-27D21F05EC6A}" type="datetimeFigureOut">
              <a:rPr lang="vi-VN" smtClean="0"/>
              <a:t>18/11/2023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433685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D10B9-B9CF-4912-9C38-27D21F05EC6A}" type="datetimeFigureOut">
              <a:rPr lang="vi-VN" smtClean="0"/>
              <a:t>18/11/2023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386713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D10B9-B9CF-4912-9C38-27D21F05EC6A}" type="datetimeFigureOut">
              <a:rPr lang="vi-VN" smtClean="0"/>
              <a:t>18/11/2023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1364716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FD10B9-B9CF-4912-9C38-27D21F05EC6A}" type="datetimeFigureOut">
              <a:rPr lang="vi-VN" smtClean="0"/>
              <a:t>18/11/2023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213564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FD10B9-B9CF-4912-9C38-27D21F05EC6A}" type="datetimeFigureOut">
              <a:rPr lang="vi-VN" smtClean="0"/>
              <a:t>18/11/2023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1965904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FD10B9-B9CF-4912-9C38-27D21F05EC6A}" type="datetimeFigureOut">
              <a:rPr lang="vi-VN" smtClean="0"/>
              <a:t>18/11/2023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2424861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FD10B9-B9CF-4912-9C38-27D21F05EC6A}" type="datetimeFigureOut">
              <a:rPr lang="vi-VN" smtClean="0"/>
              <a:t>18/11/2023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296884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FD10B9-B9CF-4912-9C38-27D21F05EC6A}" type="datetimeFigureOut">
              <a:rPr lang="vi-VN" smtClean="0"/>
              <a:t>18/11/2023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2272824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FD10B9-B9CF-4912-9C38-27D21F05EC6A}" type="datetimeFigureOut">
              <a:rPr lang="vi-VN" smtClean="0"/>
              <a:t>18/11/2023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3876569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FD10B9-B9CF-4912-9C38-27D21F05EC6A}" type="datetimeFigureOut">
              <a:rPr lang="vi-VN" smtClean="0"/>
              <a:t>18/11/2023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2914755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FD10B9-B9CF-4912-9C38-27D21F05EC6A}" type="datetimeFigureOut">
              <a:rPr lang="vi-VN" smtClean="0"/>
              <a:t>18/11/2023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5A719A4-B86D-4ADC-B009-04C096A48888}" type="slidenum">
              <a:rPr lang="vi-VN" smtClean="0"/>
              <a:t>‹#›</a:t>
            </a:fld>
            <a:endParaRPr lang="vi-VN"/>
          </a:p>
        </p:txBody>
      </p:sp>
    </p:spTree>
    <p:extLst>
      <p:ext uri="{BB962C8B-B14F-4D97-AF65-F5344CB8AC3E}">
        <p14:creationId xmlns:p14="http://schemas.microsoft.com/office/powerpoint/2010/main" val="912012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D10B9-B9CF-4912-9C38-27D21F05EC6A}" type="datetimeFigureOut">
              <a:rPr lang="vi-VN" smtClean="0"/>
              <a:t>18/11/2023</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719A4-B86D-4ADC-B009-04C096A48888}" type="slidenum">
              <a:rPr lang="vi-VN" smtClean="0"/>
              <a:t>‹#›</a:t>
            </a:fld>
            <a:endParaRPr lang="vi-VN"/>
          </a:p>
        </p:txBody>
      </p:sp>
    </p:spTree>
    <p:extLst>
      <p:ext uri="{BB962C8B-B14F-4D97-AF65-F5344CB8AC3E}">
        <p14:creationId xmlns:p14="http://schemas.microsoft.com/office/powerpoint/2010/main" val="110899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oploigiai.vn/ly-thuyet-khoa-hoc-tu-nhien-8-canh-dieu-bai-34-he-than-kinh-va-cac-giac-quan-o-nguoi#5" TargetMode="External"/><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hyperlink" Target="https://toploigiai.vn/ly-thuyet-khoa-hoc-tu-nhien-8-canh-dieu-bai-34-he-than-kinh-va-cac-giac-quan-o-nguoi#5" TargetMode="External"/><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toploigiai.vn/ly-thuyet-khoa-hoc-tu-nhien-8-canh-dieu-bai-34-he-than-kinh-va-cac-giac-quan-o-nguoi#6"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ploigiai.vn/ly-thuyet-khoa-hoc-tu-nhien-8-canh-dieu-bai-34-he-than-kinh-va-cac-giac-quan-o-nguoi#5" TargetMode="External"/><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toploigiai.vn/ly-thuyet-khoa-hoc-tu-nhien-8-canh-dieu-bai-34-he-than-kinh-va-cac-giac-quan-o-nguoi#7" TargetMode="External"/><Relationship Id="rId4" Type="http://schemas.openxmlformats.org/officeDocument/2006/relationships/hyperlink" Target="https://toploigiai.vn/ly-thuyet-khoa-hoc-tu-nhien-8-canh-dieu-bai-34-he-than-kinh-va-cac-giac-quan-o-nguoi#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oploigiai.vn/ly-thuyet-khoa-hoc-tu-nhien-8-canh-dieu-bai-34-he-than-kinh-va-cac-giac-quan-o-nguoi#5" TargetMode="External"/><Relationship Id="rId7" Type="http://schemas.openxmlformats.org/officeDocument/2006/relationships/hyperlink" Target="https://toploigiai.vn/ly-thuyet-khoa-hoc-tu-nhien-8-canh-dieu-bai-34-he-than-kinh-va-cac-giac-quan-o-nguoi#7" TargetMode="External"/><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hyperlink" Target="https://toploigiai.vn/ly-thuyet-khoa-hoc-tu-nhien-8-canh-dieu-bai-34-he-than-kinh-va-cac-giac-quan-o-nguoi#6"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oploigiai.vn/ly-thuyet-khoa-hoc-tu-nhien-8-canh-dieu-bai-34-he-than-kinh-va-cac-giac-quan-o-nguoi#5" TargetMode="External"/><Relationship Id="rId7" Type="http://schemas.openxmlformats.org/officeDocument/2006/relationships/image" Target="../media/image4.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toploigiai.vn/ly-thuyet-khoa-hoc-tu-nhien-8-canh-dieu-bai-34-he-than-kinh-va-cac-giac-quan-o-nguoi#7" TargetMode="External"/><Relationship Id="rId4" Type="http://schemas.openxmlformats.org/officeDocument/2006/relationships/hyperlink" Target="https://toploigiai.vn/ly-thuyet-khoa-hoc-tu-nhien-8-canh-dieu-bai-34-he-than-kinh-va-cac-giac-quan-o-nguoi#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oploigiai.vn/ly-thuyet-khoa-hoc-tu-nhien-8-canh-dieu-bai-34-he-than-kinh-va-cac-giac-quan-o-nguoi#5" TargetMode="External"/><Relationship Id="rId7" Type="http://schemas.openxmlformats.org/officeDocument/2006/relationships/image" Target="../media/image4.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toploigiai.vn/ly-thuyet-khoa-hoc-tu-nhien-8-canh-dieu-bai-34-he-than-kinh-va-cac-giac-quan-o-nguoi#7" TargetMode="External"/><Relationship Id="rId4" Type="http://schemas.openxmlformats.org/officeDocument/2006/relationships/hyperlink" Target="https://toploigiai.vn/ly-thuyet-khoa-hoc-tu-nhien-8-canh-dieu-bai-34-he-than-kinh-va-cac-giac-quan-o-nguoi#6" TargetMode="External"/></Relationships>
</file>

<file path=ppt/slides/_rels/slide1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toploigiai.vn/ly-thuyet-khoa-hoc-tu-nhien-8-canh-dieu-bai-34-he-than-kinh-va-cac-giac-quan-o-nguoi#5" TargetMode="External"/><Relationship Id="rId7" Type="http://schemas.openxmlformats.org/officeDocument/2006/relationships/image" Target="../media/image4.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toploigiai.vn/ly-thuyet-khoa-hoc-tu-nhien-8-canh-dieu-bai-34-he-than-kinh-va-cac-giac-quan-o-nguoi#7" TargetMode="External"/><Relationship Id="rId4" Type="http://schemas.openxmlformats.org/officeDocument/2006/relationships/hyperlink" Target="https://toploigiai.vn/ly-thuyet-khoa-hoc-tu-nhien-8-canh-dieu-bai-34-he-than-kinh-va-cac-giac-quan-o-nguoi#6"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hyperlink" Target="https://toploigiai.vn/ly-thuyet-khoa-hoc-tu-nhien-8-canh-dieu-bai-34-he-than-kinh-va-cac-giac-quan-o-nguoi#7" TargetMode="External"/><Relationship Id="rId3" Type="http://schemas.openxmlformats.org/officeDocument/2006/relationships/hyperlink" Target="https://toploigiai.vn/ly-thuyet-khoa-hoc-tu-nhien-8-canh-dieu-bai-34-he-than-kinh-va-cac-giac-quan-o-nguoi#2" TargetMode="External"/><Relationship Id="rId7" Type="http://schemas.openxmlformats.org/officeDocument/2006/relationships/hyperlink" Target="https://toploigiai.vn/ly-thuyet-khoa-hoc-tu-nhien-8-canh-dieu-bai-34-he-than-kinh-va-cac-giac-quan-o-nguoi#6" TargetMode="External"/><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 Id="rId6" Type="http://schemas.openxmlformats.org/officeDocument/2006/relationships/hyperlink" Target="https://toploigiai.vn/ly-thuyet-khoa-hoc-tu-nhien-8-canh-dieu-bai-34-he-than-kinh-va-cac-giac-quan-o-nguoi#5" TargetMode="External"/><Relationship Id="rId5" Type="http://schemas.openxmlformats.org/officeDocument/2006/relationships/hyperlink" Target="https://toploigiai.vn/ly-thuyet-khoa-hoc-tu-nhien-8-canh-dieu-bai-34-he-than-kinh-va-cac-giac-quan-o-nguoi#4" TargetMode="External"/><Relationship Id="rId4" Type="http://schemas.openxmlformats.org/officeDocument/2006/relationships/hyperlink" Target="https://toploigiai.vn/ly-thuyet-khoa-hoc-tu-nhien-8-canh-dieu-bai-34-he-than-kinh-va-cac-giac-quan-o-nguoi#3"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oploigiai.vn/ly-thuyet-khoa-hoc-tu-nhien-8-canh-dieu-bai-34-he-than-kinh-va-cac-giac-quan-o-nguoi#1"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2319483" y="193249"/>
            <a:ext cx="8006640" cy="1154784"/>
          </a:xfrm>
          <a:prstGeom prst="rect">
            <a:avLst/>
          </a:prstGeom>
        </p:spPr>
        <p:txBody>
          <a:bodyPr vert="horz" lIns="91440" tIns="45720" rIns="91440" bIns="45720" rtlCol="0" anchor="t">
            <a:normAutofit/>
          </a:bodyPr>
          <a:lstStyle/>
          <a:p>
            <a:pPr algn="ctr" defTabSz="914400">
              <a:lnSpc>
                <a:spcPct val="90000"/>
              </a:lnSpc>
              <a:spcBef>
                <a:spcPct val="0"/>
              </a:spcBef>
              <a:spcAft>
                <a:spcPts val="534"/>
              </a:spcAft>
            </a:pPr>
            <a:r>
              <a:rPr lang="en-US" sz="3200" b="1" i="1" dirty="0">
                <a:solidFill>
                  <a:srgbClr val="FF0000"/>
                </a:solidFill>
                <a:effectLst>
                  <a:outerShdw blurRad="38100" dist="38100" dir="2700000" algn="tl">
                    <a:srgbClr val="000000">
                      <a:alpha val="43137"/>
                    </a:srgbClr>
                  </a:outerShdw>
                </a:effectLst>
                <a:latin typeface="+mj-lt"/>
                <a:ea typeface="+mj-ea"/>
                <a:cs typeface="+mj-cs"/>
              </a:rPr>
              <a:t>BÀI 34:</a:t>
            </a:r>
          </a:p>
          <a:p>
            <a:pPr algn="ctr" defTabSz="914400">
              <a:lnSpc>
                <a:spcPct val="90000"/>
              </a:lnSpc>
              <a:spcBef>
                <a:spcPct val="0"/>
              </a:spcBef>
              <a:spcAft>
                <a:spcPts val="534"/>
              </a:spcAft>
            </a:pPr>
            <a:r>
              <a:rPr lang="en-US" sz="3200" b="1" i="1" dirty="0">
                <a:solidFill>
                  <a:srgbClr val="FF0000"/>
                </a:solidFill>
                <a:effectLst>
                  <a:outerShdw blurRad="38100" dist="38100" dir="2700000" algn="tl">
                    <a:srgbClr val="000000">
                      <a:alpha val="43137"/>
                    </a:srgbClr>
                  </a:outerShdw>
                </a:effectLst>
                <a:latin typeface="+mj-lt"/>
                <a:ea typeface="+mj-ea"/>
                <a:cs typeface="+mj-cs"/>
              </a:rPr>
              <a:t> HỆ THẦN KINH VÀ CÁC GIÁC QUAN Ở NGƯỜI</a:t>
            </a:r>
          </a:p>
        </p:txBody>
      </p:sp>
      <p:pic>
        <p:nvPicPr>
          <p:cNvPr id="6" name="Picture 5">
            <a:extLst>
              <a:ext uri="{FF2B5EF4-FFF2-40B4-BE49-F238E27FC236}">
                <a16:creationId xmlns:a16="http://schemas.microsoft.com/office/drawing/2014/main" id="{2052D438-CED1-495B-AF24-009AD346F2F1}"/>
              </a:ext>
            </a:extLst>
          </p:cNvPr>
          <p:cNvPicPr>
            <a:picLocks noChangeAspect="1"/>
          </p:cNvPicPr>
          <p:nvPr/>
        </p:nvPicPr>
        <p:blipFill>
          <a:blip r:embed="rId2"/>
          <a:stretch>
            <a:fillRect/>
          </a:stretch>
        </p:blipFill>
        <p:spPr>
          <a:xfrm>
            <a:off x="6322803" y="2145777"/>
            <a:ext cx="4757952" cy="4518974"/>
          </a:xfrm>
          <a:prstGeom prst="rect">
            <a:avLst/>
          </a:prstGeom>
        </p:spPr>
      </p:pic>
      <p:pic>
        <p:nvPicPr>
          <p:cNvPr id="17" name="Picture 16" descr="Quan sát hình 34.2 và cho biết Cấu tạo của cơ quan thị giác gồm những bộ phận nào?">
            <a:extLst>
              <a:ext uri="{FF2B5EF4-FFF2-40B4-BE49-F238E27FC236}">
                <a16:creationId xmlns:a16="http://schemas.microsoft.com/office/drawing/2014/main" id="{C69BDD34-5A85-4F8F-BC7F-2810934F2078}"/>
              </a:ext>
            </a:extLst>
          </p:cNvPr>
          <p:cNvPicPr/>
          <p:nvPr/>
        </p:nvPicPr>
        <p:blipFill rotWithShape="1">
          <a:blip r:embed="rId3">
            <a:extLst>
              <a:ext uri="{28A0092B-C50C-407E-A947-70E740481C1C}">
                <a14:useLocalDpi xmlns:a14="http://schemas.microsoft.com/office/drawing/2010/main" val="0"/>
              </a:ext>
            </a:extLst>
          </a:blip>
          <a:srcRect l="3114" r="2205" b="17250"/>
          <a:stretch/>
        </p:blipFill>
        <p:spPr bwMode="auto">
          <a:xfrm>
            <a:off x="948964" y="2145776"/>
            <a:ext cx="4635500" cy="414190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77855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245097" y="185450"/>
            <a:ext cx="11745798" cy="806311"/>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1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1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4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16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pic>
        <p:nvPicPr>
          <p:cNvPr id="1025" name="Picture 2" descr="Quan sát hình 34.1 nêu tên các bộ phận cấu tạo nên hệ thần kinh">
            <a:extLst>
              <a:ext uri="{FF2B5EF4-FFF2-40B4-BE49-F238E27FC236}">
                <a16:creationId xmlns:a16="http://schemas.microsoft.com/office/drawing/2014/main" id="{3CF49447-2F2E-473C-A39F-E1C9186B8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1548"/>
          <a:stretch>
            <a:fillRect/>
          </a:stretch>
        </p:blipFill>
        <p:spPr bwMode="auto">
          <a:xfrm>
            <a:off x="297711" y="1009402"/>
            <a:ext cx="2394134" cy="566314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B68EB2CD-23FB-4F3F-A81A-12A38B9712D7}"/>
              </a:ext>
            </a:extLst>
          </p:cNvPr>
          <p:cNvSpPr/>
          <p:nvPr/>
        </p:nvSpPr>
        <p:spPr>
          <a:xfrm>
            <a:off x="2691845" y="602654"/>
            <a:ext cx="8846289" cy="1064009"/>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phòng</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bệnh</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hệ</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thần</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kinh</a:t>
            </a:r>
            <a:r>
              <a:rPr kumimoji="0" lang="en-US" sz="20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b="1"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gây</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nghiện</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ví</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gây</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nghiện</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phổ</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biến</a:t>
            </a:r>
            <a:r>
              <a:rPr kumimoji="0" lang="en-US" sz="2000" b="1" i="1" u="none" strike="noStrike" kern="1200" cap="none" spc="0" normalizeH="0" baseline="0" noProof="0" dirty="0">
                <a:ln>
                  <a:noFill/>
                </a:ln>
                <a:solidFill>
                  <a:srgbClr val="7030A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vi-VN" b="1" i="1" u="none" strike="noStrike" kern="1200" cap="none" spc="0" normalizeH="0" baseline="0" noProof="0" dirty="0">
              <a:ln>
                <a:noFill/>
              </a:ln>
              <a:solidFill>
                <a:srgbClr val="7030A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000" b="1" i="1" u="none" strike="noStrike" kern="1200" cap="none" spc="0" normalizeH="0" baseline="0" noProof="0" dirty="0" err="1">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000" b="1" i="1"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 </a:t>
            </a:r>
            <a:r>
              <a:rPr kumimoji="0" lang="en-US" sz="2000" b="1" i="1" u="none" strike="noStrike" kern="1200" cap="none" spc="0" normalizeH="0" baseline="0" noProof="0" dirty="0" err="1">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Tại</a:t>
            </a:r>
            <a:r>
              <a:rPr kumimoji="0" lang="en-US" sz="2000" b="1" i="1"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000" b="1" i="1"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000" b="1" i="1"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000" b="1" i="1"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000" b="1" i="1"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000" b="1" i="1"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sz="2000" b="1" i="1"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gây</a:t>
            </a:r>
            <a:r>
              <a:rPr kumimoji="0" lang="en-US" sz="2000" b="1" i="1"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1" u="none" strike="noStrike" kern="1200" cap="none" spc="0" normalizeH="0" baseline="0" noProof="0" dirty="0" err="1">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nghiện</a:t>
            </a:r>
            <a:r>
              <a:rPr kumimoji="0" lang="en-US" sz="2000" b="1" i="1"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vi-VN" b="1" i="1" u="none" strike="noStrike" kern="1200" cap="none" spc="0" normalizeH="0" baseline="0" noProof="0" dirty="0">
              <a:ln>
                <a:noFill/>
              </a:ln>
              <a:solidFill>
                <a:schemeClr val="accent6">
                  <a:lumMod val="50000"/>
                </a:schemeClr>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73A98096-9CCE-4C76-B521-A7FFBC2225B4}"/>
              </a:ext>
            </a:extLst>
          </p:cNvPr>
          <p:cNvSpPr/>
          <p:nvPr/>
        </p:nvSpPr>
        <p:spPr>
          <a:xfrm>
            <a:off x="2691845" y="1711307"/>
            <a:ext cx="9299050" cy="5115888"/>
          </a:xfrm>
          <a:prstGeom prst="rect">
            <a:avLst/>
          </a:prstGeom>
        </p:spPr>
        <p:txBody>
          <a:bodyPr wrap="square">
            <a:spAutoFit/>
          </a:bodyPr>
          <a:lstStyle/>
          <a:p>
            <a:pPr algn="just">
              <a:lnSpc>
                <a:spcPct val="107000"/>
              </a:lnSpc>
              <a:spcAft>
                <a:spcPts val="0"/>
              </a:spcAft>
            </a:pP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Nêu</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tên</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phòng</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bệnh</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thần</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kinh</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bệnh</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thần</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kinh</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Tai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biến</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mạch</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máu</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não</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Parkinson, Alzheimer,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kinh</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phòng</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bệnh</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thần</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kinh</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chế</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độ</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dinh</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dưỡng</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xuyên</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dục</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thao</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Suy</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nghĩ</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cực</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tránh</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căng</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thẳng</a:t>
            </a:r>
            <a:r>
              <a:rPr lang="en-US"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4: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nghiện</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Lấy</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nghiện</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phổ</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biến</a:t>
            </a:r>
            <a:r>
              <a:rPr lang="en-US" b="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nghiện</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hấp</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thụ</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thay</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đổi</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chức</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năng</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bình</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hướng</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ra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thuộc</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hoặc</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giác</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thèm</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sz="16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thuốc</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lá</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rượu</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bia</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ma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túy</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cần</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sa</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thuốc</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lắc</a:t>
            </a:r>
            <a:r>
              <a:rPr lang="en-US" b="1" i="1" dirty="0">
                <a:solidFill>
                  <a:srgbClr val="7030A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b="1" dirty="0">
              <a:solidFill>
                <a:srgbClr val="7030A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en-US" b="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5: </a:t>
            </a:r>
            <a:r>
              <a:rPr lang="en-US" b="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nghiện</a:t>
            </a:r>
            <a:r>
              <a:rPr lang="en-US" b="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b="1"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chất</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nghiện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kích</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thích</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hưng</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phấn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hệ</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thần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kinh</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gây</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ảo</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giác</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hưởng</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vi.</a:t>
            </a:r>
            <a:endParaRPr lang="vi-VN" sz="1600" b="1"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Sử</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dụng</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xuyên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dẫn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nghiện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rối</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loạn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trí</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nhớ</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rối</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loạn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giấc</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ngủ</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trầm</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hoang</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tưởng</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hủy</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hoại</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bào</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thần</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i="1" dirty="0" err="1">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kinh</a:t>
            </a:r>
            <a:r>
              <a:rPr lang="en-US" b="1" i="1" dirty="0">
                <a:solidFill>
                  <a:schemeClr val="accent6">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1600" b="1" dirty="0">
              <a:solidFill>
                <a:schemeClr val="accent6">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cxnSp>
        <p:nvCxnSpPr>
          <p:cNvPr id="6" name="Straight Connector 5">
            <a:extLst>
              <a:ext uri="{FF2B5EF4-FFF2-40B4-BE49-F238E27FC236}">
                <a16:creationId xmlns:a16="http://schemas.microsoft.com/office/drawing/2014/main" id="{7F22B8E7-80E2-4AA8-AC7D-5781B79CF689}"/>
              </a:ext>
            </a:extLst>
          </p:cNvPr>
          <p:cNvCxnSpPr/>
          <p:nvPr/>
        </p:nvCxnSpPr>
        <p:spPr>
          <a:xfrm flipV="1">
            <a:off x="3487479" y="1666663"/>
            <a:ext cx="7074195" cy="17641"/>
          </a:xfrm>
          <a:prstGeom prst="line">
            <a:avLst/>
          </a:prstGeom>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24830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arn(inVertical)">
                                      <p:cBhvr>
                                        <p:cTn id="7" dur="5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arn(inVertical)">
                                      <p:cBhvr>
                                        <p:cTn id="32" dur="500"/>
                                        <p:tgtEl>
                                          <p:spTgt spid="3">
                                            <p:txEl>
                                              <p:pRg st="7" end="7"/>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arn(inVertical)">
                                      <p:cBhvr>
                                        <p:cTn id="35" dur="500"/>
                                        <p:tgtEl>
                                          <p:spTgt spid="3">
                                            <p:txEl>
                                              <p:pRg st="8" end="8"/>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barn(inVertical)">
                                      <p:cBhvr>
                                        <p:cTn id="38" dur="500"/>
                                        <p:tgtEl>
                                          <p:spTgt spid="3">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barn(inVertical)">
                                      <p:cBhvr>
                                        <p:cTn id="43" dur="500"/>
                                        <p:tgtEl>
                                          <p:spTgt spid="3">
                                            <p:txEl>
                                              <p:pRg st="11" end="11"/>
                                            </p:txEl>
                                          </p:spTgt>
                                        </p:tgtEl>
                                      </p:cBhvr>
                                    </p:animEffect>
                                  </p:childTnLst>
                                </p:cTn>
                              </p:par>
                              <p:par>
                                <p:cTn id="44" presetID="16" presetClass="entr" presetSubtype="21" fill="hold" nodeType="withEffect">
                                  <p:stCondLst>
                                    <p:cond delay="0"/>
                                  </p:stCondLst>
                                  <p:childTnLst>
                                    <p:set>
                                      <p:cBhvr>
                                        <p:cTn id="45" dur="1" fill="hold">
                                          <p:stCondLst>
                                            <p:cond delay="0"/>
                                          </p:stCondLst>
                                        </p:cTn>
                                        <p:tgtEl>
                                          <p:spTgt spid="3">
                                            <p:txEl>
                                              <p:pRg st="12" end="12"/>
                                            </p:txEl>
                                          </p:spTgt>
                                        </p:tgtEl>
                                        <p:attrNameLst>
                                          <p:attrName>style.visibility</p:attrName>
                                        </p:attrNameLst>
                                      </p:cBhvr>
                                      <p:to>
                                        <p:strVal val="visible"/>
                                      </p:to>
                                    </p:set>
                                    <p:animEffect transition="in" filter="barn(inVertical)">
                                      <p:cBhvr>
                                        <p:cTn id="46" dur="500"/>
                                        <p:tgtEl>
                                          <p:spTgt spid="3">
                                            <p:txEl>
                                              <p:pRg st="12" end="12"/>
                                            </p:txEl>
                                          </p:spTgt>
                                        </p:tgtEl>
                                      </p:cBhvr>
                                    </p:animEffect>
                                  </p:childTnLst>
                                </p:cTn>
                              </p:par>
                              <p:par>
                                <p:cTn id="47" presetID="16" presetClass="entr" presetSubtype="21" fill="hold"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Effect transition="in" filter="barn(inVertical)">
                                      <p:cBhvr>
                                        <p:cTn id="49"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245097" y="185450"/>
            <a:ext cx="11745798" cy="806311"/>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1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1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4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16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pic>
        <p:nvPicPr>
          <p:cNvPr id="1025" name="Picture 2" descr="Quan sát hình 34.1 nêu tên các bộ phận cấu tạo nên hệ thần kinh">
            <a:extLst>
              <a:ext uri="{FF2B5EF4-FFF2-40B4-BE49-F238E27FC236}">
                <a16:creationId xmlns:a16="http://schemas.microsoft.com/office/drawing/2014/main" id="{3CF49447-2F2E-473C-A39F-E1C9186B8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1548"/>
          <a:stretch>
            <a:fillRect/>
          </a:stretch>
        </p:blipFill>
        <p:spPr bwMode="auto">
          <a:xfrm>
            <a:off x="245098" y="1083831"/>
            <a:ext cx="3015554" cy="546712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CA02DA9-1CE5-4DEC-A437-18F6C6784CBF}"/>
              </a:ext>
            </a:extLst>
          </p:cNvPr>
          <p:cNvSpPr txBox="1"/>
          <p:nvPr/>
        </p:nvSpPr>
        <p:spPr>
          <a:xfrm>
            <a:off x="3260652" y="1217211"/>
            <a:ext cx="8237602" cy="387606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vi-VN" sz="2400" b="0" i="0" strike="noStrike" kern="1200" cap="none" spc="0" normalizeH="0" baseline="0" noProof="0" dirty="0">
                <a:ln>
                  <a:noFill/>
                </a:ln>
                <a:solidFill>
                  <a:srgbClr val="FF0000"/>
                </a:solidFill>
                <a:effectLst/>
                <a:uLnTx/>
                <a:uFillTx/>
                <a:latin typeface="Arial" panose="020B0604020202020204" pitchFamily="34" charset="0"/>
                <a:ea typeface="+mn-ea"/>
                <a:cs typeface="+mn-cs"/>
              </a:rPr>
              <a:t>1.Cấu tạo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vi-VN" sz="2400" b="0" i="0" strike="noStrike" kern="1200" cap="none" spc="0" normalizeH="0" baseline="0" noProof="0" dirty="0">
                <a:ln>
                  <a:noFill/>
                </a:ln>
                <a:solidFill>
                  <a:srgbClr val="FF0000"/>
                </a:solidFill>
                <a:effectLst/>
                <a:uLnTx/>
                <a:uFillTx/>
                <a:latin typeface="Arial" panose="020B0604020202020204" pitchFamily="34" charset="0"/>
                <a:ea typeface="+mn-ea"/>
                <a:cs typeface="+mn-cs"/>
              </a:rPr>
              <a:t>2.Chức năng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vi-VN" sz="2400" b="0" i="0" strike="noStrike" kern="1200" cap="none" spc="0" normalizeH="0" baseline="0" noProof="0" dirty="0">
                <a:ln>
                  <a:noFill/>
                </a:ln>
                <a:solidFill>
                  <a:srgbClr val="FF0000"/>
                </a:solidFill>
                <a:effectLst/>
                <a:uLnTx/>
                <a:uFillTx/>
                <a:latin typeface="Arial" panose="020B0604020202020204" pitchFamily="34" charset="0"/>
                <a:ea typeface="+mn-ea"/>
                <a:cs typeface="+mn-cs"/>
              </a:rPr>
              <a:t>3.Tác hại của chất gây nghiện đối với hệthần kinh :</a:t>
            </a:r>
          </a:p>
          <a:p>
            <a:pPr algn="just">
              <a:lnSpc>
                <a:spcPct val="107000"/>
              </a:lnSpc>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phòng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bệnh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kinh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chế</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dinh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dưỡng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đảm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giấc</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ngủ</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kích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vi-VN" sz="2000" dirty="0">
              <a:latin typeface="Calibri" panose="020F0502020204030204" pitchFamily="34" charset="0"/>
              <a:ea typeface="Calibri" panose="020F0502020204030204" pitchFamily="34" charset="0"/>
              <a:cs typeface="Times New Roman" panose="02020603050405020304" pitchFamily="18" charset="0"/>
            </a:endParaRPr>
          </a:p>
          <a:p>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Thường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xuyên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sử</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dụng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chất</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gây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nghiện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sẽ</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dẫn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đến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nghiện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loạn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trí</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nhớ</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rối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loạn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giấc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ngủ</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trầm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cảm</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hoang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tưởng</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hủy</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hoại</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các</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tế</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bào</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thần</a:t>
            </a:r>
            <a:r>
              <a:rPr lang="en-US" sz="2800" i="1" dirty="0">
                <a:latin typeface="Times New Roman" panose="02020603050405020304" pitchFamily="18" charset="0"/>
                <a:ea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rPr>
              <a:t>kinh</a:t>
            </a:r>
            <a:r>
              <a:rPr lang="en-US" sz="2800" i="1" dirty="0">
                <a:latin typeface="Times New Roman" panose="02020603050405020304" pitchFamily="18" charset="0"/>
                <a:ea typeface="Times New Roman" panose="02020603050405020304" pitchFamily="18" charset="0"/>
              </a:rPr>
              <a:t>.</a:t>
            </a:r>
            <a:endParaRPr kumimoji="0" lang="vi-VN" sz="2800" b="0" i="0" strike="noStrike" kern="1200" cap="none" spc="0" normalizeH="0" baseline="0" noProof="0" dirty="0">
              <a:ln>
                <a:noFill/>
              </a:ln>
              <a:solidFill>
                <a:srgbClr val="FF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03854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arn(inVertical)">
                                      <p:cBhvr>
                                        <p:cTn id="7"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197963" y="185450"/>
            <a:ext cx="11811785" cy="1189428"/>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rPr>
              <a:t>II. Cơ quan cảm giác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33B8F6E9-A92E-4B65-83AA-FF93C4E3F9B9}"/>
              </a:ext>
            </a:extLst>
          </p:cNvPr>
          <p:cNvSpPr>
            <a:spLocks noChangeArrowheads="1"/>
          </p:cNvSpPr>
          <p:nvPr/>
        </p:nvSpPr>
        <p:spPr bwMode="auto">
          <a:xfrm>
            <a:off x="0" y="-1271811"/>
            <a:ext cx="11185451" cy="3000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1300" b="0" i="0" u="none" strike="noStrike" cap="none" normalizeH="0" baseline="0" dirty="0">
                <a:ln>
                  <a:noFill/>
                </a:ln>
                <a:solidFill>
                  <a:srgbClr val="000000"/>
                </a:solidFill>
                <a:effectLst/>
                <a:latin typeface="Open Sans"/>
              </a:rPr>
              <a:t>  </a:t>
            </a:r>
            <a:r>
              <a:rPr kumimoji="0" lang="vi-VN" altLang="vi-VN" sz="17100" b="0" i="0" u="none" strike="noStrike" cap="none" normalizeH="0" baseline="0" dirty="0">
                <a:ln>
                  <a:noFill/>
                </a:ln>
                <a:solidFill>
                  <a:srgbClr val="000000"/>
                </a:solidFill>
                <a:effectLst/>
                <a:latin typeface="Open Sans"/>
              </a:rPr>
              <a:t>         </a:t>
            </a:r>
            <a:endParaRPr kumimoji="0" lang="vi-VN" altLang="vi-VN"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1800" b="0" i="0" u="none" strike="noStrike" cap="none" normalizeH="0" baseline="0" dirty="0">
              <a:ln>
                <a:noFill/>
              </a:ln>
              <a:solidFill>
                <a:schemeClr val="tx1"/>
              </a:solidFill>
              <a:effectLst/>
              <a:latin typeface="Arial" panose="020B0604020202020204" pitchFamily="34" charset="0"/>
            </a:endParaRPr>
          </a:p>
        </p:txBody>
      </p:sp>
      <p:sp>
        <p:nvSpPr>
          <p:cNvPr id="3" name="Rectangle 3">
            <a:extLst>
              <a:ext uri="{FF2B5EF4-FFF2-40B4-BE49-F238E27FC236}">
                <a16:creationId xmlns:a16="http://schemas.microsoft.com/office/drawing/2014/main" id="{215BC636-6AAC-4BDE-99ED-8EEF3B493B92}"/>
              </a:ext>
            </a:extLst>
          </p:cNvPr>
          <p:cNvSpPr>
            <a:spLocks noChangeArrowheads="1"/>
          </p:cNvSpPr>
          <p:nvPr/>
        </p:nvSpPr>
        <p:spPr bwMode="auto">
          <a:xfrm>
            <a:off x="5018567" y="1563985"/>
            <a:ext cx="7073685"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008000"/>
                </a:solidFill>
                <a:effectLst/>
                <a:latin typeface="Open Sans"/>
              </a:rPr>
              <a:t>Trả lời:</a:t>
            </a:r>
            <a:endParaRPr kumimoji="0" lang="vi-VN" altLang="vi-VN" sz="1100" b="0" i="0" u="none" strike="noStrike" cap="none" normalizeH="0" baseline="0" dirty="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000000"/>
                </a:solidFill>
                <a:effectLst/>
                <a:latin typeface="Open Sans"/>
              </a:rPr>
              <a:t>a</a:t>
            </a:r>
            <a:r>
              <a:rPr kumimoji="0" lang="vi-VN" altLang="vi-VN" sz="2400" b="1" i="0" u="none" strike="noStrike" cap="none" normalizeH="0" baseline="0" dirty="0">
                <a:ln>
                  <a:noFill/>
                </a:ln>
                <a:solidFill>
                  <a:srgbClr val="7030A0"/>
                </a:solidFill>
                <a:effectLst/>
                <a:latin typeface="Open Sans"/>
              </a:rPr>
              <a:t>) Cấu tạo của cơ quan thị giác gồm các bộ phận là: Cầu mắt, dây thần kinh thị giác, trung khu thị giác ở não bộ.</a:t>
            </a:r>
            <a:endParaRPr kumimoji="0" lang="vi-VN" altLang="vi-VN" sz="1100" b="1" i="0" u="none" strike="noStrike" cap="none" normalizeH="0" baseline="0" dirty="0">
              <a:ln>
                <a:noFill/>
              </a:ln>
              <a:solidFill>
                <a:srgbClr val="7030A0"/>
              </a:solidFill>
              <a:effectLst/>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vi-VN" altLang="vi-VN" sz="2400" b="0" i="0" u="none" strike="noStrike" cap="none" normalizeH="0" baseline="0" dirty="0">
              <a:ln>
                <a:noFill/>
              </a:ln>
              <a:solidFill>
                <a:srgbClr val="00B050"/>
              </a:solidFill>
              <a:effectLst/>
              <a:latin typeface="Open Sans"/>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00B050"/>
                </a:solidFill>
                <a:effectLst/>
                <a:latin typeface="Open Sans"/>
              </a:rPr>
              <a:t>b) Sơ đồ đơn giản quá trình thu nhận ánh sáng từ vật đến võng mạch trong cầu mắt:</a:t>
            </a:r>
            <a:endParaRPr kumimoji="0" lang="vi-VN" altLang="vi-VN" sz="1100" b="0" i="0" u="none" strike="noStrike" cap="none" normalizeH="0" baseline="0" dirty="0">
              <a:ln>
                <a:noFill/>
              </a:ln>
              <a:solidFill>
                <a:srgbClr val="00B050"/>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C00000"/>
                </a:solidFill>
                <a:effectLst/>
                <a:latin typeface="Open Sans"/>
              </a:rPr>
              <a:t>Ánh sáng từ vật → Giác mạc → Thủy dịch → Đồng tử → Thủy tinh thể → Dịch thủy tinh → Võng mạc.</a:t>
            </a:r>
            <a:endParaRPr kumimoji="0" lang="vi-VN" altLang="vi-VN" sz="1100" b="0" i="0" u="none" strike="noStrike" cap="none" normalizeH="0" baseline="0" dirty="0">
              <a:ln>
                <a:noFill/>
              </a:ln>
              <a:solidFill>
                <a:srgbClr val="C00000"/>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313131"/>
                </a:solidFill>
                <a:effectLst/>
                <a:latin typeface="Open Sans"/>
              </a:rPr>
              <a:t/>
            </a:r>
            <a:br>
              <a:rPr kumimoji="0" lang="vi-VN" altLang="vi-VN" sz="2400" b="0" i="0" u="none" strike="noStrike" cap="none" normalizeH="0" baseline="0" dirty="0">
                <a:ln>
                  <a:noFill/>
                </a:ln>
                <a:solidFill>
                  <a:srgbClr val="313131"/>
                </a:solidFill>
                <a:effectLst/>
                <a:latin typeface="Open Sans"/>
              </a:rPr>
            </a:br>
            <a:endParaRPr kumimoji="0" lang="vi-VN" altLang="vi-VN" sz="3600" b="0" i="0" u="none" strike="noStrike" cap="none" normalizeH="0" baseline="0" dirty="0">
              <a:ln>
                <a:noFill/>
              </a:ln>
              <a:solidFill>
                <a:schemeClr val="tx1"/>
              </a:solidFill>
              <a:effectLst/>
              <a:latin typeface="Arial" panose="020B0604020202020204" pitchFamily="34" charset="0"/>
            </a:endParaRPr>
          </a:p>
        </p:txBody>
      </p:sp>
      <p:pic>
        <p:nvPicPr>
          <p:cNvPr id="1026" name="Picture 2" descr="Quan sát hình 34.2 và cho biết Cấu tạo của cơ quan thị giác gồm những bộ phận nào?">
            <a:extLst>
              <a:ext uri="{FF2B5EF4-FFF2-40B4-BE49-F238E27FC236}">
                <a16:creationId xmlns:a16="http://schemas.microsoft.com/office/drawing/2014/main" id="{DEF307ED-E499-4125-AC2C-7F857C222D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99" y="3186271"/>
            <a:ext cx="4491658" cy="280698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57C16EBD-5A49-4E53-879B-80A78A5533FD}"/>
              </a:ext>
            </a:extLst>
          </p:cNvPr>
          <p:cNvSpPr/>
          <p:nvPr/>
        </p:nvSpPr>
        <p:spPr>
          <a:xfrm>
            <a:off x="88899" y="1305912"/>
            <a:ext cx="4929668" cy="1938992"/>
          </a:xfrm>
          <a:prstGeom prst="rect">
            <a:avLst/>
          </a:prstGeom>
        </p:spPr>
        <p:txBody>
          <a:bodyPr wrap="square">
            <a:spAutoFit/>
          </a:bodyPr>
          <a:lstStyle/>
          <a:p>
            <a:pPr lvl="0" defTabSz="914400" eaLnBrk="0" fontAlgn="base" hangingPunct="0">
              <a:spcBef>
                <a:spcPct val="0"/>
              </a:spcBef>
              <a:spcAft>
                <a:spcPct val="0"/>
              </a:spcAft>
            </a:pPr>
            <a:r>
              <a:rPr lang="vi-VN" altLang="vi-VN" sz="2000" dirty="0">
                <a:solidFill>
                  <a:srgbClr val="FF0000"/>
                </a:solidFill>
                <a:latin typeface="Open Sans"/>
              </a:rPr>
              <a:t>Quan sát hình 34.2 và cho biết:</a:t>
            </a:r>
            <a:endParaRPr lang="vi-VN" altLang="vi-VN" sz="900" dirty="0">
              <a:solidFill>
                <a:srgbClr val="FF0000"/>
              </a:solidFill>
            </a:endParaRPr>
          </a:p>
          <a:p>
            <a:pPr lvl="0" defTabSz="914400" eaLnBrk="0" fontAlgn="base" hangingPunct="0">
              <a:spcBef>
                <a:spcPct val="0"/>
              </a:spcBef>
              <a:spcAft>
                <a:spcPct val="0"/>
              </a:spcAft>
            </a:pPr>
            <a:r>
              <a:rPr lang="vi-VN" altLang="vi-VN" sz="2000" dirty="0">
                <a:solidFill>
                  <a:srgbClr val="7030A0"/>
                </a:solidFill>
                <a:latin typeface="Open Sans"/>
              </a:rPr>
              <a:t>a) Cấu tạo của cơ quan thị giác gồm những bộ phận nào?</a:t>
            </a:r>
            <a:endParaRPr lang="vi-VN" altLang="vi-VN" sz="900" dirty="0">
              <a:solidFill>
                <a:srgbClr val="7030A0"/>
              </a:solidFill>
            </a:endParaRPr>
          </a:p>
          <a:p>
            <a:pPr lvl="0" defTabSz="914400" eaLnBrk="0" fontAlgn="base" hangingPunct="0">
              <a:spcBef>
                <a:spcPct val="0"/>
              </a:spcBef>
              <a:spcAft>
                <a:spcPct val="0"/>
              </a:spcAft>
            </a:pPr>
            <a:r>
              <a:rPr lang="vi-VN" altLang="vi-VN" sz="2000" dirty="0">
                <a:solidFill>
                  <a:srgbClr val="00B050"/>
                </a:solidFill>
                <a:latin typeface="Open Sans"/>
              </a:rPr>
              <a:t>b) Vẽ sơ đồ đơn giản quá trình thu nhận ánh sáng từ vật đến võng mạc trong cầu mắt.</a:t>
            </a:r>
            <a:endParaRPr lang="vi-VN" altLang="vi-VN" sz="900" dirty="0">
              <a:solidFill>
                <a:srgbClr val="00B050"/>
              </a:solidFill>
            </a:endParaRPr>
          </a:p>
        </p:txBody>
      </p:sp>
    </p:spTree>
    <p:extLst>
      <p:ext uri="{BB962C8B-B14F-4D97-AF65-F5344CB8AC3E}">
        <p14:creationId xmlns:p14="http://schemas.microsoft.com/office/powerpoint/2010/main" val="4157791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arn(inVertical)">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197963" y="185450"/>
            <a:ext cx="11811785" cy="2139496"/>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vi-VN"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rPr>
              <a:t>II. Cơ quan cảm giác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defTabSz="457200" rtl="0" eaLnBrk="1" fontAlgn="auto" latinLnBrk="0" hangingPunct="1">
              <a:lnSpc>
                <a:spcPct val="107000"/>
              </a:lnSpc>
              <a:spcBef>
                <a:spcPts val="0"/>
              </a:spcBef>
              <a:spcAft>
                <a:spcPts val="1200"/>
              </a:spcAft>
              <a:buClrTx/>
              <a:buSzTx/>
              <a:buFontTx/>
              <a:buAutoNum type="arabicPeriod"/>
              <a:tabLst/>
              <a:defRPr/>
            </a:pPr>
            <a:r>
              <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xmlns="" val="tx"/>
                    </a:ext>
                  </a:extLst>
                </a:hlinkClick>
              </a:rPr>
              <a:t>Cơ quan thị giác</a:t>
            </a:r>
            <a:endPar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457200" rtl="0" eaLnBrk="1" fontAlgn="auto" latinLnBrk="0" hangingPunct="1">
              <a:lnSpc>
                <a:spcPct val="107000"/>
              </a:lnSpc>
              <a:spcBef>
                <a:spcPts val="0"/>
              </a:spcBef>
              <a:spcAft>
                <a:spcPts val="1200"/>
              </a:spcAft>
              <a:buClrTx/>
              <a:buSzTx/>
              <a:buFontTx/>
              <a:buAutoNum type="arabicPeriod"/>
              <a:tabLst/>
              <a:defRPr/>
            </a:pP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Rectangle 3">
            <a:extLst>
              <a:ext uri="{FF2B5EF4-FFF2-40B4-BE49-F238E27FC236}">
                <a16:creationId xmlns:a16="http://schemas.microsoft.com/office/drawing/2014/main" id="{0B37A70F-19D3-4146-A270-CE5EAA7611FC}"/>
              </a:ext>
            </a:extLst>
          </p:cNvPr>
          <p:cNvSpPr>
            <a:spLocks noChangeArrowheads="1"/>
          </p:cNvSpPr>
          <p:nvPr/>
        </p:nvSpPr>
        <p:spPr bwMode="auto">
          <a:xfrm>
            <a:off x="3417618" y="1500160"/>
            <a:ext cx="8350103"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7030A0"/>
                </a:solidFill>
                <a:effectLst/>
                <a:latin typeface="Open Sans"/>
              </a:rPr>
              <a:t>-</a:t>
            </a:r>
            <a:r>
              <a:rPr kumimoji="0" lang="vi-VN" altLang="vi-VN" sz="2400" b="1" i="0" u="none" strike="noStrike" cap="none" normalizeH="0" dirty="0">
                <a:ln>
                  <a:noFill/>
                </a:ln>
                <a:solidFill>
                  <a:srgbClr val="7030A0"/>
                </a:solidFill>
                <a:effectLst/>
                <a:latin typeface="Open Sans"/>
              </a:rPr>
              <a:t> </a:t>
            </a:r>
            <a:r>
              <a:rPr lang="vi-VN" altLang="vi-VN" sz="2400" b="1" dirty="0">
                <a:solidFill>
                  <a:srgbClr val="7030A0"/>
                </a:solidFill>
                <a:latin typeface="Open Sans"/>
              </a:rPr>
              <a:t>C</a:t>
            </a:r>
            <a:r>
              <a:rPr kumimoji="0" lang="vi-VN" altLang="vi-VN" sz="2400" b="1" i="0" u="none" strike="noStrike" cap="none" normalizeH="0" baseline="0" dirty="0">
                <a:ln>
                  <a:noFill/>
                </a:ln>
                <a:solidFill>
                  <a:srgbClr val="7030A0"/>
                </a:solidFill>
                <a:effectLst/>
                <a:latin typeface="Open Sans"/>
              </a:rPr>
              <a:t>ơ quan thị giác gồm các bộ phận là: Cầu mắt, dây thần kinh thị giác, trung khu thị giác ở não bộ.</a:t>
            </a:r>
            <a:endParaRPr kumimoji="0" lang="vi-VN" altLang="vi-VN" sz="2400" b="0" i="0" u="none" strike="noStrike" cap="none" normalizeH="0" baseline="0" dirty="0">
              <a:ln>
                <a:noFill/>
              </a:ln>
              <a:solidFill>
                <a:srgbClr val="00B050"/>
              </a:solidFill>
              <a:effectLst/>
              <a:latin typeface="Open Sans"/>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00B050"/>
                </a:solidFill>
                <a:effectLst/>
                <a:latin typeface="Open Sans"/>
              </a:rPr>
              <a:t>- Quá trình thu nhận ánh sáng từ vật đến võng mạc</a:t>
            </a:r>
            <a:r>
              <a:rPr kumimoji="0" lang="vi-VN" altLang="vi-VN" sz="2400" b="0" i="0" u="none" strike="noStrike" cap="none" normalizeH="0" dirty="0">
                <a:ln>
                  <a:noFill/>
                </a:ln>
                <a:solidFill>
                  <a:srgbClr val="00B050"/>
                </a:solidFill>
                <a:effectLst/>
                <a:latin typeface="Open Sans"/>
              </a:rPr>
              <a:t> </a:t>
            </a:r>
            <a:r>
              <a:rPr kumimoji="0" lang="vi-VN" altLang="vi-VN" sz="2400" b="0" i="0" u="none" strike="noStrike" cap="none" normalizeH="0" baseline="0" dirty="0">
                <a:ln>
                  <a:noFill/>
                </a:ln>
                <a:solidFill>
                  <a:srgbClr val="00B050"/>
                </a:solidFill>
                <a:effectLst/>
                <a:latin typeface="Open Sans"/>
              </a:rPr>
              <a:t>trong cầu mắt:</a:t>
            </a:r>
            <a:endParaRPr kumimoji="0" lang="vi-VN" altLang="vi-VN" sz="1100" b="0" i="0" u="none" strike="noStrike" cap="none" normalizeH="0" baseline="0" dirty="0">
              <a:ln>
                <a:noFill/>
              </a:ln>
              <a:solidFill>
                <a:srgbClr val="00B050"/>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C00000"/>
                </a:solidFill>
                <a:effectLst/>
                <a:latin typeface="Open Sans"/>
              </a:rPr>
              <a:t>Ánh sáng từ vật → Giác mạc → Thủy dịch → Đồng tử → Thủy tinh thể → Dịch thủy tinh → Võng mạc.</a:t>
            </a:r>
            <a:endParaRPr kumimoji="0" lang="vi-VN" altLang="vi-VN" sz="3600" b="0" i="0" u="none" strike="noStrike" cap="none" normalizeH="0" baseline="0" dirty="0">
              <a:ln>
                <a:noFill/>
              </a:ln>
              <a:solidFill>
                <a:schemeClr val="tx1"/>
              </a:solidFill>
              <a:effectLst/>
              <a:latin typeface="Arial" panose="020B0604020202020204" pitchFamily="34" charset="0"/>
            </a:endParaRPr>
          </a:p>
        </p:txBody>
      </p:sp>
      <p:pic>
        <p:nvPicPr>
          <p:cNvPr id="5" name="Picture 2" descr="Quan sát hình 34.2 và cho biết Cấu tạo của cơ quan thị giác gồm những bộ phận nào?">
            <a:extLst>
              <a:ext uri="{FF2B5EF4-FFF2-40B4-BE49-F238E27FC236}">
                <a16:creationId xmlns:a16="http://schemas.microsoft.com/office/drawing/2014/main" id="{08D77B8B-19E9-4FBD-9991-BDE6A797F1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748" y="1945806"/>
            <a:ext cx="3075843" cy="2806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58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197963" y="185450"/>
            <a:ext cx="11811785" cy="2201821"/>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vi-VN"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rPr>
              <a:t>II. Cơ quan cảm giác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1200"/>
              </a:spcAft>
              <a:buClrTx/>
              <a:buSzTx/>
              <a:buFontTx/>
              <a:buNone/>
              <a:tabLst/>
              <a:defRPr/>
            </a:pPr>
            <a:r>
              <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xmlns="" val="tx"/>
                    </a:ext>
                  </a:extLst>
                </a:hlinkClick>
              </a:rPr>
              <a:t>1. Cơ quan thị giác</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1200"/>
              </a:spcAft>
              <a:buClrTx/>
              <a:buSzTx/>
              <a:buFontTx/>
              <a:buNone/>
              <a:tabLst/>
              <a:defRPr/>
            </a:pPr>
            <a:r>
              <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xmlns="" val="tx"/>
                    </a:ext>
                  </a:extLst>
                </a:hlinkClick>
              </a:rPr>
              <a:t>2. Cơ quan thính giác</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C3BA4DB9-4CD5-4866-B0DC-D29DC6531FF6}"/>
              </a:ext>
            </a:extLst>
          </p:cNvPr>
          <p:cNvSpPr>
            <a:spLocks noChangeArrowheads="1"/>
          </p:cNvSpPr>
          <p:nvPr/>
        </p:nvSpPr>
        <p:spPr bwMode="auto">
          <a:xfrm>
            <a:off x="1835888" y="-1414730"/>
            <a:ext cx="8867553" cy="3016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1300" b="0" i="0" u="none" strike="noStrike" cap="none" normalizeH="0" baseline="0" dirty="0">
                <a:ln>
                  <a:noFill/>
                </a:ln>
                <a:solidFill>
                  <a:srgbClr val="000000"/>
                </a:solidFill>
                <a:effectLst/>
                <a:latin typeface="Open Sans"/>
              </a:rPr>
              <a:t>  </a:t>
            </a:r>
            <a:r>
              <a:rPr kumimoji="0" lang="vi-VN" altLang="vi-VN" sz="17200" b="0" i="0" u="none" strike="noStrike" cap="none" normalizeH="0" baseline="0" dirty="0">
                <a:ln>
                  <a:noFill/>
                </a:ln>
                <a:solidFill>
                  <a:srgbClr val="000000"/>
                </a:solidFill>
                <a:effectLst/>
                <a:latin typeface="Open Sans"/>
              </a:rPr>
              <a:t>       </a:t>
            </a:r>
            <a:endParaRPr kumimoji="0" lang="vi-VN" altLang="vi-VN"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1800" b="0" i="0" u="none" strike="noStrike" cap="none" normalizeH="0" baseline="0" dirty="0">
              <a:ln>
                <a:noFill/>
              </a:ln>
              <a:solidFill>
                <a:schemeClr val="tx1"/>
              </a:solidFill>
              <a:effectLst/>
              <a:latin typeface="Arial" panose="020B0604020202020204" pitchFamily="34" charset="0"/>
            </a:endParaRPr>
          </a:p>
        </p:txBody>
      </p:sp>
      <p:sp>
        <p:nvSpPr>
          <p:cNvPr id="3" name="Rectangle 3">
            <a:extLst>
              <a:ext uri="{FF2B5EF4-FFF2-40B4-BE49-F238E27FC236}">
                <a16:creationId xmlns:a16="http://schemas.microsoft.com/office/drawing/2014/main" id="{4D55C03B-8709-406E-B903-27BF69AEBF6B}"/>
              </a:ext>
            </a:extLst>
          </p:cNvPr>
          <p:cNvSpPr>
            <a:spLocks noChangeArrowheads="1"/>
          </p:cNvSpPr>
          <p:nvPr/>
        </p:nvSpPr>
        <p:spPr bwMode="auto">
          <a:xfrm>
            <a:off x="2941674" y="2470182"/>
            <a:ext cx="886755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just" defTabSz="914400" rtl="0" eaLnBrk="0" fontAlgn="base" latinLnBrk="0" hangingPunct="0">
              <a:lnSpc>
                <a:spcPct val="100000"/>
              </a:lnSpc>
              <a:spcBef>
                <a:spcPct val="0"/>
              </a:spcBef>
              <a:spcAft>
                <a:spcPct val="0"/>
              </a:spcAft>
              <a:buClrTx/>
              <a:buSzTx/>
              <a:tabLst/>
            </a:pPr>
            <a:r>
              <a:rPr kumimoji="0" lang="vi-VN" altLang="vi-VN" sz="2000" b="1" i="0" u="none" strike="noStrike" cap="none" normalizeH="0" baseline="0" dirty="0">
                <a:ln>
                  <a:noFill/>
                </a:ln>
                <a:solidFill>
                  <a:srgbClr val="002060"/>
                </a:solidFill>
                <a:effectLst/>
                <a:latin typeface="Open Sans"/>
              </a:rPr>
              <a:t>Trả lời:</a:t>
            </a:r>
            <a:endParaRPr kumimoji="0" lang="vi-VN" altLang="vi-VN" sz="1050" b="0" i="0" u="none" strike="noStrike" cap="none" normalizeH="0" baseline="0" dirty="0">
              <a:ln>
                <a:noFill/>
              </a:ln>
              <a:solidFill>
                <a:srgbClr val="002060"/>
              </a:solidFill>
              <a:effectLst/>
            </a:endParaRPr>
          </a:p>
          <a:p>
            <a:pPr marR="0" lvl="0" algn="just" defTabSz="914400" rtl="0" eaLnBrk="0" fontAlgn="base" latinLnBrk="0" hangingPunct="0">
              <a:lnSpc>
                <a:spcPct val="100000"/>
              </a:lnSpc>
              <a:spcBef>
                <a:spcPct val="0"/>
              </a:spcBef>
              <a:spcAft>
                <a:spcPct val="0"/>
              </a:spcAft>
              <a:buClrTx/>
              <a:buSzTx/>
              <a:tabLst/>
            </a:pPr>
            <a:r>
              <a:rPr kumimoji="0" lang="vi-VN" altLang="vi-VN" sz="2000" b="0" i="0" u="none" strike="noStrike" cap="none" normalizeH="0" baseline="0" dirty="0">
                <a:ln>
                  <a:noFill/>
                </a:ln>
                <a:solidFill>
                  <a:srgbClr val="002060"/>
                </a:solidFill>
                <a:effectLst/>
                <a:latin typeface="Open Sans"/>
              </a:rPr>
              <a:t>a) Cấu tạo của cơ quan thính giác gồm: tai, dây thần kinh thính giác, trung khu thính giác.</a:t>
            </a:r>
            <a:endParaRPr kumimoji="0" lang="vi-VN" altLang="vi-VN" sz="1050" b="0" i="0" u="none" strike="noStrike" cap="none" normalizeH="0" baseline="0" dirty="0">
              <a:ln>
                <a:noFill/>
              </a:ln>
              <a:solidFill>
                <a:srgbClr val="002060"/>
              </a:solidFill>
              <a:effectLst/>
            </a:endParaRPr>
          </a:p>
          <a:p>
            <a:pPr marR="0" lvl="0" algn="just" defTabSz="914400" rtl="0" eaLnBrk="0" fontAlgn="base" latinLnBrk="0" hangingPunct="0">
              <a:lnSpc>
                <a:spcPct val="100000"/>
              </a:lnSpc>
              <a:spcBef>
                <a:spcPct val="0"/>
              </a:spcBef>
              <a:spcAft>
                <a:spcPct val="0"/>
              </a:spcAft>
              <a:buClrTx/>
              <a:buSzTx/>
              <a:tabLst/>
            </a:pPr>
            <a:endParaRPr kumimoji="0" lang="vi-VN" altLang="vi-VN" sz="2000" b="0" i="0" u="none" strike="noStrike" cap="none" normalizeH="0" baseline="0" dirty="0">
              <a:ln>
                <a:noFill/>
              </a:ln>
              <a:solidFill>
                <a:srgbClr val="000000"/>
              </a:solidFill>
              <a:effectLst/>
              <a:latin typeface="Open Sans"/>
            </a:endParaRPr>
          </a:p>
          <a:p>
            <a:pPr marR="0" lvl="0" algn="just" defTabSz="914400" rtl="0" eaLnBrk="0" fontAlgn="base" latinLnBrk="0" hangingPunct="0">
              <a:lnSpc>
                <a:spcPct val="100000"/>
              </a:lnSpc>
              <a:spcBef>
                <a:spcPct val="0"/>
              </a:spcBef>
              <a:spcAft>
                <a:spcPct val="0"/>
              </a:spcAft>
              <a:buClrTx/>
              <a:buSzTx/>
              <a:tabLst/>
            </a:pPr>
            <a:r>
              <a:rPr kumimoji="0" lang="vi-VN" altLang="vi-VN" sz="2000" b="0" i="0" u="none" strike="noStrike" cap="none" normalizeH="0" baseline="0" dirty="0">
                <a:ln>
                  <a:noFill/>
                </a:ln>
                <a:solidFill>
                  <a:srgbClr val="7030A0"/>
                </a:solidFill>
                <a:effectLst/>
                <a:latin typeface="Open Sans"/>
              </a:rPr>
              <a:t>b) Tên các bộ phận cấu tạo của tai: Tai ngoài (gồm vành tai, ống tai ngoài), tai giữa (có màng nhĩ, chuỗi xương tai, või nhĩ) và tai trong (có ốc tai chứa các tế bào cảm thụ âm thanh).</a:t>
            </a:r>
            <a:endParaRPr kumimoji="0" lang="vi-VN" altLang="vi-VN" sz="1050" b="0" i="0" u="none" strike="noStrike" cap="none" normalizeH="0" baseline="0" dirty="0">
              <a:ln>
                <a:noFill/>
              </a:ln>
              <a:solidFill>
                <a:srgbClr val="7030A0"/>
              </a:solidFill>
              <a:effectLst/>
            </a:endParaRPr>
          </a:p>
          <a:p>
            <a:pPr marR="0" lvl="0" algn="just" defTabSz="914400" rtl="0" eaLnBrk="0" fontAlgn="base" latinLnBrk="0" hangingPunct="0">
              <a:lnSpc>
                <a:spcPct val="100000"/>
              </a:lnSpc>
              <a:spcBef>
                <a:spcPct val="0"/>
              </a:spcBef>
              <a:spcAft>
                <a:spcPct val="0"/>
              </a:spcAft>
              <a:buClrTx/>
              <a:buSzTx/>
              <a:tabLst/>
            </a:pPr>
            <a:endParaRPr kumimoji="0" lang="vi-VN" altLang="vi-VN" sz="2000" b="0" i="0" u="none" strike="noStrike" cap="none" normalizeH="0" baseline="0" dirty="0">
              <a:ln>
                <a:noFill/>
              </a:ln>
              <a:solidFill>
                <a:srgbClr val="000000"/>
              </a:solidFill>
              <a:effectLst/>
              <a:latin typeface="Open Sans"/>
            </a:endParaRPr>
          </a:p>
          <a:p>
            <a:pPr marR="0" lvl="0" algn="just" defTabSz="914400" rtl="0" eaLnBrk="0" fontAlgn="base" latinLnBrk="0" hangingPunct="0">
              <a:lnSpc>
                <a:spcPct val="100000"/>
              </a:lnSpc>
              <a:spcBef>
                <a:spcPct val="0"/>
              </a:spcBef>
              <a:spcAft>
                <a:spcPct val="0"/>
              </a:spcAft>
              <a:buClrTx/>
              <a:buSzTx/>
              <a:tabLst/>
            </a:pPr>
            <a:r>
              <a:rPr kumimoji="0" lang="vi-VN" altLang="vi-VN" sz="2000" b="0" i="0" u="none" strike="noStrike" cap="none" normalizeH="0" baseline="0" dirty="0">
                <a:ln>
                  <a:noFill/>
                </a:ln>
                <a:solidFill>
                  <a:srgbClr val="00B0F0"/>
                </a:solidFill>
                <a:effectLst/>
                <a:latin typeface="Open Sans"/>
              </a:rPr>
              <a:t>c) Sơ đồ truyền âm thanh từ nguồn phát âm đến tế bào thụ cảm âm thanh ở ốc tai: Âm thanh từ nguồn phát âm → Vành tai → Ống tai ngoài → Màng nhĩ → Các xương tai giữa → Ốc tai → Tế bào thụ cảm âm thanh.</a:t>
            </a:r>
            <a:endParaRPr kumimoji="0" lang="vi-VN" altLang="vi-VN" sz="3200" b="0" i="0" u="none" strike="noStrike" cap="none" normalizeH="0" baseline="0" dirty="0">
              <a:ln>
                <a:noFill/>
              </a:ln>
              <a:solidFill>
                <a:srgbClr val="00B0F0"/>
              </a:solidFill>
              <a:effectLst/>
            </a:endParaRPr>
          </a:p>
        </p:txBody>
      </p:sp>
      <p:pic>
        <p:nvPicPr>
          <p:cNvPr id="2050" name="Picture 2" descr="Dựa vào hình 17.9 trang 88 cho biết Cấu tạo của cơ quan thính giác">
            <a:extLst>
              <a:ext uri="{FF2B5EF4-FFF2-40B4-BE49-F238E27FC236}">
                <a16:creationId xmlns:a16="http://schemas.microsoft.com/office/drawing/2014/main" id="{A319F6D0-9601-48DC-94B9-AC04B121BB3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387271"/>
            <a:ext cx="2847316" cy="27432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9AFC6708-169E-4EB6-AF31-7602C0CF7EBB}"/>
              </a:ext>
            </a:extLst>
          </p:cNvPr>
          <p:cNvSpPr/>
          <p:nvPr/>
        </p:nvSpPr>
        <p:spPr>
          <a:xfrm>
            <a:off x="2941674" y="909943"/>
            <a:ext cx="9068074" cy="1200329"/>
          </a:xfrm>
          <a:prstGeom prst="rect">
            <a:avLst/>
          </a:prstGeom>
        </p:spPr>
        <p:txBody>
          <a:bodyPr wrap="square">
            <a:spAutoFit/>
          </a:bodyPr>
          <a:lstStyle/>
          <a:p>
            <a:pPr lvl="0" defTabSz="914400" eaLnBrk="0" fontAlgn="base" hangingPunct="0">
              <a:spcBef>
                <a:spcPct val="0"/>
              </a:spcBef>
              <a:spcAft>
                <a:spcPct val="0"/>
              </a:spcAft>
            </a:pPr>
            <a:r>
              <a:rPr lang="vi-VN" altLang="vi-VN" b="1" i="1" dirty="0">
                <a:solidFill>
                  <a:srgbClr val="00B050"/>
                </a:solidFill>
                <a:latin typeface="Open Sans"/>
              </a:rPr>
              <a:t>Dựa vào hình 17.9, trang 88, cho biết:</a:t>
            </a:r>
            <a:endParaRPr lang="vi-VN" altLang="vi-VN" sz="800" b="1" i="1" dirty="0">
              <a:solidFill>
                <a:srgbClr val="00B050"/>
              </a:solidFill>
            </a:endParaRPr>
          </a:p>
          <a:p>
            <a:pPr lvl="0" defTabSz="914400" eaLnBrk="0" fontAlgn="base" hangingPunct="0">
              <a:spcBef>
                <a:spcPct val="0"/>
              </a:spcBef>
              <a:spcAft>
                <a:spcPct val="0"/>
              </a:spcAft>
            </a:pPr>
            <a:r>
              <a:rPr lang="vi-VN" altLang="vi-VN" dirty="0">
                <a:solidFill>
                  <a:srgbClr val="FF0000"/>
                </a:solidFill>
                <a:latin typeface="Open Sans"/>
              </a:rPr>
              <a:t>a) Cấu tạo của cơ quan thính giác.</a:t>
            </a:r>
            <a:endParaRPr lang="vi-VN" altLang="vi-VN" sz="800" dirty="0">
              <a:solidFill>
                <a:srgbClr val="FF0000"/>
              </a:solidFill>
            </a:endParaRPr>
          </a:p>
          <a:p>
            <a:pPr lvl="0" defTabSz="914400" eaLnBrk="0" fontAlgn="base" hangingPunct="0">
              <a:spcBef>
                <a:spcPct val="0"/>
              </a:spcBef>
              <a:spcAft>
                <a:spcPct val="0"/>
              </a:spcAft>
            </a:pPr>
            <a:r>
              <a:rPr lang="vi-VN" altLang="vi-VN" dirty="0">
                <a:solidFill>
                  <a:srgbClr val="FF0000"/>
                </a:solidFill>
                <a:latin typeface="Open Sans"/>
              </a:rPr>
              <a:t>b) Tên các bộ phận cấu tạo của tai.</a:t>
            </a:r>
            <a:endParaRPr lang="vi-VN" altLang="vi-VN" sz="800" dirty="0">
              <a:solidFill>
                <a:srgbClr val="FF0000"/>
              </a:solidFill>
            </a:endParaRPr>
          </a:p>
          <a:p>
            <a:pPr lvl="0" defTabSz="914400" eaLnBrk="0" fontAlgn="base" hangingPunct="0">
              <a:spcBef>
                <a:spcPct val="0"/>
              </a:spcBef>
              <a:spcAft>
                <a:spcPct val="0"/>
              </a:spcAft>
            </a:pPr>
            <a:r>
              <a:rPr lang="vi-VN" altLang="vi-VN" dirty="0">
                <a:solidFill>
                  <a:srgbClr val="FF0000"/>
                </a:solidFill>
                <a:latin typeface="Open Sans"/>
              </a:rPr>
              <a:t>c) Viết sơ đồ truyền âm thanh từ nguồn phát âm đến tế bào thụ cảm âm thanh ở ốc tai.</a:t>
            </a:r>
            <a:endParaRPr lang="vi-VN" altLang="vi-VN" sz="800" dirty="0">
              <a:solidFill>
                <a:srgbClr val="FF0000"/>
              </a:solidFill>
            </a:endParaRPr>
          </a:p>
        </p:txBody>
      </p:sp>
    </p:spTree>
    <p:extLst>
      <p:ext uri="{BB962C8B-B14F-4D97-AF65-F5344CB8AC3E}">
        <p14:creationId xmlns:p14="http://schemas.microsoft.com/office/powerpoint/2010/main" val="2553689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arn(inVertical)">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197963" y="185450"/>
            <a:ext cx="11811785" cy="2139496"/>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vi-VN"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rPr>
              <a:t>II. Cơ quan cảm giác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342900" marR="0" lvl="0" indent="-342900" algn="just" defTabSz="457200" rtl="0" eaLnBrk="1" fontAlgn="auto" latinLnBrk="0" hangingPunct="1">
              <a:lnSpc>
                <a:spcPct val="107000"/>
              </a:lnSpc>
              <a:spcBef>
                <a:spcPts val="0"/>
              </a:spcBef>
              <a:spcAft>
                <a:spcPts val="1200"/>
              </a:spcAft>
              <a:buClrTx/>
              <a:buSzTx/>
              <a:buFontTx/>
              <a:buAutoNum type="arabicPeriod"/>
              <a:tabLst/>
              <a:defRPr/>
            </a:pPr>
            <a:r>
              <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xmlns="" val="tx"/>
                    </a:ext>
                  </a:extLst>
                </a:hlinkClick>
              </a:rPr>
              <a:t>Cơ quan thị giác</a:t>
            </a:r>
            <a:endPar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457200" rtl="0" eaLnBrk="1" fontAlgn="auto" latinLnBrk="0" hangingPunct="1">
              <a:lnSpc>
                <a:spcPct val="107000"/>
              </a:lnSpc>
              <a:spcBef>
                <a:spcPts val="0"/>
              </a:spcBef>
              <a:spcAft>
                <a:spcPts val="1200"/>
              </a:spcAft>
              <a:buClrTx/>
              <a:buSzTx/>
              <a:buFontTx/>
              <a:buAutoNum type="arabicPeriod"/>
              <a:tabLst/>
              <a:defRPr/>
            </a:pP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Rectangle 3">
            <a:extLst>
              <a:ext uri="{FF2B5EF4-FFF2-40B4-BE49-F238E27FC236}">
                <a16:creationId xmlns:a16="http://schemas.microsoft.com/office/drawing/2014/main" id="{0B37A70F-19D3-4146-A270-CE5EAA7611FC}"/>
              </a:ext>
            </a:extLst>
          </p:cNvPr>
          <p:cNvSpPr>
            <a:spLocks noChangeArrowheads="1"/>
          </p:cNvSpPr>
          <p:nvPr/>
        </p:nvSpPr>
        <p:spPr bwMode="auto">
          <a:xfrm>
            <a:off x="3417618" y="1613419"/>
            <a:ext cx="8350103"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altLang="vi-VN" i="0" u="none" strike="noStrike" kern="1200" cap="none" spc="0" normalizeH="0" baseline="0" noProof="0" dirty="0">
                <a:ln>
                  <a:noFill/>
                </a:ln>
                <a:solidFill>
                  <a:srgbClr val="7030A0"/>
                </a:solidFill>
                <a:effectLst/>
                <a:uLnTx/>
                <a:uFillTx/>
                <a:latin typeface="Open Sans"/>
                <a:ea typeface="+mn-ea"/>
                <a:cs typeface="+mn-cs"/>
              </a:rPr>
              <a:t>- Cơ quan thị giác gồm các bộ phận là: Cầu mắt, dây thần kinh thị giác, trung khu thị giác ở não bộ.</a:t>
            </a:r>
            <a:endParaRPr kumimoji="0" lang="vi-VN" altLang="vi-VN" i="0" u="none" strike="noStrike" kern="1200" cap="none" spc="0" normalizeH="0" baseline="0" noProof="0" dirty="0">
              <a:ln>
                <a:noFill/>
              </a:ln>
              <a:solidFill>
                <a:srgbClr val="00B050"/>
              </a:solidFill>
              <a:effectLst/>
              <a:uLnTx/>
              <a:uFillTx/>
              <a:latin typeface="Open Sans"/>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altLang="vi-VN" i="0" u="none" strike="noStrike" kern="1200" cap="none" spc="0" normalizeH="0" baseline="0" noProof="0" dirty="0">
                <a:ln>
                  <a:noFill/>
                </a:ln>
                <a:solidFill>
                  <a:srgbClr val="00B050"/>
                </a:solidFill>
                <a:effectLst/>
                <a:uLnTx/>
                <a:uFillTx/>
                <a:latin typeface="Open Sans"/>
                <a:ea typeface="+mn-ea"/>
                <a:cs typeface="+mn-cs"/>
              </a:rPr>
              <a:t>- Quá trình thu nhận ánh sáng từ vật đến võng mạc trong cầu mắt:</a:t>
            </a:r>
            <a:endParaRPr kumimoji="0" lang="vi-VN" altLang="vi-VN" sz="1000" i="0" u="none" strike="noStrike" kern="1200" cap="none" spc="0" normalizeH="0" baseline="0" noProof="0" dirty="0">
              <a:ln>
                <a:noFill/>
              </a:ln>
              <a:solidFill>
                <a:srgbClr val="00B050"/>
              </a:solidFill>
              <a:effectLst/>
              <a:uLnTx/>
              <a:uFillTx/>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altLang="vi-VN" i="0" u="none" strike="noStrike" kern="1200" cap="none" spc="0" normalizeH="0" baseline="0" noProof="0" dirty="0">
                <a:ln>
                  <a:noFill/>
                </a:ln>
                <a:solidFill>
                  <a:srgbClr val="C00000"/>
                </a:solidFill>
                <a:effectLst/>
                <a:uLnTx/>
                <a:uFillTx/>
                <a:latin typeface="Open Sans"/>
                <a:ea typeface="+mn-ea"/>
                <a:cs typeface="+mn-cs"/>
              </a:rPr>
              <a:t>Ánh sáng từ vật → Giác mạc → Thủy dịch → Đồng tử → Thủy tinh thể → Dịch thủy tinh → Võng mạc.</a:t>
            </a:r>
            <a:endParaRPr kumimoji="0" lang="vi-VN" altLang="vi-VN" sz="2800" i="0" u="none" strike="noStrike" kern="1200" cap="none" spc="0" normalizeH="0" baseline="0" noProof="0" dirty="0">
              <a:ln>
                <a:noFill/>
              </a:ln>
              <a:solidFill>
                <a:prstClr val="black"/>
              </a:solidFill>
              <a:effectLst/>
              <a:uLnTx/>
              <a:uFillTx/>
              <a:ea typeface="+mn-ea"/>
              <a:cs typeface="+mn-cs"/>
            </a:endParaRPr>
          </a:p>
        </p:txBody>
      </p:sp>
      <p:pic>
        <p:nvPicPr>
          <p:cNvPr id="5" name="Picture 2" descr="Quan sát hình 34.2 và cho biết Cấu tạo của cơ quan thị giác gồm những bộ phận nào?">
            <a:extLst>
              <a:ext uri="{FF2B5EF4-FFF2-40B4-BE49-F238E27FC236}">
                <a16:creationId xmlns:a16="http://schemas.microsoft.com/office/drawing/2014/main" id="{08D77B8B-19E9-4FBD-9991-BDE6A797F1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748" y="1962375"/>
            <a:ext cx="3075843" cy="19669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Dựa vào hình 17.9 trang 88 cho biết Cấu tạo của cơ quan thính giác">
            <a:extLst>
              <a:ext uri="{FF2B5EF4-FFF2-40B4-BE49-F238E27FC236}">
                <a16:creationId xmlns:a16="http://schemas.microsoft.com/office/drawing/2014/main" id="{19E55FE0-AD0E-45AE-96A3-E8AAFA4F11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748" y="3929350"/>
            <a:ext cx="3019136" cy="27432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5060C2D4-F49A-4059-9F7C-C7BCB96D86D5}"/>
              </a:ext>
            </a:extLst>
          </p:cNvPr>
          <p:cNvSpPr>
            <a:spLocks noChangeArrowheads="1"/>
          </p:cNvSpPr>
          <p:nvPr/>
        </p:nvSpPr>
        <p:spPr bwMode="auto">
          <a:xfrm>
            <a:off x="3417618" y="3912781"/>
            <a:ext cx="859213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just" defTabSz="914400" rtl="0" eaLnBrk="0" fontAlgn="base" latinLnBrk="0" hangingPunct="0">
              <a:lnSpc>
                <a:spcPct val="100000"/>
              </a:lnSpc>
              <a:spcBef>
                <a:spcPct val="0"/>
              </a:spcBef>
              <a:spcAft>
                <a:spcPct val="0"/>
              </a:spcAft>
              <a:buClrTx/>
              <a:buSzTx/>
              <a:tabLst/>
            </a:pPr>
            <a:r>
              <a:rPr lang="vi-VN" altLang="vi-VN" dirty="0">
                <a:solidFill>
                  <a:srgbClr val="002060"/>
                </a:solidFill>
                <a:latin typeface="Open Sans"/>
              </a:rPr>
              <a:t>- </a:t>
            </a:r>
            <a:r>
              <a:rPr kumimoji="0" lang="vi-VN" altLang="vi-VN" b="0" i="0" u="none" strike="noStrike" cap="none" normalizeH="0" baseline="0" dirty="0">
                <a:ln>
                  <a:noFill/>
                </a:ln>
                <a:solidFill>
                  <a:srgbClr val="002060"/>
                </a:solidFill>
                <a:effectLst/>
                <a:latin typeface="Open Sans"/>
              </a:rPr>
              <a:t>Cấu tạo của cơ quan thính giác gồm: tai, dây thần kinh thính giác, trung khu thính giác.</a:t>
            </a:r>
            <a:endParaRPr kumimoji="0" lang="vi-VN" altLang="vi-VN" b="0" i="0" u="none" strike="noStrike" cap="none" normalizeH="0" baseline="0" dirty="0">
              <a:ln>
                <a:noFill/>
              </a:ln>
              <a:solidFill>
                <a:srgbClr val="000000"/>
              </a:solidFill>
              <a:effectLst/>
              <a:latin typeface="Open Sans"/>
            </a:endParaRPr>
          </a:p>
          <a:p>
            <a:pPr marR="0" lvl="0" algn="just" defTabSz="914400" rtl="0" eaLnBrk="0" fontAlgn="base" latinLnBrk="0" hangingPunct="0">
              <a:lnSpc>
                <a:spcPct val="100000"/>
              </a:lnSpc>
              <a:spcBef>
                <a:spcPct val="0"/>
              </a:spcBef>
              <a:spcAft>
                <a:spcPct val="0"/>
              </a:spcAft>
              <a:buClrTx/>
              <a:buSzTx/>
              <a:tabLst/>
            </a:pPr>
            <a:r>
              <a:rPr lang="vi-VN" altLang="vi-VN" dirty="0">
                <a:solidFill>
                  <a:srgbClr val="7030A0"/>
                </a:solidFill>
                <a:latin typeface="Open Sans"/>
              </a:rPr>
              <a:t>- C</a:t>
            </a:r>
            <a:r>
              <a:rPr kumimoji="0" lang="vi-VN" altLang="vi-VN" b="0" i="0" u="none" strike="noStrike" cap="none" normalizeH="0" baseline="0" dirty="0">
                <a:ln>
                  <a:noFill/>
                </a:ln>
                <a:solidFill>
                  <a:srgbClr val="7030A0"/>
                </a:solidFill>
                <a:effectLst/>
                <a:latin typeface="Open Sans"/>
              </a:rPr>
              <a:t>ác bộ phận cấu tạo của tai: Tai ngoài (gồm vành tai, ống tai ngoài), tai giữa (có màng nhĩ, chuỗi xương tai, või nhĩ) và tai trong (có ốc tai chứa các tế bào cảm thụ âm thanh).</a:t>
            </a:r>
            <a:endParaRPr kumimoji="0" lang="vi-VN" altLang="vi-VN" b="0" i="0" u="none" strike="noStrike" cap="none" normalizeH="0" baseline="0" dirty="0">
              <a:ln>
                <a:noFill/>
              </a:ln>
              <a:solidFill>
                <a:srgbClr val="000000"/>
              </a:solidFill>
              <a:effectLst/>
              <a:latin typeface="Open Sans"/>
            </a:endParaRPr>
          </a:p>
          <a:p>
            <a:pPr marR="0" lvl="0" algn="just" defTabSz="914400" rtl="0" eaLnBrk="0" fontAlgn="base" latinLnBrk="0" hangingPunct="0">
              <a:lnSpc>
                <a:spcPct val="100000"/>
              </a:lnSpc>
              <a:spcBef>
                <a:spcPct val="0"/>
              </a:spcBef>
              <a:spcAft>
                <a:spcPct val="0"/>
              </a:spcAft>
              <a:buClrTx/>
              <a:buSzTx/>
              <a:tabLst/>
            </a:pPr>
            <a:r>
              <a:rPr lang="vi-VN" altLang="vi-VN" dirty="0">
                <a:solidFill>
                  <a:srgbClr val="00B0F0"/>
                </a:solidFill>
                <a:latin typeface="Open Sans"/>
              </a:rPr>
              <a:t>- </a:t>
            </a:r>
            <a:r>
              <a:rPr kumimoji="0" lang="vi-VN" altLang="vi-VN" b="0" i="0" u="none" strike="noStrike" cap="none" normalizeH="0" baseline="0" dirty="0">
                <a:ln>
                  <a:noFill/>
                </a:ln>
                <a:solidFill>
                  <a:srgbClr val="00B0F0"/>
                </a:solidFill>
                <a:effectLst/>
                <a:latin typeface="Open Sans"/>
              </a:rPr>
              <a:t>Sơ đồ truyền âm thanh từ nguồn phát âm đến tế bào thụ cảm âm thanh ở ốc tai: Âm thanh từ nguồn phát âm → Vành tai → Ống tai ngoài → Màng nhĩ → Các xương tai giữa → Ốc tai → Tế bào thụ cảm âm thanh.</a:t>
            </a:r>
            <a:endParaRPr kumimoji="0" lang="vi-VN" altLang="vi-VN" sz="2800" b="0" i="0" u="none" strike="noStrike" cap="none" normalizeH="0" baseline="0" dirty="0">
              <a:ln>
                <a:noFill/>
              </a:ln>
              <a:solidFill>
                <a:srgbClr val="00B0F0"/>
              </a:solidFill>
              <a:effectLst/>
            </a:endParaRPr>
          </a:p>
        </p:txBody>
      </p:sp>
      <p:sp>
        <p:nvSpPr>
          <p:cNvPr id="2" name="Rectangle 1">
            <a:extLst>
              <a:ext uri="{FF2B5EF4-FFF2-40B4-BE49-F238E27FC236}">
                <a16:creationId xmlns:a16="http://schemas.microsoft.com/office/drawing/2014/main" id="{88A26D23-360E-40E7-8E3E-C93ED0A03712}"/>
              </a:ext>
            </a:extLst>
          </p:cNvPr>
          <p:cNvSpPr/>
          <p:nvPr/>
        </p:nvSpPr>
        <p:spPr>
          <a:xfrm>
            <a:off x="197963" y="3856549"/>
            <a:ext cx="2307042" cy="368434"/>
          </a:xfrm>
          <a:prstGeom prst="rect">
            <a:avLst/>
          </a:prstGeom>
        </p:spPr>
        <p:txBody>
          <a:bodyPr wrap="none">
            <a:spAutoFit/>
          </a:bodyPr>
          <a:lstStyle/>
          <a:p>
            <a:pPr lvl="0" algn="just">
              <a:lnSpc>
                <a:spcPct val="107000"/>
              </a:lnSpc>
              <a:spcAft>
                <a:spcPts val="1200"/>
              </a:spcAft>
              <a:defRPr/>
            </a:pPr>
            <a:r>
              <a:rPr lang="vi-VN"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xmlns="" val="tx"/>
                    </a:ext>
                  </a:extLst>
                </a:hlinkClick>
              </a:rPr>
              <a:t>2. Cơ quan thính giác</a:t>
            </a:r>
            <a:endParaRPr lang="vi-VN" sz="1400" dirty="0">
              <a:solidFill>
                <a:prstClr val="black"/>
              </a:solidFill>
              <a:ea typeface="Arial" panose="020B0604020202020204" pitchFamily="34" charset="0"/>
              <a:cs typeface="Times New Roman" panose="02020603050405020304" pitchFamily="18" charset="0"/>
            </a:endParaRPr>
          </a:p>
        </p:txBody>
      </p:sp>
      <p:pic>
        <p:nvPicPr>
          <p:cNvPr id="8" name="Picture 2" descr="Quan sát hình 34.2 và cho biết Cấu tạo của cơ quan thị giác gồm những bộ phận nào?">
            <a:extLst>
              <a:ext uri="{FF2B5EF4-FFF2-40B4-BE49-F238E27FC236}">
                <a16:creationId xmlns:a16="http://schemas.microsoft.com/office/drawing/2014/main" id="{A0D0358F-F85C-471D-889F-F6C550CB145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287" y="1962375"/>
            <a:ext cx="3075843" cy="19669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Dựa vào hình 17.9 trang 88 cho biết Cấu tạo của cơ quan thính giác">
            <a:extLst>
              <a:ext uri="{FF2B5EF4-FFF2-40B4-BE49-F238E27FC236}">
                <a16:creationId xmlns:a16="http://schemas.microsoft.com/office/drawing/2014/main" id="{8F3825C5-8A7C-42FC-AB7D-C0083FA05D3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287" y="3929350"/>
            <a:ext cx="3019136" cy="274320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783BCB51-781B-4E47-9550-54E67FD62B16}"/>
              </a:ext>
            </a:extLst>
          </p:cNvPr>
          <p:cNvSpPr/>
          <p:nvPr/>
        </p:nvSpPr>
        <p:spPr>
          <a:xfrm>
            <a:off x="296178" y="3817485"/>
            <a:ext cx="2307042" cy="369332"/>
          </a:xfrm>
          <a:prstGeom prst="rect">
            <a:avLst/>
          </a:prstGeom>
        </p:spPr>
        <p:txBody>
          <a:bodyPr wrap="none">
            <a:spAutoFit/>
          </a:bodyPr>
          <a:lstStyle/>
          <a:p>
            <a:pPr lvl="0">
              <a:spcAft>
                <a:spcPts val="1200"/>
              </a:spcAft>
              <a:defRPr/>
            </a:pPr>
            <a:r>
              <a:rPr lang="vi-VN"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xmlns="" val="tx"/>
                    </a:ext>
                  </a:extLst>
                </a:hlinkClick>
              </a:rPr>
              <a:t>2. Cơ quan thính giác</a:t>
            </a:r>
            <a:endParaRPr lang="vi-VN" sz="1400" dirty="0">
              <a:solidFill>
                <a:prstClr val="black"/>
              </a:solidFill>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66728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barn(inVertical)">
                                      <p:cBhvr>
                                        <p:cTn id="18" dur="500"/>
                                        <p:tgtEl>
                                          <p:spTgt spid="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Effect transition="in" filter="barn(inVertical)">
                                      <p:cBhvr>
                                        <p:cTn id="23" dur="500"/>
                                        <p:tgtEl>
                                          <p:spTgt spid="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animEffect transition="in" filter="barn(inVertical)">
                                      <p:cBhvr>
                                        <p:cTn id="28"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197963" y="185450"/>
            <a:ext cx="11811785" cy="2201821"/>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vi-VN"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rPr>
              <a:t>II. Cơ quan cảm giác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defTabSz="457200" rtl="0" eaLnBrk="1" fontAlgn="auto" latinLnBrk="0" hangingPunct="1">
              <a:spcBef>
                <a:spcPts val="0"/>
              </a:spcBef>
              <a:spcAft>
                <a:spcPts val="1200"/>
              </a:spcAft>
              <a:buClrTx/>
              <a:buSzTx/>
              <a:buFontTx/>
              <a:buNone/>
              <a:tabLst/>
              <a:defRPr/>
            </a:pPr>
            <a:r>
              <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xmlns="" val="tx"/>
                    </a:ext>
                  </a:extLst>
                </a:hlinkClick>
              </a:rPr>
              <a:t>1. Cơ quan thị giác</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defTabSz="457200" rtl="0" eaLnBrk="1" fontAlgn="auto" latinLnBrk="0" hangingPunct="1">
              <a:spcBef>
                <a:spcPts val="0"/>
              </a:spcBef>
              <a:spcAft>
                <a:spcPts val="1200"/>
              </a:spcAft>
              <a:buClrTx/>
              <a:buSzTx/>
              <a:buFontTx/>
              <a:buNone/>
              <a:tabLst/>
              <a:defRPr/>
            </a:pPr>
            <a:r>
              <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xmlns="" val="tx"/>
                    </a:ext>
                  </a:extLst>
                </a:hlinkClick>
              </a:rPr>
              <a:t>2. Cơ quan thính giác</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D5A513AF-4FAE-4D7B-B4D7-44E268BAEBF5}"/>
              </a:ext>
            </a:extLst>
          </p:cNvPr>
          <p:cNvSpPr>
            <a:spLocks noChangeArrowheads="1"/>
          </p:cNvSpPr>
          <p:nvPr/>
        </p:nvSpPr>
        <p:spPr bwMode="auto">
          <a:xfrm>
            <a:off x="1345929" y="3279421"/>
            <a:ext cx="4558684"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000" b="0" i="0" u="none" strike="noStrike" cap="none" normalizeH="0" baseline="0" dirty="0">
                <a:ln>
                  <a:noFill/>
                </a:ln>
                <a:solidFill>
                  <a:srgbClr val="0070C0"/>
                </a:solidFill>
                <a:effectLst/>
                <a:latin typeface="Arial" panose="020B0604020202020204" pitchFamily="34" charset="0"/>
              </a:rPr>
              <a:t>Nêu thêm tên một số bệnh, tật về mắt.</a:t>
            </a:r>
            <a:endParaRPr kumimoji="0" lang="vi-VN" altLang="vi-VN" sz="1050" b="0" i="0" u="none" strike="noStrike" cap="none" normalizeH="0" baseline="0" dirty="0">
              <a:ln>
                <a:noFill/>
              </a:ln>
              <a:solidFill>
                <a:srgbClr val="0070C0"/>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vi-VN" altLang="vi-VN" sz="2000" b="1" i="0" u="none" strike="noStrike" cap="none" normalizeH="0" baseline="0" dirty="0">
              <a:ln>
                <a:noFill/>
              </a:ln>
              <a:solidFill>
                <a:srgbClr val="008000"/>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dirty="0">
                <a:ln>
                  <a:noFill/>
                </a:ln>
                <a:solidFill>
                  <a:srgbClr val="008000"/>
                </a:solidFill>
                <a:effectLst/>
                <a:latin typeface="Arial" panose="020B0604020202020204" pitchFamily="34" charset="0"/>
              </a:rPr>
              <a:t>Trả lời:</a:t>
            </a:r>
            <a:endParaRPr kumimoji="0" lang="vi-VN" altLang="vi-VN" sz="1050" b="0" i="0" u="none" strike="noStrike" cap="none" normalizeH="0" baseline="0" dirty="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000" b="0" i="0" u="none" strike="noStrike" cap="none" normalizeH="0" baseline="0" dirty="0">
                <a:ln>
                  <a:noFill/>
                </a:ln>
                <a:solidFill>
                  <a:srgbClr val="0070C0"/>
                </a:solidFill>
                <a:effectLst/>
                <a:latin typeface="Arial" panose="020B0604020202020204" pitchFamily="34" charset="0"/>
              </a:rPr>
              <a:t>Một số bệnh, tật khác về mắt: thoái hóa điểm vàng, dị ứng mắt, viêm bờ mi mắt, lẹo mắt, lác mắt, giác mạc hình nón, quáng gà, đau mắt hột,…</a:t>
            </a:r>
            <a:endParaRPr kumimoji="0" lang="vi-VN" altLang="vi-VN" sz="1050" b="0" i="0" u="none" strike="noStrike" cap="none" normalizeH="0" baseline="0" dirty="0">
              <a:ln>
                <a:noFill/>
              </a:ln>
              <a:solidFill>
                <a:srgbClr val="0070C0"/>
              </a:solidFill>
              <a:effectLst/>
              <a:latin typeface="Arial" panose="020B0604020202020204" pitchFamily="34" charset="0"/>
            </a:endParaRPr>
          </a:p>
        </p:txBody>
      </p:sp>
      <p:pic>
        <p:nvPicPr>
          <p:cNvPr id="5" name="Picture 2" descr="Quan sát hình 34.2 và cho biết Cấu tạo của cơ quan thị giác gồm những bộ phận nào?">
            <a:extLst>
              <a:ext uri="{FF2B5EF4-FFF2-40B4-BE49-F238E27FC236}">
                <a16:creationId xmlns:a16="http://schemas.microsoft.com/office/drawing/2014/main" id="{1E4F662D-12DD-4A36-88A0-17606D0021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22698" y="687572"/>
            <a:ext cx="3227254" cy="26027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Dựa vào hình 17.9 trang 88 cho biết Cấu tạo của cơ quan thính giác">
            <a:extLst>
              <a:ext uri="{FF2B5EF4-FFF2-40B4-BE49-F238E27FC236}">
                <a16:creationId xmlns:a16="http://schemas.microsoft.com/office/drawing/2014/main" id="{05583C00-020E-4EDF-82B7-7C472B8CCC7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04613" y="687571"/>
            <a:ext cx="6159795" cy="260279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B48AE1B5-ED03-4E25-8AE4-2BF6511EEC57}"/>
              </a:ext>
            </a:extLst>
          </p:cNvPr>
          <p:cNvSpPr/>
          <p:nvPr/>
        </p:nvSpPr>
        <p:spPr>
          <a:xfrm>
            <a:off x="6041340" y="3279682"/>
            <a:ext cx="5968408" cy="3416320"/>
          </a:xfrm>
          <a:prstGeom prst="rect">
            <a:avLst/>
          </a:prstGeom>
        </p:spPr>
        <p:txBody>
          <a:bodyPr wrap="square">
            <a:spAutoFit/>
          </a:bodyPr>
          <a:lstStyle/>
          <a:p>
            <a:pPr algn="just"/>
            <a:r>
              <a:rPr lang="vi-VN" dirty="0">
                <a:solidFill>
                  <a:srgbClr val="7030A0"/>
                </a:solidFill>
                <a:latin typeface="Open Sans"/>
              </a:rPr>
              <a:t>Nêu thêm tên và cách phòng một số bệnh về tai.</a:t>
            </a:r>
          </a:p>
          <a:p>
            <a:pPr algn="just"/>
            <a:endParaRPr lang="vi-VN" b="1" dirty="0">
              <a:solidFill>
                <a:srgbClr val="008000"/>
              </a:solidFill>
              <a:latin typeface="Open Sans"/>
            </a:endParaRPr>
          </a:p>
          <a:p>
            <a:pPr algn="just"/>
            <a:r>
              <a:rPr lang="vi-VN" b="1" dirty="0">
                <a:solidFill>
                  <a:srgbClr val="008000"/>
                </a:solidFill>
                <a:latin typeface="Open Sans"/>
              </a:rPr>
              <a:t>Trả lời:</a:t>
            </a:r>
            <a:endParaRPr lang="vi-VN" dirty="0">
              <a:solidFill>
                <a:srgbClr val="000000"/>
              </a:solidFill>
              <a:latin typeface="Open Sans"/>
            </a:endParaRPr>
          </a:p>
          <a:p>
            <a:pPr algn="just"/>
            <a:r>
              <a:rPr lang="vi-VN" dirty="0">
                <a:solidFill>
                  <a:srgbClr val="7030A0"/>
                </a:solidFill>
                <a:latin typeface="Open Sans"/>
              </a:rPr>
              <a:t>- Tên một số bệnh khác về tai: Chàm tai, viêm sụn vành tai, ù tai, điếc,…</a:t>
            </a:r>
          </a:p>
          <a:p>
            <a:pPr algn="just"/>
            <a:r>
              <a:rPr lang="vi-VN" dirty="0">
                <a:solidFill>
                  <a:srgbClr val="7030A0"/>
                </a:solidFill>
                <a:latin typeface="Open Sans"/>
              </a:rPr>
              <a:t>- Cách phòng một số bệnh về tai:</a:t>
            </a:r>
          </a:p>
          <a:p>
            <a:pPr algn="just"/>
            <a:r>
              <a:rPr lang="vi-VN" dirty="0">
                <a:solidFill>
                  <a:srgbClr val="7030A0"/>
                </a:solidFill>
                <a:latin typeface="Open Sans"/>
              </a:rPr>
              <a:t>+ Thực hiện vệ sinh tai đúng cách, tránh dùng các vật nhọn, sắc để ngoáy tai hay lấy ráy tai.</a:t>
            </a:r>
          </a:p>
          <a:p>
            <a:pPr algn="just"/>
            <a:r>
              <a:rPr lang="vi-VN" dirty="0">
                <a:solidFill>
                  <a:srgbClr val="7030A0"/>
                </a:solidFill>
                <a:latin typeface="Open Sans"/>
              </a:rPr>
              <a:t>+ Cần giữ vệ sinh để tránh viêm họng, nhiễm khuẩn gây viêm tai.</a:t>
            </a:r>
          </a:p>
          <a:p>
            <a:pPr algn="just"/>
            <a:r>
              <a:rPr lang="vi-VN" dirty="0">
                <a:solidFill>
                  <a:srgbClr val="7030A0"/>
                </a:solidFill>
                <a:latin typeface="Open Sans"/>
              </a:rPr>
              <a:t>+ Hạn chế tiếng ồn, không nghe âm thanh có cường độ cao.</a:t>
            </a:r>
            <a:endParaRPr lang="vi-VN" b="0" i="0" dirty="0">
              <a:solidFill>
                <a:srgbClr val="7030A0"/>
              </a:solidFill>
              <a:effectLst/>
              <a:latin typeface="Open Sans"/>
            </a:endParaRPr>
          </a:p>
        </p:txBody>
      </p:sp>
    </p:spTree>
    <p:extLst>
      <p:ext uri="{BB962C8B-B14F-4D97-AF65-F5344CB8AC3E}">
        <p14:creationId xmlns:p14="http://schemas.microsoft.com/office/powerpoint/2010/main" val="364077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arn(inVertic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barn(inVertical)">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arn(inVertical)">
                                      <p:cBhvr>
                                        <p:cTn id="25" dur="500"/>
                                        <p:tgtEl>
                                          <p:spTgt spid="3">
                                            <p:txEl>
                                              <p:pRg st="2" end="2"/>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inVertical)">
                                      <p:cBhvr>
                                        <p:cTn id="31" dur="500"/>
                                        <p:tgtEl>
                                          <p:spTgt spid="3">
                                            <p:txEl>
                                              <p:pRg st="4" end="4"/>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barn(inVertical)">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197963" y="185450"/>
            <a:ext cx="11811785" cy="2201821"/>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vi-VN"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rPr>
              <a:t>II. Cơ quan cảm giác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1200"/>
              </a:spcAft>
              <a:buClrTx/>
              <a:buSzTx/>
              <a:buFontTx/>
              <a:buNone/>
              <a:tabLst/>
              <a:defRPr/>
            </a:pPr>
            <a:r>
              <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xmlns="" val="tx"/>
                    </a:ext>
                  </a:extLst>
                </a:hlinkClick>
              </a:rPr>
              <a:t>1. Cơ quan thị giác</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1200"/>
              </a:spcAft>
              <a:buClrTx/>
              <a:buSzTx/>
              <a:buFontTx/>
              <a:buNone/>
              <a:tabLst/>
              <a:defRPr/>
            </a:pPr>
            <a:r>
              <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xmlns="" val="tx"/>
                    </a:ext>
                  </a:extLst>
                </a:hlinkClick>
              </a:rPr>
              <a:t>2. Cơ quan thính giác</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pic>
        <p:nvPicPr>
          <p:cNvPr id="5" name="Picture 2" descr="Quan sát hình 34.2 và cho biết Cấu tạo của cơ quan thị giác gồm những bộ phận nào?">
            <a:extLst>
              <a:ext uri="{FF2B5EF4-FFF2-40B4-BE49-F238E27FC236}">
                <a16:creationId xmlns:a16="http://schemas.microsoft.com/office/drawing/2014/main" id="{1E4F662D-12DD-4A36-88A0-17606D0021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22698" y="687572"/>
            <a:ext cx="3227254" cy="26027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Dựa vào hình 17.9 trang 88 cho biết Cấu tạo của cơ quan thính giác">
            <a:extLst>
              <a:ext uri="{FF2B5EF4-FFF2-40B4-BE49-F238E27FC236}">
                <a16:creationId xmlns:a16="http://schemas.microsoft.com/office/drawing/2014/main" id="{05583C00-020E-4EDF-82B7-7C472B8CCC7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04613" y="687571"/>
            <a:ext cx="6159795" cy="260279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299B72EC-FB1A-4AA2-9751-550224D1E62E}"/>
              </a:ext>
            </a:extLst>
          </p:cNvPr>
          <p:cNvSpPr/>
          <p:nvPr/>
        </p:nvSpPr>
        <p:spPr>
          <a:xfrm>
            <a:off x="329609" y="3429000"/>
            <a:ext cx="11532781" cy="2862322"/>
          </a:xfrm>
          <a:prstGeom prst="rect">
            <a:avLst/>
          </a:prstGeom>
        </p:spPr>
        <p:txBody>
          <a:bodyPr wrap="square">
            <a:spAutoFit/>
          </a:bodyPr>
          <a:lstStyle/>
          <a:p>
            <a:pPr algn="just"/>
            <a:r>
              <a:rPr lang="vi-VN" sz="2000" b="1" i="1" dirty="0">
                <a:solidFill>
                  <a:srgbClr val="FF0000"/>
                </a:solidFill>
                <a:latin typeface="Open Sans"/>
              </a:rPr>
              <a:t>Giải thích tại sao những người làm việc hoặc sống trong môi trường có âm thanh cường độ cao thường xuyên như công nhân nhà máy dệt, người sống gần đường tàu,… dễ bị giảm thính lực?</a:t>
            </a:r>
          </a:p>
          <a:p>
            <a:pPr algn="just"/>
            <a:r>
              <a:rPr lang="vi-VN" sz="2000" b="1" dirty="0">
                <a:solidFill>
                  <a:srgbClr val="008000"/>
                </a:solidFill>
                <a:latin typeface="Open Sans"/>
              </a:rPr>
              <a:t>Trả lời:</a:t>
            </a:r>
            <a:endParaRPr lang="vi-VN" sz="2000" dirty="0">
              <a:solidFill>
                <a:srgbClr val="000000"/>
              </a:solidFill>
              <a:latin typeface="Open Sans"/>
            </a:endParaRPr>
          </a:p>
          <a:p>
            <a:pPr algn="just"/>
            <a:r>
              <a:rPr lang="vi-VN" sz="2000" b="1" i="1" dirty="0">
                <a:solidFill>
                  <a:srgbClr val="0070C0"/>
                </a:solidFill>
                <a:latin typeface="Open Sans"/>
              </a:rPr>
              <a:t>Những người làm việc hoặc sống trong môi trường có âm thanh cường độ cao thường xuyên như công nhân nhà máy dệt, người sống gần đường tàu,… dễ bị giảm thính lực vì: Âm thanh với cường độ cao thường xuyên có thể làm tổn thương các tế bào cảm thụ âm thanh nằm ở ốc tai. Khi các tế bào cảm thụ âm thanh bị tổn thương, tùy mức độ tổn thương, sẽ hạn chế hoặc làm mất khả năng hình thành xung thần kinh để truyền tới trung khu thính giác, dẫn đến việc cảm nhận âm thanh bị hạn chế (giảm thính lực).</a:t>
            </a:r>
          </a:p>
        </p:txBody>
      </p:sp>
    </p:spTree>
    <p:extLst>
      <p:ext uri="{BB962C8B-B14F-4D97-AF65-F5344CB8AC3E}">
        <p14:creationId xmlns:p14="http://schemas.microsoft.com/office/powerpoint/2010/main" val="323156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barn(inVertical)">
                                      <p:cBhvr>
                                        <p:cTn id="15"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197963" y="185450"/>
            <a:ext cx="11811785" cy="2201821"/>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457200" rtl="0" eaLnBrk="1" fontAlgn="auto" latinLnBrk="0" hangingPunct="1">
              <a:lnSpc>
                <a:spcPct val="107000"/>
              </a:lnSpc>
              <a:spcBef>
                <a:spcPts val="0"/>
              </a:spcBef>
              <a:spcAft>
                <a:spcPts val="0"/>
              </a:spcAft>
              <a:buClrTx/>
              <a:buSzTx/>
              <a:buFontTx/>
              <a:buNone/>
              <a:tabLst/>
              <a:defRPr/>
            </a:pPr>
            <a:r>
              <a:rPr kumimoji="0" lang="vi-VN" sz="16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0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rPr>
              <a:t>II. Cơ quan cảm giác </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1200"/>
              </a:spcAft>
              <a:buClrTx/>
              <a:buSzTx/>
              <a:buFontTx/>
              <a:buNone/>
              <a:tabLst/>
              <a:defRPr/>
            </a:pPr>
            <a:r>
              <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xmlns="" val="tx"/>
                    </a:ext>
                  </a:extLst>
                </a:hlinkClick>
              </a:rPr>
              <a:t>1. Cơ quan thị giác</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1200"/>
              </a:spcAft>
              <a:buClrTx/>
              <a:buSzTx/>
              <a:buFontTx/>
              <a:buNone/>
              <a:tabLst/>
              <a:defRPr/>
            </a:pPr>
            <a:r>
              <a:rPr kumimoji="0" lang="vi-VN" sz="1800" b="1" i="0" u="none" strike="noStrike" kern="1200" cap="none" spc="0" normalizeH="0" baseline="0" noProof="0" dirty="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xmlns="" val="tx"/>
                    </a:ext>
                  </a:extLst>
                </a:hlinkClick>
              </a:rPr>
              <a:t>2. Cơ quan thính giác</a:t>
            </a:r>
            <a:endParaRPr kumimoji="0" lang="vi-VN" sz="14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pic>
        <p:nvPicPr>
          <p:cNvPr id="5" name="Picture 2" descr="Quan sát hình 34.2 và cho biết Cấu tạo của cơ quan thị giác gồm những bộ phận nào?">
            <a:extLst>
              <a:ext uri="{FF2B5EF4-FFF2-40B4-BE49-F238E27FC236}">
                <a16:creationId xmlns:a16="http://schemas.microsoft.com/office/drawing/2014/main" id="{1E4F662D-12DD-4A36-88A0-17606D0021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61566" y="826209"/>
            <a:ext cx="3227254" cy="26027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Dựa vào hình 17.9 trang 88 cho biết Cấu tạo của cơ quan thính giác">
            <a:extLst>
              <a:ext uri="{FF2B5EF4-FFF2-40B4-BE49-F238E27FC236}">
                <a16:creationId xmlns:a16="http://schemas.microsoft.com/office/drawing/2014/main" id="{05583C00-020E-4EDF-82B7-7C472B8CCC7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88820" y="826209"/>
            <a:ext cx="3175589" cy="260279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1">
            <a:extLst>
              <a:ext uri="{FF2B5EF4-FFF2-40B4-BE49-F238E27FC236}">
                <a16:creationId xmlns:a16="http://schemas.microsoft.com/office/drawing/2014/main" id="{E2345CA5-70CD-47C6-A2B4-7FC4B8A5A33A}"/>
              </a:ext>
            </a:extLst>
          </p:cNvPr>
          <p:cNvSpPr>
            <a:spLocks noChangeArrowheads="1"/>
          </p:cNvSpPr>
          <p:nvPr/>
        </p:nvSpPr>
        <p:spPr bwMode="auto">
          <a:xfrm>
            <a:off x="197963" y="3746659"/>
            <a:ext cx="11760121"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vi-VN" altLang="vi-VN" b="1" i="1" u="none" strike="noStrike" cap="none" normalizeH="0" baseline="0" dirty="0">
                <a:ln>
                  <a:noFill/>
                </a:ln>
                <a:solidFill>
                  <a:srgbClr val="FF0000"/>
                </a:solidFill>
                <a:effectLst/>
                <a:latin typeface="Arial" panose="020B0604020202020204" pitchFamily="34" charset="0"/>
              </a:rPr>
              <a:t>Nêu ý nghĩa của việc đội mũ bảo hiểm khi điều khiển phương tiện giao thông và mũ bảo hộ khi tham gia lao động ở một số công trường, nhà máy.</a:t>
            </a:r>
            <a:endParaRPr kumimoji="0" lang="vi-VN" altLang="vi-VN" sz="1000" b="1" i="1" u="none" strike="noStrike" cap="none" normalizeH="0" baseline="0" dirty="0">
              <a:ln>
                <a:noFill/>
              </a:ln>
              <a:solidFill>
                <a:srgbClr val="FF0000"/>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b="1" i="0" u="none" strike="noStrike" cap="none" normalizeH="0" baseline="0" dirty="0">
                <a:ln>
                  <a:noFill/>
                </a:ln>
                <a:solidFill>
                  <a:srgbClr val="008000"/>
                </a:solidFill>
                <a:effectLst/>
                <a:latin typeface="Arial" panose="020B0604020202020204" pitchFamily="34" charset="0"/>
              </a:rPr>
              <a:t>Trả lời:</a:t>
            </a:r>
            <a:endParaRPr kumimoji="0" lang="vi-VN" altLang="vi-VN" sz="1000" b="0" i="0" u="none" strike="noStrike" cap="none" normalizeH="0" baseline="0" dirty="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b="1" i="1" u="none" strike="noStrike" cap="none" normalizeH="0" baseline="0" dirty="0">
                <a:ln>
                  <a:noFill/>
                </a:ln>
                <a:solidFill>
                  <a:srgbClr val="00B0F0"/>
                </a:solidFill>
                <a:effectLst/>
                <a:latin typeface="Arial" panose="020B0604020202020204" pitchFamily="34" charset="0"/>
              </a:rPr>
              <a:t>Việc đội mũ bảo hiểm khi điều khiển phương tiện giao thông và mũ bảo hộ khi tham gia lao động ở một số công trường, nhà máy sẽ giúp bảo vệ não bộ – cơ quan quan trọng có vai trò sống còn bậc nhất trong cơ thể tránh khỏi được những tổn thương trong trường hợp có tai nạn xảy ra. Nhờ đó, việc này sẽ giúp giảm thiểu hậu quả do tai nạn gây ra, đặc biệt là giảm số ca tử vong do chấn thương sọ não – một trong những nguy cơ tử vong hàng đầu trong các tai nạn giao thông và tai nạn lao động.</a:t>
            </a:r>
            <a:endParaRPr kumimoji="0" lang="vi-VN" altLang="vi-VN" sz="1000" b="1" i="1" u="none" strike="noStrike" cap="none" normalizeH="0" baseline="0" dirty="0">
              <a:ln>
                <a:noFill/>
              </a:ln>
              <a:solidFill>
                <a:srgbClr val="00B0F0"/>
              </a:solidFill>
              <a:effectLst/>
              <a:latin typeface="Arial" panose="020B0604020202020204" pitchFamily="34" charset="0"/>
            </a:endParaRPr>
          </a:p>
        </p:txBody>
      </p:sp>
      <p:pic>
        <p:nvPicPr>
          <p:cNvPr id="9" name="Picture 8">
            <a:extLst>
              <a:ext uri="{FF2B5EF4-FFF2-40B4-BE49-F238E27FC236}">
                <a16:creationId xmlns:a16="http://schemas.microsoft.com/office/drawing/2014/main" id="{9135E6E3-7544-4DE5-B11C-1CE2DC8CF006}"/>
              </a:ext>
            </a:extLst>
          </p:cNvPr>
          <p:cNvPicPr>
            <a:picLocks noChangeAspect="1"/>
          </p:cNvPicPr>
          <p:nvPr/>
        </p:nvPicPr>
        <p:blipFill>
          <a:blip r:embed="rId8"/>
          <a:stretch>
            <a:fillRect/>
          </a:stretch>
        </p:blipFill>
        <p:spPr>
          <a:xfrm>
            <a:off x="2863676" y="826209"/>
            <a:ext cx="3050073" cy="2602791"/>
          </a:xfrm>
          <a:prstGeom prst="rect">
            <a:avLst/>
          </a:prstGeom>
        </p:spPr>
      </p:pic>
    </p:spTree>
    <p:extLst>
      <p:ext uri="{BB962C8B-B14F-4D97-AF65-F5344CB8AC3E}">
        <p14:creationId xmlns:p14="http://schemas.microsoft.com/office/powerpoint/2010/main" val="1299834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barn(inVertical)">
                                      <p:cBhvr>
                                        <p:cTn id="15"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197963" y="185450"/>
            <a:ext cx="11811785" cy="521810"/>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4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7DFA9DBA-B5C1-4E03-8083-159B4032BB1A}"/>
              </a:ext>
            </a:extLst>
          </p:cNvPr>
          <p:cNvSpPr>
            <a:spLocks noChangeArrowheads="1"/>
          </p:cNvSpPr>
          <p:nvPr/>
        </p:nvSpPr>
        <p:spPr bwMode="auto">
          <a:xfrm>
            <a:off x="3636335" y="792617"/>
            <a:ext cx="8179981"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1300" b="1" i="1" u="none" strike="noStrike" cap="none" normalizeH="0" baseline="0" dirty="0">
                <a:ln>
                  <a:noFill/>
                </a:ln>
                <a:solidFill>
                  <a:srgbClr val="FF0000"/>
                </a:solidFill>
                <a:effectLst/>
                <a:latin typeface="Arial" panose="020B0604020202020204" pitchFamily="34" charset="0"/>
                <a:ea typeface="Times New Roman" panose="02020603050405020304" pitchFamily="18" charset="0"/>
                <a:cs typeface="Arial" panose="020B0604020202020204" pitchFamily="34" charset="0"/>
              </a:rPr>
              <a:t>Thiết kế tờ rơi/ bài trình bày để tuyên truyền cho mọi người tác hại của sử dụng chất gây nghiện.</a:t>
            </a:r>
            <a:endParaRPr kumimoji="0" lang="vi-VN" altLang="vi-VN" sz="1200" b="1" i="1" u="none" strike="noStrike" cap="none" normalizeH="0" baseline="0" dirty="0">
              <a:ln>
                <a:noFill/>
              </a:ln>
              <a:solidFill>
                <a:srgbClr val="FF0000"/>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1300" b="1"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 Bước 1: Tìm hiểu thông tin về tác hại của chất gây nghiện.</a:t>
            </a:r>
            <a:endParaRPr kumimoji="0" lang="vi-VN" altLang="vi-VN" sz="1200" b="1" i="0" u="none" strike="noStrike" cap="none" normalizeH="0" baseline="0" dirty="0">
              <a:ln>
                <a:noFill/>
              </a:ln>
              <a:solidFill>
                <a:srgbClr val="0070C0"/>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1300" b="1"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 Bước 2: Thiết kế tờ rơi/ bài trình bày nêu lên tác hại của việc sử dụng chất gây nghiện.</a:t>
            </a:r>
            <a:endParaRPr kumimoji="0" lang="vi-VN" altLang="vi-VN" sz="1200" b="1" i="0" u="none" strike="noStrike" cap="none" normalizeH="0" baseline="0" dirty="0">
              <a:ln>
                <a:noFill/>
              </a:ln>
              <a:solidFill>
                <a:srgbClr val="0070C0"/>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1300" b="1"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 Bước 3: Trình bày nội dung tờ rơi/ bài trình bày với người thân, bạn bè.</a:t>
            </a:r>
            <a:endParaRPr kumimoji="0" lang="vi-VN" altLang="vi-VN" sz="1200" b="1" i="0" u="none" strike="noStrike" cap="none" normalizeH="0" baseline="0" dirty="0">
              <a:ln>
                <a:noFill/>
              </a:ln>
              <a:solidFill>
                <a:srgbClr val="0070C0"/>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1600" b="1" i="0" u="none" strike="noStrike" cap="none" normalizeH="0" baseline="0" dirty="0">
                <a:ln>
                  <a:noFill/>
                </a:ln>
                <a:solidFill>
                  <a:srgbClr val="008000"/>
                </a:solidFill>
                <a:effectLst/>
                <a:latin typeface="Arial" panose="020B0604020202020204" pitchFamily="34" charset="0"/>
                <a:ea typeface="Times New Roman" panose="02020603050405020304" pitchFamily="18" charset="0"/>
                <a:cs typeface="Arial" panose="020B0604020202020204" pitchFamily="34" charset="0"/>
              </a:rPr>
              <a:t>Trả lời:</a:t>
            </a:r>
            <a:endParaRPr kumimoji="0" lang="vi-VN" altLang="vi-VN" sz="1600" b="0" i="0" u="none" strike="noStrike" cap="none" normalizeH="0" baseline="0" dirty="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1600" b="0" i="1" u="none" strike="noStrike" cap="none" normalizeH="0" baseline="0" dirty="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 Học sinh tìm hiểu thông tin về tác hại của chất gây nghiện và tiến hành thiết kế tờ rơi theo khả năng sáng tạo của bản thân.</a:t>
            </a:r>
            <a:endParaRPr kumimoji="0" lang="vi-VN" altLang="vi-VN" sz="1600" b="0" i="1" u="none" strike="noStrike" cap="none" normalizeH="0" baseline="0" dirty="0">
              <a:ln>
                <a:noFill/>
              </a:ln>
              <a:solidFill>
                <a:srgbClr val="7030A0"/>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1600" b="0" i="1" u="none" strike="noStrike" cap="none" normalizeH="0" baseline="0" dirty="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 Tham khảo một số tờ rơi nêu lên tác hại của việc sử dụng chất gây nghiện:</a:t>
            </a:r>
            <a:endParaRPr kumimoji="0" lang="vi-VN" altLang="vi-VN" sz="2400" b="0" i="1" u="none" strike="noStrike" cap="none" normalizeH="0" baseline="0" dirty="0">
              <a:ln>
                <a:noFill/>
              </a:ln>
              <a:solidFill>
                <a:srgbClr val="7030A0"/>
              </a:solidFill>
              <a:effectLst/>
              <a:latin typeface="Arial" panose="020B0604020202020204" pitchFamily="34" charset="0"/>
            </a:endParaRPr>
          </a:p>
        </p:txBody>
      </p:sp>
      <p:pic>
        <p:nvPicPr>
          <p:cNvPr id="10" name="Picture 9" descr="Thiết kế tờ rơi bài trình bày để tuyên truyền cho mọi người tác hại của sử dụng chất gây nghiện">
            <a:extLst>
              <a:ext uri="{FF2B5EF4-FFF2-40B4-BE49-F238E27FC236}">
                <a16:creationId xmlns:a16="http://schemas.microsoft.com/office/drawing/2014/main" id="{88CB3E1A-17AA-4DD2-99FC-91754D0B36B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636335" y="2845243"/>
            <a:ext cx="4413250" cy="3492500"/>
          </a:xfrm>
          <a:prstGeom prst="rect">
            <a:avLst/>
          </a:prstGeom>
          <a:noFill/>
          <a:ln>
            <a:noFill/>
          </a:ln>
        </p:spPr>
      </p:pic>
      <p:pic>
        <p:nvPicPr>
          <p:cNvPr id="11" name="Picture 10" descr="Thiết kế tờ rơi bài trình bày để tuyên truyền cho mọi người tác hại của sử dụng chất gây nghiện">
            <a:extLst>
              <a:ext uri="{FF2B5EF4-FFF2-40B4-BE49-F238E27FC236}">
                <a16:creationId xmlns:a16="http://schemas.microsoft.com/office/drawing/2014/main" id="{F559642B-4E6C-4CC3-9ED6-95FE8193C1B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830414" y="3112238"/>
            <a:ext cx="4179334" cy="3225505"/>
          </a:xfrm>
          <a:prstGeom prst="rect">
            <a:avLst/>
          </a:prstGeom>
          <a:noFill/>
          <a:ln>
            <a:noFill/>
          </a:ln>
        </p:spPr>
      </p:pic>
      <p:pic>
        <p:nvPicPr>
          <p:cNvPr id="12" name="Picture 11">
            <a:extLst>
              <a:ext uri="{FF2B5EF4-FFF2-40B4-BE49-F238E27FC236}">
                <a16:creationId xmlns:a16="http://schemas.microsoft.com/office/drawing/2014/main" id="{B5F9ABFE-3CD9-4D6B-B699-2C018C9ADE0C}"/>
              </a:ext>
            </a:extLst>
          </p:cNvPr>
          <p:cNvPicPr>
            <a:picLocks noChangeAspect="1"/>
          </p:cNvPicPr>
          <p:nvPr/>
        </p:nvPicPr>
        <p:blipFill>
          <a:blip r:embed="rId4"/>
          <a:stretch>
            <a:fillRect/>
          </a:stretch>
        </p:blipFill>
        <p:spPr>
          <a:xfrm>
            <a:off x="235643" y="707261"/>
            <a:ext cx="3050073" cy="1877438"/>
          </a:xfrm>
          <a:prstGeom prst="rect">
            <a:avLst/>
          </a:prstGeom>
        </p:spPr>
      </p:pic>
      <p:pic>
        <p:nvPicPr>
          <p:cNvPr id="13" name="Picture 2" descr="Quan sát hình 34.2 và cho biết Cấu tạo của cơ quan thị giác gồm những bộ phận nào?">
            <a:extLst>
              <a:ext uri="{FF2B5EF4-FFF2-40B4-BE49-F238E27FC236}">
                <a16:creationId xmlns:a16="http://schemas.microsoft.com/office/drawing/2014/main" id="{04A39D57-920C-4EE1-8C06-63A32D8C787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052" y="2584699"/>
            <a:ext cx="3227254" cy="207236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9CE4B681-59BB-470A-B48A-F9CCEEAD28F2}"/>
              </a:ext>
            </a:extLst>
          </p:cNvPr>
          <p:cNvPicPr>
            <a:picLocks noChangeAspect="1"/>
          </p:cNvPicPr>
          <p:nvPr/>
        </p:nvPicPr>
        <p:blipFill>
          <a:blip r:embed="rId6"/>
          <a:stretch>
            <a:fillRect/>
          </a:stretch>
        </p:blipFill>
        <p:spPr>
          <a:xfrm>
            <a:off x="172533" y="4657060"/>
            <a:ext cx="3176291" cy="2079558"/>
          </a:xfrm>
          <a:prstGeom prst="rect">
            <a:avLst/>
          </a:prstGeom>
        </p:spPr>
      </p:pic>
      <p:cxnSp>
        <p:nvCxnSpPr>
          <p:cNvPr id="14" name="Straight Connector 13">
            <a:extLst>
              <a:ext uri="{FF2B5EF4-FFF2-40B4-BE49-F238E27FC236}">
                <a16:creationId xmlns:a16="http://schemas.microsoft.com/office/drawing/2014/main" id="{EB6C9B9F-72A4-4A04-A609-EFD88E4FF62F}"/>
              </a:ext>
            </a:extLst>
          </p:cNvPr>
          <p:cNvCxnSpPr/>
          <p:nvPr/>
        </p:nvCxnSpPr>
        <p:spPr>
          <a:xfrm>
            <a:off x="3374306" y="792617"/>
            <a:ext cx="0" cy="5856276"/>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63541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barn(inVertical)">
                                      <p:cBhvr>
                                        <p:cTn id="21" dur="500"/>
                                        <p:tgtEl>
                                          <p:spTgt spid="2">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barn(inVertical)">
                                      <p:cBhvr>
                                        <p:cTn id="24" dur="500"/>
                                        <p:tgtEl>
                                          <p:spTgt spid="2">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arn(inVertical)">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197963" y="185450"/>
            <a:ext cx="11811785" cy="4474623"/>
          </a:xfrm>
          <a:prstGeom prst="rect">
            <a:avLst/>
          </a:prstGeom>
        </p:spPr>
        <p:txBody>
          <a:bodyPr wrap="square">
            <a:spAutoFit/>
          </a:bodyPr>
          <a:lstStyle/>
          <a:p>
            <a:pPr algn="ctr">
              <a:lnSpc>
                <a:spcPct val="107000"/>
              </a:lnSpc>
            </a:pPr>
            <a:r>
              <a:rPr lang="vi-VN" sz="28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lang="vi-VN" sz="1400" b="1" dirty="0">
              <a:solidFill>
                <a:srgbClr val="FF0000"/>
              </a:solidFill>
              <a:effectLst>
                <a:outerShdw blurRad="38100" dist="38100" dir="2700000" algn="tl">
                  <a:srgbClr val="000000">
                    <a:alpha val="43137"/>
                  </a:srgbClr>
                </a:outerShdw>
              </a:effectLst>
              <a:latin typeface="Arial" panose="020B0604020202020204" pitchFamily="34" charset="0"/>
              <a:ea typeface="Arial" panose="020B0604020202020204" pitchFamily="34" charset="0"/>
              <a:cs typeface="Times New Roman" panose="02020603050405020304" pitchFamily="18" charset="0"/>
            </a:endParaRPr>
          </a:p>
          <a:p>
            <a:pPr>
              <a:lnSpc>
                <a:spcPct val="107000"/>
              </a:lnSpc>
            </a:pPr>
            <a:r>
              <a:rPr lang="vi-VN" sz="16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sz="14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pPr>
            <a:r>
              <a:rPr lang="vi-VN" sz="2000"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lang="vi-VN" sz="14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pPr>
            <a:r>
              <a:rPr lang="vi-VN"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sz="14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1200"/>
              </a:spcAft>
            </a:pPr>
            <a:r>
              <a:rPr lang="vi-VN"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xmlns="" val="tx"/>
                    </a:ext>
                  </a:extLst>
                </a:hlinkClick>
              </a:rPr>
              <a:t>1. Cấu tạo và chức năng</a:t>
            </a:r>
            <a:endParaRPr lang="vi-VN" sz="14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1200"/>
              </a:spcAft>
            </a:pPr>
            <a:r>
              <a:rPr lang="vi-VN"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xmlns="" val="tx"/>
                    </a:ext>
                  </a:extLst>
                </a:hlinkClick>
              </a:rPr>
              <a:t>2. Một số bệnh về hệ thần kinh</a:t>
            </a:r>
            <a:endParaRPr lang="vi-VN" sz="14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1200"/>
              </a:spcAft>
            </a:pPr>
            <a:r>
              <a:rPr lang="vi-VN"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xmlns="" val="tx"/>
                    </a:ext>
                  </a:extLst>
                </a:hlinkClick>
              </a:rPr>
              <a:t>3. Tác hại của chất gây nghiện đối với hệ thần kinh</a:t>
            </a:r>
            <a:endParaRPr lang="vi-VN" sz="14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pPr>
            <a:endParaRPr lang="vi-VN" sz="2000"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xmlns="" val="tx"/>
                  </a:ext>
                </a:extLst>
              </a:hlinkClick>
            </a:endParaRPr>
          </a:p>
          <a:p>
            <a:pPr algn="just">
              <a:lnSpc>
                <a:spcPct val="107000"/>
              </a:lnSpc>
            </a:pPr>
            <a:r>
              <a:rPr lang="vi-VN" sz="2000"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xmlns="" val="tx"/>
                    </a:ext>
                  </a:extLst>
                </a:hlinkClick>
              </a:rPr>
              <a:t>II. Cơ quan cảm giác </a:t>
            </a:r>
            <a:endParaRPr lang="vi-VN" sz="14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pPr>
            <a:r>
              <a:rPr lang="vi-VN"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vi-VN" sz="14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1200"/>
              </a:spcAft>
            </a:pPr>
            <a:r>
              <a:rPr lang="vi-VN"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xmlns="" val="tx"/>
                    </a:ext>
                  </a:extLst>
                </a:hlinkClick>
              </a:rPr>
              <a:t>1. Cơ quan thị giác</a:t>
            </a:r>
            <a:endParaRPr lang="vi-VN" sz="14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1200"/>
              </a:spcAft>
            </a:pPr>
            <a:r>
              <a:rPr lang="vi-VN"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xmlns="" val="tx"/>
                    </a:ext>
                  </a:extLst>
                </a:hlinkClick>
              </a:rPr>
              <a:t>2. Cơ quan thính giác</a:t>
            </a:r>
            <a:endParaRPr lang="vi-VN" sz="14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438047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3661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FB04BC-FD92-4C93-B42E-844F08AA8BAF}"/>
              </a:ext>
            </a:extLst>
          </p:cNvPr>
          <p:cNvSpPr/>
          <p:nvPr/>
        </p:nvSpPr>
        <p:spPr>
          <a:xfrm>
            <a:off x="3946443" y="3159673"/>
            <a:ext cx="7959610" cy="3108543"/>
          </a:xfrm>
          <a:prstGeom prst="rect">
            <a:avLst/>
          </a:prstGeom>
        </p:spPr>
        <p:txBody>
          <a:bodyPr wrap="square">
            <a:spAutoFit/>
          </a:bodyPr>
          <a:lstStyle/>
          <a:p>
            <a:pPr algn="just"/>
            <a:r>
              <a:rPr lang="vi-VN" sz="2800" b="1" dirty="0">
                <a:solidFill>
                  <a:srgbClr val="00B0F0"/>
                </a:solidFill>
                <a:latin typeface="Open Sans" panose="020B0606030504020204"/>
              </a:rPr>
              <a:t>Trả lời:</a:t>
            </a:r>
          </a:p>
          <a:p>
            <a:pPr algn="just"/>
            <a:r>
              <a:rPr lang="vi-VN" sz="2800" b="1" dirty="0">
                <a:solidFill>
                  <a:srgbClr val="00B0F0"/>
                </a:solidFill>
                <a:latin typeface="Open Sans" panose="020B0606030504020204"/>
              </a:rPr>
              <a:t>- Quá trình tiếp nhận hình ảnh có sự tham gia của các cơ quan là: mắt, dây thần kinh thị giác và trung khu thị giác ở não bộ.</a:t>
            </a:r>
          </a:p>
          <a:p>
            <a:pPr algn="just"/>
            <a:r>
              <a:rPr lang="vi-VN" sz="2800" b="1" dirty="0">
                <a:solidFill>
                  <a:srgbClr val="00B0F0"/>
                </a:solidFill>
                <a:latin typeface="Open Sans" panose="020B0606030504020204"/>
              </a:rPr>
              <a:t>- Quá trình tiếp nhận âm thanh có sự tham gia của các cơ quan là: tai, dây thần kinh thính giác và trung khu thính giác ở não bộ.</a:t>
            </a:r>
          </a:p>
        </p:txBody>
      </p:sp>
      <p:sp>
        <p:nvSpPr>
          <p:cNvPr id="5" name="Rectangle 4">
            <a:extLst>
              <a:ext uri="{FF2B5EF4-FFF2-40B4-BE49-F238E27FC236}">
                <a16:creationId xmlns:a16="http://schemas.microsoft.com/office/drawing/2014/main" id="{4A38A0DF-B35B-401F-9DC8-49B28ED02383}"/>
              </a:ext>
            </a:extLst>
          </p:cNvPr>
          <p:cNvSpPr/>
          <p:nvPr/>
        </p:nvSpPr>
        <p:spPr>
          <a:xfrm>
            <a:off x="198522" y="305001"/>
            <a:ext cx="3043661" cy="4031873"/>
          </a:xfrm>
          <a:prstGeom prst="rect">
            <a:avLst/>
          </a:prstGeom>
        </p:spPr>
        <p:txBody>
          <a:bodyPr wrap="square">
            <a:spAutoFit/>
          </a:bodyPr>
          <a:lstStyle/>
          <a:p>
            <a:r>
              <a:rPr lang="vi-VN" sz="3200" b="1" i="1" dirty="0">
                <a:solidFill>
                  <a:srgbClr val="FF0000"/>
                </a:solidFill>
                <a:effectLst>
                  <a:outerShdw blurRad="38100" dist="38100" dir="2700000" algn="tl">
                    <a:srgbClr val="000000">
                      <a:alpha val="43137"/>
                    </a:srgbClr>
                  </a:outerShdw>
                </a:effectLst>
                <a:latin typeface="Open Sans" panose="020B0606030504020204"/>
              </a:rPr>
              <a:t>Em nhận thấy những cơ quan nào của con người tham gia vào quá trình tiếp nhận hình ảnh, âm thanh?</a:t>
            </a:r>
          </a:p>
        </p:txBody>
      </p:sp>
    </p:spTree>
    <p:extLst>
      <p:ext uri="{BB962C8B-B14F-4D97-AF65-F5344CB8AC3E}">
        <p14:creationId xmlns:p14="http://schemas.microsoft.com/office/powerpoint/2010/main" val="252697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245097" y="185450"/>
            <a:ext cx="11745798" cy="806311"/>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1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1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4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16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pic>
        <p:nvPicPr>
          <p:cNvPr id="1025" name="Picture 2" descr="Quan sát hình 34.1 nêu tên các bộ phận cấu tạo nên hệ thần kinh">
            <a:extLst>
              <a:ext uri="{FF2B5EF4-FFF2-40B4-BE49-F238E27FC236}">
                <a16:creationId xmlns:a16="http://schemas.microsoft.com/office/drawing/2014/main" id="{3CF49447-2F2E-473C-A39F-E1C9186B8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1548"/>
          <a:stretch>
            <a:fillRect/>
          </a:stretch>
        </p:blipFill>
        <p:spPr bwMode="auto">
          <a:xfrm>
            <a:off x="297711" y="1009402"/>
            <a:ext cx="2394134" cy="566314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B68EB2CD-23FB-4F3F-A81A-12A38B9712D7}"/>
              </a:ext>
            </a:extLst>
          </p:cNvPr>
          <p:cNvSpPr/>
          <p:nvPr/>
        </p:nvSpPr>
        <p:spPr>
          <a:xfrm>
            <a:off x="2913320" y="1828662"/>
            <a:ext cx="8846289" cy="4024628"/>
          </a:xfrm>
          <a:prstGeom prst="rect">
            <a:avLst/>
          </a:prstGeom>
        </p:spPr>
        <p:txBody>
          <a:bodyPr wrap="square">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thông</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tin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mục</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I,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sát</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34.1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trang</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162 SGK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hoàn</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thành</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nhiệm</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vụ</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sau</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1" i="1" u="none" strike="noStrike" kern="1200" cap="none" spc="0"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đây</a:t>
            </a:r>
            <a:r>
              <a:rPr kumimoji="0" lang="en-US" sz="2400" b="1" i="1"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vi-VN" sz="2000" b="1" i="1"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1: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phận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cấu</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tạo</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hệ</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kinh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Mỗi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bộ</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phận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đó</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gồm</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cơ</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chức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năng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hệ</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kinh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ví</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hiện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vai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trò</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hệ</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kinh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đối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cơ</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thể</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người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Nêu</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phòng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bệnh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hệ</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thần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kinh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4: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gây</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Lấy</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ví</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gây</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phổ</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biến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vi-VN"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US" sz="2400" b="1"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5: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chất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gây</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nghiện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vi-VN"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766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arn(inVertical)">
                                      <p:cBhvr>
                                        <p:cTn id="7"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226243" y="185450"/>
            <a:ext cx="11774079" cy="806311"/>
          </a:xfrm>
          <a:prstGeom prst="rect">
            <a:avLst/>
          </a:prstGeom>
        </p:spPr>
        <p:txBody>
          <a:bodyPr wrap="square">
            <a:spAutoFit/>
          </a:bodyPr>
          <a:lstStyle/>
          <a:p>
            <a:pPr algn="ctr">
              <a:lnSpc>
                <a:spcPct val="107000"/>
              </a:lnSpc>
            </a:pPr>
            <a:r>
              <a:rPr lang="vi-VN" sz="21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lang="vi-VN" sz="11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pPr>
            <a:r>
              <a:rPr lang="vi-VN" sz="2400"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lang="vi-VN" sz="16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p:txBody>
      </p:sp>
      <p:sp>
        <p:nvSpPr>
          <p:cNvPr id="2" name="Rectangle 2">
            <a:extLst>
              <a:ext uri="{FF2B5EF4-FFF2-40B4-BE49-F238E27FC236}">
                <a16:creationId xmlns:a16="http://schemas.microsoft.com/office/drawing/2014/main" id="{5AEC9153-7E6B-4185-9D35-880B9AF9796B}"/>
              </a:ext>
            </a:extLst>
          </p:cNvPr>
          <p:cNvSpPr>
            <a:spLocks noChangeArrowheads="1"/>
          </p:cNvSpPr>
          <p:nvPr/>
        </p:nvSpPr>
        <p:spPr bwMode="auto">
          <a:xfrm>
            <a:off x="135887" y="1170066"/>
            <a:ext cx="444554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vi-VN" altLang="vi-VN" sz="2400" i="1" dirty="0">
                <a:solidFill>
                  <a:srgbClr val="FF0000"/>
                </a:solidFill>
                <a:latin typeface="Arial" panose="020B0604020202020204" pitchFamily="34" charset="0"/>
                <a:ea typeface="Times New Roman" panose="02020603050405020304" pitchFamily="18" charset="0"/>
                <a:cs typeface="Arial" panose="020B0604020202020204" pitchFamily="34" charset="0"/>
              </a:rPr>
              <a:t>Quan sát hình 34.1, nêu tên các bộ phận cấu tạo nên hệ thần kinh. Mỗi bộ phận đó gồm những cơ quan nào?</a:t>
            </a:r>
            <a:endParaRPr lang="vi-VN" altLang="vi-VN" sz="2400" i="1" dirty="0">
              <a:solidFill>
                <a:srgbClr val="FF0000"/>
              </a:solidFill>
              <a:ea typeface="Times New Roman" panose="02020603050405020304" pitchFamily="18" charset="0"/>
            </a:endParaRPr>
          </a:p>
        </p:txBody>
      </p:sp>
      <p:pic>
        <p:nvPicPr>
          <p:cNvPr id="1025" name="Picture 2" descr="Quan sát hình 34.1 nêu tên các bộ phận cấu tạo nên hệ thần kinh">
            <a:extLst>
              <a:ext uri="{FF2B5EF4-FFF2-40B4-BE49-F238E27FC236}">
                <a16:creationId xmlns:a16="http://schemas.microsoft.com/office/drawing/2014/main" id="{3CF49447-2F2E-473C-A39F-E1C9186B8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1548"/>
          <a:stretch>
            <a:fillRect/>
          </a:stretch>
        </p:blipFill>
        <p:spPr bwMode="auto">
          <a:xfrm>
            <a:off x="812068" y="2818159"/>
            <a:ext cx="3769359" cy="376258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2875352D-340F-44BB-AB09-B5B6E22F3FE4}"/>
              </a:ext>
            </a:extLst>
          </p:cNvPr>
          <p:cNvSpPr/>
          <p:nvPr/>
        </p:nvSpPr>
        <p:spPr>
          <a:xfrm>
            <a:off x="5349853" y="2620649"/>
            <a:ext cx="6358238" cy="3893374"/>
          </a:xfrm>
          <a:prstGeom prst="rect">
            <a:avLst/>
          </a:prstGeom>
        </p:spPr>
        <p:txBody>
          <a:bodyPr wrap="square">
            <a:spAutoFit/>
          </a:bodyPr>
          <a:lstStyle/>
          <a:p>
            <a:pPr marL="30480" marR="30480" algn="just">
              <a:spcAft>
                <a:spcPts val="1200"/>
              </a:spcAft>
            </a:pPr>
            <a:r>
              <a:rPr lang="vi-VN" sz="2300" b="1" dirty="0">
                <a:solidFill>
                  <a:srgbClr val="00B050"/>
                </a:solidFill>
                <a:ea typeface="Times New Roman" panose="02020603050405020304" pitchFamily="18" charset="0"/>
              </a:rPr>
              <a:t>Trả lời:</a:t>
            </a:r>
            <a:endParaRPr lang="vi-VN" sz="2300" dirty="0">
              <a:solidFill>
                <a:srgbClr val="00B050"/>
              </a:solidFill>
              <a:latin typeface="Times New Roman" panose="02020603050405020304" pitchFamily="18" charset="0"/>
              <a:ea typeface="Times New Roman" panose="02020603050405020304" pitchFamily="18" charset="0"/>
            </a:endParaRPr>
          </a:p>
          <a:p>
            <a:pPr marL="30480" marR="30480" algn="just">
              <a:spcAft>
                <a:spcPts val="1200"/>
              </a:spcAft>
            </a:pPr>
            <a:r>
              <a:rPr lang="vi-VN" sz="2300" dirty="0">
                <a:solidFill>
                  <a:srgbClr val="7030A0"/>
                </a:solidFill>
                <a:ea typeface="Times New Roman" panose="02020603050405020304" pitchFamily="18" charset="0"/>
              </a:rPr>
              <a:t>- Các bộ phận cấu tạo nên hệ thần kinh gồm: Bộ phận thần kinh trung ương và bộ phận thần kinh ngoại biên.</a:t>
            </a:r>
            <a:endParaRPr lang="vi-VN" sz="2300" dirty="0">
              <a:solidFill>
                <a:srgbClr val="7030A0"/>
              </a:solidFill>
              <a:latin typeface="Times New Roman" panose="02020603050405020304" pitchFamily="18" charset="0"/>
              <a:ea typeface="Times New Roman" panose="02020603050405020304" pitchFamily="18" charset="0"/>
            </a:endParaRPr>
          </a:p>
          <a:p>
            <a:pPr marL="30480" marR="30480" algn="just">
              <a:spcAft>
                <a:spcPts val="1200"/>
              </a:spcAft>
            </a:pPr>
            <a:r>
              <a:rPr lang="vi-VN" sz="2300" dirty="0">
                <a:solidFill>
                  <a:srgbClr val="7030A0"/>
                </a:solidFill>
                <a:ea typeface="Times New Roman" panose="02020603050405020304" pitchFamily="18" charset="0"/>
              </a:rPr>
              <a:t>- Cấu tạo của mỗi bộ phận trong hệ thần kinh:</a:t>
            </a:r>
            <a:endParaRPr lang="vi-VN" sz="2300" dirty="0">
              <a:solidFill>
                <a:srgbClr val="7030A0"/>
              </a:solidFill>
              <a:latin typeface="Times New Roman" panose="02020603050405020304" pitchFamily="18" charset="0"/>
              <a:ea typeface="Times New Roman" panose="02020603050405020304" pitchFamily="18" charset="0"/>
            </a:endParaRPr>
          </a:p>
          <a:p>
            <a:pPr marL="30480" marR="30480" algn="just">
              <a:spcAft>
                <a:spcPts val="1200"/>
              </a:spcAft>
            </a:pPr>
            <a:r>
              <a:rPr lang="vi-VN" sz="2300" dirty="0">
                <a:solidFill>
                  <a:srgbClr val="7030A0"/>
                </a:solidFill>
                <a:ea typeface="Times New Roman" panose="02020603050405020304" pitchFamily="18" charset="0"/>
              </a:rPr>
              <a:t>+ Bộ phận thần kinh trung ương gồm có não bộ và tủy sống.</a:t>
            </a:r>
            <a:endParaRPr lang="vi-VN" sz="2300" dirty="0">
              <a:solidFill>
                <a:srgbClr val="7030A0"/>
              </a:solidFill>
              <a:latin typeface="Times New Roman" panose="02020603050405020304" pitchFamily="18" charset="0"/>
              <a:ea typeface="Times New Roman" panose="02020603050405020304" pitchFamily="18" charset="0"/>
            </a:endParaRPr>
          </a:p>
          <a:p>
            <a:pPr marL="30480" marR="30480" algn="just">
              <a:spcAft>
                <a:spcPts val="1200"/>
              </a:spcAft>
            </a:pPr>
            <a:r>
              <a:rPr lang="vi-VN" sz="2300" dirty="0">
                <a:solidFill>
                  <a:srgbClr val="7030A0"/>
                </a:solidFill>
                <a:ea typeface="Times New Roman" panose="02020603050405020304" pitchFamily="18" charset="0"/>
              </a:rPr>
              <a:t>+ Bộ phận thần kinh ngoại biên gồm các dây thần kinh và hạch thần kinh.</a:t>
            </a:r>
            <a:endParaRPr lang="vi-VN" sz="2300" dirty="0">
              <a:solidFill>
                <a:srgbClr val="7030A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6563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1025"/>
                                        </p:tgtEl>
                                        <p:attrNameLst>
                                          <p:attrName>style.visibility</p:attrName>
                                        </p:attrNameLst>
                                      </p:cBhvr>
                                      <p:to>
                                        <p:strVal val="visible"/>
                                      </p:to>
                                    </p:set>
                                    <p:animEffect transition="in" filter="barn(inVertical)">
                                      <p:cBhvr>
                                        <p:cTn id="10" dur="500"/>
                                        <p:tgtEl>
                                          <p:spTgt spid="102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245097" y="185450"/>
            <a:ext cx="11745798" cy="806311"/>
          </a:xfrm>
          <a:prstGeom prst="rect">
            <a:avLst/>
          </a:prstGeom>
        </p:spPr>
        <p:txBody>
          <a:bodyPr wrap="square">
            <a:spAutoFit/>
          </a:bodyPr>
          <a:lstStyle/>
          <a:p>
            <a:pPr algn="ctr">
              <a:lnSpc>
                <a:spcPct val="107000"/>
              </a:lnSpc>
            </a:pPr>
            <a:r>
              <a:rPr lang="vi-VN" sz="2100" b="1"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lang="vi-VN" sz="11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pPr>
            <a:r>
              <a:rPr lang="vi-VN" sz="2400" b="1" dirty="0">
                <a:solidFill>
                  <a:srgbClr val="008000"/>
                </a:solidFill>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lang="vi-VN" sz="1600" dirty="0">
              <a:solidFill>
                <a:prstClr val="black"/>
              </a:solidFill>
              <a:latin typeface="Arial" panose="020B0604020202020204" pitchFamily="34" charset="0"/>
              <a:ea typeface="Arial" panose="020B0604020202020204" pitchFamily="34" charset="0"/>
              <a:cs typeface="Times New Roman" panose="02020603050405020304" pitchFamily="18" charset="0"/>
            </a:endParaRPr>
          </a:p>
        </p:txBody>
      </p:sp>
      <p:pic>
        <p:nvPicPr>
          <p:cNvPr id="1025" name="Picture 2" descr="Quan sát hình 34.1 nêu tên các bộ phận cấu tạo nên hệ thần kinh">
            <a:extLst>
              <a:ext uri="{FF2B5EF4-FFF2-40B4-BE49-F238E27FC236}">
                <a16:creationId xmlns:a16="http://schemas.microsoft.com/office/drawing/2014/main" id="{3CF49447-2F2E-473C-A39F-E1C9186B8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1548"/>
          <a:stretch>
            <a:fillRect/>
          </a:stretch>
        </p:blipFill>
        <p:spPr bwMode="auto">
          <a:xfrm>
            <a:off x="8350022" y="2493119"/>
            <a:ext cx="3769359" cy="424731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2875352D-340F-44BB-AB09-B5B6E22F3FE4}"/>
              </a:ext>
            </a:extLst>
          </p:cNvPr>
          <p:cNvSpPr/>
          <p:nvPr/>
        </p:nvSpPr>
        <p:spPr>
          <a:xfrm>
            <a:off x="201105" y="991761"/>
            <a:ext cx="8538858" cy="2092881"/>
          </a:xfrm>
          <a:prstGeom prst="rect">
            <a:avLst/>
          </a:prstGeom>
        </p:spPr>
        <p:txBody>
          <a:bodyPr wrap="square">
            <a:spAutoFit/>
          </a:bodyPr>
          <a:lstStyle/>
          <a:p>
            <a:pPr marL="487680" marR="30480" indent="-457200" algn="just">
              <a:spcAft>
                <a:spcPts val="1200"/>
              </a:spcAft>
              <a:buAutoNum type="arabicPeriod"/>
            </a:pPr>
            <a:r>
              <a:rPr lang="vi-VN" sz="2000" dirty="0">
                <a:solidFill>
                  <a:srgbClr val="FF0000"/>
                </a:solidFill>
                <a:latin typeface="Arial" panose="020B0604020202020204" pitchFamily="34" charset="0"/>
                <a:ea typeface="Times New Roman" panose="02020603050405020304" pitchFamily="18" charset="0"/>
              </a:rPr>
              <a:t>Cấu tạo </a:t>
            </a:r>
          </a:p>
          <a:p>
            <a:pPr marL="30480" marR="30480" algn="just">
              <a:spcAft>
                <a:spcPts val="1200"/>
              </a:spcAft>
            </a:pPr>
            <a:r>
              <a:rPr lang="vi-VN" sz="2000" dirty="0">
                <a:solidFill>
                  <a:srgbClr val="7030A0"/>
                </a:solidFill>
                <a:latin typeface="Arial" panose="020B0604020202020204" pitchFamily="34" charset="0"/>
                <a:ea typeface="Times New Roman" panose="02020603050405020304" pitchFamily="18" charset="0"/>
              </a:rPr>
              <a:t>- Hệ thần kinh gồm: </a:t>
            </a:r>
            <a:r>
              <a:rPr lang="vi-VN" sz="2000" dirty="0">
                <a:solidFill>
                  <a:srgbClr val="00B0F0"/>
                </a:solidFill>
                <a:latin typeface="Arial" panose="020B0604020202020204" pitchFamily="34" charset="0"/>
                <a:ea typeface="Times New Roman" panose="02020603050405020304" pitchFamily="18" charset="0"/>
              </a:rPr>
              <a:t>Bộ phận thần kinh trung ương</a:t>
            </a:r>
            <a:r>
              <a:rPr lang="vi-VN" sz="2000" dirty="0">
                <a:solidFill>
                  <a:srgbClr val="7030A0"/>
                </a:solidFill>
                <a:latin typeface="Arial" panose="020B0604020202020204" pitchFamily="34" charset="0"/>
                <a:ea typeface="Times New Roman" panose="02020603050405020304" pitchFamily="18" charset="0"/>
              </a:rPr>
              <a:t> và </a:t>
            </a:r>
            <a:r>
              <a:rPr lang="vi-VN" sz="2000" dirty="0">
                <a:solidFill>
                  <a:srgbClr val="00B050"/>
                </a:solidFill>
                <a:latin typeface="Arial" panose="020B0604020202020204" pitchFamily="34" charset="0"/>
                <a:ea typeface="Times New Roman" panose="02020603050405020304" pitchFamily="18" charset="0"/>
              </a:rPr>
              <a:t>bộ phận thần kinh ngoại biên.</a:t>
            </a:r>
            <a:endParaRPr lang="vi-VN" sz="2000" dirty="0">
              <a:solidFill>
                <a:srgbClr val="00B0F0"/>
              </a:solidFill>
              <a:latin typeface="Arial" panose="020B0604020202020204" pitchFamily="34" charset="0"/>
              <a:ea typeface="Times New Roman" panose="02020603050405020304" pitchFamily="18" charset="0"/>
            </a:endParaRPr>
          </a:p>
          <a:p>
            <a:pPr marL="30480" marR="30480" algn="just">
              <a:spcAft>
                <a:spcPts val="1200"/>
              </a:spcAft>
            </a:pPr>
            <a:r>
              <a:rPr lang="vi-VN" sz="2000" dirty="0">
                <a:solidFill>
                  <a:srgbClr val="00B0F0"/>
                </a:solidFill>
                <a:latin typeface="Arial" panose="020B0604020202020204" pitchFamily="34" charset="0"/>
                <a:ea typeface="Times New Roman" panose="02020603050405020304" pitchFamily="18" charset="0"/>
              </a:rPr>
              <a:t>+ Bộ phận thần kinh trung ương gồm có não bộ và tủy sống.</a:t>
            </a:r>
            <a:endParaRPr lang="vi-VN" sz="2000" dirty="0">
              <a:solidFill>
                <a:srgbClr val="00B050"/>
              </a:solidFill>
              <a:latin typeface="Arial" panose="020B0604020202020204" pitchFamily="34" charset="0"/>
              <a:ea typeface="Times New Roman" panose="02020603050405020304" pitchFamily="18" charset="0"/>
            </a:endParaRPr>
          </a:p>
          <a:p>
            <a:pPr marL="30480" marR="30480" algn="just">
              <a:spcAft>
                <a:spcPts val="1200"/>
              </a:spcAft>
            </a:pPr>
            <a:r>
              <a:rPr lang="vi-VN" sz="2000" dirty="0">
                <a:solidFill>
                  <a:srgbClr val="00B050"/>
                </a:solidFill>
                <a:latin typeface="Arial" panose="020B0604020202020204" pitchFamily="34" charset="0"/>
                <a:ea typeface="Times New Roman" panose="02020603050405020304" pitchFamily="18" charset="0"/>
              </a:rPr>
              <a:t>+ Bộ phận thần kinh ngoại biên gồm các dây thần kinh và hạch thần kinh.</a:t>
            </a:r>
            <a:endParaRPr lang="vi-VN" sz="2000" dirty="0">
              <a:solidFill>
                <a:srgbClr val="00B05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78850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arn(inVertical)">
                                      <p:cBhvr>
                                        <p:cTn id="7" dur="5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245097" y="185450"/>
            <a:ext cx="11745798" cy="806311"/>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1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1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4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16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pic>
        <p:nvPicPr>
          <p:cNvPr id="1025" name="Picture 2" descr="Quan sát hình 34.1 nêu tên các bộ phận cấu tạo nên hệ thần kinh">
            <a:extLst>
              <a:ext uri="{FF2B5EF4-FFF2-40B4-BE49-F238E27FC236}">
                <a16:creationId xmlns:a16="http://schemas.microsoft.com/office/drawing/2014/main" id="{3CF49447-2F2E-473C-A39F-E1C9186B8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1548"/>
          <a:stretch>
            <a:fillRect/>
          </a:stretch>
        </p:blipFill>
        <p:spPr bwMode="auto">
          <a:xfrm>
            <a:off x="245098" y="1096710"/>
            <a:ext cx="3015554" cy="546712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1CA02DA9-1CE5-4DEC-A437-18F6C6784CBF}"/>
              </a:ext>
            </a:extLst>
          </p:cNvPr>
          <p:cNvSpPr txBox="1"/>
          <p:nvPr/>
        </p:nvSpPr>
        <p:spPr>
          <a:xfrm>
            <a:off x="3533553" y="1238477"/>
            <a:ext cx="8237602" cy="3970318"/>
          </a:xfrm>
          <a:prstGeom prst="rect">
            <a:avLst/>
          </a:prstGeom>
          <a:noFill/>
        </p:spPr>
        <p:txBody>
          <a:bodyPr wrap="square" rtlCol="0">
            <a:spAutoFit/>
          </a:bodyPr>
          <a:lstStyle/>
          <a:p>
            <a:r>
              <a:rPr lang="vi-VN" sz="2800" dirty="0">
                <a:solidFill>
                  <a:srgbClr val="FF0000"/>
                </a:solidFill>
              </a:rPr>
              <a:t>1.Cấu tạo :</a:t>
            </a:r>
          </a:p>
          <a:p>
            <a:r>
              <a:rPr lang="vi-VN" sz="2800" dirty="0">
                <a:solidFill>
                  <a:srgbClr val="FF0000"/>
                </a:solidFill>
              </a:rPr>
              <a:t>2.Chức năng :</a:t>
            </a:r>
          </a:p>
          <a:p>
            <a:r>
              <a:rPr lang="vi-VN" sz="2800" i="1" dirty="0">
                <a:solidFill>
                  <a:srgbClr val="00B0F0"/>
                </a:solidFill>
              </a:rPr>
              <a:t>+ Thần kinh trung ương chỉ đạo , điều khiển mọi hoạt động của cơ thể bằng cách sử lí tín hiệu xung thần kinh và phát đi các xung thần kinh chỉ đạo hoạt động .</a:t>
            </a:r>
          </a:p>
          <a:p>
            <a:r>
              <a:rPr lang="vi-VN" sz="2800" i="1" dirty="0">
                <a:solidFill>
                  <a:srgbClr val="00B050"/>
                </a:solidFill>
              </a:rPr>
              <a:t>+ Thần kinh ngoại biên tiếp nhận , dẫn truyền xung thân kinh từ ngoại biên vào trung ương thần kinh và ngược lại .</a:t>
            </a:r>
          </a:p>
        </p:txBody>
      </p:sp>
    </p:spTree>
    <p:extLst>
      <p:ext uri="{BB962C8B-B14F-4D97-AF65-F5344CB8AC3E}">
        <p14:creationId xmlns:p14="http://schemas.microsoft.com/office/powerpoint/2010/main" val="688508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arn(inVertical)">
                                      <p:cBhvr>
                                        <p:cTn id="7"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245097" y="185450"/>
            <a:ext cx="11745798" cy="806311"/>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1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1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4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16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pic>
        <p:nvPicPr>
          <p:cNvPr id="1025" name="Picture 2" descr="Quan sát hình 34.1 nêu tên các bộ phận cấu tạo nên hệ thần kinh">
            <a:extLst>
              <a:ext uri="{FF2B5EF4-FFF2-40B4-BE49-F238E27FC236}">
                <a16:creationId xmlns:a16="http://schemas.microsoft.com/office/drawing/2014/main" id="{3CF49447-2F2E-473C-A39F-E1C9186B8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1548"/>
          <a:stretch>
            <a:fillRect/>
          </a:stretch>
        </p:blipFill>
        <p:spPr bwMode="auto">
          <a:xfrm>
            <a:off x="8350022" y="2493119"/>
            <a:ext cx="3769359" cy="4247317"/>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a:extLst>
              <a:ext uri="{FF2B5EF4-FFF2-40B4-BE49-F238E27FC236}">
                <a16:creationId xmlns:a16="http://schemas.microsoft.com/office/drawing/2014/main" id="{E2F4B4BC-02BA-4AB7-9BEE-D8B64BEF2129}"/>
              </a:ext>
            </a:extLst>
          </p:cNvPr>
          <p:cNvSpPr/>
          <p:nvPr/>
        </p:nvSpPr>
        <p:spPr>
          <a:xfrm>
            <a:off x="1963480" y="1651591"/>
            <a:ext cx="4550735" cy="3756837"/>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vi-VN" dirty="0"/>
          </a:p>
        </p:txBody>
      </p:sp>
      <p:sp>
        <p:nvSpPr>
          <p:cNvPr id="2" name="Rectangle 1">
            <a:extLst>
              <a:ext uri="{FF2B5EF4-FFF2-40B4-BE49-F238E27FC236}">
                <a16:creationId xmlns:a16="http://schemas.microsoft.com/office/drawing/2014/main" id="{CE78E351-D1C0-4D2A-BC4F-3D8BE567F6AF}"/>
              </a:ext>
            </a:extLst>
          </p:cNvPr>
          <p:cNvSpPr/>
          <p:nvPr/>
        </p:nvSpPr>
        <p:spPr>
          <a:xfrm>
            <a:off x="3198902" y="1975737"/>
            <a:ext cx="2079889" cy="3108543"/>
          </a:xfrm>
          <a:prstGeom prst="rect">
            <a:avLst/>
          </a:prstGeom>
        </p:spPr>
        <p:txBody>
          <a:bodyPr wrap="square">
            <a:spAutoFit/>
          </a:bodyPr>
          <a:lstStyle/>
          <a:p>
            <a:pPr marL="30480" marR="30480" algn="ctr">
              <a:spcAft>
                <a:spcPts val="1200"/>
              </a:spcAft>
            </a:pPr>
            <a:r>
              <a:rPr lang="vi-VN" sz="2800" dirty="0">
                <a:solidFill>
                  <a:srgbClr val="FF0000"/>
                </a:solidFill>
                <a:ea typeface="Times New Roman" panose="02020603050405020304" pitchFamily="18" charset="0"/>
              </a:rPr>
              <a:t>Lấy các ví dụ thể hiện vai trò của hệ thần kinh đối với cơ thể người.</a:t>
            </a:r>
            <a:endParaRPr lang="vi-VN" sz="2800"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5176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arn(inVertical)">
                                      <p:cBhvr>
                                        <p:cTn id="7"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0916E8-E1A0-419B-A6AA-D01D0E06233C}"/>
              </a:ext>
            </a:extLst>
          </p:cNvPr>
          <p:cNvSpPr/>
          <p:nvPr/>
        </p:nvSpPr>
        <p:spPr>
          <a:xfrm>
            <a:off x="245097" y="185450"/>
            <a:ext cx="11745798" cy="806311"/>
          </a:xfrm>
          <a:prstGeom prst="rect">
            <a:avLst/>
          </a:prstGeom>
        </p:spPr>
        <p:txBody>
          <a:bodyPr wrap="square">
            <a:spAutoFit/>
          </a:bodyPr>
          <a:lstStyle/>
          <a:p>
            <a:pPr marL="0" marR="0" lvl="0" indent="0" algn="ctr" defTabSz="457200" rtl="0" eaLnBrk="1" fontAlgn="auto" latinLnBrk="0" hangingPunct="1">
              <a:lnSpc>
                <a:spcPct val="107000"/>
              </a:lnSpc>
              <a:spcBef>
                <a:spcPts val="0"/>
              </a:spcBef>
              <a:spcAft>
                <a:spcPts val="0"/>
              </a:spcAft>
              <a:buClrTx/>
              <a:buSzTx/>
              <a:buFontTx/>
              <a:buNone/>
              <a:tabLst/>
              <a:defRPr/>
            </a:pPr>
            <a:r>
              <a:rPr kumimoji="0" lang="vi-VN" sz="21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34: HỆ THẦN KINH VÀ CÁC GIÁC QUAN Ở NGƯỜI</a:t>
            </a:r>
            <a:endParaRPr kumimoji="0" lang="vi-VN" sz="11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kumimoji="0" lang="vi-VN" sz="2400" b="1" i="0" u="none" strike="noStrike" kern="1200" cap="none" spc="0" normalizeH="0" baseline="0" noProof="0" dirty="0">
                <a:ln>
                  <a:noFill/>
                </a:ln>
                <a:solidFill>
                  <a:srgbClr val="008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xmlns="" val="tx"/>
                    </a:ext>
                  </a:extLst>
                </a:hlinkClick>
              </a:rPr>
              <a:t>I. Hệ thần kinh </a:t>
            </a:r>
            <a:endParaRPr kumimoji="0" lang="vi-VN" sz="1600" b="0" i="0" u="none" strike="noStrike" kern="12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pic>
        <p:nvPicPr>
          <p:cNvPr id="1025" name="Picture 2" descr="Quan sát hình 34.1 nêu tên các bộ phận cấu tạo nên hệ thần kinh">
            <a:extLst>
              <a:ext uri="{FF2B5EF4-FFF2-40B4-BE49-F238E27FC236}">
                <a16:creationId xmlns:a16="http://schemas.microsoft.com/office/drawing/2014/main" id="{3CF49447-2F2E-473C-A39F-E1C9186B8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1548"/>
          <a:stretch>
            <a:fillRect/>
          </a:stretch>
        </p:blipFill>
        <p:spPr bwMode="auto">
          <a:xfrm>
            <a:off x="297711" y="1009402"/>
            <a:ext cx="2394134" cy="566314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Rounded Corners 4">
            <a:extLst>
              <a:ext uri="{FF2B5EF4-FFF2-40B4-BE49-F238E27FC236}">
                <a16:creationId xmlns:a16="http://schemas.microsoft.com/office/drawing/2014/main" id="{2404B022-23D5-4C4C-BE03-9F1C51D5AABC}"/>
              </a:ext>
            </a:extLst>
          </p:cNvPr>
          <p:cNvSpPr/>
          <p:nvPr/>
        </p:nvSpPr>
        <p:spPr>
          <a:xfrm>
            <a:off x="2691845" y="1096926"/>
            <a:ext cx="9255058" cy="194398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0480" marR="30480" algn="just">
              <a:spcAft>
                <a:spcPts val="1200"/>
              </a:spcAft>
            </a:pPr>
            <a:r>
              <a:rPr lang="vi-VN" sz="2000" dirty="0">
                <a:solidFill>
                  <a:srgbClr val="000000"/>
                </a:solidFill>
                <a:ea typeface="Times New Roman" panose="02020603050405020304" pitchFamily="18" charset="0"/>
              </a:rPr>
              <a:t>Khi chạy, hệ vận động làm việc với cường độ lớn. Cùng lúc đó, dưới sự điều khiển của hệ thần kinh, các hệ cơ quan khác cũng tăng cường hoạt động: nhịp tim tăng, mạch máu giãn, thở nhanh và sâu, mồ hôi tiết nhiều,… để đáp ứng nhu cầu của cơ thể trong trường hợp này. Điều đó chứng tỏ hệ thần kinh có vai trò điều khiển, điều hòa và phối hợp hoạt động của các các cơ quan, hệ cơ quan trong cơ thể.</a:t>
            </a:r>
            <a:endParaRPr lang="vi-VN" dirty="0">
              <a:latin typeface="Times New Roman" panose="02020603050405020304" pitchFamily="18" charset="0"/>
              <a:ea typeface="Times New Roman" panose="02020603050405020304" pitchFamily="18" charset="0"/>
            </a:endParaRPr>
          </a:p>
        </p:txBody>
      </p:sp>
      <p:sp>
        <p:nvSpPr>
          <p:cNvPr id="6" name="Rectangle: Rounded Corners 5">
            <a:extLst>
              <a:ext uri="{FF2B5EF4-FFF2-40B4-BE49-F238E27FC236}">
                <a16:creationId xmlns:a16="http://schemas.microsoft.com/office/drawing/2014/main" id="{8B10F876-84CC-46A6-8BB9-B3344F35C162}"/>
              </a:ext>
            </a:extLst>
          </p:cNvPr>
          <p:cNvSpPr/>
          <p:nvPr/>
        </p:nvSpPr>
        <p:spPr>
          <a:xfrm>
            <a:off x="2691845" y="3262464"/>
            <a:ext cx="9255058" cy="133970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30480" marR="30480" algn="just">
              <a:spcAft>
                <a:spcPts val="1200"/>
              </a:spcAft>
            </a:pPr>
            <a:r>
              <a:rPr lang="vi-VN" sz="2000" dirty="0">
                <a:solidFill>
                  <a:srgbClr val="000000"/>
                </a:solidFill>
                <a:ea typeface="Times New Roman" panose="02020603050405020304" pitchFamily="18" charset="0"/>
              </a:rPr>
              <a:t>Khi bị tổn thương vùng vận động ở não hoặc tổn thương dây thần kinh vận động, bệnh nhân bị giảm hoặc mất đi khả năng vận động của cơ thể. Điều đó chứng tỏ hệ thần kinh có vai trò điều khiển hoạt động có ý thức của cơ thể.</a:t>
            </a:r>
            <a:endParaRPr lang="vi-VN" dirty="0">
              <a:latin typeface="Times New Roman" panose="02020603050405020304" pitchFamily="18" charset="0"/>
              <a:ea typeface="Times New Roman" panose="02020603050405020304" pitchFamily="18" charset="0"/>
            </a:endParaRPr>
          </a:p>
        </p:txBody>
      </p:sp>
      <p:sp>
        <p:nvSpPr>
          <p:cNvPr id="7" name="Rectangle: Rounded Corners 6">
            <a:extLst>
              <a:ext uri="{FF2B5EF4-FFF2-40B4-BE49-F238E27FC236}">
                <a16:creationId xmlns:a16="http://schemas.microsoft.com/office/drawing/2014/main" id="{CB6D9D46-38B2-4EA1-A6C3-EBFC2B17A3E4}"/>
              </a:ext>
            </a:extLst>
          </p:cNvPr>
          <p:cNvSpPr/>
          <p:nvPr/>
        </p:nvSpPr>
        <p:spPr>
          <a:xfrm>
            <a:off x="2639231" y="4823717"/>
            <a:ext cx="9255058" cy="167631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30480" marR="30480" algn="just">
              <a:spcAft>
                <a:spcPts val="1200"/>
              </a:spcAft>
            </a:pPr>
            <a:r>
              <a:rPr lang="vi-VN" sz="2000" dirty="0">
                <a:solidFill>
                  <a:srgbClr val="000000"/>
                </a:solidFill>
                <a:ea typeface="Times New Roman" panose="02020603050405020304" pitchFamily="18" charset="0"/>
              </a:rPr>
              <a:t>Khi ánh sáng quá mạnh đi vào mắt, đồng tử của mắt sẽ được điều chỉnh co lại để hạn chế ánh sáng vào mắt; ngược lại, khi cường độ ánh sáng yếu, đồng tử của mắt sẽ được điều chỉnh dãn rộng ra để nhìn vật được rõ hơn. Điều đó chứng tỏ hệ thần kinh có vai trò điều khiển hoạt động không có ý thức của cơ thể.</a:t>
            </a:r>
            <a:endParaRPr lang="vi-VN"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00123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arn(inVertical)">
                                      <p:cBhvr>
                                        <p:cTn id="7" dur="5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TotalTime>
  <Words>2414</Words>
  <Application>Microsoft Office PowerPoint</Application>
  <PresentationFormat>Widescreen</PresentationFormat>
  <Paragraphs>175</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Open 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Phạm Quyền</dc:creator>
  <cp:lastModifiedBy>Admin</cp:lastModifiedBy>
  <cp:revision>8</cp:revision>
  <dcterms:created xsi:type="dcterms:W3CDTF">2023-10-05T02:23:15Z</dcterms:created>
  <dcterms:modified xsi:type="dcterms:W3CDTF">2023-11-18T06:30:40Z</dcterms:modified>
</cp:coreProperties>
</file>