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320" r:id="rId3"/>
    <p:sldId id="311" r:id="rId4"/>
    <p:sldId id="315" r:id="rId5"/>
    <p:sldId id="318" r:id="rId6"/>
    <p:sldId id="317" r:id="rId7"/>
    <p:sldId id="319" r:id="rId8"/>
    <p:sldId id="312" r:id="rId9"/>
    <p:sldId id="321" r:id="rId10"/>
    <p:sldId id="322" r:id="rId11"/>
    <p:sldId id="324" r:id="rId12"/>
    <p:sldId id="323" r:id="rId13"/>
    <p:sldId id="326" r:id="rId14"/>
    <p:sldId id="327" r:id="rId15"/>
    <p:sldId id="328" r:id="rId16"/>
    <p:sldId id="329" r:id="rId17"/>
    <p:sldId id="330" r:id="rId18"/>
    <p:sldId id="332" r:id="rId19"/>
    <p:sldId id="310" r:id="rId20"/>
    <p:sldId id="333" r:id="rId21"/>
    <p:sldId id="285" r:id="rId22"/>
    <p:sldId id="33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5" autoAdjust="0"/>
    <p:restoredTop sz="94660"/>
  </p:normalViewPr>
  <p:slideViewPr>
    <p:cSldViewPr>
      <p:cViewPr varScale="1">
        <p:scale>
          <a:sx n="86" d="100"/>
          <a:sy n="86" d="100"/>
        </p:scale>
        <p:origin x="14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1371600"/>
          </a:xfrm>
        </p:spPr>
        <p:txBody>
          <a:bodyPr>
            <a:noAutofit/>
          </a:bodyPr>
          <a:lstStyle/>
          <a:p>
            <a:r>
              <a:rPr lang="en-US" sz="3200" b="1" dirty="0" smtClean="0">
                <a:solidFill>
                  <a:srgbClr val="FF0000"/>
                </a:solidFill>
                <a:latin typeface="Times New Roman" pitchFamily="18" charset="0"/>
                <a:cs typeface="Times New Roman" pitchFamily="18" charset="0"/>
              </a:rPr>
              <a:t>CHỦ ĐỀ CHUNG 2: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3600" b="1" dirty="0">
              <a:solidFill>
                <a:srgbClr val="FF0000"/>
              </a:solidFill>
              <a:latin typeface="Times New Roman" pitchFamily="18" charset="0"/>
              <a:cs typeface="Times New Roman" pitchFamily="18" charset="0"/>
            </a:endParaRP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470507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lstStyle/>
          <a:p>
            <a:pPr marL="0" indent="0">
              <a:buNone/>
            </a:pPr>
            <a:r>
              <a:rPr lang="vi-VN" dirty="0" smtClean="0">
                <a:solidFill>
                  <a:srgbClr val="0033CC"/>
                </a:solidFill>
                <a:latin typeface="Times New Roman" pitchFamily="18" charset="0"/>
                <a:cs typeface="Times New Roman" pitchFamily="18" charset="0"/>
              </a:rPr>
              <a:t>2</a:t>
            </a:r>
            <a:r>
              <a:rPr lang="vi-VN" dirty="0">
                <a:solidFill>
                  <a:srgbClr val="0033CC"/>
                </a:solidFill>
                <a:latin typeface="Times New Roman" pitchFamily="18" charset="0"/>
                <a:cs typeface="Times New Roman" pitchFamily="18" charset="0"/>
              </a:rPr>
              <a:t>. Đặc điểm môi trường và tài nguyên biển, </a:t>
            </a:r>
            <a:r>
              <a:rPr lang="vi-VN" dirty="0" smtClean="0">
                <a:solidFill>
                  <a:srgbClr val="0033CC"/>
                </a:solidFill>
                <a:latin typeface="Times New Roman" pitchFamily="18" charset="0"/>
                <a:cs typeface="Times New Roman" pitchFamily="18" charset="0"/>
              </a:rPr>
              <a:t>đảo</a:t>
            </a:r>
            <a:endParaRPr lang="en-US" dirty="0" smtClean="0">
              <a:solidFill>
                <a:srgbClr val="0033CC"/>
              </a:solidFill>
              <a:latin typeface="Times New Roman" pitchFamily="18" charset="0"/>
              <a:cs typeface="Times New Roman" pitchFamily="18" charset="0"/>
            </a:endParaRPr>
          </a:p>
          <a:p>
            <a:pPr marL="0" indent="0">
              <a:buNone/>
            </a:pPr>
            <a:r>
              <a:rPr lang="vi-VN" dirty="0">
                <a:solidFill>
                  <a:srgbClr val="0033CC"/>
                </a:solidFill>
                <a:latin typeface="Times New Roman" pitchFamily="18" charset="0"/>
                <a:cs typeface="Times New Roman" pitchFamily="18" charset="0"/>
              </a:rPr>
              <a:t>a. Môi trường biển, đảo nước ta:</a:t>
            </a:r>
          </a:p>
          <a:p>
            <a:pPr marL="0" indent="0">
              <a:buNone/>
            </a:pPr>
            <a:r>
              <a:rPr lang="vi-VN" sz="2800" dirty="0">
                <a:solidFill>
                  <a:srgbClr val="0033CC"/>
                </a:solidFill>
                <a:latin typeface="Times New Roman" pitchFamily="18" charset="0"/>
                <a:cs typeface="Times New Roman" pitchFamily="18" charset="0"/>
              </a:rPr>
              <a:t>b. Tài nguyên môi trường biển, đảo:</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4247604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lstStyle/>
          <a:p>
            <a:pPr marL="0" indent="0">
              <a:buNone/>
            </a:pPr>
            <a:r>
              <a:rPr lang="vi-VN" dirty="0" smtClean="0">
                <a:solidFill>
                  <a:srgbClr val="0033CC"/>
                </a:solidFill>
                <a:latin typeface="Times New Roman" pitchFamily="18" charset="0"/>
                <a:cs typeface="Times New Roman" pitchFamily="18" charset="0"/>
              </a:rPr>
              <a:t>2</a:t>
            </a:r>
            <a:r>
              <a:rPr lang="vi-VN" dirty="0">
                <a:solidFill>
                  <a:srgbClr val="0033CC"/>
                </a:solidFill>
                <a:latin typeface="Times New Roman" pitchFamily="18" charset="0"/>
                <a:cs typeface="Times New Roman" pitchFamily="18" charset="0"/>
              </a:rPr>
              <a:t>. Đặc điểm môi trường và tài nguyên biển, </a:t>
            </a:r>
            <a:r>
              <a:rPr lang="vi-VN" dirty="0" smtClean="0">
                <a:solidFill>
                  <a:srgbClr val="0033CC"/>
                </a:solidFill>
                <a:latin typeface="Times New Roman" pitchFamily="18" charset="0"/>
                <a:cs typeface="Times New Roman" pitchFamily="18" charset="0"/>
              </a:rPr>
              <a:t>đảo</a:t>
            </a:r>
            <a:endParaRPr lang="en-US" dirty="0" smtClean="0">
              <a:solidFill>
                <a:srgbClr val="0033CC"/>
              </a:solidFill>
              <a:latin typeface="Times New Roman" pitchFamily="18" charset="0"/>
              <a:cs typeface="Times New Roman" pitchFamily="18" charset="0"/>
            </a:endParaRPr>
          </a:p>
          <a:p>
            <a:pPr marL="0" indent="0">
              <a:buNone/>
            </a:pPr>
            <a:r>
              <a:rPr lang="vi-VN" dirty="0">
                <a:solidFill>
                  <a:srgbClr val="0033CC"/>
                </a:solidFill>
                <a:latin typeface="Times New Roman" pitchFamily="18" charset="0"/>
                <a:cs typeface="Times New Roman" pitchFamily="18" charset="0"/>
              </a:rPr>
              <a:t>a. Môi trường biển, đảo nước ta:</a:t>
            </a:r>
          </a:p>
          <a:p>
            <a:pPr marL="0" indent="0">
              <a:buNone/>
            </a:pPr>
            <a:r>
              <a:rPr lang="vi-VN" sz="2800" dirty="0">
                <a:solidFill>
                  <a:srgbClr val="0033CC"/>
                </a:solidFill>
                <a:latin typeface="Times New Roman" pitchFamily="18" charset="0"/>
                <a:cs typeface="Times New Roman" pitchFamily="18" charset="0"/>
              </a:rPr>
              <a:t>b. Tài nguyên môi trường biển, đảo:</a:t>
            </a:r>
          </a:p>
          <a:p>
            <a:pPr marL="0" indent="0">
              <a:buNone/>
            </a:pPr>
            <a:r>
              <a:rPr lang="vi-VN" sz="2800" dirty="0">
                <a:solidFill>
                  <a:srgbClr val="0033CC"/>
                </a:solidFill>
                <a:latin typeface="Times New Roman" pitchFamily="18" charset="0"/>
                <a:cs typeface="Times New Roman" pitchFamily="18" charset="0"/>
              </a:rPr>
              <a:t>+ Vùng biển Việt Nam có hàng nghìn loài hải sản, trong đó khoảng hơn 100 loài có giá trị kinh tế cao.</a:t>
            </a:r>
          </a:p>
          <a:p>
            <a:pPr marL="0" indent="0">
              <a:buNone/>
            </a:pPr>
            <a:r>
              <a:rPr lang="vi-VN" sz="2800" dirty="0">
                <a:solidFill>
                  <a:srgbClr val="0033CC"/>
                </a:solidFill>
                <a:latin typeface="Times New Roman" pitchFamily="18" charset="0"/>
                <a:cs typeface="Times New Roman" pitchFamily="18" charset="0"/>
              </a:rPr>
              <a:t>+ Tài nguyên khoáng sản ở vùng biển, đảo nước ta phong phú. Nhiều khoáng sản có giá trị và trữ lượng lớn như dầu mỏ, khí tự nhiên, titan, cát trắng, muối biển,..</a:t>
            </a:r>
          </a:p>
          <a:p>
            <a:pPr marL="0" indent="0">
              <a:buNone/>
            </a:pPr>
            <a:r>
              <a:rPr lang="vi-VN" sz="2800" dirty="0">
                <a:solidFill>
                  <a:srgbClr val="0033CC"/>
                </a:solidFill>
                <a:latin typeface="Times New Roman" pitchFamily="18" charset="0"/>
                <a:cs typeface="Times New Roman" pitchFamily="18" charset="0"/>
              </a:rPr>
              <a:t>+ Bờ biển dài có nhiều bãi cát, vịnh, hang động tự nhiên đẹp, nhiều cảnh quan thiên nhiên, hệ sinh thái biển, đảo,... thu hút ngày càng nhiều du khách trong nước và quốc tế.</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1722869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lstStyle/>
          <a:p>
            <a:pPr marL="0" indent="0">
              <a:buNone/>
            </a:pPr>
            <a:r>
              <a:rPr lang="en-US" sz="2800" dirty="0" smtClean="0">
                <a:solidFill>
                  <a:srgbClr val="0033CC"/>
                </a:solidFill>
                <a:latin typeface="Times New Roman" pitchFamily="18" charset="0"/>
                <a:cs typeface="Times New Roman" pitchFamily="18" charset="0"/>
              </a:rPr>
              <a:t>3</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Những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thuận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lợi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khó</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khăn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đối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với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phát</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kinh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tế</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và</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vệ</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và</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lợi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ích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hợp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pháp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của</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 ở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Đông</a:t>
            </a:r>
            <a:endParaRPr lang="en-US" sz="2800" dirty="0">
              <a:solidFill>
                <a:srgbClr val="0033CC"/>
              </a:solidFill>
              <a:latin typeface="Times New Roman" pitchFamily="18" charset="0"/>
              <a:cs typeface="Times New Roman" pitchFamily="18" charset="0"/>
            </a:endParaRP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782653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normAutofit fontScale="92500" lnSpcReduction="20000"/>
          </a:bodyPr>
          <a:lstStyle/>
          <a:p>
            <a:pPr marL="0" indent="0">
              <a:buNone/>
            </a:pPr>
            <a:r>
              <a:rPr lang="en-US" sz="2800" dirty="0" smtClean="0">
                <a:solidFill>
                  <a:srgbClr val="0033CC"/>
                </a:solidFill>
                <a:latin typeface="Times New Roman" pitchFamily="18" charset="0"/>
                <a:cs typeface="Times New Roman" pitchFamily="18" charset="0"/>
              </a:rPr>
              <a:t>3</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Những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thuận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lợi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khó</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khăn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đối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với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phát</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kinh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tế</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và</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vệ</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và</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lợi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ích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hợp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pháp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của</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 ở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Đông</a:t>
            </a:r>
            <a:endParaRPr lang="en-US" sz="2800" dirty="0">
              <a:solidFill>
                <a:srgbClr val="0033CC"/>
              </a:solidFill>
              <a:latin typeface="Times New Roman" pitchFamily="18" charset="0"/>
              <a:cs typeface="Times New Roman" pitchFamily="18" charset="0"/>
            </a:endParaRPr>
          </a:p>
          <a:p>
            <a:pPr marL="0" indent="0">
              <a:buNone/>
            </a:pPr>
            <a:r>
              <a:rPr lang="vi-VN" sz="2800" dirty="0">
                <a:solidFill>
                  <a:srgbClr val="0033CC"/>
                </a:solidFill>
                <a:latin typeface="Times New Roman" pitchFamily="18" charset="0"/>
                <a:cs typeface="Times New Roman" pitchFamily="18" charset="0"/>
              </a:rPr>
              <a:t>a. Thuận lợi:</a:t>
            </a:r>
          </a:p>
          <a:p>
            <a:pPr marL="0" indent="0">
              <a:buNone/>
            </a:pPr>
            <a:r>
              <a:rPr lang="vi-VN" sz="2800" dirty="0">
                <a:solidFill>
                  <a:srgbClr val="0033CC"/>
                </a:solidFill>
                <a:latin typeface="Times New Roman" pitchFamily="18" charset="0"/>
                <a:cs typeface="Times New Roman" pitchFamily="18" charset="0"/>
              </a:rPr>
              <a:t>- Hệ thống luật pháp là căn cứ quan trọng nhất cho việc bảo vệ chủ quyền biển đảo:</a:t>
            </a:r>
          </a:p>
          <a:p>
            <a:pPr marL="0" indent="0">
              <a:buNone/>
            </a:pPr>
            <a:r>
              <a:rPr lang="vi-VN" sz="2800" dirty="0">
                <a:solidFill>
                  <a:srgbClr val="0033CC"/>
                </a:solidFill>
                <a:latin typeface="Times New Roman" pitchFamily="18" charset="0"/>
                <a:cs typeface="Times New Roman" pitchFamily="18" charset="0"/>
              </a:rPr>
              <a:t>+ Luật biển quốc tế đã được thừa nhận rộng rãi là căn cứ quan trọng trong hoạt động quản lí, sử dụng, khai thác và bảo vệ môi trường biển; giúp tạo ra một trật tự pháp lí trên biển, đảm bảo tính công bằng và quyền lợi cho các nước.</a:t>
            </a:r>
          </a:p>
          <a:p>
            <a:pPr marL="0" indent="0">
              <a:buNone/>
            </a:pPr>
            <a:r>
              <a:rPr lang="vi-VN" sz="2800" dirty="0">
                <a:solidFill>
                  <a:srgbClr val="0033CC"/>
                </a:solidFill>
                <a:latin typeface="Times New Roman" pitchFamily="18" charset="0"/>
                <a:cs typeface="Times New Roman" pitchFamily="18" charset="0"/>
              </a:rPr>
              <a:t>+ Nước ta đã ban hành Luật biển Việt Nam phù hợp với Luật biển quốc tế và tình hình cụ thể của đất nước. Việt Nam cũng đã tham gia xây dựng và thực thi Bộ quy tắc ứng xử Biển Đông, đóng góp hiệu quả hơn cho hoà bình, an ninh và ổn định ở Biển Đông.</a:t>
            </a:r>
          </a:p>
          <a:p>
            <a:pPr marL="0" indent="0">
              <a:buNone/>
            </a:pPr>
            <a:r>
              <a:rPr lang="vi-VN" sz="2800" dirty="0">
                <a:solidFill>
                  <a:srgbClr val="0033CC"/>
                </a:solidFill>
                <a:latin typeface="Times New Roman" pitchFamily="18" charset="0"/>
                <a:cs typeface="Times New Roman" pitchFamily="18" charset="0"/>
              </a:rPr>
              <a:t>- Tình hình kinh tế - chính trị - xã hội của các nước Đông Nam Á khá ổn định, trong nhiều năm qua các nước đã cùng nhau xây dựng nền hoà bình và tôn trọng lẫn nhau.</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1895118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lstStyle/>
          <a:p>
            <a:pPr marL="0" indent="0">
              <a:buNone/>
            </a:pPr>
            <a:r>
              <a:rPr lang="en-US" sz="2800" dirty="0" smtClean="0">
                <a:solidFill>
                  <a:srgbClr val="0033CC"/>
                </a:solidFill>
                <a:latin typeface="Times New Roman" pitchFamily="18" charset="0"/>
                <a:cs typeface="Times New Roman" pitchFamily="18" charset="0"/>
              </a:rPr>
              <a:t>3</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Những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thuận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lợi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khó</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khăn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đối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với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phát</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kinh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tế</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và</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vệ</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và</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lợi</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ích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hợp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pháp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của</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 ở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Đông</a:t>
            </a:r>
            <a:endParaRPr lang="en-US" sz="2800" dirty="0">
              <a:solidFill>
                <a:srgbClr val="0033CC"/>
              </a:solidFill>
              <a:latin typeface="Times New Roman" pitchFamily="18" charset="0"/>
              <a:cs typeface="Times New Roman" pitchFamily="18" charset="0"/>
            </a:endParaRPr>
          </a:p>
          <a:p>
            <a:pPr marL="0" indent="0">
              <a:buNone/>
            </a:pPr>
            <a:r>
              <a:rPr lang="vi-VN" sz="2800" dirty="0">
                <a:solidFill>
                  <a:srgbClr val="0033CC"/>
                </a:solidFill>
                <a:latin typeface="Times New Roman" pitchFamily="18" charset="0"/>
                <a:cs typeface="Times New Roman" pitchFamily="18" charset="0"/>
              </a:rPr>
              <a:t>b. Khó khăn:</a:t>
            </a:r>
          </a:p>
          <a:p>
            <a:pPr marL="0" indent="0">
              <a:buNone/>
            </a:pPr>
            <a:r>
              <a:rPr lang="vi-VN" sz="2800" dirty="0">
                <a:solidFill>
                  <a:srgbClr val="0033CC"/>
                </a:solidFill>
                <a:latin typeface="Times New Roman" pitchFamily="18" charset="0"/>
                <a:cs typeface="Times New Roman" pitchFamily="18" charset="0"/>
              </a:rPr>
              <a:t>- Còn tồn tại việc tranh chấp chủ quyền lãnh thổ biển, đảo và thềm lục địa của một số quốc gia có chung Biển Đông;</a:t>
            </a:r>
          </a:p>
          <a:p>
            <a:pPr marL="0" indent="0">
              <a:buNone/>
            </a:pPr>
            <a:r>
              <a:rPr lang="vi-VN" sz="2800" dirty="0">
                <a:solidFill>
                  <a:srgbClr val="0033CC"/>
                </a:solidFill>
                <a:latin typeface="Times New Roman" pitchFamily="18" charset="0"/>
                <a:cs typeface="Times New Roman" pitchFamily="18" charset="0"/>
              </a:rPr>
              <a:t>- Các vấn đề an ninh phi truyền thống như tranh chấp ngư trường, khai thác tài nguyên biển gây ô nhiễm môi trường cũng có những diễn biến phức tạp;...</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1219745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normAutofit fontScale="92500" lnSpcReduction="20000"/>
          </a:bodyPr>
          <a:lstStyle/>
          <a:p>
            <a:pPr marL="0" indent="0">
              <a:buNone/>
            </a:pPr>
            <a:r>
              <a:rPr lang="en-US" sz="2800" dirty="0" smtClean="0">
                <a:solidFill>
                  <a:srgbClr val="0033CC"/>
                </a:solidFill>
                <a:latin typeface="Times New Roman" pitchFamily="18" charset="0"/>
                <a:cs typeface="Times New Roman" pitchFamily="18" charset="0"/>
              </a:rPr>
              <a:t>4</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Quá</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trình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xác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lập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trong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lịch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sử</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a:t>
            </a:r>
          </a:p>
          <a:p>
            <a:pPr marL="0" indent="0">
              <a:buNone/>
            </a:pPr>
            <a:r>
              <a:rPr lang="vi-VN" sz="2800" b="1" dirty="0">
                <a:solidFill>
                  <a:srgbClr val="0033CC"/>
                </a:solidFill>
                <a:latin typeface="Times New Roman" pitchFamily="18" charset="0"/>
                <a:cs typeface="Times New Roman" pitchFamily="18" charset="0"/>
              </a:rPr>
              <a:t>- Giai đoạn từ thế kỉ XV - XIX:</a:t>
            </a:r>
          </a:p>
          <a:p>
            <a:pPr marL="0" indent="0">
              <a:buNone/>
            </a:pPr>
            <a:r>
              <a:rPr lang="vi-VN" sz="2800" dirty="0">
                <a:solidFill>
                  <a:srgbClr val="0033CC"/>
                </a:solidFill>
                <a:latin typeface="Times New Roman" pitchFamily="18" charset="0"/>
                <a:cs typeface="Times New Roman" pitchFamily="18" charset="0"/>
              </a:rPr>
              <a:t>+ Thế kỉ XV - XVI: quần đảo Hoàng Sa và quần đảo Trường Sa thuộc phủ Tư Nghĩa (Quảng Ngãi) của thừa tuyên Quảng Nam, sau là phủ Quảng Ngãi rồi tỉnh Quảng Ngãi.</a:t>
            </a:r>
          </a:p>
          <a:p>
            <a:pPr marL="0" indent="0">
              <a:buNone/>
            </a:pPr>
            <a:r>
              <a:rPr lang="vi-VN" sz="2800" dirty="0">
                <a:solidFill>
                  <a:srgbClr val="0033CC"/>
                </a:solidFill>
                <a:latin typeface="Times New Roman" pitchFamily="18" charset="0"/>
                <a:cs typeface="Times New Roman" pitchFamily="18" charset="0"/>
              </a:rPr>
              <a:t>+ Năm 1635, Chúa Nguyễn thành lập hải đội Hoàng Sa và Bắc Hải để khai thác Hoàng Sa, Trường Sa và các đảo thuộc Biển Đông.</a:t>
            </a:r>
          </a:p>
          <a:p>
            <a:pPr marL="0" indent="0">
              <a:buNone/>
            </a:pPr>
            <a:r>
              <a:rPr lang="vi-VN" sz="2800" dirty="0">
                <a:solidFill>
                  <a:srgbClr val="0033CC"/>
                </a:solidFill>
                <a:latin typeface="Times New Roman" pitchFamily="18" charset="0"/>
                <a:cs typeface="Times New Roman" pitchFamily="18" charset="0"/>
              </a:rPr>
              <a:t>+ Năm 1786, triều Tây Sơn tiếp tục duy trì đội Hoàng Sa, sai Hội Đức Hầu chỉ huy đội Hoàng Sa dẫn 4 thuyền ra Hoàng Sa khảo sát và khai thác mang về kinh đô dâng nộp theo lệ.</a:t>
            </a:r>
          </a:p>
          <a:p>
            <a:pPr marL="0" indent="0">
              <a:buNone/>
            </a:pPr>
            <a:r>
              <a:rPr lang="vi-VN" sz="2800" dirty="0">
                <a:solidFill>
                  <a:srgbClr val="0033CC"/>
                </a:solidFill>
                <a:latin typeface="Times New Roman" pitchFamily="18" charset="0"/>
                <a:cs typeface="Times New Roman" pitchFamily="18" charset="0"/>
              </a:rPr>
              <a:t>+ Năm 1815, vua Gia Long cử Phạm Quang Ảnh dẫn đội Hoàng Sa đi thuyền ra Hoàng Sa để khảo sát và đo đạc đường biển.</a:t>
            </a:r>
          </a:p>
          <a:p>
            <a:pPr marL="0" indent="0">
              <a:buNone/>
            </a:pPr>
            <a:r>
              <a:rPr lang="vi-VN" sz="2800" dirty="0">
                <a:solidFill>
                  <a:srgbClr val="0033CC"/>
                </a:solidFill>
                <a:latin typeface="Times New Roman" pitchFamily="18" charset="0"/>
                <a:cs typeface="Times New Roman" pitchFamily="18" charset="0"/>
              </a:rPr>
              <a:t>+ Năm 1916, vua Gia Long lệnh cho thuỷ quân cùng đội Hoàng Sa ra Hoàng Sa để khảo sát và đo đạc đường biển.</a:t>
            </a:r>
          </a:p>
          <a:p>
            <a:pPr marL="0" indent="0">
              <a:buNone/>
            </a:pPr>
            <a:r>
              <a:rPr lang="vi-VN" sz="2800" dirty="0">
                <a:solidFill>
                  <a:srgbClr val="0033CC"/>
                </a:solidFill>
                <a:latin typeface="Times New Roman" pitchFamily="18" charset="0"/>
                <a:cs typeface="Times New Roman" pitchFamily="18" charset="0"/>
              </a:rPr>
              <a:t>+ Năm 1833, vua Minh Mạng chỉ thị cho bộ Công dựng miếu, lập bia, trồng </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058763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normAutofit fontScale="92500"/>
          </a:bodyPr>
          <a:lstStyle/>
          <a:p>
            <a:pPr marL="0" indent="0">
              <a:buNone/>
            </a:pPr>
            <a:r>
              <a:rPr lang="en-US" sz="2800" dirty="0" smtClean="0">
                <a:solidFill>
                  <a:srgbClr val="0033CC"/>
                </a:solidFill>
                <a:latin typeface="Times New Roman" pitchFamily="18" charset="0"/>
                <a:cs typeface="Times New Roman" pitchFamily="18" charset="0"/>
              </a:rPr>
              <a:t>4</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Quá</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trình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xác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lập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trong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lịch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sử</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a:t>
            </a:r>
          </a:p>
          <a:p>
            <a:pPr marL="0" indent="0">
              <a:buNone/>
            </a:pPr>
            <a:r>
              <a:rPr lang="en-US" sz="2800" dirty="0" smtClean="0">
                <a:solidFill>
                  <a:srgbClr val="0033CC"/>
                </a:solidFill>
                <a:latin typeface="Times New Roman" pitchFamily="18" charset="0"/>
                <a:cs typeface="Times New Roman" pitchFamily="18" charset="0"/>
              </a:rPr>
              <a:t>………………</a:t>
            </a:r>
          </a:p>
          <a:p>
            <a:pPr marL="0" indent="0">
              <a:buNone/>
            </a:pPr>
            <a:r>
              <a:rPr lang="vi-VN" sz="2800" dirty="0">
                <a:solidFill>
                  <a:srgbClr val="0033CC"/>
                </a:solidFill>
                <a:latin typeface="Times New Roman" pitchFamily="18" charset="0"/>
                <a:cs typeface="Times New Roman" pitchFamily="18" charset="0"/>
              </a:rPr>
              <a:t>nhiều cây cối trên quần đảo Hoàng Sa.</a:t>
            </a:r>
          </a:p>
          <a:p>
            <a:pPr marL="0" indent="0">
              <a:buNone/>
            </a:pPr>
            <a:r>
              <a:rPr lang="vi-VN" sz="2800" dirty="0">
                <a:solidFill>
                  <a:srgbClr val="0033CC"/>
                </a:solidFill>
                <a:latin typeface="Times New Roman" pitchFamily="18" charset="0"/>
                <a:cs typeface="Times New Roman" pitchFamily="18" charset="0"/>
              </a:rPr>
              <a:t>+ Năm 1834, vua Minh Mạng cử đội trưởng giám thành Trương Phúc Sĩ cùng thuỷ quân hơn 20 người ra Hoàng Sa vẽ bản đồ.</a:t>
            </a:r>
          </a:p>
          <a:p>
            <a:pPr marL="0" indent="0">
              <a:buNone/>
            </a:pPr>
            <a:r>
              <a:rPr lang="vi-VN" sz="2800" dirty="0">
                <a:solidFill>
                  <a:srgbClr val="0033CC"/>
                </a:solidFill>
                <a:latin typeface="Times New Roman" pitchFamily="18" charset="0"/>
                <a:cs typeface="Times New Roman" pitchFamily="18" charset="0"/>
              </a:rPr>
              <a:t>+ Năm 1835, vua Minh Mạng sai cai đội thuỷ quân Phạm Văn Nguyên đem lính và thợ giám thành cùng phu thuyền hai tỉnh Quảng Nghĩa, Bình Định, chuyên chở vật liệu đến Hoàng Sa dựng miếu. Bên trái miếu dựng bia đá, phía trước miếu xây bình phong.</a:t>
            </a:r>
          </a:p>
          <a:p>
            <a:pPr marL="0" indent="0">
              <a:buNone/>
            </a:pPr>
            <a:r>
              <a:rPr lang="vi-VN" sz="2800" dirty="0">
                <a:solidFill>
                  <a:srgbClr val="0033CC"/>
                </a:solidFill>
                <a:latin typeface="Times New Roman" pitchFamily="18" charset="0"/>
                <a:cs typeface="Times New Roman" pitchFamily="18" charset="0"/>
              </a:rPr>
              <a:t>+ Năm 1836, chuẩn y lời tâu của bộ Công, vua Minh Mạng sai suất đội thuỷ quân Phạm Hữu Nhật đưa binh thuyền ra Hoàng Sa đo đạc, vẽ bản đồ.</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7522182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normAutofit/>
          </a:bodyPr>
          <a:lstStyle/>
          <a:p>
            <a:pPr marL="0" indent="0">
              <a:buNone/>
            </a:pPr>
            <a:r>
              <a:rPr lang="en-US" sz="2800" dirty="0" smtClean="0">
                <a:solidFill>
                  <a:srgbClr val="0033CC"/>
                </a:solidFill>
                <a:latin typeface="Times New Roman" pitchFamily="18" charset="0"/>
                <a:cs typeface="Times New Roman" pitchFamily="18" charset="0"/>
              </a:rPr>
              <a:t>4</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Quá</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trình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xác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lập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trong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lịch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sử</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a:t>
            </a:r>
          </a:p>
          <a:p>
            <a:pPr marL="0" indent="0">
              <a:buNone/>
            </a:pPr>
            <a:r>
              <a:rPr lang="vi-VN" sz="2800" dirty="0">
                <a:solidFill>
                  <a:srgbClr val="0033CC"/>
                </a:solidFill>
                <a:latin typeface="Times New Roman" pitchFamily="18" charset="0"/>
                <a:cs typeface="Times New Roman" pitchFamily="18" charset="0"/>
              </a:rPr>
              <a:t>- </a:t>
            </a:r>
            <a:r>
              <a:rPr lang="vi-VN" sz="2800" b="1" dirty="0">
                <a:solidFill>
                  <a:srgbClr val="0033CC"/>
                </a:solidFill>
                <a:latin typeface="Times New Roman" pitchFamily="18" charset="0"/>
                <a:cs typeface="Times New Roman" pitchFamily="18" charset="0"/>
              </a:rPr>
              <a:t>Giai đoạn từ thế kỉ XIX - hiện nay:</a:t>
            </a:r>
          </a:p>
          <a:p>
            <a:pPr marL="0" indent="0">
              <a:buNone/>
            </a:pPr>
            <a:r>
              <a:rPr lang="vi-VN" sz="2800" dirty="0">
                <a:solidFill>
                  <a:srgbClr val="0033CC"/>
                </a:solidFill>
                <a:latin typeface="Times New Roman" pitchFamily="18" charset="0"/>
                <a:cs typeface="Times New Roman" pitchFamily="18" charset="0"/>
              </a:rPr>
              <a:t>+ Khi thiết lập chế độ bảo hộ đối với Việt Nam (1884), chính quyền thực dân Pháp đã tiếp tục thực thi chủ quyền đối với quần đảo Hoàng Sa, quần đảo Trường Sa.</a:t>
            </a:r>
          </a:p>
          <a:p>
            <a:pPr marL="0" indent="0">
              <a:buNone/>
            </a:pPr>
            <a:r>
              <a:rPr lang="vi-VN" sz="2800" dirty="0">
                <a:solidFill>
                  <a:srgbClr val="0033CC"/>
                </a:solidFill>
                <a:latin typeface="Times New Roman" pitchFamily="18" charset="0"/>
                <a:cs typeface="Times New Roman" pitchFamily="18" charset="0"/>
              </a:rPr>
              <a:t>+ Năm 1956, quân đội viễn chinh Pháp rút khỏi Đông Dương, quân đội Quốc gia Việt Nam, về sau là Việt Nam Cộng hoà, đã tiếp quản và khẳng định quần đảo Hoàng Sa, quần đảo Trường Sa thuộc chủ quyền Việt Nam.</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865878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normAutofit fontScale="92500" lnSpcReduction="20000"/>
          </a:bodyPr>
          <a:lstStyle/>
          <a:p>
            <a:pPr marL="0" indent="0">
              <a:buNone/>
            </a:pPr>
            <a:r>
              <a:rPr lang="en-US" sz="2800" dirty="0" smtClean="0">
                <a:solidFill>
                  <a:srgbClr val="0033CC"/>
                </a:solidFill>
                <a:latin typeface="Times New Roman" pitchFamily="18" charset="0"/>
                <a:cs typeface="Times New Roman" pitchFamily="18" charset="0"/>
              </a:rPr>
              <a:t>4</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Quá</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trình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xác</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lập</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chủ</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quyền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biển</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đảo</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trong</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lịch</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sử</a:t>
            </a:r>
            <a:r>
              <a:rPr lang="en-US" sz="2800" dirty="0">
                <a:solidFill>
                  <a:srgbClr val="0033CC"/>
                </a:solidFill>
                <a:latin typeface="Times New Roman" pitchFamily="18" charset="0"/>
                <a:cs typeface="Times New Roman" pitchFamily="18" charset="0"/>
              </a:rPr>
              <a:t> </a:t>
            </a:r>
            <a:r>
              <a:rPr lang="en-US" sz="2800" dirty="0" err="1">
                <a:solidFill>
                  <a:srgbClr val="0033CC"/>
                </a:solidFill>
                <a:latin typeface="Times New Roman" pitchFamily="18" charset="0"/>
                <a:cs typeface="Times New Roman" pitchFamily="18" charset="0"/>
              </a:rPr>
              <a:t>Việt</a:t>
            </a:r>
            <a:r>
              <a:rPr lang="en-US" sz="2800" dirty="0">
                <a:solidFill>
                  <a:srgbClr val="0033CC"/>
                </a:solidFill>
                <a:latin typeface="Times New Roman" pitchFamily="18" charset="0"/>
                <a:cs typeface="Times New Roman" pitchFamily="18" charset="0"/>
              </a:rPr>
              <a:t> Nam</a:t>
            </a:r>
          </a:p>
          <a:p>
            <a:pPr marL="0" indent="0">
              <a:buNone/>
            </a:pPr>
            <a:r>
              <a:rPr lang="en-US" sz="2800" dirty="0" smtClean="0">
                <a:solidFill>
                  <a:srgbClr val="0033CC"/>
                </a:solidFill>
                <a:latin typeface="Times New Roman" pitchFamily="18" charset="0"/>
                <a:cs typeface="Times New Roman" pitchFamily="18" charset="0"/>
              </a:rPr>
              <a:t>……………………………</a:t>
            </a:r>
          </a:p>
          <a:p>
            <a:pPr marL="0" indent="0">
              <a:buNone/>
            </a:pP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Sau khi nước Việt Nam thống nhất (1975), Nhà nước Cộng hoà xã hội chủ nghĩa Việt Nam quản lí toàn bộ lãnh thổ đất nước, trong đó, bao gồm cả quần đảo Hoàng Sa và quần đảo Trường Sa. Chính phủ Việt Nam thành lập huyện đảo Hoàng Sa (trực thuộc tỉnh Quảng Nam - Đà Nẵng) và huyện đảo Trường Sa (trực thuộc tỉnh Đồng Nai).</a:t>
            </a:r>
          </a:p>
          <a:p>
            <a:pPr marL="0" indent="0">
              <a:buNone/>
            </a:pPr>
            <a:r>
              <a:rPr lang="vi-VN" sz="2800" dirty="0">
                <a:solidFill>
                  <a:srgbClr val="0033CC"/>
                </a:solidFill>
                <a:latin typeface="Times New Roman" pitchFamily="18" charset="0"/>
                <a:cs typeface="Times New Roman" pitchFamily="18" charset="0"/>
              </a:rPr>
              <a:t>+ Hiện nay, huyện đảo Hoàng Sa thuộc thành phố Đà Nẵng, huyện đảo Trường Sa thuộc tỉnh Khánh Hòa. Năm 2007, thị trấn Trường Sa cùng hai xã đảo Song Tử Tây và Sinh Tồn được thành lập, trực thuộc huyện đảo Trường Sa.</a:t>
            </a:r>
          </a:p>
          <a:p>
            <a:pPr marL="0" indent="0">
              <a:buNone/>
            </a:pPr>
            <a:r>
              <a:rPr lang="vi-VN" sz="2800" dirty="0">
                <a:solidFill>
                  <a:srgbClr val="0033CC"/>
                </a:solidFill>
                <a:latin typeface="Times New Roman" pitchFamily="18" charset="0"/>
                <a:cs typeface="Times New Roman" pitchFamily="18" charset="0"/>
              </a:rPr>
              <a:t>- Cùng với quá trình xác lập chủ quyền, Nhà nước Việt Nam kiên quyết bảo vệ, khẳng định chủ quyền của Việt Nam đối với quần đảo Hoàng Sa, quần đảo Trường Sa và quyền, lợi ích hợp pháp của Việt Nam ở Biển Đông.</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8081663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6096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990600"/>
            <a:ext cx="9178636" cy="5029200"/>
          </a:xfrm>
        </p:spPr>
        <p:txBody>
          <a:bodyPr/>
          <a:lstStyle/>
          <a:p>
            <a:pPr marL="0" indent="0">
              <a:buNone/>
            </a:pPr>
            <a:r>
              <a:rPr lang="en-US" sz="3600" smtClean="0">
                <a:solidFill>
                  <a:srgbClr val="0033CC"/>
                </a:solidFill>
                <a:latin typeface="Times New Roman" pitchFamily="18" charset="0"/>
                <a:cs typeface="Times New Roman" pitchFamily="18" charset="0"/>
              </a:rPr>
              <a:t>- </a:t>
            </a:r>
            <a:r>
              <a:rPr lang="en-US" sz="280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94304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1371600"/>
          </a:xfrm>
        </p:spPr>
        <p:txBody>
          <a:bodyPr>
            <a:noAutofit/>
          </a:bodyPr>
          <a:lstStyle/>
          <a:p>
            <a:r>
              <a:rPr lang="en-US" sz="3200" b="1" dirty="0" smtClean="0">
                <a:solidFill>
                  <a:srgbClr val="FF0000"/>
                </a:solidFill>
                <a:latin typeface="Times New Roman" pitchFamily="18" charset="0"/>
                <a:cs typeface="Times New Roman" pitchFamily="18" charset="0"/>
              </a:rPr>
              <a:t>CHỦ ĐỀ CHUNG 2: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18585" y="1447800"/>
            <a:ext cx="9178636" cy="5029200"/>
          </a:xfrm>
        </p:spPr>
        <p:txBody>
          <a:bodyPr/>
          <a:lstStyle/>
          <a:p>
            <a:pPr marL="0" indent="0">
              <a:buNone/>
            </a:pPr>
            <a:r>
              <a:rPr lang="en-US" dirty="0" smtClean="0">
                <a:solidFill>
                  <a:srgbClr val="0033CC"/>
                </a:solidFill>
                <a:latin typeface="Times New Roman" pitchFamily="18" charset="0"/>
                <a:cs typeface="Times New Roman" pitchFamily="18" charset="0"/>
              </a:rPr>
              <a:t>1. </a:t>
            </a:r>
            <a:r>
              <a:rPr lang="en-US" dirty="0" err="1" smtClean="0">
                <a:solidFill>
                  <a:srgbClr val="0033CC"/>
                </a:solidFill>
                <a:latin typeface="Times New Roman" pitchFamily="18" charset="0"/>
                <a:cs typeface="Times New Roman" pitchFamily="18" charset="0"/>
              </a:rPr>
              <a:t>Các</a:t>
            </a:r>
            <a:r>
              <a:rPr lang="en-US" dirty="0" smtClean="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vùng</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biển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và</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hải</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đảo</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Việt</a:t>
            </a:r>
            <a:r>
              <a:rPr lang="en-US" dirty="0">
                <a:solidFill>
                  <a:srgbClr val="0033CC"/>
                </a:solidFill>
                <a:latin typeface="Times New Roman" pitchFamily="18" charset="0"/>
                <a:cs typeface="Times New Roman" pitchFamily="18" charset="0"/>
              </a:rPr>
              <a:t> </a:t>
            </a:r>
            <a:r>
              <a:rPr lang="en-US" dirty="0" smtClean="0">
                <a:solidFill>
                  <a:srgbClr val="0033CC"/>
                </a:solidFill>
                <a:latin typeface="Times New Roman" pitchFamily="18" charset="0"/>
                <a:cs typeface="Times New Roman" pitchFamily="18" charset="0"/>
              </a:rPr>
              <a:t>Nam</a:t>
            </a:r>
          </a:p>
          <a:p>
            <a:pPr marL="0" indent="0">
              <a:buNone/>
            </a:pPr>
            <a:r>
              <a:rPr lang="vi-VN" dirty="0" smtClean="0">
                <a:solidFill>
                  <a:srgbClr val="0033CC"/>
                </a:solidFill>
                <a:latin typeface="Times New Roman" pitchFamily="18" charset="0"/>
                <a:cs typeface="Times New Roman" pitchFamily="18" charset="0"/>
              </a:rPr>
              <a:t>2</a:t>
            </a:r>
            <a:r>
              <a:rPr lang="vi-VN" dirty="0">
                <a:solidFill>
                  <a:srgbClr val="0033CC"/>
                </a:solidFill>
                <a:latin typeface="Times New Roman" pitchFamily="18" charset="0"/>
                <a:cs typeface="Times New Roman" pitchFamily="18" charset="0"/>
              </a:rPr>
              <a:t>. Đặc điểm môi trường và tài nguyên biển, </a:t>
            </a:r>
            <a:r>
              <a:rPr lang="vi-VN" dirty="0" smtClean="0">
                <a:solidFill>
                  <a:srgbClr val="0033CC"/>
                </a:solidFill>
                <a:latin typeface="Times New Roman" pitchFamily="18" charset="0"/>
                <a:cs typeface="Times New Roman" pitchFamily="18" charset="0"/>
              </a:rPr>
              <a:t>đảo</a:t>
            </a:r>
            <a:endParaRPr lang="en-US" dirty="0" smtClean="0">
              <a:solidFill>
                <a:srgbClr val="0033CC"/>
              </a:solidFill>
              <a:latin typeface="Times New Roman" pitchFamily="18" charset="0"/>
              <a:cs typeface="Times New Roman" pitchFamily="18" charset="0"/>
            </a:endParaRPr>
          </a:p>
          <a:p>
            <a:pPr marL="0" indent="0">
              <a:buNone/>
            </a:pPr>
            <a:r>
              <a:rPr lang="en-US" dirty="0">
                <a:solidFill>
                  <a:srgbClr val="0033CC"/>
                </a:solidFill>
                <a:latin typeface="Times New Roman" pitchFamily="18" charset="0"/>
                <a:cs typeface="Times New Roman" pitchFamily="18" charset="0"/>
              </a:rPr>
              <a:t>3. </a:t>
            </a:r>
            <a:r>
              <a:rPr lang="en-US" dirty="0" err="1">
                <a:solidFill>
                  <a:srgbClr val="0033CC"/>
                </a:solidFill>
                <a:latin typeface="Times New Roman" pitchFamily="18" charset="0"/>
                <a:cs typeface="Times New Roman" pitchFamily="18" charset="0"/>
              </a:rPr>
              <a:t>Những</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thuận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lợi</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khó</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khăn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đối</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với</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phát</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triển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kinh</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tế</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và</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bảo</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vệ</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chủ</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quyền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các</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quyền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và</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lợi</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ích</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hợp</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pháp</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của</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Việt</a:t>
            </a:r>
            <a:r>
              <a:rPr lang="en-US" dirty="0">
                <a:solidFill>
                  <a:srgbClr val="0033CC"/>
                </a:solidFill>
                <a:latin typeface="Times New Roman" pitchFamily="18" charset="0"/>
                <a:cs typeface="Times New Roman" pitchFamily="18" charset="0"/>
              </a:rPr>
              <a:t> Nam ở </a:t>
            </a:r>
            <a:r>
              <a:rPr lang="en-US" dirty="0" err="1">
                <a:solidFill>
                  <a:srgbClr val="0033CC"/>
                </a:solidFill>
                <a:latin typeface="Times New Roman" pitchFamily="18" charset="0"/>
                <a:cs typeface="Times New Roman" pitchFamily="18" charset="0"/>
              </a:rPr>
              <a:t>Biển</a:t>
            </a:r>
            <a:r>
              <a:rPr lang="en-US" dirty="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Đông</a:t>
            </a:r>
            <a:endParaRPr lang="en-US" dirty="0" smtClean="0">
              <a:solidFill>
                <a:srgbClr val="0033CC"/>
              </a:solidFill>
              <a:latin typeface="Times New Roman" pitchFamily="18" charset="0"/>
              <a:cs typeface="Times New Roman" pitchFamily="18" charset="0"/>
            </a:endParaRPr>
          </a:p>
          <a:p>
            <a:pPr marL="0" indent="0">
              <a:buNone/>
            </a:pPr>
            <a:r>
              <a:rPr lang="en-US" dirty="0">
                <a:solidFill>
                  <a:srgbClr val="0033CC"/>
                </a:solidFill>
                <a:latin typeface="Times New Roman" pitchFamily="18" charset="0"/>
                <a:cs typeface="Times New Roman" pitchFamily="18" charset="0"/>
              </a:rPr>
              <a:t>4. </a:t>
            </a:r>
            <a:r>
              <a:rPr lang="en-US" dirty="0" err="1">
                <a:solidFill>
                  <a:srgbClr val="0033CC"/>
                </a:solidFill>
                <a:latin typeface="Times New Roman" pitchFamily="18" charset="0"/>
                <a:cs typeface="Times New Roman" pitchFamily="18" charset="0"/>
              </a:rPr>
              <a:t>Quá</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trình</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xác</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lập</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chủ</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quyền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biển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đảo</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trong</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lịch</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sử</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Việt</a:t>
            </a:r>
            <a:r>
              <a:rPr lang="en-US" dirty="0">
                <a:solidFill>
                  <a:srgbClr val="0033CC"/>
                </a:solidFill>
                <a:latin typeface="Times New Roman" pitchFamily="18" charset="0"/>
                <a:cs typeface="Times New Roman" pitchFamily="18" charset="0"/>
              </a:rPr>
              <a:t> Nam</a:t>
            </a:r>
            <a:endParaRPr lang="en-US" dirty="0" smtClean="0">
              <a:solidFill>
                <a:srgbClr val="0033CC"/>
              </a:solidFill>
              <a:latin typeface="Times New Roman" pitchFamily="18" charset="0"/>
              <a:cs typeface="Times New Roman" pitchFamily="18" charset="0"/>
            </a:endParaRPr>
          </a:p>
          <a:p>
            <a:pPr marL="742950" indent="-742950">
              <a:buAutoNum type="arabicPeriod"/>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0955140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6927" y="0"/>
            <a:ext cx="9137073" cy="457200"/>
          </a:xfrm>
        </p:spPr>
        <p:txBody>
          <a:bodyPr>
            <a:noAutofit/>
          </a:bodyPr>
          <a:lstStyle/>
          <a:p>
            <a:r>
              <a:rPr lang="en-US" sz="32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636" y="457200"/>
            <a:ext cx="9178636" cy="5029200"/>
          </a:xfrm>
        </p:spPr>
        <p:txBody>
          <a:bodyPr/>
          <a:lstStyle/>
          <a:p>
            <a:pPr marL="0" indent="0">
              <a:buNone/>
            </a:pPr>
            <a:r>
              <a:rPr lang="vi-VN" sz="3600" dirty="0" smtClean="0">
                <a:solidFill>
                  <a:srgbClr val="FF0000"/>
                </a:solidFill>
                <a:latin typeface="Times New Roman" pitchFamily="18" charset="0"/>
                <a:cs typeface="Times New Roman" pitchFamily="18" charset="0"/>
              </a:rPr>
              <a:t>Luyện </a:t>
            </a:r>
            <a:r>
              <a:rPr lang="vi-VN" sz="3600" dirty="0">
                <a:solidFill>
                  <a:srgbClr val="FF0000"/>
                </a:solidFill>
                <a:latin typeface="Times New Roman" pitchFamily="18" charset="0"/>
                <a:cs typeface="Times New Roman" pitchFamily="18" charset="0"/>
              </a:rPr>
              <a:t>tập 1 trang 169 Lịch Sử và Địa Lí 8: Dựa vào hình 2.1 và thông tin trong bài, em hãy xác định:</a:t>
            </a:r>
          </a:p>
          <a:p>
            <a:pPr marL="0" indent="0">
              <a:buNone/>
            </a:pPr>
            <a:r>
              <a:rPr lang="vi-VN" sz="3600" dirty="0">
                <a:solidFill>
                  <a:srgbClr val="FF0000"/>
                </a:solidFill>
                <a:latin typeface="Times New Roman" pitchFamily="18" charset="0"/>
                <a:cs typeface="Times New Roman" pitchFamily="18" charset="0"/>
              </a:rPr>
              <a:t>- Hai huyện đảo xa bờ nhất nước ta.</a:t>
            </a:r>
          </a:p>
          <a:p>
            <a:pPr marL="0" indent="0">
              <a:buNone/>
            </a:pPr>
            <a:r>
              <a:rPr lang="en-US" sz="2800" dirty="0" smtClean="0">
                <a:solidFill>
                  <a:srgbClr val="0033CC"/>
                </a:solidFill>
                <a:latin typeface="Times New Roman" pitchFamily="18" charset="0"/>
                <a:cs typeface="Times New Roman" pitchFamily="18" charset="0"/>
              </a:rPr>
              <a:t> </a:t>
            </a:r>
            <a:endParaRPr lang="en-US" dirty="0" smtClean="0">
              <a:solidFill>
                <a:srgbClr val="0033CC"/>
              </a:solidFill>
            </a:endParaRPr>
          </a:p>
          <a:p>
            <a:endParaRPr lang="en-US" dirty="0"/>
          </a:p>
          <a:p>
            <a:endParaRPr lang="en-US" dirty="0"/>
          </a:p>
        </p:txBody>
      </p:sp>
    </p:spTree>
    <p:extLst>
      <p:ext uri="{BB962C8B-B14F-4D97-AF65-F5344CB8AC3E}">
        <p14:creationId xmlns:p14="http://schemas.microsoft.com/office/powerpoint/2010/main" val="17386284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143000"/>
          </a:xfrm>
        </p:spPr>
        <p:txBody>
          <a:bodyPr>
            <a:normAutofit/>
          </a:bodyPr>
          <a:lstStyle/>
          <a:p>
            <a:pPr algn="l"/>
            <a:endParaRPr lang="en-US" sz="2800" b="1" dirty="0">
              <a:solidFill>
                <a:srgbClr val="FF0000"/>
              </a:solidFill>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stretch>
            <a:fillRect/>
          </a:stretch>
        </p:blipFill>
        <p:spPr>
          <a:xfrm>
            <a:off x="-304800" y="0"/>
            <a:ext cx="9677400" cy="7239000"/>
          </a:xfrm>
          <a:prstGeom prst="rect">
            <a:avLst/>
          </a:prstGeom>
        </p:spPr>
      </p:pic>
    </p:spTree>
    <p:extLst>
      <p:ext uri="{BB962C8B-B14F-4D97-AF65-F5344CB8AC3E}">
        <p14:creationId xmlns:p14="http://schemas.microsoft.com/office/powerpoint/2010/main" val="26674401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0"/>
            <a:ext cx="9144000" cy="1600200"/>
          </a:xfrm>
        </p:spPr>
        <p:txBody>
          <a:bodyPr>
            <a:normAutofit/>
          </a:bodyPr>
          <a:lstStyle/>
          <a:p>
            <a:pPr algn="l"/>
            <a:r>
              <a:rPr lang="vi-VN" sz="2800" b="1" dirty="0">
                <a:solidFill>
                  <a:srgbClr val="FF0000"/>
                </a:solidFill>
                <a:cs typeface="Times New Roman" pitchFamily="18" charset="0"/>
              </a:rPr>
              <a:t>Luyện tập 1 trang 169 Lịch Sử và Địa Lí 8: Dựa vào hình 2.1 và thông tin trong bài, em hãy xác định:</a:t>
            </a:r>
            <a:br>
              <a:rPr lang="vi-VN" sz="2800" b="1" dirty="0">
                <a:solidFill>
                  <a:srgbClr val="FF0000"/>
                </a:solidFill>
                <a:cs typeface="Times New Roman" pitchFamily="18" charset="0"/>
              </a:rPr>
            </a:br>
            <a:r>
              <a:rPr lang="vi-VN" sz="2800" b="1" dirty="0">
                <a:solidFill>
                  <a:srgbClr val="FF0000"/>
                </a:solidFill>
                <a:cs typeface="Times New Roman" pitchFamily="18" charset="0"/>
              </a:rPr>
              <a:t>- Hai huyện đảo xa bờ nhất nước ta</a:t>
            </a:r>
            <a:r>
              <a:rPr lang="vi-VN" sz="2800" b="1" dirty="0" smtClean="0">
                <a:solidFill>
                  <a:srgbClr val="FF0000"/>
                </a:solidFill>
                <a:cs typeface="Times New Roman" pitchFamily="18" charset="0"/>
              </a:rPr>
              <a:t>.</a:t>
            </a:r>
            <a:endParaRPr lang="en-US" sz="28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0" y="1596483"/>
            <a:ext cx="9144000" cy="4983163"/>
          </a:xfrm>
        </p:spPr>
        <p:txBody>
          <a:bodyPr>
            <a:normAutofit fontScale="92500" lnSpcReduction="10000"/>
          </a:bodyPr>
          <a:lstStyle/>
          <a:p>
            <a:pPr marL="0" indent="0">
              <a:buNone/>
            </a:pP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Hai huyện đảo xa bờ nhất của Việt Nam hiện nay là:</a:t>
            </a:r>
          </a:p>
          <a:p>
            <a:pPr marL="0" indent="0">
              <a:buNone/>
            </a:pPr>
            <a:r>
              <a:rPr lang="vi-VN" dirty="0">
                <a:solidFill>
                  <a:srgbClr val="0033CC"/>
                </a:solidFill>
                <a:latin typeface="Times New Roman" pitchFamily="18" charset="0"/>
                <a:cs typeface="Times New Roman" pitchFamily="18" charset="0"/>
              </a:rPr>
              <a:t>+ Huyện đảo Hoàng Sa (trực thuộc thành phố Đà Nẵng)</a:t>
            </a:r>
          </a:p>
          <a:p>
            <a:pPr marL="0" indent="0">
              <a:buNone/>
            </a:pPr>
            <a:r>
              <a:rPr lang="vi-VN" dirty="0">
                <a:solidFill>
                  <a:srgbClr val="0033CC"/>
                </a:solidFill>
                <a:latin typeface="Times New Roman" pitchFamily="18" charset="0"/>
                <a:cs typeface="Times New Roman" pitchFamily="18" charset="0"/>
              </a:rPr>
              <a:t>+ Huyện đảo Trường Sa (trực thuộc thành phố Khánh Hòa).</a:t>
            </a:r>
          </a:p>
          <a:p>
            <a:pPr marL="0" indent="0">
              <a:buNone/>
            </a:pPr>
            <a:r>
              <a:rPr lang="vi-VN" dirty="0">
                <a:solidFill>
                  <a:srgbClr val="0033CC"/>
                </a:solidFill>
                <a:latin typeface="Times New Roman" pitchFamily="18" charset="0"/>
                <a:cs typeface="Times New Roman" pitchFamily="18" charset="0"/>
              </a:rPr>
              <a:t>- Huyện đảo có diện tích lớn nhất trong vịnh Bắc Bộ và vịnh Thái Lan là:</a:t>
            </a:r>
          </a:p>
          <a:p>
            <a:pPr marL="0" indent="0">
              <a:buNone/>
            </a:pPr>
            <a:r>
              <a:rPr lang="vi-VN" dirty="0">
                <a:solidFill>
                  <a:srgbClr val="0033CC"/>
                </a:solidFill>
                <a:latin typeface="Times New Roman" pitchFamily="18" charset="0"/>
                <a:cs typeface="Times New Roman" pitchFamily="18" charset="0"/>
              </a:rPr>
              <a:t>+ Huyện đảo có diện tích lớn nhất trong Vịnh Bắc Bộ là: Vân Đồn (551,3 km2).</a:t>
            </a:r>
          </a:p>
          <a:p>
            <a:pPr marL="0" indent="0">
              <a:buNone/>
            </a:pPr>
            <a:r>
              <a:rPr lang="vi-VN" dirty="0">
                <a:solidFill>
                  <a:srgbClr val="0033CC"/>
                </a:solidFill>
                <a:latin typeface="Times New Roman" pitchFamily="18" charset="0"/>
                <a:cs typeface="Times New Roman" pitchFamily="18" charset="0"/>
              </a:rPr>
              <a:t>+ Huyện đảo có diện tích lớn nhất trong Vịnh Thái Lan là: Phú Quốc (589,23 km2).</a:t>
            </a: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19545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1371600"/>
          </a:xfrm>
        </p:spPr>
        <p:txBody>
          <a:bodyPr>
            <a:noAutofit/>
          </a:bodyPr>
          <a:lstStyle/>
          <a:p>
            <a:r>
              <a:rPr lang="en-US" sz="3200" b="1" dirty="0" smtClean="0">
                <a:solidFill>
                  <a:srgbClr val="FF0000"/>
                </a:solidFill>
                <a:latin typeface="Times New Roman" pitchFamily="18" charset="0"/>
                <a:cs typeface="Times New Roman" pitchFamily="18" charset="0"/>
              </a:rPr>
              <a:t>CHỦ ĐỀ CHUNG 2: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18585" y="1447800"/>
            <a:ext cx="9178636" cy="5029200"/>
          </a:xfrm>
        </p:spPr>
        <p:txBody>
          <a:bodyPr/>
          <a:lstStyle/>
          <a:p>
            <a:pPr marL="514350" indent="-514350">
              <a:buAutoNum type="arabicPeriod"/>
            </a:pPr>
            <a:r>
              <a:rPr lang="en-US" b="1" dirty="0" err="1" smtClean="0">
                <a:solidFill>
                  <a:srgbClr val="0033CC"/>
                </a:solidFill>
                <a:latin typeface="Times New Roman" pitchFamily="18" charset="0"/>
                <a:cs typeface="Times New Roman" pitchFamily="18" charset="0"/>
              </a:rPr>
              <a:t>Các</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vùng</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biển</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và</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đảo</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Việt</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Nam</a:t>
            </a:r>
          </a:p>
          <a:p>
            <a:pPr marL="0" indent="0">
              <a:buNone/>
            </a:pPr>
            <a:r>
              <a:rPr lang="vi-VN" b="1" dirty="0">
                <a:solidFill>
                  <a:srgbClr val="0033CC"/>
                </a:solidFill>
                <a:latin typeface="Times New Roman" pitchFamily="18" charset="0"/>
                <a:cs typeface="Times New Roman" pitchFamily="18" charset="0"/>
              </a:rPr>
              <a:t>a. Vị trí địa lí của Vùng biển Việt Nam:</a:t>
            </a:r>
          </a:p>
          <a:p>
            <a:pPr marL="0" indent="0">
              <a:buNone/>
            </a:pPr>
            <a:r>
              <a:rPr lang="vi-VN" dirty="0">
                <a:solidFill>
                  <a:srgbClr val="0033CC"/>
                </a:solidFill>
                <a:latin typeface="Times New Roman" pitchFamily="18" charset="0"/>
                <a:cs typeface="Times New Roman" pitchFamily="18" charset="0"/>
              </a:rPr>
              <a:t>+ Vùng biển của Việt Nam là một phần của Biển Đông.</a:t>
            </a:r>
          </a:p>
          <a:p>
            <a:pPr marL="0" indent="0">
              <a:buNone/>
            </a:pPr>
            <a:r>
              <a:rPr lang="vi-VN" dirty="0">
                <a:solidFill>
                  <a:srgbClr val="0033CC"/>
                </a:solidFill>
                <a:latin typeface="Times New Roman" pitchFamily="18" charset="0"/>
                <a:cs typeface="Times New Roman" pitchFamily="18" charset="0"/>
              </a:rPr>
              <a:t>+ Biển nước ta tiếp giáp với vùng biển các nước Trung Quốc, Phi-líp-pin, In-đô-nê-xi-a, Bru-nây, Ma-lai-xi-a, Xin-ga-po, Thái Lan và Cam-pu-chia.</a:t>
            </a:r>
          </a:p>
          <a:p>
            <a:pPr marL="0" indent="0">
              <a:buNone/>
            </a:pPr>
            <a:endParaRPr lang="en-US" dirty="0" smtClean="0">
              <a:solidFill>
                <a:srgbClr val="0033CC"/>
              </a:solidFill>
              <a:latin typeface="Times New Roman" pitchFamily="18" charset="0"/>
              <a:cs typeface="Times New Roman" pitchFamily="18" charset="0"/>
            </a:endParaRP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66785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0" y="76200"/>
            <a:ext cx="9137073" cy="1371600"/>
          </a:xfrm>
        </p:spPr>
        <p:txBody>
          <a:bodyPr>
            <a:noAutofit/>
          </a:bodyPr>
          <a:lstStyle/>
          <a:p>
            <a:r>
              <a:rPr lang="en-US" sz="3200" b="1" dirty="0" smtClean="0">
                <a:solidFill>
                  <a:srgbClr val="FF0000"/>
                </a:solidFill>
                <a:latin typeface="Times New Roman" pitchFamily="18" charset="0"/>
                <a:cs typeface="Times New Roman" pitchFamily="18" charset="0"/>
              </a:rPr>
              <a:t>CHỦ ĐỀ CHUNG 2: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36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18585" y="1447800"/>
            <a:ext cx="9178636" cy="5029200"/>
          </a:xfrm>
        </p:spPr>
        <p:txBody>
          <a:bodyPr>
            <a:normAutofit fontScale="77500" lnSpcReduction="20000"/>
          </a:bodyPr>
          <a:lstStyle/>
          <a:p>
            <a:pPr marL="514350" indent="-514350">
              <a:buAutoNum type="arabicPeriod"/>
            </a:pPr>
            <a:r>
              <a:rPr lang="en-US" b="1" dirty="0" err="1" smtClean="0">
                <a:solidFill>
                  <a:srgbClr val="0033CC"/>
                </a:solidFill>
                <a:latin typeface="Times New Roman" pitchFamily="18" charset="0"/>
                <a:cs typeface="Times New Roman" pitchFamily="18" charset="0"/>
              </a:rPr>
              <a:t>Các</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vùng</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biển</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và</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đảo</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Việt</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Nam</a:t>
            </a:r>
          </a:p>
          <a:p>
            <a:pPr marL="0" indent="0">
              <a:buNone/>
            </a:pPr>
            <a:r>
              <a:rPr lang="vi-VN" b="1" dirty="0" smtClean="0">
                <a:solidFill>
                  <a:srgbClr val="0033CC"/>
                </a:solidFill>
                <a:latin typeface="Times New Roman" pitchFamily="18" charset="0"/>
                <a:cs typeface="Times New Roman" pitchFamily="18" charset="0"/>
              </a:rPr>
              <a:t>a. Vị </a:t>
            </a:r>
            <a:r>
              <a:rPr lang="vi-VN" b="1" dirty="0">
                <a:solidFill>
                  <a:srgbClr val="0033CC"/>
                </a:solidFill>
                <a:latin typeface="Times New Roman" pitchFamily="18" charset="0"/>
                <a:cs typeface="Times New Roman" pitchFamily="18" charset="0"/>
              </a:rPr>
              <a:t>trí địa lí của Vùng biển Việt Nam</a:t>
            </a:r>
            <a:r>
              <a:rPr lang="vi-VN" b="1" dirty="0" smtClean="0">
                <a:solidFill>
                  <a:srgbClr val="0033CC"/>
                </a:solidFill>
                <a:latin typeface="Times New Roman" pitchFamily="18" charset="0"/>
                <a:cs typeface="Times New Roman" pitchFamily="18" charset="0"/>
              </a:rPr>
              <a:t>:</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b. Phạm vi của vùng biển Việt Nam:</a:t>
            </a:r>
          </a:p>
          <a:p>
            <a:pPr marL="0" indent="0">
              <a:buNone/>
            </a:pPr>
            <a:r>
              <a:rPr lang="vi-VN" sz="2800" dirty="0">
                <a:solidFill>
                  <a:srgbClr val="0033CC"/>
                </a:solidFill>
                <a:latin typeface="Times New Roman" pitchFamily="18" charset="0"/>
                <a:cs typeface="Times New Roman" pitchFamily="18" charset="0"/>
              </a:rPr>
              <a:t>+ Vùng biển nước ta có diện tích khoảng 1 triệu km2, bao gồm 5 bộ phận là: nội thuỷ, lãnh hải, vùng tiếp giáp lãnh hải, vùng đặc quyền kinh tế và thềm lục địa thuộc chủ quyền, quyền chủ quyền và quyền tài phán quốc gia của Việt Nam.</a:t>
            </a:r>
          </a:p>
          <a:p>
            <a:pPr marL="0" indent="0">
              <a:buNone/>
            </a:pPr>
            <a:r>
              <a:rPr lang="vi-VN" sz="2800" dirty="0">
                <a:solidFill>
                  <a:srgbClr val="0033CC"/>
                </a:solidFill>
                <a:latin typeface="Times New Roman" pitchFamily="18" charset="0"/>
                <a:cs typeface="Times New Roman" pitchFamily="18" charset="0"/>
              </a:rPr>
              <a:t>+ Đối với vịnh Bắc Bộ, Việt Nam và Trung Quốc đã thống nhất về đường phân định lãnh hải, vùng đặc quyền kinh tế và thềm lục địa giữa hai nước, được xác định bằng 21 điểm nối tuần tự với nhau bằng các đoạn thẳng với tọa độ địa lí xác định.</a:t>
            </a:r>
          </a:p>
          <a:p>
            <a:pPr marL="0" indent="0">
              <a:buNone/>
            </a:pPr>
            <a:r>
              <a:rPr lang="vi-VN" sz="2800" dirty="0">
                <a:solidFill>
                  <a:srgbClr val="0033CC"/>
                </a:solidFill>
                <a:latin typeface="Times New Roman" pitchFamily="18" charset="0"/>
                <a:cs typeface="Times New Roman" pitchFamily="18" charset="0"/>
              </a:rPr>
              <a:t>+ Vùng biển miền Trung mở rộng ra Biển Đông, bao gồm nhiều đảo, quần đảo ven bờ và hai quần đảo xa bờ là Hoàng Sa (Đà Nẵng) và Trường Sa (Khánh Hoà).</a:t>
            </a:r>
          </a:p>
          <a:p>
            <a:pPr marL="0" indent="0">
              <a:buNone/>
            </a:pPr>
            <a:r>
              <a:rPr lang="vi-VN" sz="2800" dirty="0">
                <a:solidFill>
                  <a:srgbClr val="0033CC"/>
                </a:solidFill>
                <a:latin typeface="Times New Roman" pitchFamily="18" charset="0"/>
                <a:cs typeface="Times New Roman" pitchFamily="18" charset="0"/>
              </a:rPr>
              <a:t>+ Vùng biển Nam Bộ bao gồm một phần vịnh Thái Lan, có nhiều đảo và quần đảo như Phú Quốc, Côn Sơn,...</a:t>
            </a:r>
          </a:p>
          <a:p>
            <a:pPr marL="0" indent="0">
              <a:buNone/>
            </a:pPr>
            <a:r>
              <a:rPr lang="vi-VN" sz="2800" dirty="0">
                <a:solidFill>
                  <a:srgbClr val="0033CC"/>
                </a:solidFill>
                <a:latin typeface="Times New Roman" pitchFamily="18" charset="0"/>
                <a:cs typeface="Times New Roman" pitchFamily="18" charset="0"/>
              </a:rPr>
              <a:t>c. các huyện đảo của Việt Nam</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129563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4128" y="0"/>
            <a:ext cx="9137073" cy="8382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128" y="838200"/>
            <a:ext cx="9178636" cy="6019800"/>
          </a:xfrm>
        </p:spPr>
        <p:txBody>
          <a:bodyPr>
            <a:normAutofit lnSpcReduction="10000"/>
          </a:bodyPr>
          <a:lstStyle/>
          <a:p>
            <a:pPr marL="514350" indent="-514350">
              <a:buAutoNum type="arabicPeriod"/>
            </a:pPr>
            <a:r>
              <a:rPr lang="en-US" b="1" dirty="0" err="1" smtClean="0">
                <a:solidFill>
                  <a:srgbClr val="0033CC"/>
                </a:solidFill>
                <a:latin typeface="Times New Roman" pitchFamily="18" charset="0"/>
                <a:cs typeface="Times New Roman" pitchFamily="18" charset="0"/>
              </a:rPr>
              <a:t>Các</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vùng</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biển</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và</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đảo</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Việt</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Nam</a:t>
            </a:r>
          </a:p>
          <a:p>
            <a:pPr marL="0" indent="0">
              <a:buNone/>
            </a:pPr>
            <a:r>
              <a:rPr lang="vi-VN" b="1" dirty="0" smtClean="0">
                <a:solidFill>
                  <a:srgbClr val="0033CC"/>
                </a:solidFill>
                <a:latin typeface="Times New Roman" pitchFamily="18" charset="0"/>
                <a:cs typeface="Times New Roman" pitchFamily="18" charset="0"/>
              </a:rPr>
              <a:t>a. Vị </a:t>
            </a:r>
            <a:r>
              <a:rPr lang="vi-VN" b="1" dirty="0">
                <a:solidFill>
                  <a:srgbClr val="0033CC"/>
                </a:solidFill>
                <a:latin typeface="Times New Roman" pitchFamily="18" charset="0"/>
                <a:cs typeface="Times New Roman" pitchFamily="18" charset="0"/>
              </a:rPr>
              <a:t>trí địa lí của Vùng biển Việt Nam</a:t>
            </a:r>
            <a:r>
              <a:rPr lang="vi-VN" b="1" dirty="0" smtClean="0">
                <a:solidFill>
                  <a:srgbClr val="0033CC"/>
                </a:solidFill>
                <a:latin typeface="Times New Roman" pitchFamily="18" charset="0"/>
                <a:cs typeface="Times New Roman" pitchFamily="18" charset="0"/>
              </a:rPr>
              <a:t>:</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b. Phạm vi của vùng biển Việt Nam:</a:t>
            </a:r>
          </a:p>
          <a:p>
            <a:pPr marL="0" indent="0">
              <a:buNone/>
            </a:pPr>
            <a:r>
              <a:rPr lang="vi-VN" sz="2800" dirty="0">
                <a:solidFill>
                  <a:srgbClr val="0033CC"/>
                </a:solidFill>
                <a:latin typeface="Times New Roman" pitchFamily="18" charset="0"/>
                <a:cs typeface="Times New Roman" pitchFamily="18" charset="0"/>
              </a:rPr>
              <a:t>+ Vùng biển nước ta có diện tích khoảng 1 triệu km2, bao gồm 5 bộ phận là: nội thuỷ, lãnh hải, vùng tiếp giáp lãnh hải, vùng đặc quyền kinh tế và thềm lục địa thuộc chủ quyền, quyền chủ quyền và quyền tài phán quốc gia của Việt Nam.</a:t>
            </a:r>
          </a:p>
          <a:p>
            <a:pPr marL="0" indent="0">
              <a:buNone/>
            </a:pPr>
            <a:r>
              <a:rPr lang="vi-VN" sz="2800" dirty="0">
                <a:solidFill>
                  <a:srgbClr val="0033CC"/>
                </a:solidFill>
                <a:latin typeface="Times New Roman" pitchFamily="18" charset="0"/>
                <a:cs typeface="Times New Roman" pitchFamily="18" charset="0"/>
              </a:rPr>
              <a:t>+ Đối với vịnh Bắc Bộ, Việt Nam và Trung Quốc đã thống nhất về đường phân định lãnh hải, vùng đặc quyền kinh tế và thềm lục địa giữa hai nước, được xác định bằng 21 điểm nối tuần tự với nhau bằng các đoạn thẳng với tọa độ địa lí xác định</a:t>
            </a:r>
            <a:r>
              <a:rPr lang="vi-VN" sz="2800" dirty="0" smtClean="0">
                <a:solidFill>
                  <a:srgbClr val="0033CC"/>
                </a:solidFill>
                <a:latin typeface="Times New Roman" pitchFamily="18" charset="0"/>
                <a:cs typeface="Times New Roman" pitchFamily="18" charset="0"/>
              </a:rPr>
              <a:t>.</a:t>
            </a:r>
            <a:endParaRPr lang="en-US" sz="2800" dirty="0" smtClean="0">
              <a:solidFill>
                <a:srgbClr val="0033CC"/>
              </a:solidFill>
              <a:latin typeface="Times New Roman" pitchFamily="18" charset="0"/>
              <a:cs typeface="Times New Roman" pitchFamily="18" charset="0"/>
            </a:endParaRPr>
          </a:p>
          <a:p>
            <a:pPr marL="0" indent="0">
              <a:buNone/>
            </a:pPr>
            <a:r>
              <a:rPr lang="en-US" sz="2800" dirty="0" smtClean="0">
                <a:solidFill>
                  <a:srgbClr val="0033CC"/>
                </a:solidFill>
                <a:latin typeface="Times New Roman" pitchFamily="18" charset="0"/>
                <a:cs typeface="Times New Roman" pitchFamily="18" charset="0"/>
              </a:rPr>
              <a:t>……………………….</a:t>
            </a:r>
            <a:endParaRPr lang="vi-VN" sz="2800" dirty="0">
              <a:solidFill>
                <a:srgbClr val="0033CC"/>
              </a:solidFill>
              <a:latin typeface="Times New Roman" pitchFamily="18" charset="0"/>
              <a:cs typeface="Times New Roman" pitchFamily="18" charset="0"/>
            </a:endParaRP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781485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4128" y="0"/>
            <a:ext cx="9137073" cy="8382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128" y="838200"/>
            <a:ext cx="9178636" cy="5029200"/>
          </a:xfrm>
        </p:spPr>
        <p:txBody>
          <a:bodyPr>
            <a:normAutofit lnSpcReduction="10000"/>
          </a:bodyPr>
          <a:lstStyle/>
          <a:p>
            <a:pPr marL="514350" indent="-514350">
              <a:buAutoNum type="arabicPeriod"/>
            </a:pPr>
            <a:r>
              <a:rPr lang="en-US" b="1" dirty="0" err="1" smtClean="0">
                <a:solidFill>
                  <a:srgbClr val="0033CC"/>
                </a:solidFill>
                <a:latin typeface="Times New Roman" pitchFamily="18" charset="0"/>
                <a:cs typeface="Times New Roman" pitchFamily="18" charset="0"/>
              </a:rPr>
              <a:t>Các</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vùng</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biển</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và</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đảo</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Việt</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Nam</a:t>
            </a:r>
          </a:p>
          <a:p>
            <a:pPr marL="0" indent="0">
              <a:buNone/>
            </a:pPr>
            <a:r>
              <a:rPr lang="vi-VN" b="1" dirty="0" smtClean="0">
                <a:solidFill>
                  <a:srgbClr val="0033CC"/>
                </a:solidFill>
                <a:latin typeface="Times New Roman" pitchFamily="18" charset="0"/>
                <a:cs typeface="Times New Roman" pitchFamily="18" charset="0"/>
              </a:rPr>
              <a:t>a. Vị </a:t>
            </a:r>
            <a:r>
              <a:rPr lang="vi-VN" b="1" dirty="0">
                <a:solidFill>
                  <a:srgbClr val="0033CC"/>
                </a:solidFill>
                <a:latin typeface="Times New Roman" pitchFamily="18" charset="0"/>
                <a:cs typeface="Times New Roman" pitchFamily="18" charset="0"/>
              </a:rPr>
              <a:t>trí địa lí của Vùng biển Việt Nam</a:t>
            </a:r>
            <a:r>
              <a:rPr lang="vi-VN" b="1" dirty="0" smtClean="0">
                <a:solidFill>
                  <a:srgbClr val="0033CC"/>
                </a:solidFill>
                <a:latin typeface="Times New Roman" pitchFamily="18" charset="0"/>
                <a:cs typeface="Times New Roman" pitchFamily="18" charset="0"/>
              </a:rPr>
              <a:t>:</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b. Phạm vi của vùng biển Việt Nam:</a:t>
            </a:r>
          </a:p>
          <a:p>
            <a:pPr marL="0" indent="0">
              <a:buNone/>
            </a:pPr>
            <a:r>
              <a:rPr lang="en-US" sz="2800" dirty="0" smtClean="0">
                <a:solidFill>
                  <a:srgbClr val="0033CC"/>
                </a:solidFill>
                <a:latin typeface="Times New Roman" pitchFamily="18" charset="0"/>
                <a:cs typeface="Times New Roman" pitchFamily="18" charset="0"/>
              </a:rPr>
              <a:t>………………………………….</a:t>
            </a:r>
          </a:p>
          <a:p>
            <a:pPr marL="0" indent="0">
              <a:buNone/>
            </a:pPr>
            <a:r>
              <a:rPr lang="vi-VN" sz="2800" dirty="0" smtClean="0">
                <a:solidFill>
                  <a:srgbClr val="0033CC"/>
                </a:solidFill>
                <a:latin typeface="Times New Roman" pitchFamily="18" charset="0"/>
                <a:cs typeface="Times New Roman" pitchFamily="18" charset="0"/>
              </a:rPr>
              <a:t>+ </a:t>
            </a:r>
            <a:r>
              <a:rPr lang="vi-VN" sz="2800" dirty="0">
                <a:solidFill>
                  <a:srgbClr val="0033CC"/>
                </a:solidFill>
                <a:latin typeface="Times New Roman" pitchFamily="18" charset="0"/>
                <a:cs typeface="Times New Roman" pitchFamily="18" charset="0"/>
              </a:rPr>
              <a:t>Vùng biển miền Trung mở rộng ra Biển Đông, bao gồm nhiều đảo, quần đảo ven bờ và hai quần đảo xa bờ là Hoàng Sa (Đà Nẵng) và Trường Sa (Khánh Hoà).</a:t>
            </a:r>
          </a:p>
          <a:p>
            <a:pPr marL="0" indent="0">
              <a:buNone/>
            </a:pPr>
            <a:r>
              <a:rPr lang="vi-VN" sz="2800" dirty="0">
                <a:solidFill>
                  <a:srgbClr val="0033CC"/>
                </a:solidFill>
                <a:latin typeface="Times New Roman" pitchFamily="18" charset="0"/>
                <a:cs typeface="Times New Roman" pitchFamily="18" charset="0"/>
              </a:rPr>
              <a:t>+ Vùng biển Nam Bộ bao gồm một phần vịnh Thái Lan, có nhiều đảo và quần đảo như Phú Quốc, Côn Sơn,...</a:t>
            </a:r>
          </a:p>
          <a:p>
            <a:pPr marL="0" indent="0">
              <a:buNone/>
            </a:pPr>
            <a:r>
              <a:rPr lang="vi-VN" sz="2800" dirty="0">
                <a:solidFill>
                  <a:srgbClr val="0033CC"/>
                </a:solidFill>
                <a:latin typeface="Times New Roman" pitchFamily="18" charset="0"/>
                <a:cs typeface="Times New Roman" pitchFamily="18" charset="0"/>
              </a:rPr>
              <a:t>c. các huyện đảo của Việt Nam</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3232213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34128" y="0"/>
            <a:ext cx="9137073" cy="8382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4128" y="838200"/>
            <a:ext cx="9178636" cy="5029200"/>
          </a:xfrm>
        </p:spPr>
        <p:txBody>
          <a:bodyPr>
            <a:normAutofit/>
          </a:bodyPr>
          <a:lstStyle/>
          <a:p>
            <a:pPr marL="514350" indent="-514350">
              <a:buAutoNum type="arabicPeriod"/>
            </a:pPr>
            <a:r>
              <a:rPr lang="en-US" b="1" dirty="0" err="1" smtClean="0">
                <a:solidFill>
                  <a:srgbClr val="0033CC"/>
                </a:solidFill>
                <a:latin typeface="Times New Roman" pitchFamily="18" charset="0"/>
                <a:cs typeface="Times New Roman" pitchFamily="18" charset="0"/>
              </a:rPr>
              <a:t>Các</a:t>
            </a:r>
            <a:r>
              <a:rPr lang="en-US" b="1" dirty="0" smtClean="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vùng</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biển</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và</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hải</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đảo</a:t>
            </a:r>
            <a:r>
              <a:rPr lang="en-US" b="1" dirty="0">
                <a:solidFill>
                  <a:srgbClr val="0033CC"/>
                </a:solidFill>
                <a:latin typeface="Times New Roman" pitchFamily="18" charset="0"/>
                <a:cs typeface="Times New Roman" pitchFamily="18" charset="0"/>
              </a:rPr>
              <a:t> </a:t>
            </a:r>
            <a:r>
              <a:rPr lang="en-US" b="1" dirty="0" err="1">
                <a:solidFill>
                  <a:srgbClr val="0033CC"/>
                </a:solidFill>
                <a:latin typeface="Times New Roman" pitchFamily="18" charset="0"/>
                <a:cs typeface="Times New Roman" pitchFamily="18" charset="0"/>
              </a:rPr>
              <a:t>Việt</a:t>
            </a:r>
            <a:r>
              <a:rPr lang="en-US"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Nam</a:t>
            </a:r>
          </a:p>
          <a:p>
            <a:pPr marL="0" indent="0">
              <a:buNone/>
            </a:pPr>
            <a:r>
              <a:rPr lang="vi-VN" b="1" dirty="0" smtClean="0">
                <a:solidFill>
                  <a:srgbClr val="0033CC"/>
                </a:solidFill>
                <a:latin typeface="Times New Roman" pitchFamily="18" charset="0"/>
                <a:cs typeface="Times New Roman" pitchFamily="18" charset="0"/>
              </a:rPr>
              <a:t>a. Vị </a:t>
            </a:r>
            <a:r>
              <a:rPr lang="vi-VN" b="1" dirty="0">
                <a:solidFill>
                  <a:srgbClr val="0033CC"/>
                </a:solidFill>
                <a:latin typeface="Times New Roman" pitchFamily="18" charset="0"/>
                <a:cs typeface="Times New Roman" pitchFamily="18" charset="0"/>
              </a:rPr>
              <a:t>trí địa lí của Vùng biển Việt Nam</a:t>
            </a:r>
            <a:r>
              <a:rPr lang="vi-VN" b="1" dirty="0" smtClean="0">
                <a:solidFill>
                  <a:srgbClr val="0033CC"/>
                </a:solidFill>
                <a:latin typeface="Times New Roman" pitchFamily="18" charset="0"/>
                <a:cs typeface="Times New Roman" pitchFamily="18" charset="0"/>
              </a:rPr>
              <a:t>:</a:t>
            </a:r>
            <a:endParaRPr lang="en-US" b="1" dirty="0" smtClean="0">
              <a:solidFill>
                <a:srgbClr val="0033CC"/>
              </a:solidFill>
              <a:latin typeface="Times New Roman" pitchFamily="18" charset="0"/>
              <a:cs typeface="Times New Roman" pitchFamily="18" charset="0"/>
            </a:endParaRPr>
          </a:p>
          <a:p>
            <a:pPr marL="0" indent="0">
              <a:buNone/>
            </a:pPr>
            <a:r>
              <a:rPr lang="vi-VN" b="1" dirty="0">
                <a:solidFill>
                  <a:srgbClr val="0033CC"/>
                </a:solidFill>
                <a:latin typeface="Times New Roman" pitchFamily="18" charset="0"/>
                <a:cs typeface="Times New Roman" pitchFamily="18" charset="0"/>
              </a:rPr>
              <a:t>b. Phạm vi của vùng biển Việt Nam:</a:t>
            </a:r>
          </a:p>
          <a:p>
            <a:pPr marL="0" indent="0">
              <a:buNone/>
            </a:pPr>
            <a:r>
              <a:rPr lang="vi-VN" b="1" dirty="0" smtClean="0">
                <a:solidFill>
                  <a:srgbClr val="0033CC"/>
                </a:solidFill>
                <a:latin typeface="Times New Roman" pitchFamily="18" charset="0"/>
                <a:cs typeface="Times New Roman" pitchFamily="18" charset="0"/>
              </a:rPr>
              <a:t>c</a:t>
            </a:r>
            <a:r>
              <a:rPr lang="vi-VN" b="1" dirty="0">
                <a:solidFill>
                  <a:srgbClr val="0033CC"/>
                </a:solidFill>
                <a:latin typeface="Times New Roman" pitchFamily="18" charset="0"/>
                <a:cs typeface="Times New Roman" pitchFamily="18" charset="0"/>
              </a:rPr>
              <a:t>. </a:t>
            </a:r>
            <a:r>
              <a:rPr lang="en-US" b="1" dirty="0" smtClean="0">
                <a:solidFill>
                  <a:srgbClr val="0033CC"/>
                </a:solidFill>
                <a:latin typeface="Times New Roman" pitchFamily="18" charset="0"/>
                <a:cs typeface="Times New Roman" pitchFamily="18" charset="0"/>
              </a:rPr>
              <a:t>C</a:t>
            </a:r>
            <a:r>
              <a:rPr lang="vi-VN" b="1" dirty="0" smtClean="0">
                <a:solidFill>
                  <a:srgbClr val="0033CC"/>
                </a:solidFill>
                <a:latin typeface="Times New Roman" pitchFamily="18" charset="0"/>
                <a:cs typeface="Times New Roman" pitchFamily="18" charset="0"/>
              </a:rPr>
              <a:t>ác </a:t>
            </a:r>
            <a:r>
              <a:rPr lang="vi-VN" b="1" dirty="0">
                <a:solidFill>
                  <a:srgbClr val="0033CC"/>
                </a:solidFill>
                <a:latin typeface="Times New Roman" pitchFamily="18" charset="0"/>
                <a:cs typeface="Times New Roman" pitchFamily="18" charset="0"/>
              </a:rPr>
              <a:t>huyện đảo của Việt </a:t>
            </a:r>
            <a:r>
              <a:rPr lang="vi-VN" b="1" dirty="0" smtClean="0">
                <a:solidFill>
                  <a:srgbClr val="0033CC"/>
                </a:solidFill>
                <a:latin typeface="Times New Roman" pitchFamily="18" charset="0"/>
                <a:cs typeface="Times New Roman" pitchFamily="18" charset="0"/>
              </a:rPr>
              <a:t>Nam</a:t>
            </a:r>
            <a:r>
              <a:rPr lang="en-US" b="1" dirty="0" smtClean="0">
                <a:solidFill>
                  <a:srgbClr val="0033CC"/>
                </a:solidFill>
                <a:latin typeface="Times New Roman" pitchFamily="18" charset="0"/>
                <a:cs typeface="Times New Roman" pitchFamily="18" charset="0"/>
              </a:rPr>
              <a:t>:</a:t>
            </a:r>
            <a:endParaRPr lang="vi-VN" b="1" dirty="0">
              <a:solidFill>
                <a:srgbClr val="0033CC"/>
              </a:solidFill>
              <a:latin typeface="Times New Roman" pitchFamily="18" charset="0"/>
              <a:cs typeface="Times New Roman" pitchFamily="18" charset="0"/>
            </a:endParaRP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1004515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lstStyle/>
          <a:p>
            <a:pPr marL="0" indent="0">
              <a:buNone/>
            </a:pPr>
            <a:r>
              <a:rPr lang="vi-VN" dirty="0" smtClean="0">
                <a:solidFill>
                  <a:srgbClr val="0033CC"/>
                </a:solidFill>
                <a:latin typeface="Times New Roman" pitchFamily="18" charset="0"/>
                <a:cs typeface="Times New Roman" pitchFamily="18" charset="0"/>
              </a:rPr>
              <a:t>2</a:t>
            </a:r>
            <a:r>
              <a:rPr lang="vi-VN" dirty="0">
                <a:solidFill>
                  <a:srgbClr val="0033CC"/>
                </a:solidFill>
                <a:latin typeface="Times New Roman" pitchFamily="18" charset="0"/>
                <a:cs typeface="Times New Roman" pitchFamily="18" charset="0"/>
              </a:rPr>
              <a:t>. Đặc điểm môi trường và tài nguyên biển, </a:t>
            </a:r>
            <a:r>
              <a:rPr lang="vi-VN" dirty="0" smtClean="0">
                <a:solidFill>
                  <a:srgbClr val="0033CC"/>
                </a:solidFill>
                <a:latin typeface="Times New Roman" pitchFamily="18" charset="0"/>
                <a:cs typeface="Times New Roman" pitchFamily="18" charset="0"/>
              </a:rPr>
              <a:t>đảo</a:t>
            </a:r>
            <a:endParaRPr lang="en-US" dirty="0" smtClean="0">
              <a:solidFill>
                <a:srgbClr val="0033CC"/>
              </a:solidFill>
              <a:latin typeface="Times New Roman" pitchFamily="18" charset="0"/>
              <a:cs typeface="Times New Roman" pitchFamily="18" charset="0"/>
            </a:endParaRPr>
          </a:p>
          <a:p>
            <a:pPr marL="0" indent="0">
              <a:buNone/>
            </a:pPr>
            <a:r>
              <a:rPr lang="vi-VN" dirty="0">
                <a:solidFill>
                  <a:srgbClr val="0033CC"/>
                </a:solidFill>
                <a:latin typeface="Times New Roman" pitchFamily="18" charset="0"/>
                <a:cs typeface="Times New Roman" pitchFamily="18" charset="0"/>
              </a:rPr>
              <a:t>a. Môi trường biển, đảo nước ta:</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2221986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title"/>
          </p:nvPr>
        </p:nvSpPr>
        <p:spPr>
          <a:xfrm>
            <a:off x="-9800" y="0"/>
            <a:ext cx="9137073" cy="990600"/>
          </a:xfrm>
        </p:spPr>
        <p:txBody>
          <a:bodyPr>
            <a:noAutofit/>
          </a:bodyPr>
          <a:lstStyle/>
          <a:p>
            <a:r>
              <a:rPr lang="en-US" sz="2000" b="1" dirty="0" smtClean="0">
                <a:solidFill>
                  <a:srgbClr val="FF0000"/>
                </a:solidFill>
                <a:latin typeface="Times New Roman" pitchFamily="18" charset="0"/>
                <a:cs typeface="Times New Roman" pitchFamily="18" charset="0"/>
              </a:rPr>
              <a:t>CHỦ ĐỀ CHUNG 2: </a:t>
            </a:r>
            <a:br>
              <a:rPr lang="en-US" sz="2000" b="1" dirty="0" smtClean="0">
                <a:solidFill>
                  <a:srgbClr val="FF0000"/>
                </a:solidFill>
                <a:latin typeface="Times New Roman" pitchFamily="18" charset="0"/>
                <a:cs typeface="Times New Roman" pitchFamily="18" charset="0"/>
              </a:rPr>
            </a:br>
            <a:r>
              <a:rPr lang="en-US" sz="2000" b="1" dirty="0" smtClean="0">
                <a:solidFill>
                  <a:srgbClr val="FF0000"/>
                </a:solidFill>
                <a:latin typeface="Times New Roman" pitchFamily="18" charset="0"/>
                <a:cs typeface="Times New Roman" pitchFamily="18" charset="0"/>
              </a:rPr>
              <a:t>BẢO VỆ CHỦ QUYỀN, CÁC QUYỀN VÀ LỢI ÍCH HỢP PHÁP CỦA VIỆT NAM Ở BIỂN ĐÔNG </a:t>
            </a:r>
            <a:endParaRPr lang="en-US" sz="2000" b="1" dirty="0">
              <a:solidFill>
                <a:srgbClr val="FF0000"/>
              </a:solidFill>
              <a:latin typeface="Times New Roman" pitchFamily="18" charset="0"/>
              <a:cs typeface="Times New Roman" pitchFamily="18" charset="0"/>
            </a:endParaRPr>
          </a:p>
        </p:txBody>
      </p:sp>
      <p:sp>
        <p:nvSpPr>
          <p:cNvPr id="3" name="Nơi giữ chỗ cho Nội dung 2"/>
          <p:cNvSpPr>
            <a:spLocks noGrp="1"/>
          </p:cNvSpPr>
          <p:nvPr>
            <p:ph idx="1"/>
          </p:nvPr>
        </p:nvSpPr>
        <p:spPr>
          <a:xfrm>
            <a:off x="-30582" y="838200"/>
            <a:ext cx="9178636" cy="6019800"/>
          </a:xfrm>
        </p:spPr>
        <p:txBody>
          <a:bodyPr/>
          <a:lstStyle/>
          <a:p>
            <a:pPr marL="0" indent="0">
              <a:buNone/>
            </a:pPr>
            <a:r>
              <a:rPr lang="vi-VN" dirty="0" smtClean="0">
                <a:solidFill>
                  <a:srgbClr val="0033CC"/>
                </a:solidFill>
                <a:latin typeface="Times New Roman" pitchFamily="18" charset="0"/>
                <a:cs typeface="Times New Roman" pitchFamily="18" charset="0"/>
              </a:rPr>
              <a:t>2</a:t>
            </a:r>
            <a:r>
              <a:rPr lang="vi-VN" dirty="0">
                <a:solidFill>
                  <a:srgbClr val="0033CC"/>
                </a:solidFill>
                <a:latin typeface="Times New Roman" pitchFamily="18" charset="0"/>
                <a:cs typeface="Times New Roman" pitchFamily="18" charset="0"/>
              </a:rPr>
              <a:t>. Đặc điểm môi trường và tài nguyên biển, </a:t>
            </a:r>
            <a:r>
              <a:rPr lang="vi-VN" dirty="0" smtClean="0">
                <a:solidFill>
                  <a:srgbClr val="0033CC"/>
                </a:solidFill>
                <a:latin typeface="Times New Roman" pitchFamily="18" charset="0"/>
                <a:cs typeface="Times New Roman" pitchFamily="18" charset="0"/>
              </a:rPr>
              <a:t>đảo</a:t>
            </a:r>
            <a:endParaRPr lang="en-US" dirty="0" smtClean="0">
              <a:solidFill>
                <a:srgbClr val="0033CC"/>
              </a:solidFill>
              <a:latin typeface="Times New Roman" pitchFamily="18" charset="0"/>
              <a:cs typeface="Times New Roman" pitchFamily="18" charset="0"/>
            </a:endParaRPr>
          </a:p>
          <a:p>
            <a:pPr marL="0" indent="0">
              <a:buNone/>
            </a:pPr>
            <a:r>
              <a:rPr lang="vi-VN" dirty="0">
                <a:solidFill>
                  <a:srgbClr val="0033CC"/>
                </a:solidFill>
                <a:latin typeface="Times New Roman" pitchFamily="18" charset="0"/>
                <a:cs typeface="Times New Roman" pitchFamily="18" charset="0"/>
              </a:rPr>
              <a:t>a. Môi trường biển, đảo nước ta:</a:t>
            </a:r>
          </a:p>
          <a:p>
            <a:pPr marL="0" indent="0">
              <a:buNone/>
            </a:pPr>
            <a:r>
              <a:rPr lang="vi-VN" dirty="0">
                <a:solidFill>
                  <a:srgbClr val="0033CC"/>
                </a:solidFill>
                <a:latin typeface="Times New Roman" pitchFamily="18" charset="0"/>
                <a:cs typeface="Times New Roman" pitchFamily="18" charset="0"/>
              </a:rPr>
              <a:t>+ Chất lượng nước trong môi trường biển và chất lượng môi trường trầm tích biển của nước ta còn khá tốt. Ở một số nơi nuôi trồng thuỷ sản, đầm, vịnh, cửa sông ven biển có tình trạng ô nhiễm nhưng không thường xuyên.</a:t>
            </a:r>
          </a:p>
          <a:p>
            <a:pPr marL="0" indent="0">
              <a:buNone/>
            </a:pPr>
            <a:r>
              <a:rPr lang="vi-VN" dirty="0">
                <a:solidFill>
                  <a:srgbClr val="0033CC"/>
                </a:solidFill>
                <a:latin typeface="Times New Roman" pitchFamily="18" charset="0"/>
                <a:cs typeface="Times New Roman" pitchFamily="18" charset="0"/>
              </a:rPr>
              <a:t>+ Gần đây, diện tích rừng ngập mặn đang được phục hồi và tăng lên nhưng các hệ sinh thái biển (rạn san hô, cỏ biển,..) có xu hướng suy thoái ở một số nơi.</a:t>
            </a:r>
          </a:p>
          <a:p>
            <a:pPr marL="0" indent="0">
              <a:buNone/>
            </a:pPr>
            <a:endParaRPr lang="en-US" sz="2800" dirty="0" smtClean="0">
              <a:solidFill>
                <a:srgbClr val="0033CC"/>
              </a:solidFill>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val="3149236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2230</Words>
  <Application>Microsoft Office PowerPoint</Application>
  <PresentationFormat>On-screen Show (4:3)</PresentationFormat>
  <Paragraphs>131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CHỦ ĐỀ CHUNG 2:  BẢO VỆ CHỦ QUYỀN, CÁC QUYỀN VÀ LỢI ÍCH HỢP PHÁP CỦA VIỆT NAM Ở BIỂN ĐÔNG </vt:lpstr>
      <vt:lpstr>LUYỆN TẬP</vt:lpstr>
      <vt:lpstr>LUYỆN TẬP</vt:lpstr>
      <vt:lpstr>PowerPoint Presentation</vt:lpstr>
      <vt:lpstr>Luyện tập 1 trang 169 Lịch Sử và Địa Lí 8: Dựa vào hình 2.1 và thông tin trong bài, em hãy xác định: - Hai huyện đảo xa bờ nhất nước 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 </dc:title>
  <dc:creator>MyComputer</dc:creator>
  <cp:lastModifiedBy>Admin</cp:lastModifiedBy>
  <cp:revision>202</cp:revision>
  <dcterms:created xsi:type="dcterms:W3CDTF">2006-08-16T00:00:00Z</dcterms:created>
  <dcterms:modified xsi:type="dcterms:W3CDTF">2024-03-15T03:35:55Z</dcterms:modified>
</cp:coreProperties>
</file>