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294" r:id="rId3"/>
    <p:sldId id="312" r:id="rId4"/>
    <p:sldId id="313" r:id="rId5"/>
    <p:sldId id="356" r:id="rId6"/>
    <p:sldId id="347" r:id="rId7"/>
    <p:sldId id="360" r:id="rId8"/>
    <p:sldId id="318" r:id="rId9"/>
    <p:sldId id="311" r:id="rId10"/>
    <p:sldId id="321" r:id="rId11"/>
    <p:sldId id="319" r:id="rId12"/>
    <p:sldId id="317" r:id="rId13"/>
    <p:sldId id="324" r:id="rId14"/>
    <p:sldId id="314" r:id="rId15"/>
    <p:sldId id="322" r:id="rId16"/>
    <p:sldId id="325" r:id="rId17"/>
    <p:sldId id="315" r:id="rId18"/>
    <p:sldId id="323" r:id="rId19"/>
    <p:sldId id="326" r:id="rId20"/>
    <p:sldId id="359" r:id="rId21"/>
    <p:sldId id="329" r:id="rId22"/>
    <p:sldId id="330" r:id="rId23"/>
    <p:sldId id="331" r:id="rId24"/>
    <p:sldId id="327" r:id="rId25"/>
    <p:sldId id="316" r:id="rId26"/>
    <p:sldId id="361" r:id="rId27"/>
    <p:sldId id="363" r:id="rId28"/>
    <p:sldId id="366" r:id="rId29"/>
    <p:sldId id="367" r:id="rId30"/>
    <p:sldId id="354" r:id="rId31"/>
    <p:sldId id="365" r:id="rId32"/>
    <p:sldId id="368" r:id="rId33"/>
    <p:sldId id="370" r:id="rId34"/>
    <p:sldId id="335" r:id="rId35"/>
    <p:sldId id="334" r:id="rId36"/>
    <p:sldId id="332" r:id="rId37"/>
    <p:sldId id="333" r:id="rId38"/>
    <p:sldId id="336" r:id="rId39"/>
    <p:sldId id="346" r:id="rId40"/>
    <p:sldId id="345" r:id="rId41"/>
    <p:sldId id="344" r:id="rId42"/>
    <p:sldId id="343" r:id="rId43"/>
    <p:sldId id="342" r:id="rId44"/>
    <p:sldId id="369" r:id="rId45"/>
    <p:sldId id="349" r:id="rId46"/>
    <p:sldId id="348" r:id="rId47"/>
    <p:sldId id="351" r:id="rId48"/>
    <p:sldId id="352" r:id="rId49"/>
    <p:sldId id="350" r:id="rId50"/>
    <p:sldId id="355" r:id="rId51"/>
    <p:sldId id="364" r:id="rId52"/>
    <p:sldId id="35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5" autoAdjust="0"/>
    <p:restoredTop sz="95455" autoAdjust="0"/>
  </p:normalViewPr>
  <p:slideViewPr>
    <p:cSldViewPr>
      <p:cViewPr varScale="1">
        <p:scale>
          <a:sx n="87" d="100"/>
          <a:sy n="87" d="100"/>
        </p:scale>
        <p:origin x="138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24161" y="-31595"/>
            <a:ext cx="9144000" cy="1934310"/>
          </a:xfrm>
        </p:spPr>
        <p:txBody>
          <a:bodyPr>
            <a:normAutofit fontScale="90000"/>
          </a:bodyPr>
          <a:lstStyle/>
          <a:p>
            <a:r>
              <a:rPr lang="en-US" sz="3200" b="1" dirty="0" smtClean="0">
                <a:solidFill>
                  <a:srgbClr val="FF0000"/>
                </a:solidFill>
                <a:latin typeface="Times New Roman" pitchFamily="18" charset="0"/>
                <a:cs typeface="Times New Roman" pitchFamily="18" charset="0"/>
              </a:rPr>
              <a:t>TIẾT 42,43</a:t>
            </a:r>
            <a:br>
              <a:rPr lang="en-US" sz="3200" b="1" dirty="0" smtClean="0">
                <a:solidFill>
                  <a:srgbClr val="FF0000"/>
                </a:solidFill>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BÀI 21. PHONG TRÀO CHỐNG PHÁP CỦA NHÂN DÂN VIỆT NAM TRONG NHỮNG NĂM CUỐI THẾ KỈ XIX</a:t>
            </a:r>
            <a:endParaRPr lang="en-US" sz="32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13010" y="1902715"/>
            <a:ext cx="9144000" cy="4983163"/>
          </a:xfrm>
        </p:spPr>
        <p:txBody>
          <a:bodyPr>
            <a:normAutofit/>
          </a:bodyPr>
          <a:lstStyle/>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407915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13010" y="1"/>
            <a:ext cx="9144000" cy="1143000"/>
          </a:xfrm>
        </p:spPr>
        <p:txBody>
          <a:bodyPr>
            <a:normAutofit fontScale="90000"/>
          </a:bodyPr>
          <a:lstStyle/>
          <a:p>
            <a:r>
              <a:rPr lang="en-US" sz="2400" b="1" dirty="0" smtClean="0">
                <a:solidFill>
                  <a:srgbClr val="FF0000"/>
                </a:solidFill>
                <a:latin typeface="Times New Roman" pitchFamily="18" charset="0"/>
                <a:cs typeface="Times New Roman" pitchFamily="18" charset="0"/>
              </a:rPr>
              <a:t>TIẾT 42,43</a:t>
            </a:r>
            <a:br>
              <a:rPr lang="en-US" sz="2400" b="1" dirty="0" smtClean="0">
                <a:solidFill>
                  <a:srgbClr val="FF0000"/>
                </a:solidFill>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BÀI 21. PHONG TRÀO CHỐNG PHÁP CỦA NHÂN DÂN VIỆT NAM TRONG NHỮNG NĂM CUỐI THẾ KỈ XIX</a:t>
            </a: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13010" y="1129991"/>
            <a:ext cx="9144000" cy="4983163"/>
          </a:xfrm>
        </p:spPr>
        <p:txBody>
          <a:bodyPr>
            <a:normAutofit lnSpcReduction="10000"/>
          </a:bodyPr>
          <a:lstStyle/>
          <a:p>
            <a:pPr marL="514350" indent="-514350">
              <a:buAutoNum type="arabicPeriod"/>
            </a:pPr>
            <a:r>
              <a:rPr lang="vi-VN" dirty="0" smtClean="0">
                <a:solidFill>
                  <a:srgbClr val="FF0000"/>
                </a:solidFill>
                <a:latin typeface="Times New Roman" pitchFamily="18" charset="0"/>
                <a:cs typeface="Times New Roman" pitchFamily="18" charset="0"/>
              </a:rPr>
              <a:t>Phong </a:t>
            </a:r>
            <a:r>
              <a:rPr lang="vi-VN" dirty="0">
                <a:solidFill>
                  <a:srgbClr val="FF0000"/>
                </a:solidFill>
                <a:latin typeface="Times New Roman" pitchFamily="18" charset="0"/>
                <a:cs typeface="Times New Roman" pitchFamily="18" charset="0"/>
              </a:rPr>
              <a:t>trào Cần vương (1885 - </a:t>
            </a:r>
            <a:r>
              <a:rPr lang="vi-VN" dirty="0" smtClean="0">
                <a:solidFill>
                  <a:srgbClr val="FF0000"/>
                </a:solidFill>
                <a:latin typeface="Times New Roman" pitchFamily="18" charset="0"/>
                <a:cs typeface="Times New Roman" pitchFamily="18" charset="0"/>
              </a:rPr>
              <a:t>1896)</a:t>
            </a:r>
            <a:endParaRPr lang="en-US" dirty="0" smtClean="0">
              <a:solidFill>
                <a:srgbClr val="FF0000"/>
              </a:solidFill>
              <a:latin typeface="Times New Roman" pitchFamily="18" charset="0"/>
              <a:cs typeface="Times New Roman" pitchFamily="18" charset="0"/>
            </a:endParaRPr>
          </a:p>
          <a:p>
            <a:pPr marL="0" indent="0">
              <a:buNone/>
            </a:pPr>
            <a:r>
              <a:rPr lang="en-US" dirty="0" smtClean="0">
                <a:solidFill>
                  <a:srgbClr val="0033CC"/>
                </a:solidFill>
                <a:latin typeface="Times New Roman" pitchFamily="18" charset="0"/>
                <a:cs typeface="Times New Roman" pitchFamily="18" charset="0"/>
              </a:rPr>
              <a:t>-</a:t>
            </a:r>
            <a:r>
              <a:rPr lang="vi-VN" dirty="0" smtClean="0">
                <a:solidFill>
                  <a:srgbClr val="0033CC"/>
                </a:solidFill>
                <a:latin typeface="Times New Roman" pitchFamily="18" charset="0"/>
                <a:cs typeface="Times New Roman" pitchFamily="18" charset="0"/>
              </a:rPr>
              <a:t>Sau </a:t>
            </a:r>
            <a:r>
              <a:rPr lang="vi-VN" dirty="0">
                <a:solidFill>
                  <a:srgbClr val="0033CC"/>
                </a:solidFill>
                <a:latin typeface="Times New Roman" pitchFamily="18" charset="0"/>
                <a:cs typeface="Times New Roman" pitchFamily="18" charset="0"/>
              </a:rPr>
              <a:t>thất bại trong cuộc phản công quân Pháp tại </a:t>
            </a:r>
            <a:r>
              <a:rPr lang="en-US" dirty="0" smtClean="0">
                <a:solidFill>
                  <a:srgbClr val="0033CC"/>
                </a:solidFill>
                <a:latin typeface="Times New Roman" pitchFamily="18" charset="0"/>
                <a:cs typeface="Times New Roman" pitchFamily="18" charset="0"/>
              </a:rPr>
              <a:t>k</a:t>
            </a:r>
            <a:r>
              <a:rPr lang="vi-VN" dirty="0" smtClean="0">
                <a:solidFill>
                  <a:srgbClr val="0033CC"/>
                </a:solidFill>
                <a:latin typeface="Times New Roman" pitchFamily="18" charset="0"/>
                <a:cs typeface="Times New Roman" pitchFamily="18" charset="0"/>
              </a:rPr>
              <a:t>inh </a:t>
            </a:r>
            <a:r>
              <a:rPr lang="vi-VN" dirty="0">
                <a:solidFill>
                  <a:srgbClr val="0033CC"/>
                </a:solidFill>
                <a:latin typeface="Times New Roman" pitchFamily="18" charset="0"/>
                <a:cs typeface="Times New Roman" pitchFamily="18" charset="0"/>
              </a:rPr>
              <a:t>thành Huế, Tôn Thất Thuyết đưa vua Hàm Nghi ra sơn phòng Tân Sở (Quảng Trị).</a:t>
            </a:r>
          </a:p>
          <a:p>
            <a:pPr marL="0" indent="0">
              <a:buNone/>
            </a:pPr>
            <a:r>
              <a:rPr lang="vi-VN" dirty="0">
                <a:solidFill>
                  <a:srgbClr val="0033CC"/>
                </a:solidFill>
                <a:latin typeface="Times New Roman" pitchFamily="18" charset="0"/>
                <a:cs typeface="Times New Roman" pitchFamily="18" charset="0"/>
              </a:rPr>
              <a:t> </a:t>
            </a:r>
            <a:r>
              <a:rPr lang="en-US" dirty="0" smtClean="0">
                <a:solidFill>
                  <a:srgbClr val="0033CC"/>
                </a:solidFill>
                <a:latin typeface="Times New Roman" pitchFamily="18" charset="0"/>
                <a:cs typeface="Times New Roman" pitchFamily="18" charset="0"/>
              </a:rPr>
              <a:t>-</a:t>
            </a:r>
            <a:r>
              <a:rPr lang="vi-VN" dirty="0" smtClean="0">
                <a:solidFill>
                  <a:srgbClr val="0033CC"/>
                </a:solidFill>
                <a:latin typeface="Times New Roman" pitchFamily="18" charset="0"/>
                <a:cs typeface="Times New Roman" pitchFamily="18" charset="0"/>
              </a:rPr>
              <a:t>Tại </a:t>
            </a:r>
            <a:r>
              <a:rPr lang="vi-VN" dirty="0">
                <a:solidFill>
                  <a:srgbClr val="0033CC"/>
                </a:solidFill>
                <a:latin typeface="Times New Roman" pitchFamily="18" charset="0"/>
                <a:cs typeface="Times New Roman" pitchFamily="18" charset="0"/>
              </a:rPr>
              <a:t>đây, ngày 13/7/1885, Tôn Thất Thuyết thay mặt vua ban Dụ Cần vương, lệnh toàn dân khởi nghĩa giúp vua cứu nước. </a:t>
            </a:r>
          </a:p>
          <a:p>
            <a:pPr marL="0" indent="0">
              <a:buNone/>
            </a:pPr>
            <a:r>
              <a:rPr lang="en-US" dirty="0" smtClean="0">
                <a:solidFill>
                  <a:srgbClr val="0033CC"/>
                </a:solidFill>
                <a:latin typeface="Times New Roman" pitchFamily="18" charset="0"/>
                <a:cs typeface="Times New Roman" pitchFamily="18" charset="0"/>
              </a:rPr>
              <a:t>-</a:t>
            </a:r>
            <a:r>
              <a:rPr lang="vi-VN" dirty="0" smtClean="0">
                <a:solidFill>
                  <a:srgbClr val="0033CC"/>
                </a:solidFill>
                <a:latin typeface="Times New Roman" pitchFamily="18" charset="0"/>
                <a:cs typeface="Times New Roman" pitchFamily="18" charset="0"/>
              </a:rPr>
              <a:t>Từ </a:t>
            </a:r>
            <a:r>
              <a:rPr lang="vi-VN" dirty="0">
                <a:solidFill>
                  <a:srgbClr val="0033CC"/>
                </a:solidFill>
                <a:latin typeface="Times New Roman" pitchFamily="18" charset="0"/>
                <a:cs typeface="Times New Roman" pitchFamily="18" charset="0"/>
              </a:rPr>
              <a:t>đó, một phong trào yêu nước chống Pháp bùng nổ và đi vào lịch sử với tên gọi là Cần vương.</a:t>
            </a:r>
          </a:p>
          <a:p>
            <a:pPr marL="0" indent="0">
              <a:buNone/>
            </a:pPr>
            <a:r>
              <a:rPr lang="vi-VN" dirty="0">
                <a:solidFill>
                  <a:srgbClr val="FF0000"/>
                </a:solidFill>
                <a:latin typeface="Times New Roman" pitchFamily="18" charset="0"/>
                <a:cs typeface="Times New Roman" pitchFamily="18" charset="0"/>
              </a:rPr>
              <a:t> </a:t>
            </a:r>
          </a:p>
          <a:p>
            <a:pPr marL="0" indent="0">
              <a:buNone/>
            </a:pP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84939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13010" y="1"/>
            <a:ext cx="9144000" cy="1143000"/>
          </a:xfrm>
        </p:spPr>
        <p:txBody>
          <a:bodyPr>
            <a:normAutofit fontScale="90000"/>
          </a:bodyPr>
          <a:lstStyle/>
          <a:p>
            <a:r>
              <a:rPr lang="en-US" sz="2400" b="1" dirty="0" smtClean="0">
                <a:solidFill>
                  <a:srgbClr val="FF0000"/>
                </a:solidFill>
                <a:latin typeface="Times New Roman" pitchFamily="18" charset="0"/>
                <a:cs typeface="Times New Roman" pitchFamily="18" charset="0"/>
              </a:rPr>
              <a:t>TIẾT 42,43</a:t>
            </a:r>
            <a:br>
              <a:rPr lang="en-US" sz="2400" b="1" dirty="0" smtClean="0">
                <a:solidFill>
                  <a:srgbClr val="FF0000"/>
                </a:solidFill>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BÀI 21. PHONG TRÀO CHỐNG PHÁP CỦA NHÂN DÂN VIỆT NAM TRONG NHỮNG NĂM CUỐI THẾ KỈ XIX</a:t>
            </a: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13010" y="1129991"/>
            <a:ext cx="9144000" cy="4983163"/>
          </a:xfrm>
        </p:spPr>
        <p:txBody>
          <a:bodyPr>
            <a:normAutofit/>
          </a:bodyPr>
          <a:lstStyle/>
          <a:p>
            <a:pPr marL="514350" indent="-514350">
              <a:buAutoNum type="arabicPeriod"/>
            </a:pPr>
            <a:r>
              <a:rPr lang="vi-VN" dirty="0" smtClean="0">
                <a:solidFill>
                  <a:srgbClr val="FF0000"/>
                </a:solidFill>
                <a:latin typeface="Times New Roman" pitchFamily="18" charset="0"/>
                <a:cs typeface="Times New Roman" pitchFamily="18" charset="0"/>
              </a:rPr>
              <a:t>Phong </a:t>
            </a:r>
            <a:r>
              <a:rPr lang="vi-VN" dirty="0">
                <a:solidFill>
                  <a:srgbClr val="FF0000"/>
                </a:solidFill>
                <a:latin typeface="Times New Roman" pitchFamily="18" charset="0"/>
                <a:cs typeface="Times New Roman" pitchFamily="18" charset="0"/>
              </a:rPr>
              <a:t>trào Cần vương (1885 - </a:t>
            </a:r>
            <a:r>
              <a:rPr lang="vi-VN" dirty="0" smtClean="0">
                <a:solidFill>
                  <a:srgbClr val="FF0000"/>
                </a:solidFill>
                <a:latin typeface="Times New Roman" pitchFamily="18" charset="0"/>
                <a:cs typeface="Times New Roman" pitchFamily="18" charset="0"/>
              </a:rPr>
              <a:t>1896)</a:t>
            </a:r>
            <a:endParaRPr lang="en-US" dirty="0">
              <a:solidFill>
                <a:srgbClr val="FF0000"/>
              </a:solidFill>
              <a:latin typeface="Times New Roman" pitchFamily="18" charset="0"/>
              <a:cs typeface="Times New Roman" pitchFamily="18" charset="0"/>
            </a:endParaRPr>
          </a:p>
          <a:p>
            <a:pPr marL="0" indent="0">
              <a:buNone/>
            </a:pPr>
            <a:r>
              <a:rPr lang="en-US" dirty="0" smtClean="0">
                <a:solidFill>
                  <a:srgbClr val="0033CC"/>
                </a:solidFill>
                <a:latin typeface="Times New Roman" pitchFamily="18" charset="0"/>
                <a:cs typeface="Times New Roman" pitchFamily="18" charset="0"/>
              </a:rPr>
              <a:t>a</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Khởi</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nghĩa</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Bãi</a:t>
            </a:r>
            <a:r>
              <a:rPr lang="en-US" dirty="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Sậy</a:t>
            </a:r>
            <a:endParaRPr lang="en-US" dirty="0" smtClean="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761479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1447800"/>
          </a:xfrm>
        </p:spPr>
        <p:txBody>
          <a:bodyPr>
            <a:noAutofit/>
          </a:bodyPr>
          <a:lstStyle/>
          <a:p>
            <a:r>
              <a:rPr lang="en-US" sz="3200" b="1" dirty="0" err="1" smtClean="0">
                <a:solidFill>
                  <a:srgbClr val="FF0000"/>
                </a:solidFill>
                <a:latin typeface="Times New Roman" pitchFamily="18" charset="0"/>
                <a:cs typeface="Times New Roman" pitchFamily="18" charset="0"/>
              </a:rPr>
              <a:t>Trình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cuộc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khởi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Bãi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Sậy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theo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nội</a:t>
            </a:r>
            <a:r>
              <a:rPr lang="en-US" sz="3200" b="1" dirty="0" smtClean="0">
                <a:solidFill>
                  <a:srgbClr val="FF0000"/>
                </a:solidFill>
                <a:latin typeface="Times New Roman" pitchFamily="18" charset="0"/>
                <a:cs typeface="Times New Roman" pitchFamily="18" charset="0"/>
              </a:rPr>
              <a:t> dung: </a:t>
            </a:r>
            <a:r>
              <a:rPr lang="en-US" sz="3200" b="1" dirty="0" err="1" smtClean="0">
                <a:solidFill>
                  <a:srgbClr val="FF0000"/>
                </a:solidFill>
                <a:latin typeface="Times New Roman" pitchFamily="18" charset="0"/>
                <a:cs typeface="Times New Roman" pitchFamily="18" charset="0"/>
              </a:rPr>
              <a:t>thời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gian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lãnh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đạo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căn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cứ</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chính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địa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hoạt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động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quả</a:t>
            </a:r>
            <a:r>
              <a:rPr lang="en-US" sz="32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 name="Tiêu đề 1"/>
          <p:cNvSpPr txBox="1">
            <a:spLocks/>
          </p:cNvSpPr>
          <p:nvPr/>
        </p:nvSpPr>
        <p:spPr>
          <a:xfrm>
            <a:off x="-1" y="1676400"/>
            <a:ext cx="9137073" cy="426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Thời</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gian</a:t>
            </a:r>
            <a:r>
              <a:rPr lang="en-US" sz="3200" dirty="0">
                <a:solidFill>
                  <a:srgbClr val="0033CC"/>
                </a:solidFill>
                <a:latin typeface="Times New Roman" pitchFamily="18" charset="0"/>
                <a:cs typeface="Times New Roman" pitchFamily="18" charset="0"/>
              </a:rPr>
              <a:t>:</a:t>
            </a:r>
            <a:r>
              <a:rPr lang="en-US" sz="3200" dirty="0" smtClean="0">
                <a:solidFill>
                  <a:srgbClr val="0033CC"/>
                </a:solidFill>
                <a:latin typeface="Times New Roman" pitchFamily="18" charset="0"/>
                <a:cs typeface="Times New Roman" pitchFamily="18" charset="0"/>
              </a:rPr>
              <a:t> 1883-1892</a:t>
            </a:r>
          </a:p>
          <a:p>
            <a:pPr algn="l"/>
            <a:r>
              <a:rPr lang="en-US" sz="3200" dirty="0" smtClean="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N</a:t>
            </a:r>
            <a:r>
              <a:rPr lang="en-US" sz="3200" dirty="0" err="1" smtClean="0">
                <a:solidFill>
                  <a:srgbClr val="0033CC"/>
                </a:solidFill>
                <a:latin typeface="Times New Roman" pitchFamily="18" charset="0"/>
                <a:cs typeface="Times New Roman" pitchFamily="18" charset="0"/>
              </a:rPr>
              <a:t>gười</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lãnh</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đạo</a:t>
            </a:r>
            <a:r>
              <a:rPr lang="en-US" sz="3200" dirty="0">
                <a:solidFill>
                  <a:srgbClr val="0033CC"/>
                </a:solidFill>
                <a:latin typeface="Times New Roman" pitchFamily="18" charset="0"/>
                <a:cs typeface="Times New Roman" pitchFamily="18" charset="0"/>
              </a:rPr>
              <a:t>: </a:t>
            </a:r>
            <a:r>
              <a:rPr lang="en-US" sz="3200" dirty="0" smtClean="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Đinh</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Gia</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Quế</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và</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Nguyễn</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Thiện</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Thuật</a:t>
            </a:r>
            <a:r>
              <a:rPr lang="en-US" sz="3200" dirty="0">
                <a:solidFill>
                  <a:srgbClr val="0033CC"/>
                </a:solidFill>
                <a:latin typeface="Times New Roman" pitchFamily="18" charset="0"/>
                <a:cs typeface="Times New Roman" pitchFamily="18" charset="0"/>
              </a:rPr>
              <a:t> </a:t>
            </a:r>
            <a:endParaRPr lang="en-US" sz="3200" dirty="0" smtClean="0">
              <a:solidFill>
                <a:srgbClr val="0033CC"/>
              </a:solidFill>
              <a:latin typeface="Times New Roman" pitchFamily="18" charset="0"/>
              <a:cs typeface="Times New Roman" pitchFamily="18" charset="0"/>
            </a:endParaRPr>
          </a:p>
          <a:p>
            <a:pPr algn="l"/>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Căn</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cứ</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Bãi</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Sậy-Hưng</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Yên</a:t>
            </a:r>
            <a:endParaRPr lang="en-US" sz="3200" dirty="0" smtClean="0">
              <a:solidFill>
                <a:srgbClr val="0033CC"/>
              </a:solidFill>
              <a:latin typeface="Times New Roman" pitchFamily="18" charset="0"/>
              <a:cs typeface="Times New Roman" pitchFamily="18" charset="0"/>
            </a:endParaRPr>
          </a:p>
          <a:p>
            <a:pPr algn="l"/>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Địa</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bàn</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hoạt</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động</a:t>
            </a:r>
            <a:r>
              <a:rPr lang="en-US" sz="3200" dirty="0" smtClean="0">
                <a:solidFill>
                  <a:srgbClr val="0033CC"/>
                </a:solidFill>
                <a:latin typeface="Times New Roman" pitchFamily="18" charset="0"/>
                <a:cs typeface="Times New Roman" pitchFamily="18" charset="0"/>
              </a:rPr>
              <a:t>:</a:t>
            </a:r>
            <a:r>
              <a:rPr lang="vi-VN" sz="3200" dirty="0" smtClean="0">
                <a:solidFill>
                  <a:srgbClr val="0033CC"/>
                </a:solidFill>
                <a:cs typeface="Times New Roman" pitchFamily="18" charset="0"/>
              </a:rPr>
              <a:t> </a:t>
            </a:r>
            <a:r>
              <a:rPr lang="vi-VN" sz="3200" dirty="0">
                <a:solidFill>
                  <a:srgbClr val="0033CC"/>
                </a:solidFill>
                <a:cs typeface="Times New Roman" pitchFamily="18" charset="0"/>
              </a:rPr>
              <a:t>nghĩa quân mở rộng địa bàn hoạt động, liên tục phục kích quân Pháp ở các tỉnh Hưng Yên, Hải Dương, Bắc Ninh, Quảng Ninh </a:t>
            </a:r>
            <a:r>
              <a:rPr lang="vi-VN" sz="3200" dirty="0" smtClean="0">
                <a:solidFill>
                  <a:srgbClr val="0033CC"/>
                </a:solidFill>
                <a:cs typeface="Times New Roman" pitchFamily="18" charset="0"/>
              </a:rPr>
              <a:t>.</a:t>
            </a:r>
            <a:endParaRPr lang="en-US" sz="3200" dirty="0" smtClean="0">
              <a:solidFill>
                <a:srgbClr val="0033CC"/>
              </a:solidFill>
              <a:cs typeface="Times New Roman" pitchFamily="18" charset="0"/>
            </a:endParaRPr>
          </a:p>
          <a:p>
            <a:pPr algn="l"/>
            <a:r>
              <a:rPr lang="en-US" sz="3200" dirty="0" smtClean="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Q</a:t>
            </a:r>
            <a:r>
              <a:rPr lang="en-US" sz="3200" dirty="0" err="1" smtClean="0">
                <a:solidFill>
                  <a:srgbClr val="0033CC"/>
                </a:solidFill>
                <a:latin typeface="Times New Roman" pitchFamily="18" charset="0"/>
                <a:cs typeface="Times New Roman" pitchFamily="18" charset="0"/>
              </a:rPr>
              <a:t>uân</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Pháp</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tăng</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cường</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đàn</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áp</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nghĩa</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quân</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suy</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yếu</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và</a:t>
            </a:r>
            <a:r>
              <a:rPr lang="en-US" sz="3200" dirty="0" smtClean="0">
                <a:solidFill>
                  <a:srgbClr val="0033CC"/>
                </a:solidFill>
                <a:latin typeface="Times New Roman" pitchFamily="18" charset="0"/>
                <a:cs typeface="Times New Roman" pitchFamily="18" charset="0"/>
              </a:rPr>
              <a:t> tan </a:t>
            </a:r>
            <a:r>
              <a:rPr lang="en-US" sz="3200" dirty="0" err="1" smtClean="0">
                <a:solidFill>
                  <a:srgbClr val="0033CC"/>
                </a:solidFill>
                <a:latin typeface="Times New Roman" pitchFamily="18" charset="0"/>
                <a:cs typeface="Times New Roman" pitchFamily="18" charset="0"/>
              </a:rPr>
              <a:t>rã</a:t>
            </a:r>
            <a:r>
              <a:rPr lang="en-US" sz="3200" dirty="0" smtClean="0">
                <a:solidFill>
                  <a:srgbClr val="0033CC"/>
                </a:solidFill>
                <a:latin typeface="Times New Roman" pitchFamily="18" charset="0"/>
                <a:cs typeface="Times New Roman" pitchFamily="18" charset="0"/>
              </a:rPr>
              <a:t> .</a:t>
            </a:r>
            <a:endParaRPr lang="en-US" sz="36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74240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13010" y="1"/>
            <a:ext cx="9144000" cy="1143000"/>
          </a:xfrm>
        </p:spPr>
        <p:txBody>
          <a:bodyPr>
            <a:normAutofit fontScale="90000"/>
          </a:bodyPr>
          <a:lstStyle/>
          <a:p>
            <a:r>
              <a:rPr lang="en-US" sz="2400" b="1" dirty="0" smtClean="0">
                <a:solidFill>
                  <a:srgbClr val="FF0000"/>
                </a:solidFill>
                <a:latin typeface="Times New Roman" pitchFamily="18" charset="0"/>
                <a:cs typeface="Times New Roman" pitchFamily="18" charset="0"/>
              </a:rPr>
              <a:t>TIẾT 42,43</a:t>
            </a:r>
            <a:br>
              <a:rPr lang="en-US" sz="2400" b="1" dirty="0" smtClean="0">
                <a:solidFill>
                  <a:srgbClr val="FF0000"/>
                </a:solidFill>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BÀI 21. PHONG TRÀO CHỐNG PHÁP CỦA NHÂN DÂN VIỆT NAM TRONG NHỮNG NĂM CUỐI THẾ KỈ XIX</a:t>
            </a: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990600"/>
            <a:ext cx="9144000" cy="6032809"/>
          </a:xfrm>
        </p:spPr>
        <p:txBody>
          <a:bodyPr>
            <a:normAutofit lnSpcReduction="10000"/>
          </a:bodyPr>
          <a:lstStyle/>
          <a:p>
            <a:pPr marL="514350" indent="-514350">
              <a:buAutoNum type="arabicPeriod"/>
            </a:pPr>
            <a:r>
              <a:rPr lang="vi-VN" dirty="0" smtClean="0">
                <a:solidFill>
                  <a:srgbClr val="FF0000"/>
                </a:solidFill>
                <a:latin typeface="Times New Roman" pitchFamily="18" charset="0"/>
                <a:cs typeface="Times New Roman" pitchFamily="18" charset="0"/>
              </a:rPr>
              <a:t>Phong </a:t>
            </a:r>
            <a:r>
              <a:rPr lang="vi-VN" dirty="0">
                <a:solidFill>
                  <a:srgbClr val="FF0000"/>
                </a:solidFill>
                <a:latin typeface="Times New Roman" pitchFamily="18" charset="0"/>
                <a:cs typeface="Times New Roman" pitchFamily="18" charset="0"/>
              </a:rPr>
              <a:t>trào Cần vương (1885 - </a:t>
            </a:r>
            <a:r>
              <a:rPr lang="vi-VN" dirty="0" smtClean="0">
                <a:solidFill>
                  <a:srgbClr val="FF0000"/>
                </a:solidFill>
                <a:latin typeface="Times New Roman" pitchFamily="18" charset="0"/>
                <a:cs typeface="Times New Roman" pitchFamily="18" charset="0"/>
              </a:rPr>
              <a:t>1896)</a:t>
            </a:r>
            <a:endParaRPr lang="en-US" dirty="0">
              <a:solidFill>
                <a:srgbClr val="FF0000"/>
              </a:solidFill>
              <a:latin typeface="Times New Roman" pitchFamily="18" charset="0"/>
              <a:cs typeface="Times New Roman" pitchFamily="18" charset="0"/>
            </a:endParaRPr>
          </a:p>
          <a:p>
            <a:pPr marL="514350" indent="-514350">
              <a:buAutoNum type="alphaLcParenR"/>
            </a:pPr>
            <a:r>
              <a:rPr lang="en-US" dirty="0" err="1" smtClean="0">
                <a:solidFill>
                  <a:srgbClr val="0033CC"/>
                </a:solidFill>
                <a:latin typeface="Times New Roman" pitchFamily="18" charset="0"/>
                <a:cs typeface="Times New Roman" pitchFamily="18" charset="0"/>
              </a:rPr>
              <a:t>Khởi</a:t>
            </a:r>
            <a:r>
              <a:rPr lang="en-US" dirty="0" smtClean="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nghĩa</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Bãi</a:t>
            </a:r>
            <a:r>
              <a:rPr lang="en-US" dirty="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Sậy</a:t>
            </a:r>
            <a:endParaRPr lang="en-US" dirty="0" smtClean="0">
              <a:solidFill>
                <a:srgbClr val="0033CC"/>
              </a:solidFill>
              <a:latin typeface="Times New Roman" pitchFamily="18" charset="0"/>
              <a:cs typeface="Times New Roman" pitchFamily="18" charset="0"/>
            </a:endParaRPr>
          </a:p>
          <a:p>
            <a:pPr marL="0" indent="0">
              <a:buNone/>
            </a:pPr>
            <a:r>
              <a:rPr lang="vi-VN" dirty="0">
                <a:solidFill>
                  <a:srgbClr val="0033CC"/>
                </a:solidFill>
                <a:latin typeface="Times New Roman" pitchFamily="18" charset="0"/>
                <a:cs typeface="Times New Roman" pitchFamily="18" charset="0"/>
              </a:rPr>
              <a:t>+ Thời gian: 1883-1892</a:t>
            </a:r>
          </a:p>
          <a:p>
            <a:pPr marL="0" indent="0">
              <a:buNone/>
            </a:pPr>
            <a:r>
              <a:rPr lang="vi-VN" dirty="0">
                <a:solidFill>
                  <a:srgbClr val="0033CC"/>
                </a:solidFill>
                <a:latin typeface="Times New Roman" pitchFamily="18" charset="0"/>
                <a:cs typeface="Times New Roman" pitchFamily="18" charset="0"/>
              </a:rPr>
              <a:t>+ Người lãnh đạo:  Đinh Gia Quế và Nguyễn Thiện Thuật </a:t>
            </a:r>
          </a:p>
          <a:p>
            <a:pPr marL="0" indent="0">
              <a:buNone/>
            </a:pPr>
            <a:r>
              <a:rPr lang="vi-VN" dirty="0">
                <a:solidFill>
                  <a:srgbClr val="0033CC"/>
                </a:solidFill>
                <a:latin typeface="Times New Roman" pitchFamily="18" charset="0"/>
                <a:cs typeface="Times New Roman" pitchFamily="18" charset="0"/>
              </a:rPr>
              <a:t>+ Căn cứ: Bãi Sậy-Hưng Yên</a:t>
            </a:r>
          </a:p>
          <a:p>
            <a:pPr marL="0" indent="0">
              <a:buNone/>
            </a:pPr>
            <a:r>
              <a:rPr lang="vi-VN" dirty="0">
                <a:solidFill>
                  <a:srgbClr val="0033CC"/>
                </a:solidFill>
                <a:latin typeface="Times New Roman" pitchFamily="18" charset="0"/>
                <a:cs typeface="Times New Roman" pitchFamily="18" charset="0"/>
              </a:rPr>
              <a:t>+ Địa bàn hoạt </a:t>
            </a:r>
            <a:r>
              <a:rPr lang="vi-VN" dirty="0" smtClean="0">
                <a:solidFill>
                  <a:srgbClr val="0033CC"/>
                </a:solidFill>
                <a:latin typeface="Times New Roman" pitchFamily="18" charset="0"/>
                <a:cs typeface="Times New Roman" pitchFamily="18" charset="0"/>
              </a:rPr>
              <a:t>động:</a:t>
            </a: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nghĩa </a:t>
            </a:r>
            <a:r>
              <a:rPr lang="vi-VN" dirty="0">
                <a:solidFill>
                  <a:srgbClr val="0033CC"/>
                </a:solidFill>
                <a:latin typeface="Times New Roman" pitchFamily="18" charset="0"/>
                <a:cs typeface="Times New Roman" pitchFamily="18" charset="0"/>
              </a:rPr>
              <a:t>quân mở rộng địa bàn hoạt động, liên tục phục kích quân Pháp ở các tỉnh Hưng Yên, Hải Dương, Bắc Ninh, Quảng Ninh .</a:t>
            </a:r>
          </a:p>
          <a:p>
            <a:pPr marL="0" indent="0">
              <a:buNone/>
            </a:pPr>
            <a:r>
              <a:rPr lang="vi-VN" dirty="0">
                <a:solidFill>
                  <a:srgbClr val="0033CC"/>
                </a:solidFill>
                <a:latin typeface="Times New Roman" pitchFamily="18" charset="0"/>
                <a:cs typeface="Times New Roman" pitchFamily="18" charset="0"/>
              </a:rPr>
              <a:t>+ Quân Pháp tăng cường đàn áp, nghĩa quân suy yếu và tan rã .</a:t>
            </a:r>
          </a:p>
          <a:p>
            <a:pPr marL="0" indent="0">
              <a:buNone/>
            </a:pPr>
            <a:endParaRPr lang="en-US" dirty="0" smtClean="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4283683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13010" y="1"/>
            <a:ext cx="9144000" cy="1143000"/>
          </a:xfrm>
        </p:spPr>
        <p:txBody>
          <a:bodyPr>
            <a:normAutofit fontScale="90000"/>
          </a:bodyPr>
          <a:lstStyle/>
          <a:p>
            <a:r>
              <a:rPr lang="en-US" sz="2400" b="1" dirty="0" smtClean="0">
                <a:solidFill>
                  <a:srgbClr val="FF0000"/>
                </a:solidFill>
                <a:latin typeface="Times New Roman" pitchFamily="18" charset="0"/>
                <a:cs typeface="Times New Roman" pitchFamily="18" charset="0"/>
              </a:rPr>
              <a:t>TIẾT 42,43</a:t>
            </a:r>
            <a:br>
              <a:rPr lang="en-US" sz="2400" b="1" dirty="0" smtClean="0">
                <a:solidFill>
                  <a:srgbClr val="FF0000"/>
                </a:solidFill>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BÀI 21. PHONG TRÀO CHỐNG PHÁP CỦA NHÂN DÂN VIỆT NAM TRONG NHỮNG NĂM CUỐI THẾ KỈ XIX</a:t>
            </a: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13010" y="1129991"/>
            <a:ext cx="9144000" cy="4983163"/>
          </a:xfrm>
        </p:spPr>
        <p:txBody>
          <a:bodyPr>
            <a:normAutofit/>
          </a:bodyPr>
          <a:lstStyle/>
          <a:p>
            <a:pPr marL="514350" indent="-514350">
              <a:buAutoNum type="arabicPeriod"/>
            </a:pPr>
            <a:r>
              <a:rPr lang="vi-VN" dirty="0" smtClean="0">
                <a:solidFill>
                  <a:srgbClr val="FF0000"/>
                </a:solidFill>
                <a:latin typeface="Times New Roman" pitchFamily="18" charset="0"/>
                <a:cs typeface="Times New Roman" pitchFamily="18" charset="0"/>
              </a:rPr>
              <a:t>Phong </a:t>
            </a:r>
            <a:r>
              <a:rPr lang="vi-VN" dirty="0">
                <a:solidFill>
                  <a:srgbClr val="FF0000"/>
                </a:solidFill>
                <a:latin typeface="Times New Roman" pitchFamily="18" charset="0"/>
                <a:cs typeface="Times New Roman" pitchFamily="18" charset="0"/>
              </a:rPr>
              <a:t>trào Cần vương (1885 - </a:t>
            </a:r>
            <a:r>
              <a:rPr lang="vi-VN" dirty="0" smtClean="0">
                <a:solidFill>
                  <a:srgbClr val="FF0000"/>
                </a:solidFill>
                <a:latin typeface="Times New Roman" pitchFamily="18" charset="0"/>
                <a:cs typeface="Times New Roman" pitchFamily="18" charset="0"/>
              </a:rPr>
              <a:t>1896)</a:t>
            </a:r>
            <a:endParaRPr lang="en-US" dirty="0">
              <a:solidFill>
                <a:srgbClr val="FF0000"/>
              </a:solidFill>
              <a:latin typeface="Times New Roman" pitchFamily="18" charset="0"/>
              <a:cs typeface="Times New Roman" pitchFamily="18" charset="0"/>
            </a:endParaRPr>
          </a:p>
          <a:p>
            <a:pPr marL="0" indent="0">
              <a:buNone/>
            </a:pPr>
            <a:r>
              <a:rPr lang="en-US" dirty="0" smtClean="0">
                <a:solidFill>
                  <a:srgbClr val="0033CC"/>
                </a:solidFill>
                <a:latin typeface="Times New Roman" pitchFamily="18" charset="0"/>
                <a:cs typeface="Times New Roman" pitchFamily="18" charset="0"/>
              </a:rPr>
              <a:t>a</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Khởi</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nghĩa</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Bãi</a:t>
            </a:r>
            <a:r>
              <a:rPr lang="en-US" dirty="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Sậy</a:t>
            </a:r>
            <a:endParaRPr lang="en-US" dirty="0" smtClean="0">
              <a:solidFill>
                <a:srgbClr val="0033CC"/>
              </a:solidFill>
              <a:latin typeface="Times New Roman" pitchFamily="18" charset="0"/>
              <a:cs typeface="Times New Roman" pitchFamily="18" charset="0"/>
            </a:endParaRPr>
          </a:p>
          <a:p>
            <a:pPr marL="0" indent="0">
              <a:buNone/>
            </a:pPr>
            <a:r>
              <a:rPr lang="en-US" dirty="0">
                <a:solidFill>
                  <a:srgbClr val="0033CC"/>
                </a:solidFill>
                <a:latin typeface="Times New Roman" pitchFamily="18" charset="0"/>
                <a:cs typeface="Times New Roman" pitchFamily="18" charset="0"/>
              </a:rPr>
              <a:t>b) </a:t>
            </a:r>
            <a:r>
              <a:rPr lang="en-US" dirty="0" err="1">
                <a:solidFill>
                  <a:srgbClr val="0033CC"/>
                </a:solidFill>
                <a:latin typeface="Times New Roman" pitchFamily="18" charset="0"/>
                <a:cs typeface="Times New Roman" pitchFamily="18" charset="0"/>
              </a:rPr>
              <a:t>Khởi</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nghĩa</a:t>
            </a:r>
            <a:r>
              <a:rPr lang="en-US" dirty="0">
                <a:solidFill>
                  <a:srgbClr val="0033CC"/>
                </a:solidFill>
                <a:latin typeface="Times New Roman" pitchFamily="18" charset="0"/>
                <a:cs typeface="Times New Roman" pitchFamily="18" charset="0"/>
              </a:rPr>
              <a:t> Ba </a:t>
            </a:r>
            <a:r>
              <a:rPr lang="en-US" dirty="0" err="1" smtClean="0">
                <a:solidFill>
                  <a:srgbClr val="0033CC"/>
                </a:solidFill>
                <a:latin typeface="Times New Roman" pitchFamily="18" charset="0"/>
                <a:cs typeface="Times New Roman" pitchFamily="18" charset="0"/>
              </a:rPr>
              <a:t>Đình</a:t>
            </a:r>
            <a:endParaRPr lang="en-US" dirty="0" smtClean="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321736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1371600"/>
          </a:xfrm>
        </p:spPr>
        <p:txBody>
          <a:bodyPr>
            <a:noAutofit/>
          </a:bodyPr>
          <a:lstStyle/>
          <a:p>
            <a:r>
              <a:rPr lang="en-US" sz="3200" b="1" dirty="0" err="1" smtClean="0">
                <a:solidFill>
                  <a:srgbClr val="FF0000"/>
                </a:solidFill>
                <a:latin typeface="Times New Roman" pitchFamily="18" charset="0"/>
                <a:cs typeface="Times New Roman" pitchFamily="18" charset="0"/>
              </a:rPr>
              <a:t>Trình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cuộc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khởi</a:t>
            </a:r>
            <a:r>
              <a:rPr lang="en-US" sz="3200" b="1" dirty="0" smtClean="0">
                <a:solidFill>
                  <a:srgbClr val="FF0000"/>
                </a:solidFill>
                <a:latin typeface="Times New Roman" pitchFamily="18" charset="0"/>
                <a:cs typeface="Times New Roman" pitchFamily="18" charset="0"/>
              </a:rPr>
              <a:t> Ba </a:t>
            </a:r>
            <a:r>
              <a:rPr lang="en-US" sz="3200" b="1" dirty="0" err="1" smtClean="0">
                <a:solidFill>
                  <a:srgbClr val="FF0000"/>
                </a:solidFill>
                <a:latin typeface="Times New Roman" pitchFamily="18" charset="0"/>
                <a:cs typeface="Times New Roman" pitchFamily="18" charset="0"/>
              </a:rPr>
              <a:t>Đình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theo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nội</a:t>
            </a:r>
            <a:r>
              <a:rPr lang="en-US" sz="3200" b="1" dirty="0" smtClean="0">
                <a:solidFill>
                  <a:srgbClr val="FF0000"/>
                </a:solidFill>
                <a:latin typeface="Times New Roman" pitchFamily="18" charset="0"/>
                <a:cs typeface="Times New Roman" pitchFamily="18" charset="0"/>
              </a:rPr>
              <a:t> dung: </a:t>
            </a:r>
            <a:r>
              <a:rPr lang="en-US" sz="3200" b="1" dirty="0" err="1" smtClean="0">
                <a:solidFill>
                  <a:srgbClr val="FF0000"/>
                </a:solidFill>
                <a:latin typeface="Times New Roman" pitchFamily="18" charset="0"/>
                <a:cs typeface="Times New Roman" pitchFamily="18" charset="0"/>
              </a:rPr>
              <a:t>thời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gian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lãnh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đạo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địa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hoạt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động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quả</a:t>
            </a:r>
            <a:r>
              <a:rPr lang="en-US" sz="32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 name="Tiêu đề 1"/>
          <p:cNvSpPr txBox="1">
            <a:spLocks/>
          </p:cNvSpPr>
          <p:nvPr/>
        </p:nvSpPr>
        <p:spPr>
          <a:xfrm>
            <a:off x="43422" y="1333500"/>
            <a:ext cx="9137073" cy="4762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Thời</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gian</a:t>
            </a:r>
            <a:r>
              <a:rPr lang="en-US" sz="3200" dirty="0">
                <a:solidFill>
                  <a:srgbClr val="0033CC"/>
                </a:solidFill>
                <a:latin typeface="Times New Roman" pitchFamily="18" charset="0"/>
                <a:cs typeface="Times New Roman" pitchFamily="18" charset="0"/>
              </a:rPr>
              <a:t>:</a:t>
            </a:r>
            <a:r>
              <a:rPr lang="en-US" sz="3200" dirty="0" smtClean="0">
                <a:solidFill>
                  <a:srgbClr val="0033CC"/>
                </a:solidFill>
                <a:latin typeface="Times New Roman" pitchFamily="18" charset="0"/>
                <a:cs typeface="Times New Roman" pitchFamily="18" charset="0"/>
              </a:rPr>
              <a:t> 1886-1887</a:t>
            </a:r>
          </a:p>
          <a:p>
            <a:pPr algn="l"/>
            <a:r>
              <a:rPr lang="en-US" sz="3200" dirty="0" smtClean="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N</a:t>
            </a:r>
            <a:r>
              <a:rPr lang="en-US" sz="3200" dirty="0" err="1" smtClean="0">
                <a:solidFill>
                  <a:srgbClr val="0033CC"/>
                </a:solidFill>
                <a:latin typeface="Times New Roman" pitchFamily="18" charset="0"/>
                <a:cs typeface="Times New Roman" pitchFamily="18" charset="0"/>
              </a:rPr>
              <a:t>gười</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lãnh</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đạo</a:t>
            </a:r>
            <a:r>
              <a:rPr lang="en-US" sz="3200" dirty="0">
                <a:solidFill>
                  <a:srgbClr val="0033CC"/>
                </a:solidFill>
                <a:latin typeface="Times New Roman" pitchFamily="18" charset="0"/>
                <a:cs typeface="Times New Roman" pitchFamily="18" charset="0"/>
              </a:rPr>
              <a:t>: </a:t>
            </a:r>
            <a:r>
              <a:rPr lang="en-US" sz="3200" dirty="0" smtClean="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Phạm</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Bành</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và</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Đinh</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Công</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Tráng</a:t>
            </a:r>
            <a:r>
              <a:rPr lang="en-US" sz="3200" dirty="0">
                <a:solidFill>
                  <a:srgbClr val="0033CC"/>
                </a:solidFill>
                <a:latin typeface="Times New Roman" pitchFamily="18" charset="0"/>
                <a:cs typeface="Times New Roman" pitchFamily="18" charset="0"/>
              </a:rPr>
              <a:t> </a:t>
            </a:r>
            <a:endParaRPr lang="en-US" sz="3200" dirty="0" smtClean="0">
              <a:solidFill>
                <a:srgbClr val="0033CC"/>
              </a:solidFill>
              <a:latin typeface="Times New Roman" pitchFamily="18" charset="0"/>
              <a:cs typeface="Times New Roman" pitchFamily="18" charset="0"/>
            </a:endParaRPr>
          </a:p>
          <a:p>
            <a:pPr algn="l"/>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Căn</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cứ</a:t>
            </a:r>
            <a:r>
              <a:rPr lang="en-US" sz="3200" dirty="0" smtClean="0">
                <a:solidFill>
                  <a:srgbClr val="0033CC"/>
                </a:solidFill>
                <a:latin typeface="Times New Roman" pitchFamily="18" charset="0"/>
                <a:cs typeface="Times New Roman" pitchFamily="18" charset="0"/>
              </a:rPr>
              <a:t>: Ba </a:t>
            </a:r>
            <a:r>
              <a:rPr lang="en-US" sz="3200" dirty="0" err="1" smtClean="0">
                <a:solidFill>
                  <a:srgbClr val="0033CC"/>
                </a:solidFill>
                <a:latin typeface="Times New Roman" pitchFamily="18" charset="0"/>
                <a:cs typeface="Times New Roman" pitchFamily="18" charset="0"/>
              </a:rPr>
              <a:t>Đình</a:t>
            </a:r>
            <a:endParaRPr lang="en-US" sz="3200" dirty="0" smtClean="0">
              <a:solidFill>
                <a:srgbClr val="0033CC"/>
              </a:solidFill>
              <a:latin typeface="Times New Roman" pitchFamily="18" charset="0"/>
              <a:cs typeface="Times New Roman" pitchFamily="18" charset="0"/>
            </a:endParaRPr>
          </a:p>
          <a:p>
            <a:pPr algn="l"/>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Địa</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bàn</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hoạt</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động</a:t>
            </a:r>
            <a:r>
              <a:rPr lang="en-US" sz="3200" dirty="0" smtClean="0">
                <a:solidFill>
                  <a:srgbClr val="0033CC"/>
                </a:solidFill>
                <a:latin typeface="Times New Roman" pitchFamily="18" charset="0"/>
                <a:cs typeface="Times New Roman" pitchFamily="18" charset="0"/>
              </a:rPr>
              <a:t>:</a:t>
            </a:r>
            <a:r>
              <a:rPr lang="vi-VN" sz="3200" dirty="0" smtClean="0">
                <a:solidFill>
                  <a:srgbClr val="0033CC"/>
                </a:solidFill>
                <a:cs typeface="Times New Roman" pitchFamily="18" charset="0"/>
              </a:rPr>
              <a:t> </a:t>
            </a:r>
            <a:r>
              <a:rPr lang="vi-VN" sz="3200" dirty="0">
                <a:solidFill>
                  <a:srgbClr val="0033CC"/>
                </a:solidFill>
                <a:cs typeface="Times New Roman" pitchFamily="18" charset="0"/>
              </a:rPr>
              <a:t>Nghĩa quân xây dựng căn cứ chống Pháp tại ba làng Thượng Thọ, Mậu Thịnh và Mỹ </a:t>
            </a:r>
            <a:r>
              <a:rPr lang="vi-VN" sz="3200" dirty="0" smtClean="0">
                <a:solidFill>
                  <a:srgbClr val="0033CC"/>
                </a:solidFill>
                <a:cs typeface="Times New Roman" pitchFamily="18" charset="0"/>
              </a:rPr>
              <a:t>Khê</a:t>
            </a:r>
            <a:r>
              <a:rPr lang="en-US" sz="3200" dirty="0" smtClean="0">
                <a:solidFill>
                  <a:srgbClr val="0033CC"/>
                </a:solidFill>
                <a:cs typeface="Times New Roman" pitchFamily="18" charset="0"/>
              </a:rPr>
              <a:t> </a:t>
            </a:r>
            <a:r>
              <a:rPr lang="en-US" sz="3200" dirty="0" smtClean="0">
                <a:solidFill>
                  <a:srgbClr val="0033CC"/>
                </a:solidFill>
                <a:latin typeface="Times New Roman" panose="02020603050405020304" pitchFamily="18" charset="0"/>
                <a:cs typeface="Times New Roman" panose="02020603050405020304" pitchFamily="18" charset="0"/>
              </a:rPr>
              <a:t>( Ba </a:t>
            </a:r>
            <a:r>
              <a:rPr lang="en-US" sz="3200" dirty="0" err="1" smtClean="0">
                <a:solidFill>
                  <a:srgbClr val="0033CC"/>
                </a:solidFill>
                <a:latin typeface="Times New Roman" panose="02020603050405020304" pitchFamily="18" charset="0"/>
                <a:cs typeface="Times New Roman" panose="02020603050405020304" pitchFamily="18" charset="0"/>
              </a:rPr>
              <a:t>Đình-Thanh</a:t>
            </a:r>
            <a:r>
              <a:rPr lang="en-US" sz="3200" dirty="0" smtClean="0">
                <a:solidFill>
                  <a:srgbClr val="0033CC"/>
                </a:solidFill>
                <a:latin typeface="Times New Roman" panose="02020603050405020304" pitchFamily="18" charset="0"/>
                <a:cs typeface="Times New Roman" panose="02020603050405020304" pitchFamily="18" charset="0"/>
              </a:rPr>
              <a:t> </a:t>
            </a:r>
            <a:r>
              <a:rPr lang="en-US" sz="3200" dirty="0" err="1" smtClean="0">
                <a:solidFill>
                  <a:srgbClr val="0033CC"/>
                </a:solidFill>
                <a:latin typeface="Times New Roman" panose="02020603050405020304" pitchFamily="18" charset="0"/>
                <a:cs typeface="Times New Roman" panose="02020603050405020304" pitchFamily="18" charset="0"/>
              </a:rPr>
              <a:t>Hóa</a:t>
            </a:r>
            <a:r>
              <a:rPr lang="en-US" sz="3200" dirty="0" smtClean="0">
                <a:solidFill>
                  <a:srgbClr val="0033CC"/>
                </a:solidFill>
                <a:latin typeface="Times New Roman" panose="02020603050405020304" pitchFamily="18" charset="0"/>
                <a:cs typeface="Times New Roman" panose="02020603050405020304" pitchFamily="18" charset="0"/>
              </a:rPr>
              <a:t>)</a:t>
            </a:r>
            <a:r>
              <a:rPr lang="vi-VN" sz="3200" dirty="0" smtClean="0">
                <a:solidFill>
                  <a:srgbClr val="0033CC"/>
                </a:solidFill>
                <a:latin typeface="Times New Roman" panose="02020603050405020304" pitchFamily="18" charset="0"/>
                <a:cs typeface="Times New Roman" panose="02020603050405020304" pitchFamily="18" charset="0"/>
              </a:rPr>
              <a:t>.</a:t>
            </a:r>
            <a:endParaRPr lang="en-US" sz="3200" dirty="0" smtClean="0">
              <a:solidFill>
                <a:srgbClr val="0033CC"/>
              </a:solidFill>
              <a:latin typeface="Times New Roman" pitchFamily="18" charset="0"/>
              <a:cs typeface="Times New Roman" pitchFamily="18" charset="0"/>
            </a:endParaRPr>
          </a:p>
          <a:p>
            <a:pPr algn="l"/>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Pháp</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tấn</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công</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đốt</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cháy</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căn</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cứ</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nghĩa</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quân</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rút</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lên</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Mã</a:t>
            </a:r>
            <a:r>
              <a:rPr lang="en-US" sz="3200" dirty="0" smtClean="0">
                <a:solidFill>
                  <a:srgbClr val="0033CC"/>
                </a:solidFill>
                <a:latin typeface="Times New Roman" pitchFamily="18" charset="0"/>
                <a:cs typeface="Times New Roman" pitchFamily="18" charset="0"/>
              </a:rPr>
              <a:t> Cao </a:t>
            </a:r>
            <a:r>
              <a:rPr lang="en-US" sz="3200" dirty="0" err="1" smtClean="0">
                <a:solidFill>
                  <a:srgbClr val="0033CC"/>
                </a:solidFill>
                <a:latin typeface="Times New Roman" pitchFamily="18" charset="0"/>
                <a:cs typeface="Times New Roman" pitchFamily="18" charset="0"/>
              </a:rPr>
              <a:t>dần</a:t>
            </a:r>
            <a:r>
              <a:rPr lang="en-US" sz="3200" dirty="0" smtClean="0">
                <a:solidFill>
                  <a:srgbClr val="0033CC"/>
                </a:solidFill>
                <a:latin typeface="Times New Roman" pitchFamily="18" charset="0"/>
                <a:cs typeface="Times New Roman" pitchFamily="18" charset="0"/>
              </a:rPr>
              <a:t> tan </a:t>
            </a:r>
            <a:r>
              <a:rPr lang="en-US" sz="3200" dirty="0" err="1" smtClean="0">
                <a:solidFill>
                  <a:srgbClr val="0033CC"/>
                </a:solidFill>
                <a:latin typeface="Times New Roman" pitchFamily="18" charset="0"/>
                <a:cs typeface="Times New Roman" pitchFamily="18" charset="0"/>
              </a:rPr>
              <a:t>rã</a:t>
            </a:r>
            <a:r>
              <a:rPr lang="en-US" sz="3200" dirty="0" smtClean="0">
                <a:solidFill>
                  <a:srgbClr val="0033CC"/>
                </a:solidFill>
                <a:latin typeface="Times New Roman" pitchFamily="18" charset="0"/>
                <a:cs typeface="Times New Roman" pitchFamily="18" charset="0"/>
              </a:rPr>
              <a:t>.</a:t>
            </a:r>
            <a:endParaRPr lang="en-US" sz="36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575062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13010" y="1"/>
            <a:ext cx="9144000" cy="838199"/>
          </a:xfrm>
        </p:spPr>
        <p:txBody>
          <a:bodyPr>
            <a:normAutofit fontScale="90000"/>
          </a:bodyPr>
          <a:lstStyle/>
          <a:p>
            <a:r>
              <a:rPr lang="en-US" sz="1800" b="1" dirty="0" smtClean="0">
                <a:solidFill>
                  <a:srgbClr val="FF0000"/>
                </a:solidFill>
                <a:latin typeface="Times New Roman" pitchFamily="18" charset="0"/>
                <a:cs typeface="Times New Roman" pitchFamily="18" charset="0"/>
              </a:rPr>
              <a:t>TIẾT 42,43</a:t>
            </a:r>
            <a:br>
              <a:rPr lang="en-US" sz="1800" b="1" dirty="0" smtClean="0">
                <a:solidFill>
                  <a:srgbClr val="FF0000"/>
                </a:solidFill>
                <a:latin typeface="Times New Roman" pitchFamily="18" charset="0"/>
                <a:cs typeface="Times New Roman" pitchFamily="18" charset="0"/>
              </a:rPr>
            </a:br>
            <a:r>
              <a:rPr lang="en-US" sz="1800" b="1" dirty="0" smtClean="0">
                <a:solidFill>
                  <a:srgbClr val="FF0000"/>
                </a:solidFill>
                <a:latin typeface="Times New Roman" pitchFamily="18" charset="0"/>
                <a:cs typeface="Times New Roman" pitchFamily="18" charset="0"/>
              </a:rPr>
              <a:t>BÀI 21. PHONG TRÀO CHỐNG PHÁP CỦA NHÂN DÂN VIỆT NAM TRONG NHỮNG NĂM CUỐI THẾ KỈ XIX</a:t>
            </a:r>
            <a:endParaRPr lang="en-US" sz="1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27878" y="812180"/>
            <a:ext cx="9144000" cy="6198220"/>
          </a:xfrm>
        </p:spPr>
        <p:txBody>
          <a:bodyPr>
            <a:normAutofit/>
          </a:bodyPr>
          <a:lstStyle/>
          <a:p>
            <a:pPr marL="514350" indent="-514350">
              <a:buAutoNum type="arabicPeriod"/>
            </a:pPr>
            <a:r>
              <a:rPr lang="vi-VN" dirty="0" smtClean="0">
                <a:solidFill>
                  <a:srgbClr val="FF0000"/>
                </a:solidFill>
                <a:latin typeface="Times New Roman" pitchFamily="18" charset="0"/>
                <a:cs typeface="Times New Roman" pitchFamily="18" charset="0"/>
              </a:rPr>
              <a:t>Phong </a:t>
            </a:r>
            <a:r>
              <a:rPr lang="vi-VN" dirty="0">
                <a:solidFill>
                  <a:srgbClr val="FF0000"/>
                </a:solidFill>
                <a:latin typeface="Times New Roman" pitchFamily="18" charset="0"/>
                <a:cs typeface="Times New Roman" pitchFamily="18" charset="0"/>
              </a:rPr>
              <a:t>trào Cần vương (1885 - </a:t>
            </a:r>
            <a:r>
              <a:rPr lang="vi-VN" dirty="0" smtClean="0">
                <a:solidFill>
                  <a:srgbClr val="FF0000"/>
                </a:solidFill>
                <a:latin typeface="Times New Roman" pitchFamily="18" charset="0"/>
                <a:cs typeface="Times New Roman" pitchFamily="18" charset="0"/>
              </a:rPr>
              <a:t>1896)</a:t>
            </a:r>
            <a:endParaRPr lang="en-US" dirty="0">
              <a:solidFill>
                <a:srgbClr val="FF0000"/>
              </a:solidFill>
              <a:latin typeface="Times New Roman" pitchFamily="18" charset="0"/>
              <a:cs typeface="Times New Roman" pitchFamily="18" charset="0"/>
            </a:endParaRPr>
          </a:p>
          <a:p>
            <a:pPr marL="0" indent="0">
              <a:buNone/>
            </a:pPr>
            <a:r>
              <a:rPr lang="en-US" dirty="0" smtClean="0">
                <a:solidFill>
                  <a:srgbClr val="0033CC"/>
                </a:solidFill>
                <a:latin typeface="Times New Roman" pitchFamily="18" charset="0"/>
                <a:cs typeface="Times New Roman" pitchFamily="18" charset="0"/>
              </a:rPr>
              <a:t>b</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Khởi</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nghĩa</a:t>
            </a:r>
            <a:r>
              <a:rPr lang="en-US" dirty="0">
                <a:solidFill>
                  <a:srgbClr val="0033CC"/>
                </a:solidFill>
                <a:latin typeface="Times New Roman" pitchFamily="18" charset="0"/>
                <a:cs typeface="Times New Roman" pitchFamily="18" charset="0"/>
              </a:rPr>
              <a:t> Ba </a:t>
            </a:r>
            <a:r>
              <a:rPr lang="en-US" dirty="0" err="1" smtClean="0">
                <a:solidFill>
                  <a:srgbClr val="0033CC"/>
                </a:solidFill>
                <a:latin typeface="Times New Roman" pitchFamily="18" charset="0"/>
                <a:cs typeface="Times New Roman" pitchFamily="18" charset="0"/>
              </a:rPr>
              <a:t>Đình</a:t>
            </a:r>
            <a:endParaRPr lang="en-US" dirty="0" smtClean="0">
              <a:solidFill>
                <a:srgbClr val="0033CC"/>
              </a:solidFill>
              <a:latin typeface="Times New Roman" pitchFamily="18" charset="0"/>
              <a:cs typeface="Times New Roman" pitchFamily="18" charset="0"/>
            </a:endParaRPr>
          </a:p>
          <a:p>
            <a:pPr marL="0" indent="0">
              <a:buNone/>
            </a:pPr>
            <a:r>
              <a:rPr lang="vi-VN" dirty="0">
                <a:solidFill>
                  <a:srgbClr val="0033CC"/>
                </a:solidFill>
                <a:latin typeface="Times New Roman" pitchFamily="18" charset="0"/>
                <a:cs typeface="Times New Roman" pitchFamily="18" charset="0"/>
              </a:rPr>
              <a:t>+ Thời gian: 1886-1887</a:t>
            </a:r>
          </a:p>
          <a:p>
            <a:pPr marL="0" indent="0">
              <a:buNone/>
            </a:pPr>
            <a:r>
              <a:rPr lang="vi-VN" dirty="0">
                <a:solidFill>
                  <a:srgbClr val="0033CC"/>
                </a:solidFill>
                <a:latin typeface="Times New Roman" pitchFamily="18" charset="0"/>
                <a:cs typeface="Times New Roman" pitchFamily="18" charset="0"/>
              </a:rPr>
              <a:t>+ Người lãnh đạo:  Phạm Bành và Đinh Công Tráng </a:t>
            </a:r>
          </a:p>
          <a:p>
            <a:pPr marL="0" indent="0">
              <a:buNone/>
            </a:pPr>
            <a:r>
              <a:rPr lang="vi-VN" dirty="0">
                <a:solidFill>
                  <a:srgbClr val="0033CC"/>
                </a:solidFill>
                <a:latin typeface="Times New Roman" pitchFamily="18" charset="0"/>
                <a:cs typeface="Times New Roman" pitchFamily="18" charset="0"/>
              </a:rPr>
              <a:t>+ Căn cứ: Ba Đình</a:t>
            </a:r>
          </a:p>
          <a:p>
            <a:pPr marL="0" indent="0">
              <a:buNone/>
            </a:pPr>
            <a:r>
              <a:rPr lang="vi-VN" dirty="0">
                <a:solidFill>
                  <a:srgbClr val="0033CC"/>
                </a:solidFill>
                <a:latin typeface="Times New Roman" pitchFamily="18" charset="0"/>
                <a:cs typeface="Times New Roman" pitchFamily="18" charset="0"/>
              </a:rPr>
              <a:t>+ Địa bàn hoạt động: Nghĩa quân xây dựng căn cứ chống Pháp tại ba làng Thượng Thọ, Mậu Thịnh và Mỹ Khê ( Ba Đình-Thanh Hóa).</a:t>
            </a:r>
          </a:p>
          <a:p>
            <a:pPr marL="0" indent="0">
              <a:buNone/>
            </a:pPr>
            <a:r>
              <a:rPr lang="vi-VN" dirty="0">
                <a:solidFill>
                  <a:srgbClr val="0033CC"/>
                </a:solidFill>
                <a:latin typeface="Times New Roman" pitchFamily="18" charset="0"/>
                <a:cs typeface="Times New Roman" pitchFamily="18" charset="0"/>
              </a:rPr>
              <a:t>+ Pháp tấn công đốt cháy căn cứ, nghĩa quân rút lên Mã Cao dần tan rã.</a:t>
            </a:r>
          </a:p>
          <a:p>
            <a:pPr marL="0" indent="0">
              <a:buNone/>
            </a:pPr>
            <a:endParaRPr lang="en-US" dirty="0" smtClean="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900690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13010" y="1"/>
            <a:ext cx="9144000" cy="1143000"/>
          </a:xfrm>
        </p:spPr>
        <p:txBody>
          <a:bodyPr>
            <a:normAutofit fontScale="90000"/>
          </a:bodyPr>
          <a:lstStyle/>
          <a:p>
            <a:r>
              <a:rPr lang="en-US" sz="2400" b="1" dirty="0" smtClean="0">
                <a:solidFill>
                  <a:srgbClr val="FF0000"/>
                </a:solidFill>
                <a:latin typeface="Times New Roman" pitchFamily="18" charset="0"/>
                <a:cs typeface="Times New Roman" pitchFamily="18" charset="0"/>
              </a:rPr>
              <a:t>TIẾT 42,43</a:t>
            </a:r>
            <a:br>
              <a:rPr lang="en-US" sz="2400" b="1" dirty="0" smtClean="0">
                <a:solidFill>
                  <a:srgbClr val="FF0000"/>
                </a:solidFill>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BÀI 21. PHONG TRÀO CHỐNG PHÁP CỦA NHÂN DÂN VIỆT NAM TRONG NHỮNG NĂM CUỐI THẾ KỈ XIX</a:t>
            </a: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13010" y="1129991"/>
            <a:ext cx="9144000" cy="4983163"/>
          </a:xfrm>
        </p:spPr>
        <p:txBody>
          <a:bodyPr>
            <a:normAutofit/>
          </a:bodyPr>
          <a:lstStyle/>
          <a:p>
            <a:pPr marL="514350" indent="-514350">
              <a:buAutoNum type="arabicPeriod"/>
            </a:pPr>
            <a:r>
              <a:rPr lang="vi-VN" dirty="0" smtClean="0">
                <a:solidFill>
                  <a:srgbClr val="FF0000"/>
                </a:solidFill>
                <a:latin typeface="Times New Roman" pitchFamily="18" charset="0"/>
                <a:cs typeface="Times New Roman" pitchFamily="18" charset="0"/>
              </a:rPr>
              <a:t>Phong </a:t>
            </a:r>
            <a:r>
              <a:rPr lang="vi-VN" dirty="0">
                <a:solidFill>
                  <a:srgbClr val="FF0000"/>
                </a:solidFill>
                <a:latin typeface="Times New Roman" pitchFamily="18" charset="0"/>
                <a:cs typeface="Times New Roman" pitchFamily="18" charset="0"/>
              </a:rPr>
              <a:t>trào Cần vương (1885 - </a:t>
            </a:r>
            <a:r>
              <a:rPr lang="vi-VN" dirty="0" smtClean="0">
                <a:solidFill>
                  <a:srgbClr val="FF0000"/>
                </a:solidFill>
                <a:latin typeface="Times New Roman" pitchFamily="18" charset="0"/>
                <a:cs typeface="Times New Roman" pitchFamily="18" charset="0"/>
              </a:rPr>
              <a:t>1896)</a:t>
            </a:r>
            <a:endParaRPr lang="en-US" dirty="0">
              <a:solidFill>
                <a:srgbClr val="FF0000"/>
              </a:solidFill>
              <a:latin typeface="Times New Roman" pitchFamily="18" charset="0"/>
              <a:cs typeface="Times New Roman" pitchFamily="18" charset="0"/>
            </a:endParaRPr>
          </a:p>
          <a:p>
            <a:pPr marL="0" indent="0">
              <a:buNone/>
            </a:pPr>
            <a:r>
              <a:rPr lang="en-US" dirty="0" smtClean="0">
                <a:solidFill>
                  <a:srgbClr val="0033CC"/>
                </a:solidFill>
                <a:latin typeface="Times New Roman" pitchFamily="18" charset="0"/>
                <a:cs typeface="Times New Roman" pitchFamily="18" charset="0"/>
              </a:rPr>
              <a:t>a</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Khởi</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nghĩa</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Bãi</a:t>
            </a:r>
            <a:r>
              <a:rPr lang="en-US" dirty="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Sậy</a:t>
            </a:r>
            <a:endParaRPr lang="en-US" dirty="0" smtClean="0">
              <a:solidFill>
                <a:srgbClr val="0033CC"/>
              </a:solidFill>
              <a:latin typeface="Times New Roman" pitchFamily="18" charset="0"/>
              <a:cs typeface="Times New Roman" pitchFamily="18" charset="0"/>
            </a:endParaRPr>
          </a:p>
          <a:p>
            <a:pPr marL="0" indent="0">
              <a:buNone/>
            </a:pPr>
            <a:r>
              <a:rPr lang="en-US" dirty="0">
                <a:solidFill>
                  <a:srgbClr val="0033CC"/>
                </a:solidFill>
                <a:latin typeface="Times New Roman" pitchFamily="18" charset="0"/>
                <a:cs typeface="Times New Roman" pitchFamily="18" charset="0"/>
              </a:rPr>
              <a:t>b) </a:t>
            </a:r>
            <a:r>
              <a:rPr lang="en-US" dirty="0" err="1">
                <a:solidFill>
                  <a:srgbClr val="0033CC"/>
                </a:solidFill>
                <a:latin typeface="Times New Roman" pitchFamily="18" charset="0"/>
                <a:cs typeface="Times New Roman" pitchFamily="18" charset="0"/>
              </a:rPr>
              <a:t>Khởi</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nghĩa</a:t>
            </a:r>
            <a:r>
              <a:rPr lang="en-US" dirty="0">
                <a:solidFill>
                  <a:srgbClr val="0033CC"/>
                </a:solidFill>
                <a:latin typeface="Times New Roman" pitchFamily="18" charset="0"/>
                <a:cs typeface="Times New Roman" pitchFamily="18" charset="0"/>
              </a:rPr>
              <a:t> Ba </a:t>
            </a:r>
            <a:r>
              <a:rPr lang="en-US" dirty="0" err="1" smtClean="0">
                <a:solidFill>
                  <a:srgbClr val="0033CC"/>
                </a:solidFill>
                <a:latin typeface="Times New Roman" pitchFamily="18" charset="0"/>
                <a:cs typeface="Times New Roman" pitchFamily="18" charset="0"/>
              </a:rPr>
              <a:t>Đình</a:t>
            </a:r>
            <a:endParaRPr lang="en-US" dirty="0" smtClean="0">
              <a:solidFill>
                <a:srgbClr val="0033CC"/>
              </a:solidFill>
              <a:latin typeface="Times New Roman" pitchFamily="18" charset="0"/>
              <a:cs typeface="Times New Roman" pitchFamily="18" charset="0"/>
            </a:endParaRPr>
          </a:p>
          <a:p>
            <a:pPr marL="0" indent="0">
              <a:buNone/>
            </a:pPr>
            <a:r>
              <a:rPr lang="vi-VN" dirty="0">
                <a:solidFill>
                  <a:srgbClr val="0033CC"/>
                </a:solidFill>
                <a:latin typeface="Times New Roman" pitchFamily="18" charset="0"/>
                <a:cs typeface="Times New Roman" pitchFamily="18" charset="0"/>
              </a:rPr>
              <a:t>c) Khởi nghĩa Hương </a:t>
            </a:r>
            <a:r>
              <a:rPr lang="vi-VN" dirty="0" smtClean="0">
                <a:solidFill>
                  <a:srgbClr val="0033CC"/>
                </a:solidFill>
                <a:latin typeface="Times New Roman" pitchFamily="18" charset="0"/>
                <a:cs typeface="Times New Roman" pitchFamily="18" charset="0"/>
              </a:rPr>
              <a:t>Khê</a:t>
            </a:r>
            <a:endParaRPr lang="en-US" dirty="0" smtClean="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572581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1447800"/>
          </a:xfrm>
        </p:spPr>
        <p:txBody>
          <a:bodyPr>
            <a:noAutofit/>
          </a:bodyPr>
          <a:lstStyle/>
          <a:p>
            <a:r>
              <a:rPr lang="en-US" sz="3200" b="1" dirty="0" err="1" smtClean="0">
                <a:solidFill>
                  <a:srgbClr val="FF0000"/>
                </a:solidFill>
                <a:latin typeface="Times New Roman" pitchFamily="18" charset="0"/>
                <a:cs typeface="Times New Roman" pitchFamily="18" charset="0"/>
              </a:rPr>
              <a:t>Trình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cuộc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khởi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Hương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Khê</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theo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nội</a:t>
            </a:r>
            <a:r>
              <a:rPr lang="en-US" sz="3200" b="1" dirty="0" smtClean="0">
                <a:solidFill>
                  <a:srgbClr val="FF0000"/>
                </a:solidFill>
                <a:latin typeface="Times New Roman" pitchFamily="18" charset="0"/>
                <a:cs typeface="Times New Roman" pitchFamily="18" charset="0"/>
              </a:rPr>
              <a:t> dung: </a:t>
            </a:r>
            <a:r>
              <a:rPr lang="en-US" sz="3200" b="1" dirty="0" err="1" smtClean="0">
                <a:solidFill>
                  <a:srgbClr val="FF0000"/>
                </a:solidFill>
                <a:latin typeface="Times New Roman" pitchFamily="18" charset="0"/>
                <a:cs typeface="Times New Roman" pitchFamily="18" charset="0"/>
              </a:rPr>
              <a:t>thời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gian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lãnh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đạo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địa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hoạt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động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quả</a:t>
            </a:r>
            <a:r>
              <a:rPr lang="en-US" sz="32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5" name="Tiêu đề 1"/>
          <p:cNvSpPr txBox="1">
            <a:spLocks/>
          </p:cNvSpPr>
          <p:nvPr/>
        </p:nvSpPr>
        <p:spPr>
          <a:xfrm>
            <a:off x="43422" y="1333500"/>
            <a:ext cx="9137073" cy="38481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Thời</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gian</a:t>
            </a:r>
            <a:r>
              <a:rPr lang="en-US" sz="3200" dirty="0">
                <a:solidFill>
                  <a:srgbClr val="0033CC"/>
                </a:solidFill>
                <a:latin typeface="Times New Roman" pitchFamily="18" charset="0"/>
                <a:cs typeface="Times New Roman" pitchFamily="18" charset="0"/>
              </a:rPr>
              <a:t>:</a:t>
            </a:r>
            <a:r>
              <a:rPr lang="en-US" sz="3200" dirty="0" smtClean="0">
                <a:solidFill>
                  <a:srgbClr val="0033CC"/>
                </a:solidFill>
                <a:latin typeface="Times New Roman" pitchFamily="18" charset="0"/>
                <a:cs typeface="Times New Roman" pitchFamily="18" charset="0"/>
              </a:rPr>
              <a:t> 1885-1895</a:t>
            </a:r>
          </a:p>
          <a:p>
            <a:pPr algn="l"/>
            <a:r>
              <a:rPr lang="en-US" sz="3200" dirty="0" smtClean="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N</a:t>
            </a:r>
            <a:r>
              <a:rPr lang="en-US" sz="3200" dirty="0" err="1" smtClean="0">
                <a:solidFill>
                  <a:srgbClr val="0033CC"/>
                </a:solidFill>
                <a:latin typeface="Times New Roman" pitchFamily="18" charset="0"/>
                <a:cs typeface="Times New Roman" pitchFamily="18" charset="0"/>
              </a:rPr>
              <a:t>gười</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lãnh</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đạo</a:t>
            </a:r>
            <a:r>
              <a:rPr lang="en-US" sz="3200" dirty="0">
                <a:solidFill>
                  <a:srgbClr val="0033CC"/>
                </a:solidFill>
                <a:latin typeface="Times New Roman" pitchFamily="18" charset="0"/>
                <a:cs typeface="Times New Roman" pitchFamily="18" charset="0"/>
              </a:rPr>
              <a:t>: </a:t>
            </a:r>
            <a:r>
              <a:rPr lang="en-US" sz="3200" dirty="0" smtClean="0">
                <a:solidFill>
                  <a:srgbClr val="0033CC"/>
                </a:solidFill>
                <a:latin typeface="Times New Roman" pitchFamily="18" charset="0"/>
                <a:cs typeface="Times New Roman" pitchFamily="18" charset="0"/>
              </a:rPr>
              <a:t>Phan </a:t>
            </a:r>
            <a:r>
              <a:rPr lang="en-US" sz="3200" dirty="0" err="1">
                <a:solidFill>
                  <a:srgbClr val="0033CC"/>
                </a:solidFill>
                <a:latin typeface="Times New Roman" pitchFamily="18" charset="0"/>
                <a:cs typeface="Times New Roman" pitchFamily="18" charset="0"/>
              </a:rPr>
              <a:t>Đình</a:t>
            </a:r>
            <a:r>
              <a:rPr lang="en-US" sz="3200" dirty="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Phùng</a:t>
            </a:r>
            <a:endParaRPr lang="en-US" sz="3200" dirty="0" smtClean="0">
              <a:solidFill>
                <a:srgbClr val="0033CC"/>
              </a:solidFill>
              <a:latin typeface="Times New Roman" pitchFamily="18" charset="0"/>
              <a:cs typeface="Times New Roman" pitchFamily="18" charset="0"/>
            </a:endParaRPr>
          </a:p>
          <a:p>
            <a:pPr algn="l"/>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Căn</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cứ</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Hương</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Khê-Hà</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Tĩnh</a:t>
            </a:r>
            <a:endParaRPr lang="en-US" sz="3200" dirty="0" smtClean="0">
              <a:solidFill>
                <a:srgbClr val="0033CC"/>
              </a:solidFill>
              <a:latin typeface="Times New Roman" pitchFamily="18" charset="0"/>
              <a:cs typeface="Times New Roman" pitchFamily="18" charset="0"/>
            </a:endParaRPr>
          </a:p>
          <a:p>
            <a:pPr algn="l"/>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Địa</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bàn</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hoạt</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động</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bao</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gồm</a:t>
            </a:r>
            <a:r>
              <a:rPr lang="en-US" sz="3200" dirty="0" smtClean="0">
                <a:solidFill>
                  <a:srgbClr val="0033CC"/>
                </a:solidFill>
                <a:latin typeface="Times New Roman" pitchFamily="18" charset="0"/>
                <a:cs typeface="Times New Roman" pitchFamily="18" charset="0"/>
              </a:rPr>
              <a:t> 4 </a:t>
            </a:r>
            <a:r>
              <a:rPr lang="en-US" sz="3200" dirty="0" err="1">
                <a:solidFill>
                  <a:srgbClr val="0033CC"/>
                </a:solidFill>
                <a:latin typeface="Times New Roman" pitchFamily="18" charset="0"/>
                <a:cs typeface="Times New Roman" pitchFamily="18" charset="0"/>
              </a:rPr>
              <a:t>tỉnh</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Thanh</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Hoá</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Nghệ</a:t>
            </a:r>
            <a:r>
              <a:rPr lang="en-US" sz="3200" dirty="0">
                <a:solidFill>
                  <a:srgbClr val="0033CC"/>
                </a:solidFill>
                <a:latin typeface="Times New Roman" pitchFamily="18" charset="0"/>
                <a:cs typeface="Times New Roman" pitchFamily="18" charset="0"/>
              </a:rPr>
              <a:t> An, </a:t>
            </a:r>
            <a:r>
              <a:rPr lang="en-US" sz="3200" dirty="0" err="1">
                <a:solidFill>
                  <a:srgbClr val="0033CC"/>
                </a:solidFill>
                <a:latin typeface="Times New Roman" pitchFamily="18" charset="0"/>
                <a:cs typeface="Times New Roman" pitchFamily="18" charset="0"/>
              </a:rPr>
              <a:t>Hà</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Tĩnh</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và</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Quảng</a:t>
            </a:r>
            <a:r>
              <a:rPr lang="en-US" sz="3200" dirty="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Bình</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Nghĩa</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quân</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liên</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tục</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tổ</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chức</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tập</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kích</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quân</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Pháp</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gây</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cho</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Pháp</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nhiều</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thiệt</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hại</a:t>
            </a:r>
            <a:r>
              <a:rPr lang="en-US" sz="3200" dirty="0" smtClean="0">
                <a:solidFill>
                  <a:srgbClr val="0033CC"/>
                </a:solidFill>
                <a:latin typeface="Times New Roman" pitchFamily="18" charset="0"/>
                <a:cs typeface="Times New Roman" pitchFamily="18" charset="0"/>
              </a:rPr>
              <a:t>.</a:t>
            </a:r>
          </a:p>
          <a:p>
            <a:pPr algn="l"/>
            <a:r>
              <a:rPr lang="en-US" sz="3200" dirty="0" smtClean="0">
                <a:solidFill>
                  <a:srgbClr val="0033CC"/>
                </a:solidFill>
                <a:latin typeface="Times New Roman" pitchFamily="18" charset="0"/>
                <a:cs typeface="Times New Roman" pitchFamily="18" charset="0"/>
              </a:rPr>
              <a:t>+ </a:t>
            </a:r>
            <a:r>
              <a:rPr lang="en-US" sz="3600" dirty="0" smtClean="0">
                <a:solidFill>
                  <a:srgbClr val="0033CC"/>
                </a:solidFill>
                <a:latin typeface="Times New Roman" pitchFamily="18" charset="0"/>
                <a:cs typeface="Times New Roman" pitchFamily="18" charset="0"/>
              </a:rPr>
              <a:t>Phan </a:t>
            </a:r>
            <a:r>
              <a:rPr lang="en-US" sz="3600" dirty="0" err="1" smtClean="0">
                <a:solidFill>
                  <a:srgbClr val="0033CC"/>
                </a:solidFill>
                <a:latin typeface="Times New Roman" pitchFamily="18" charset="0"/>
                <a:cs typeface="Times New Roman" pitchFamily="18" charset="0"/>
              </a:rPr>
              <a:t>Đình</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Phùng</a:t>
            </a:r>
            <a:r>
              <a:rPr lang="en-US" sz="3600" dirty="0" smtClean="0">
                <a:solidFill>
                  <a:srgbClr val="0033CC"/>
                </a:solidFill>
                <a:latin typeface="Times New Roman" pitchFamily="18" charset="0"/>
                <a:cs typeface="Times New Roman" pitchFamily="18" charset="0"/>
              </a:rPr>
              <a:t> hi </a:t>
            </a:r>
            <a:r>
              <a:rPr lang="en-US" sz="3600" dirty="0" err="1" smtClean="0">
                <a:solidFill>
                  <a:srgbClr val="0033CC"/>
                </a:solidFill>
                <a:latin typeface="Times New Roman" pitchFamily="18" charset="0"/>
                <a:cs typeface="Times New Roman" pitchFamily="18" charset="0"/>
              </a:rPr>
              <a:t>sinh</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khởi</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nghĩa</a:t>
            </a:r>
            <a:r>
              <a:rPr lang="en-US" sz="3600" dirty="0" smtClean="0">
                <a:solidFill>
                  <a:srgbClr val="0033CC"/>
                </a:solidFill>
                <a:latin typeface="Times New Roman" pitchFamily="18" charset="0"/>
                <a:cs typeface="Times New Roman" pitchFamily="18" charset="0"/>
              </a:rPr>
              <a:t> tan </a:t>
            </a:r>
            <a:r>
              <a:rPr lang="en-US" sz="3600" dirty="0" err="1" smtClean="0">
                <a:solidFill>
                  <a:srgbClr val="0033CC"/>
                </a:solidFill>
                <a:latin typeface="Times New Roman" pitchFamily="18" charset="0"/>
                <a:cs typeface="Times New Roman" pitchFamily="18" charset="0"/>
              </a:rPr>
              <a:t>rã</a:t>
            </a:r>
            <a:r>
              <a:rPr lang="en-US" sz="3600" dirty="0" smtClean="0">
                <a:solidFill>
                  <a:srgbClr val="0033CC"/>
                </a:solidFill>
                <a:latin typeface="Times New Roman" pitchFamily="18" charset="0"/>
                <a:cs typeface="Times New Roman" pitchFamily="18" charset="0"/>
              </a:rPr>
              <a:t>.</a:t>
            </a:r>
            <a:endParaRPr lang="en-US" sz="3200" dirty="0" smtClean="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812762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13010" y="1"/>
            <a:ext cx="9144000" cy="914399"/>
          </a:xfrm>
        </p:spPr>
        <p:txBody>
          <a:bodyPr>
            <a:normAutofit fontScale="90000"/>
          </a:bodyPr>
          <a:lstStyle/>
          <a:p>
            <a:r>
              <a:rPr lang="en-US" sz="2000" b="1" dirty="0" smtClean="0">
                <a:solidFill>
                  <a:srgbClr val="FF0000"/>
                </a:solidFill>
                <a:latin typeface="Times New Roman" pitchFamily="18" charset="0"/>
                <a:cs typeface="Times New Roman" pitchFamily="18" charset="0"/>
              </a:rPr>
              <a:t>TIẾT 42,43</a:t>
            </a:r>
            <a:br>
              <a:rPr lang="en-US" sz="2000" b="1" dirty="0" smtClean="0">
                <a:solidFill>
                  <a:srgbClr val="FF0000"/>
                </a:solidFill>
                <a:latin typeface="Times New Roman" pitchFamily="18" charset="0"/>
                <a:cs typeface="Times New Roman" pitchFamily="18" charset="0"/>
              </a:rPr>
            </a:br>
            <a:r>
              <a:rPr lang="en-US" sz="2000" b="1" dirty="0" smtClean="0">
                <a:solidFill>
                  <a:srgbClr val="FF0000"/>
                </a:solidFill>
                <a:latin typeface="Times New Roman" pitchFamily="18" charset="0"/>
                <a:cs typeface="Times New Roman" pitchFamily="18" charset="0"/>
              </a:rPr>
              <a:t>BÀI 21. PHONG TRÀO CHỐNG PHÁP CỦA NHÂN DÂN VIỆT NAM TRONG NHỮNG NĂM CUỐI THẾ KỈ XIX</a:t>
            </a:r>
            <a:endParaRPr lang="en-US" sz="2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13010" y="838200"/>
            <a:ext cx="9144000" cy="6324600"/>
          </a:xfrm>
        </p:spPr>
        <p:txBody>
          <a:bodyPr>
            <a:normAutofit/>
          </a:bodyPr>
          <a:lstStyle/>
          <a:p>
            <a:pPr marL="514350" indent="-514350">
              <a:buAutoNum type="arabicPeriod"/>
            </a:pPr>
            <a:r>
              <a:rPr lang="vi-VN" dirty="0" smtClean="0">
                <a:solidFill>
                  <a:srgbClr val="FF0000"/>
                </a:solidFill>
                <a:latin typeface="Times New Roman" pitchFamily="18" charset="0"/>
                <a:cs typeface="Times New Roman" pitchFamily="18" charset="0"/>
              </a:rPr>
              <a:t>Phong </a:t>
            </a:r>
            <a:r>
              <a:rPr lang="vi-VN" dirty="0">
                <a:solidFill>
                  <a:srgbClr val="FF0000"/>
                </a:solidFill>
                <a:latin typeface="Times New Roman" pitchFamily="18" charset="0"/>
                <a:cs typeface="Times New Roman" pitchFamily="18" charset="0"/>
              </a:rPr>
              <a:t>trào Cần vương (1885 - </a:t>
            </a:r>
            <a:r>
              <a:rPr lang="vi-VN" dirty="0" smtClean="0">
                <a:solidFill>
                  <a:srgbClr val="FF0000"/>
                </a:solidFill>
                <a:latin typeface="Times New Roman" pitchFamily="18" charset="0"/>
                <a:cs typeface="Times New Roman" pitchFamily="18" charset="0"/>
              </a:rPr>
              <a:t>1896)</a:t>
            </a:r>
            <a:endParaRPr lang="en-US" dirty="0">
              <a:solidFill>
                <a:srgbClr val="FF0000"/>
              </a:solidFill>
              <a:latin typeface="Times New Roman" pitchFamily="18" charset="0"/>
              <a:cs typeface="Times New Roman" pitchFamily="18" charset="0"/>
            </a:endParaRPr>
          </a:p>
          <a:p>
            <a:pPr marL="0" indent="0">
              <a:buNone/>
            </a:pPr>
            <a:r>
              <a:rPr lang="vi-VN" dirty="0" smtClean="0">
                <a:solidFill>
                  <a:srgbClr val="0033CC"/>
                </a:solidFill>
                <a:latin typeface="Times New Roman" pitchFamily="18" charset="0"/>
                <a:cs typeface="Times New Roman" pitchFamily="18" charset="0"/>
              </a:rPr>
              <a:t>c</a:t>
            </a:r>
            <a:r>
              <a:rPr lang="vi-VN" dirty="0">
                <a:solidFill>
                  <a:srgbClr val="0033CC"/>
                </a:solidFill>
                <a:latin typeface="Times New Roman" pitchFamily="18" charset="0"/>
                <a:cs typeface="Times New Roman" pitchFamily="18" charset="0"/>
              </a:rPr>
              <a:t>) Khởi nghĩa Hương </a:t>
            </a:r>
            <a:r>
              <a:rPr lang="vi-VN" dirty="0" smtClean="0">
                <a:solidFill>
                  <a:srgbClr val="0033CC"/>
                </a:solidFill>
                <a:latin typeface="Times New Roman" pitchFamily="18" charset="0"/>
                <a:cs typeface="Times New Roman" pitchFamily="18" charset="0"/>
              </a:rPr>
              <a:t>Khê</a:t>
            </a:r>
            <a:endParaRPr lang="en-US" dirty="0" smtClean="0">
              <a:solidFill>
                <a:srgbClr val="0033CC"/>
              </a:solidFill>
              <a:latin typeface="Times New Roman" pitchFamily="18" charset="0"/>
              <a:cs typeface="Times New Roman" pitchFamily="18" charset="0"/>
            </a:endParaRPr>
          </a:p>
          <a:p>
            <a:pPr marL="0" indent="0">
              <a:buNone/>
            </a:pPr>
            <a:r>
              <a:rPr lang="vi-VN" dirty="0">
                <a:solidFill>
                  <a:srgbClr val="0033CC"/>
                </a:solidFill>
                <a:latin typeface="Times New Roman" pitchFamily="18" charset="0"/>
                <a:cs typeface="Times New Roman" pitchFamily="18" charset="0"/>
              </a:rPr>
              <a:t>+ Thời gian: 1885-1895</a:t>
            </a:r>
          </a:p>
          <a:p>
            <a:pPr marL="0" indent="0">
              <a:buNone/>
            </a:pPr>
            <a:r>
              <a:rPr lang="vi-VN" dirty="0">
                <a:solidFill>
                  <a:srgbClr val="0033CC"/>
                </a:solidFill>
                <a:latin typeface="Times New Roman" pitchFamily="18" charset="0"/>
                <a:cs typeface="Times New Roman" pitchFamily="18" charset="0"/>
              </a:rPr>
              <a:t>+ Người lãnh đạo: Phan Đình Phùng</a:t>
            </a:r>
          </a:p>
          <a:p>
            <a:pPr marL="0" indent="0">
              <a:buNone/>
            </a:pPr>
            <a:r>
              <a:rPr lang="vi-VN" dirty="0">
                <a:solidFill>
                  <a:srgbClr val="0033CC"/>
                </a:solidFill>
                <a:latin typeface="Times New Roman" pitchFamily="18" charset="0"/>
                <a:cs typeface="Times New Roman" pitchFamily="18" charset="0"/>
              </a:rPr>
              <a:t>+ Căn cứ: Hương Khê-Hà Tĩnh</a:t>
            </a:r>
          </a:p>
          <a:p>
            <a:pPr marL="0" indent="0">
              <a:buNone/>
            </a:pPr>
            <a:r>
              <a:rPr lang="vi-VN" dirty="0">
                <a:solidFill>
                  <a:srgbClr val="0033CC"/>
                </a:solidFill>
                <a:latin typeface="Times New Roman" pitchFamily="18" charset="0"/>
                <a:cs typeface="Times New Roman" pitchFamily="18" charset="0"/>
              </a:rPr>
              <a:t>+ Địa bàn hoạt </a:t>
            </a:r>
            <a:r>
              <a:rPr lang="vi-VN" dirty="0" smtClean="0">
                <a:solidFill>
                  <a:srgbClr val="0033CC"/>
                </a:solidFill>
                <a:latin typeface="Times New Roman" pitchFamily="18" charset="0"/>
                <a:cs typeface="Times New Roman" pitchFamily="18" charset="0"/>
              </a:rPr>
              <a:t>động </a:t>
            </a:r>
            <a:r>
              <a:rPr lang="vi-VN" dirty="0">
                <a:solidFill>
                  <a:srgbClr val="0033CC"/>
                </a:solidFill>
                <a:latin typeface="Times New Roman" pitchFamily="18" charset="0"/>
                <a:cs typeface="Times New Roman" pitchFamily="18" charset="0"/>
              </a:rPr>
              <a:t>bao gồm 4 tỉnh Thanh Hoá, Nghệ An, Hà Tĩnh và Quảng Bình. Nghĩa quân liên tục tập kích quân </a:t>
            </a:r>
            <a:r>
              <a:rPr lang="vi-VN" dirty="0" smtClean="0">
                <a:solidFill>
                  <a:srgbClr val="0033CC"/>
                </a:solidFill>
                <a:latin typeface="Times New Roman" pitchFamily="18" charset="0"/>
                <a:cs typeface="Times New Roman" pitchFamily="18" charset="0"/>
              </a:rPr>
              <a:t>Pháp</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gây</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cho</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Pháp</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nhiều</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thiệt</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hại</a:t>
            </a:r>
            <a:r>
              <a:rPr lang="vi-VN" dirty="0" smtClean="0">
                <a:solidFill>
                  <a:srgbClr val="0033CC"/>
                </a:solidFill>
                <a:latin typeface="Times New Roman" pitchFamily="18" charset="0"/>
                <a:cs typeface="Times New Roman" pitchFamily="18" charset="0"/>
              </a:rPr>
              <a:t>.</a:t>
            </a:r>
            <a:endParaRPr lang="vi-VN" dirty="0">
              <a:solidFill>
                <a:srgbClr val="0033CC"/>
              </a:solidFill>
              <a:latin typeface="Times New Roman" pitchFamily="18" charset="0"/>
              <a:cs typeface="Times New Roman" pitchFamily="18" charset="0"/>
            </a:endParaRPr>
          </a:p>
          <a:p>
            <a:pPr marL="0" indent="0">
              <a:buNone/>
            </a:pPr>
            <a:r>
              <a:rPr lang="vi-VN" dirty="0">
                <a:solidFill>
                  <a:srgbClr val="0033CC"/>
                </a:solidFill>
                <a:latin typeface="Times New Roman" pitchFamily="18" charset="0"/>
                <a:cs typeface="Times New Roman" pitchFamily="18" charset="0"/>
              </a:rPr>
              <a:t>+ Phan Đình Phùng hi sinh, khởi nghĩa tan rã.</a:t>
            </a:r>
          </a:p>
          <a:p>
            <a:pPr marL="0" indent="0">
              <a:buNone/>
            </a:pPr>
            <a:endParaRPr lang="en-US" dirty="0" smtClean="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509263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MỤC TIÊU</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a:buFontTx/>
              <a:buChar char="-"/>
            </a:pPr>
            <a:r>
              <a:rPr lang="vi-VN" sz="3600" dirty="0" smtClean="0">
                <a:solidFill>
                  <a:srgbClr val="0033CC"/>
                </a:solidFill>
                <a:latin typeface="Times New Roman" pitchFamily="18" charset="0"/>
                <a:cs typeface="Times New Roman" pitchFamily="18" charset="0"/>
              </a:rPr>
              <a:t>Trình </a:t>
            </a:r>
            <a:r>
              <a:rPr lang="vi-VN" sz="3600" dirty="0">
                <a:solidFill>
                  <a:srgbClr val="0033CC"/>
                </a:solidFill>
                <a:latin typeface="Times New Roman" pitchFamily="18" charset="0"/>
                <a:cs typeface="Times New Roman" pitchFamily="18" charset="0"/>
              </a:rPr>
              <a:t>bày được một số cuộc khởi nghĩa tiêu biểu trong phong trào Cần vương </a:t>
            </a:r>
            <a:r>
              <a:rPr lang="en-US" sz="3600" dirty="0" smtClean="0">
                <a:solidFill>
                  <a:srgbClr val="0033CC"/>
                </a:solidFill>
                <a:latin typeface="Times New Roman" pitchFamily="18" charset="0"/>
                <a:cs typeface="Times New Roman" pitchFamily="18" charset="0"/>
              </a:rPr>
              <a:t>1885-1896.</a:t>
            </a:r>
          </a:p>
          <a:p>
            <a:pPr marL="0" indent="0">
              <a:buNone/>
            </a:pPr>
            <a:r>
              <a:rPr lang="en-US" sz="3600" dirty="0" smtClean="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Trình bày được </a:t>
            </a:r>
            <a:r>
              <a:rPr lang="en-US" sz="3600" dirty="0" err="1" smtClean="0">
                <a:solidFill>
                  <a:srgbClr val="0033CC"/>
                </a:solidFill>
                <a:latin typeface="Times New Roman" pitchFamily="18" charset="0"/>
                <a:cs typeface="Times New Roman" pitchFamily="18" charset="0"/>
              </a:rPr>
              <a:t>những</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nét</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cơ</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bản</a:t>
            </a:r>
            <a:r>
              <a:rPr lang="en-US" sz="3600" dirty="0" smtClean="0">
                <a:solidFill>
                  <a:srgbClr val="0033CC"/>
                </a:solidFill>
                <a:latin typeface="Times New Roman" pitchFamily="18" charset="0"/>
                <a:cs typeface="Times New Roman" pitchFamily="18" charset="0"/>
              </a:rPr>
              <a:t> </a:t>
            </a:r>
            <a:r>
              <a:rPr lang="vi-VN" sz="3600" dirty="0" smtClean="0">
                <a:solidFill>
                  <a:srgbClr val="0033CC"/>
                </a:solidFill>
                <a:latin typeface="Times New Roman" pitchFamily="18" charset="0"/>
                <a:cs typeface="Times New Roman" pitchFamily="18" charset="0"/>
              </a:rPr>
              <a:t>cuộc </a:t>
            </a:r>
            <a:r>
              <a:rPr lang="vi-VN" sz="3600" dirty="0">
                <a:solidFill>
                  <a:srgbClr val="0033CC"/>
                </a:solidFill>
                <a:latin typeface="Times New Roman" pitchFamily="18" charset="0"/>
                <a:cs typeface="Times New Roman" pitchFamily="18" charset="0"/>
              </a:rPr>
              <a:t>khởi nghĩa Yên </a:t>
            </a:r>
            <a:r>
              <a:rPr lang="vi-VN" sz="3600" dirty="0" smtClean="0">
                <a:solidFill>
                  <a:srgbClr val="0033CC"/>
                </a:solidFill>
                <a:latin typeface="Times New Roman" pitchFamily="18" charset="0"/>
                <a:cs typeface="Times New Roman" pitchFamily="18" charset="0"/>
              </a:rPr>
              <a:t>Thế</a:t>
            </a:r>
            <a:r>
              <a:rPr lang="en-US" sz="3600" dirty="0" smtClean="0">
                <a:solidFill>
                  <a:srgbClr val="0033CC"/>
                </a:solidFill>
                <a:latin typeface="Times New Roman" pitchFamily="18" charset="0"/>
                <a:cs typeface="Times New Roman" pitchFamily="18" charset="0"/>
              </a:rPr>
              <a:t> 1884-1913</a:t>
            </a:r>
            <a:r>
              <a:rPr lang="vi-VN" sz="3600" dirty="0" smtClean="0">
                <a:solidFill>
                  <a:srgbClr val="0033CC"/>
                </a:solidFill>
                <a:latin typeface="Times New Roman" pitchFamily="18" charset="0"/>
                <a:cs typeface="Times New Roman" pitchFamily="18" charset="0"/>
              </a:rPr>
              <a:t>.</a:t>
            </a:r>
            <a:endParaRPr lang="vi-VN" sz="3600" dirty="0">
              <a:solidFill>
                <a:srgbClr val="0033CC"/>
              </a:solidFill>
              <a:latin typeface="Times New Roman" pitchFamily="18" charset="0"/>
              <a:cs typeface="Times New Roman" pitchFamily="18" charset="0"/>
            </a:endParaRPr>
          </a:p>
          <a:p>
            <a:pPr marL="0" indent="0">
              <a:buNone/>
            </a:pPr>
            <a:endParaRPr lang="en-US" sz="3600" dirty="0" smtClean="0">
              <a:solidFill>
                <a:srgbClr val="0033CC"/>
              </a:solidFill>
            </a:endParaRPr>
          </a:p>
          <a:p>
            <a:endParaRPr lang="en-US" dirty="0"/>
          </a:p>
          <a:p>
            <a:endParaRPr lang="en-US" dirty="0"/>
          </a:p>
        </p:txBody>
      </p:sp>
    </p:spTree>
    <p:extLst>
      <p:ext uri="{BB962C8B-B14F-4D97-AF65-F5344CB8AC3E}">
        <p14:creationId xmlns:p14="http://schemas.microsoft.com/office/powerpoint/2010/main" val="1470507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1143000"/>
          </a:xfrm>
        </p:spPr>
        <p:txBody>
          <a:bodyPr>
            <a:noAutofit/>
          </a:bodyPr>
          <a:lstStyle/>
          <a:p>
            <a:r>
              <a:rPr lang="vi-VN" sz="2000" b="1" dirty="0" smtClean="0">
                <a:solidFill>
                  <a:srgbClr val="FF0000"/>
                </a:solidFill>
                <a:cs typeface="Times New Roman" pitchFamily="18" charset="0"/>
              </a:rPr>
              <a:t> B</a:t>
            </a:r>
            <a:endParaRPr lang="en-US" sz="2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47139" y="1447800"/>
            <a:ext cx="9178636" cy="5029200"/>
          </a:xfrm>
        </p:spPr>
        <p:txBody>
          <a:bodyPr/>
          <a:lstStyle/>
          <a:p>
            <a:pPr marL="0" indent="0">
              <a:buNone/>
            </a:pPr>
            <a:r>
              <a:rPr lang="en-US" sz="3600" dirty="0" smtClean="0">
                <a:solidFill>
                  <a:srgbClr val="0033CC"/>
                </a:solidFill>
                <a:latin typeface="Times New Roman" pitchFamily="18" charset="0"/>
                <a:cs typeface="Times New Roman" pitchFamily="18" charset="0"/>
              </a:rPr>
              <a:t>- </a:t>
            </a:r>
            <a:r>
              <a:rPr lang="en-US" sz="2800" dirty="0" smtClean="0">
                <a:solidFill>
                  <a:srgbClr val="0033CC"/>
                </a:solidFill>
                <a:latin typeface="Times New Roman" pitchFamily="18" charset="0"/>
                <a:cs typeface="Times New Roman" pitchFamily="18" charset="0"/>
              </a:rPr>
              <a:t> </a:t>
            </a:r>
            <a:endParaRPr lang="en-US" dirty="0" smtClean="0">
              <a:solidFill>
                <a:srgbClr val="0033CC"/>
              </a:solidFill>
            </a:endParaRPr>
          </a:p>
          <a:p>
            <a:endParaRPr lang="en-US" dirty="0"/>
          </a:p>
          <a:p>
            <a:endParaRPr lang="en-US" dirty="0"/>
          </a:p>
        </p:txBody>
      </p:sp>
      <p:pic>
        <p:nvPicPr>
          <p:cNvPr id="4" name="Picture 3"/>
          <p:cNvPicPr>
            <a:picLocks noChangeAspect="1"/>
          </p:cNvPicPr>
          <p:nvPr/>
        </p:nvPicPr>
        <p:blipFill>
          <a:blip r:embed="rId2"/>
          <a:stretch>
            <a:fillRect/>
          </a:stretch>
        </p:blipFill>
        <p:spPr>
          <a:xfrm>
            <a:off x="-33368" y="152400"/>
            <a:ext cx="9634568" cy="7086600"/>
          </a:xfrm>
          <a:prstGeom prst="rect">
            <a:avLst/>
          </a:prstGeom>
        </p:spPr>
      </p:pic>
    </p:spTree>
    <p:extLst>
      <p:ext uri="{BB962C8B-B14F-4D97-AF65-F5344CB8AC3E}">
        <p14:creationId xmlns:p14="http://schemas.microsoft.com/office/powerpoint/2010/main" val="526365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1219200"/>
          </a:xfrm>
        </p:spPr>
        <p:txBody>
          <a:bodyPr>
            <a:noAutofit/>
          </a:bodyPr>
          <a:lstStyle/>
          <a:p>
            <a:r>
              <a:rPr lang="en-US"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
            </a:r>
            <a:br>
              <a:rPr lang="en-US" sz="3600" b="1" dirty="0" smtClean="0">
                <a:solidFill>
                  <a:srgbClr val="FF0000"/>
                </a:solidFill>
                <a:latin typeface="Times New Roman" pitchFamily="18" charset="0"/>
                <a:cs typeface="Times New Roman" pitchFamily="18" charset="0"/>
              </a:rPr>
            </a:br>
            <a:r>
              <a:rPr lang="en-US" sz="3600" b="1" dirty="0" err="1" smtClean="0">
                <a:solidFill>
                  <a:srgbClr val="FF0000"/>
                </a:solidFill>
                <a:latin typeface="Times New Roman" pitchFamily="18" charset="0"/>
                <a:cs typeface="Times New Roman" pitchFamily="18" charset="0"/>
              </a:rPr>
              <a:t>Điểm</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cuộc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khởi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nghĩa</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phong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trào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Cần</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a:t>
            </a:r>
            <a:r>
              <a:rPr lang="en-US" sz="3600" b="1" dirty="0" err="1" smtClean="0">
                <a:solidFill>
                  <a:srgbClr val="FF0000"/>
                </a:solidFill>
                <a:latin typeface="Times New Roman" pitchFamily="18" charset="0"/>
                <a:cs typeface="Times New Roman" pitchFamily="18" charset="0"/>
              </a:rPr>
              <a:t>ương</a:t>
            </a:r>
            <a:r>
              <a:rPr lang="en-US" sz="3600" b="1" dirty="0" smtClean="0">
                <a:solidFill>
                  <a:srgbClr val="FF0000"/>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a:r>
            <a:br>
              <a:rPr lang="en-US" sz="3600" b="1" dirty="0">
                <a:solidFill>
                  <a:srgbClr val="FF0000"/>
                </a:solidFill>
                <a:latin typeface="Times New Roman" pitchFamily="18" charset="0"/>
                <a:cs typeface="Times New Roman" pitchFamily="18" charset="0"/>
              </a:rPr>
            </a:b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1447800"/>
            <a:ext cx="9178636" cy="5029200"/>
          </a:xfrm>
        </p:spPr>
        <p:txBody>
          <a:bodyPr>
            <a:normAutofit lnSpcReduction="10000"/>
          </a:bodyPr>
          <a:lstStyle/>
          <a:p>
            <a:pPr marL="0" indent="0">
              <a:buNone/>
            </a:pPr>
            <a:r>
              <a:rPr lang="en-US" sz="3600" dirty="0" smtClean="0">
                <a:solidFill>
                  <a:srgbClr val="0033CC"/>
                </a:solidFill>
                <a:latin typeface="Times New Roman" pitchFamily="18" charset="0"/>
                <a:cs typeface="Times New Roman" pitchFamily="18" charset="0"/>
              </a:rPr>
              <a:t>- </a:t>
            </a:r>
            <a:r>
              <a:rPr lang="vi-VN"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Về</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tính</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chất</a:t>
            </a:r>
            <a:r>
              <a:rPr lang="en-US" sz="3600" dirty="0" smtClean="0">
                <a:solidFill>
                  <a:srgbClr val="0033CC"/>
                </a:solidFill>
                <a:latin typeface="Times New Roman" pitchFamily="18" charset="0"/>
                <a:cs typeface="Times New Roman" pitchFamily="18" charset="0"/>
              </a:rPr>
              <a:t>:</a:t>
            </a:r>
            <a:r>
              <a:rPr lang="en-US" sz="3600" dirty="0">
                <a:solidFill>
                  <a:srgbClr val="0033CC"/>
                </a:solidFill>
                <a:latin typeface="Times New Roman" pitchFamily="18" charset="0"/>
                <a:cs typeface="Times New Roman" pitchFamily="18" charset="0"/>
              </a:rPr>
              <a:t> </a:t>
            </a:r>
            <a:r>
              <a:rPr lang="vi-VN" sz="3600" dirty="0" smtClean="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Là các cuộc đấu tranh yêu nước theo khuynh hướng phong kiến, chịu sự chi phối của </a:t>
            </a:r>
            <a:r>
              <a:rPr lang="en-US" sz="3600" dirty="0" err="1" smtClean="0">
                <a:solidFill>
                  <a:srgbClr val="0033CC"/>
                </a:solidFill>
                <a:latin typeface="Times New Roman" pitchFamily="18" charset="0"/>
                <a:cs typeface="Times New Roman" pitchFamily="18" charset="0"/>
              </a:rPr>
              <a:t>Dụ</a:t>
            </a:r>
            <a:r>
              <a:rPr lang="vi-VN" sz="3600" dirty="0" smtClean="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Cần </a:t>
            </a:r>
            <a:r>
              <a:rPr lang="vi-VN" sz="3600" dirty="0" smtClean="0">
                <a:solidFill>
                  <a:srgbClr val="0033CC"/>
                </a:solidFill>
                <a:latin typeface="Times New Roman" pitchFamily="18" charset="0"/>
                <a:cs typeface="Times New Roman" pitchFamily="18" charset="0"/>
              </a:rPr>
              <a:t>vương</a:t>
            </a:r>
            <a:r>
              <a:rPr lang="en-US" sz="3600" dirty="0" smtClean="0">
                <a:solidFill>
                  <a:srgbClr val="0033CC"/>
                </a:solidFill>
                <a:latin typeface="Times New Roman" pitchFamily="18" charset="0"/>
                <a:cs typeface="Times New Roman" pitchFamily="18" charset="0"/>
              </a:rPr>
              <a:t> </a:t>
            </a:r>
            <a:r>
              <a:rPr lang="vi-VN" sz="3600" dirty="0" smtClean="0">
                <a:solidFill>
                  <a:srgbClr val="0033CC"/>
                </a:solidFill>
                <a:latin typeface="Times New Roman" pitchFamily="18" charset="0"/>
                <a:cs typeface="Times New Roman" pitchFamily="18" charset="0"/>
              </a:rPr>
              <a:t>.</a:t>
            </a:r>
            <a:endParaRPr lang="vi-VN" sz="3600" dirty="0">
              <a:solidFill>
                <a:srgbClr val="0033CC"/>
              </a:solidFill>
              <a:latin typeface="Times New Roman" pitchFamily="18" charset="0"/>
              <a:cs typeface="Times New Roman" pitchFamily="18" charset="0"/>
            </a:endParaRPr>
          </a:p>
          <a:p>
            <a:pPr marL="0" indent="0">
              <a:buNone/>
            </a:pPr>
            <a:r>
              <a:rPr lang="vi-VN" sz="3600" dirty="0">
                <a:solidFill>
                  <a:srgbClr val="0033CC"/>
                </a:solidFill>
                <a:latin typeface="Times New Roman" pitchFamily="18" charset="0"/>
                <a:cs typeface="Times New Roman" pitchFamily="18" charset="0"/>
              </a:rPr>
              <a:t>+ Mục tiêu cao nhất là: đánh đuổi thực dân Pháp, giành lại nền độc lập dân tộc.</a:t>
            </a:r>
          </a:p>
          <a:p>
            <a:pPr marL="0" indent="0">
              <a:buNone/>
            </a:pPr>
            <a:r>
              <a:rPr lang="vi-VN" sz="3600" dirty="0">
                <a:solidFill>
                  <a:srgbClr val="0033CC"/>
                </a:solidFill>
                <a:latin typeface="Times New Roman" pitchFamily="18" charset="0"/>
                <a:cs typeface="Times New Roman" pitchFamily="18" charset="0"/>
              </a:rPr>
              <a:t>+ </a:t>
            </a:r>
            <a:r>
              <a:rPr lang="en-US" sz="3600" dirty="0">
                <a:solidFill>
                  <a:srgbClr val="0033CC"/>
                </a:solidFill>
                <a:latin typeface="Times New Roman" pitchFamily="18" charset="0"/>
                <a:cs typeface="Times New Roman" pitchFamily="18" charset="0"/>
              </a:rPr>
              <a:t>L</a:t>
            </a:r>
            <a:r>
              <a:rPr lang="vi-VN" sz="3600" dirty="0" smtClean="0">
                <a:solidFill>
                  <a:srgbClr val="0033CC"/>
                </a:solidFill>
                <a:latin typeface="Times New Roman" pitchFamily="18" charset="0"/>
                <a:cs typeface="Times New Roman" pitchFamily="18" charset="0"/>
              </a:rPr>
              <a:t>ãnh </a:t>
            </a:r>
            <a:r>
              <a:rPr lang="vi-VN" sz="3600" dirty="0">
                <a:solidFill>
                  <a:srgbClr val="0033CC"/>
                </a:solidFill>
                <a:latin typeface="Times New Roman" pitchFamily="18" charset="0"/>
                <a:cs typeface="Times New Roman" pitchFamily="18" charset="0"/>
              </a:rPr>
              <a:t>đạo </a:t>
            </a:r>
            <a:r>
              <a:rPr lang="en-US" sz="3600" dirty="0" err="1" smtClean="0">
                <a:solidFill>
                  <a:srgbClr val="0033CC"/>
                </a:solidFill>
                <a:latin typeface="Times New Roman" pitchFamily="18" charset="0"/>
                <a:cs typeface="Times New Roman" pitchFamily="18" charset="0"/>
              </a:rPr>
              <a:t>là</a:t>
            </a:r>
            <a:r>
              <a:rPr lang="vi-VN" sz="3600" dirty="0" smtClean="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các văn thân, sĩ phu yêu nước.</a:t>
            </a:r>
          </a:p>
          <a:p>
            <a:pPr marL="0" indent="0">
              <a:buNone/>
            </a:pPr>
            <a:r>
              <a:rPr lang="vi-VN" sz="3600" dirty="0" smtClean="0">
                <a:solidFill>
                  <a:srgbClr val="0033CC"/>
                </a:solidFill>
                <a:latin typeface="Times New Roman" pitchFamily="18" charset="0"/>
                <a:cs typeface="Times New Roman" pitchFamily="18" charset="0"/>
              </a:rPr>
              <a:t>+</a:t>
            </a:r>
            <a:r>
              <a:rPr lang="en-US" sz="3600" dirty="0" err="1" smtClean="0">
                <a:solidFill>
                  <a:srgbClr val="0033CC"/>
                </a:solidFill>
                <a:latin typeface="Times New Roman" pitchFamily="18" charset="0"/>
                <a:cs typeface="Times New Roman" pitchFamily="18" charset="0"/>
              </a:rPr>
              <a:t>Thành</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phần</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tham</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gia</a:t>
            </a:r>
            <a:r>
              <a:rPr lang="en-US" sz="3600" dirty="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là</a:t>
            </a:r>
            <a:r>
              <a:rPr lang="vi-VN" sz="3600" dirty="0" smtClean="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các tầng lớp nhân dân </a:t>
            </a:r>
            <a:r>
              <a:rPr lang="vi-VN" sz="3600" dirty="0" smtClean="0">
                <a:solidFill>
                  <a:srgbClr val="0033CC"/>
                </a:solidFill>
                <a:latin typeface="Times New Roman" pitchFamily="18" charset="0"/>
                <a:cs typeface="Times New Roman" pitchFamily="18" charset="0"/>
              </a:rPr>
              <a:t>, đông </a:t>
            </a:r>
            <a:r>
              <a:rPr lang="vi-VN" sz="3600" dirty="0">
                <a:solidFill>
                  <a:srgbClr val="0033CC"/>
                </a:solidFill>
                <a:latin typeface="Times New Roman" pitchFamily="18" charset="0"/>
                <a:cs typeface="Times New Roman" pitchFamily="18" charset="0"/>
              </a:rPr>
              <a:t>đảo nhất là nông dân.</a:t>
            </a:r>
          </a:p>
          <a:p>
            <a:pPr marL="0" indent="0">
              <a:buNone/>
            </a:pPr>
            <a:r>
              <a:rPr lang="en-US" sz="2800" dirty="0" smtClean="0">
                <a:solidFill>
                  <a:srgbClr val="0033CC"/>
                </a:solidFill>
                <a:latin typeface="Times New Roman" pitchFamily="18" charset="0"/>
                <a:cs typeface="Times New Roman" pitchFamily="18" charset="0"/>
              </a:rPr>
              <a:t> </a:t>
            </a:r>
            <a:endParaRPr lang="en-US" dirty="0" smtClean="0">
              <a:solidFill>
                <a:srgbClr val="0033CC"/>
              </a:solidFill>
            </a:endParaRPr>
          </a:p>
          <a:p>
            <a:endParaRPr lang="en-US" dirty="0"/>
          </a:p>
          <a:p>
            <a:endParaRPr lang="en-US" dirty="0"/>
          </a:p>
        </p:txBody>
      </p:sp>
    </p:spTree>
    <p:extLst>
      <p:ext uri="{BB962C8B-B14F-4D97-AF65-F5344CB8AC3E}">
        <p14:creationId xmlns:p14="http://schemas.microsoft.com/office/powerpoint/2010/main" val="1464595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1219200"/>
          </a:xfrm>
        </p:spPr>
        <p:txBody>
          <a:bodyPr>
            <a:noAutofit/>
          </a:bodyPr>
          <a:lstStyle/>
          <a:p>
            <a:r>
              <a:rPr lang="en-US"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
            </a:r>
            <a:br>
              <a:rPr lang="en-US" sz="3600" b="1" dirty="0" smtClean="0">
                <a:solidFill>
                  <a:srgbClr val="FF0000"/>
                </a:solidFill>
                <a:latin typeface="Times New Roman" pitchFamily="18" charset="0"/>
                <a:cs typeface="Times New Roman" pitchFamily="18" charset="0"/>
              </a:rPr>
            </a:br>
            <a:r>
              <a:rPr lang="en-US" sz="3600" b="1" dirty="0" err="1" smtClean="0">
                <a:solidFill>
                  <a:srgbClr val="FF0000"/>
                </a:solidFill>
                <a:latin typeface="Times New Roman" pitchFamily="18" charset="0"/>
                <a:cs typeface="Times New Roman" pitchFamily="18" charset="0"/>
              </a:rPr>
              <a:t>Điểm</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cuộc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khởi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nghĩa</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phong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trào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Cần</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a:t>
            </a:r>
            <a:r>
              <a:rPr lang="en-US" sz="3600" b="1" dirty="0" err="1" smtClean="0">
                <a:solidFill>
                  <a:srgbClr val="FF0000"/>
                </a:solidFill>
                <a:latin typeface="Times New Roman" pitchFamily="18" charset="0"/>
                <a:cs typeface="Times New Roman" pitchFamily="18" charset="0"/>
              </a:rPr>
              <a:t>ương</a:t>
            </a:r>
            <a:r>
              <a:rPr lang="en-US" sz="3600" b="1" dirty="0" smtClean="0">
                <a:solidFill>
                  <a:srgbClr val="FF0000"/>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a:r>
            <a:br>
              <a:rPr lang="en-US" sz="3600" b="1" dirty="0">
                <a:solidFill>
                  <a:srgbClr val="FF0000"/>
                </a:solidFill>
                <a:latin typeface="Times New Roman" pitchFamily="18" charset="0"/>
                <a:cs typeface="Times New Roman" pitchFamily="18" charset="0"/>
              </a:rPr>
            </a:b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1447800"/>
            <a:ext cx="9178636" cy="5410200"/>
          </a:xfrm>
        </p:spPr>
        <p:txBody>
          <a:bodyPr>
            <a:normAutofit fontScale="85000" lnSpcReduction="20000"/>
          </a:bodyPr>
          <a:lstStyle/>
          <a:p>
            <a:pPr marL="0" indent="0">
              <a:buNone/>
            </a:pPr>
            <a:r>
              <a:rPr lang="en-US" sz="3600" dirty="0" smtClean="0">
                <a:solidFill>
                  <a:srgbClr val="0033CC"/>
                </a:solidFill>
                <a:latin typeface="Times New Roman" pitchFamily="18" charset="0"/>
                <a:cs typeface="Times New Roman" pitchFamily="18" charset="0"/>
              </a:rPr>
              <a:t>……………….</a:t>
            </a:r>
          </a:p>
          <a:p>
            <a:pPr marL="0" indent="0">
              <a:buNone/>
            </a:pPr>
            <a:r>
              <a:rPr lang="vi-VN" sz="3600" dirty="0" smtClean="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Hình thức đấu tranh chủ yếu là khởi nghĩa vũ trang, </a:t>
            </a:r>
            <a:r>
              <a:rPr lang="vi-VN" sz="3600" dirty="0" smtClean="0">
                <a:solidFill>
                  <a:srgbClr val="0033CC"/>
                </a:solidFill>
                <a:latin typeface="Times New Roman" pitchFamily="18" charset="0"/>
                <a:cs typeface="Times New Roman" pitchFamily="18" charset="0"/>
              </a:rPr>
              <a:t>nghĩa </a:t>
            </a:r>
            <a:r>
              <a:rPr lang="vi-VN" sz="3600" dirty="0">
                <a:solidFill>
                  <a:srgbClr val="0033CC"/>
                </a:solidFill>
                <a:latin typeface="Times New Roman" pitchFamily="18" charset="0"/>
                <a:cs typeface="Times New Roman" pitchFamily="18" charset="0"/>
              </a:rPr>
              <a:t>quân dựa vào địa thế hiểm trở để xây dựng căn cứ chiến đấu.</a:t>
            </a:r>
          </a:p>
          <a:p>
            <a:pPr marL="0" indent="0">
              <a:buNone/>
            </a:pPr>
            <a:r>
              <a:rPr lang="vi-VN" sz="3600" dirty="0">
                <a:solidFill>
                  <a:srgbClr val="0033CC"/>
                </a:solidFill>
                <a:latin typeface="Times New Roman" pitchFamily="18" charset="0"/>
                <a:cs typeface="Times New Roman" pitchFamily="18" charset="0"/>
              </a:rPr>
              <a:t>+ Kết quả</a:t>
            </a:r>
            <a:r>
              <a:rPr lang="vi-VN" sz="3600" dirty="0" smtClean="0">
                <a:solidFill>
                  <a:srgbClr val="0033CC"/>
                </a:solidFill>
                <a:latin typeface="Times New Roman" pitchFamily="18" charset="0"/>
                <a:cs typeface="Times New Roman" pitchFamily="18" charset="0"/>
              </a:rPr>
              <a:t>:</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các</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cuộc</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khởi</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nghĩa</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đều</a:t>
            </a:r>
            <a:r>
              <a:rPr lang="vi-VN" sz="3600" dirty="0" smtClean="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thất bại.</a:t>
            </a:r>
          </a:p>
          <a:p>
            <a:pPr marL="0" indent="0">
              <a:buNone/>
            </a:pPr>
            <a:r>
              <a:rPr lang="vi-VN" sz="3600" b="1" dirty="0">
                <a:solidFill>
                  <a:srgbClr val="0033CC"/>
                </a:solidFill>
                <a:latin typeface="Times New Roman" pitchFamily="18" charset="0"/>
                <a:cs typeface="Times New Roman" pitchFamily="18" charset="0"/>
              </a:rPr>
              <a:t>+ Các cuộc khởi nghĩa này có ý nghĩa lịch sử to lớn, cụ thể là: làm tiêu hao một bộ phận sinh lực quân Pháp; góp phần làm chậm quá trình bình định Việt Nam của thực dân Pháp và để lại nhiều bài học kinh nghiệm quý báu cho các cuộc đấu tranh yêu nước sau này.</a:t>
            </a:r>
          </a:p>
          <a:p>
            <a:pPr marL="0" indent="0">
              <a:buNone/>
            </a:pPr>
            <a:r>
              <a:rPr lang="en-US" sz="2800" dirty="0" smtClean="0">
                <a:solidFill>
                  <a:srgbClr val="0033CC"/>
                </a:solidFill>
                <a:latin typeface="Times New Roman" pitchFamily="18" charset="0"/>
                <a:cs typeface="Times New Roman" pitchFamily="18" charset="0"/>
              </a:rPr>
              <a:t> </a:t>
            </a:r>
            <a:endParaRPr lang="en-US" dirty="0" smtClean="0">
              <a:solidFill>
                <a:srgbClr val="0033CC"/>
              </a:solidFill>
            </a:endParaRPr>
          </a:p>
          <a:p>
            <a:endParaRPr lang="en-US" dirty="0"/>
          </a:p>
          <a:p>
            <a:endParaRPr lang="en-US" dirty="0"/>
          </a:p>
        </p:txBody>
      </p:sp>
    </p:spTree>
    <p:extLst>
      <p:ext uri="{BB962C8B-B14F-4D97-AF65-F5344CB8AC3E}">
        <p14:creationId xmlns:p14="http://schemas.microsoft.com/office/powerpoint/2010/main" val="2293624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1219200"/>
          </a:xfrm>
        </p:spPr>
        <p:txBody>
          <a:bodyPr>
            <a:noAutofit/>
          </a:bodyPr>
          <a:lstStyle/>
          <a:p>
            <a:r>
              <a:rPr lang="en-US"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
            </a:r>
            <a:br>
              <a:rPr lang="en-US" sz="3600" b="1" dirty="0" smtClean="0">
                <a:solidFill>
                  <a:srgbClr val="FF0000"/>
                </a:solidFill>
                <a:latin typeface="Times New Roman" pitchFamily="18" charset="0"/>
                <a:cs typeface="Times New Roman" pitchFamily="18" charset="0"/>
              </a:rPr>
            </a:br>
            <a:r>
              <a:rPr lang="en-US" sz="3600" b="1" dirty="0" smtClean="0">
                <a:solidFill>
                  <a:srgbClr val="FF0000"/>
                </a:solidFill>
                <a:latin typeface="Times New Roman" pitchFamily="18" charset="0"/>
                <a:cs typeface="Times New Roman" pitchFamily="18" charset="0"/>
              </a:rPr>
              <a:t>Ý </a:t>
            </a:r>
            <a:r>
              <a:rPr lang="en-US" sz="3600" b="1" dirty="0" err="1" smtClean="0">
                <a:solidFill>
                  <a:srgbClr val="FF0000"/>
                </a:solidFill>
                <a:latin typeface="Times New Roman" pitchFamily="18" charset="0"/>
                <a:cs typeface="Times New Roman" pitchFamily="18" charset="0"/>
              </a:rPr>
              <a:t>Nghĩa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cuộc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khởi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nghĩa</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phong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trào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Cần</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a:t>
            </a:r>
            <a:r>
              <a:rPr lang="en-US" sz="3600" b="1" dirty="0" err="1" smtClean="0">
                <a:solidFill>
                  <a:srgbClr val="FF0000"/>
                </a:solidFill>
                <a:latin typeface="Times New Roman" pitchFamily="18" charset="0"/>
                <a:cs typeface="Times New Roman" pitchFamily="18" charset="0"/>
              </a:rPr>
              <a:t>ương</a:t>
            </a:r>
            <a:r>
              <a:rPr lang="en-US" sz="3600" b="1" dirty="0" smtClean="0">
                <a:solidFill>
                  <a:srgbClr val="FF0000"/>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a:r>
            <a:br>
              <a:rPr lang="en-US" sz="3600" b="1" dirty="0">
                <a:solidFill>
                  <a:srgbClr val="FF0000"/>
                </a:solidFill>
                <a:latin typeface="Times New Roman" pitchFamily="18" charset="0"/>
                <a:cs typeface="Times New Roman" pitchFamily="18" charset="0"/>
              </a:rPr>
            </a:b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1447800"/>
            <a:ext cx="9178636" cy="5029200"/>
          </a:xfrm>
        </p:spPr>
        <p:txBody>
          <a:bodyPr>
            <a:normAutofit/>
          </a:bodyPr>
          <a:lstStyle/>
          <a:p>
            <a:pPr marL="0" indent="0">
              <a:buNone/>
            </a:pPr>
            <a:r>
              <a:rPr lang="en-US" sz="3600" dirty="0" smtClean="0">
                <a:solidFill>
                  <a:srgbClr val="0033CC"/>
                </a:solidFill>
                <a:latin typeface="Times New Roman" pitchFamily="18" charset="0"/>
                <a:cs typeface="Times New Roman" pitchFamily="18" charset="0"/>
              </a:rPr>
              <a:t>+</a:t>
            </a:r>
            <a:r>
              <a:rPr lang="en-US" sz="3600" dirty="0">
                <a:solidFill>
                  <a:srgbClr val="0033CC"/>
                </a:solidFill>
                <a:latin typeface="Times New Roman" pitchFamily="18" charset="0"/>
                <a:cs typeface="Times New Roman" pitchFamily="18" charset="0"/>
              </a:rPr>
              <a:t>L</a:t>
            </a:r>
            <a:r>
              <a:rPr lang="vi-VN" sz="3600" dirty="0" smtClean="0">
                <a:solidFill>
                  <a:srgbClr val="0033CC"/>
                </a:solidFill>
                <a:latin typeface="Times New Roman" pitchFamily="18" charset="0"/>
                <a:cs typeface="Times New Roman" pitchFamily="18" charset="0"/>
              </a:rPr>
              <a:t>àm </a:t>
            </a:r>
            <a:r>
              <a:rPr lang="vi-VN" sz="3600" dirty="0">
                <a:solidFill>
                  <a:srgbClr val="0033CC"/>
                </a:solidFill>
                <a:latin typeface="Times New Roman" pitchFamily="18" charset="0"/>
                <a:cs typeface="Times New Roman" pitchFamily="18" charset="0"/>
              </a:rPr>
              <a:t>tiêu hao một bộ phận sinh lực quân Pháp; góp phần làm chậm quá trình bình định Việt Nam của thực dân Pháp </a:t>
            </a:r>
            <a:r>
              <a:rPr lang="en-US" sz="3600" dirty="0" smtClean="0">
                <a:solidFill>
                  <a:srgbClr val="0033CC"/>
                </a:solidFill>
                <a:latin typeface="Times New Roman" pitchFamily="18" charset="0"/>
                <a:cs typeface="Times New Roman" pitchFamily="18" charset="0"/>
              </a:rPr>
              <a:t>.</a:t>
            </a:r>
            <a:endParaRPr lang="en-US" sz="3600" dirty="0">
              <a:solidFill>
                <a:srgbClr val="0033CC"/>
              </a:solidFill>
              <a:latin typeface="Times New Roman" pitchFamily="18" charset="0"/>
              <a:cs typeface="Times New Roman" pitchFamily="18" charset="0"/>
            </a:endParaRPr>
          </a:p>
          <a:p>
            <a:pPr marL="0" indent="0">
              <a:buNone/>
            </a:pPr>
            <a:r>
              <a:rPr lang="en-US" sz="3600" dirty="0" smtClean="0">
                <a:solidFill>
                  <a:srgbClr val="0033CC"/>
                </a:solidFill>
                <a:latin typeface="Times New Roman" pitchFamily="18" charset="0"/>
                <a:cs typeface="Times New Roman" pitchFamily="18" charset="0"/>
              </a:rPr>
              <a:t>+ Đ</a:t>
            </a:r>
            <a:r>
              <a:rPr lang="vi-VN" sz="3600" dirty="0" smtClean="0">
                <a:solidFill>
                  <a:srgbClr val="0033CC"/>
                </a:solidFill>
                <a:latin typeface="Times New Roman" pitchFamily="18" charset="0"/>
                <a:cs typeface="Times New Roman" pitchFamily="18" charset="0"/>
              </a:rPr>
              <a:t>ể </a:t>
            </a:r>
            <a:r>
              <a:rPr lang="vi-VN" sz="3600" dirty="0">
                <a:solidFill>
                  <a:srgbClr val="0033CC"/>
                </a:solidFill>
                <a:latin typeface="Times New Roman" pitchFamily="18" charset="0"/>
                <a:cs typeface="Times New Roman" pitchFamily="18" charset="0"/>
              </a:rPr>
              <a:t>lại nhiều bài học kinh nghiệm quý báu cho các cuộc đấu tranh yêu nước sau này.</a:t>
            </a:r>
          </a:p>
          <a:p>
            <a:pPr marL="0" indent="0">
              <a:buNone/>
            </a:pPr>
            <a:r>
              <a:rPr lang="en-US" sz="2800" dirty="0" smtClean="0">
                <a:solidFill>
                  <a:srgbClr val="0033CC"/>
                </a:solidFill>
                <a:latin typeface="Times New Roman" pitchFamily="18" charset="0"/>
                <a:cs typeface="Times New Roman" pitchFamily="18" charset="0"/>
              </a:rPr>
              <a:t> </a:t>
            </a:r>
            <a:endParaRPr lang="en-US" dirty="0" smtClean="0">
              <a:solidFill>
                <a:srgbClr val="0033CC"/>
              </a:solidFill>
            </a:endParaRPr>
          </a:p>
          <a:p>
            <a:endParaRPr lang="en-US" dirty="0"/>
          </a:p>
          <a:p>
            <a:endParaRPr lang="en-US" dirty="0"/>
          </a:p>
        </p:txBody>
      </p:sp>
    </p:spTree>
    <p:extLst>
      <p:ext uri="{BB962C8B-B14F-4D97-AF65-F5344CB8AC3E}">
        <p14:creationId xmlns:p14="http://schemas.microsoft.com/office/powerpoint/2010/main" val="2868194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
            </a:r>
            <a:br>
              <a:rPr lang="en-US" sz="3600" b="1" dirty="0" smtClean="0">
                <a:solidFill>
                  <a:srgbClr val="FF0000"/>
                </a:solidFill>
                <a:latin typeface="Times New Roman" pitchFamily="18" charset="0"/>
                <a:cs typeface="Times New Roman" pitchFamily="18" charset="0"/>
              </a:rPr>
            </a:br>
            <a:r>
              <a:rPr lang="en-US" sz="3600" b="1" dirty="0" err="1" smtClean="0">
                <a:solidFill>
                  <a:srgbClr val="FF0000"/>
                </a:solidFill>
                <a:latin typeface="Times New Roman" pitchFamily="18" charset="0"/>
                <a:cs typeface="Times New Roman" pitchFamily="18" charset="0"/>
              </a:rPr>
              <a:t>Điểm</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cuộc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khởi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nghĩa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này</a:t>
            </a:r>
            <a:r>
              <a:rPr lang="en-US" sz="3600" b="1" dirty="0">
                <a:solidFill>
                  <a:srgbClr val="FF0000"/>
                </a:solidFill>
                <a:latin typeface="Times New Roman" pitchFamily="18" charset="0"/>
                <a:cs typeface="Times New Roman" pitchFamily="18" charset="0"/>
              </a:rPr>
              <a:t>:</a:t>
            </a:r>
            <a:br>
              <a:rPr lang="en-US" sz="3600" b="1" dirty="0">
                <a:solidFill>
                  <a:srgbClr val="FF0000"/>
                </a:solidFill>
                <a:latin typeface="Times New Roman" pitchFamily="18" charset="0"/>
                <a:cs typeface="Times New Roman" pitchFamily="18" charset="0"/>
              </a:rPr>
            </a:b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normAutofit fontScale="62500" lnSpcReduction="20000"/>
          </a:bodyPr>
          <a:lstStyle/>
          <a:p>
            <a:pPr marL="0" indent="0">
              <a:buNone/>
            </a:pPr>
            <a:r>
              <a:rPr lang="vi-VN" sz="3600" dirty="0" smtClean="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Là các cuộc đấu tranh yêu nước theo khuynh hướng phong kiến, chịu sự chi phối của “chiếu Cần vương”.</a:t>
            </a:r>
          </a:p>
          <a:p>
            <a:pPr marL="0" indent="0">
              <a:buNone/>
            </a:pPr>
            <a:r>
              <a:rPr lang="vi-VN" sz="3600" dirty="0">
                <a:solidFill>
                  <a:srgbClr val="0033CC"/>
                </a:solidFill>
                <a:latin typeface="Times New Roman" pitchFamily="18" charset="0"/>
                <a:cs typeface="Times New Roman" pitchFamily="18" charset="0"/>
              </a:rPr>
              <a:t>+ Mục tiêu cao nhất là: đánh đuổi thực dân Pháp, giành lại nền độc lập dân tộc.</a:t>
            </a:r>
          </a:p>
          <a:p>
            <a:pPr marL="0" indent="0">
              <a:buNone/>
            </a:pPr>
            <a:r>
              <a:rPr lang="vi-VN" sz="3600" dirty="0">
                <a:solidFill>
                  <a:srgbClr val="0033CC"/>
                </a:solidFill>
                <a:latin typeface="Times New Roman" pitchFamily="18" charset="0"/>
                <a:cs typeface="Times New Roman" pitchFamily="18" charset="0"/>
              </a:rPr>
              <a:t>+ Đặt dưới sự lãnh đạo của các văn thân, sĩ phu yêu nước.</a:t>
            </a:r>
          </a:p>
          <a:p>
            <a:pPr marL="0" indent="0">
              <a:buNone/>
            </a:pPr>
            <a:r>
              <a:rPr lang="vi-VN" sz="3600" dirty="0">
                <a:solidFill>
                  <a:srgbClr val="0033CC"/>
                </a:solidFill>
                <a:latin typeface="Times New Roman" pitchFamily="18" charset="0"/>
                <a:cs typeface="Times New Roman" pitchFamily="18" charset="0"/>
              </a:rPr>
              <a:t>+ Lôi cuốn nhiều các tầng lớp nhân dân tham gia, trong đó đông đảo nhất là nông dân.</a:t>
            </a:r>
          </a:p>
          <a:p>
            <a:pPr marL="0" indent="0">
              <a:buNone/>
            </a:pPr>
            <a:r>
              <a:rPr lang="vi-VN" sz="3600" dirty="0">
                <a:solidFill>
                  <a:srgbClr val="0033CC"/>
                </a:solidFill>
                <a:latin typeface="Times New Roman" pitchFamily="18" charset="0"/>
                <a:cs typeface="Times New Roman" pitchFamily="18" charset="0"/>
              </a:rPr>
              <a:t>+ Hình thức đấu tranh chủ yếu là khởi nghĩa vũ trang, các nghĩa quân dựa vào địa thế hiểm trở để xây dựng căn cứ chiến đấu.</a:t>
            </a:r>
          </a:p>
          <a:p>
            <a:pPr marL="0" indent="0">
              <a:buNone/>
            </a:pPr>
            <a:r>
              <a:rPr lang="vi-VN" sz="3600" dirty="0">
                <a:solidFill>
                  <a:srgbClr val="0033CC"/>
                </a:solidFill>
                <a:latin typeface="Times New Roman" pitchFamily="18" charset="0"/>
                <a:cs typeface="Times New Roman" pitchFamily="18" charset="0"/>
              </a:rPr>
              <a:t>+ Kết quả: thất bại.</a:t>
            </a:r>
          </a:p>
          <a:p>
            <a:pPr marL="0" indent="0">
              <a:buNone/>
            </a:pPr>
            <a:r>
              <a:rPr lang="vi-VN" sz="3600" dirty="0">
                <a:solidFill>
                  <a:srgbClr val="0033CC"/>
                </a:solidFill>
                <a:latin typeface="Times New Roman" pitchFamily="18" charset="0"/>
                <a:cs typeface="Times New Roman" pitchFamily="18" charset="0"/>
              </a:rPr>
              <a:t>+ Các cuộc khởi nghĩa này có ý nghĩa lịch sử to lớn, cụ thể là: làm tiêu hao một bộ phận sinh lực quân Pháp; góp phần làm chậm quá trình bình định Việt Nam của thực dân Pháp và để lại nhiều bài học kinh nghiệm quý báu cho các cuộc đấu tranh yêu nước sau này.</a:t>
            </a:r>
          </a:p>
          <a:p>
            <a:pPr marL="0" indent="0">
              <a:buNone/>
            </a:pPr>
            <a:r>
              <a:rPr lang="en-US" sz="2800" dirty="0" smtClean="0">
                <a:solidFill>
                  <a:srgbClr val="0033CC"/>
                </a:solidFill>
                <a:latin typeface="Times New Roman" pitchFamily="18" charset="0"/>
                <a:cs typeface="Times New Roman" pitchFamily="18" charset="0"/>
              </a:rPr>
              <a:t> </a:t>
            </a:r>
            <a:endParaRPr lang="en-US" dirty="0" smtClean="0">
              <a:solidFill>
                <a:srgbClr val="0033CC"/>
              </a:solidFill>
            </a:endParaRPr>
          </a:p>
          <a:p>
            <a:endParaRPr lang="en-US" dirty="0"/>
          </a:p>
          <a:p>
            <a:endParaRPr lang="en-US" dirty="0"/>
          </a:p>
        </p:txBody>
      </p:sp>
    </p:spTree>
    <p:extLst>
      <p:ext uri="{BB962C8B-B14F-4D97-AF65-F5344CB8AC3E}">
        <p14:creationId xmlns:p14="http://schemas.microsoft.com/office/powerpoint/2010/main" val="2707809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13010" y="1"/>
            <a:ext cx="9144000" cy="1143000"/>
          </a:xfrm>
        </p:spPr>
        <p:txBody>
          <a:bodyPr>
            <a:normAutofit fontScale="90000"/>
          </a:bodyPr>
          <a:lstStyle/>
          <a:p>
            <a:r>
              <a:rPr lang="en-US" sz="2400" b="1" dirty="0" smtClean="0">
                <a:solidFill>
                  <a:srgbClr val="FF0000"/>
                </a:solidFill>
                <a:latin typeface="Times New Roman" pitchFamily="18" charset="0"/>
                <a:cs typeface="Times New Roman" pitchFamily="18" charset="0"/>
              </a:rPr>
              <a:t>TIẾT 42,43</a:t>
            </a:r>
            <a:br>
              <a:rPr lang="en-US" sz="2400" b="1" dirty="0" smtClean="0">
                <a:solidFill>
                  <a:srgbClr val="FF0000"/>
                </a:solidFill>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BÀI 21. PHONG TRÀO CHỐNG PHÁP CỦA NHÂN DÂN VIỆT NAM TRONG NHỮNG NĂM CUỐI THẾ KỈ XIX</a:t>
            </a: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13010" y="1129991"/>
            <a:ext cx="9144000" cy="4983163"/>
          </a:xfrm>
        </p:spPr>
        <p:txBody>
          <a:bodyPr>
            <a:normAutofit/>
          </a:bodyPr>
          <a:lstStyle/>
          <a:p>
            <a:pPr marL="514350" indent="-514350">
              <a:buAutoNum type="arabicPeriod"/>
            </a:pPr>
            <a:r>
              <a:rPr lang="vi-VN" dirty="0" smtClean="0">
                <a:solidFill>
                  <a:srgbClr val="FF0000"/>
                </a:solidFill>
                <a:latin typeface="Times New Roman" pitchFamily="18" charset="0"/>
                <a:cs typeface="Times New Roman" pitchFamily="18" charset="0"/>
              </a:rPr>
              <a:t>Phong </a:t>
            </a:r>
            <a:r>
              <a:rPr lang="vi-VN" dirty="0">
                <a:solidFill>
                  <a:srgbClr val="FF0000"/>
                </a:solidFill>
                <a:latin typeface="Times New Roman" pitchFamily="18" charset="0"/>
                <a:cs typeface="Times New Roman" pitchFamily="18" charset="0"/>
              </a:rPr>
              <a:t>trào Cần vương (1885 - </a:t>
            </a:r>
            <a:r>
              <a:rPr lang="vi-VN" dirty="0" smtClean="0">
                <a:solidFill>
                  <a:srgbClr val="FF0000"/>
                </a:solidFill>
                <a:latin typeface="Times New Roman" pitchFamily="18" charset="0"/>
                <a:cs typeface="Times New Roman" pitchFamily="18" charset="0"/>
              </a:rPr>
              <a:t>1896)</a:t>
            </a:r>
            <a:endParaRPr lang="en-US" dirty="0">
              <a:solidFill>
                <a:srgbClr val="FF0000"/>
              </a:solidFill>
              <a:latin typeface="Times New Roman" pitchFamily="18" charset="0"/>
              <a:cs typeface="Times New Roman" pitchFamily="18" charset="0"/>
            </a:endParaRPr>
          </a:p>
          <a:p>
            <a:pPr marL="0" indent="0">
              <a:buNone/>
            </a:pPr>
            <a:r>
              <a:rPr lang="en-US" dirty="0" smtClean="0">
                <a:solidFill>
                  <a:srgbClr val="FF0000"/>
                </a:solidFill>
                <a:latin typeface="Times New Roman" pitchFamily="18" charset="0"/>
                <a:cs typeface="Times New Roman" pitchFamily="18" charset="0"/>
              </a:rPr>
              <a:t>2</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Khởi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nghĩa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Yên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Thế</a:t>
            </a:r>
            <a:r>
              <a:rPr lang="en-US" dirty="0">
                <a:solidFill>
                  <a:srgbClr val="FF0000"/>
                </a:solidFill>
                <a:latin typeface="Times New Roman" pitchFamily="18" charset="0"/>
                <a:cs typeface="Times New Roman" pitchFamily="18" charset="0"/>
              </a:rPr>
              <a:t> (1884 - 1913)</a:t>
            </a:r>
          </a:p>
        </p:txBody>
      </p:sp>
    </p:spTree>
    <p:extLst>
      <p:ext uri="{BB962C8B-B14F-4D97-AF65-F5344CB8AC3E}">
        <p14:creationId xmlns:p14="http://schemas.microsoft.com/office/powerpoint/2010/main" val="101031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1143000"/>
          </a:xfrm>
        </p:spPr>
        <p:txBody>
          <a:bodyPr>
            <a:noAutofit/>
          </a:bodyPr>
          <a:lstStyle/>
          <a:p>
            <a:r>
              <a:rPr lang="vi-VN" sz="2000" b="1" dirty="0" smtClean="0">
                <a:solidFill>
                  <a:srgbClr val="FF0000"/>
                </a:solidFill>
                <a:cs typeface="Times New Roman" pitchFamily="18" charset="0"/>
              </a:rPr>
              <a:t> B</a:t>
            </a:r>
            <a:endParaRPr lang="en-US" sz="2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47139" y="1447800"/>
            <a:ext cx="9178636" cy="5029200"/>
          </a:xfrm>
        </p:spPr>
        <p:txBody>
          <a:bodyPr/>
          <a:lstStyle/>
          <a:p>
            <a:pPr marL="0" indent="0">
              <a:buNone/>
            </a:pPr>
            <a:r>
              <a:rPr lang="en-US" sz="3600" dirty="0" smtClean="0">
                <a:solidFill>
                  <a:srgbClr val="0033CC"/>
                </a:solidFill>
                <a:latin typeface="Times New Roman" pitchFamily="18" charset="0"/>
                <a:cs typeface="Times New Roman" pitchFamily="18" charset="0"/>
              </a:rPr>
              <a:t>- </a:t>
            </a:r>
            <a:r>
              <a:rPr lang="en-US" sz="2800" dirty="0" smtClean="0">
                <a:solidFill>
                  <a:srgbClr val="0033CC"/>
                </a:solidFill>
                <a:latin typeface="Times New Roman" pitchFamily="18" charset="0"/>
                <a:cs typeface="Times New Roman" pitchFamily="18" charset="0"/>
              </a:rPr>
              <a:t> </a:t>
            </a:r>
            <a:endParaRPr lang="en-US" dirty="0" smtClean="0">
              <a:solidFill>
                <a:srgbClr val="0033CC"/>
              </a:solidFill>
            </a:endParaRPr>
          </a:p>
          <a:p>
            <a:endParaRPr lang="en-US" dirty="0"/>
          </a:p>
          <a:p>
            <a:endParaRPr lang="en-US" dirty="0"/>
          </a:p>
        </p:txBody>
      </p:sp>
      <p:pic>
        <p:nvPicPr>
          <p:cNvPr id="4" name="Picture 3"/>
          <p:cNvPicPr>
            <a:picLocks noChangeAspect="1"/>
          </p:cNvPicPr>
          <p:nvPr/>
        </p:nvPicPr>
        <p:blipFill>
          <a:blip r:embed="rId2"/>
          <a:stretch>
            <a:fillRect/>
          </a:stretch>
        </p:blipFill>
        <p:spPr>
          <a:xfrm>
            <a:off x="-228600" y="0"/>
            <a:ext cx="9677400" cy="6858000"/>
          </a:xfrm>
          <a:prstGeom prst="rect">
            <a:avLst/>
          </a:prstGeom>
        </p:spPr>
      </p:pic>
    </p:spTree>
    <p:extLst>
      <p:ext uri="{BB962C8B-B14F-4D97-AF65-F5344CB8AC3E}">
        <p14:creationId xmlns:p14="http://schemas.microsoft.com/office/powerpoint/2010/main" val="2388639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1143000"/>
          </a:xfrm>
        </p:spPr>
        <p:txBody>
          <a:bodyPr>
            <a:noAutofit/>
          </a:bodyPr>
          <a:lstStyle/>
          <a:p>
            <a:r>
              <a:rPr lang="vi-VN" sz="2000" b="1" dirty="0" smtClean="0">
                <a:solidFill>
                  <a:srgbClr val="FF0000"/>
                </a:solidFill>
                <a:cs typeface="Times New Roman" pitchFamily="18" charset="0"/>
              </a:rPr>
              <a:t> B</a:t>
            </a:r>
            <a:endParaRPr lang="en-US" sz="2000" b="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381000" y="-152400"/>
            <a:ext cx="8534400" cy="7086600"/>
          </a:xfrm>
          <a:prstGeom prst="rect">
            <a:avLst/>
          </a:prstGeom>
        </p:spPr>
      </p:pic>
    </p:spTree>
    <p:extLst>
      <p:ext uri="{BB962C8B-B14F-4D97-AF65-F5344CB8AC3E}">
        <p14:creationId xmlns:p14="http://schemas.microsoft.com/office/powerpoint/2010/main" val="30102582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1143000"/>
          </a:xfrm>
        </p:spPr>
        <p:txBody>
          <a:bodyPr>
            <a:noAutofit/>
          </a:bodyPr>
          <a:lstStyle/>
          <a:p>
            <a:r>
              <a:rPr lang="vi-VN" sz="2000" b="1" dirty="0" smtClean="0">
                <a:solidFill>
                  <a:srgbClr val="FF0000"/>
                </a:solidFill>
                <a:cs typeface="Times New Roman" pitchFamily="18" charset="0"/>
              </a:rPr>
              <a:t> B</a:t>
            </a:r>
            <a:endParaRPr lang="en-US" sz="2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47139" y="1447800"/>
            <a:ext cx="9178636" cy="5029200"/>
          </a:xfrm>
        </p:spPr>
        <p:txBody>
          <a:bodyPr/>
          <a:lstStyle/>
          <a:p>
            <a:pPr marL="0" indent="0">
              <a:buNone/>
            </a:pPr>
            <a:r>
              <a:rPr lang="en-US" sz="3600" dirty="0" smtClean="0">
                <a:solidFill>
                  <a:srgbClr val="0033CC"/>
                </a:solidFill>
                <a:latin typeface="Times New Roman" pitchFamily="18" charset="0"/>
                <a:cs typeface="Times New Roman" pitchFamily="18" charset="0"/>
              </a:rPr>
              <a:t>- </a:t>
            </a:r>
            <a:r>
              <a:rPr lang="en-US" sz="2800" dirty="0" smtClean="0">
                <a:solidFill>
                  <a:srgbClr val="0033CC"/>
                </a:solidFill>
                <a:latin typeface="Times New Roman" pitchFamily="18" charset="0"/>
                <a:cs typeface="Times New Roman" pitchFamily="18" charset="0"/>
              </a:rPr>
              <a:t> </a:t>
            </a:r>
            <a:endParaRPr lang="en-US" dirty="0" smtClean="0">
              <a:solidFill>
                <a:srgbClr val="0033CC"/>
              </a:solidFill>
            </a:endParaRPr>
          </a:p>
          <a:p>
            <a:endParaRPr lang="en-US" dirty="0"/>
          </a:p>
          <a:p>
            <a:endParaRPr lang="en-US" dirty="0"/>
          </a:p>
        </p:txBody>
      </p:sp>
      <p:pic>
        <p:nvPicPr>
          <p:cNvPr id="4" name="Picture 3"/>
          <p:cNvPicPr>
            <a:picLocks noChangeAspect="1"/>
          </p:cNvPicPr>
          <p:nvPr/>
        </p:nvPicPr>
        <p:blipFill>
          <a:blip r:embed="rId2"/>
          <a:stretch>
            <a:fillRect/>
          </a:stretch>
        </p:blipFill>
        <p:spPr>
          <a:xfrm>
            <a:off x="-333375" y="-238125"/>
            <a:ext cx="9810750" cy="6943725"/>
          </a:xfrm>
          <a:prstGeom prst="rect">
            <a:avLst/>
          </a:prstGeom>
        </p:spPr>
      </p:pic>
    </p:spTree>
    <p:extLst>
      <p:ext uri="{BB962C8B-B14F-4D97-AF65-F5344CB8AC3E}">
        <p14:creationId xmlns:p14="http://schemas.microsoft.com/office/powerpoint/2010/main" val="216882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1143000"/>
          </a:xfrm>
        </p:spPr>
        <p:txBody>
          <a:bodyPr>
            <a:noAutofit/>
          </a:bodyPr>
          <a:lstStyle/>
          <a:p>
            <a:r>
              <a:rPr lang="vi-VN" sz="2000" b="1" dirty="0" smtClean="0">
                <a:solidFill>
                  <a:srgbClr val="FF0000"/>
                </a:solidFill>
                <a:cs typeface="Times New Roman" pitchFamily="18" charset="0"/>
              </a:rPr>
              <a:t> B</a:t>
            </a:r>
            <a:endParaRPr lang="en-US" sz="2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47139" y="1447800"/>
            <a:ext cx="9178636" cy="5029200"/>
          </a:xfrm>
        </p:spPr>
        <p:txBody>
          <a:bodyPr/>
          <a:lstStyle/>
          <a:p>
            <a:pPr marL="0" indent="0">
              <a:buNone/>
            </a:pPr>
            <a:r>
              <a:rPr lang="en-US" sz="3600" dirty="0" smtClean="0">
                <a:solidFill>
                  <a:srgbClr val="0033CC"/>
                </a:solidFill>
                <a:latin typeface="Times New Roman" pitchFamily="18" charset="0"/>
                <a:cs typeface="Times New Roman" pitchFamily="18" charset="0"/>
              </a:rPr>
              <a:t>- </a:t>
            </a:r>
            <a:r>
              <a:rPr lang="en-US" sz="2800" dirty="0" smtClean="0">
                <a:solidFill>
                  <a:srgbClr val="0033CC"/>
                </a:solidFill>
                <a:latin typeface="Times New Roman" pitchFamily="18" charset="0"/>
                <a:cs typeface="Times New Roman" pitchFamily="18" charset="0"/>
              </a:rPr>
              <a:t> </a:t>
            </a:r>
            <a:endParaRPr lang="en-US" dirty="0" smtClean="0">
              <a:solidFill>
                <a:srgbClr val="0033CC"/>
              </a:solidFill>
            </a:endParaRPr>
          </a:p>
          <a:p>
            <a:endParaRPr lang="en-US" dirty="0"/>
          </a:p>
          <a:p>
            <a:endParaRPr lang="en-US" dirty="0"/>
          </a:p>
        </p:txBody>
      </p:sp>
      <p:pic>
        <p:nvPicPr>
          <p:cNvPr id="4" name="Picture 3"/>
          <p:cNvPicPr>
            <a:picLocks noChangeAspect="1"/>
          </p:cNvPicPr>
          <p:nvPr/>
        </p:nvPicPr>
        <p:blipFill>
          <a:blip r:embed="rId2"/>
          <a:stretch>
            <a:fillRect/>
          </a:stretch>
        </p:blipFill>
        <p:spPr>
          <a:xfrm>
            <a:off x="0" y="0"/>
            <a:ext cx="10134600" cy="6858000"/>
          </a:xfrm>
          <a:prstGeom prst="rect">
            <a:avLst/>
          </a:prstGeom>
        </p:spPr>
      </p:pic>
    </p:spTree>
    <p:extLst>
      <p:ext uri="{BB962C8B-B14F-4D97-AF65-F5344CB8AC3E}">
        <p14:creationId xmlns:p14="http://schemas.microsoft.com/office/powerpoint/2010/main" val="4118902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13010" y="1"/>
            <a:ext cx="9144000" cy="1143000"/>
          </a:xfrm>
        </p:spPr>
        <p:txBody>
          <a:bodyPr>
            <a:normAutofit fontScale="90000"/>
          </a:bodyPr>
          <a:lstStyle/>
          <a:p>
            <a:r>
              <a:rPr lang="en-US" sz="2400" b="1" dirty="0" smtClean="0">
                <a:solidFill>
                  <a:srgbClr val="FF0000"/>
                </a:solidFill>
                <a:latin typeface="Times New Roman" pitchFamily="18" charset="0"/>
                <a:cs typeface="Times New Roman" pitchFamily="18" charset="0"/>
              </a:rPr>
              <a:t>TIẾT 42,43</a:t>
            </a:r>
            <a:br>
              <a:rPr lang="en-US" sz="2400" b="1" dirty="0" smtClean="0">
                <a:solidFill>
                  <a:srgbClr val="FF0000"/>
                </a:solidFill>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BÀI 21. PHONG TRÀO CHỐNG PHÁP CỦA NHÂN DÂN VIỆT NAM TRONG NHỮNG NĂM CUỐI THẾ KỈ XIX</a:t>
            </a: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13010" y="1129991"/>
            <a:ext cx="9144000" cy="4983163"/>
          </a:xfrm>
        </p:spPr>
        <p:txBody>
          <a:bodyPr>
            <a:normAutofit/>
          </a:bodyPr>
          <a:lstStyle/>
          <a:p>
            <a:pPr marL="514350" indent="-514350">
              <a:buAutoNum type="arabicPeriod"/>
            </a:pPr>
            <a:r>
              <a:rPr lang="vi-VN" dirty="0" smtClean="0">
                <a:solidFill>
                  <a:srgbClr val="FF0000"/>
                </a:solidFill>
                <a:latin typeface="Times New Roman" pitchFamily="18" charset="0"/>
                <a:cs typeface="Times New Roman" pitchFamily="18" charset="0"/>
              </a:rPr>
              <a:t>Phong </a:t>
            </a:r>
            <a:r>
              <a:rPr lang="vi-VN" dirty="0">
                <a:solidFill>
                  <a:srgbClr val="FF0000"/>
                </a:solidFill>
                <a:latin typeface="Times New Roman" pitchFamily="18" charset="0"/>
                <a:cs typeface="Times New Roman" pitchFamily="18" charset="0"/>
              </a:rPr>
              <a:t>trào Cần vương (1885 - </a:t>
            </a:r>
            <a:r>
              <a:rPr lang="vi-VN" dirty="0" smtClean="0">
                <a:solidFill>
                  <a:srgbClr val="FF0000"/>
                </a:solidFill>
                <a:latin typeface="Times New Roman" pitchFamily="18" charset="0"/>
                <a:cs typeface="Times New Roman" pitchFamily="18" charset="0"/>
              </a:rPr>
              <a:t>1896)</a:t>
            </a:r>
            <a:endParaRPr lang="en-US" dirty="0">
              <a:solidFill>
                <a:srgbClr val="FF0000"/>
              </a:solidFill>
              <a:latin typeface="Times New Roman" pitchFamily="18" charset="0"/>
              <a:cs typeface="Times New Roman" pitchFamily="18" charset="0"/>
            </a:endParaRPr>
          </a:p>
          <a:p>
            <a:pPr marL="0" indent="0">
              <a:buNone/>
            </a:pPr>
            <a:r>
              <a:rPr lang="en-US" dirty="0" smtClean="0">
                <a:solidFill>
                  <a:srgbClr val="0033CC"/>
                </a:solidFill>
                <a:latin typeface="Times New Roman" pitchFamily="18" charset="0"/>
                <a:cs typeface="Times New Roman" pitchFamily="18" charset="0"/>
              </a:rPr>
              <a:t>a</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Khởi</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nghĩa</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Bãi</a:t>
            </a:r>
            <a:r>
              <a:rPr lang="en-US" dirty="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Sậy</a:t>
            </a:r>
            <a:endParaRPr lang="en-US" dirty="0" smtClean="0">
              <a:solidFill>
                <a:srgbClr val="0033CC"/>
              </a:solidFill>
              <a:latin typeface="Times New Roman" pitchFamily="18" charset="0"/>
              <a:cs typeface="Times New Roman" pitchFamily="18" charset="0"/>
            </a:endParaRPr>
          </a:p>
          <a:p>
            <a:pPr marL="0" indent="0">
              <a:buNone/>
            </a:pPr>
            <a:r>
              <a:rPr lang="en-US" dirty="0">
                <a:solidFill>
                  <a:srgbClr val="0033CC"/>
                </a:solidFill>
                <a:latin typeface="Times New Roman" pitchFamily="18" charset="0"/>
                <a:cs typeface="Times New Roman" pitchFamily="18" charset="0"/>
              </a:rPr>
              <a:t>b) </a:t>
            </a:r>
            <a:r>
              <a:rPr lang="en-US" dirty="0" err="1">
                <a:solidFill>
                  <a:srgbClr val="0033CC"/>
                </a:solidFill>
                <a:latin typeface="Times New Roman" pitchFamily="18" charset="0"/>
                <a:cs typeface="Times New Roman" pitchFamily="18" charset="0"/>
              </a:rPr>
              <a:t>Khởi</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nghĩa</a:t>
            </a:r>
            <a:r>
              <a:rPr lang="en-US" dirty="0">
                <a:solidFill>
                  <a:srgbClr val="0033CC"/>
                </a:solidFill>
                <a:latin typeface="Times New Roman" pitchFamily="18" charset="0"/>
                <a:cs typeface="Times New Roman" pitchFamily="18" charset="0"/>
              </a:rPr>
              <a:t> Ba </a:t>
            </a:r>
            <a:r>
              <a:rPr lang="en-US" dirty="0" err="1" smtClean="0">
                <a:solidFill>
                  <a:srgbClr val="0033CC"/>
                </a:solidFill>
                <a:latin typeface="Times New Roman" pitchFamily="18" charset="0"/>
                <a:cs typeface="Times New Roman" pitchFamily="18" charset="0"/>
              </a:rPr>
              <a:t>Đình</a:t>
            </a:r>
            <a:endParaRPr lang="en-US" dirty="0" smtClean="0">
              <a:solidFill>
                <a:srgbClr val="0033CC"/>
              </a:solidFill>
              <a:latin typeface="Times New Roman" pitchFamily="18" charset="0"/>
              <a:cs typeface="Times New Roman" pitchFamily="18" charset="0"/>
            </a:endParaRPr>
          </a:p>
          <a:p>
            <a:pPr marL="0" indent="0">
              <a:buNone/>
            </a:pPr>
            <a:r>
              <a:rPr lang="vi-VN" dirty="0">
                <a:solidFill>
                  <a:srgbClr val="0033CC"/>
                </a:solidFill>
                <a:latin typeface="Times New Roman" pitchFamily="18" charset="0"/>
                <a:cs typeface="Times New Roman" pitchFamily="18" charset="0"/>
              </a:rPr>
              <a:t>c) Khởi nghĩa Hương Khê</a:t>
            </a:r>
            <a:endParaRPr lang="en-US" dirty="0" smtClean="0">
              <a:solidFill>
                <a:srgbClr val="0033CC"/>
              </a:solidFill>
              <a:latin typeface="Times New Roman" pitchFamily="18" charset="0"/>
              <a:cs typeface="Times New Roman" pitchFamily="18" charset="0"/>
            </a:endParaRPr>
          </a:p>
          <a:p>
            <a:pPr marL="0" indent="0">
              <a:buNone/>
            </a:pPr>
            <a:r>
              <a:rPr lang="en-US" dirty="0">
                <a:solidFill>
                  <a:srgbClr val="FF0000"/>
                </a:solidFill>
                <a:latin typeface="Times New Roman" pitchFamily="18" charset="0"/>
                <a:cs typeface="Times New Roman" pitchFamily="18" charset="0"/>
              </a:rPr>
              <a:t>2. </a:t>
            </a:r>
            <a:r>
              <a:rPr lang="en-US" dirty="0" err="1">
                <a:solidFill>
                  <a:srgbClr val="FF0000"/>
                </a:solidFill>
                <a:latin typeface="Times New Roman" pitchFamily="18" charset="0"/>
                <a:cs typeface="Times New Roman" pitchFamily="18" charset="0"/>
              </a:rPr>
              <a:t>Khởi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nghĩa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Yên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Thế</a:t>
            </a:r>
            <a:r>
              <a:rPr lang="en-US" dirty="0">
                <a:solidFill>
                  <a:srgbClr val="FF0000"/>
                </a:solidFill>
                <a:latin typeface="Times New Roman" pitchFamily="18" charset="0"/>
                <a:cs typeface="Times New Roman" pitchFamily="18" charset="0"/>
              </a:rPr>
              <a:t> (1884 - 1913)</a:t>
            </a:r>
          </a:p>
        </p:txBody>
      </p:sp>
    </p:spTree>
    <p:extLst>
      <p:ext uri="{BB962C8B-B14F-4D97-AF65-F5344CB8AC3E}">
        <p14:creationId xmlns:p14="http://schemas.microsoft.com/office/powerpoint/2010/main" val="4208038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1143000"/>
          </a:xfrm>
        </p:spPr>
        <p:txBody>
          <a:bodyPr>
            <a:noAutofit/>
          </a:bodyPr>
          <a:lstStyle/>
          <a:p>
            <a:r>
              <a:rPr lang="vi-VN" sz="2000" b="1" dirty="0" smtClean="0">
                <a:solidFill>
                  <a:srgbClr val="FF0000"/>
                </a:solidFill>
                <a:cs typeface="Times New Roman" pitchFamily="18" charset="0"/>
              </a:rPr>
              <a:t> B</a:t>
            </a:r>
            <a:endParaRPr lang="en-US" sz="2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47139" y="1447800"/>
            <a:ext cx="9178636" cy="5029200"/>
          </a:xfrm>
        </p:spPr>
        <p:txBody>
          <a:bodyPr/>
          <a:lstStyle/>
          <a:p>
            <a:pPr marL="0" indent="0">
              <a:buNone/>
            </a:pPr>
            <a:r>
              <a:rPr lang="en-US" sz="3600" dirty="0" smtClean="0">
                <a:solidFill>
                  <a:srgbClr val="0033CC"/>
                </a:solidFill>
                <a:latin typeface="Times New Roman" pitchFamily="18" charset="0"/>
                <a:cs typeface="Times New Roman" pitchFamily="18" charset="0"/>
              </a:rPr>
              <a:t>- </a:t>
            </a:r>
            <a:r>
              <a:rPr lang="en-US" sz="2800" dirty="0" smtClean="0">
                <a:solidFill>
                  <a:srgbClr val="0033CC"/>
                </a:solidFill>
                <a:latin typeface="Times New Roman" pitchFamily="18" charset="0"/>
                <a:cs typeface="Times New Roman" pitchFamily="18" charset="0"/>
              </a:rPr>
              <a:t> </a:t>
            </a:r>
            <a:endParaRPr lang="en-US" dirty="0" smtClean="0">
              <a:solidFill>
                <a:srgbClr val="0033CC"/>
              </a:solidFill>
            </a:endParaRPr>
          </a:p>
          <a:p>
            <a:endParaRPr lang="en-US" dirty="0"/>
          </a:p>
          <a:p>
            <a:endParaRPr lang="en-US" dirty="0"/>
          </a:p>
        </p:txBody>
      </p:sp>
      <p:pic>
        <p:nvPicPr>
          <p:cNvPr id="4" name="Picture 3"/>
          <p:cNvPicPr>
            <a:picLocks noChangeAspect="1"/>
          </p:cNvPicPr>
          <p:nvPr/>
        </p:nvPicPr>
        <p:blipFill>
          <a:blip r:embed="rId2"/>
          <a:stretch>
            <a:fillRect/>
          </a:stretch>
        </p:blipFill>
        <p:spPr>
          <a:xfrm>
            <a:off x="-47140" y="-76200"/>
            <a:ext cx="9419739" cy="6934200"/>
          </a:xfrm>
          <a:prstGeom prst="rect">
            <a:avLst/>
          </a:prstGeom>
        </p:spPr>
      </p:pic>
    </p:spTree>
    <p:extLst>
      <p:ext uri="{BB962C8B-B14F-4D97-AF65-F5344CB8AC3E}">
        <p14:creationId xmlns:p14="http://schemas.microsoft.com/office/powerpoint/2010/main" val="420504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1143000"/>
          </a:xfrm>
        </p:spPr>
        <p:txBody>
          <a:bodyPr>
            <a:noAutofit/>
          </a:bodyPr>
          <a:lstStyle/>
          <a:p>
            <a:r>
              <a:rPr lang="vi-VN" sz="2000" b="1" dirty="0" smtClean="0">
                <a:solidFill>
                  <a:srgbClr val="FF0000"/>
                </a:solidFill>
                <a:cs typeface="Times New Roman" pitchFamily="18" charset="0"/>
              </a:rPr>
              <a:t> B</a:t>
            </a:r>
            <a:endParaRPr lang="en-US" sz="2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47139" y="1447800"/>
            <a:ext cx="9178636" cy="5029200"/>
          </a:xfrm>
        </p:spPr>
        <p:txBody>
          <a:bodyPr/>
          <a:lstStyle/>
          <a:p>
            <a:pPr marL="0" indent="0">
              <a:buNone/>
            </a:pPr>
            <a:r>
              <a:rPr lang="en-US" sz="3600" dirty="0" smtClean="0">
                <a:solidFill>
                  <a:srgbClr val="0033CC"/>
                </a:solidFill>
                <a:latin typeface="Times New Roman" pitchFamily="18" charset="0"/>
                <a:cs typeface="Times New Roman" pitchFamily="18" charset="0"/>
              </a:rPr>
              <a:t>- </a:t>
            </a:r>
            <a:r>
              <a:rPr lang="en-US" sz="2800" dirty="0" smtClean="0">
                <a:solidFill>
                  <a:srgbClr val="0033CC"/>
                </a:solidFill>
                <a:latin typeface="Times New Roman" pitchFamily="18" charset="0"/>
                <a:cs typeface="Times New Roman" pitchFamily="18" charset="0"/>
              </a:rPr>
              <a:t> </a:t>
            </a:r>
            <a:endParaRPr lang="en-US" dirty="0" smtClean="0">
              <a:solidFill>
                <a:srgbClr val="0033CC"/>
              </a:solidFill>
            </a:endParaRPr>
          </a:p>
          <a:p>
            <a:endParaRPr lang="en-US" dirty="0"/>
          </a:p>
          <a:p>
            <a:endParaRPr lang="en-US" dirty="0"/>
          </a:p>
        </p:txBody>
      </p:sp>
      <p:pic>
        <p:nvPicPr>
          <p:cNvPr id="4" name="Picture 3"/>
          <p:cNvPicPr>
            <a:picLocks noChangeAspect="1"/>
          </p:cNvPicPr>
          <p:nvPr/>
        </p:nvPicPr>
        <p:blipFill>
          <a:blip r:embed="rId2"/>
          <a:stretch>
            <a:fillRect/>
          </a:stretch>
        </p:blipFill>
        <p:spPr>
          <a:xfrm>
            <a:off x="-228600" y="0"/>
            <a:ext cx="9525000" cy="6781800"/>
          </a:xfrm>
          <a:prstGeom prst="rect">
            <a:avLst/>
          </a:prstGeom>
        </p:spPr>
      </p:pic>
    </p:spTree>
    <p:extLst>
      <p:ext uri="{BB962C8B-B14F-4D97-AF65-F5344CB8AC3E}">
        <p14:creationId xmlns:p14="http://schemas.microsoft.com/office/powerpoint/2010/main" val="2559749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1143000"/>
          </a:xfrm>
        </p:spPr>
        <p:txBody>
          <a:bodyPr>
            <a:noAutofit/>
          </a:bodyPr>
          <a:lstStyle/>
          <a:p>
            <a:r>
              <a:rPr lang="vi-VN" sz="2000" b="1" dirty="0" smtClean="0">
                <a:solidFill>
                  <a:srgbClr val="FF0000"/>
                </a:solidFill>
                <a:cs typeface="Times New Roman" pitchFamily="18" charset="0"/>
              </a:rPr>
              <a:t> B</a:t>
            </a:r>
            <a:endParaRPr lang="en-US" sz="2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47139" y="1447800"/>
            <a:ext cx="9178636" cy="5029200"/>
          </a:xfrm>
        </p:spPr>
        <p:txBody>
          <a:bodyPr/>
          <a:lstStyle/>
          <a:p>
            <a:pPr marL="0" indent="0">
              <a:buNone/>
            </a:pPr>
            <a:r>
              <a:rPr lang="en-US" sz="3600" dirty="0" smtClean="0">
                <a:solidFill>
                  <a:srgbClr val="0033CC"/>
                </a:solidFill>
                <a:latin typeface="Times New Roman" pitchFamily="18" charset="0"/>
                <a:cs typeface="Times New Roman" pitchFamily="18" charset="0"/>
              </a:rPr>
              <a:t>- </a:t>
            </a:r>
            <a:r>
              <a:rPr lang="en-US" sz="2800" dirty="0" smtClean="0">
                <a:solidFill>
                  <a:srgbClr val="0033CC"/>
                </a:solidFill>
                <a:latin typeface="Times New Roman" pitchFamily="18" charset="0"/>
                <a:cs typeface="Times New Roman" pitchFamily="18" charset="0"/>
              </a:rPr>
              <a:t> </a:t>
            </a:r>
            <a:endParaRPr lang="en-US" dirty="0" smtClean="0">
              <a:solidFill>
                <a:srgbClr val="0033CC"/>
              </a:solidFill>
            </a:endParaRPr>
          </a:p>
          <a:p>
            <a:endParaRPr lang="en-US" dirty="0"/>
          </a:p>
          <a:p>
            <a:endParaRPr lang="en-US" dirty="0"/>
          </a:p>
        </p:txBody>
      </p:sp>
      <p:pic>
        <p:nvPicPr>
          <p:cNvPr id="4" name="Picture 3"/>
          <p:cNvPicPr>
            <a:picLocks noChangeAspect="1"/>
          </p:cNvPicPr>
          <p:nvPr/>
        </p:nvPicPr>
        <p:blipFill>
          <a:blip r:embed="rId2"/>
          <a:stretch>
            <a:fillRect/>
          </a:stretch>
        </p:blipFill>
        <p:spPr>
          <a:xfrm>
            <a:off x="-47139" y="0"/>
            <a:ext cx="9343539" cy="6629400"/>
          </a:xfrm>
          <a:prstGeom prst="rect">
            <a:avLst/>
          </a:prstGeom>
        </p:spPr>
      </p:pic>
    </p:spTree>
    <p:extLst>
      <p:ext uri="{BB962C8B-B14F-4D97-AF65-F5344CB8AC3E}">
        <p14:creationId xmlns:p14="http://schemas.microsoft.com/office/powerpoint/2010/main" val="2973354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1143000"/>
          </a:xfrm>
        </p:spPr>
        <p:txBody>
          <a:bodyPr>
            <a:noAutofit/>
          </a:bodyPr>
          <a:lstStyle/>
          <a:p>
            <a:r>
              <a:rPr lang="vi-VN" sz="2000" b="1" dirty="0" smtClean="0">
                <a:solidFill>
                  <a:srgbClr val="FF0000"/>
                </a:solidFill>
                <a:cs typeface="Times New Roman" pitchFamily="18" charset="0"/>
              </a:rPr>
              <a:t> B</a:t>
            </a:r>
            <a:endParaRPr lang="en-US" sz="2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47139" y="1447800"/>
            <a:ext cx="9178636" cy="5029200"/>
          </a:xfrm>
        </p:spPr>
        <p:txBody>
          <a:bodyPr/>
          <a:lstStyle/>
          <a:p>
            <a:pPr marL="0" indent="0">
              <a:buNone/>
            </a:pPr>
            <a:r>
              <a:rPr lang="en-US" sz="3600" dirty="0" smtClean="0">
                <a:solidFill>
                  <a:srgbClr val="0033CC"/>
                </a:solidFill>
                <a:latin typeface="Times New Roman" pitchFamily="18" charset="0"/>
                <a:cs typeface="Times New Roman" pitchFamily="18" charset="0"/>
              </a:rPr>
              <a:t>- </a:t>
            </a:r>
            <a:r>
              <a:rPr lang="en-US" sz="2800" dirty="0" smtClean="0">
                <a:solidFill>
                  <a:srgbClr val="0033CC"/>
                </a:solidFill>
                <a:latin typeface="Times New Roman" pitchFamily="18" charset="0"/>
                <a:cs typeface="Times New Roman" pitchFamily="18" charset="0"/>
              </a:rPr>
              <a:t> </a:t>
            </a:r>
            <a:endParaRPr lang="en-US" dirty="0" smtClean="0">
              <a:solidFill>
                <a:srgbClr val="0033CC"/>
              </a:solidFill>
            </a:endParaRPr>
          </a:p>
          <a:p>
            <a:endParaRPr lang="en-US" dirty="0"/>
          </a:p>
          <a:p>
            <a:endParaRPr lang="en-US" dirty="0"/>
          </a:p>
        </p:txBody>
      </p:sp>
    </p:spTree>
    <p:extLst>
      <p:ext uri="{BB962C8B-B14F-4D97-AF65-F5344CB8AC3E}">
        <p14:creationId xmlns:p14="http://schemas.microsoft.com/office/powerpoint/2010/main" val="34053770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ề 1"/>
          <p:cNvSpPr txBox="1">
            <a:spLocks/>
          </p:cNvSpPr>
          <p:nvPr/>
        </p:nvSpPr>
        <p:spPr>
          <a:xfrm>
            <a:off x="76200" y="1598341"/>
            <a:ext cx="9067800" cy="3733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Thời</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gian</a:t>
            </a:r>
            <a:r>
              <a:rPr lang="en-US" sz="3200" dirty="0">
                <a:solidFill>
                  <a:srgbClr val="0033CC"/>
                </a:solidFill>
                <a:latin typeface="Times New Roman" pitchFamily="18" charset="0"/>
                <a:cs typeface="Times New Roman" pitchFamily="18" charset="0"/>
              </a:rPr>
              <a:t>:</a:t>
            </a:r>
            <a:r>
              <a:rPr lang="en-US" sz="3200" dirty="0" smtClean="0">
                <a:solidFill>
                  <a:srgbClr val="0033CC"/>
                </a:solidFill>
                <a:latin typeface="Times New Roman" pitchFamily="18" charset="0"/>
                <a:cs typeface="Times New Roman" pitchFamily="18" charset="0"/>
              </a:rPr>
              <a:t> 1884-1913</a:t>
            </a:r>
          </a:p>
          <a:p>
            <a:pPr algn="l"/>
            <a:r>
              <a:rPr lang="en-US" sz="3200" dirty="0" smtClean="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N</a:t>
            </a:r>
            <a:r>
              <a:rPr lang="en-US" sz="3200" dirty="0" err="1" smtClean="0">
                <a:solidFill>
                  <a:srgbClr val="0033CC"/>
                </a:solidFill>
                <a:latin typeface="Times New Roman" pitchFamily="18" charset="0"/>
                <a:cs typeface="Times New Roman" pitchFamily="18" charset="0"/>
              </a:rPr>
              <a:t>gười</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lãnh</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đạo</a:t>
            </a:r>
            <a:r>
              <a:rPr lang="en-US" sz="3200" dirty="0">
                <a:solidFill>
                  <a:srgbClr val="0033CC"/>
                </a:solidFill>
                <a:latin typeface="Times New Roman" pitchFamily="18" charset="0"/>
                <a:cs typeface="Times New Roman" pitchFamily="18" charset="0"/>
              </a:rPr>
              <a:t>: </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Hoàng</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Hoa</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Thám</a:t>
            </a:r>
            <a:endParaRPr lang="en-US" sz="3200" dirty="0" smtClean="0">
              <a:solidFill>
                <a:srgbClr val="0033CC"/>
              </a:solidFill>
              <a:latin typeface="Times New Roman" pitchFamily="18" charset="0"/>
              <a:cs typeface="Times New Roman" pitchFamily="18" charset="0"/>
            </a:endParaRPr>
          </a:p>
          <a:p>
            <a:pPr algn="l"/>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Căn</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cứ</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Yên</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Thế</a:t>
            </a:r>
            <a:r>
              <a:rPr lang="en-US" sz="3200" dirty="0" smtClean="0">
                <a:solidFill>
                  <a:srgbClr val="0033CC"/>
                </a:solidFill>
                <a:latin typeface="Times New Roman" pitchFamily="18" charset="0"/>
                <a:cs typeface="Times New Roman" pitchFamily="18" charset="0"/>
              </a:rPr>
              <a:t> - </a:t>
            </a:r>
            <a:r>
              <a:rPr lang="en-US" sz="3200" dirty="0" err="1" smtClean="0">
                <a:solidFill>
                  <a:srgbClr val="0033CC"/>
                </a:solidFill>
                <a:latin typeface="Times New Roman" pitchFamily="18" charset="0"/>
                <a:cs typeface="Times New Roman" pitchFamily="18" charset="0"/>
              </a:rPr>
              <a:t>Bắc</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Giang</a:t>
            </a:r>
            <a:r>
              <a:rPr lang="en-US" sz="3200" dirty="0" smtClean="0">
                <a:solidFill>
                  <a:srgbClr val="0033CC"/>
                </a:solidFill>
                <a:latin typeface="Times New Roman" pitchFamily="18" charset="0"/>
                <a:cs typeface="Times New Roman" pitchFamily="18" charset="0"/>
              </a:rPr>
              <a:t> </a:t>
            </a:r>
          </a:p>
          <a:p>
            <a:pPr algn="l"/>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Địa</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bàn</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hoạt</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động</a:t>
            </a:r>
            <a:r>
              <a:rPr lang="en-US" sz="3200" dirty="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diễn</a:t>
            </a:r>
            <a:r>
              <a:rPr lang="en-US" sz="3200" dirty="0" smtClean="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ra</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chủ</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yếu</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tại</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địa</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bàn</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huyện</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Yên</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Thế</a:t>
            </a:r>
            <a:r>
              <a:rPr lang="en-US" sz="3200" dirty="0">
                <a:solidFill>
                  <a:srgbClr val="0033CC"/>
                </a:solidFill>
                <a:latin typeface="Times New Roman" pitchFamily="18" charset="0"/>
                <a:cs typeface="Times New Roman" pitchFamily="18" charset="0"/>
              </a:rPr>
              <a:t> </a:t>
            </a:r>
            <a:r>
              <a:rPr lang="en-US" sz="3200" dirty="0" smtClean="0">
                <a:solidFill>
                  <a:srgbClr val="0033CC"/>
                </a:solidFill>
                <a:latin typeface="Times New Roman" pitchFamily="18" charset="0"/>
                <a:cs typeface="Times New Roman" pitchFamily="18" charset="0"/>
              </a:rPr>
              <a:t>-</a:t>
            </a:r>
            <a:r>
              <a:rPr lang="en-US" sz="3200" dirty="0" err="1" smtClean="0">
                <a:solidFill>
                  <a:srgbClr val="0033CC"/>
                </a:solidFill>
                <a:latin typeface="Times New Roman" pitchFamily="18" charset="0"/>
                <a:cs typeface="Times New Roman" pitchFamily="18" charset="0"/>
              </a:rPr>
              <a:t>Bắc</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Giang</a:t>
            </a:r>
            <a:r>
              <a:rPr lang="en-US" sz="3200" dirty="0">
                <a:solidFill>
                  <a:srgbClr val="0033CC"/>
                </a:solidFill>
                <a:latin typeface="Times New Roman" pitchFamily="18" charset="0"/>
                <a:cs typeface="Times New Roman" pitchFamily="18" charset="0"/>
              </a:rPr>
              <a:t>,</a:t>
            </a:r>
            <a:r>
              <a:rPr lang="en-US" sz="3200" dirty="0" smtClean="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kéo</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dài</a:t>
            </a:r>
            <a:r>
              <a:rPr lang="en-US" sz="3200" dirty="0">
                <a:solidFill>
                  <a:srgbClr val="0033CC"/>
                </a:solidFill>
                <a:latin typeface="Times New Roman" pitchFamily="18" charset="0"/>
                <a:cs typeface="Times New Roman" pitchFamily="18" charset="0"/>
              </a:rPr>
              <a:t> 30 </a:t>
            </a:r>
            <a:r>
              <a:rPr lang="en-US" sz="3200" dirty="0" err="1" smtClean="0">
                <a:solidFill>
                  <a:srgbClr val="0033CC"/>
                </a:solidFill>
                <a:latin typeface="Times New Roman" pitchFamily="18" charset="0"/>
                <a:cs typeface="Times New Roman" pitchFamily="18" charset="0"/>
              </a:rPr>
              <a:t>năm</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đã</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gây</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cho</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Pháp</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rất</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nhiều</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thiệt</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hại</a:t>
            </a:r>
            <a:r>
              <a:rPr lang="en-US" sz="3200" dirty="0" smtClean="0">
                <a:solidFill>
                  <a:srgbClr val="0033CC"/>
                </a:solidFill>
                <a:latin typeface="Times New Roman" pitchFamily="18" charset="0"/>
                <a:cs typeface="Times New Roman" pitchFamily="18" charset="0"/>
              </a:rPr>
              <a:t> </a:t>
            </a:r>
            <a:r>
              <a:rPr lang="en-US" sz="3600" dirty="0" smtClean="0">
                <a:solidFill>
                  <a:srgbClr val="0033CC"/>
                </a:solidFill>
                <a:latin typeface="Times New Roman" pitchFamily="18" charset="0"/>
                <a:cs typeface="Times New Roman" pitchFamily="18" charset="0"/>
              </a:rPr>
              <a:t>.</a:t>
            </a:r>
          </a:p>
          <a:p>
            <a:pPr algn="l"/>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Hoàng</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Hoa</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Thám</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bị</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sát</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hại</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khởi</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nghĩa</a:t>
            </a:r>
            <a:r>
              <a:rPr lang="en-US" sz="3200" dirty="0" smtClean="0">
                <a:solidFill>
                  <a:srgbClr val="0033CC"/>
                </a:solidFill>
                <a:latin typeface="Times New Roman" pitchFamily="18" charset="0"/>
                <a:cs typeface="Times New Roman" pitchFamily="18" charset="0"/>
              </a:rPr>
              <a:t> tan </a:t>
            </a:r>
            <a:r>
              <a:rPr lang="en-US" sz="3200" dirty="0" err="1" smtClean="0">
                <a:solidFill>
                  <a:srgbClr val="0033CC"/>
                </a:solidFill>
                <a:latin typeface="Times New Roman" pitchFamily="18" charset="0"/>
                <a:cs typeface="Times New Roman" pitchFamily="18" charset="0"/>
              </a:rPr>
              <a:t>rã</a:t>
            </a:r>
            <a:r>
              <a:rPr lang="en-US" sz="3200" dirty="0" smtClean="0">
                <a:solidFill>
                  <a:srgbClr val="0033CC"/>
                </a:solidFill>
                <a:latin typeface="Times New Roman" pitchFamily="18" charset="0"/>
                <a:cs typeface="Times New Roman" pitchFamily="18" charset="0"/>
              </a:rPr>
              <a:t>.</a:t>
            </a:r>
          </a:p>
        </p:txBody>
      </p:sp>
      <p:sp>
        <p:nvSpPr>
          <p:cNvPr id="7" name="Tiêu đề 1"/>
          <p:cNvSpPr>
            <a:spLocks noGrp="1"/>
          </p:cNvSpPr>
          <p:nvPr>
            <p:ph type="title"/>
          </p:nvPr>
        </p:nvSpPr>
        <p:spPr>
          <a:xfrm>
            <a:off x="0" y="76200"/>
            <a:ext cx="9137073" cy="1524000"/>
          </a:xfrm>
        </p:spPr>
        <p:txBody>
          <a:bodyPr>
            <a:noAutofit/>
          </a:bodyPr>
          <a:lstStyle/>
          <a:p>
            <a:r>
              <a:rPr lang="en-US" sz="3200" b="1" dirty="0" err="1" smtClean="0">
                <a:solidFill>
                  <a:srgbClr val="FF0000"/>
                </a:solidFill>
                <a:latin typeface="Times New Roman" pitchFamily="18" charset="0"/>
                <a:cs typeface="Times New Roman" pitchFamily="18" charset="0"/>
              </a:rPr>
              <a:t>Diễn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biến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chính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khởi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nghĩa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Yên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Thế</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theo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nội</a:t>
            </a:r>
            <a:r>
              <a:rPr lang="en-US" sz="3200" b="1" dirty="0" smtClean="0">
                <a:solidFill>
                  <a:srgbClr val="FF0000"/>
                </a:solidFill>
                <a:latin typeface="Times New Roman" pitchFamily="18" charset="0"/>
                <a:cs typeface="Times New Roman" pitchFamily="18" charset="0"/>
              </a:rPr>
              <a:t> dung: </a:t>
            </a:r>
            <a:r>
              <a:rPr lang="en-US" sz="3200" b="1" dirty="0" err="1" smtClean="0">
                <a:solidFill>
                  <a:srgbClr val="FF0000"/>
                </a:solidFill>
                <a:latin typeface="Times New Roman" pitchFamily="18" charset="0"/>
                <a:cs typeface="Times New Roman" pitchFamily="18" charset="0"/>
              </a:rPr>
              <a:t>thời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gian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mục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tiêu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lãnh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đạo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địa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hoạt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động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chính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quả</a:t>
            </a:r>
            <a:r>
              <a:rPr lang="en-US" sz="32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926555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1295400"/>
          </a:xfrm>
        </p:spPr>
        <p:txBody>
          <a:bodyPr>
            <a:noAutofit/>
          </a:bodyPr>
          <a:lstStyle/>
          <a:p>
            <a:r>
              <a:rPr lang="en-US" sz="3200" b="1" dirty="0" err="1" smtClean="0">
                <a:solidFill>
                  <a:srgbClr val="FF0000"/>
                </a:solidFill>
                <a:latin typeface="Times New Roman" pitchFamily="18" charset="0"/>
                <a:cs typeface="Times New Roman" pitchFamily="18" charset="0"/>
              </a:rPr>
              <a:t>Diễn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biến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chính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khởi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nghĩa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Yên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Thế</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theo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nội</a:t>
            </a:r>
            <a:r>
              <a:rPr lang="en-US" sz="3200" b="1" dirty="0" smtClean="0">
                <a:solidFill>
                  <a:srgbClr val="FF0000"/>
                </a:solidFill>
                <a:latin typeface="Times New Roman" pitchFamily="18" charset="0"/>
                <a:cs typeface="Times New Roman" pitchFamily="18" charset="0"/>
              </a:rPr>
              <a:t> dung: </a:t>
            </a:r>
            <a:r>
              <a:rPr lang="en-US" sz="3200" b="1" dirty="0" err="1" smtClean="0">
                <a:solidFill>
                  <a:srgbClr val="FF0000"/>
                </a:solidFill>
                <a:latin typeface="Times New Roman" pitchFamily="18" charset="0"/>
                <a:cs typeface="Times New Roman" pitchFamily="18" charset="0"/>
              </a:rPr>
              <a:t>thời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gian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mục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tiêu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lãnh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đạo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hoạt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động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chính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quả</a:t>
            </a:r>
            <a:r>
              <a:rPr lang="en-US" sz="32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1752600"/>
            <a:ext cx="9178636" cy="5715000"/>
          </a:xfrm>
        </p:spPr>
        <p:txBody>
          <a:bodyPr>
            <a:normAutofit fontScale="70000" lnSpcReduction="20000"/>
          </a:bodyPr>
          <a:lstStyle/>
          <a:p>
            <a:pPr marL="0" indent="0">
              <a:buNone/>
            </a:pPr>
            <a:r>
              <a:rPr lang="vi-VN" sz="3600" dirty="0" smtClean="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Năm 1884, khởi nghĩa Yên Thế bùng nổ với mục tiêu giữ đất, giữ làng, chống lại sự xâm lược của Pháp.</a:t>
            </a:r>
          </a:p>
          <a:p>
            <a:pPr marL="0" indent="0">
              <a:buNone/>
            </a:pPr>
            <a:r>
              <a:rPr lang="vi-VN" sz="3600" dirty="0">
                <a:solidFill>
                  <a:srgbClr val="0033CC"/>
                </a:solidFill>
                <a:latin typeface="Times New Roman" pitchFamily="18" charset="0"/>
                <a:cs typeface="Times New Roman" pitchFamily="18" charset="0"/>
              </a:rPr>
              <a:t>- Tháng 12 - 1890, nghĩa quân đánh bại ba cuộc tấn công của quân Pháp vào căn cứ Hồ Chuối nhưng sau nhiều trận chiến, họ phải rút lui khỏi căn cứ. Hoàng Hoa Thám trở thành thủ lĩnh tối cao của nghĩa quân Yên Thế.</a:t>
            </a:r>
          </a:p>
          <a:p>
            <a:pPr marL="0" indent="0">
              <a:buNone/>
            </a:pPr>
            <a:r>
              <a:rPr lang="vi-VN" sz="3600" dirty="0">
                <a:solidFill>
                  <a:srgbClr val="0033CC"/>
                </a:solidFill>
                <a:latin typeface="Times New Roman" pitchFamily="18" charset="0"/>
                <a:cs typeface="Times New Roman" pitchFamily="18" charset="0"/>
              </a:rPr>
              <a:t>- Tháng 5 - 1894, nghĩa quân đánh bại cuộc tấn công của quân Pháp lên Yên Thế buộc quân Pháp phải hoà hoãn. Năm 1897, nghĩa quân củng cố và phát triển địa bàn hoạt động. Đồn Phồn Xương (Bắc Giang) từng là nơi gặp gỡ giữa Đề Thám với Phan Bội Châu, Phan Châu Trinh,…</a:t>
            </a:r>
          </a:p>
          <a:p>
            <a:pPr marL="0" indent="0">
              <a:buNone/>
            </a:pPr>
            <a:r>
              <a:rPr lang="vi-VN" sz="3600" dirty="0">
                <a:solidFill>
                  <a:srgbClr val="0033CC"/>
                </a:solidFill>
                <a:latin typeface="Times New Roman" pitchFamily="18" charset="0"/>
                <a:cs typeface="Times New Roman" pitchFamily="18" charset="0"/>
              </a:rPr>
              <a:t>- Năm 1908, thực dân Pháp tập trung lực lượng tấn công lên Yên Thế với lý do nghĩa quân tham gia vụ đầu độc lính Pháp ở Hà Nội. Nhiều nghĩa quân hi sinh trong nhiều ngày chiến đấu gian khổ.</a:t>
            </a:r>
          </a:p>
          <a:p>
            <a:pPr marL="0" indent="0">
              <a:buNone/>
            </a:pPr>
            <a:r>
              <a:rPr lang="vi-VN" sz="3600" dirty="0">
                <a:solidFill>
                  <a:srgbClr val="0033CC"/>
                </a:solidFill>
                <a:latin typeface="Times New Roman" pitchFamily="18" charset="0"/>
                <a:cs typeface="Times New Roman" pitchFamily="18" charset="0"/>
              </a:rPr>
              <a:t>- Ngày 10 - 2 - 1913, Hoàng Hoa Thám bị sát hại, phong trào tan rã</a:t>
            </a:r>
          </a:p>
          <a:p>
            <a:pPr marL="0" indent="0">
              <a:buNone/>
            </a:pPr>
            <a:r>
              <a:rPr lang="en-US" sz="2800" dirty="0" smtClean="0">
                <a:solidFill>
                  <a:srgbClr val="0033CC"/>
                </a:solidFill>
                <a:latin typeface="Times New Roman" pitchFamily="18" charset="0"/>
                <a:cs typeface="Times New Roman" pitchFamily="18" charset="0"/>
              </a:rPr>
              <a:t> </a:t>
            </a:r>
            <a:endParaRPr lang="en-US" dirty="0" smtClean="0">
              <a:solidFill>
                <a:srgbClr val="0033CC"/>
              </a:solidFill>
            </a:endParaRPr>
          </a:p>
          <a:p>
            <a:endParaRPr lang="en-US" dirty="0"/>
          </a:p>
          <a:p>
            <a:endParaRPr lang="en-US" dirty="0"/>
          </a:p>
        </p:txBody>
      </p:sp>
    </p:spTree>
    <p:extLst>
      <p:ext uri="{BB962C8B-B14F-4D97-AF65-F5344CB8AC3E}">
        <p14:creationId xmlns:p14="http://schemas.microsoft.com/office/powerpoint/2010/main" val="33514023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13010" y="1"/>
            <a:ext cx="9144000" cy="838199"/>
          </a:xfrm>
        </p:spPr>
        <p:txBody>
          <a:bodyPr>
            <a:normAutofit fontScale="90000"/>
          </a:bodyPr>
          <a:lstStyle/>
          <a:p>
            <a:r>
              <a:rPr lang="en-US" sz="2000" b="1" dirty="0" smtClean="0">
                <a:solidFill>
                  <a:srgbClr val="FF0000"/>
                </a:solidFill>
                <a:latin typeface="Times New Roman" pitchFamily="18" charset="0"/>
                <a:cs typeface="Times New Roman" pitchFamily="18" charset="0"/>
              </a:rPr>
              <a:t>TIẾT 42,43</a:t>
            </a:r>
            <a:br>
              <a:rPr lang="en-US" sz="2000" b="1" dirty="0" smtClean="0">
                <a:solidFill>
                  <a:srgbClr val="FF0000"/>
                </a:solidFill>
                <a:latin typeface="Times New Roman" pitchFamily="18" charset="0"/>
                <a:cs typeface="Times New Roman" pitchFamily="18" charset="0"/>
              </a:rPr>
            </a:br>
            <a:r>
              <a:rPr lang="en-US" sz="2000" b="1" dirty="0" smtClean="0">
                <a:solidFill>
                  <a:srgbClr val="FF0000"/>
                </a:solidFill>
                <a:latin typeface="Times New Roman" pitchFamily="18" charset="0"/>
                <a:cs typeface="Times New Roman" pitchFamily="18" charset="0"/>
              </a:rPr>
              <a:t>BÀI 21. PHONG TRÀO CHỐNG PHÁP CỦA NHÂN DÂN VIỆT NAM TRONG NHỮNG NĂM CUỐI THẾ KỈ XIX</a:t>
            </a:r>
            <a:endParaRPr lang="en-US" sz="2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13010" y="838200"/>
            <a:ext cx="9144000" cy="4983163"/>
          </a:xfrm>
        </p:spPr>
        <p:txBody>
          <a:bodyPr>
            <a:normAutofit/>
          </a:bodyPr>
          <a:lstStyle/>
          <a:p>
            <a:pPr marL="0" indent="0">
              <a:buNone/>
            </a:pPr>
            <a:r>
              <a:rPr lang="en-US" dirty="0" smtClean="0">
                <a:solidFill>
                  <a:srgbClr val="FF0000"/>
                </a:solidFill>
                <a:latin typeface="Times New Roman" pitchFamily="18" charset="0"/>
                <a:cs typeface="Times New Roman" pitchFamily="18" charset="0"/>
              </a:rPr>
              <a:t>2</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Khởi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nghĩa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Yên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Thế</a:t>
            </a:r>
            <a:r>
              <a:rPr lang="en-US" dirty="0">
                <a:solidFill>
                  <a:srgbClr val="FF0000"/>
                </a:solidFill>
                <a:latin typeface="Times New Roman" pitchFamily="18" charset="0"/>
                <a:cs typeface="Times New Roman" pitchFamily="18" charset="0"/>
              </a:rPr>
              <a:t> (1884 - 1913</a:t>
            </a:r>
            <a:r>
              <a:rPr lang="en-US" dirty="0" smtClean="0">
                <a:solidFill>
                  <a:srgbClr val="FF0000"/>
                </a:solidFill>
                <a:latin typeface="Times New Roman" pitchFamily="18" charset="0"/>
                <a:cs typeface="Times New Roman" pitchFamily="18" charset="0"/>
              </a:rPr>
              <a:t>)</a:t>
            </a:r>
          </a:p>
          <a:p>
            <a:pPr marL="0" indent="0">
              <a:buNone/>
            </a:pPr>
            <a:r>
              <a:rPr lang="vi-VN" dirty="0">
                <a:solidFill>
                  <a:srgbClr val="0033CC"/>
                </a:solidFill>
                <a:latin typeface="Times New Roman" pitchFamily="18" charset="0"/>
                <a:cs typeface="Times New Roman" pitchFamily="18" charset="0"/>
              </a:rPr>
              <a:t>+ Thời gian: 1884-1913</a:t>
            </a:r>
          </a:p>
          <a:p>
            <a:pPr marL="0" indent="0">
              <a:buNone/>
            </a:pPr>
            <a:r>
              <a:rPr lang="vi-VN" dirty="0">
                <a:solidFill>
                  <a:srgbClr val="0033CC"/>
                </a:solidFill>
                <a:latin typeface="Times New Roman" pitchFamily="18" charset="0"/>
                <a:cs typeface="Times New Roman" pitchFamily="18" charset="0"/>
              </a:rPr>
              <a:t>+ Người lãnh đạo:  Hoàng Hoa Thám</a:t>
            </a:r>
          </a:p>
          <a:p>
            <a:pPr marL="0" indent="0">
              <a:buNone/>
            </a:pPr>
            <a:r>
              <a:rPr lang="vi-VN" dirty="0">
                <a:solidFill>
                  <a:srgbClr val="0033CC"/>
                </a:solidFill>
                <a:latin typeface="Times New Roman" pitchFamily="18" charset="0"/>
                <a:cs typeface="Times New Roman" pitchFamily="18" charset="0"/>
              </a:rPr>
              <a:t>+ Căn cứ: Yên Thế - Bắc Giang </a:t>
            </a:r>
          </a:p>
          <a:p>
            <a:pPr marL="0" indent="0">
              <a:buNone/>
            </a:pPr>
            <a:r>
              <a:rPr lang="vi-VN" dirty="0">
                <a:solidFill>
                  <a:srgbClr val="0033CC"/>
                </a:solidFill>
                <a:latin typeface="Times New Roman" pitchFamily="18" charset="0"/>
                <a:cs typeface="Times New Roman" pitchFamily="18" charset="0"/>
              </a:rPr>
              <a:t>+ Địa bàn hoạt động: diễn ra chủ yếu tại địa bàn huyện Yên Thế -Bắc Giang, kéo dài 30 năm, đã gây cho Pháp rất nhiều thiệt hại .</a:t>
            </a:r>
          </a:p>
          <a:p>
            <a:pPr marL="0" indent="0">
              <a:buNone/>
            </a:pPr>
            <a:r>
              <a:rPr lang="vi-VN" dirty="0">
                <a:solidFill>
                  <a:srgbClr val="0033CC"/>
                </a:solidFill>
                <a:latin typeface="Times New Roman" pitchFamily="18" charset="0"/>
                <a:cs typeface="Times New Roman" pitchFamily="18" charset="0"/>
              </a:rPr>
              <a:t>+ Hoàng Hoa Thám bị sát hại, khởi nghĩa tan rã.</a:t>
            </a:r>
          </a:p>
          <a:p>
            <a:pPr marL="0" indent="0">
              <a:buNone/>
            </a:pP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975505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1447800"/>
          </a:xfrm>
          <a:ln w="57150">
            <a:solidFill>
              <a:srgbClr val="7030A0"/>
            </a:solidFill>
          </a:ln>
        </p:spPr>
        <p:txBody>
          <a:bodyPr>
            <a:noAutofit/>
          </a:bodyPr>
          <a:lstStyle/>
          <a:p>
            <a:r>
              <a:rPr lang="vi-VN" sz="3200" b="1" dirty="0" smtClean="0">
                <a:solidFill>
                  <a:srgbClr val="FF0000"/>
                </a:solidFill>
                <a:cs typeface="Times New Roman" pitchFamily="18" charset="0"/>
              </a:rPr>
              <a:t>Luyện </a:t>
            </a:r>
            <a:r>
              <a:rPr lang="vi-VN" sz="3200" b="1" dirty="0">
                <a:solidFill>
                  <a:srgbClr val="FF0000"/>
                </a:solidFill>
                <a:cs typeface="Times New Roman" pitchFamily="18" charset="0"/>
              </a:rPr>
              <a:t>tập 1 trang 87 Lịch Sử 8: Khởi nghĩa Yên Thế có đặc điểm gì khác so với các cuộc khởi nghĩa trong phong trào Cần vương?</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1" y="1676400"/>
            <a:ext cx="9137073" cy="5029200"/>
          </a:xfrm>
        </p:spPr>
        <p:txBody>
          <a:bodyPr/>
          <a:lstStyle/>
          <a:p>
            <a:pPr marL="0" indent="0">
              <a:buNone/>
            </a:pPr>
            <a:r>
              <a:rPr lang="en-US" dirty="0" smtClean="0">
                <a:solidFill>
                  <a:srgbClr val="0033CC"/>
                </a:solidFill>
              </a:rPr>
              <a:t>*</a:t>
            </a:r>
            <a:r>
              <a:rPr lang="vi-VN" dirty="0" smtClean="0">
                <a:solidFill>
                  <a:srgbClr val="0033CC"/>
                </a:solidFill>
              </a:rPr>
              <a:t> </a:t>
            </a:r>
            <a:r>
              <a:rPr lang="vi-VN" dirty="0">
                <a:solidFill>
                  <a:srgbClr val="0033CC"/>
                </a:solidFill>
                <a:latin typeface="+mj-lt"/>
              </a:rPr>
              <a:t>Bảng so sánh: điểm khác biệt giữa phong trào Cần vương và khởi nghĩa Yên Thế</a:t>
            </a:r>
            <a:endParaRPr lang="en-US" dirty="0" smtClean="0">
              <a:solidFill>
                <a:srgbClr val="0033CC"/>
              </a:solidFill>
              <a:latin typeface="+mj-lt"/>
            </a:endParaRPr>
          </a:p>
          <a:p>
            <a:endParaRPr lang="en-US" dirty="0">
              <a:latin typeface="+mj-lt"/>
            </a:endParaRPr>
          </a:p>
          <a:p>
            <a:endParaRPr lang="en-US" dirty="0"/>
          </a:p>
        </p:txBody>
      </p:sp>
    </p:spTree>
    <p:extLst>
      <p:ext uri="{BB962C8B-B14F-4D97-AF65-F5344CB8AC3E}">
        <p14:creationId xmlns:p14="http://schemas.microsoft.com/office/powerpoint/2010/main" val="6612290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304800"/>
          </a:xfrm>
        </p:spPr>
        <p:txBody>
          <a:bodyPr>
            <a:noAutofit/>
          </a:bodyPr>
          <a:lstStyle/>
          <a:p>
            <a:r>
              <a:rPr lang="vi-VN" sz="2000" b="1" dirty="0" smtClean="0">
                <a:solidFill>
                  <a:srgbClr val="FF0000"/>
                </a:solidFill>
                <a:cs typeface="Times New Roman" pitchFamily="18" charset="0"/>
              </a:rPr>
              <a:t> </a:t>
            </a:r>
            <a:r>
              <a:rPr lang="vi-VN" sz="2000" b="1" dirty="0">
                <a:solidFill>
                  <a:srgbClr val="FF0000"/>
                </a:solidFill>
                <a:cs typeface="Times New Roman" pitchFamily="18" charset="0"/>
              </a:rPr>
              <a:t>Bảng so sánh: điểm khác biệt giữa phong trào Cần vương và khởi nghĩa Yên Thế</a:t>
            </a:r>
            <a:endParaRPr lang="en-US" sz="2000" b="1" dirty="0">
              <a:solidFill>
                <a:srgbClr val="FF0000"/>
              </a:solidFill>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043005817"/>
              </p:ext>
            </p:extLst>
          </p:nvPr>
        </p:nvGraphicFramePr>
        <p:xfrm>
          <a:off x="1" y="304800"/>
          <a:ext cx="9137072" cy="6553200"/>
        </p:xfrm>
        <a:graphic>
          <a:graphicData uri="http://schemas.openxmlformats.org/drawingml/2006/table">
            <a:tbl>
              <a:tblPr firstRow="1" bandRow="1">
                <a:tableStyleId>{5C22544A-7EE6-4342-B048-85BDC9FD1C3A}</a:tableStyleId>
              </a:tblPr>
              <a:tblGrid>
                <a:gridCol w="1676399">
                  <a:extLst>
                    <a:ext uri="{9D8B030D-6E8A-4147-A177-3AD203B41FA5}">
                      <a16:colId xmlns:a16="http://schemas.microsoft.com/office/drawing/2014/main" val="3688448596"/>
                    </a:ext>
                  </a:extLst>
                </a:gridCol>
                <a:gridCol w="3515600">
                  <a:extLst>
                    <a:ext uri="{9D8B030D-6E8A-4147-A177-3AD203B41FA5}">
                      <a16:colId xmlns:a16="http://schemas.microsoft.com/office/drawing/2014/main" val="919713998"/>
                    </a:ext>
                  </a:extLst>
                </a:gridCol>
                <a:gridCol w="3945073">
                  <a:extLst>
                    <a:ext uri="{9D8B030D-6E8A-4147-A177-3AD203B41FA5}">
                      <a16:colId xmlns:a16="http://schemas.microsoft.com/office/drawing/2014/main" val="2588358094"/>
                    </a:ext>
                  </a:extLst>
                </a:gridCol>
              </a:tblGrid>
              <a:tr h="914525">
                <a:tc>
                  <a:txBody>
                    <a:bodyPr/>
                    <a:lstStyle/>
                    <a:p>
                      <a:endParaRPr lang="en-US"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vi-VN" sz="2400" dirty="0" smtClean="0">
                          <a:ln>
                            <a:solidFill>
                              <a:srgbClr val="FF0000"/>
                            </a:solidFill>
                          </a:ln>
                        </a:rPr>
                        <a:t>Phong trào Cần vương</a:t>
                      </a:r>
                    </a:p>
                    <a:p>
                      <a:r>
                        <a:rPr lang="vi-VN" sz="2400" dirty="0" smtClean="0">
                          <a:ln>
                            <a:solidFill>
                              <a:srgbClr val="FF0000"/>
                            </a:solidFill>
                          </a:ln>
                        </a:rPr>
                        <a:t>(1885 - 1896)</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en-US" sz="2400" dirty="0" err="1" smtClean="0">
                          <a:ln>
                            <a:solidFill>
                              <a:srgbClr val="FF0000"/>
                            </a:solidFill>
                          </a:ln>
                        </a:rPr>
                        <a:t>Khởi</a:t>
                      </a:r>
                      <a:r>
                        <a:rPr lang="en-US" sz="2400" dirty="0" smtClean="0">
                          <a:ln>
                            <a:solidFill>
                              <a:srgbClr val="FF0000"/>
                            </a:solidFill>
                          </a:ln>
                        </a:rPr>
                        <a:t> </a:t>
                      </a:r>
                      <a:r>
                        <a:rPr lang="en-US" sz="2400" dirty="0" err="1" smtClean="0">
                          <a:ln>
                            <a:solidFill>
                              <a:srgbClr val="FF0000"/>
                            </a:solidFill>
                          </a:ln>
                        </a:rPr>
                        <a:t>nghĩa</a:t>
                      </a:r>
                      <a:r>
                        <a:rPr lang="en-US" sz="2400" dirty="0" smtClean="0">
                          <a:ln>
                            <a:solidFill>
                              <a:srgbClr val="FF0000"/>
                            </a:solidFill>
                          </a:ln>
                        </a:rPr>
                        <a:t> </a:t>
                      </a:r>
                      <a:r>
                        <a:rPr lang="en-US" sz="2400" dirty="0" err="1" smtClean="0">
                          <a:ln>
                            <a:solidFill>
                              <a:srgbClr val="FF0000"/>
                            </a:solidFill>
                          </a:ln>
                        </a:rPr>
                        <a:t>Yên</a:t>
                      </a:r>
                      <a:r>
                        <a:rPr lang="en-US" sz="2400" dirty="0" smtClean="0">
                          <a:ln>
                            <a:solidFill>
                              <a:srgbClr val="FF0000"/>
                            </a:solidFill>
                          </a:ln>
                        </a:rPr>
                        <a:t> </a:t>
                      </a:r>
                      <a:r>
                        <a:rPr lang="en-US" sz="2400" dirty="0" err="1" smtClean="0">
                          <a:ln>
                            <a:solidFill>
                              <a:srgbClr val="FF0000"/>
                            </a:solidFill>
                          </a:ln>
                        </a:rPr>
                        <a:t>Thế</a:t>
                      </a:r>
                      <a:endParaRPr lang="en-US" sz="2400" dirty="0" smtClean="0">
                        <a:ln>
                          <a:solidFill>
                            <a:srgbClr val="FF0000"/>
                          </a:solidFill>
                        </a:ln>
                      </a:endParaRPr>
                    </a:p>
                    <a:p>
                      <a:r>
                        <a:rPr lang="en-US" sz="2400" dirty="0" smtClean="0">
                          <a:ln>
                            <a:solidFill>
                              <a:srgbClr val="FF0000"/>
                            </a:solidFill>
                          </a:ln>
                        </a:rPr>
                        <a:t>(1884 - 1913)</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13260140"/>
                  </a:ext>
                </a:extLst>
              </a:tr>
              <a:tr h="896070">
                <a:tc>
                  <a:txBody>
                    <a:bodyPr/>
                    <a:lstStyle/>
                    <a:p>
                      <a:r>
                        <a:rPr lang="en-US" sz="2400" b="1" dirty="0" err="1" smtClean="0">
                          <a:solidFill>
                            <a:srgbClr val="FF0000"/>
                          </a:solidFill>
                        </a:rPr>
                        <a:t>Tư</a:t>
                      </a:r>
                      <a:r>
                        <a:rPr lang="en-US" sz="2400" b="1" baseline="0" dirty="0" smtClean="0">
                          <a:solidFill>
                            <a:srgbClr val="FF0000"/>
                          </a:solidFill>
                        </a:rPr>
                        <a:t> </a:t>
                      </a:r>
                      <a:r>
                        <a:rPr lang="en-US" sz="2400" b="1" baseline="0" dirty="0" err="1" smtClean="0">
                          <a:solidFill>
                            <a:srgbClr val="FF0000"/>
                          </a:solidFill>
                        </a:rPr>
                        <a:t>tưởng</a:t>
                      </a:r>
                      <a:endParaRPr lang="en-US" sz="2400" b="1" baseline="0" dirty="0" smtClean="0">
                        <a:solidFill>
                          <a:srgbClr val="FF000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endParaRPr lang="en-US" b="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endParaRPr lang="en-US" sz="20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17143856"/>
                  </a:ext>
                </a:extLst>
              </a:tr>
              <a:tr h="1704561">
                <a:tc>
                  <a:txBody>
                    <a:bodyPr/>
                    <a:lstStyle/>
                    <a:p>
                      <a:r>
                        <a:rPr lang="en-US" sz="2400" b="1" dirty="0" err="1" smtClean="0">
                          <a:solidFill>
                            <a:srgbClr val="FF0000"/>
                          </a:solidFill>
                        </a:rPr>
                        <a:t>Phương</a:t>
                      </a:r>
                      <a:r>
                        <a:rPr lang="en-US" sz="2400" b="1" baseline="0" dirty="0" smtClean="0">
                          <a:solidFill>
                            <a:srgbClr val="FF0000"/>
                          </a:solidFill>
                        </a:rPr>
                        <a:t> </a:t>
                      </a:r>
                      <a:r>
                        <a:rPr lang="en-US" sz="2400" b="1" baseline="0" dirty="0" err="1" smtClean="0">
                          <a:solidFill>
                            <a:srgbClr val="FF0000"/>
                          </a:solidFill>
                        </a:rPr>
                        <a:t>hướng</a:t>
                      </a:r>
                      <a:r>
                        <a:rPr lang="en-US" sz="2400" b="1" baseline="0" dirty="0" smtClean="0">
                          <a:solidFill>
                            <a:srgbClr val="FF0000"/>
                          </a:solidFill>
                        </a:rPr>
                        <a:t> </a:t>
                      </a:r>
                      <a:r>
                        <a:rPr lang="en-US" sz="2400" b="1" baseline="0" dirty="0" err="1" smtClean="0">
                          <a:solidFill>
                            <a:srgbClr val="FF0000"/>
                          </a:solidFill>
                        </a:rPr>
                        <a:t>đấu</a:t>
                      </a:r>
                      <a:r>
                        <a:rPr lang="en-US" sz="2400" b="1" baseline="0" dirty="0" smtClean="0">
                          <a:solidFill>
                            <a:srgbClr val="FF0000"/>
                          </a:solidFill>
                        </a:rPr>
                        <a:t> </a:t>
                      </a:r>
                      <a:r>
                        <a:rPr lang="en-US" sz="2400" b="1" baseline="0" dirty="0" err="1" smtClean="0">
                          <a:solidFill>
                            <a:srgbClr val="FF0000"/>
                          </a:solidFill>
                        </a:rPr>
                        <a:t>tranh</a:t>
                      </a:r>
                      <a:endParaRPr lang="en-US" sz="2400" b="1" dirty="0">
                        <a:solidFill>
                          <a:srgbClr val="FF000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endParaRPr lang="en-US" sz="2400" b="1"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endParaRPr lang="en-US" sz="2000" b="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895100"/>
                  </a:ext>
                </a:extLst>
              </a:tr>
              <a:tr h="1400125">
                <a:tc>
                  <a:txBody>
                    <a:bodyPr/>
                    <a:lstStyle/>
                    <a:p>
                      <a:r>
                        <a:rPr lang="en-US" sz="2400" b="1" dirty="0" err="1" smtClean="0">
                          <a:solidFill>
                            <a:srgbClr val="FF0000"/>
                          </a:solidFill>
                        </a:rPr>
                        <a:t>Lực</a:t>
                      </a:r>
                      <a:r>
                        <a:rPr lang="en-US" sz="2400" b="1" baseline="0" dirty="0" smtClean="0">
                          <a:solidFill>
                            <a:srgbClr val="FF0000"/>
                          </a:solidFill>
                        </a:rPr>
                        <a:t> </a:t>
                      </a:r>
                      <a:r>
                        <a:rPr lang="en-US" sz="2400" b="1" baseline="0" dirty="0" err="1" smtClean="0">
                          <a:solidFill>
                            <a:srgbClr val="FF0000"/>
                          </a:solidFill>
                        </a:rPr>
                        <a:t>lượng</a:t>
                      </a:r>
                      <a:r>
                        <a:rPr lang="en-US" sz="2400" b="1" baseline="0" dirty="0" smtClean="0">
                          <a:solidFill>
                            <a:srgbClr val="FF0000"/>
                          </a:solidFill>
                        </a:rPr>
                        <a:t> </a:t>
                      </a:r>
                      <a:r>
                        <a:rPr lang="en-US" sz="2400" b="1" baseline="0" dirty="0" err="1" smtClean="0">
                          <a:solidFill>
                            <a:srgbClr val="FF0000"/>
                          </a:solidFill>
                        </a:rPr>
                        <a:t>lãnh</a:t>
                      </a:r>
                      <a:r>
                        <a:rPr lang="en-US" sz="2400" b="1" baseline="0" dirty="0" smtClean="0">
                          <a:solidFill>
                            <a:srgbClr val="FF0000"/>
                          </a:solidFill>
                        </a:rPr>
                        <a:t> </a:t>
                      </a:r>
                      <a:r>
                        <a:rPr lang="en-US" sz="2400" b="1" baseline="0" dirty="0" err="1" smtClean="0">
                          <a:solidFill>
                            <a:srgbClr val="FF0000"/>
                          </a:solidFill>
                        </a:rPr>
                        <a:t>đạo</a:t>
                      </a:r>
                      <a:endParaRPr lang="en-US" sz="2400" b="1" dirty="0">
                        <a:solidFill>
                          <a:srgbClr val="FF000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endParaRPr lang="en-US" sz="20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endParaRPr lang="en-US" sz="20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94120898"/>
                  </a:ext>
                </a:extLst>
              </a:tr>
              <a:tr h="1637919">
                <a:tc>
                  <a:txBody>
                    <a:bodyPr/>
                    <a:lstStyle/>
                    <a:p>
                      <a:r>
                        <a:rPr lang="en-US" sz="2400" b="1" dirty="0" err="1" smtClean="0">
                          <a:solidFill>
                            <a:srgbClr val="FF0000"/>
                          </a:solidFill>
                        </a:rPr>
                        <a:t>Phạm</a:t>
                      </a:r>
                      <a:r>
                        <a:rPr lang="en-US" sz="2400" b="1" baseline="0" dirty="0" smtClean="0">
                          <a:solidFill>
                            <a:srgbClr val="FF0000"/>
                          </a:solidFill>
                        </a:rPr>
                        <a:t> vi, </a:t>
                      </a:r>
                      <a:r>
                        <a:rPr lang="en-US" sz="2400" b="1" baseline="0" dirty="0" err="1" smtClean="0">
                          <a:solidFill>
                            <a:srgbClr val="FF0000"/>
                          </a:solidFill>
                        </a:rPr>
                        <a:t>quy</a:t>
                      </a:r>
                      <a:r>
                        <a:rPr lang="en-US" sz="2400" b="1" baseline="0" dirty="0" smtClean="0">
                          <a:solidFill>
                            <a:srgbClr val="FF0000"/>
                          </a:solidFill>
                        </a:rPr>
                        <a:t>  </a:t>
                      </a:r>
                      <a:r>
                        <a:rPr lang="en-US" sz="2400" b="1" baseline="0" dirty="0" err="1" smtClean="0">
                          <a:solidFill>
                            <a:srgbClr val="FF0000"/>
                          </a:solidFill>
                        </a:rPr>
                        <a:t>mô</a:t>
                      </a:r>
                      <a:endParaRPr lang="en-US" sz="2400" b="1" dirty="0">
                        <a:solidFill>
                          <a:srgbClr val="FF000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endParaRPr lang="en-US" sz="24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endParaRPr lang="en-US" sz="24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18350171"/>
                  </a:ext>
                </a:extLst>
              </a:tr>
            </a:tbl>
          </a:graphicData>
        </a:graphic>
      </p:graphicFrame>
    </p:spTree>
    <p:extLst>
      <p:ext uri="{BB962C8B-B14F-4D97-AF65-F5344CB8AC3E}">
        <p14:creationId xmlns:p14="http://schemas.microsoft.com/office/powerpoint/2010/main" val="18656706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304800"/>
          </a:xfrm>
        </p:spPr>
        <p:txBody>
          <a:bodyPr>
            <a:noAutofit/>
          </a:bodyPr>
          <a:lstStyle/>
          <a:p>
            <a:r>
              <a:rPr lang="vi-VN" sz="2000" b="1" dirty="0" smtClean="0">
                <a:solidFill>
                  <a:srgbClr val="FF0000"/>
                </a:solidFill>
                <a:cs typeface="Times New Roman" pitchFamily="18" charset="0"/>
              </a:rPr>
              <a:t> </a:t>
            </a:r>
            <a:r>
              <a:rPr lang="vi-VN" sz="2000" b="1" dirty="0">
                <a:solidFill>
                  <a:srgbClr val="FF0000"/>
                </a:solidFill>
                <a:cs typeface="Times New Roman" pitchFamily="18" charset="0"/>
              </a:rPr>
              <a:t>Bảng so sánh: điểm khác biệt giữa phong trào Cần vương và khởi nghĩa Yên Thế</a:t>
            </a:r>
            <a:endParaRPr lang="en-US" sz="2000" b="1" dirty="0">
              <a:solidFill>
                <a:srgbClr val="FF0000"/>
              </a:solidFill>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713735493"/>
              </p:ext>
            </p:extLst>
          </p:nvPr>
        </p:nvGraphicFramePr>
        <p:xfrm>
          <a:off x="1" y="304800"/>
          <a:ext cx="9137072" cy="6553200"/>
        </p:xfrm>
        <a:graphic>
          <a:graphicData uri="http://schemas.openxmlformats.org/drawingml/2006/table">
            <a:tbl>
              <a:tblPr firstRow="1" bandRow="1">
                <a:tableStyleId>{5C22544A-7EE6-4342-B048-85BDC9FD1C3A}</a:tableStyleId>
              </a:tblPr>
              <a:tblGrid>
                <a:gridCol w="1676399">
                  <a:extLst>
                    <a:ext uri="{9D8B030D-6E8A-4147-A177-3AD203B41FA5}">
                      <a16:colId xmlns:a16="http://schemas.microsoft.com/office/drawing/2014/main" val="3688448596"/>
                    </a:ext>
                  </a:extLst>
                </a:gridCol>
                <a:gridCol w="3515600">
                  <a:extLst>
                    <a:ext uri="{9D8B030D-6E8A-4147-A177-3AD203B41FA5}">
                      <a16:colId xmlns:a16="http://schemas.microsoft.com/office/drawing/2014/main" val="919713998"/>
                    </a:ext>
                  </a:extLst>
                </a:gridCol>
                <a:gridCol w="3945073">
                  <a:extLst>
                    <a:ext uri="{9D8B030D-6E8A-4147-A177-3AD203B41FA5}">
                      <a16:colId xmlns:a16="http://schemas.microsoft.com/office/drawing/2014/main" val="2588358094"/>
                    </a:ext>
                  </a:extLst>
                </a:gridCol>
              </a:tblGrid>
              <a:tr h="914525">
                <a:tc>
                  <a:txBody>
                    <a:bodyPr/>
                    <a:lstStyle/>
                    <a:p>
                      <a:endParaRPr lang="en-US"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vi-VN" sz="2400" dirty="0" smtClean="0">
                          <a:ln>
                            <a:solidFill>
                              <a:srgbClr val="FF0000"/>
                            </a:solidFill>
                          </a:ln>
                        </a:rPr>
                        <a:t>Phong trào Cần vương</a:t>
                      </a:r>
                    </a:p>
                    <a:p>
                      <a:r>
                        <a:rPr lang="vi-VN" sz="2400" dirty="0" smtClean="0">
                          <a:ln>
                            <a:solidFill>
                              <a:srgbClr val="FF0000"/>
                            </a:solidFill>
                          </a:ln>
                        </a:rPr>
                        <a:t>(1885 - 1896)</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en-US" sz="2400" dirty="0" err="1" smtClean="0">
                          <a:ln>
                            <a:solidFill>
                              <a:srgbClr val="FF0000"/>
                            </a:solidFill>
                          </a:ln>
                        </a:rPr>
                        <a:t>Khởi</a:t>
                      </a:r>
                      <a:r>
                        <a:rPr lang="en-US" sz="2400" dirty="0" smtClean="0">
                          <a:ln>
                            <a:solidFill>
                              <a:srgbClr val="FF0000"/>
                            </a:solidFill>
                          </a:ln>
                        </a:rPr>
                        <a:t> </a:t>
                      </a:r>
                      <a:r>
                        <a:rPr lang="en-US" sz="2400" dirty="0" err="1" smtClean="0">
                          <a:ln>
                            <a:solidFill>
                              <a:srgbClr val="FF0000"/>
                            </a:solidFill>
                          </a:ln>
                        </a:rPr>
                        <a:t>nghĩa</a:t>
                      </a:r>
                      <a:r>
                        <a:rPr lang="en-US" sz="2400" dirty="0" smtClean="0">
                          <a:ln>
                            <a:solidFill>
                              <a:srgbClr val="FF0000"/>
                            </a:solidFill>
                          </a:ln>
                        </a:rPr>
                        <a:t> </a:t>
                      </a:r>
                      <a:r>
                        <a:rPr lang="en-US" sz="2400" dirty="0" err="1" smtClean="0">
                          <a:ln>
                            <a:solidFill>
                              <a:srgbClr val="FF0000"/>
                            </a:solidFill>
                          </a:ln>
                        </a:rPr>
                        <a:t>Yên</a:t>
                      </a:r>
                      <a:r>
                        <a:rPr lang="en-US" sz="2400" dirty="0" smtClean="0">
                          <a:ln>
                            <a:solidFill>
                              <a:srgbClr val="FF0000"/>
                            </a:solidFill>
                          </a:ln>
                        </a:rPr>
                        <a:t> </a:t>
                      </a:r>
                      <a:r>
                        <a:rPr lang="en-US" sz="2400" dirty="0" err="1" smtClean="0">
                          <a:ln>
                            <a:solidFill>
                              <a:srgbClr val="FF0000"/>
                            </a:solidFill>
                          </a:ln>
                        </a:rPr>
                        <a:t>Thế</a:t>
                      </a:r>
                      <a:endParaRPr lang="en-US" sz="2400" dirty="0" smtClean="0">
                        <a:ln>
                          <a:solidFill>
                            <a:srgbClr val="FF0000"/>
                          </a:solidFill>
                        </a:ln>
                      </a:endParaRPr>
                    </a:p>
                    <a:p>
                      <a:r>
                        <a:rPr lang="en-US" sz="2400" dirty="0" smtClean="0">
                          <a:ln>
                            <a:solidFill>
                              <a:srgbClr val="FF0000"/>
                            </a:solidFill>
                          </a:ln>
                        </a:rPr>
                        <a:t>(1884 - 1913)</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13260140"/>
                  </a:ext>
                </a:extLst>
              </a:tr>
              <a:tr h="896070">
                <a:tc>
                  <a:txBody>
                    <a:bodyPr/>
                    <a:lstStyle/>
                    <a:p>
                      <a:r>
                        <a:rPr lang="en-US" sz="2400" b="1" dirty="0" err="1" smtClean="0">
                          <a:solidFill>
                            <a:srgbClr val="FF0000"/>
                          </a:solidFill>
                        </a:rPr>
                        <a:t>Tư</a:t>
                      </a:r>
                      <a:r>
                        <a:rPr lang="en-US" sz="2400" b="1" baseline="0" dirty="0" smtClean="0">
                          <a:solidFill>
                            <a:srgbClr val="FF0000"/>
                          </a:solidFill>
                        </a:rPr>
                        <a:t> </a:t>
                      </a:r>
                      <a:r>
                        <a:rPr lang="en-US" sz="2400" b="1" baseline="0" dirty="0" err="1" smtClean="0">
                          <a:solidFill>
                            <a:srgbClr val="FF0000"/>
                          </a:solidFill>
                        </a:rPr>
                        <a:t>tưởng</a:t>
                      </a:r>
                      <a:endParaRPr lang="en-US" sz="2400" b="1" baseline="0" dirty="0" smtClean="0">
                        <a:solidFill>
                          <a:srgbClr val="FF0000"/>
                        </a:solidFill>
                      </a:endParaRPr>
                    </a:p>
                    <a:p>
                      <a:endParaRPr lang="en-US" sz="2400" b="1" dirty="0">
                        <a:solidFill>
                          <a:srgbClr val="FF000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vi-VN" b="0" dirty="0" smtClean="0">
                          <a:solidFill>
                            <a:srgbClr val="0033CC"/>
                          </a:solidFill>
                        </a:rPr>
                        <a:t>Chịu sự chi phối của chiếu Cần vương (ban ra ngày 13/7/1885).</a:t>
                      </a:r>
                      <a:endParaRPr lang="en-US" b="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vi-VN" sz="2000" dirty="0" smtClean="0">
                          <a:solidFill>
                            <a:srgbClr val="0033CC"/>
                          </a:solidFill>
                        </a:rPr>
                        <a:t>Không chịu sự chi phối của chiếu Cần vương</a:t>
                      </a:r>
                      <a:endParaRPr lang="en-US" sz="20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17143856"/>
                  </a:ext>
                </a:extLst>
              </a:tr>
              <a:tr h="1704561">
                <a:tc>
                  <a:txBody>
                    <a:bodyPr/>
                    <a:lstStyle/>
                    <a:p>
                      <a:r>
                        <a:rPr lang="en-US" sz="2400" b="1" dirty="0" err="1" smtClean="0">
                          <a:solidFill>
                            <a:srgbClr val="FF0000"/>
                          </a:solidFill>
                        </a:rPr>
                        <a:t>Phương</a:t>
                      </a:r>
                      <a:r>
                        <a:rPr lang="en-US" sz="2400" b="1" baseline="0" dirty="0" smtClean="0">
                          <a:solidFill>
                            <a:srgbClr val="FF0000"/>
                          </a:solidFill>
                        </a:rPr>
                        <a:t> </a:t>
                      </a:r>
                      <a:r>
                        <a:rPr lang="en-US" sz="2400" b="1" baseline="0" dirty="0" err="1" smtClean="0">
                          <a:solidFill>
                            <a:srgbClr val="FF0000"/>
                          </a:solidFill>
                        </a:rPr>
                        <a:t>hướng</a:t>
                      </a:r>
                      <a:r>
                        <a:rPr lang="en-US" sz="2400" b="1" baseline="0" dirty="0" smtClean="0">
                          <a:solidFill>
                            <a:srgbClr val="FF0000"/>
                          </a:solidFill>
                        </a:rPr>
                        <a:t> </a:t>
                      </a:r>
                      <a:r>
                        <a:rPr lang="en-US" sz="2400" b="1" baseline="0" dirty="0" err="1" smtClean="0">
                          <a:solidFill>
                            <a:srgbClr val="FF0000"/>
                          </a:solidFill>
                        </a:rPr>
                        <a:t>đấu</a:t>
                      </a:r>
                      <a:r>
                        <a:rPr lang="en-US" sz="2400" b="1" baseline="0" dirty="0" smtClean="0">
                          <a:solidFill>
                            <a:srgbClr val="FF0000"/>
                          </a:solidFill>
                        </a:rPr>
                        <a:t> </a:t>
                      </a:r>
                      <a:r>
                        <a:rPr lang="en-US" sz="2400" b="1" baseline="0" dirty="0" err="1" smtClean="0">
                          <a:solidFill>
                            <a:srgbClr val="FF0000"/>
                          </a:solidFill>
                        </a:rPr>
                        <a:t>tranh</a:t>
                      </a:r>
                      <a:endParaRPr lang="en-US" sz="2400" b="1" dirty="0">
                        <a:solidFill>
                          <a:srgbClr val="FF000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endParaRPr lang="en-US" sz="2400" b="1"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endParaRPr lang="en-US" sz="2000" b="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895100"/>
                  </a:ext>
                </a:extLst>
              </a:tr>
              <a:tr h="1400125">
                <a:tc>
                  <a:txBody>
                    <a:bodyPr/>
                    <a:lstStyle/>
                    <a:p>
                      <a:r>
                        <a:rPr lang="en-US" sz="2400" b="1" dirty="0" err="1" smtClean="0">
                          <a:solidFill>
                            <a:srgbClr val="FF0000"/>
                          </a:solidFill>
                        </a:rPr>
                        <a:t>Lực</a:t>
                      </a:r>
                      <a:r>
                        <a:rPr lang="en-US" sz="2400" b="1" baseline="0" dirty="0" smtClean="0">
                          <a:solidFill>
                            <a:srgbClr val="FF0000"/>
                          </a:solidFill>
                        </a:rPr>
                        <a:t> </a:t>
                      </a:r>
                      <a:r>
                        <a:rPr lang="en-US" sz="2400" b="1" baseline="0" dirty="0" err="1" smtClean="0">
                          <a:solidFill>
                            <a:srgbClr val="FF0000"/>
                          </a:solidFill>
                        </a:rPr>
                        <a:t>lượng</a:t>
                      </a:r>
                      <a:r>
                        <a:rPr lang="en-US" sz="2400" b="1" baseline="0" dirty="0" smtClean="0">
                          <a:solidFill>
                            <a:srgbClr val="FF0000"/>
                          </a:solidFill>
                        </a:rPr>
                        <a:t> </a:t>
                      </a:r>
                      <a:r>
                        <a:rPr lang="en-US" sz="2400" b="1" baseline="0" dirty="0" err="1" smtClean="0">
                          <a:solidFill>
                            <a:srgbClr val="FF0000"/>
                          </a:solidFill>
                        </a:rPr>
                        <a:t>lãnh</a:t>
                      </a:r>
                      <a:r>
                        <a:rPr lang="en-US" sz="2400" b="1" baseline="0" dirty="0" smtClean="0">
                          <a:solidFill>
                            <a:srgbClr val="FF0000"/>
                          </a:solidFill>
                        </a:rPr>
                        <a:t> </a:t>
                      </a:r>
                      <a:r>
                        <a:rPr lang="en-US" sz="2400" b="1" baseline="0" dirty="0" err="1" smtClean="0">
                          <a:solidFill>
                            <a:srgbClr val="FF0000"/>
                          </a:solidFill>
                        </a:rPr>
                        <a:t>đạo</a:t>
                      </a:r>
                      <a:endParaRPr lang="en-US" sz="2400" b="1" dirty="0">
                        <a:solidFill>
                          <a:srgbClr val="FF000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endParaRPr lang="en-US" sz="20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endParaRPr lang="en-US" sz="20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94120898"/>
                  </a:ext>
                </a:extLst>
              </a:tr>
              <a:tr h="1637919">
                <a:tc>
                  <a:txBody>
                    <a:bodyPr/>
                    <a:lstStyle/>
                    <a:p>
                      <a:r>
                        <a:rPr lang="en-US" sz="2400" b="1" dirty="0" err="1" smtClean="0">
                          <a:solidFill>
                            <a:srgbClr val="FF0000"/>
                          </a:solidFill>
                        </a:rPr>
                        <a:t>Phạm</a:t>
                      </a:r>
                      <a:r>
                        <a:rPr lang="en-US" sz="2400" b="1" baseline="0" dirty="0" smtClean="0">
                          <a:solidFill>
                            <a:srgbClr val="FF0000"/>
                          </a:solidFill>
                        </a:rPr>
                        <a:t> vi, </a:t>
                      </a:r>
                      <a:r>
                        <a:rPr lang="en-US" sz="2400" b="1" baseline="0" dirty="0" err="1" smtClean="0">
                          <a:solidFill>
                            <a:srgbClr val="FF0000"/>
                          </a:solidFill>
                        </a:rPr>
                        <a:t>quy</a:t>
                      </a:r>
                      <a:r>
                        <a:rPr lang="en-US" sz="2400" b="1" baseline="0" dirty="0" smtClean="0">
                          <a:solidFill>
                            <a:srgbClr val="FF0000"/>
                          </a:solidFill>
                        </a:rPr>
                        <a:t>  </a:t>
                      </a:r>
                      <a:r>
                        <a:rPr lang="en-US" sz="2400" b="1" baseline="0" dirty="0" err="1" smtClean="0">
                          <a:solidFill>
                            <a:srgbClr val="FF0000"/>
                          </a:solidFill>
                        </a:rPr>
                        <a:t>mô</a:t>
                      </a:r>
                      <a:endParaRPr lang="en-US" sz="2400" b="1" dirty="0">
                        <a:solidFill>
                          <a:srgbClr val="FF000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endParaRPr lang="en-US" sz="24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endParaRPr lang="en-US" sz="24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18350171"/>
                  </a:ext>
                </a:extLst>
              </a:tr>
            </a:tbl>
          </a:graphicData>
        </a:graphic>
      </p:graphicFrame>
    </p:spTree>
    <p:extLst>
      <p:ext uri="{BB962C8B-B14F-4D97-AF65-F5344CB8AC3E}">
        <p14:creationId xmlns:p14="http://schemas.microsoft.com/office/powerpoint/2010/main" val="674335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13010" y="1"/>
            <a:ext cx="9144000" cy="1143000"/>
          </a:xfrm>
        </p:spPr>
        <p:txBody>
          <a:bodyPr>
            <a:normAutofit fontScale="90000"/>
          </a:bodyPr>
          <a:lstStyle/>
          <a:p>
            <a:r>
              <a:rPr lang="en-US" sz="2400" b="1" dirty="0" smtClean="0">
                <a:solidFill>
                  <a:srgbClr val="FF0000"/>
                </a:solidFill>
                <a:latin typeface="Times New Roman" pitchFamily="18" charset="0"/>
                <a:cs typeface="Times New Roman" pitchFamily="18" charset="0"/>
              </a:rPr>
              <a:t>TIẾT 42,43</a:t>
            </a:r>
            <a:br>
              <a:rPr lang="en-US" sz="2400" b="1" dirty="0" smtClean="0">
                <a:solidFill>
                  <a:srgbClr val="FF0000"/>
                </a:solidFill>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BÀI 21. PHONG TRÀO CHỐNG PHÁP CỦA NHÂN DÂN VIỆT NAM TRONG NHỮNG NĂM CUỐI THẾ KỈ XIX</a:t>
            </a: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13010" y="1129991"/>
            <a:ext cx="9144000" cy="4983163"/>
          </a:xfrm>
        </p:spPr>
        <p:txBody>
          <a:bodyPr>
            <a:normAutofit/>
          </a:bodyPr>
          <a:lstStyle/>
          <a:p>
            <a:pPr marL="514350" indent="-514350">
              <a:buAutoNum type="arabicPeriod"/>
            </a:pPr>
            <a:r>
              <a:rPr lang="vi-VN" dirty="0" smtClean="0">
                <a:solidFill>
                  <a:srgbClr val="FF0000"/>
                </a:solidFill>
                <a:latin typeface="Times New Roman" pitchFamily="18" charset="0"/>
                <a:cs typeface="Times New Roman" pitchFamily="18" charset="0"/>
              </a:rPr>
              <a:t>Phong </a:t>
            </a:r>
            <a:r>
              <a:rPr lang="vi-VN" dirty="0">
                <a:solidFill>
                  <a:srgbClr val="FF0000"/>
                </a:solidFill>
                <a:latin typeface="Times New Roman" pitchFamily="18" charset="0"/>
                <a:cs typeface="Times New Roman" pitchFamily="18" charset="0"/>
              </a:rPr>
              <a:t>trào Cần vương (1885 - </a:t>
            </a:r>
            <a:r>
              <a:rPr lang="vi-VN" dirty="0" smtClean="0">
                <a:solidFill>
                  <a:srgbClr val="FF0000"/>
                </a:solidFill>
                <a:latin typeface="Times New Roman" pitchFamily="18" charset="0"/>
                <a:cs typeface="Times New Roman" pitchFamily="18" charset="0"/>
              </a:rPr>
              <a:t>1896)</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663431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304800"/>
          </a:xfrm>
        </p:spPr>
        <p:txBody>
          <a:bodyPr>
            <a:noAutofit/>
          </a:bodyPr>
          <a:lstStyle/>
          <a:p>
            <a:r>
              <a:rPr lang="vi-VN" sz="2000" b="1" dirty="0" smtClean="0">
                <a:solidFill>
                  <a:srgbClr val="FF0000"/>
                </a:solidFill>
                <a:cs typeface="Times New Roman" pitchFamily="18" charset="0"/>
              </a:rPr>
              <a:t> </a:t>
            </a:r>
            <a:r>
              <a:rPr lang="vi-VN" sz="2000" b="1" dirty="0">
                <a:solidFill>
                  <a:srgbClr val="FF0000"/>
                </a:solidFill>
                <a:cs typeface="Times New Roman" pitchFamily="18" charset="0"/>
              </a:rPr>
              <a:t>Bảng so sánh: điểm khác biệt giữa phong trào Cần vương và khởi nghĩa Yên Thế</a:t>
            </a:r>
            <a:endParaRPr lang="en-US" sz="2000" b="1" dirty="0">
              <a:solidFill>
                <a:srgbClr val="FF0000"/>
              </a:solidFill>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45991016"/>
              </p:ext>
            </p:extLst>
          </p:nvPr>
        </p:nvGraphicFramePr>
        <p:xfrm>
          <a:off x="1" y="304800"/>
          <a:ext cx="9137072" cy="6553200"/>
        </p:xfrm>
        <a:graphic>
          <a:graphicData uri="http://schemas.openxmlformats.org/drawingml/2006/table">
            <a:tbl>
              <a:tblPr firstRow="1" bandRow="1">
                <a:tableStyleId>{5C22544A-7EE6-4342-B048-85BDC9FD1C3A}</a:tableStyleId>
              </a:tblPr>
              <a:tblGrid>
                <a:gridCol w="1676399">
                  <a:extLst>
                    <a:ext uri="{9D8B030D-6E8A-4147-A177-3AD203B41FA5}">
                      <a16:colId xmlns:a16="http://schemas.microsoft.com/office/drawing/2014/main" val="3688448596"/>
                    </a:ext>
                  </a:extLst>
                </a:gridCol>
                <a:gridCol w="3515600">
                  <a:extLst>
                    <a:ext uri="{9D8B030D-6E8A-4147-A177-3AD203B41FA5}">
                      <a16:colId xmlns:a16="http://schemas.microsoft.com/office/drawing/2014/main" val="919713998"/>
                    </a:ext>
                  </a:extLst>
                </a:gridCol>
                <a:gridCol w="3945073">
                  <a:extLst>
                    <a:ext uri="{9D8B030D-6E8A-4147-A177-3AD203B41FA5}">
                      <a16:colId xmlns:a16="http://schemas.microsoft.com/office/drawing/2014/main" val="2588358094"/>
                    </a:ext>
                  </a:extLst>
                </a:gridCol>
              </a:tblGrid>
              <a:tr h="914525">
                <a:tc>
                  <a:txBody>
                    <a:bodyPr/>
                    <a:lstStyle/>
                    <a:p>
                      <a:endParaRPr lang="en-US"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vi-VN" sz="2400" dirty="0" smtClean="0">
                          <a:ln>
                            <a:solidFill>
                              <a:srgbClr val="FF0000"/>
                            </a:solidFill>
                          </a:ln>
                        </a:rPr>
                        <a:t>Phong trào Cần vương</a:t>
                      </a:r>
                    </a:p>
                    <a:p>
                      <a:r>
                        <a:rPr lang="vi-VN" sz="2400" dirty="0" smtClean="0">
                          <a:ln>
                            <a:solidFill>
                              <a:srgbClr val="FF0000"/>
                            </a:solidFill>
                          </a:ln>
                        </a:rPr>
                        <a:t>(1885 - 1896)</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en-US" sz="2400" dirty="0" err="1" smtClean="0">
                          <a:ln>
                            <a:solidFill>
                              <a:srgbClr val="FF0000"/>
                            </a:solidFill>
                          </a:ln>
                        </a:rPr>
                        <a:t>Khởi</a:t>
                      </a:r>
                      <a:r>
                        <a:rPr lang="en-US" sz="2400" dirty="0" smtClean="0">
                          <a:ln>
                            <a:solidFill>
                              <a:srgbClr val="FF0000"/>
                            </a:solidFill>
                          </a:ln>
                        </a:rPr>
                        <a:t> </a:t>
                      </a:r>
                      <a:r>
                        <a:rPr lang="en-US" sz="2400" dirty="0" err="1" smtClean="0">
                          <a:ln>
                            <a:solidFill>
                              <a:srgbClr val="FF0000"/>
                            </a:solidFill>
                          </a:ln>
                        </a:rPr>
                        <a:t>nghĩa</a:t>
                      </a:r>
                      <a:r>
                        <a:rPr lang="en-US" sz="2400" dirty="0" smtClean="0">
                          <a:ln>
                            <a:solidFill>
                              <a:srgbClr val="FF0000"/>
                            </a:solidFill>
                          </a:ln>
                        </a:rPr>
                        <a:t> </a:t>
                      </a:r>
                      <a:r>
                        <a:rPr lang="en-US" sz="2400" dirty="0" err="1" smtClean="0">
                          <a:ln>
                            <a:solidFill>
                              <a:srgbClr val="FF0000"/>
                            </a:solidFill>
                          </a:ln>
                        </a:rPr>
                        <a:t>Yên</a:t>
                      </a:r>
                      <a:r>
                        <a:rPr lang="en-US" sz="2400" dirty="0" smtClean="0">
                          <a:ln>
                            <a:solidFill>
                              <a:srgbClr val="FF0000"/>
                            </a:solidFill>
                          </a:ln>
                        </a:rPr>
                        <a:t> </a:t>
                      </a:r>
                      <a:r>
                        <a:rPr lang="en-US" sz="2400" dirty="0" err="1" smtClean="0">
                          <a:ln>
                            <a:solidFill>
                              <a:srgbClr val="FF0000"/>
                            </a:solidFill>
                          </a:ln>
                        </a:rPr>
                        <a:t>Thế</a:t>
                      </a:r>
                      <a:endParaRPr lang="en-US" sz="2400" dirty="0" smtClean="0">
                        <a:ln>
                          <a:solidFill>
                            <a:srgbClr val="FF0000"/>
                          </a:solidFill>
                        </a:ln>
                      </a:endParaRPr>
                    </a:p>
                    <a:p>
                      <a:r>
                        <a:rPr lang="en-US" sz="2400" dirty="0" smtClean="0">
                          <a:ln>
                            <a:solidFill>
                              <a:srgbClr val="FF0000"/>
                            </a:solidFill>
                          </a:ln>
                        </a:rPr>
                        <a:t>(1884 - 1913)</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13260140"/>
                  </a:ext>
                </a:extLst>
              </a:tr>
              <a:tr h="896070">
                <a:tc>
                  <a:txBody>
                    <a:bodyPr/>
                    <a:lstStyle/>
                    <a:p>
                      <a:r>
                        <a:rPr lang="en-US" sz="2400" b="1" dirty="0" err="1" smtClean="0">
                          <a:solidFill>
                            <a:srgbClr val="FF0000"/>
                          </a:solidFill>
                        </a:rPr>
                        <a:t>Tư</a:t>
                      </a:r>
                      <a:r>
                        <a:rPr lang="en-US" sz="2400" b="1" baseline="0" dirty="0" smtClean="0">
                          <a:solidFill>
                            <a:srgbClr val="FF0000"/>
                          </a:solidFill>
                        </a:rPr>
                        <a:t> </a:t>
                      </a:r>
                      <a:r>
                        <a:rPr lang="en-US" sz="2400" b="1" baseline="0" dirty="0" err="1" smtClean="0">
                          <a:solidFill>
                            <a:srgbClr val="FF0000"/>
                          </a:solidFill>
                        </a:rPr>
                        <a:t>tưởng</a:t>
                      </a:r>
                      <a:endParaRPr lang="en-US" sz="2400" b="1" baseline="0" dirty="0" smtClean="0">
                        <a:solidFill>
                          <a:srgbClr val="FF000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vi-VN" b="0" dirty="0" smtClean="0">
                          <a:solidFill>
                            <a:srgbClr val="0033CC"/>
                          </a:solidFill>
                        </a:rPr>
                        <a:t>Chịu sự chi phối của chiếu Cần vương (ban ra ngày 13/7/1885).</a:t>
                      </a:r>
                      <a:endParaRPr lang="en-US" b="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vi-VN" sz="2000" dirty="0" smtClean="0">
                          <a:solidFill>
                            <a:srgbClr val="0033CC"/>
                          </a:solidFill>
                        </a:rPr>
                        <a:t>Không chịu sự chi phối của chiếu Cần vương</a:t>
                      </a:r>
                      <a:endParaRPr lang="en-US" sz="20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17143856"/>
                  </a:ext>
                </a:extLst>
              </a:tr>
              <a:tr h="1704561">
                <a:tc>
                  <a:txBody>
                    <a:bodyPr/>
                    <a:lstStyle/>
                    <a:p>
                      <a:r>
                        <a:rPr lang="en-US" sz="2400" b="1" dirty="0" err="1" smtClean="0">
                          <a:solidFill>
                            <a:srgbClr val="FF0000"/>
                          </a:solidFill>
                        </a:rPr>
                        <a:t>Phương</a:t>
                      </a:r>
                      <a:r>
                        <a:rPr lang="en-US" sz="2400" b="1" baseline="0" dirty="0" smtClean="0">
                          <a:solidFill>
                            <a:srgbClr val="FF0000"/>
                          </a:solidFill>
                        </a:rPr>
                        <a:t> </a:t>
                      </a:r>
                      <a:r>
                        <a:rPr lang="en-US" sz="2400" b="1" baseline="0" dirty="0" err="1" smtClean="0">
                          <a:solidFill>
                            <a:srgbClr val="FF0000"/>
                          </a:solidFill>
                        </a:rPr>
                        <a:t>hướng</a:t>
                      </a:r>
                      <a:r>
                        <a:rPr lang="en-US" sz="2400" b="1" baseline="0" dirty="0" smtClean="0">
                          <a:solidFill>
                            <a:srgbClr val="FF0000"/>
                          </a:solidFill>
                        </a:rPr>
                        <a:t> </a:t>
                      </a:r>
                      <a:r>
                        <a:rPr lang="en-US" sz="2400" b="1" baseline="0" dirty="0" err="1" smtClean="0">
                          <a:solidFill>
                            <a:srgbClr val="FF0000"/>
                          </a:solidFill>
                        </a:rPr>
                        <a:t>đấu</a:t>
                      </a:r>
                      <a:r>
                        <a:rPr lang="en-US" sz="2400" b="1" baseline="0" dirty="0" smtClean="0">
                          <a:solidFill>
                            <a:srgbClr val="FF0000"/>
                          </a:solidFill>
                        </a:rPr>
                        <a:t> </a:t>
                      </a:r>
                      <a:r>
                        <a:rPr lang="en-US" sz="2400" b="1" baseline="0" dirty="0" err="1" smtClean="0">
                          <a:solidFill>
                            <a:srgbClr val="FF0000"/>
                          </a:solidFill>
                        </a:rPr>
                        <a:t>tranh</a:t>
                      </a:r>
                      <a:endParaRPr lang="en-US" sz="2400" b="1" dirty="0">
                        <a:solidFill>
                          <a:srgbClr val="FF000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en-US" sz="2400" b="0" dirty="0" err="1" smtClean="0">
                          <a:solidFill>
                            <a:srgbClr val="0033CC"/>
                          </a:solidFill>
                        </a:rPr>
                        <a:t>Đánh</a:t>
                      </a:r>
                      <a:r>
                        <a:rPr lang="en-US" sz="2400" b="0" dirty="0" smtClean="0">
                          <a:solidFill>
                            <a:srgbClr val="0033CC"/>
                          </a:solidFill>
                        </a:rPr>
                        <a:t> </a:t>
                      </a:r>
                      <a:r>
                        <a:rPr lang="en-US" sz="2400" b="0" dirty="0" err="1" smtClean="0">
                          <a:solidFill>
                            <a:srgbClr val="0033CC"/>
                          </a:solidFill>
                        </a:rPr>
                        <a:t>đuổi</a:t>
                      </a:r>
                      <a:r>
                        <a:rPr lang="en-US" sz="2400" b="0" dirty="0" smtClean="0">
                          <a:solidFill>
                            <a:srgbClr val="0033CC"/>
                          </a:solidFill>
                        </a:rPr>
                        <a:t> </a:t>
                      </a:r>
                      <a:r>
                        <a:rPr lang="en-US" sz="2400" b="0" dirty="0" err="1" smtClean="0">
                          <a:solidFill>
                            <a:srgbClr val="0033CC"/>
                          </a:solidFill>
                        </a:rPr>
                        <a:t>thực</a:t>
                      </a:r>
                      <a:r>
                        <a:rPr lang="en-US" sz="2400" b="0" dirty="0" smtClean="0">
                          <a:solidFill>
                            <a:srgbClr val="0033CC"/>
                          </a:solidFill>
                        </a:rPr>
                        <a:t> </a:t>
                      </a:r>
                      <a:r>
                        <a:rPr lang="en-US" sz="2400" b="0" dirty="0" err="1" smtClean="0">
                          <a:solidFill>
                            <a:srgbClr val="0033CC"/>
                          </a:solidFill>
                        </a:rPr>
                        <a:t>dân</a:t>
                      </a:r>
                      <a:r>
                        <a:rPr lang="en-US" sz="2400" b="0" dirty="0" smtClean="0">
                          <a:solidFill>
                            <a:srgbClr val="0033CC"/>
                          </a:solidFill>
                        </a:rPr>
                        <a:t> </a:t>
                      </a:r>
                      <a:r>
                        <a:rPr lang="en-US" sz="2400" b="0" dirty="0" err="1" smtClean="0">
                          <a:solidFill>
                            <a:srgbClr val="0033CC"/>
                          </a:solidFill>
                        </a:rPr>
                        <a:t>Pháp</a:t>
                      </a:r>
                      <a:r>
                        <a:rPr lang="en-US" sz="2400" b="0" dirty="0" smtClean="0">
                          <a:solidFill>
                            <a:srgbClr val="0033CC"/>
                          </a:solidFill>
                        </a:rPr>
                        <a:t>, </a:t>
                      </a:r>
                      <a:r>
                        <a:rPr lang="en-US" sz="2400" b="0" dirty="0" err="1" smtClean="0">
                          <a:solidFill>
                            <a:srgbClr val="0033CC"/>
                          </a:solidFill>
                        </a:rPr>
                        <a:t>giành</a:t>
                      </a:r>
                      <a:r>
                        <a:rPr lang="en-US" sz="2400" b="0" dirty="0" smtClean="0">
                          <a:solidFill>
                            <a:srgbClr val="0033CC"/>
                          </a:solidFill>
                        </a:rPr>
                        <a:t> </a:t>
                      </a:r>
                      <a:r>
                        <a:rPr lang="en-US" sz="2400" b="0" dirty="0" err="1" smtClean="0">
                          <a:solidFill>
                            <a:srgbClr val="0033CC"/>
                          </a:solidFill>
                        </a:rPr>
                        <a:t>độc</a:t>
                      </a:r>
                      <a:r>
                        <a:rPr lang="en-US" sz="2400" b="0" dirty="0" smtClean="0">
                          <a:solidFill>
                            <a:srgbClr val="0033CC"/>
                          </a:solidFill>
                        </a:rPr>
                        <a:t> </a:t>
                      </a:r>
                      <a:r>
                        <a:rPr lang="en-US" sz="2400" b="0" dirty="0" err="1" smtClean="0">
                          <a:solidFill>
                            <a:srgbClr val="0033CC"/>
                          </a:solidFill>
                        </a:rPr>
                        <a:t>lập</a:t>
                      </a:r>
                      <a:r>
                        <a:rPr lang="en-US" sz="2400" b="0" dirty="0" smtClean="0">
                          <a:solidFill>
                            <a:srgbClr val="0033CC"/>
                          </a:solidFill>
                        </a:rPr>
                        <a:t> </a:t>
                      </a:r>
                      <a:r>
                        <a:rPr lang="en-US" sz="2400" b="0" dirty="0" err="1" smtClean="0">
                          <a:solidFill>
                            <a:srgbClr val="0033CC"/>
                          </a:solidFill>
                        </a:rPr>
                        <a:t>dân</a:t>
                      </a:r>
                      <a:r>
                        <a:rPr lang="en-US" sz="2400" b="0" dirty="0" smtClean="0">
                          <a:solidFill>
                            <a:srgbClr val="0033CC"/>
                          </a:solidFill>
                        </a:rPr>
                        <a:t> </a:t>
                      </a:r>
                      <a:r>
                        <a:rPr lang="en-US" sz="2400" b="0" dirty="0" err="1" smtClean="0">
                          <a:solidFill>
                            <a:srgbClr val="0033CC"/>
                          </a:solidFill>
                        </a:rPr>
                        <a:t>tộc</a:t>
                      </a:r>
                      <a:r>
                        <a:rPr lang="en-US" sz="2400" b="0" dirty="0" smtClean="0">
                          <a:solidFill>
                            <a:srgbClr val="0033CC"/>
                          </a:solidFill>
                        </a:rPr>
                        <a:t>, </a:t>
                      </a:r>
                      <a:r>
                        <a:rPr lang="en-US" sz="2400" b="0" dirty="0" err="1" smtClean="0">
                          <a:solidFill>
                            <a:srgbClr val="0033CC"/>
                          </a:solidFill>
                        </a:rPr>
                        <a:t>khôi</a:t>
                      </a:r>
                      <a:r>
                        <a:rPr lang="en-US" sz="2400" b="0" dirty="0" smtClean="0">
                          <a:solidFill>
                            <a:srgbClr val="0033CC"/>
                          </a:solidFill>
                        </a:rPr>
                        <a:t> </a:t>
                      </a:r>
                      <a:r>
                        <a:rPr lang="en-US" sz="2400" b="0" dirty="0" err="1" smtClean="0">
                          <a:solidFill>
                            <a:srgbClr val="0033CC"/>
                          </a:solidFill>
                        </a:rPr>
                        <a:t>phục</a:t>
                      </a:r>
                      <a:r>
                        <a:rPr lang="en-US" sz="2400" b="0" dirty="0" smtClean="0">
                          <a:solidFill>
                            <a:srgbClr val="0033CC"/>
                          </a:solidFill>
                        </a:rPr>
                        <a:t> </a:t>
                      </a:r>
                      <a:r>
                        <a:rPr lang="en-US" sz="2400" b="0" dirty="0" err="1" smtClean="0">
                          <a:solidFill>
                            <a:srgbClr val="0033CC"/>
                          </a:solidFill>
                        </a:rPr>
                        <a:t>lại</a:t>
                      </a:r>
                      <a:r>
                        <a:rPr lang="en-US" sz="2400" b="0" dirty="0" smtClean="0">
                          <a:solidFill>
                            <a:srgbClr val="0033CC"/>
                          </a:solidFill>
                        </a:rPr>
                        <a:t> </a:t>
                      </a:r>
                      <a:r>
                        <a:rPr lang="en-US" sz="2400" b="0" dirty="0" err="1" smtClean="0">
                          <a:solidFill>
                            <a:srgbClr val="0033CC"/>
                          </a:solidFill>
                        </a:rPr>
                        <a:t>chế</a:t>
                      </a:r>
                      <a:r>
                        <a:rPr lang="en-US" sz="2400" b="0" dirty="0" smtClean="0">
                          <a:solidFill>
                            <a:srgbClr val="0033CC"/>
                          </a:solidFill>
                        </a:rPr>
                        <a:t> </a:t>
                      </a:r>
                      <a:r>
                        <a:rPr lang="en-US" sz="2400" b="0" dirty="0" err="1" smtClean="0">
                          <a:solidFill>
                            <a:srgbClr val="0033CC"/>
                          </a:solidFill>
                        </a:rPr>
                        <a:t>độ</a:t>
                      </a:r>
                      <a:r>
                        <a:rPr lang="en-US" sz="2400" b="0" dirty="0" smtClean="0">
                          <a:solidFill>
                            <a:srgbClr val="0033CC"/>
                          </a:solidFill>
                        </a:rPr>
                        <a:t> </a:t>
                      </a:r>
                      <a:r>
                        <a:rPr lang="en-US" sz="2400" b="0" dirty="0" err="1" smtClean="0">
                          <a:solidFill>
                            <a:srgbClr val="0033CC"/>
                          </a:solidFill>
                        </a:rPr>
                        <a:t>phong</a:t>
                      </a:r>
                      <a:r>
                        <a:rPr lang="en-US" sz="2400" b="0" dirty="0" smtClean="0">
                          <a:solidFill>
                            <a:srgbClr val="0033CC"/>
                          </a:solidFill>
                        </a:rPr>
                        <a:t> </a:t>
                      </a:r>
                      <a:r>
                        <a:rPr lang="en-US" sz="2400" b="0" dirty="0" err="1" smtClean="0">
                          <a:solidFill>
                            <a:srgbClr val="0033CC"/>
                          </a:solidFill>
                        </a:rPr>
                        <a:t>kiến</a:t>
                      </a:r>
                      <a:r>
                        <a:rPr lang="en-US" sz="2400" b="0" dirty="0" smtClean="0">
                          <a:solidFill>
                            <a:srgbClr val="0033CC"/>
                          </a:solidFill>
                        </a:rPr>
                        <a:t> </a:t>
                      </a:r>
                      <a:r>
                        <a:rPr lang="en-US" sz="2400" b="0" dirty="0" err="1" smtClean="0">
                          <a:solidFill>
                            <a:srgbClr val="0033CC"/>
                          </a:solidFill>
                        </a:rPr>
                        <a:t>chuyên</a:t>
                      </a:r>
                      <a:r>
                        <a:rPr lang="en-US" sz="2400" b="0" dirty="0" smtClean="0">
                          <a:solidFill>
                            <a:srgbClr val="0033CC"/>
                          </a:solidFill>
                        </a:rPr>
                        <a:t> </a:t>
                      </a:r>
                      <a:r>
                        <a:rPr lang="en-US" sz="2400" b="0" dirty="0" err="1" smtClean="0">
                          <a:solidFill>
                            <a:srgbClr val="0033CC"/>
                          </a:solidFill>
                        </a:rPr>
                        <a:t>chế</a:t>
                      </a:r>
                      <a:r>
                        <a:rPr lang="en-US" sz="2400" b="1" dirty="0" smtClean="0">
                          <a:solidFill>
                            <a:srgbClr val="0033CC"/>
                          </a:solidFill>
                        </a:rPr>
                        <a:t>.</a:t>
                      </a:r>
                      <a:endParaRPr lang="en-US" sz="2400" b="1"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vi-VN" sz="2000" b="0" dirty="0" smtClean="0">
                          <a:solidFill>
                            <a:srgbClr val="0033CC"/>
                          </a:solidFill>
                        </a:rPr>
                        <a:t>Chống lại chính sách cướp bóc, bình định quân sự của Pháp, bảo vệ quê hương,… =&gt; chưa đưa ra phương hướng đấu tranh rõ ràng.</a:t>
                      </a:r>
                      <a:endParaRPr lang="en-US" sz="2000" b="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895100"/>
                  </a:ext>
                </a:extLst>
              </a:tr>
              <a:tr h="1400125">
                <a:tc>
                  <a:txBody>
                    <a:bodyPr/>
                    <a:lstStyle/>
                    <a:p>
                      <a:r>
                        <a:rPr lang="en-US" sz="2400" b="1" dirty="0" err="1" smtClean="0">
                          <a:solidFill>
                            <a:srgbClr val="FF0000"/>
                          </a:solidFill>
                        </a:rPr>
                        <a:t>Lực</a:t>
                      </a:r>
                      <a:r>
                        <a:rPr lang="en-US" sz="2400" b="1" baseline="0" dirty="0" smtClean="0">
                          <a:solidFill>
                            <a:srgbClr val="FF0000"/>
                          </a:solidFill>
                        </a:rPr>
                        <a:t> </a:t>
                      </a:r>
                      <a:r>
                        <a:rPr lang="en-US" sz="2400" b="1" baseline="0" dirty="0" err="1" smtClean="0">
                          <a:solidFill>
                            <a:srgbClr val="FF0000"/>
                          </a:solidFill>
                        </a:rPr>
                        <a:t>lượng</a:t>
                      </a:r>
                      <a:r>
                        <a:rPr lang="en-US" sz="2400" b="1" baseline="0" dirty="0" smtClean="0">
                          <a:solidFill>
                            <a:srgbClr val="FF0000"/>
                          </a:solidFill>
                        </a:rPr>
                        <a:t> </a:t>
                      </a:r>
                      <a:r>
                        <a:rPr lang="en-US" sz="2400" b="1" baseline="0" dirty="0" err="1" smtClean="0">
                          <a:solidFill>
                            <a:srgbClr val="FF0000"/>
                          </a:solidFill>
                        </a:rPr>
                        <a:t>lãnh</a:t>
                      </a:r>
                      <a:r>
                        <a:rPr lang="en-US" sz="2400" b="1" baseline="0" dirty="0" smtClean="0">
                          <a:solidFill>
                            <a:srgbClr val="FF0000"/>
                          </a:solidFill>
                        </a:rPr>
                        <a:t> </a:t>
                      </a:r>
                      <a:r>
                        <a:rPr lang="en-US" sz="2400" b="1" baseline="0" dirty="0" err="1" smtClean="0">
                          <a:solidFill>
                            <a:srgbClr val="FF0000"/>
                          </a:solidFill>
                        </a:rPr>
                        <a:t>đạo</a:t>
                      </a:r>
                      <a:endParaRPr lang="en-US" sz="2400" b="1" dirty="0">
                        <a:solidFill>
                          <a:srgbClr val="FF000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endParaRPr lang="en-US" sz="20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endParaRPr lang="en-US" sz="20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94120898"/>
                  </a:ext>
                </a:extLst>
              </a:tr>
              <a:tr h="1637919">
                <a:tc>
                  <a:txBody>
                    <a:bodyPr/>
                    <a:lstStyle/>
                    <a:p>
                      <a:r>
                        <a:rPr lang="en-US" sz="2400" b="1" dirty="0" err="1" smtClean="0">
                          <a:solidFill>
                            <a:srgbClr val="FF0000"/>
                          </a:solidFill>
                        </a:rPr>
                        <a:t>Phạm</a:t>
                      </a:r>
                      <a:r>
                        <a:rPr lang="en-US" sz="2400" b="1" baseline="0" dirty="0" smtClean="0">
                          <a:solidFill>
                            <a:srgbClr val="FF0000"/>
                          </a:solidFill>
                        </a:rPr>
                        <a:t> vi, </a:t>
                      </a:r>
                      <a:r>
                        <a:rPr lang="en-US" sz="2400" b="1" baseline="0" dirty="0" err="1" smtClean="0">
                          <a:solidFill>
                            <a:srgbClr val="FF0000"/>
                          </a:solidFill>
                        </a:rPr>
                        <a:t>quy</a:t>
                      </a:r>
                      <a:r>
                        <a:rPr lang="en-US" sz="2400" b="1" baseline="0" dirty="0" smtClean="0">
                          <a:solidFill>
                            <a:srgbClr val="FF0000"/>
                          </a:solidFill>
                        </a:rPr>
                        <a:t>  </a:t>
                      </a:r>
                      <a:r>
                        <a:rPr lang="en-US" sz="2400" b="1" baseline="0" dirty="0" err="1" smtClean="0">
                          <a:solidFill>
                            <a:srgbClr val="FF0000"/>
                          </a:solidFill>
                        </a:rPr>
                        <a:t>mô</a:t>
                      </a:r>
                      <a:endParaRPr lang="en-US" sz="2400" b="1" dirty="0">
                        <a:solidFill>
                          <a:srgbClr val="FF000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endParaRPr lang="en-US" sz="24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endParaRPr lang="en-US" sz="24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18350171"/>
                  </a:ext>
                </a:extLst>
              </a:tr>
            </a:tbl>
          </a:graphicData>
        </a:graphic>
      </p:graphicFrame>
    </p:spTree>
    <p:extLst>
      <p:ext uri="{BB962C8B-B14F-4D97-AF65-F5344CB8AC3E}">
        <p14:creationId xmlns:p14="http://schemas.microsoft.com/office/powerpoint/2010/main" val="39165277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304800"/>
          </a:xfrm>
        </p:spPr>
        <p:txBody>
          <a:bodyPr>
            <a:noAutofit/>
          </a:bodyPr>
          <a:lstStyle/>
          <a:p>
            <a:r>
              <a:rPr lang="vi-VN" sz="2000" b="1" dirty="0" smtClean="0">
                <a:solidFill>
                  <a:srgbClr val="FF0000"/>
                </a:solidFill>
                <a:cs typeface="Times New Roman" pitchFamily="18" charset="0"/>
              </a:rPr>
              <a:t> </a:t>
            </a:r>
            <a:r>
              <a:rPr lang="vi-VN" sz="2000" b="1" dirty="0">
                <a:solidFill>
                  <a:srgbClr val="FF0000"/>
                </a:solidFill>
                <a:cs typeface="Times New Roman" pitchFamily="18" charset="0"/>
              </a:rPr>
              <a:t>Bảng so sánh: điểm khác biệt giữa phong trào Cần vương và khởi nghĩa Yên Thế</a:t>
            </a:r>
            <a:endParaRPr lang="en-US" sz="2000" b="1" dirty="0">
              <a:solidFill>
                <a:srgbClr val="FF0000"/>
              </a:solidFill>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292441790"/>
              </p:ext>
            </p:extLst>
          </p:nvPr>
        </p:nvGraphicFramePr>
        <p:xfrm>
          <a:off x="1" y="304800"/>
          <a:ext cx="9137072" cy="6553200"/>
        </p:xfrm>
        <a:graphic>
          <a:graphicData uri="http://schemas.openxmlformats.org/drawingml/2006/table">
            <a:tbl>
              <a:tblPr firstRow="1" bandRow="1">
                <a:tableStyleId>{5C22544A-7EE6-4342-B048-85BDC9FD1C3A}</a:tableStyleId>
              </a:tblPr>
              <a:tblGrid>
                <a:gridCol w="1676399">
                  <a:extLst>
                    <a:ext uri="{9D8B030D-6E8A-4147-A177-3AD203B41FA5}">
                      <a16:colId xmlns:a16="http://schemas.microsoft.com/office/drawing/2014/main" val="3688448596"/>
                    </a:ext>
                  </a:extLst>
                </a:gridCol>
                <a:gridCol w="3515600">
                  <a:extLst>
                    <a:ext uri="{9D8B030D-6E8A-4147-A177-3AD203B41FA5}">
                      <a16:colId xmlns:a16="http://schemas.microsoft.com/office/drawing/2014/main" val="919713998"/>
                    </a:ext>
                  </a:extLst>
                </a:gridCol>
                <a:gridCol w="3945073">
                  <a:extLst>
                    <a:ext uri="{9D8B030D-6E8A-4147-A177-3AD203B41FA5}">
                      <a16:colId xmlns:a16="http://schemas.microsoft.com/office/drawing/2014/main" val="2588358094"/>
                    </a:ext>
                  </a:extLst>
                </a:gridCol>
              </a:tblGrid>
              <a:tr h="914525">
                <a:tc>
                  <a:txBody>
                    <a:bodyPr/>
                    <a:lstStyle/>
                    <a:p>
                      <a:endParaRPr lang="en-US"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vi-VN" sz="2400" dirty="0" smtClean="0">
                          <a:ln>
                            <a:solidFill>
                              <a:srgbClr val="FF0000"/>
                            </a:solidFill>
                          </a:ln>
                        </a:rPr>
                        <a:t>Phong trào Cần vương</a:t>
                      </a:r>
                    </a:p>
                    <a:p>
                      <a:r>
                        <a:rPr lang="vi-VN" sz="2400" dirty="0" smtClean="0">
                          <a:ln>
                            <a:solidFill>
                              <a:srgbClr val="FF0000"/>
                            </a:solidFill>
                          </a:ln>
                        </a:rPr>
                        <a:t>(1885 - 1896)</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en-US" sz="2400" dirty="0" err="1" smtClean="0">
                          <a:ln>
                            <a:solidFill>
                              <a:srgbClr val="FF0000"/>
                            </a:solidFill>
                          </a:ln>
                        </a:rPr>
                        <a:t>Khởi</a:t>
                      </a:r>
                      <a:r>
                        <a:rPr lang="en-US" sz="2400" dirty="0" smtClean="0">
                          <a:ln>
                            <a:solidFill>
                              <a:srgbClr val="FF0000"/>
                            </a:solidFill>
                          </a:ln>
                        </a:rPr>
                        <a:t> </a:t>
                      </a:r>
                      <a:r>
                        <a:rPr lang="en-US" sz="2400" dirty="0" err="1" smtClean="0">
                          <a:ln>
                            <a:solidFill>
                              <a:srgbClr val="FF0000"/>
                            </a:solidFill>
                          </a:ln>
                        </a:rPr>
                        <a:t>nghĩa</a:t>
                      </a:r>
                      <a:r>
                        <a:rPr lang="en-US" sz="2400" dirty="0" smtClean="0">
                          <a:ln>
                            <a:solidFill>
                              <a:srgbClr val="FF0000"/>
                            </a:solidFill>
                          </a:ln>
                        </a:rPr>
                        <a:t> </a:t>
                      </a:r>
                      <a:r>
                        <a:rPr lang="en-US" sz="2400" dirty="0" err="1" smtClean="0">
                          <a:ln>
                            <a:solidFill>
                              <a:srgbClr val="FF0000"/>
                            </a:solidFill>
                          </a:ln>
                        </a:rPr>
                        <a:t>Yên</a:t>
                      </a:r>
                      <a:r>
                        <a:rPr lang="en-US" sz="2400" dirty="0" smtClean="0">
                          <a:ln>
                            <a:solidFill>
                              <a:srgbClr val="FF0000"/>
                            </a:solidFill>
                          </a:ln>
                        </a:rPr>
                        <a:t> </a:t>
                      </a:r>
                      <a:r>
                        <a:rPr lang="en-US" sz="2400" dirty="0" err="1" smtClean="0">
                          <a:ln>
                            <a:solidFill>
                              <a:srgbClr val="FF0000"/>
                            </a:solidFill>
                          </a:ln>
                        </a:rPr>
                        <a:t>Thế</a:t>
                      </a:r>
                      <a:endParaRPr lang="en-US" sz="2400" dirty="0" smtClean="0">
                        <a:ln>
                          <a:solidFill>
                            <a:srgbClr val="FF0000"/>
                          </a:solidFill>
                        </a:ln>
                      </a:endParaRPr>
                    </a:p>
                    <a:p>
                      <a:r>
                        <a:rPr lang="en-US" sz="2400" dirty="0" smtClean="0">
                          <a:ln>
                            <a:solidFill>
                              <a:srgbClr val="FF0000"/>
                            </a:solidFill>
                          </a:ln>
                        </a:rPr>
                        <a:t>(1884 - 1913)</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13260140"/>
                  </a:ext>
                </a:extLst>
              </a:tr>
              <a:tr h="896070">
                <a:tc>
                  <a:txBody>
                    <a:bodyPr/>
                    <a:lstStyle/>
                    <a:p>
                      <a:r>
                        <a:rPr lang="en-US" sz="2400" b="1" dirty="0" err="1" smtClean="0">
                          <a:solidFill>
                            <a:srgbClr val="FF0000"/>
                          </a:solidFill>
                        </a:rPr>
                        <a:t>Tư</a:t>
                      </a:r>
                      <a:r>
                        <a:rPr lang="en-US" sz="2400" b="1" baseline="0" dirty="0" smtClean="0">
                          <a:solidFill>
                            <a:srgbClr val="FF0000"/>
                          </a:solidFill>
                        </a:rPr>
                        <a:t> </a:t>
                      </a:r>
                      <a:r>
                        <a:rPr lang="en-US" sz="2400" b="1" baseline="0" dirty="0" err="1" smtClean="0">
                          <a:solidFill>
                            <a:srgbClr val="FF0000"/>
                          </a:solidFill>
                        </a:rPr>
                        <a:t>tưởng</a:t>
                      </a:r>
                      <a:endParaRPr lang="en-US" sz="2400" b="1" dirty="0">
                        <a:solidFill>
                          <a:srgbClr val="FF000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vi-VN" b="0" dirty="0" smtClean="0">
                          <a:solidFill>
                            <a:srgbClr val="0033CC"/>
                          </a:solidFill>
                        </a:rPr>
                        <a:t>Chịu sự chi phối của chiếu Cần vương (ban ra ngày 13/7/1885).</a:t>
                      </a:r>
                      <a:endParaRPr lang="en-US" b="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vi-VN" sz="2000" dirty="0" smtClean="0">
                          <a:solidFill>
                            <a:srgbClr val="0033CC"/>
                          </a:solidFill>
                        </a:rPr>
                        <a:t>Không chịu sự chi phối của chiếu Cần vương</a:t>
                      </a:r>
                      <a:endParaRPr lang="en-US" sz="20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17143856"/>
                  </a:ext>
                </a:extLst>
              </a:tr>
              <a:tr h="1704561">
                <a:tc>
                  <a:txBody>
                    <a:bodyPr/>
                    <a:lstStyle/>
                    <a:p>
                      <a:r>
                        <a:rPr lang="en-US" sz="2400" b="1" dirty="0" err="1" smtClean="0">
                          <a:solidFill>
                            <a:srgbClr val="FF0000"/>
                          </a:solidFill>
                        </a:rPr>
                        <a:t>Phương</a:t>
                      </a:r>
                      <a:r>
                        <a:rPr lang="en-US" sz="2400" b="1" baseline="0" dirty="0" smtClean="0">
                          <a:solidFill>
                            <a:srgbClr val="FF0000"/>
                          </a:solidFill>
                        </a:rPr>
                        <a:t> </a:t>
                      </a:r>
                      <a:r>
                        <a:rPr lang="en-US" sz="2400" b="1" baseline="0" dirty="0" err="1" smtClean="0">
                          <a:solidFill>
                            <a:srgbClr val="FF0000"/>
                          </a:solidFill>
                        </a:rPr>
                        <a:t>hướng</a:t>
                      </a:r>
                      <a:r>
                        <a:rPr lang="en-US" sz="2400" b="1" baseline="0" dirty="0" smtClean="0">
                          <a:solidFill>
                            <a:srgbClr val="FF0000"/>
                          </a:solidFill>
                        </a:rPr>
                        <a:t> </a:t>
                      </a:r>
                      <a:r>
                        <a:rPr lang="en-US" sz="2400" b="1" baseline="0" dirty="0" err="1" smtClean="0">
                          <a:solidFill>
                            <a:srgbClr val="FF0000"/>
                          </a:solidFill>
                        </a:rPr>
                        <a:t>đấu</a:t>
                      </a:r>
                      <a:r>
                        <a:rPr lang="en-US" sz="2400" b="1" baseline="0" dirty="0" smtClean="0">
                          <a:solidFill>
                            <a:srgbClr val="FF0000"/>
                          </a:solidFill>
                        </a:rPr>
                        <a:t> </a:t>
                      </a:r>
                      <a:r>
                        <a:rPr lang="en-US" sz="2400" b="1" baseline="0" dirty="0" err="1" smtClean="0">
                          <a:solidFill>
                            <a:srgbClr val="FF0000"/>
                          </a:solidFill>
                        </a:rPr>
                        <a:t>tranh</a:t>
                      </a:r>
                      <a:endParaRPr lang="en-US" sz="2400" b="1" dirty="0">
                        <a:solidFill>
                          <a:srgbClr val="FF000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en-US" sz="2400" b="0" dirty="0" err="1" smtClean="0">
                          <a:solidFill>
                            <a:srgbClr val="0033CC"/>
                          </a:solidFill>
                        </a:rPr>
                        <a:t>Đánh</a:t>
                      </a:r>
                      <a:r>
                        <a:rPr lang="en-US" sz="2400" b="0" dirty="0" smtClean="0">
                          <a:solidFill>
                            <a:srgbClr val="0033CC"/>
                          </a:solidFill>
                        </a:rPr>
                        <a:t> </a:t>
                      </a:r>
                      <a:r>
                        <a:rPr lang="en-US" sz="2400" b="0" dirty="0" err="1" smtClean="0">
                          <a:solidFill>
                            <a:srgbClr val="0033CC"/>
                          </a:solidFill>
                        </a:rPr>
                        <a:t>đuổi</a:t>
                      </a:r>
                      <a:r>
                        <a:rPr lang="en-US" sz="2400" b="0" dirty="0" smtClean="0">
                          <a:solidFill>
                            <a:srgbClr val="0033CC"/>
                          </a:solidFill>
                        </a:rPr>
                        <a:t> </a:t>
                      </a:r>
                      <a:r>
                        <a:rPr lang="en-US" sz="2400" b="0" dirty="0" err="1" smtClean="0">
                          <a:solidFill>
                            <a:srgbClr val="0033CC"/>
                          </a:solidFill>
                        </a:rPr>
                        <a:t>thực</a:t>
                      </a:r>
                      <a:r>
                        <a:rPr lang="en-US" sz="2400" b="0" dirty="0" smtClean="0">
                          <a:solidFill>
                            <a:srgbClr val="0033CC"/>
                          </a:solidFill>
                        </a:rPr>
                        <a:t> </a:t>
                      </a:r>
                      <a:r>
                        <a:rPr lang="en-US" sz="2400" b="0" dirty="0" err="1" smtClean="0">
                          <a:solidFill>
                            <a:srgbClr val="0033CC"/>
                          </a:solidFill>
                        </a:rPr>
                        <a:t>dân</a:t>
                      </a:r>
                      <a:r>
                        <a:rPr lang="en-US" sz="2400" b="0" dirty="0" smtClean="0">
                          <a:solidFill>
                            <a:srgbClr val="0033CC"/>
                          </a:solidFill>
                        </a:rPr>
                        <a:t> </a:t>
                      </a:r>
                      <a:r>
                        <a:rPr lang="en-US" sz="2400" b="0" dirty="0" err="1" smtClean="0">
                          <a:solidFill>
                            <a:srgbClr val="0033CC"/>
                          </a:solidFill>
                        </a:rPr>
                        <a:t>Pháp</a:t>
                      </a:r>
                      <a:r>
                        <a:rPr lang="en-US" sz="2400" b="0" dirty="0" smtClean="0">
                          <a:solidFill>
                            <a:srgbClr val="0033CC"/>
                          </a:solidFill>
                        </a:rPr>
                        <a:t>, </a:t>
                      </a:r>
                      <a:r>
                        <a:rPr lang="en-US" sz="2400" b="0" dirty="0" err="1" smtClean="0">
                          <a:solidFill>
                            <a:srgbClr val="0033CC"/>
                          </a:solidFill>
                        </a:rPr>
                        <a:t>giành</a:t>
                      </a:r>
                      <a:r>
                        <a:rPr lang="en-US" sz="2400" b="0" dirty="0" smtClean="0">
                          <a:solidFill>
                            <a:srgbClr val="0033CC"/>
                          </a:solidFill>
                        </a:rPr>
                        <a:t> </a:t>
                      </a:r>
                      <a:r>
                        <a:rPr lang="en-US" sz="2400" b="0" dirty="0" err="1" smtClean="0">
                          <a:solidFill>
                            <a:srgbClr val="0033CC"/>
                          </a:solidFill>
                        </a:rPr>
                        <a:t>độc</a:t>
                      </a:r>
                      <a:r>
                        <a:rPr lang="en-US" sz="2400" b="0" dirty="0" smtClean="0">
                          <a:solidFill>
                            <a:srgbClr val="0033CC"/>
                          </a:solidFill>
                        </a:rPr>
                        <a:t> </a:t>
                      </a:r>
                      <a:r>
                        <a:rPr lang="en-US" sz="2400" b="0" dirty="0" err="1" smtClean="0">
                          <a:solidFill>
                            <a:srgbClr val="0033CC"/>
                          </a:solidFill>
                        </a:rPr>
                        <a:t>lập</a:t>
                      </a:r>
                      <a:r>
                        <a:rPr lang="en-US" sz="2400" b="0" dirty="0" smtClean="0">
                          <a:solidFill>
                            <a:srgbClr val="0033CC"/>
                          </a:solidFill>
                        </a:rPr>
                        <a:t> </a:t>
                      </a:r>
                      <a:r>
                        <a:rPr lang="en-US" sz="2400" b="0" dirty="0" err="1" smtClean="0">
                          <a:solidFill>
                            <a:srgbClr val="0033CC"/>
                          </a:solidFill>
                        </a:rPr>
                        <a:t>dân</a:t>
                      </a:r>
                      <a:r>
                        <a:rPr lang="en-US" sz="2400" b="0" dirty="0" smtClean="0">
                          <a:solidFill>
                            <a:srgbClr val="0033CC"/>
                          </a:solidFill>
                        </a:rPr>
                        <a:t> </a:t>
                      </a:r>
                      <a:r>
                        <a:rPr lang="en-US" sz="2400" b="0" dirty="0" err="1" smtClean="0">
                          <a:solidFill>
                            <a:srgbClr val="0033CC"/>
                          </a:solidFill>
                        </a:rPr>
                        <a:t>tộc</a:t>
                      </a:r>
                      <a:r>
                        <a:rPr lang="en-US" sz="2400" b="0" dirty="0" smtClean="0">
                          <a:solidFill>
                            <a:srgbClr val="0033CC"/>
                          </a:solidFill>
                        </a:rPr>
                        <a:t>, </a:t>
                      </a:r>
                      <a:r>
                        <a:rPr lang="en-US" sz="2400" b="0" dirty="0" err="1" smtClean="0">
                          <a:solidFill>
                            <a:srgbClr val="0033CC"/>
                          </a:solidFill>
                        </a:rPr>
                        <a:t>khôi</a:t>
                      </a:r>
                      <a:r>
                        <a:rPr lang="en-US" sz="2400" b="0" dirty="0" smtClean="0">
                          <a:solidFill>
                            <a:srgbClr val="0033CC"/>
                          </a:solidFill>
                        </a:rPr>
                        <a:t> </a:t>
                      </a:r>
                      <a:r>
                        <a:rPr lang="en-US" sz="2400" b="0" dirty="0" err="1" smtClean="0">
                          <a:solidFill>
                            <a:srgbClr val="0033CC"/>
                          </a:solidFill>
                        </a:rPr>
                        <a:t>phục</a:t>
                      </a:r>
                      <a:r>
                        <a:rPr lang="en-US" sz="2400" b="0" dirty="0" smtClean="0">
                          <a:solidFill>
                            <a:srgbClr val="0033CC"/>
                          </a:solidFill>
                        </a:rPr>
                        <a:t> </a:t>
                      </a:r>
                      <a:r>
                        <a:rPr lang="en-US" sz="2400" b="0" dirty="0" err="1" smtClean="0">
                          <a:solidFill>
                            <a:srgbClr val="0033CC"/>
                          </a:solidFill>
                        </a:rPr>
                        <a:t>lại</a:t>
                      </a:r>
                      <a:r>
                        <a:rPr lang="en-US" sz="2400" b="0" dirty="0" smtClean="0">
                          <a:solidFill>
                            <a:srgbClr val="0033CC"/>
                          </a:solidFill>
                        </a:rPr>
                        <a:t> </a:t>
                      </a:r>
                      <a:r>
                        <a:rPr lang="en-US" sz="2400" b="0" dirty="0" err="1" smtClean="0">
                          <a:solidFill>
                            <a:srgbClr val="0033CC"/>
                          </a:solidFill>
                        </a:rPr>
                        <a:t>chế</a:t>
                      </a:r>
                      <a:r>
                        <a:rPr lang="en-US" sz="2400" b="0" dirty="0" smtClean="0">
                          <a:solidFill>
                            <a:srgbClr val="0033CC"/>
                          </a:solidFill>
                        </a:rPr>
                        <a:t> </a:t>
                      </a:r>
                      <a:r>
                        <a:rPr lang="en-US" sz="2400" b="0" dirty="0" err="1" smtClean="0">
                          <a:solidFill>
                            <a:srgbClr val="0033CC"/>
                          </a:solidFill>
                        </a:rPr>
                        <a:t>độ</a:t>
                      </a:r>
                      <a:r>
                        <a:rPr lang="en-US" sz="2400" b="0" dirty="0" smtClean="0">
                          <a:solidFill>
                            <a:srgbClr val="0033CC"/>
                          </a:solidFill>
                        </a:rPr>
                        <a:t> </a:t>
                      </a:r>
                      <a:r>
                        <a:rPr lang="en-US" sz="2400" b="0" dirty="0" err="1" smtClean="0">
                          <a:solidFill>
                            <a:srgbClr val="0033CC"/>
                          </a:solidFill>
                        </a:rPr>
                        <a:t>phong</a:t>
                      </a:r>
                      <a:r>
                        <a:rPr lang="en-US" sz="2400" b="0" dirty="0" smtClean="0">
                          <a:solidFill>
                            <a:srgbClr val="0033CC"/>
                          </a:solidFill>
                        </a:rPr>
                        <a:t> </a:t>
                      </a:r>
                      <a:r>
                        <a:rPr lang="en-US" sz="2400" b="0" dirty="0" err="1" smtClean="0">
                          <a:solidFill>
                            <a:srgbClr val="0033CC"/>
                          </a:solidFill>
                        </a:rPr>
                        <a:t>kiến</a:t>
                      </a:r>
                      <a:r>
                        <a:rPr lang="en-US" sz="2400" b="0" dirty="0" smtClean="0">
                          <a:solidFill>
                            <a:srgbClr val="0033CC"/>
                          </a:solidFill>
                        </a:rPr>
                        <a:t> </a:t>
                      </a:r>
                      <a:r>
                        <a:rPr lang="en-US" sz="2400" b="0" dirty="0" err="1" smtClean="0">
                          <a:solidFill>
                            <a:srgbClr val="0033CC"/>
                          </a:solidFill>
                        </a:rPr>
                        <a:t>chuyên</a:t>
                      </a:r>
                      <a:r>
                        <a:rPr lang="en-US" sz="2400" b="0" dirty="0" smtClean="0">
                          <a:solidFill>
                            <a:srgbClr val="0033CC"/>
                          </a:solidFill>
                        </a:rPr>
                        <a:t> </a:t>
                      </a:r>
                      <a:r>
                        <a:rPr lang="en-US" sz="2400" b="0" dirty="0" err="1" smtClean="0">
                          <a:solidFill>
                            <a:srgbClr val="0033CC"/>
                          </a:solidFill>
                        </a:rPr>
                        <a:t>chế</a:t>
                      </a:r>
                      <a:r>
                        <a:rPr lang="en-US" sz="2400" b="1" dirty="0" smtClean="0">
                          <a:solidFill>
                            <a:srgbClr val="0033CC"/>
                          </a:solidFill>
                        </a:rPr>
                        <a:t>.</a:t>
                      </a:r>
                      <a:endParaRPr lang="en-US" sz="2400" b="1"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vi-VN" sz="2000" b="0" dirty="0" smtClean="0">
                          <a:solidFill>
                            <a:srgbClr val="0033CC"/>
                          </a:solidFill>
                        </a:rPr>
                        <a:t>Chống lại chính sách cướp bóc, bình định quân sự của Pháp, bảo vệ quê hương,… =&gt; chưa đưa ra phương hướng đấu tranh rõ ràng.</a:t>
                      </a:r>
                      <a:endParaRPr lang="en-US" sz="2000" b="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895100"/>
                  </a:ext>
                </a:extLst>
              </a:tr>
              <a:tr h="1400125">
                <a:tc>
                  <a:txBody>
                    <a:bodyPr/>
                    <a:lstStyle/>
                    <a:p>
                      <a:r>
                        <a:rPr lang="en-US" sz="2400" b="1" dirty="0" err="1" smtClean="0">
                          <a:solidFill>
                            <a:srgbClr val="FF0000"/>
                          </a:solidFill>
                        </a:rPr>
                        <a:t>Lực</a:t>
                      </a:r>
                      <a:r>
                        <a:rPr lang="en-US" sz="2400" b="1" baseline="0" dirty="0" smtClean="0">
                          <a:solidFill>
                            <a:srgbClr val="FF0000"/>
                          </a:solidFill>
                        </a:rPr>
                        <a:t> </a:t>
                      </a:r>
                      <a:r>
                        <a:rPr lang="en-US" sz="2400" b="1" baseline="0" dirty="0" err="1" smtClean="0">
                          <a:solidFill>
                            <a:srgbClr val="FF0000"/>
                          </a:solidFill>
                        </a:rPr>
                        <a:t>lượng</a:t>
                      </a:r>
                      <a:r>
                        <a:rPr lang="en-US" sz="2400" b="1" baseline="0" dirty="0" smtClean="0">
                          <a:solidFill>
                            <a:srgbClr val="FF0000"/>
                          </a:solidFill>
                        </a:rPr>
                        <a:t> </a:t>
                      </a:r>
                      <a:r>
                        <a:rPr lang="en-US" sz="2400" b="1" baseline="0" dirty="0" err="1" smtClean="0">
                          <a:solidFill>
                            <a:srgbClr val="FF0000"/>
                          </a:solidFill>
                        </a:rPr>
                        <a:t>lãnh</a:t>
                      </a:r>
                      <a:r>
                        <a:rPr lang="en-US" sz="2400" b="1" baseline="0" dirty="0" smtClean="0">
                          <a:solidFill>
                            <a:srgbClr val="FF0000"/>
                          </a:solidFill>
                        </a:rPr>
                        <a:t> </a:t>
                      </a:r>
                      <a:r>
                        <a:rPr lang="en-US" sz="2400" b="1" baseline="0" dirty="0" err="1" smtClean="0">
                          <a:solidFill>
                            <a:srgbClr val="FF0000"/>
                          </a:solidFill>
                        </a:rPr>
                        <a:t>đạo</a:t>
                      </a:r>
                      <a:endParaRPr lang="en-US" sz="2400" b="1" dirty="0">
                        <a:solidFill>
                          <a:srgbClr val="FF000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vi-VN" sz="2000" dirty="0" smtClean="0">
                          <a:solidFill>
                            <a:srgbClr val="0033CC"/>
                          </a:solidFill>
                        </a:rPr>
                        <a:t>Các văn thân, sĩ phu yêu nước chủ động đứng lên dựng cờ khởi nghĩa theo tiếng gọi Cần vương.</a:t>
                      </a:r>
                      <a:endParaRPr lang="en-US" sz="20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vi-VN" sz="2000" dirty="0" smtClean="0">
                          <a:solidFill>
                            <a:srgbClr val="0033CC"/>
                          </a:solidFill>
                        </a:rPr>
                        <a:t>Các thủ lĩnh nông dân có uy tín, được nghĩa quân bầu lên.</a:t>
                      </a:r>
                      <a:endParaRPr lang="en-US" sz="20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94120898"/>
                  </a:ext>
                </a:extLst>
              </a:tr>
              <a:tr h="1637919">
                <a:tc>
                  <a:txBody>
                    <a:bodyPr/>
                    <a:lstStyle/>
                    <a:p>
                      <a:r>
                        <a:rPr lang="en-US" sz="2400" b="1" dirty="0" err="1" smtClean="0">
                          <a:solidFill>
                            <a:srgbClr val="FF0000"/>
                          </a:solidFill>
                        </a:rPr>
                        <a:t>Phạm</a:t>
                      </a:r>
                      <a:r>
                        <a:rPr lang="en-US" sz="2400" b="1" baseline="0" dirty="0" smtClean="0">
                          <a:solidFill>
                            <a:srgbClr val="FF0000"/>
                          </a:solidFill>
                        </a:rPr>
                        <a:t> vi, </a:t>
                      </a:r>
                      <a:r>
                        <a:rPr lang="en-US" sz="2400" b="1" baseline="0" dirty="0" err="1" smtClean="0">
                          <a:solidFill>
                            <a:srgbClr val="FF0000"/>
                          </a:solidFill>
                        </a:rPr>
                        <a:t>quy</a:t>
                      </a:r>
                      <a:r>
                        <a:rPr lang="en-US" sz="2400" b="1" baseline="0" dirty="0" smtClean="0">
                          <a:solidFill>
                            <a:srgbClr val="FF0000"/>
                          </a:solidFill>
                        </a:rPr>
                        <a:t>  </a:t>
                      </a:r>
                      <a:r>
                        <a:rPr lang="en-US" sz="2400" b="1" baseline="0" dirty="0" err="1" smtClean="0">
                          <a:solidFill>
                            <a:srgbClr val="FF0000"/>
                          </a:solidFill>
                        </a:rPr>
                        <a:t>mô</a:t>
                      </a:r>
                      <a:endParaRPr lang="en-US" sz="2400" b="1" dirty="0">
                        <a:solidFill>
                          <a:srgbClr val="FF000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endParaRPr lang="en-US" sz="24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endParaRPr lang="en-US" sz="24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18350171"/>
                  </a:ext>
                </a:extLst>
              </a:tr>
            </a:tbl>
          </a:graphicData>
        </a:graphic>
      </p:graphicFrame>
    </p:spTree>
    <p:extLst>
      <p:ext uri="{BB962C8B-B14F-4D97-AF65-F5344CB8AC3E}">
        <p14:creationId xmlns:p14="http://schemas.microsoft.com/office/powerpoint/2010/main" val="40612845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304800"/>
          </a:xfrm>
        </p:spPr>
        <p:txBody>
          <a:bodyPr>
            <a:noAutofit/>
          </a:bodyPr>
          <a:lstStyle/>
          <a:p>
            <a:r>
              <a:rPr lang="vi-VN" sz="2000" b="1" dirty="0" smtClean="0">
                <a:solidFill>
                  <a:srgbClr val="FF0000"/>
                </a:solidFill>
                <a:cs typeface="Times New Roman" pitchFamily="18" charset="0"/>
              </a:rPr>
              <a:t> </a:t>
            </a:r>
            <a:r>
              <a:rPr lang="vi-VN" sz="2000" b="1" dirty="0">
                <a:solidFill>
                  <a:srgbClr val="FF0000"/>
                </a:solidFill>
                <a:cs typeface="Times New Roman" pitchFamily="18" charset="0"/>
              </a:rPr>
              <a:t>Bảng so sánh: điểm khác biệt giữa phong trào Cần vương và khởi nghĩa Yên Thế</a:t>
            </a:r>
            <a:endParaRPr lang="en-US" sz="2000" b="1" dirty="0">
              <a:solidFill>
                <a:srgbClr val="FF0000"/>
              </a:solidFill>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233048759"/>
              </p:ext>
            </p:extLst>
          </p:nvPr>
        </p:nvGraphicFramePr>
        <p:xfrm>
          <a:off x="1" y="304800"/>
          <a:ext cx="9137072" cy="6553200"/>
        </p:xfrm>
        <a:graphic>
          <a:graphicData uri="http://schemas.openxmlformats.org/drawingml/2006/table">
            <a:tbl>
              <a:tblPr firstRow="1" bandRow="1">
                <a:tableStyleId>{5C22544A-7EE6-4342-B048-85BDC9FD1C3A}</a:tableStyleId>
              </a:tblPr>
              <a:tblGrid>
                <a:gridCol w="1676399">
                  <a:extLst>
                    <a:ext uri="{9D8B030D-6E8A-4147-A177-3AD203B41FA5}">
                      <a16:colId xmlns:a16="http://schemas.microsoft.com/office/drawing/2014/main" val="3688448596"/>
                    </a:ext>
                  </a:extLst>
                </a:gridCol>
                <a:gridCol w="3515600">
                  <a:extLst>
                    <a:ext uri="{9D8B030D-6E8A-4147-A177-3AD203B41FA5}">
                      <a16:colId xmlns:a16="http://schemas.microsoft.com/office/drawing/2014/main" val="919713998"/>
                    </a:ext>
                  </a:extLst>
                </a:gridCol>
                <a:gridCol w="3945073">
                  <a:extLst>
                    <a:ext uri="{9D8B030D-6E8A-4147-A177-3AD203B41FA5}">
                      <a16:colId xmlns:a16="http://schemas.microsoft.com/office/drawing/2014/main" val="2588358094"/>
                    </a:ext>
                  </a:extLst>
                </a:gridCol>
              </a:tblGrid>
              <a:tr h="914525">
                <a:tc>
                  <a:txBody>
                    <a:bodyPr/>
                    <a:lstStyle/>
                    <a:p>
                      <a:endParaRPr lang="en-US" dirty="0"/>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vi-VN" sz="2400" dirty="0" smtClean="0">
                          <a:ln>
                            <a:solidFill>
                              <a:srgbClr val="FF0000"/>
                            </a:solidFill>
                          </a:ln>
                        </a:rPr>
                        <a:t>Phong trào Cần vương</a:t>
                      </a:r>
                    </a:p>
                    <a:p>
                      <a:r>
                        <a:rPr lang="vi-VN" sz="2400" dirty="0" smtClean="0">
                          <a:ln>
                            <a:solidFill>
                              <a:srgbClr val="FF0000"/>
                            </a:solidFill>
                          </a:ln>
                        </a:rPr>
                        <a:t>(1885 - 1896)</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en-US" sz="2400" dirty="0" err="1" smtClean="0">
                          <a:ln>
                            <a:solidFill>
                              <a:srgbClr val="FF0000"/>
                            </a:solidFill>
                          </a:ln>
                        </a:rPr>
                        <a:t>Khởi</a:t>
                      </a:r>
                      <a:r>
                        <a:rPr lang="en-US" sz="2400" dirty="0" smtClean="0">
                          <a:ln>
                            <a:solidFill>
                              <a:srgbClr val="FF0000"/>
                            </a:solidFill>
                          </a:ln>
                        </a:rPr>
                        <a:t> </a:t>
                      </a:r>
                      <a:r>
                        <a:rPr lang="en-US" sz="2400" dirty="0" err="1" smtClean="0">
                          <a:ln>
                            <a:solidFill>
                              <a:srgbClr val="FF0000"/>
                            </a:solidFill>
                          </a:ln>
                        </a:rPr>
                        <a:t>nghĩa</a:t>
                      </a:r>
                      <a:r>
                        <a:rPr lang="en-US" sz="2400" dirty="0" smtClean="0">
                          <a:ln>
                            <a:solidFill>
                              <a:srgbClr val="FF0000"/>
                            </a:solidFill>
                          </a:ln>
                        </a:rPr>
                        <a:t> </a:t>
                      </a:r>
                      <a:r>
                        <a:rPr lang="en-US" sz="2400" dirty="0" err="1" smtClean="0">
                          <a:ln>
                            <a:solidFill>
                              <a:srgbClr val="FF0000"/>
                            </a:solidFill>
                          </a:ln>
                        </a:rPr>
                        <a:t>Yên</a:t>
                      </a:r>
                      <a:r>
                        <a:rPr lang="en-US" sz="2400" dirty="0" smtClean="0">
                          <a:ln>
                            <a:solidFill>
                              <a:srgbClr val="FF0000"/>
                            </a:solidFill>
                          </a:ln>
                        </a:rPr>
                        <a:t> </a:t>
                      </a:r>
                      <a:r>
                        <a:rPr lang="en-US" sz="2400" dirty="0" err="1" smtClean="0">
                          <a:ln>
                            <a:solidFill>
                              <a:srgbClr val="FF0000"/>
                            </a:solidFill>
                          </a:ln>
                        </a:rPr>
                        <a:t>Thế</a:t>
                      </a:r>
                      <a:endParaRPr lang="en-US" sz="2400" dirty="0" smtClean="0">
                        <a:ln>
                          <a:solidFill>
                            <a:srgbClr val="FF0000"/>
                          </a:solidFill>
                        </a:ln>
                      </a:endParaRPr>
                    </a:p>
                    <a:p>
                      <a:r>
                        <a:rPr lang="en-US" sz="2400" dirty="0" smtClean="0">
                          <a:ln>
                            <a:solidFill>
                              <a:srgbClr val="FF0000"/>
                            </a:solidFill>
                          </a:ln>
                        </a:rPr>
                        <a:t>(1884 - 1913)</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13260140"/>
                  </a:ext>
                </a:extLst>
              </a:tr>
              <a:tr h="896070">
                <a:tc>
                  <a:txBody>
                    <a:bodyPr/>
                    <a:lstStyle/>
                    <a:p>
                      <a:r>
                        <a:rPr lang="en-US" sz="2400" b="1" dirty="0" err="1" smtClean="0">
                          <a:solidFill>
                            <a:srgbClr val="FF0000"/>
                          </a:solidFill>
                        </a:rPr>
                        <a:t>Tư</a:t>
                      </a:r>
                      <a:r>
                        <a:rPr lang="en-US" sz="2400" b="1" baseline="0" dirty="0" smtClean="0">
                          <a:solidFill>
                            <a:srgbClr val="FF0000"/>
                          </a:solidFill>
                        </a:rPr>
                        <a:t> </a:t>
                      </a:r>
                      <a:r>
                        <a:rPr lang="en-US" sz="2400" b="1" baseline="0" dirty="0" err="1" smtClean="0">
                          <a:solidFill>
                            <a:srgbClr val="FF0000"/>
                          </a:solidFill>
                        </a:rPr>
                        <a:t>tưởng</a:t>
                      </a:r>
                      <a:endParaRPr lang="en-US" sz="2400" b="1" dirty="0">
                        <a:solidFill>
                          <a:srgbClr val="FF000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vi-VN" b="0" dirty="0" smtClean="0">
                          <a:solidFill>
                            <a:srgbClr val="0033CC"/>
                          </a:solidFill>
                        </a:rPr>
                        <a:t>Chịu sự chi phối của chiếu Cần vương (ban ra ngày 13/7/1885).</a:t>
                      </a:r>
                      <a:endParaRPr lang="en-US" b="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vi-VN" sz="2000" dirty="0" smtClean="0">
                          <a:solidFill>
                            <a:srgbClr val="0033CC"/>
                          </a:solidFill>
                        </a:rPr>
                        <a:t>Không chịu sự chi phối của chiếu Cần vương</a:t>
                      </a:r>
                      <a:endParaRPr lang="en-US" sz="20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17143856"/>
                  </a:ext>
                </a:extLst>
              </a:tr>
              <a:tr h="1704561">
                <a:tc>
                  <a:txBody>
                    <a:bodyPr/>
                    <a:lstStyle/>
                    <a:p>
                      <a:r>
                        <a:rPr lang="en-US" sz="2400" b="1" dirty="0" err="1" smtClean="0">
                          <a:solidFill>
                            <a:srgbClr val="FF0000"/>
                          </a:solidFill>
                        </a:rPr>
                        <a:t>Phương</a:t>
                      </a:r>
                      <a:r>
                        <a:rPr lang="en-US" sz="2400" b="1" baseline="0" dirty="0" smtClean="0">
                          <a:solidFill>
                            <a:srgbClr val="FF0000"/>
                          </a:solidFill>
                        </a:rPr>
                        <a:t> </a:t>
                      </a:r>
                      <a:r>
                        <a:rPr lang="en-US" sz="2400" b="1" baseline="0" dirty="0" err="1" smtClean="0">
                          <a:solidFill>
                            <a:srgbClr val="FF0000"/>
                          </a:solidFill>
                        </a:rPr>
                        <a:t>hướng</a:t>
                      </a:r>
                      <a:r>
                        <a:rPr lang="en-US" sz="2400" b="1" baseline="0" dirty="0" smtClean="0">
                          <a:solidFill>
                            <a:srgbClr val="FF0000"/>
                          </a:solidFill>
                        </a:rPr>
                        <a:t> </a:t>
                      </a:r>
                      <a:r>
                        <a:rPr lang="en-US" sz="2400" b="1" baseline="0" dirty="0" err="1" smtClean="0">
                          <a:solidFill>
                            <a:srgbClr val="FF0000"/>
                          </a:solidFill>
                        </a:rPr>
                        <a:t>đấu</a:t>
                      </a:r>
                      <a:r>
                        <a:rPr lang="en-US" sz="2400" b="1" baseline="0" dirty="0" smtClean="0">
                          <a:solidFill>
                            <a:srgbClr val="FF0000"/>
                          </a:solidFill>
                        </a:rPr>
                        <a:t> </a:t>
                      </a:r>
                      <a:r>
                        <a:rPr lang="en-US" sz="2400" b="1" baseline="0" dirty="0" err="1" smtClean="0">
                          <a:solidFill>
                            <a:srgbClr val="FF0000"/>
                          </a:solidFill>
                        </a:rPr>
                        <a:t>tranh</a:t>
                      </a:r>
                      <a:endParaRPr lang="en-US" sz="2400" b="1" dirty="0">
                        <a:solidFill>
                          <a:srgbClr val="FF000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en-US" sz="2400" b="0" dirty="0" err="1" smtClean="0">
                          <a:solidFill>
                            <a:srgbClr val="0033CC"/>
                          </a:solidFill>
                        </a:rPr>
                        <a:t>Đánh</a:t>
                      </a:r>
                      <a:r>
                        <a:rPr lang="en-US" sz="2400" b="0" dirty="0" smtClean="0">
                          <a:solidFill>
                            <a:srgbClr val="0033CC"/>
                          </a:solidFill>
                        </a:rPr>
                        <a:t> </a:t>
                      </a:r>
                      <a:r>
                        <a:rPr lang="en-US" sz="2400" b="0" dirty="0" err="1" smtClean="0">
                          <a:solidFill>
                            <a:srgbClr val="0033CC"/>
                          </a:solidFill>
                        </a:rPr>
                        <a:t>đuổi</a:t>
                      </a:r>
                      <a:r>
                        <a:rPr lang="en-US" sz="2400" b="0" dirty="0" smtClean="0">
                          <a:solidFill>
                            <a:srgbClr val="0033CC"/>
                          </a:solidFill>
                        </a:rPr>
                        <a:t> </a:t>
                      </a:r>
                      <a:r>
                        <a:rPr lang="en-US" sz="2400" b="0" dirty="0" err="1" smtClean="0">
                          <a:solidFill>
                            <a:srgbClr val="0033CC"/>
                          </a:solidFill>
                        </a:rPr>
                        <a:t>thực</a:t>
                      </a:r>
                      <a:r>
                        <a:rPr lang="en-US" sz="2400" b="0" dirty="0" smtClean="0">
                          <a:solidFill>
                            <a:srgbClr val="0033CC"/>
                          </a:solidFill>
                        </a:rPr>
                        <a:t> </a:t>
                      </a:r>
                      <a:r>
                        <a:rPr lang="en-US" sz="2400" b="0" dirty="0" err="1" smtClean="0">
                          <a:solidFill>
                            <a:srgbClr val="0033CC"/>
                          </a:solidFill>
                        </a:rPr>
                        <a:t>dân</a:t>
                      </a:r>
                      <a:r>
                        <a:rPr lang="en-US" sz="2400" b="0" dirty="0" smtClean="0">
                          <a:solidFill>
                            <a:srgbClr val="0033CC"/>
                          </a:solidFill>
                        </a:rPr>
                        <a:t> </a:t>
                      </a:r>
                      <a:r>
                        <a:rPr lang="en-US" sz="2400" b="0" dirty="0" err="1" smtClean="0">
                          <a:solidFill>
                            <a:srgbClr val="0033CC"/>
                          </a:solidFill>
                        </a:rPr>
                        <a:t>Pháp</a:t>
                      </a:r>
                      <a:r>
                        <a:rPr lang="en-US" sz="2400" b="0" dirty="0" smtClean="0">
                          <a:solidFill>
                            <a:srgbClr val="0033CC"/>
                          </a:solidFill>
                        </a:rPr>
                        <a:t>, </a:t>
                      </a:r>
                      <a:r>
                        <a:rPr lang="en-US" sz="2400" b="0" dirty="0" err="1" smtClean="0">
                          <a:solidFill>
                            <a:srgbClr val="0033CC"/>
                          </a:solidFill>
                        </a:rPr>
                        <a:t>giành</a:t>
                      </a:r>
                      <a:r>
                        <a:rPr lang="en-US" sz="2400" b="0" dirty="0" smtClean="0">
                          <a:solidFill>
                            <a:srgbClr val="0033CC"/>
                          </a:solidFill>
                        </a:rPr>
                        <a:t> </a:t>
                      </a:r>
                      <a:r>
                        <a:rPr lang="en-US" sz="2400" b="0" dirty="0" err="1" smtClean="0">
                          <a:solidFill>
                            <a:srgbClr val="0033CC"/>
                          </a:solidFill>
                        </a:rPr>
                        <a:t>độc</a:t>
                      </a:r>
                      <a:r>
                        <a:rPr lang="en-US" sz="2400" b="0" dirty="0" smtClean="0">
                          <a:solidFill>
                            <a:srgbClr val="0033CC"/>
                          </a:solidFill>
                        </a:rPr>
                        <a:t> </a:t>
                      </a:r>
                      <a:r>
                        <a:rPr lang="en-US" sz="2400" b="0" dirty="0" err="1" smtClean="0">
                          <a:solidFill>
                            <a:srgbClr val="0033CC"/>
                          </a:solidFill>
                        </a:rPr>
                        <a:t>lập</a:t>
                      </a:r>
                      <a:r>
                        <a:rPr lang="en-US" sz="2400" b="0" dirty="0" smtClean="0">
                          <a:solidFill>
                            <a:srgbClr val="0033CC"/>
                          </a:solidFill>
                        </a:rPr>
                        <a:t> </a:t>
                      </a:r>
                      <a:r>
                        <a:rPr lang="en-US" sz="2400" b="0" dirty="0" err="1" smtClean="0">
                          <a:solidFill>
                            <a:srgbClr val="0033CC"/>
                          </a:solidFill>
                        </a:rPr>
                        <a:t>dân</a:t>
                      </a:r>
                      <a:r>
                        <a:rPr lang="en-US" sz="2400" b="0" dirty="0" smtClean="0">
                          <a:solidFill>
                            <a:srgbClr val="0033CC"/>
                          </a:solidFill>
                        </a:rPr>
                        <a:t> </a:t>
                      </a:r>
                      <a:r>
                        <a:rPr lang="en-US" sz="2400" b="0" dirty="0" err="1" smtClean="0">
                          <a:solidFill>
                            <a:srgbClr val="0033CC"/>
                          </a:solidFill>
                        </a:rPr>
                        <a:t>tộc</a:t>
                      </a:r>
                      <a:r>
                        <a:rPr lang="en-US" sz="2400" b="0" dirty="0" smtClean="0">
                          <a:solidFill>
                            <a:srgbClr val="0033CC"/>
                          </a:solidFill>
                        </a:rPr>
                        <a:t>, </a:t>
                      </a:r>
                      <a:r>
                        <a:rPr lang="en-US" sz="2400" b="0" dirty="0" err="1" smtClean="0">
                          <a:solidFill>
                            <a:srgbClr val="0033CC"/>
                          </a:solidFill>
                        </a:rPr>
                        <a:t>khôi</a:t>
                      </a:r>
                      <a:r>
                        <a:rPr lang="en-US" sz="2400" b="0" dirty="0" smtClean="0">
                          <a:solidFill>
                            <a:srgbClr val="0033CC"/>
                          </a:solidFill>
                        </a:rPr>
                        <a:t> </a:t>
                      </a:r>
                      <a:r>
                        <a:rPr lang="en-US" sz="2400" b="0" dirty="0" err="1" smtClean="0">
                          <a:solidFill>
                            <a:srgbClr val="0033CC"/>
                          </a:solidFill>
                        </a:rPr>
                        <a:t>phục</a:t>
                      </a:r>
                      <a:r>
                        <a:rPr lang="en-US" sz="2400" b="0" dirty="0" smtClean="0">
                          <a:solidFill>
                            <a:srgbClr val="0033CC"/>
                          </a:solidFill>
                        </a:rPr>
                        <a:t> </a:t>
                      </a:r>
                      <a:r>
                        <a:rPr lang="en-US" sz="2400" b="0" dirty="0" err="1" smtClean="0">
                          <a:solidFill>
                            <a:srgbClr val="0033CC"/>
                          </a:solidFill>
                        </a:rPr>
                        <a:t>lại</a:t>
                      </a:r>
                      <a:r>
                        <a:rPr lang="en-US" sz="2400" b="0" dirty="0" smtClean="0">
                          <a:solidFill>
                            <a:srgbClr val="0033CC"/>
                          </a:solidFill>
                        </a:rPr>
                        <a:t> </a:t>
                      </a:r>
                      <a:r>
                        <a:rPr lang="en-US" sz="2400" b="0" dirty="0" err="1" smtClean="0">
                          <a:solidFill>
                            <a:srgbClr val="0033CC"/>
                          </a:solidFill>
                        </a:rPr>
                        <a:t>chế</a:t>
                      </a:r>
                      <a:r>
                        <a:rPr lang="en-US" sz="2400" b="0" dirty="0" smtClean="0">
                          <a:solidFill>
                            <a:srgbClr val="0033CC"/>
                          </a:solidFill>
                        </a:rPr>
                        <a:t> </a:t>
                      </a:r>
                      <a:r>
                        <a:rPr lang="en-US" sz="2400" b="0" dirty="0" err="1" smtClean="0">
                          <a:solidFill>
                            <a:srgbClr val="0033CC"/>
                          </a:solidFill>
                        </a:rPr>
                        <a:t>độ</a:t>
                      </a:r>
                      <a:r>
                        <a:rPr lang="en-US" sz="2400" b="0" dirty="0" smtClean="0">
                          <a:solidFill>
                            <a:srgbClr val="0033CC"/>
                          </a:solidFill>
                        </a:rPr>
                        <a:t> </a:t>
                      </a:r>
                      <a:r>
                        <a:rPr lang="en-US" sz="2400" b="0" dirty="0" err="1" smtClean="0">
                          <a:solidFill>
                            <a:srgbClr val="0033CC"/>
                          </a:solidFill>
                        </a:rPr>
                        <a:t>phong</a:t>
                      </a:r>
                      <a:r>
                        <a:rPr lang="en-US" sz="2400" b="0" dirty="0" smtClean="0">
                          <a:solidFill>
                            <a:srgbClr val="0033CC"/>
                          </a:solidFill>
                        </a:rPr>
                        <a:t> </a:t>
                      </a:r>
                      <a:r>
                        <a:rPr lang="en-US" sz="2400" b="0" dirty="0" err="1" smtClean="0">
                          <a:solidFill>
                            <a:srgbClr val="0033CC"/>
                          </a:solidFill>
                        </a:rPr>
                        <a:t>kiến</a:t>
                      </a:r>
                      <a:r>
                        <a:rPr lang="en-US" sz="2400" b="0" dirty="0" smtClean="0">
                          <a:solidFill>
                            <a:srgbClr val="0033CC"/>
                          </a:solidFill>
                        </a:rPr>
                        <a:t> </a:t>
                      </a:r>
                      <a:r>
                        <a:rPr lang="en-US" sz="2400" b="0" dirty="0" err="1" smtClean="0">
                          <a:solidFill>
                            <a:srgbClr val="0033CC"/>
                          </a:solidFill>
                        </a:rPr>
                        <a:t>chuyên</a:t>
                      </a:r>
                      <a:r>
                        <a:rPr lang="en-US" sz="2400" b="0" dirty="0" smtClean="0">
                          <a:solidFill>
                            <a:srgbClr val="0033CC"/>
                          </a:solidFill>
                        </a:rPr>
                        <a:t> </a:t>
                      </a:r>
                      <a:r>
                        <a:rPr lang="en-US" sz="2400" b="0" dirty="0" err="1" smtClean="0">
                          <a:solidFill>
                            <a:srgbClr val="0033CC"/>
                          </a:solidFill>
                        </a:rPr>
                        <a:t>chế</a:t>
                      </a:r>
                      <a:r>
                        <a:rPr lang="en-US" sz="2400" b="1" dirty="0" smtClean="0">
                          <a:solidFill>
                            <a:srgbClr val="0033CC"/>
                          </a:solidFill>
                        </a:rPr>
                        <a:t>.</a:t>
                      </a:r>
                      <a:endParaRPr lang="en-US" sz="2400" b="1"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vi-VN" sz="2000" b="0" dirty="0" smtClean="0">
                          <a:solidFill>
                            <a:srgbClr val="0033CC"/>
                          </a:solidFill>
                        </a:rPr>
                        <a:t>Chống lại chính sách cướp bóc, bình định quân sự của Pháp, bảo vệ quê hương,… =&gt; chưa đưa ra phương hướng đấu tranh rõ ràng.</a:t>
                      </a:r>
                      <a:endParaRPr lang="en-US" sz="2000" b="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895100"/>
                  </a:ext>
                </a:extLst>
              </a:tr>
              <a:tr h="1400125">
                <a:tc>
                  <a:txBody>
                    <a:bodyPr/>
                    <a:lstStyle/>
                    <a:p>
                      <a:r>
                        <a:rPr lang="en-US" sz="2400" b="1" dirty="0" err="1" smtClean="0">
                          <a:solidFill>
                            <a:srgbClr val="FF0000"/>
                          </a:solidFill>
                        </a:rPr>
                        <a:t>Lực</a:t>
                      </a:r>
                      <a:r>
                        <a:rPr lang="en-US" sz="2400" b="1" baseline="0" dirty="0" smtClean="0">
                          <a:solidFill>
                            <a:srgbClr val="FF0000"/>
                          </a:solidFill>
                        </a:rPr>
                        <a:t> </a:t>
                      </a:r>
                      <a:r>
                        <a:rPr lang="en-US" sz="2400" b="1" baseline="0" dirty="0" err="1" smtClean="0">
                          <a:solidFill>
                            <a:srgbClr val="FF0000"/>
                          </a:solidFill>
                        </a:rPr>
                        <a:t>lượng</a:t>
                      </a:r>
                      <a:r>
                        <a:rPr lang="en-US" sz="2400" b="1" baseline="0" dirty="0" smtClean="0">
                          <a:solidFill>
                            <a:srgbClr val="FF0000"/>
                          </a:solidFill>
                        </a:rPr>
                        <a:t> </a:t>
                      </a:r>
                      <a:r>
                        <a:rPr lang="en-US" sz="2400" b="1" baseline="0" dirty="0" err="1" smtClean="0">
                          <a:solidFill>
                            <a:srgbClr val="FF0000"/>
                          </a:solidFill>
                        </a:rPr>
                        <a:t>lãnh</a:t>
                      </a:r>
                      <a:r>
                        <a:rPr lang="en-US" sz="2400" b="1" baseline="0" dirty="0" smtClean="0">
                          <a:solidFill>
                            <a:srgbClr val="FF0000"/>
                          </a:solidFill>
                        </a:rPr>
                        <a:t> </a:t>
                      </a:r>
                      <a:r>
                        <a:rPr lang="en-US" sz="2400" b="1" baseline="0" dirty="0" err="1" smtClean="0">
                          <a:solidFill>
                            <a:srgbClr val="FF0000"/>
                          </a:solidFill>
                        </a:rPr>
                        <a:t>đạo</a:t>
                      </a:r>
                      <a:endParaRPr lang="en-US" sz="2400" b="1" dirty="0">
                        <a:solidFill>
                          <a:srgbClr val="FF000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vi-VN" sz="2000" dirty="0" smtClean="0">
                          <a:solidFill>
                            <a:srgbClr val="0033CC"/>
                          </a:solidFill>
                        </a:rPr>
                        <a:t>Các văn thân, sĩ phu yêu nước chủ động đứng lên dựng cờ khởi nghĩa theo tiếng gọi Cần vương.</a:t>
                      </a:r>
                      <a:endParaRPr lang="en-US" sz="20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vi-VN" sz="2000" dirty="0" smtClean="0">
                          <a:solidFill>
                            <a:srgbClr val="0033CC"/>
                          </a:solidFill>
                        </a:rPr>
                        <a:t>Các thủ lĩnh nông dân có uy tín, được nghĩa quân bầu lên.</a:t>
                      </a:r>
                      <a:endParaRPr lang="en-US" sz="20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94120898"/>
                  </a:ext>
                </a:extLst>
              </a:tr>
              <a:tr h="1637919">
                <a:tc>
                  <a:txBody>
                    <a:bodyPr/>
                    <a:lstStyle/>
                    <a:p>
                      <a:r>
                        <a:rPr lang="en-US" sz="2400" b="1" dirty="0" err="1" smtClean="0">
                          <a:solidFill>
                            <a:srgbClr val="FF0000"/>
                          </a:solidFill>
                        </a:rPr>
                        <a:t>Phạm</a:t>
                      </a:r>
                      <a:r>
                        <a:rPr lang="en-US" sz="2400" b="1" baseline="0" dirty="0" smtClean="0">
                          <a:solidFill>
                            <a:srgbClr val="FF0000"/>
                          </a:solidFill>
                        </a:rPr>
                        <a:t> vi, </a:t>
                      </a:r>
                      <a:r>
                        <a:rPr lang="en-US" sz="2400" b="1" baseline="0" dirty="0" err="1" smtClean="0">
                          <a:solidFill>
                            <a:srgbClr val="FF0000"/>
                          </a:solidFill>
                        </a:rPr>
                        <a:t>quy</a:t>
                      </a:r>
                      <a:r>
                        <a:rPr lang="en-US" sz="2400" b="1" baseline="0" dirty="0" smtClean="0">
                          <a:solidFill>
                            <a:srgbClr val="FF0000"/>
                          </a:solidFill>
                        </a:rPr>
                        <a:t>  </a:t>
                      </a:r>
                      <a:r>
                        <a:rPr lang="en-US" sz="2400" b="1" baseline="0" dirty="0" err="1" smtClean="0">
                          <a:solidFill>
                            <a:srgbClr val="FF0000"/>
                          </a:solidFill>
                        </a:rPr>
                        <a:t>mô</a:t>
                      </a:r>
                      <a:endParaRPr lang="en-US" sz="2400" b="1" dirty="0">
                        <a:solidFill>
                          <a:srgbClr val="FF0000"/>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en-US" sz="2400" dirty="0" err="1" smtClean="0">
                          <a:solidFill>
                            <a:srgbClr val="0033CC"/>
                          </a:solidFill>
                        </a:rPr>
                        <a:t>Diễn</a:t>
                      </a:r>
                      <a:r>
                        <a:rPr lang="en-US" sz="2400" dirty="0" smtClean="0">
                          <a:solidFill>
                            <a:srgbClr val="0033CC"/>
                          </a:solidFill>
                        </a:rPr>
                        <a:t> </a:t>
                      </a:r>
                      <a:r>
                        <a:rPr lang="en-US" sz="2400" dirty="0" err="1" smtClean="0">
                          <a:solidFill>
                            <a:srgbClr val="0033CC"/>
                          </a:solidFill>
                        </a:rPr>
                        <a:t>ra</a:t>
                      </a:r>
                      <a:r>
                        <a:rPr lang="en-US" sz="2400" dirty="0" smtClean="0">
                          <a:solidFill>
                            <a:srgbClr val="0033CC"/>
                          </a:solidFill>
                        </a:rPr>
                        <a:t> </a:t>
                      </a:r>
                      <a:r>
                        <a:rPr lang="en-US" sz="2400" dirty="0" err="1" smtClean="0">
                          <a:solidFill>
                            <a:srgbClr val="0033CC"/>
                          </a:solidFill>
                        </a:rPr>
                        <a:t>trên</a:t>
                      </a:r>
                      <a:r>
                        <a:rPr lang="en-US" sz="2400" dirty="0" smtClean="0">
                          <a:solidFill>
                            <a:srgbClr val="0033CC"/>
                          </a:solidFill>
                        </a:rPr>
                        <a:t> </a:t>
                      </a:r>
                      <a:r>
                        <a:rPr lang="en-US" sz="2400" dirty="0" err="1" smtClean="0">
                          <a:solidFill>
                            <a:srgbClr val="0033CC"/>
                          </a:solidFill>
                        </a:rPr>
                        <a:t>phạm</a:t>
                      </a:r>
                      <a:r>
                        <a:rPr lang="en-US" sz="2400" dirty="0" smtClean="0">
                          <a:solidFill>
                            <a:srgbClr val="0033CC"/>
                          </a:solidFill>
                        </a:rPr>
                        <a:t> vi </a:t>
                      </a:r>
                      <a:r>
                        <a:rPr lang="en-US" sz="2400" dirty="0" err="1" smtClean="0">
                          <a:solidFill>
                            <a:srgbClr val="0033CC"/>
                          </a:solidFill>
                        </a:rPr>
                        <a:t>rộng</a:t>
                      </a:r>
                      <a:r>
                        <a:rPr lang="en-US" sz="2400" dirty="0" smtClean="0">
                          <a:solidFill>
                            <a:srgbClr val="0033CC"/>
                          </a:solidFill>
                        </a:rPr>
                        <a:t> </a:t>
                      </a:r>
                      <a:r>
                        <a:rPr lang="en-US" sz="2400" dirty="0" err="1" smtClean="0">
                          <a:solidFill>
                            <a:srgbClr val="0033CC"/>
                          </a:solidFill>
                        </a:rPr>
                        <a:t>lớn</a:t>
                      </a:r>
                      <a:r>
                        <a:rPr lang="en-US" sz="2400" dirty="0" smtClean="0">
                          <a:solidFill>
                            <a:srgbClr val="0033CC"/>
                          </a:solidFill>
                        </a:rPr>
                        <a:t>, </a:t>
                      </a:r>
                      <a:r>
                        <a:rPr lang="en-US" sz="2400" dirty="0" err="1" smtClean="0">
                          <a:solidFill>
                            <a:srgbClr val="0033CC"/>
                          </a:solidFill>
                        </a:rPr>
                        <a:t>nhất</a:t>
                      </a:r>
                      <a:r>
                        <a:rPr lang="en-US" sz="2400" dirty="0" smtClean="0">
                          <a:solidFill>
                            <a:srgbClr val="0033CC"/>
                          </a:solidFill>
                        </a:rPr>
                        <a:t> </a:t>
                      </a:r>
                      <a:r>
                        <a:rPr lang="en-US" sz="2400" dirty="0" err="1" smtClean="0">
                          <a:solidFill>
                            <a:srgbClr val="0033CC"/>
                          </a:solidFill>
                        </a:rPr>
                        <a:t>là</a:t>
                      </a:r>
                      <a:r>
                        <a:rPr lang="en-US" sz="2400" dirty="0" smtClean="0">
                          <a:solidFill>
                            <a:srgbClr val="0033CC"/>
                          </a:solidFill>
                        </a:rPr>
                        <a:t> ở </a:t>
                      </a:r>
                      <a:r>
                        <a:rPr lang="en-US" sz="2400" dirty="0" err="1" smtClean="0">
                          <a:solidFill>
                            <a:srgbClr val="0033CC"/>
                          </a:solidFill>
                        </a:rPr>
                        <a:t>Bắc</a:t>
                      </a:r>
                      <a:r>
                        <a:rPr lang="en-US" sz="2400" dirty="0" smtClean="0">
                          <a:solidFill>
                            <a:srgbClr val="0033CC"/>
                          </a:solidFill>
                        </a:rPr>
                        <a:t> </a:t>
                      </a:r>
                      <a:r>
                        <a:rPr lang="en-US" sz="2400" dirty="0" err="1" smtClean="0">
                          <a:solidFill>
                            <a:srgbClr val="0033CC"/>
                          </a:solidFill>
                        </a:rPr>
                        <a:t>Bì</a:t>
                      </a:r>
                      <a:r>
                        <a:rPr lang="en-US" sz="2400" dirty="0" smtClean="0">
                          <a:solidFill>
                            <a:srgbClr val="0033CC"/>
                          </a:solidFill>
                        </a:rPr>
                        <a:t> </a:t>
                      </a:r>
                      <a:r>
                        <a:rPr lang="en-US" sz="2400" dirty="0" err="1" smtClean="0">
                          <a:solidFill>
                            <a:srgbClr val="0033CC"/>
                          </a:solidFill>
                        </a:rPr>
                        <a:t>và</a:t>
                      </a:r>
                      <a:r>
                        <a:rPr lang="en-US" sz="2400" dirty="0" smtClean="0">
                          <a:solidFill>
                            <a:srgbClr val="0033CC"/>
                          </a:solidFill>
                        </a:rPr>
                        <a:t> </a:t>
                      </a:r>
                      <a:r>
                        <a:rPr lang="en-US" sz="2400" dirty="0" err="1" smtClean="0">
                          <a:solidFill>
                            <a:srgbClr val="0033CC"/>
                          </a:solidFill>
                        </a:rPr>
                        <a:t>Trung</a:t>
                      </a:r>
                      <a:r>
                        <a:rPr lang="en-US" sz="2400" dirty="0" smtClean="0">
                          <a:solidFill>
                            <a:srgbClr val="0033CC"/>
                          </a:solidFill>
                        </a:rPr>
                        <a:t> </a:t>
                      </a:r>
                      <a:r>
                        <a:rPr lang="en-US" sz="2400" dirty="0" err="1" smtClean="0">
                          <a:solidFill>
                            <a:srgbClr val="0033CC"/>
                          </a:solidFill>
                        </a:rPr>
                        <a:t>Kì</a:t>
                      </a:r>
                      <a:r>
                        <a:rPr lang="en-US" sz="2400" dirty="0" smtClean="0">
                          <a:solidFill>
                            <a:srgbClr val="0033CC"/>
                          </a:solidFill>
                        </a:rPr>
                        <a:t>; </a:t>
                      </a:r>
                      <a:r>
                        <a:rPr lang="en-US" sz="2400" dirty="0" err="1" smtClean="0">
                          <a:solidFill>
                            <a:srgbClr val="0033CC"/>
                          </a:solidFill>
                        </a:rPr>
                        <a:t>kéo</a:t>
                      </a:r>
                      <a:r>
                        <a:rPr lang="en-US" sz="2400" dirty="0" smtClean="0">
                          <a:solidFill>
                            <a:srgbClr val="0033CC"/>
                          </a:solidFill>
                        </a:rPr>
                        <a:t> </a:t>
                      </a:r>
                      <a:r>
                        <a:rPr lang="en-US" sz="2400" dirty="0" err="1" smtClean="0">
                          <a:solidFill>
                            <a:srgbClr val="0033CC"/>
                          </a:solidFill>
                        </a:rPr>
                        <a:t>dài</a:t>
                      </a:r>
                      <a:r>
                        <a:rPr lang="en-US" sz="2400" dirty="0" smtClean="0">
                          <a:solidFill>
                            <a:srgbClr val="0033CC"/>
                          </a:solidFill>
                        </a:rPr>
                        <a:t> 11 </a:t>
                      </a:r>
                      <a:r>
                        <a:rPr lang="en-US" sz="2400" dirty="0" err="1" smtClean="0">
                          <a:solidFill>
                            <a:srgbClr val="0033CC"/>
                          </a:solidFill>
                        </a:rPr>
                        <a:t>năm</a:t>
                      </a:r>
                      <a:r>
                        <a:rPr lang="en-US" sz="2400" dirty="0" smtClean="0">
                          <a:solidFill>
                            <a:srgbClr val="0033CC"/>
                          </a:solidFill>
                        </a:rPr>
                        <a:t> (1885 - 1896).</a:t>
                      </a:r>
                      <a:endParaRPr lang="en-US" sz="24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tc>
                  <a:txBody>
                    <a:bodyPr/>
                    <a:lstStyle/>
                    <a:p>
                      <a:r>
                        <a:rPr lang="en-US" sz="2400" dirty="0" err="1" smtClean="0">
                          <a:solidFill>
                            <a:srgbClr val="0033CC"/>
                          </a:solidFill>
                        </a:rPr>
                        <a:t>Diễn</a:t>
                      </a:r>
                      <a:r>
                        <a:rPr lang="en-US" sz="2400" dirty="0" smtClean="0">
                          <a:solidFill>
                            <a:srgbClr val="0033CC"/>
                          </a:solidFill>
                        </a:rPr>
                        <a:t> </a:t>
                      </a:r>
                      <a:r>
                        <a:rPr lang="en-US" sz="2400" dirty="0" err="1" smtClean="0">
                          <a:solidFill>
                            <a:srgbClr val="0033CC"/>
                          </a:solidFill>
                        </a:rPr>
                        <a:t>ra</a:t>
                      </a:r>
                      <a:r>
                        <a:rPr lang="en-US" sz="2400" dirty="0" smtClean="0">
                          <a:solidFill>
                            <a:srgbClr val="0033CC"/>
                          </a:solidFill>
                        </a:rPr>
                        <a:t> </a:t>
                      </a:r>
                      <a:r>
                        <a:rPr lang="en-US" sz="2400" dirty="0" err="1" smtClean="0">
                          <a:solidFill>
                            <a:srgbClr val="0033CC"/>
                          </a:solidFill>
                        </a:rPr>
                        <a:t>chủ</a:t>
                      </a:r>
                      <a:r>
                        <a:rPr lang="en-US" sz="2400" dirty="0" smtClean="0">
                          <a:solidFill>
                            <a:srgbClr val="0033CC"/>
                          </a:solidFill>
                        </a:rPr>
                        <a:t> </a:t>
                      </a:r>
                      <a:r>
                        <a:rPr lang="en-US" sz="2400" dirty="0" err="1" smtClean="0">
                          <a:solidFill>
                            <a:srgbClr val="0033CC"/>
                          </a:solidFill>
                        </a:rPr>
                        <a:t>yếu</a:t>
                      </a:r>
                      <a:r>
                        <a:rPr lang="en-US" sz="2400" dirty="0" smtClean="0">
                          <a:solidFill>
                            <a:srgbClr val="0033CC"/>
                          </a:solidFill>
                        </a:rPr>
                        <a:t> </a:t>
                      </a:r>
                      <a:r>
                        <a:rPr lang="en-US" sz="2400" dirty="0" err="1" smtClean="0">
                          <a:solidFill>
                            <a:srgbClr val="0033CC"/>
                          </a:solidFill>
                        </a:rPr>
                        <a:t>tại</a:t>
                      </a:r>
                      <a:r>
                        <a:rPr lang="en-US" sz="2400" dirty="0" smtClean="0">
                          <a:solidFill>
                            <a:srgbClr val="0033CC"/>
                          </a:solidFill>
                        </a:rPr>
                        <a:t> </a:t>
                      </a:r>
                      <a:r>
                        <a:rPr lang="en-US" sz="2400" dirty="0" err="1" smtClean="0">
                          <a:solidFill>
                            <a:srgbClr val="0033CC"/>
                          </a:solidFill>
                        </a:rPr>
                        <a:t>địa</a:t>
                      </a:r>
                      <a:r>
                        <a:rPr lang="en-US" sz="2400" dirty="0" smtClean="0">
                          <a:solidFill>
                            <a:srgbClr val="0033CC"/>
                          </a:solidFill>
                        </a:rPr>
                        <a:t> </a:t>
                      </a:r>
                      <a:r>
                        <a:rPr lang="en-US" sz="2400" dirty="0" err="1" smtClean="0">
                          <a:solidFill>
                            <a:srgbClr val="0033CC"/>
                          </a:solidFill>
                        </a:rPr>
                        <a:t>bàn</a:t>
                      </a:r>
                      <a:r>
                        <a:rPr lang="en-US" sz="2400" dirty="0" smtClean="0">
                          <a:solidFill>
                            <a:srgbClr val="0033CC"/>
                          </a:solidFill>
                        </a:rPr>
                        <a:t> </a:t>
                      </a:r>
                      <a:r>
                        <a:rPr lang="en-US" sz="2400" dirty="0" err="1" smtClean="0">
                          <a:solidFill>
                            <a:srgbClr val="0033CC"/>
                          </a:solidFill>
                        </a:rPr>
                        <a:t>huyện</a:t>
                      </a:r>
                      <a:r>
                        <a:rPr lang="en-US" sz="2400" dirty="0" smtClean="0">
                          <a:solidFill>
                            <a:srgbClr val="0033CC"/>
                          </a:solidFill>
                        </a:rPr>
                        <a:t> </a:t>
                      </a:r>
                      <a:r>
                        <a:rPr lang="en-US" sz="2400" dirty="0" err="1" smtClean="0">
                          <a:solidFill>
                            <a:srgbClr val="0033CC"/>
                          </a:solidFill>
                        </a:rPr>
                        <a:t>Yên</a:t>
                      </a:r>
                      <a:r>
                        <a:rPr lang="en-US" sz="2400" dirty="0" smtClean="0">
                          <a:solidFill>
                            <a:srgbClr val="0033CC"/>
                          </a:solidFill>
                        </a:rPr>
                        <a:t> </a:t>
                      </a:r>
                      <a:r>
                        <a:rPr lang="en-US" sz="2400" dirty="0" err="1" smtClean="0">
                          <a:solidFill>
                            <a:srgbClr val="0033CC"/>
                          </a:solidFill>
                        </a:rPr>
                        <a:t>Thế</a:t>
                      </a:r>
                      <a:r>
                        <a:rPr lang="en-US" sz="2400" dirty="0" smtClean="0">
                          <a:solidFill>
                            <a:srgbClr val="0033CC"/>
                          </a:solidFill>
                        </a:rPr>
                        <a:t> (</a:t>
                      </a:r>
                      <a:r>
                        <a:rPr lang="en-US" sz="2400" dirty="0" err="1" smtClean="0">
                          <a:solidFill>
                            <a:srgbClr val="0033CC"/>
                          </a:solidFill>
                        </a:rPr>
                        <a:t>Bắc</a:t>
                      </a:r>
                      <a:r>
                        <a:rPr lang="en-US" sz="2400" dirty="0" smtClean="0">
                          <a:solidFill>
                            <a:srgbClr val="0033CC"/>
                          </a:solidFill>
                        </a:rPr>
                        <a:t> </a:t>
                      </a:r>
                      <a:r>
                        <a:rPr lang="en-US" sz="2400" dirty="0" err="1" smtClean="0">
                          <a:solidFill>
                            <a:srgbClr val="0033CC"/>
                          </a:solidFill>
                        </a:rPr>
                        <a:t>Giang</a:t>
                      </a:r>
                      <a:r>
                        <a:rPr lang="en-US" sz="2400" dirty="0" smtClean="0">
                          <a:solidFill>
                            <a:srgbClr val="0033CC"/>
                          </a:solidFill>
                        </a:rPr>
                        <a:t>); </a:t>
                      </a:r>
                      <a:r>
                        <a:rPr lang="en-US" sz="2400" dirty="0" err="1" smtClean="0">
                          <a:solidFill>
                            <a:srgbClr val="0033CC"/>
                          </a:solidFill>
                        </a:rPr>
                        <a:t>kéo</a:t>
                      </a:r>
                      <a:r>
                        <a:rPr lang="en-US" sz="2400" dirty="0" smtClean="0">
                          <a:solidFill>
                            <a:srgbClr val="0033CC"/>
                          </a:solidFill>
                        </a:rPr>
                        <a:t> </a:t>
                      </a:r>
                      <a:r>
                        <a:rPr lang="en-US" sz="2400" dirty="0" err="1" smtClean="0">
                          <a:solidFill>
                            <a:srgbClr val="0033CC"/>
                          </a:solidFill>
                        </a:rPr>
                        <a:t>dài</a:t>
                      </a:r>
                      <a:r>
                        <a:rPr lang="en-US" sz="2400" dirty="0" smtClean="0">
                          <a:solidFill>
                            <a:srgbClr val="0033CC"/>
                          </a:solidFill>
                        </a:rPr>
                        <a:t> 30 </a:t>
                      </a:r>
                      <a:r>
                        <a:rPr lang="en-US" sz="2400" dirty="0" err="1" smtClean="0">
                          <a:solidFill>
                            <a:srgbClr val="0033CC"/>
                          </a:solidFill>
                        </a:rPr>
                        <a:t>năm</a:t>
                      </a:r>
                      <a:r>
                        <a:rPr lang="en-US" sz="2400" dirty="0" smtClean="0">
                          <a:solidFill>
                            <a:srgbClr val="0033CC"/>
                          </a:solidFill>
                        </a:rPr>
                        <a:t> (1884 - 1913).</a:t>
                      </a:r>
                      <a:endParaRPr lang="en-US" sz="2400" dirty="0">
                        <a:solidFill>
                          <a:srgbClr val="0033CC"/>
                        </a:solidFill>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18350171"/>
                  </a:ext>
                </a:extLst>
              </a:tr>
            </a:tbl>
          </a:graphicData>
        </a:graphic>
      </p:graphicFrame>
    </p:spTree>
    <p:extLst>
      <p:ext uri="{BB962C8B-B14F-4D97-AF65-F5344CB8AC3E}">
        <p14:creationId xmlns:p14="http://schemas.microsoft.com/office/powerpoint/2010/main" val="23202717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609600"/>
          </a:xfrm>
        </p:spPr>
        <p:txBody>
          <a:bodyPr>
            <a:noAutofit/>
          </a:bodyPr>
          <a:lstStyle/>
          <a:p>
            <a:r>
              <a:rPr lang="vi-VN" sz="2000" b="1" dirty="0" smtClean="0">
                <a:solidFill>
                  <a:srgbClr val="FF0000"/>
                </a:solidFill>
                <a:cs typeface="Times New Roman" pitchFamily="18" charset="0"/>
              </a:rPr>
              <a:t> </a:t>
            </a:r>
            <a:r>
              <a:rPr lang="vi-VN" sz="2000" b="1" dirty="0">
                <a:solidFill>
                  <a:srgbClr val="FF0000"/>
                </a:solidFill>
                <a:cs typeface="Times New Roman" pitchFamily="18" charset="0"/>
              </a:rPr>
              <a:t>Bảng so sánh: điểm khác biệt giữa phong trào Cần vương và khởi nghĩa Yên Thế</a:t>
            </a:r>
            <a:endParaRPr lang="en-US" sz="2000" b="1" dirty="0">
              <a:solidFill>
                <a:srgbClr val="FF0000"/>
              </a:solidFill>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683677728"/>
              </p:ext>
            </p:extLst>
          </p:nvPr>
        </p:nvGraphicFramePr>
        <p:xfrm>
          <a:off x="1" y="762000"/>
          <a:ext cx="9137072" cy="6172201"/>
        </p:xfrm>
        <a:graphic>
          <a:graphicData uri="http://schemas.openxmlformats.org/drawingml/2006/table">
            <a:tbl>
              <a:tblPr firstRow="1" bandRow="1">
                <a:tableStyleId>{5C22544A-7EE6-4342-B048-85BDC9FD1C3A}</a:tableStyleId>
              </a:tblPr>
              <a:tblGrid>
                <a:gridCol w="1394866">
                  <a:extLst>
                    <a:ext uri="{9D8B030D-6E8A-4147-A177-3AD203B41FA5}">
                      <a16:colId xmlns:a16="http://schemas.microsoft.com/office/drawing/2014/main" val="3688448596"/>
                    </a:ext>
                  </a:extLst>
                </a:gridCol>
                <a:gridCol w="3797133">
                  <a:extLst>
                    <a:ext uri="{9D8B030D-6E8A-4147-A177-3AD203B41FA5}">
                      <a16:colId xmlns:a16="http://schemas.microsoft.com/office/drawing/2014/main" val="919713998"/>
                    </a:ext>
                  </a:extLst>
                </a:gridCol>
                <a:gridCol w="3945073">
                  <a:extLst>
                    <a:ext uri="{9D8B030D-6E8A-4147-A177-3AD203B41FA5}">
                      <a16:colId xmlns:a16="http://schemas.microsoft.com/office/drawing/2014/main" val="2588358094"/>
                    </a:ext>
                  </a:extLst>
                </a:gridCol>
              </a:tblGrid>
              <a:tr h="1181253">
                <a:tc>
                  <a:txBody>
                    <a:bodyPr/>
                    <a:lstStyle/>
                    <a:p>
                      <a:endParaRPr lang="en-US" dirty="0"/>
                    </a:p>
                  </a:txBody>
                  <a:tcPr/>
                </a:tc>
                <a:tc>
                  <a:txBody>
                    <a:bodyPr/>
                    <a:lstStyle/>
                    <a:p>
                      <a:r>
                        <a:rPr lang="vi-VN" dirty="0" smtClean="0"/>
                        <a:t>Phong trào Cần vương</a:t>
                      </a:r>
                    </a:p>
                    <a:p>
                      <a:r>
                        <a:rPr lang="vi-VN" dirty="0" smtClean="0"/>
                        <a:t>(1885 - 1896)</a:t>
                      </a:r>
                    </a:p>
                    <a:p>
                      <a:endParaRPr lang="en-US" dirty="0"/>
                    </a:p>
                  </a:txBody>
                  <a:tcPr/>
                </a:tc>
                <a:tc>
                  <a:txBody>
                    <a:bodyPr/>
                    <a:lstStyle/>
                    <a:p>
                      <a:r>
                        <a:rPr lang="en-US" dirty="0" smtClean="0"/>
                        <a:t>Kho </a:t>
                      </a:r>
                      <a:r>
                        <a:rPr lang="en-US" dirty="0" err="1" smtClean="0"/>
                        <a:t>nghĩa</a:t>
                      </a:r>
                      <a:r>
                        <a:rPr lang="en-US" dirty="0" smtClean="0"/>
                        <a:t> </a:t>
                      </a:r>
                      <a:r>
                        <a:rPr lang="en-US" dirty="0" err="1" smtClean="0"/>
                        <a:t>Yên</a:t>
                      </a:r>
                      <a:r>
                        <a:rPr lang="en-US" dirty="0" smtClean="0"/>
                        <a:t> </a:t>
                      </a:r>
                      <a:r>
                        <a:rPr lang="en-US" dirty="0" err="1" smtClean="0"/>
                        <a:t>Thế</a:t>
                      </a:r>
                      <a:endParaRPr lang="en-US" dirty="0" smtClean="0"/>
                    </a:p>
                    <a:p>
                      <a:r>
                        <a:rPr lang="en-US" dirty="0" smtClean="0"/>
                        <a:t>(1884 - 1913)</a:t>
                      </a:r>
                    </a:p>
                    <a:p>
                      <a:endParaRPr lang="en-US" dirty="0"/>
                    </a:p>
                  </a:txBody>
                  <a:tcPr/>
                </a:tc>
                <a:extLst>
                  <a:ext uri="{0D108BD9-81ED-4DB2-BD59-A6C34878D82A}">
                    <a16:rowId xmlns:a16="http://schemas.microsoft.com/office/drawing/2014/main" val="2713260140"/>
                  </a:ext>
                </a:extLst>
              </a:tr>
              <a:tr h="1181253">
                <a:tc>
                  <a:txBody>
                    <a:bodyPr/>
                    <a:lstStyle/>
                    <a:p>
                      <a:r>
                        <a:rPr lang="en-US" dirty="0" err="1" smtClean="0"/>
                        <a:t>Tư</a:t>
                      </a:r>
                      <a:r>
                        <a:rPr lang="en-US" baseline="0" dirty="0" smtClean="0"/>
                        <a:t> </a:t>
                      </a:r>
                      <a:r>
                        <a:rPr lang="en-US" baseline="0" dirty="0" err="1" smtClean="0"/>
                        <a:t>tưởng</a:t>
                      </a:r>
                      <a:endParaRPr lang="en-US" dirty="0"/>
                    </a:p>
                  </a:txBody>
                  <a:tcPr/>
                </a:tc>
                <a:tc>
                  <a:txBody>
                    <a:bodyPr/>
                    <a:lstStyle/>
                    <a:p>
                      <a:r>
                        <a:rPr lang="vi-VN" dirty="0" smtClean="0"/>
                        <a:t>Chịu sự chi phối của chiếu Cần vương (ban ra ngày 13/7/1885).</a:t>
                      </a:r>
                      <a:endParaRPr lang="en-US" dirty="0"/>
                    </a:p>
                  </a:txBody>
                  <a:tcPr/>
                </a:tc>
                <a:tc>
                  <a:txBody>
                    <a:bodyPr/>
                    <a:lstStyle/>
                    <a:p>
                      <a:r>
                        <a:rPr lang="vi-VN" dirty="0" smtClean="0"/>
                        <a:t>Không chịu sự chi phối của chiếu Cần vương</a:t>
                      </a:r>
                      <a:endParaRPr lang="en-US" dirty="0"/>
                    </a:p>
                  </a:txBody>
                  <a:tcPr/>
                </a:tc>
                <a:extLst>
                  <a:ext uri="{0D108BD9-81ED-4DB2-BD59-A6C34878D82A}">
                    <a16:rowId xmlns:a16="http://schemas.microsoft.com/office/drawing/2014/main" val="1517143856"/>
                  </a:ext>
                </a:extLst>
              </a:tr>
              <a:tr h="1447189">
                <a:tc>
                  <a:txBody>
                    <a:bodyPr/>
                    <a:lstStyle/>
                    <a:p>
                      <a:r>
                        <a:rPr lang="en-US" dirty="0" err="1" smtClean="0"/>
                        <a:t>Phương</a:t>
                      </a:r>
                      <a:r>
                        <a:rPr lang="en-US" baseline="0" dirty="0" smtClean="0"/>
                        <a:t> </a:t>
                      </a:r>
                      <a:r>
                        <a:rPr lang="en-US" baseline="0" dirty="0" err="1" smtClean="0"/>
                        <a:t>hướng</a:t>
                      </a:r>
                      <a:r>
                        <a:rPr lang="en-US" baseline="0" dirty="0" smtClean="0"/>
                        <a:t> </a:t>
                      </a:r>
                      <a:r>
                        <a:rPr lang="en-US" baseline="0" dirty="0" err="1" smtClean="0"/>
                        <a:t>đấu</a:t>
                      </a:r>
                      <a:r>
                        <a:rPr lang="en-US" baseline="0" dirty="0" smtClean="0"/>
                        <a:t> </a:t>
                      </a:r>
                      <a:r>
                        <a:rPr lang="en-US" baseline="0" dirty="0" err="1" smtClean="0"/>
                        <a:t>tranh</a:t>
                      </a:r>
                      <a:endParaRPr lang="en-US" dirty="0"/>
                    </a:p>
                  </a:txBody>
                  <a:tcPr/>
                </a:tc>
                <a:tc>
                  <a:txBody>
                    <a:bodyPr/>
                    <a:lstStyle/>
                    <a:p>
                      <a:r>
                        <a:rPr lang="en-US" dirty="0" err="1" smtClean="0"/>
                        <a:t>Đánh</a:t>
                      </a:r>
                      <a:r>
                        <a:rPr lang="en-US" dirty="0" smtClean="0"/>
                        <a:t> </a:t>
                      </a:r>
                      <a:r>
                        <a:rPr lang="en-US" dirty="0" err="1" smtClean="0"/>
                        <a:t>đuổi</a:t>
                      </a:r>
                      <a:r>
                        <a:rPr lang="en-US" dirty="0" smtClean="0"/>
                        <a:t> </a:t>
                      </a:r>
                      <a:r>
                        <a:rPr lang="en-US" dirty="0" err="1" smtClean="0"/>
                        <a:t>thực</a:t>
                      </a:r>
                      <a:r>
                        <a:rPr lang="en-US" dirty="0" smtClean="0"/>
                        <a:t> </a:t>
                      </a:r>
                      <a:r>
                        <a:rPr lang="en-US" dirty="0" err="1" smtClean="0"/>
                        <a:t>dân</a:t>
                      </a:r>
                      <a:r>
                        <a:rPr lang="en-US" dirty="0" smtClean="0"/>
                        <a:t> </a:t>
                      </a:r>
                      <a:r>
                        <a:rPr lang="en-US" dirty="0" err="1" smtClean="0"/>
                        <a:t>Pháp</a:t>
                      </a:r>
                      <a:r>
                        <a:rPr lang="en-US" dirty="0" smtClean="0"/>
                        <a:t>, </a:t>
                      </a:r>
                      <a:r>
                        <a:rPr lang="en-US" dirty="0" err="1" smtClean="0"/>
                        <a:t>giành</a:t>
                      </a:r>
                      <a:r>
                        <a:rPr lang="en-US" dirty="0" smtClean="0"/>
                        <a:t> </a:t>
                      </a:r>
                      <a:r>
                        <a:rPr lang="en-US" dirty="0" err="1" smtClean="0"/>
                        <a:t>độc</a:t>
                      </a:r>
                      <a:r>
                        <a:rPr lang="en-US" dirty="0" smtClean="0"/>
                        <a:t> </a:t>
                      </a:r>
                      <a:r>
                        <a:rPr lang="en-US" dirty="0" err="1" smtClean="0"/>
                        <a:t>lập</a:t>
                      </a:r>
                      <a:r>
                        <a:rPr lang="en-US" dirty="0" smtClean="0"/>
                        <a:t> </a:t>
                      </a:r>
                      <a:r>
                        <a:rPr lang="en-US" dirty="0" err="1" smtClean="0"/>
                        <a:t>dân</a:t>
                      </a:r>
                      <a:r>
                        <a:rPr lang="en-US" dirty="0" smtClean="0"/>
                        <a:t> </a:t>
                      </a:r>
                      <a:r>
                        <a:rPr lang="en-US" dirty="0" err="1" smtClean="0"/>
                        <a:t>tộc</a:t>
                      </a:r>
                      <a:r>
                        <a:rPr lang="en-US" dirty="0" smtClean="0"/>
                        <a:t>, </a:t>
                      </a:r>
                      <a:r>
                        <a:rPr lang="en-US" dirty="0" err="1" smtClean="0"/>
                        <a:t>khôi</a:t>
                      </a:r>
                      <a:r>
                        <a:rPr lang="en-US" dirty="0" smtClean="0"/>
                        <a:t> </a:t>
                      </a:r>
                      <a:r>
                        <a:rPr lang="en-US" dirty="0" err="1" smtClean="0"/>
                        <a:t>phục</a:t>
                      </a:r>
                      <a:r>
                        <a:rPr lang="en-US" dirty="0" smtClean="0"/>
                        <a:t> </a:t>
                      </a:r>
                      <a:r>
                        <a:rPr lang="en-US" dirty="0" err="1" smtClean="0"/>
                        <a:t>lại</a:t>
                      </a:r>
                      <a:r>
                        <a:rPr lang="en-US" dirty="0" smtClean="0"/>
                        <a:t> </a:t>
                      </a:r>
                      <a:r>
                        <a:rPr lang="en-US" dirty="0" err="1" smtClean="0"/>
                        <a:t>chế</a:t>
                      </a:r>
                      <a:r>
                        <a:rPr lang="en-US" dirty="0" smtClean="0"/>
                        <a:t> </a:t>
                      </a:r>
                      <a:r>
                        <a:rPr lang="en-US" dirty="0" err="1" smtClean="0"/>
                        <a:t>độ</a:t>
                      </a:r>
                      <a:r>
                        <a:rPr lang="en-US" dirty="0" smtClean="0"/>
                        <a:t> </a:t>
                      </a:r>
                      <a:r>
                        <a:rPr lang="en-US" dirty="0" err="1" smtClean="0"/>
                        <a:t>phong</a:t>
                      </a:r>
                      <a:r>
                        <a:rPr lang="en-US" dirty="0" smtClean="0"/>
                        <a:t> </a:t>
                      </a:r>
                      <a:r>
                        <a:rPr lang="en-US" dirty="0" err="1" smtClean="0"/>
                        <a:t>kiến</a:t>
                      </a:r>
                      <a:r>
                        <a:rPr lang="en-US" dirty="0" smtClean="0"/>
                        <a:t> </a:t>
                      </a:r>
                      <a:r>
                        <a:rPr lang="en-US" dirty="0" err="1" smtClean="0"/>
                        <a:t>chuyên</a:t>
                      </a:r>
                      <a:r>
                        <a:rPr lang="en-US" dirty="0" smtClean="0"/>
                        <a:t> </a:t>
                      </a:r>
                      <a:r>
                        <a:rPr lang="en-US" dirty="0" err="1" smtClean="0"/>
                        <a:t>chế</a:t>
                      </a:r>
                      <a:r>
                        <a:rPr lang="en-US" dirty="0" smtClean="0"/>
                        <a:t>.</a:t>
                      </a:r>
                      <a:endParaRPr lang="en-US" dirty="0"/>
                    </a:p>
                  </a:txBody>
                  <a:tcPr/>
                </a:tc>
                <a:tc>
                  <a:txBody>
                    <a:bodyPr/>
                    <a:lstStyle/>
                    <a:p>
                      <a:r>
                        <a:rPr lang="vi-VN" dirty="0" smtClean="0"/>
                        <a:t>Chống lại chính sách cướp bóc, bình định quân sự của Pháp, bảo vệ quê hương,… =&gt; chưa đưa ra phương hướng đấu tranh rõ ràng.</a:t>
                      </a:r>
                      <a:endParaRPr lang="en-US" dirty="0"/>
                    </a:p>
                  </a:txBody>
                  <a:tcPr/>
                </a:tc>
                <a:extLst>
                  <a:ext uri="{0D108BD9-81ED-4DB2-BD59-A6C34878D82A}">
                    <a16:rowId xmlns:a16="http://schemas.microsoft.com/office/drawing/2014/main" val="10895100"/>
                  </a:ext>
                </a:extLst>
              </a:tr>
              <a:tr h="1181253">
                <a:tc>
                  <a:txBody>
                    <a:bodyPr/>
                    <a:lstStyle/>
                    <a:p>
                      <a:r>
                        <a:rPr lang="en-US" dirty="0" err="1" smtClean="0"/>
                        <a:t>Lực</a:t>
                      </a:r>
                      <a:r>
                        <a:rPr lang="en-US" baseline="0" dirty="0" smtClean="0"/>
                        <a:t> </a:t>
                      </a:r>
                      <a:r>
                        <a:rPr lang="en-US" baseline="0" dirty="0" err="1" smtClean="0"/>
                        <a:t>lượng</a:t>
                      </a:r>
                      <a:r>
                        <a:rPr lang="en-US" baseline="0" dirty="0" smtClean="0"/>
                        <a:t> </a:t>
                      </a:r>
                      <a:r>
                        <a:rPr lang="en-US" baseline="0" dirty="0" err="1" smtClean="0"/>
                        <a:t>lãnh</a:t>
                      </a:r>
                      <a:r>
                        <a:rPr lang="en-US" baseline="0" dirty="0" smtClean="0"/>
                        <a:t> </a:t>
                      </a:r>
                      <a:r>
                        <a:rPr lang="en-US" baseline="0" dirty="0" err="1" smtClean="0"/>
                        <a:t>đạo</a:t>
                      </a:r>
                      <a:endParaRPr lang="en-US" dirty="0"/>
                    </a:p>
                  </a:txBody>
                  <a:tcPr/>
                </a:tc>
                <a:tc>
                  <a:txBody>
                    <a:bodyPr/>
                    <a:lstStyle/>
                    <a:p>
                      <a:r>
                        <a:rPr lang="vi-VN" dirty="0" smtClean="0"/>
                        <a:t>Các văn thân, sĩ phu yêu nước chủ động đứng lên dựng cờ khởi nghĩa theo tiếng gọi Cần vương.</a:t>
                      </a:r>
                      <a:endParaRPr lang="en-US" dirty="0"/>
                    </a:p>
                  </a:txBody>
                  <a:tcPr/>
                </a:tc>
                <a:tc>
                  <a:txBody>
                    <a:bodyPr/>
                    <a:lstStyle/>
                    <a:p>
                      <a:r>
                        <a:rPr lang="vi-VN" dirty="0" smtClean="0"/>
                        <a:t>Các thủ lĩnh nông dân có uy tín, được nghĩa quân bầu lên.</a:t>
                      </a:r>
                      <a:endParaRPr lang="en-US" dirty="0"/>
                    </a:p>
                  </a:txBody>
                  <a:tcPr/>
                </a:tc>
                <a:extLst>
                  <a:ext uri="{0D108BD9-81ED-4DB2-BD59-A6C34878D82A}">
                    <a16:rowId xmlns:a16="http://schemas.microsoft.com/office/drawing/2014/main" val="3294120898"/>
                  </a:ext>
                </a:extLst>
              </a:tr>
              <a:tr h="1181253">
                <a:tc>
                  <a:txBody>
                    <a:bodyPr/>
                    <a:lstStyle/>
                    <a:p>
                      <a:r>
                        <a:rPr lang="en-US" dirty="0" err="1" smtClean="0"/>
                        <a:t>Phạm</a:t>
                      </a:r>
                      <a:r>
                        <a:rPr lang="en-US" baseline="0" dirty="0" smtClean="0"/>
                        <a:t> vi, </a:t>
                      </a:r>
                      <a:r>
                        <a:rPr lang="en-US" baseline="0" dirty="0" err="1" smtClean="0"/>
                        <a:t>quy</a:t>
                      </a:r>
                      <a:r>
                        <a:rPr lang="en-US" baseline="0" dirty="0" smtClean="0"/>
                        <a:t>  </a:t>
                      </a:r>
                      <a:r>
                        <a:rPr lang="en-US" baseline="0" dirty="0" err="1" smtClean="0"/>
                        <a:t>mô</a:t>
                      </a:r>
                      <a:endParaRPr lang="en-US" dirty="0"/>
                    </a:p>
                  </a:txBody>
                  <a:tcPr/>
                </a:tc>
                <a:tc>
                  <a:txBody>
                    <a:bodyPr/>
                    <a:lstStyle/>
                    <a:p>
                      <a:r>
                        <a:rPr lang="en-US" dirty="0" err="1" smtClean="0"/>
                        <a:t>Diễn</a:t>
                      </a:r>
                      <a:r>
                        <a:rPr lang="en-US" dirty="0" smtClean="0"/>
                        <a:t> </a:t>
                      </a:r>
                      <a:r>
                        <a:rPr lang="en-US" dirty="0" err="1" smtClean="0"/>
                        <a:t>ra</a:t>
                      </a:r>
                      <a:r>
                        <a:rPr lang="en-US" dirty="0" smtClean="0"/>
                        <a:t> </a:t>
                      </a:r>
                      <a:r>
                        <a:rPr lang="en-US" dirty="0" err="1" smtClean="0"/>
                        <a:t>trên</a:t>
                      </a:r>
                      <a:r>
                        <a:rPr lang="en-US" dirty="0" smtClean="0"/>
                        <a:t> </a:t>
                      </a:r>
                      <a:r>
                        <a:rPr lang="en-US" dirty="0" err="1" smtClean="0"/>
                        <a:t>phạm</a:t>
                      </a:r>
                      <a:r>
                        <a:rPr lang="en-US" dirty="0" smtClean="0"/>
                        <a:t> vi </a:t>
                      </a:r>
                      <a:r>
                        <a:rPr lang="en-US" dirty="0" err="1" smtClean="0"/>
                        <a:t>rộng</a:t>
                      </a:r>
                      <a:r>
                        <a:rPr lang="en-US" dirty="0" smtClean="0"/>
                        <a:t> </a:t>
                      </a:r>
                      <a:r>
                        <a:rPr lang="en-US" dirty="0" err="1" smtClean="0"/>
                        <a:t>lớn</a:t>
                      </a:r>
                      <a:r>
                        <a:rPr lang="en-US" dirty="0" smtClean="0"/>
                        <a:t>, </a:t>
                      </a:r>
                      <a:r>
                        <a:rPr lang="en-US" dirty="0" err="1" smtClean="0"/>
                        <a:t>nhất</a:t>
                      </a:r>
                      <a:r>
                        <a:rPr lang="en-US" dirty="0" smtClean="0"/>
                        <a:t> </a:t>
                      </a:r>
                      <a:r>
                        <a:rPr lang="en-US" dirty="0" err="1" smtClean="0"/>
                        <a:t>là</a:t>
                      </a:r>
                      <a:r>
                        <a:rPr lang="en-US" dirty="0" smtClean="0"/>
                        <a:t> ở </a:t>
                      </a:r>
                      <a:r>
                        <a:rPr lang="en-US" dirty="0" err="1" smtClean="0"/>
                        <a:t>Bắc</a:t>
                      </a:r>
                      <a:r>
                        <a:rPr lang="en-US" dirty="0" smtClean="0"/>
                        <a:t> </a:t>
                      </a:r>
                      <a:r>
                        <a:rPr lang="en-US" dirty="0" err="1" smtClean="0"/>
                        <a:t>Bì</a:t>
                      </a:r>
                      <a:r>
                        <a:rPr lang="en-US" dirty="0" smtClean="0"/>
                        <a:t> </a:t>
                      </a:r>
                      <a:r>
                        <a:rPr lang="en-US" dirty="0" err="1" smtClean="0"/>
                        <a:t>và</a:t>
                      </a:r>
                      <a:r>
                        <a:rPr lang="en-US" dirty="0" smtClean="0"/>
                        <a:t> </a:t>
                      </a:r>
                      <a:r>
                        <a:rPr lang="en-US" dirty="0" err="1" smtClean="0"/>
                        <a:t>Trung</a:t>
                      </a:r>
                      <a:r>
                        <a:rPr lang="en-US" dirty="0" smtClean="0"/>
                        <a:t> </a:t>
                      </a:r>
                      <a:r>
                        <a:rPr lang="en-US" dirty="0" err="1" smtClean="0"/>
                        <a:t>Kì</a:t>
                      </a:r>
                      <a:r>
                        <a:rPr lang="en-US" dirty="0" smtClean="0"/>
                        <a:t>; </a:t>
                      </a:r>
                      <a:r>
                        <a:rPr lang="en-US" dirty="0" err="1" smtClean="0"/>
                        <a:t>kéo</a:t>
                      </a:r>
                      <a:r>
                        <a:rPr lang="en-US" dirty="0" smtClean="0"/>
                        <a:t> </a:t>
                      </a:r>
                      <a:r>
                        <a:rPr lang="en-US" dirty="0" err="1" smtClean="0"/>
                        <a:t>dài</a:t>
                      </a:r>
                      <a:r>
                        <a:rPr lang="en-US" dirty="0" smtClean="0"/>
                        <a:t> 11 </a:t>
                      </a:r>
                      <a:r>
                        <a:rPr lang="en-US" dirty="0" err="1" smtClean="0"/>
                        <a:t>năm</a:t>
                      </a:r>
                      <a:r>
                        <a:rPr lang="en-US" dirty="0" smtClean="0"/>
                        <a:t> (1885 - 1896).</a:t>
                      </a:r>
                      <a:endParaRPr lang="en-US" dirty="0"/>
                    </a:p>
                  </a:txBody>
                  <a:tcPr/>
                </a:tc>
                <a:tc>
                  <a:txBody>
                    <a:bodyPr/>
                    <a:lstStyle/>
                    <a:p>
                      <a:r>
                        <a:rPr lang="en-US" dirty="0" err="1" smtClean="0"/>
                        <a:t>Diễn</a:t>
                      </a:r>
                      <a:r>
                        <a:rPr lang="en-US" dirty="0" smtClean="0"/>
                        <a:t> </a:t>
                      </a:r>
                      <a:r>
                        <a:rPr lang="en-US" dirty="0" err="1" smtClean="0"/>
                        <a:t>ra</a:t>
                      </a:r>
                      <a:r>
                        <a:rPr lang="en-US" dirty="0" smtClean="0"/>
                        <a:t> </a:t>
                      </a:r>
                      <a:r>
                        <a:rPr lang="en-US" dirty="0" err="1" smtClean="0"/>
                        <a:t>chủ</a:t>
                      </a:r>
                      <a:r>
                        <a:rPr lang="en-US" dirty="0" smtClean="0"/>
                        <a:t> </a:t>
                      </a:r>
                      <a:r>
                        <a:rPr lang="en-US" dirty="0" err="1" smtClean="0"/>
                        <a:t>yếu</a:t>
                      </a:r>
                      <a:r>
                        <a:rPr lang="en-US" dirty="0" smtClean="0"/>
                        <a:t> </a:t>
                      </a:r>
                      <a:r>
                        <a:rPr lang="en-US" dirty="0" err="1" smtClean="0"/>
                        <a:t>tại</a:t>
                      </a:r>
                      <a:r>
                        <a:rPr lang="en-US" dirty="0" smtClean="0"/>
                        <a:t> </a:t>
                      </a:r>
                      <a:r>
                        <a:rPr lang="en-US" dirty="0" err="1" smtClean="0"/>
                        <a:t>địa</a:t>
                      </a:r>
                      <a:r>
                        <a:rPr lang="en-US" dirty="0" smtClean="0"/>
                        <a:t> </a:t>
                      </a:r>
                      <a:r>
                        <a:rPr lang="en-US" dirty="0" err="1" smtClean="0"/>
                        <a:t>bàn</a:t>
                      </a:r>
                      <a:r>
                        <a:rPr lang="en-US" dirty="0" smtClean="0"/>
                        <a:t> </a:t>
                      </a:r>
                      <a:r>
                        <a:rPr lang="en-US" dirty="0" err="1" smtClean="0"/>
                        <a:t>huyện</a:t>
                      </a:r>
                      <a:r>
                        <a:rPr lang="en-US" dirty="0" smtClean="0"/>
                        <a:t> </a:t>
                      </a:r>
                      <a:r>
                        <a:rPr lang="en-US" dirty="0" err="1" smtClean="0"/>
                        <a:t>Yên</a:t>
                      </a:r>
                      <a:r>
                        <a:rPr lang="en-US" dirty="0" smtClean="0"/>
                        <a:t> </a:t>
                      </a:r>
                      <a:r>
                        <a:rPr lang="en-US" dirty="0" err="1" smtClean="0"/>
                        <a:t>Thế</a:t>
                      </a:r>
                      <a:r>
                        <a:rPr lang="en-US" dirty="0" smtClean="0"/>
                        <a:t> (</a:t>
                      </a:r>
                      <a:r>
                        <a:rPr lang="en-US" dirty="0" err="1" smtClean="0"/>
                        <a:t>Bắc</a:t>
                      </a:r>
                      <a:r>
                        <a:rPr lang="en-US" dirty="0" smtClean="0"/>
                        <a:t> </a:t>
                      </a:r>
                      <a:r>
                        <a:rPr lang="en-US" dirty="0" err="1" smtClean="0"/>
                        <a:t>Giang</a:t>
                      </a:r>
                      <a:r>
                        <a:rPr lang="en-US" dirty="0" smtClean="0"/>
                        <a:t>); </a:t>
                      </a:r>
                      <a:r>
                        <a:rPr lang="en-US" dirty="0" err="1" smtClean="0"/>
                        <a:t>kéo</a:t>
                      </a:r>
                      <a:r>
                        <a:rPr lang="en-US" dirty="0" smtClean="0"/>
                        <a:t> </a:t>
                      </a:r>
                      <a:r>
                        <a:rPr lang="en-US" dirty="0" err="1" smtClean="0"/>
                        <a:t>dài</a:t>
                      </a:r>
                      <a:r>
                        <a:rPr lang="en-US" dirty="0" smtClean="0"/>
                        <a:t> 30 </a:t>
                      </a:r>
                      <a:r>
                        <a:rPr lang="en-US" dirty="0" err="1" smtClean="0"/>
                        <a:t>năm</a:t>
                      </a:r>
                      <a:r>
                        <a:rPr lang="en-US" dirty="0" smtClean="0"/>
                        <a:t> (1884 - 1913).</a:t>
                      </a:r>
                      <a:endParaRPr lang="en-US" dirty="0"/>
                    </a:p>
                  </a:txBody>
                  <a:tcPr/>
                </a:tc>
                <a:extLst>
                  <a:ext uri="{0D108BD9-81ED-4DB2-BD59-A6C34878D82A}">
                    <a16:rowId xmlns:a16="http://schemas.microsoft.com/office/drawing/2014/main" val="2618350171"/>
                  </a:ext>
                </a:extLst>
              </a:tr>
            </a:tbl>
          </a:graphicData>
        </a:graphic>
      </p:graphicFrame>
    </p:spTree>
    <p:extLst>
      <p:ext uri="{BB962C8B-B14F-4D97-AF65-F5344CB8AC3E}">
        <p14:creationId xmlns:p14="http://schemas.microsoft.com/office/powerpoint/2010/main" val="29849164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1143000"/>
          </a:xfrm>
        </p:spPr>
        <p:txBody>
          <a:bodyPr>
            <a:noAutofit/>
          </a:bodyPr>
          <a:lstStyle/>
          <a:p>
            <a:r>
              <a:rPr lang="vi-VN" sz="2000" b="1" dirty="0" smtClean="0">
                <a:solidFill>
                  <a:srgbClr val="FF0000"/>
                </a:solidFill>
                <a:cs typeface="Times New Roman" pitchFamily="18" charset="0"/>
              </a:rPr>
              <a:t> B</a:t>
            </a:r>
            <a:endParaRPr lang="en-US" sz="2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47139" y="1447800"/>
            <a:ext cx="9178636" cy="5029200"/>
          </a:xfrm>
        </p:spPr>
        <p:txBody>
          <a:bodyPr/>
          <a:lstStyle/>
          <a:p>
            <a:pPr marL="0" indent="0">
              <a:buNone/>
            </a:pPr>
            <a:r>
              <a:rPr lang="en-US" sz="3600" dirty="0" smtClean="0">
                <a:solidFill>
                  <a:srgbClr val="0033CC"/>
                </a:solidFill>
                <a:latin typeface="Times New Roman" pitchFamily="18" charset="0"/>
                <a:cs typeface="Times New Roman" pitchFamily="18" charset="0"/>
              </a:rPr>
              <a:t>- </a:t>
            </a:r>
            <a:r>
              <a:rPr lang="en-US" sz="2800" dirty="0" smtClean="0">
                <a:solidFill>
                  <a:srgbClr val="0033CC"/>
                </a:solidFill>
                <a:latin typeface="Times New Roman" pitchFamily="18" charset="0"/>
                <a:cs typeface="Times New Roman" pitchFamily="18" charset="0"/>
              </a:rPr>
              <a:t> </a:t>
            </a:r>
            <a:endParaRPr lang="en-US" dirty="0" smtClean="0">
              <a:solidFill>
                <a:srgbClr val="0033CC"/>
              </a:solidFill>
            </a:endParaRPr>
          </a:p>
          <a:p>
            <a:endParaRPr lang="en-US" dirty="0"/>
          </a:p>
          <a:p>
            <a:endParaRPr lang="en-US" dirty="0"/>
          </a:p>
        </p:txBody>
      </p:sp>
      <p:pic>
        <p:nvPicPr>
          <p:cNvPr id="1026" name="Picture 2" descr="So sánh phong trào Cần Vương và cuộc khởi nghĩa Yên Thế về: thời gian, mục  đích, thành phần lãnh đạo, tính chất - O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52400"/>
            <a:ext cx="9296400" cy="716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9358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2590800"/>
          </a:xfrm>
        </p:spPr>
        <p:txBody>
          <a:bodyPr>
            <a:noAutofit/>
          </a:bodyPr>
          <a:lstStyle/>
          <a:p>
            <a:r>
              <a:rPr lang="vi-VN" sz="3200" b="1" dirty="0" smtClean="0">
                <a:solidFill>
                  <a:srgbClr val="FF0000"/>
                </a:solidFill>
                <a:cs typeface="Times New Roman" pitchFamily="18" charset="0"/>
              </a:rPr>
              <a:t> Lê </a:t>
            </a:r>
            <a:r>
              <a:rPr lang="vi-VN" sz="3200" b="1" dirty="0">
                <a:solidFill>
                  <a:srgbClr val="FF0000"/>
                </a:solidFill>
                <a:cs typeface="Times New Roman" pitchFamily="18" charset="0"/>
              </a:rPr>
              <a:t>Thành Phương với phong trào Cần Vương ở các tỉnh Phú Yên-Khánh Hòa-Bình Thuận (1885-1887)/Lê Thành Phương in Cần Vương movement in Phú Yên-Khánh Hòa-Bình Thuận provinces (1885-1887)</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414707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34636" y="20444"/>
            <a:ext cx="9178636" cy="3865756"/>
          </a:xfrm>
        </p:spPr>
        <p:txBody>
          <a:bodyPr>
            <a:normAutofit fontScale="25000" lnSpcReduction="20000"/>
          </a:bodyPr>
          <a:lstStyle/>
          <a:p>
            <a:pPr marL="0" indent="0">
              <a:buNone/>
            </a:pPr>
            <a:r>
              <a:rPr lang="en-US" sz="3600" dirty="0" smtClean="0">
                <a:solidFill>
                  <a:srgbClr val="0033CC"/>
                </a:solidFill>
                <a:latin typeface="Times New Roman" pitchFamily="18" charset="0"/>
                <a:cs typeface="Times New Roman" pitchFamily="18" charset="0"/>
              </a:rPr>
              <a:t>-</a:t>
            </a:r>
            <a:r>
              <a:rPr lang="vi-VN" sz="3600" dirty="0">
                <a:solidFill>
                  <a:srgbClr val="0033CC"/>
                </a:solidFill>
                <a:latin typeface="Times New Roman" pitchFamily="18" charset="0"/>
                <a:cs typeface="Times New Roman" pitchFamily="18" charset="0"/>
              </a:rPr>
              <a:t>Tóm tắt</a:t>
            </a:r>
          </a:p>
          <a:p>
            <a:pPr marL="0" indent="0">
              <a:buNone/>
            </a:pPr>
            <a:endParaRPr lang="en-US" sz="9800" dirty="0" smtClean="0">
              <a:solidFill>
                <a:srgbClr val="0033CC"/>
              </a:solidFill>
              <a:latin typeface="Times New Roman" pitchFamily="18" charset="0"/>
              <a:cs typeface="Times New Roman" pitchFamily="18" charset="0"/>
            </a:endParaRPr>
          </a:p>
          <a:p>
            <a:pPr marL="0" indent="0">
              <a:buNone/>
            </a:pPr>
            <a:r>
              <a:rPr lang="vi-VN" sz="12800" dirty="0" smtClean="0">
                <a:solidFill>
                  <a:srgbClr val="0033CC"/>
                </a:solidFill>
                <a:latin typeface="Times New Roman" pitchFamily="18" charset="0"/>
                <a:cs typeface="Times New Roman" pitchFamily="18" charset="0"/>
              </a:rPr>
              <a:t>Trong </a:t>
            </a:r>
            <a:r>
              <a:rPr lang="vi-VN" sz="12800" dirty="0">
                <a:solidFill>
                  <a:srgbClr val="0033CC"/>
                </a:solidFill>
                <a:latin typeface="Times New Roman" pitchFamily="18" charset="0"/>
                <a:cs typeface="Times New Roman" pitchFamily="18" charset="0"/>
              </a:rPr>
              <a:t>các cuộc khởi nghĩa thuộc phong trào Cần Vương chống Pháp cuối thế kỷ XIX, khởi nghĩa Lê Thành Phương ở địa bàn các tỉnh Phú Yên, Khánh Hòa, Bình Thuận ít được sử sách chính thống nhắc đến.</a:t>
            </a:r>
          </a:p>
          <a:p>
            <a:pPr marL="0" indent="0">
              <a:buNone/>
            </a:pPr>
            <a:r>
              <a:rPr lang="vi-VN" sz="12800" dirty="0" smtClean="0">
                <a:solidFill>
                  <a:srgbClr val="0033CC"/>
                </a:solidFill>
                <a:latin typeface="Times New Roman" pitchFamily="18" charset="0"/>
                <a:cs typeface="Times New Roman" pitchFamily="18" charset="0"/>
              </a:rPr>
              <a:t>Lê </a:t>
            </a:r>
            <a:r>
              <a:rPr lang="vi-VN" sz="12800" dirty="0">
                <a:solidFill>
                  <a:srgbClr val="0033CC"/>
                </a:solidFill>
                <a:latin typeface="Times New Roman" pitchFamily="18" charset="0"/>
                <a:cs typeface="Times New Roman" pitchFamily="18" charset="0"/>
              </a:rPr>
              <a:t>Thành Phương sinh vào tháng 3 năm 1825 tại thôn Mỹ Phú, tổng Xuân Vinh, huyện Đồng Xuân, tỉnh Phú Yên-nay thuộc xã An Hiệp, huyện Tuy An, tỉnh Phú Yên. Sau ngày thất thủ kinh đô Huế (5/7/1885), Lê Thành Phương đã đứng lên tập hợp sĩ phu, văn thân yêu nước ở địa phương tiến hành khởi nghĩa hưởng ứng dụ Cần Vương của vua Hàm Nghi.</a:t>
            </a:r>
          </a:p>
          <a:p>
            <a:pPr marL="0" indent="0">
              <a:buNone/>
            </a:pPr>
            <a:endParaRPr lang="vi-VN" sz="8000" dirty="0">
              <a:solidFill>
                <a:srgbClr val="0033CC"/>
              </a:solidFill>
              <a:latin typeface="Times New Roman" pitchFamily="18" charset="0"/>
              <a:cs typeface="Times New Roman" pitchFamily="18" charset="0"/>
            </a:endParaRPr>
          </a:p>
          <a:p>
            <a:pPr marL="0" indent="0">
              <a:buNone/>
            </a:pPr>
            <a:r>
              <a:rPr lang="en-US" sz="7000" dirty="0" smtClean="0">
                <a:solidFill>
                  <a:srgbClr val="0033CC"/>
                </a:solidFill>
                <a:latin typeface="Times New Roman" pitchFamily="18" charset="0"/>
                <a:cs typeface="Times New Roman" pitchFamily="18" charset="0"/>
              </a:rPr>
              <a:t>  </a:t>
            </a:r>
            <a:endParaRPr lang="en-US" sz="7000" dirty="0" smtClean="0">
              <a:solidFill>
                <a:srgbClr val="0033CC"/>
              </a:solidFill>
            </a:endParaRPr>
          </a:p>
          <a:p>
            <a:endParaRPr lang="en-US" sz="4200" dirty="0"/>
          </a:p>
          <a:p>
            <a:endParaRPr lang="en-US" dirty="0"/>
          </a:p>
        </p:txBody>
      </p:sp>
    </p:spTree>
    <p:extLst>
      <p:ext uri="{BB962C8B-B14F-4D97-AF65-F5344CB8AC3E}">
        <p14:creationId xmlns:p14="http://schemas.microsoft.com/office/powerpoint/2010/main" val="7335928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34636" y="20444"/>
            <a:ext cx="9178636" cy="6989956"/>
          </a:xfrm>
        </p:spPr>
        <p:txBody>
          <a:bodyPr>
            <a:normAutofit fontScale="25000" lnSpcReduction="20000"/>
          </a:bodyPr>
          <a:lstStyle/>
          <a:p>
            <a:pPr marL="0" indent="0">
              <a:buNone/>
            </a:pPr>
            <a:r>
              <a:rPr lang="en-US" sz="3600" dirty="0" smtClean="0">
                <a:solidFill>
                  <a:srgbClr val="0033CC"/>
                </a:solidFill>
                <a:latin typeface="Times New Roman" pitchFamily="18" charset="0"/>
                <a:cs typeface="Times New Roman" pitchFamily="18" charset="0"/>
              </a:rPr>
              <a:t>-</a:t>
            </a:r>
            <a:r>
              <a:rPr lang="vi-VN" sz="3600" dirty="0">
                <a:solidFill>
                  <a:srgbClr val="0033CC"/>
                </a:solidFill>
                <a:latin typeface="Times New Roman" pitchFamily="18" charset="0"/>
                <a:cs typeface="Times New Roman" pitchFamily="18" charset="0"/>
              </a:rPr>
              <a:t>Tóm tắt</a:t>
            </a:r>
          </a:p>
          <a:p>
            <a:pPr marL="0" indent="0">
              <a:buNone/>
            </a:pPr>
            <a:endParaRPr lang="en-US" sz="11200" dirty="0" smtClean="0">
              <a:solidFill>
                <a:srgbClr val="0033CC"/>
              </a:solidFill>
              <a:latin typeface="Times New Roman" pitchFamily="18" charset="0"/>
              <a:cs typeface="Times New Roman" pitchFamily="18" charset="0"/>
            </a:endParaRPr>
          </a:p>
          <a:p>
            <a:pPr marL="0" indent="0">
              <a:buNone/>
            </a:pPr>
            <a:r>
              <a:rPr lang="vi-VN" sz="11200" dirty="0" smtClean="0">
                <a:solidFill>
                  <a:srgbClr val="0033CC"/>
                </a:solidFill>
                <a:latin typeface="Times New Roman" pitchFamily="18" charset="0"/>
                <a:cs typeface="Times New Roman" pitchFamily="18" charset="0"/>
              </a:rPr>
              <a:t>Nghĩa </a:t>
            </a:r>
            <a:r>
              <a:rPr lang="vi-VN" sz="11200" dirty="0">
                <a:solidFill>
                  <a:srgbClr val="0033CC"/>
                </a:solidFill>
                <a:latin typeface="Times New Roman" pitchFamily="18" charset="0"/>
                <a:cs typeface="Times New Roman" pitchFamily="18" charset="0"/>
              </a:rPr>
              <a:t>quân Lê Thành Phương đã hai lần tấn công tỉnh lỵ Phú Yên, làm chủ tỉnh lỵ; thường xuyên phối hợp nghĩa quân hai tỉnh Khánh Hòa, Bình Thuận tiến công quân Pháp và tay sai, giải phóng nhiều đất đai, uy hiếp tỉnh thành các tỉnh Thuận-Khánh, gây nhiều tổn thất to lớn cho thực dân Pháp.</a:t>
            </a:r>
          </a:p>
          <a:p>
            <a:pPr marL="0" indent="0">
              <a:buNone/>
            </a:pPr>
            <a:r>
              <a:rPr lang="vi-VN" sz="11200" dirty="0" smtClean="0">
                <a:solidFill>
                  <a:srgbClr val="0033CC"/>
                </a:solidFill>
                <a:latin typeface="Times New Roman" pitchFamily="18" charset="0"/>
                <a:cs typeface="Times New Roman" pitchFamily="18" charset="0"/>
              </a:rPr>
              <a:t>Ngày </a:t>
            </a:r>
            <a:r>
              <a:rPr lang="vi-VN" sz="11200" dirty="0">
                <a:solidFill>
                  <a:srgbClr val="0033CC"/>
                </a:solidFill>
                <a:latin typeface="Times New Roman" pitchFamily="18" charset="0"/>
                <a:cs typeface="Times New Roman" pitchFamily="18" charset="0"/>
              </a:rPr>
              <a:t>14/2/1887, Lê Thành Phương bị sa vào tay giặc. Sau nhiều ngày dụ dỗ bất thành, địch kết án tử hình ông. Ngày 20/2/1887 (nhằm ngày 28 tháng Giêng năm Đinh Hợi), tại bến đò Cây Dừa, thuộc Phường Lụa, thôn Bình Hòa, phủ Tuy An, Lê Thành Phương đã anh dũng đền nợ nước dưới lưỡi gươm của quân thù, thọ 62 tuổi. Cuộc khởi nghĩa do ông cầm đầu kết thúc.</a:t>
            </a:r>
          </a:p>
          <a:p>
            <a:pPr marL="0" indent="0">
              <a:buNone/>
            </a:pPr>
            <a:endParaRPr lang="vi-VN" sz="11200" dirty="0">
              <a:solidFill>
                <a:srgbClr val="0033CC"/>
              </a:solidFill>
              <a:latin typeface="Times New Roman" pitchFamily="18" charset="0"/>
              <a:cs typeface="Times New Roman" pitchFamily="18" charset="0"/>
            </a:endParaRPr>
          </a:p>
          <a:p>
            <a:pPr marL="0" indent="0">
              <a:buNone/>
            </a:pPr>
            <a:r>
              <a:rPr lang="vi-VN" sz="11200" dirty="0">
                <a:solidFill>
                  <a:srgbClr val="0033CC"/>
                </a:solidFill>
                <a:latin typeface="Times New Roman" pitchFamily="18" charset="0"/>
                <a:cs typeface="Times New Roman" pitchFamily="18" charset="0"/>
              </a:rPr>
              <a:t>Thi thể của ông được chôn cất tại nghĩa địa Bình Hòa (thuộc xã An Dân huyện Tuy An ngày nay). Sau đó, đồng bào rước thi hài ông từ nghĩa địa Bình Hòa về an táng tại làng Mỹ Phú, nay thuộc xã An Hiệp, huyện Tuy An, tỉnh Phú Yên.</a:t>
            </a:r>
          </a:p>
          <a:p>
            <a:pPr marL="0" indent="0">
              <a:buNone/>
            </a:pPr>
            <a:r>
              <a:rPr lang="en-US" sz="11200" dirty="0" smtClean="0">
                <a:solidFill>
                  <a:srgbClr val="0033CC"/>
                </a:solidFill>
                <a:latin typeface="Times New Roman" pitchFamily="18" charset="0"/>
                <a:cs typeface="Times New Roman" pitchFamily="18" charset="0"/>
              </a:rPr>
              <a:t>  </a:t>
            </a:r>
            <a:endParaRPr lang="en-US" sz="11200" dirty="0" smtClean="0">
              <a:solidFill>
                <a:srgbClr val="0033CC"/>
              </a:solidFill>
            </a:endParaRPr>
          </a:p>
          <a:p>
            <a:endParaRPr lang="en-US" sz="4200" dirty="0"/>
          </a:p>
          <a:p>
            <a:endParaRPr lang="en-US" dirty="0"/>
          </a:p>
        </p:txBody>
      </p:sp>
    </p:spTree>
    <p:extLst>
      <p:ext uri="{BB962C8B-B14F-4D97-AF65-F5344CB8AC3E}">
        <p14:creationId xmlns:p14="http://schemas.microsoft.com/office/powerpoint/2010/main" val="13954009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34636" y="20444"/>
            <a:ext cx="9178636" cy="5999356"/>
          </a:xfrm>
        </p:spPr>
        <p:txBody>
          <a:bodyPr>
            <a:normAutofit fontScale="25000" lnSpcReduction="20000"/>
          </a:bodyPr>
          <a:lstStyle/>
          <a:p>
            <a:pPr marL="0" indent="0">
              <a:buNone/>
            </a:pPr>
            <a:r>
              <a:rPr lang="en-US" sz="3600" dirty="0" smtClean="0">
                <a:solidFill>
                  <a:srgbClr val="0033CC"/>
                </a:solidFill>
                <a:latin typeface="Times New Roman" pitchFamily="18" charset="0"/>
                <a:cs typeface="Times New Roman" pitchFamily="18" charset="0"/>
              </a:rPr>
              <a:t>-</a:t>
            </a:r>
            <a:r>
              <a:rPr lang="vi-VN" sz="3600" dirty="0">
                <a:solidFill>
                  <a:srgbClr val="0033CC"/>
                </a:solidFill>
                <a:latin typeface="Times New Roman" pitchFamily="18" charset="0"/>
                <a:cs typeface="Times New Roman" pitchFamily="18" charset="0"/>
              </a:rPr>
              <a:t>Tóm tắt</a:t>
            </a:r>
          </a:p>
          <a:p>
            <a:pPr marL="0" indent="0">
              <a:buNone/>
            </a:pPr>
            <a:endParaRPr lang="en-US" sz="7000" dirty="0" smtClean="0">
              <a:solidFill>
                <a:srgbClr val="0033CC"/>
              </a:solidFill>
              <a:latin typeface="Times New Roman" pitchFamily="18" charset="0"/>
              <a:cs typeface="Times New Roman" pitchFamily="18" charset="0"/>
            </a:endParaRPr>
          </a:p>
          <a:p>
            <a:pPr marL="0" indent="0">
              <a:buNone/>
            </a:pPr>
            <a:r>
              <a:rPr lang="vi-VN" sz="8000" dirty="0" smtClean="0">
                <a:solidFill>
                  <a:srgbClr val="0033CC"/>
                </a:solidFill>
                <a:latin typeface="Times New Roman" pitchFamily="18" charset="0"/>
                <a:cs typeface="Times New Roman" pitchFamily="18" charset="0"/>
              </a:rPr>
              <a:t>Trong </a:t>
            </a:r>
            <a:r>
              <a:rPr lang="vi-VN" sz="8000" dirty="0">
                <a:solidFill>
                  <a:srgbClr val="0033CC"/>
                </a:solidFill>
                <a:latin typeface="Times New Roman" pitchFamily="18" charset="0"/>
                <a:cs typeface="Times New Roman" pitchFamily="18" charset="0"/>
              </a:rPr>
              <a:t>các cuộc khởi nghĩa thuộc phong trào Cần Vương chống Pháp cuối thế kỷ XIX, khởi nghĩa Lê Thành Phương ở địa bàn các tỉnh Phú Yên, Khánh Hòa, Bình Thuận ít được sử sách chính thống nhắc đến.</a:t>
            </a:r>
          </a:p>
          <a:p>
            <a:pPr marL="0" indent="0">
              <a:buNone/>
            </a:pPr>
            <a:endParaRPr lang="vi-VN" sz="8000" dirty="0">
              <a:solidFill>
                <a:srgbClr val="0033CC"/>
              </a:solidFill>
              <a:latin typeface="Times New Roman" pitchFamily="18" charset="0"/>
              <a:cs typeface="Times New Roman" pitchFamily="18" charset="0"/>
            </a:endParaRPr>
          </a:p>
          <a:p>
            <a:pPr marL="0" indent="0">
              <a:buNone/>
            </a:pPr>
            <a:r>
              <a:rPr lang="vi-VN" sz="8000" dirty="0">
                <a:solidFill>
                  <a:srgbClr val="0033CC"/>
                </a:solidFill>
                <a:latin typeface="Times New Roman" pitchFamily="18" charset="0"/>
                <a:cs typeface="Times New Roman" pitchFamily="18" charset="0"/>
              </a:rPr>
              <a:t>Lê Thành Phương sinh vào tháng 3 năm 1825 tại thôn Mỹ Phú, tổng Xuân Vinh, huyện Đồng Xuân, tỉnh Phú Yên-nay thuộc xã An Hiệp, huyện Tuy An, tỉnh Phú Yên. Sau ngày thất thủ kinh đô Huế (5/7/1885), Lê Thành Phương đã đứng lên tập hợp sĩ phu, văn thân yêu nước ở địa phương tiến hành khởi nghĩa hưởng ứng dụ Cần Vương của vua Hàm Nghi.</a:t>
            </a:r>
          </a:p>
          <a:p>
            <a:pPr marL="0" indent="0">
              <a:buNone/>
            </a:pPr>
            <a:endParaRPr lang="vi-VN" sz="8000" dirty="0">
              <a:solidFill>
                <a:srgbClr val="0033CC"/>
              </a:solidFill>
              <a:latin typeface="Times New Roman" pitchFamily="18" charset="0"/>
              <a:cs typeface="Times New Roman" pitchFamily="18" charset="0"/>
            </a:endParaRPr>
          </a:p>
          <a:p>
            <a:pPr marL="0" indent="0">
              <a:buNone/>
            </a:pPr>
            <a:r>
              <a:rPr lang="vi-VN" sz="8000" dirty="0">
                <a:solidFill>
                  <a:srgbClr val="0033CC"/>
                </a:solidFill>
                <a:latin typeface="Times New Roman" pitchFamily="18" charset="0"/>
                <a:cs typeface="Times New Roman" pitchFamily="18" charset="0"/>
              </a:rPr>
              <a:t>Nghĩa quân Lê Thành Phương đã hai lần tấn công tỉnh lỵ Phú Yên, làm chủ tỉnh lỵ; thường xuyên phối hợp nghĩa quân hai tỉnh Khánh Hòa, Bình Thuận tiến công quân Pháp và tay sai, giải phóng nhiều đất đai, uy hiếp tỉnh thành các tỉnh Thuận-Khánh, gây nhiều tổn thất to lớn cho thực dân Pháp.</a:t>
            </a:r>
          </a:p>
          <a:p>
            <a:pPr marL="0" indent="0">
              <a:buNone/>
            </a:pPr>
            <a:endParaRPr lang="vi-VN" sz="8000" dirty="0">
              <a:solidFill>
                <a:srgbClr val="0033CC"/>
              </a:solidFill>
              <a:latin typeface="Times New Roman" pitchFamily="18" charset="0"/>
              <a:cs typeface="Times New Roman" pitchFamily="18" charset="0"/>
            </a:endParaRPr>
          </a:p>
          <a:p>
            <a:pPr marL="0" indent="0">
              <a:buNone/>
            </a:pPr>
            <a:r>
              <a:rPr lang="vi-VN" sz="8000" dirty="0">
                <a:solidFill>
                  <a:srgbClr val="0033CC"/>
                </a:solidFill>
                <a:latin typeface="Times New Roman" pitchFamily="18" charset="0"/>
                <a:cs typeface="Times New Roman" pitchFamily="18" charset="0"/>
              </a:rPr>
              <a:t>Ngày 14/2/1887, Lê Thành Phương bị sa vào tay giặc. Sau nhiều ngày dụ dỗ bất thành, địch kết án tử hình ông. Ngày 20/2/1887 (nhằm ngày 28 tháng Giêng năm Đinh Hợi), tại bến đò Cây Dừa, thuộc Phường Lụa, thôn Bình Hòa, phủ Tuy An, Lê Thành Phương đã anh dũng đền nợ nước dưới lưỡi gươm của quân thù, thọ 62 tuổi. Cuộc khởi nghĩa do ông cầm đầu kết thúc.</a:t>
            </a:r>
          </a:p>
          <a:p>
            <a:pPr marL="0" indent="0">
              <a:buNone/>
            </a:pPr>
            <a:endParaRPr lang="vi-VN" sz="8000" dirty="0">
              <a:solidFill>
                <a:srgbClr val="0033CC"/>
              </a:solidFill>
              <a:latin typeface="Times New Roman" pitchFamily="18" charset="0"/>
              <a:cs typeface="Times New Roman" pitchFamily="18" charset="0"/>
            </a:endParaRPr>
          </a:p>
          <a:p>
            <a:pPr marL="0" indent="0">
              <a:buNone/>
            </a:pPr>
            <a:r>
              <a:rPr lang="vi-VN" sz="8000" dirty="0">
                <a:solidFill>
                  <a:srgbClr val="0033CC"/>
                </a:solidFill>
                <a:latin typeface="Times New Roman" pitchFamily="18" charset="0"/>
                <a:cs typeface="Times New Roman" pitchFamily="18" charset="0"/>
              </a:rPr>
              <a:t>Thi thể của ông được chôn cất tại nghĩa địa Bình Hòa (thuộc xã An Dân huyện Tuy An ngày nay). Sau đó, đồng bào rước thi hài ông từ nghĩa địa Bình Hòa về an táng tại làng Mỹ Phú, nay thuộc xã An Hiệp, huyện Tuy An, tỉnh Phú Yên.</a:t>
            </a:r>
          </a:p>
          <a:p>
            <a:pPr marL="0" indent="0">
              <a:buNone/>
            </a:pPr>
            <a:r>
              <a:rPr lang="en-US" sz="7000" dirty="0" smtClean="0">
                <a:solidFill>
                  <a:srgbClr val="0033CC"/>
                </a:solidFill>
                <a:latin typeface="Times New Roman" pitchFamily="18" charset="0"/>
                <a:cs typeface="Times New Roman" pitchFamily="18" charset="0"/>
              </a:rPr>
              <a:t>  </a:t>
            </a:r>
            <a:endParaRPr lang="en-US" sz="7000" dirty="0" smtClean="0">
              <a:solidFill>
                <a:srgbClr val="0033CC"/>
              </a:solidFill>
            </a:endParaRPr>
          </a:p>
          <a:p>
            <a:endParaRPr lang="en-US" sz="4200" dirty="0"/>
          </a:p>
          <a:p>
            <a:endParaRPr lang="en-US" dirty="0"/>
          </a:p>
        </p:txBody>
      </p:sp>
    </p:spTree>
    <p:extLst>
      <p:ext uri="{BB962C8B-B14F-4D97-AF65-F5344CB8AC3E}">
        <p14:creationId xmlns:p14="http://schemas.microsoft.com/office/powerpoint/2010/main" val="29687131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2743200"/>
          </a:xfrm>
        </p:spPr>
        <p:txBody>
          <a:bodyPr>
            <a:noAutofit/>
          </a:bodyPr>
          <a:lstStyle/>
          <a:p>
            <a:r>
              <a:rPr lang="vi-VN" sz="2000" b="1" dirty="0" smtClean="0">
                <a:solidFill>
                  <a:srgbClr val="FF0000"/>
                </a:solidFill>
                <a:cs typeface="Times New Roman" pitchFamily="18" charset="0"/>
              </a:rPr>
              <a:t> </a:t>
            </a:r>
            <a:r>
              <a:rPr lang="vi-VN" sz="3200" b="1" dirty="0" smtClean="0">
                <a:solidFill>
                  <a:srgbClr val="FF0000"/>
                </a:solidFill>
                <a:cs typeface="Times New Roman" pitchFamily="18" charset="0"/>
              </a:rPr>
              <a:t>Vận </a:t>
            </a:r>
            <a:r>
              <a:rPr lang="vi-VN" sz="3200" b="1" dirty="0">
                <a:solidFill>
                  <a:srgbClr val="FF0000"/>
                </a:solidFill>
                <a:cs typeface="Times New Roman" pitchFamily="18" charset="0"/>
              </a:rPr>
              <a:t>dụng 2 trang 87 Lịch Sử 8: Em hãy tìm hiểu thêm về các cuộc đấu tranh chống Pháp những năm cuối thế kỉ XIX theo những gợi ý sau: tên cuộc khởi nghĩa, thời gian, người lãnh đạo, lực lượng tham gia, địa bàn hoạt động, những trận đánh tiêu biểu.</a:t>
            </a:r>
            <a:endParaRPr lang="en-US" sz="3200" b="1" dirty="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255417316"/>
              </p:ext>
            </p:extLst>
          </p:nvPr>
        </p:nvGraphicFramePr>
        <p:xfrm>
          <a:off x="0" y="3124200"/>
          <a:ext cx="9137070" cy="3429000"/>
        </p:xfrm>
        <a:graphic>
          <a:graphicData uri="http://schemas.openxmlformats.org/drawingml/2006/table">
            <a:tbl>
              <a:tblPr firstRow="1" bandRow="1">
                <a:tableStyleId>{5C22544A-7EE6-4342-B048-85BDC9FD1C3A}</a:tableStyleId>
              </a:tblPr>
              <a:tblGrid>
                <a:gridCol w="1522845">
                  <a:extLst>
                    <a:ext uri="{9D8B030D-6E8A-4147-A177-3AD203B41FA5}">
                      <a16:colId xmlns:a16="http://schemas.microsoft.com/office/drawing/2014/main" val="3983808133"/>
                    </a:ext>
                  </a:extLst>
                </a:gridCol>
                <a:gridCol w="1522845">
                  <a:extLst>
                    <a:ext uri="{9D8B030D-6E8A-4147-A177-3AD203B41FA5}">
                      <a16:colId xmlns:a16="http://schemas.microsoft.com/office/drawing/2014/main" val="2249880943"/>
                    </a:ext>
                  </a:extLst>
                </a:gridCol>
                <a:gridCol w="1522845">
                  <a:extLst>
                    <a:ext uri="{9D8B030D-6E8A-4147-A177-3AD203B41FA5}">
                      <a16:colId xmlns:a16="http://schemas.microsoft.com/office/drawing/2014/main" val="3579157865"/>
                    </a:ext>
                  </a:extLst>
                </a:gridCol>
                <a:gridCol w="1522845">
                  <a:extLst>
                    <a:ext uri="{9D8B030D-6E8A-4147-A177-3AD203B41FA5}">
                      <a16:colId xmlns:a16="http://schemas.microsoft.com/office/drawing/2014/main" val="1234268025"/>
                    </a:ext>
                  </a:extLst>
                </a:gridCol>
                <a:gridCol w="1522845">
                  <a:extLst>
                    <a:ext uri="{9D8B030D-6E8A-4147-A177-3AD203B41FA5}">
                      <a16:colId xmlns:a16="http://schemas.microsoft.com/office/drawing/2014/main" val="418584934"/>
                    </a:ext>
                  </a:extLst>
                </a:gridCol>
                <a:gridCol w="1522845">
                  <a:extLst>
                    <a:ext uri="{9D8B030D-6E8A-4147-A177-3AD203B41FA5}">
                      <a16:colId xmlns:a16="http://schemas.microsoft.com/office/drawing/2014/main" val="3121983611"/>
                    </a:ext>
                  </a:extLst>
                </a:gridCol>
              </a:tblGrid>
              <a:tr h="1117600">
                <a:tc>
                  <a:txBody>
                    <a:bodyPr/>
                    <a:lstStyle/>
                    <a:p>
                      <a:r>
                        <a:rPr lang="en-US" sz="2000" dirty="0" err="1" smtClean="0">
                          <a:solidFill>
                            <a:srgbClr val="FF0000"/>
                          </a:solidFill>
                        </a:rPr>
                        <a:t>Tên</a:t>
                      </a:r>
                      <a:r>
                        <a:rPr lang="en-US" sz="2000" baseline="0" dirty="0" smtClean="0">
                          <a:solidFill>
                            <a:srgbClr val="FF0000"/>
                          </a:solidFill>
                        </a:rPr>
                        <a:t> </a:t>
                      </a:r>
                      <a:r>
                        <a:rPr lang="en-US" sz="2000" baseline="0" dirty="0" err="1" smtClean="0">
                          <a:solidFill>
                            <a:srgbClr val="FF0000"/>
                          </a:solidFill>
                        </a:rPr>
                        <a:t>cuộc</a:t>
                      </a:r>
                      <a:r>
                        <a:rPr lang="en-US" sz="2000" baseline="0" dirty="0" smtClean="0">
                          <a:solidFill>
                            <a:srgbClr val="FF0000"/>
                          </a:solidFill>
                        </a:rPr>
                        <a:t> </a:t>
                      </a:r>
                      <a:r>
                        <a:rPr lang="en-US" sz="2000" baseline="0" dirty="0" err="1" smtClean="0">
                          <a:solidFill>
                            <a:srgbClr val="FF0000"/>
                          </a:solidFill>
                        </a:rPr>
                        <a:t>khởi</a:t>
                      </a:r>
                      <a:r>
                        <a:rPr lang="en-US" sz="2000" baseline="0" dirty="0" smtClean="0">
                          <a:solidFill>
                            <a:srgbClr val="FF0000"/>
                          </a:solidFill>
                        </a:rPr>
                        <a:t> </a:t>
                      </a:r>
                      <a:r>
                        <a:rPr lang="en-US" sz="2000" baseline="0" dirty="0" err="1" smtClean="0">
                          <a:solidFill>
                            <a:srgbClr val="FF0000"/>
                          </a:solidFill>
                        </a:rPr>
                        <a:t>nghĩa</a:t>
                      </a:r>
                      <a:endParaRPr lang="en-US"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dirty="0" err="1" smtClean="0">
                          <a:solidFill>
                            <a:srgbClr val="FF0000"/>
                          </a:solidFill>
                        </a:rPr>
                        <a:t>Thời</a:t>
                      </a:r>
                      <a:r>
                        <a:rPr lang="en-US" sz="2000" baseline="0" dirty="0" smtClean="0">
                          <a:solidFill>
                            <a:srgbClr val="FF0000"/>
                          </a:solidFill>
                        </a:rPr>
                        <a:t> </a:t>
                      </a:r>
                      <a:r>
                        <a:rPr lang="en-US" sz="2000" baseline="0" dirty="0" err="1" smtClean="0">
                          <a:solidFill>
                            <a:srgbClr val="FF0000"/>
                          </a:solidFill>
                        </a:rPr>
                        <a:t>gian</a:t>
                      </a:r>
                      <a:endParaRPr lang="en-US"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dirty="0" err="1" smtClean="0">
                          <a:solidFill>
                            <a:srgbClr val="FF0000"/>
                          </a:solidFill>
                        </a:rPr>
                        <a:t>Người</a:t>
                      </a:r>
                      <a:r>
                        <a:rPr lang="en-US" sz="2000" baseline="0" dirty="0" smtClean="0">
                          <a:solidFill>
                            <a:srgbClr val="FF0000"/>
                          </a:solidFill>
                        </a:rPr>
                        <a:t> </a:t>
                      </a:r>
                      <a:r>
                        <a:rPr lang="en-US" sz="2000" baseline="0" dirty="0" err="1" smtClean="0">
                          <a:solidFill>
                            <a:srgbClr val="FF0000"/>
                          </a:solidFill>
                        </a:rPr>
                        <a:t>lãnh</a:t>
                      </a:r>
                      <a:r>
                        <a:rPr lang="en-US" sz="2000" baseline="0" dirty="0" smtClean="0">
                          <a:solidFill>
                            <a:srgbClr val="FF0000"/>
                          </a:solidFill>
                        </a:rPr>
                        <a:t> </a:t>
                      </a:r>
                      <a:r>
                        <a:rPr lang="en-US" sz="2000" baseline="0" dirty="0" err="1" smtClean="0">
                          <a:solidFill>
                            <a:srgbClr val="FF0000"/>
                          </a:solidFill>
                        </a:rPr>
                        <a:t>đạo</a:t>
                      </a:r>
                      <a:endParaRPr lang="en-US"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dirty="0" err="1" smtClean="0">
                          <a:solidFill>
                            <a:srgbClr val="FF0000"/>
                          </a:solidFill>
                        </a:rPr>
                        <a:t>Lực</a:t>
                      </a:r>
                      <a:r>
                        <a:rPr lang="en-US" sz="2000" baseline="0" dirty="0" smtClean="0">
                          <a:solidFill>
                            <a:srgbClr val="FF0000"/>
                          </a:solidFill>
                        </a:rPr>
                        <a:t> </a:t>
                      </a:r>
                      <a:r>
                        <a:rPr lang="en-US" sz="2000" baseline="0" dirty="0" err="1" smtClean="0">
                          <a:solidFill>
                            <a:srgbClr val="FF0000"/>
                          </a:solidFill>
                        </a:rPr>
                        <a:t>lượng</a:t>
                      </a:r>
                      <a:r>
                        <a:rPr lang="en-US" sz="2000" baseline="0" dirty="0" smtClean="0">
                          <a:solidFill>
                            <a:srgbClr val="FF0000"/>
                          </a:solidFill>
                        </a:rPr>
                        <a:t> </a:t>
                      </a:r>
                      <a:r>
                        <a:rPr lang="en-US" sz="2000" baseline="0" dirty="0" err="1" smtClean="0">
                          <a:solidFill>
                            <a:srgbClr val="FF0000"/>
                          </a:solidFill>
                        </a:rPr>
                        <a:t>tham</a:t>
                      </a:r>
                      <a:r>
                        <a:rPr lang="en-US" sz="2000" baseline="0" dirty="0" smtClean="0">
                          <a:solidFill>
                            <a:srgbClr val="FF0000"/>
                          </a:solidFill>
                        </a:rPr>
                        <a:t> </a:t>
                      </a:r>
                      <a:r>
                        <a:rPr lang="en-US" sz="2000" baseline="0" dirty="0" err="1" smtClean="0">
                          <a:solidFill>
                            <a:srgbClr val="FF0000"/>
                          </a:solidFill>
                        </a:rPr>
                        <a:t>gia</a:t>
                      </a:r>
                      <a:endParaRPr lang="en-US"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dirty="0" err="1" smtClean="0">
                          <a:solidFill>
                            <a:srgbClr val="FF0000"/>
                          </a:solidFill>
                        </a:rPr>
                        <a:t>Địa</a:t>
                      </a:r>
                      <a:r>
                        <a:rPr lang="en-US" sz="2000" baseline="0" dirty="0" smtClean="0">
                          <a:solidFill>
                            <a:srgbClr val="FF0000"/>
                          </a:solidFill>
                        </a:rPr>
                        <a:t> </a:t>
                      </a:r>
                      <a:r>
                        <a:rPr lang="en-US" sz="2000" baseline="0" dirty="0" err="1" smtClean="0">
                          <a:solidFill>
                            <a:srgbClr val="FF0000"/>
                          </a:solidFill>
                        </a:rPr>
                        <a:t>bàn</a:t>
                      </a:r>
                      <a:r>
                        <a:rPr lang="en-US" sz="2000" baseline="0" dirty="0" smtClean="0">
                          <a:solidFill>
                            <a:srgbClr val="FF0000"/>
                          </a:solidFill>
                        </a:rPr>
                        <a:t> </a:t>
                      </a:r>
                      <a:r>
                        <a:rPr lang="en-US" sz="2000" baseline="0" dirty="0" err="1" smtClean="0">
                          <a:solidFill>
                            <a:srgbClr val="FF0000"/>
                          </a:solidFill>
                        </a:rPr>
                        <a:t>hoạt</a:t>
                      </a:r>
                      <a:r>
                        <a:rPr lang="en-US" sz="2000" baseline="0" dirty="0" smtClean="0">
                          <a:solidFill>
                            <a:srgbClr val="FF0000"/>
                          </a:solidFill>
                        </a:rPr>
                        <a:t> </a:t>
                      </a:r>
                      <a:r>
                        <a:rPr lang="en-US" sz="2000" baseline="0" dirty="0" err="1" smtClean="0">
                          <a:solidFill>
                            <a:srgbClr val="FF0000"/>
                          </a:solidFill>
                        </a:rPr>
                        <a:t>động</a:t>
                      </a:r>
                      <a:endParaRPr lang="en-US"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dirty="0" err="1" smtClean="0">
                          <a:solidFill>
                            <a:srgbClr val="FF0000"/>
                          </a:solidFill>
                        </a:rPr>
                        <a:t>Trận</a:t>
                      </a:r>
                      <a:r>
                        <a:rPr lang="en-US" sz="2000" baseline="0" dirty="0" smtClean="0">
                          <a:solidFill>
                            <a:srgbClr val="FF0000"/>
                          </a:solidFill>
                        </a:rPr>
                        <a:t> </a:t>
                      </a:r>
                      <a:r>
                        <a:rPr lang="en-US" sz="2000" baseline="0" dirty="0" err="1" smtClean="0">
                          <a:solidFill>
                            <a:srgbClr val="FF0000"/>
                          </a:solidFill>
                        </a:rPr>
                        <a:t>đánh</a:t>
                      </a:r>
                      <a:r>
                        <a:rPr lang="en-US" sz="2000" baseline="0" dirty="0" smtClean="0">
                          <a:solidFill>
                            <a:srgbClr val="FF0000"/>
                          </a:solidFill>
                        </a:rPr>
                        <a:t> </a:t>
                      </a:r>
                      <a:r>
                        <a:rPr lang="en-US" sz="2000" baseline="0" dirty="0" err="1" smtClean="0">
                          <a:solidFill>
                            <a:srgbClr val="FF0000"/>
                          </a:solidFill>
                        </a:rPr>
                        <a:t>tiêu</a:t>
                      </a:r>
                      <a:r>
                        <a:rPr lang="en-US" sz="2000" baseline="0" dirty="0" smtClean="0">
                          <a:solidFill>
                            <a:srgbClr val="FF0000"/>
                          </a:solidFill>
                        </a:rPr>
                        <a:t> </a:t>
                      </a:r>
                      <a:r>
                        <a:rPr lang="en-US" sz="2000" baseline="0" dirty="0" err="1" smtClean="0">
                          <a:solidFill>
                            <a:srgbClr val="FF0000"/>
                          </a:solidFill>
                        </a:rPr>
                        <a:t>biểu</a:t>
                      </a:r>
                      <a:endParaRPr lang="en-US"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171971795"/>
                  </a:ext>
                </a:extLst>
              </a:tr>
              <a:tr h="23114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801412729"/>
                  </a:ext>
                </a:extLst>
              </a:tr>
            </a:tbl>
          </a:graphicData>
        </a:graphic>
      </p:graphicFrame>
    </p:spTree>
    <p:extLst>
      <p:ext uri="{BB962C8B-B14F-4D97-AF65-F5344CB8AC3E}">
        <p14:creationId xmlns:p14="http://schemas.microsoft.com/office/powerpoint/2010/main" val="2867188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1143000"/>
          </a:xfrm>
        </p:spPr>
        <p:txBody>
          <a:bodyPr>
            <a:noAutofit/>
          </a:bodyPr>
          <a:lstStyle/>
          <a:p>
            <a:r>
              <a:rPr lang="vi-VN" sz="2000" b="1" dirty="0" smtClean="0">
                <a:solidFill>
                  <a:srgbClr val="FF0000"/>
                </a:solidFill>
                <a:cs typeface="Times New Roman" pitchFamily="18" charset="0"/>
              </a:rPr>
              <a:t> B</a:t>
            </a:r>
            <a:endParaRPr lang="en-US" sz="2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47139" y="1447800"/>
            <a:ext cx="9178636" cy="5029200"/>
          </a:xfrm>
        </p:spPr>
        <p:txBody>
          <a:bodyPr/>
          <a:lstStyle/>
          <a:p>
            <a:pPr marL="0" indent="0">
              <a:buNone/>
            </a:pPr>
            <a:r>
              <a:rPr lang="en-US" sz="3600" dirty="0" smtClean="0">
                <a:solidFill>
                  <a:srgbClr val="0033CC"/>
                </a:solidFill>
                <a:latin typeface="Times New Roman" pitchFamily="18" charset="0"/>
                <a:cs typeface="Times New Roman" pitchFamily="18" charset="0"/>
              </a:rPr>
              <a:t>- </a:t>
            </a:r>
            <a:r>
              <a:rPr lang="en-US" sz="2800" dirty="0" smtClean="0">
                <a:solidFill>
                  <a:srgbClr val="0033CC"/>
                </a:solidFill>
                <a:latin typeface="Times New Roman" pitchFamily="18" charset="0"/>
                <a:cs typeface="Times New Roman" pitchFamily="18" charset="0"/>
              </a:rPr>
              <a:t> </a:t>
            </a:r>
            <a:endParaRPr lang="en-US" dirty="0" smtClean="0">
              <a:solidFill>
                <a:srgbClr val="0033CC"/>
              </a:solidFill>
            </a:endParaRPr>
          </a:p>
          <a:p>
            <a:endParaRPr lang="en-US" dirty="0"/>
          </a:p>
          <a:p>
            <a:endParaRPr lang="en-US" dirty="0"/>
          </a:p>
        </p:txBody>
      </p:sp>
      <p:pic>
        <p:nvPicPr>
          <p:cNvPr id="4" name="Picture 3"/>
          <p:cNvPicPr>
            <a:picLocks noChangeAspect="1"/>
          </p:cNvPicPr>
          <p:nvPr/>
        </p:nvPicPr>
        <p:blipFill>
          <a:blip r:embed="rId2"/>
          <a:stretch>
            <a:fillRect/>
          </a:stretch>
        </p:blipFill>
        <p:spPr>
          <a:xfrm>
            <a:off x="-304800" y="-228600"/>
            <a:ext cx="9753600" cy="7315200"/>
          </a:xfrm>
          <a:prstGeom prst="rect">
            <a:avLst/>
          </a:prstGeom>
        </p:spPr>
      </p:pic>
    </p:spTree>
    <p:extLst>
      <p:ext uri="{BB962C8B-B14F-4D97-AF65-F5344CB8AC3E}">
        <p14:creationId xmlns:p14="http://schemas.microsoft.com/office/powerpoint/2010/main" val="12347401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2743200"/>
          </a:xfrm>
        </p:spPr>
        <p:txBody>
          <a:bodyPr>
            <a:no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Lập</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bảng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tóm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tắc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về</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cuộc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khởi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nghĩa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Lê</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Thành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Phương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theo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bảng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gợi</a:t>
            </a:r>
            <a:r>
              <a:rPr lang="en-US" sz="3200" b="1" dirty="0" smtClean="0">
                <a:solidFill>
                  <a:srgbClr val="FF0000"/>
                </a:solidFill>
                <a:latin typeface="Times New Roman" panose="02020603050405020304" pitchFamily="18" charset="0"/>
                <a:cs typeface="Times New Roman" panose="02020603050405020304" pitchFamily="18" charset="0"/>
              </a:rPr>
              <a:t> ý </a:t>
            </a:r>
            <a:r>
              <a:rPr lang="en-US" sz="3200" b="1" dirty="0" err="1" smtClean="0">
                <a:solidFill>
                  <a:srgbClr val="FF0000"/>
                </a:solidFill>
                <a:latin typeface="Times New Roman" panose="02020603050405020304" pitchFamily="18" charset="0"/>
                <a:cs typeface="Times New Roman" panose="02020603050405020304" pitchFamily="18" charset="0"/>
              </a:rPr>
              <a:t>sau</a:t>
            </a:r>
            <a:r>
              <a:rPr lang="vi-VN" sz="3200" b="1" dirty="0" smtClean="0">
                <a:solidFill>
                  <a:srgbClr val="FF0000"/>
                </a:solidFill>
                <a:cs typeface="Times New Roman" pitchFamily="18" charset="0"/>
              </a:rPr>
              <a:t>: </a:t>
            </a:r>
            <a:r>
              <a:rPr lang="vi-VN" sz="3200" b="1" dirty="0">
                <a:solidFill>
                  <a:srgbClr val="FF0000"/>
                </a:solidFill>
                <a:cs typeface="Times New Roman" pitchFamily="18" charset="0"/>
              </a:rPr>
              <a:t>tên cuộc khởi nghĩa, thời gian, người lãnh đạo, lực lượng tham gia, địa bàn hoạt động, những trận đánh tiêu biểu.</a:t>
            </a:r>
            <a:endParaRPr lang="en-US" sz="3200" b="1" dirty="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255417316"/>
              </p:ext>
            </p:extLst>
          </p:nvPr>
        </p:nvGraphicFramePr>
        <p:xfrm>
          <a:off x="0" y="3124200"/>
          <a:ext cx="9137070" cy="3429000"/>
        </p:xfrm>
        <a:graphic>
          <a:graphicData uri="http://schemas.openxmlformats.org/drawingml/2006/table">
            <a:tbl>
              <a:tblPr firstRow="1" bandRow="1">
                <a:tableStyleId>{5C22544A-7EE6-4342-B048-85BDC9FD1C3A}</a:tableStyleId>
              </a:tblPr>
              <a:tblGrid>
                <a:gridCol w="1522845">
                  <a:extLst>
                    <a:ext uri="{9D8B030D-6E8A-4147-A177-3AD203B41FA5}">
                      <a16:colId xmlns:a16="http://schemas.microsoft.com/office/drawing/2014/main" val="3983808133"/>
                    </a:ext>
                  </a:extLst>
                </a:gridCol>
                <a:gridCol w="1522845">
                  <a:extLst>
                    <a:ext uri="{9D8B030D-6E8A-4147-A177-3AD203B41FA5}">
                      <a16:colId xmlns:a16="http://schemas.microsoft.com/office/drawing/2014/main" val="2249880943"/>
                    </a:ext>
                  </a:extLst>
                </a:gridCol>
                <a:gridCol w="1522845">
                  <a:extLst>
                    <a:ext uri="{9D8B030D-6E8A-4147-A177-3AD203B41FA5}">
                      <a16:colId xmlns:a16="http://schemas.microsoft.com/office/drawing/2014/main" val="3579157865"/>
                    </a:ext>
                  </a:extLst>
                </a:gridCol>
                <a:gridCol w="1522845">
                  <a:extLst>
                    <a:ext uri="{9D8B030D-6E8A-4147-A177-3AD203B41FA5}">
                      <a16:colId xmlns:a16="http://schemas.microsoft.com/office/drawing/2014/main" val="1234268025"/>
                    </a:ext>
                  </a:extLst>
                </a:gridCol>
                <a:gridCol w="1522845">
                  <a:extLst>
                    <a:ext uri="{9D8B030D-6E8A-4147-A177-3AD203B41FA5}">
                      <a16:colId xmlns:a16="http://schemas.microsoft.com/office/drawing/2014/main" val="418584934"/>
                    </a:ext>
                  </a:extLst>
                </a:gridCol>
                <a:gridCol w="1522845">
                  <a:extLst>
                    <a:ext uri="{9D8B030D-6E8A-4147-A177-3AD203B41FA5}">
                      <a16:colId xmlns:a16="http://schemas.microsoft.com/office/drawing/2014/main" val="3121983611"/>
                    </a:ext>
                  </a:extLst>
                </a:gridCol>
              </a:tblGrid>
              <a:tr h="1117600">
                <a:tc>
                  <a:txBody>
                    <a:bodyPr/>
                    <a:lstStyle/>
                    <a:p>
                      <a:r>
                        <a:rPr lang="en-US" sz="2000" dirty="0" err="1" smtClean="0">
                          <a:solidFill>
                            <a:srgbClr val="FF0000"/>
                          </a:solidFill>
                        </a:rPr>
                        <a:t>Tên</a:t>
                      </a:r>
                      <a:r>
                        <a:rPr lang="en-US" sz="2000" baseline="0" dirty="0" smtClean="0">
                          <a:solidFill>
                            <a:srgbClr val="FF0000"/>
                          </a:solidFill>
                        </a:rPr>
                        <a:t> </a:t>
                      </a:r>
                      <a:r>
                        <a:rPr lang="en-US" sz="2000" baseline="0" dirty="0" err="1" smtClean="0">
                          <a:solidFill>
                            <a:srgbClr val="FF0000"/>
                          </a:solidFill>
                        </a:rPr>
                        <a:t>cuộc</a:t>
                      </a:r>
                      <a:r>
                        <a:rPr lang="en-US" sz="2000" baseline="0" dirty="0" smtClean="0">
                          <a:solidFill>
                            <a:srgbClr val="FF0000"/>
                          </a:solidFill>
                        </a:rPr>
                        <a:t> </a:t>
                      </a:r>
                      <a:r>
                        <a:rPr lang="en-US" sz="2000" baseline="0" dirty="0" err="1" smtClean="0">
                          <a:solidFill>
                            <a:srgbClr val="FF0000"/>
                          </a:solidFill>
                        </a:rPr>
                        <a:t>khởi</a:t>
                      </a:r>
                      <a:r>
                        <a:rPr lang="en-US" sz="2000" baseline="0" dirty="0" smtClean="0">
                          <a:solidFill>
                            <a:srgbClr val="FF0000"/>
                          </a:solidFill>
                        </a:rPr>
                        <a:t> </a:t>
                      </a:r>
                      <a:r>
                        <a:rPr lang="en-US" sz="2000" baseline="0" dirty="0" err="1" smtClean="0">
                          <a:solidFill>
                            <a:srgbClr val="FF0000"/>
                          </a:solidFill>
                        </a:rPr>
                        <a:t>nghĩa</a:t>
                      </a:r>
                      <a:endParaRPr lang="en-US"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dirty="0" err="1" smtClean="0">
                          <a:solidFill>
                            <a:srgbClr val="FF0000"/>
                          </a:solidFill>
                        </a:rPr>
                        <a:t>Thời</a:t>
                      </a:r>
                      <a:r>
                        <a:rPr lang="en-US" sz="2000" baseline="0" dirty="0" smtClean="0">
                          <a:solidFill>
                            <a:srgbClr val="FF0000"/>
                          </a:solidFill>
                        </a:rPr>
                        <a:t> </a:t>
                      </a:r>
                      <a:r>
                        <a:rPr lang="en-US" sz="2000" baseline="0" dirty="0" err="1" smtClean="0">
                          <a:solidFill>
                            <a:srgbClr val="FF0000"/>
                          </a:solidFill>
                        </a:rPr>
                        <a:t>gian</a:t>
                      </a:r>
                      <a:endParaRPr lang="en-US"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dirty="0" err="1" smtClean="0">
                          <a:solidFill>
                            <a:srgbClr val="FF0000"/>
                          </a:solidFill>
                        </a:rPr>
                        <a:t>Người</a:t>
                      </a:r>
                      <a:r>
                        <a:rPr lang="en-US" sz="2000" baseline="0" dirty="0" smtClean="0">
                          <a:solidFill>
                            <a:srgbClr val="FF0000"/>
                          </a:solidFill>
                        </a:rPr>
                        <a:t> </a:t>
                      </a:r>
                      <a:r>
                        <a:rPr lang="en-US" sz="2000" baseline="0" dirty="0" err="1" smtClean="0">
                          <a:solidFill>
                            <a:srgbClr val="FF0000"/>
                          </a:solidFill>
                        </a:rPr>
                        <a:t>lãnh</a:t>
                      </a:r>
                      <a:r>
                        <a:rPr lang="en-US" sz="2000" baseline="0" dirty="0" smtClean="0">
                          <a:solidFill>
                            <a:srgbClr val="FF0000"/>
                          </a:solidFill>
                        </a:rPr>
                        <a:t> </a:t>
                      </a:r>
                      <a:r>
                        <a:rPr lang="en-US" sz="2000" baseline="0" dirty="0" err="1" smtClean="0">
                          <a:solidFill>
                            <a:srgbClr val="FF0000"/>
                          </a:solidFill>
                        </a:rPr>
                        <a:t>đạo</a:t>
                      </a:r>
                      <a:endParaRPr lang="en-US"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dirty="0" err="1" smtClean="0">
                          <a:solidFill>
                            <a:srgbClr val="FF0000"/>
                          </a:solidFill>
                        </a:rPr>
                        <a:t>Lực</a:t>
                      </a:r>
                      <a:r>
                        <a:rPr lang="en-US" sz="2000" baseline="0" dirty="0" smtClean="0">
                          <a:solidFill>
                            <a:srgbClr val="FF0000"/>
                          </a:solidFill>
                        </a:rPr>
                        <a:t> </a:t>
                      </a:r>
                      <a:r>
                        <a:rPr lang="en-US" sz="2000" baseline="0" dirty="0" err="1" smtClean="0">
                          <a:solidFill>
                            <a:srgbClr val="FF0000"/>
                          </a:solidFill>
                        </a:rPr>
                        <a:t>lượng</a:t>
                      </a:r>
                      <a:r>
                        <a:rPr lang="en-US" sz="2000" baseline="0" dirty="0" smtClean="0">
                          <a:solidFill>
                            <a:srgbClr val="FF0000"/>
                          </a:solidFill>
                        </a:rPr>
                        <a:t> </a:t>
                      </a:r>
                      <a:r>
                        <a:rPr lang="en-US" sz="2000" baseline="0" dirty="0" err="1" smtClean="0">
                          <a:solidFill>
                            <a:srgbClr val="FF0000"/>
                          </a:solidFill>
                        </a:rPr>
                        <a:t>tham</a:t>
                      </a:r>
                      <a:r>
                        <a:rPr lang="en-US" sz="2000" baseline="0" dirty="0" smtClean="0">
                          <a:solidFill>
                            <a:srgbClr val="FF0000"/>
                          </a:solidFill>
                        </a:rPr>
                        <a:t> </a:t>
                      </a:r>
                      <a:r>
                        <a:rPr lang="en-US" sz="2000" baseline="0" dirty="0" err="1" smtClean="0">
                          <a:solidFill>
                            <a:srgbClr val="FF0000"/>
                          </a:solidFill>
                        </a:rPr>
                        <a:t>gia</a:t>
                      </a:r>
                      <a:endParaRPr lang="en-US"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dirty="0" err="1" smtClean="0">
                          <a:solidFill>
                            <a:srgbClr val="FF0000"/>
                          </a:solidFill>
                        </a:rPr>
                        <a:t>Địa</a:t>
                      </a:r>
                      <a:r>
                        <a:rPr lang="en-US" sz="2000" baseline="0" dirty="0" smtClean="0">
                          <a:solidFill>
                            <a:srgbClr val="FF0000"/>
                          </a:solidFill>
                        </a:rPr>
                        <a:t> </a:t>
                      </a:r>
                      <a:r>
                        <a:rPr lang="en-US" sz="2000" baseline="0" dirty="0" err="1" smtClean="0">
                          <a:solidFill>
                            <a:srgbClr val="FF0000"/>
                          </a:solidFill>
                        </a:rPr>
                        <a:t>bàn</a:t>
                      </a:r>
                      <a:r>
                        <a:rPr lang="en-US" sz="2000" baseline="0" dirty="0" smtClean="0">
                          <a:solidFill>
                            <a:srgbClr val="FF0000"/>
                          </a:solidFill>
                        </a:rPr>
                        <a:t> </a:t>
                      </a:r>
                      <a:r>
                        <a:rPr lang="en-US" sz="2000" baseline="0" dirty="0" err="1" smtClean="0">
                          <a:solidFill>
                            <a:srgbClr val="FF0000"/>
                          </a:solidFill>
                        </a:rPr>
                        <a:t>hoạt</a:t>
                      </a:r>
                      <a:r>
                        <a:rPr lang="en-US" sz="2000" baseline="0" dirty="0" smtClean="0">
                          <a:solidFill>
                            <a:srgbClr val="FF0000"/>
                          </a:solidFill>
                        </a:rPr>
                        <a:t> </a:t>
                      </a:r>
                      <a:r>
                        <a:rPr lang="en-US" sz="2000" baseline="0" dirty="0" err="1" smtClean="0">
                          <a:solidFill>
                            <a:srgbClr val="FF0000"/>
                          </a:solidFill>
                        </a:rPr>
                        <a:t>động</a:t>
                      </a:r>
                      <a:endParaRPr lang="en-US"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2000" dirty="0" err="1" smtClean="0">
                          <a:solidFill>
                            <a:srgbClr val="FF0000"/>
                          </a:solidFill>
                        </a:rPr>
                        <a:t>Trận</a:t>
                      </a:r>
                      <a:r>
                        <a:rPr lang="en-US" sz="2000" baseline="0" dirty="0" smtClean="0">
                          <a:solidFill>
                            <a:srgbClr val="FF0000"/>
                          </a:solidFill>
                        </a:rPr>
                        <a:t> </a:t>
                      </a:r>
                      <a:r>
                        <a:rPr lang="en-US" sz="2000" baseline="0" dirty="0" err="1" smtClean="0">
                          <a:solidFill>
                            <a:srgbClr val="FF0000"/>
                          </a:solidFill>
                        </a:rPr>
                        <a:t>đánh</a:t>
                      </a:r>
                      <a:r>
                        <a:rPr lang="en-US" sz="2000" baseline="0" dirty="0" smtClean="0">
                          <a:solidFill>
                            <a:srgbClr val="FF0000"/>
                          </a:solidFill>
                        </a:rPr>
                        <a:t> </a:t>
                      </a:r>
                      <a:r>
                        <a:rPr lang="en-US" sz="2000" baseline="0" dirty="0" err="1" smtClean="0">
                          <a:solidFill>
                            <a:srgbClr val="FF0000"/>
                          </a:solidFill>
                        </a:rPr>
                        <a:t>tiêu</a:t>
                      </a:r>
                      <a:r>
                        <a:rPr lang="en-US" sz="2000" baseline="0" dirty="0" smtClean="0">
                          <a:solidFill>
                            <a:srgbClr val="FF0000"/>
                          </a:solidFill>
                        </a:rPr>
                        <a:t> </a:t>
                      </a:r>
                      <a:r>
                        <a:rPr lang="en-US" sz="2000" baseline="0" dirty="0" err="1" smtClean="0">
                          <a:solidFill>
                            <a:srgbClr val="FF0000"/>
                          </a:solidFill>
                        </a:rPr>
                        <a:t>biểu</a:t>
                      </a:r>
                      <a:endParaRPr lang="en-US"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171971795"/>
                  </a:ext>
                </a:extLst>
              </a:tr>
              <a:tr h="23114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801412729"/>
                  </a:ext>
                </a:extLst>
              </a:tr>
            </a:tbl>
          </a:graphicData>
        </a:graphic>
      </p:graphicFrame>
    </p:spTree>
    <p:extLst>
      <p:ext uri="{BB962C8B-B14F-4D97-AF65-F5344CB8AC3E}">
        <p14:creationId xmlns:p14="http://schemas.microsoft.com/office/powerpoint/2010/main" val="10870904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1143000"/>
          </a:xfrm>
        </p:spPr>
        <p:txBody>
          <a:bodyPr>
            <a:noAutofit/>
          </a:bodyPr>
          <a:lstStyle/>
          <a:p>
            <a:r>
              <a:rPr lang="vi-VN" sz="2000" b="1" dirty="0" smtClean="0">
                <a:solidFill>
                  <a:srgbClr val="FF0000"/>
                </a:solidFill>
                <a:cs typeface="Times New Roman" pitchFamily="18" charset="0"/>
              </a:rPr>
              <a:t> B</a:t>
            </a:r>
            <a:endParaRPr lang="en-US" sz="2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47139" y="1447800"/>
            <a:ext cx="9178636" cy="5029200"/>
          </a:xfrm>
        </p:spPr>
        <p:txBody>
          <a:bodyPr/>
          <a:lstStyle/>
          <a:p>
            <a:pPr marL="0" indent="0">
              <a:buNone/>
            </a:pPr>
            <a:r>
              <a:rPr lang="en-US" sz="3600" dirty="0" smtClean="0">
                <a:solidFill>
                  <a:srgbClr val="0033CC"/>
                </a:solidFill>
                <a:latin typeface="Times New Roman" pitchFamily="18" charset="0"/>
                <a:cs typeface="Times New Roman" pitchFamily="18" charset="0"/>
              </a:rPr>
              <a:t>- </a:t>
            </a:r>
            <a:r>
              <a:rPr lang="en-US" sz="2800" dirty="0" smtClean="0">
                <a:solidFill>
                  <a:srgbClr val="0033CC"/>
                </a:solidFill>
                <a:latin typeface="Times New Roman" pitchFamily="18" charset="0"/>
                <a:cs typeface="Times New Roman" pitchFamily="18" charset="0"/>
              </a:rPr>
              <a:t> </a:t>
            </a:r>
            <a:endParaRPr lang="en-US" dirty="0" smtClean="0">
              <a:solidFill>
                <a:srgbClr val="0033CC"/>
              </a:solidFill>
            </a:endParaRPr>
          </a:p>
          <a:p>
            <a:endParaRPr lang="en-US" dirty="0"/>
          </a:p>
          <a:p>
            <a:endParaRPr lang="en-US" dirty="0"/>
          </a:p>
        </p:txBody>
      </p:sp>
    </p:spTree>
    <p:extLst>
      <p:ext uri="{BB962C8B-B14F-4D97-AF65-F5344CB8AC3E}">
        <p14:creationId xmlns:p14="http://schemas.microsoft.com/office/powerpoint/2010/main" val="27923168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1143000"/>
          </a:xfrm>
        </p:spPr>
        <p:txBody>
          <a:bodyPr>
            <a:noAutofit/>
          </a:bodyPr>
          <a:lstStyle/>
          <a:p>
            <a:r>
              <a:rPr lang="vi-VN" sz="2000" b="1" dirty="0" smtClean="0">
                <a:solidFill>
                  <a:srgbClr val="FF0000"/>
                </a:solidFill>
                <a:cs typeface="Times New Roman" pitchFamily="18" charset="0"/>
              </a:rPr>
              <a:t> B</a:t>
            </a:r>
            <a:endParaRPr lang="en-US" sz="2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47139" y="1447800"/>
            <a:ext cx="9178636" cy="5029200"/>
          </a:xfrm>
        </p:spPr>
        <p:txBody>
          <a:bodyPr/>
          <a:lstStyle/>
          <a:p>
            <a:pPr marL="0" indent="0">
              <a:buNone/>
            </a:pPr>
            <a:r>
              <a:rPr lang="en-US" sz="3600" dirty="0" smtClean="0">
                <a:solidFill>
                  <a:srgbClr val="0033CC"/>
                </a:solidFill>
                <a:latin typeface="Times New Roman" pitchFamily="18" charset="0"/>
                <a:cs typeface="Times New Roman" pitchFamily="18" charset="0"/>
              </a:rPr>
              <a:t>- </a:t>
            </a:r>
            <a:r>
              <a:rPr lang="en-US" sz="2800" dirty="0" smtClean="0">
                <a:solidFill>
                  <a:srgbClr val="0033CC"/>
                </a:solidFill>
                <a:latin typeface="Times New Roman" pitchFamily="18" charset="0"/>
                <a:cs typeface="Times New Roman" pitchFamily="18" charset="0"/>
              </a:rPr>
              <a:t> </a:t>
            </a:r>
            <a:endParaRPr lang="en-US" dirty="0" smtClean="0">
              <a:solidFill>
                <a:srgbClr val="0033CC"/>
              </a:solidFill>
            </a:endParaRPr>
          </a:p>
          <a:p>
            <a:endParaRPr lang="en-US" dirty="0"/>
          </a:p>
          <a:p>
            <a:endParaRPr lang="en-US" dirty="0"/>
          </a:p>
        </p:txBody>
      </p:sp>
      <p:pic>
        <p:nvPicPr>
          <p:cNvPr id="4" name="Picture 3"/>
          <p:cNvPicPr>
            <a:picLocks noChangeAspect="1"/>
          </p:cNvPicPr>
          <p:nvPr/>
        </p:nvPicPr>
        <p:blipFill>
          <a:blip r:embed="rId2"/>
          <a:stretch>
            <a:fillRect/>
          </a:stretch>
        </p:blipFill>
        <p:spPr>
          <a:xfrm>
            <a:off x="-100013" y="-76200"/>
            <a:ext cx="9344025" cy="6686550"/>
          </a:xfrm>
          <a:prstGeom prst="rect">
            <a:avLst/>
          </a:prstGeom>
        </p:spPr>
      </p:pic>
    </p:spTree>
    <p:extLst>
      <p:ext uri="{BB962C8B-B14F-4D97-AF65-F5344CB8AC3E}">
        <p14:creationId xmlns:p14="http://schemas.microsoft.com/office/powerpoint/2010/main" val="1524450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1143000"/>
          </a:xfrm>
        </p:spPr>
        <p:txBody>
          <a:bodyPr>
            <a:noAutofit/>
          </a:bodyPr>
          <a:lstStyle/>
          <a:p>
            <a:r>
              <a:rPr lang="vi-VN" sz="2000" b="1" dirty="0" smtClean="0">
                <a:solidFill>
                  <a:srgbClr val="FF0000"/>
                </a:solidFill>
                <a:cs typeface="Times New Roman" pitchFamily="18" charset="0"/>
              </a:rPr>
              <a:t> B</a:t>
            </a:r>
            <a:endParaRPr lang="en-US" sz="2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47139" y="1447800"/>
            <a:ext cx="9178636" cy="5029200"/>
          </a:xfrm>
        </p:spPr>
        <p:txBody>
          <a:bodyPr/>
          <a:lstStyle/>
          <a:p>
            <a:pPr marL="0" indent="0">
              <a:buNone/>
            </a:pPr>
            <a:r>
              <a:rPr lang="en-US" sz="3600" dirty="0" smtClean="0">
                <a:solidFill>
                  <a:srgbClr val="0033CC"/>
                </a:solidFill>
                <a:latin typeface="Times New Roman" pitchFamily="18" charset="0"/>
                <a:cs typeface="Times New Roman" pitchFamily="18" charset="0"/>
              </a:rPr>
              <a:t>- </a:t>
            </a:r>
            <a:r>
              <a:rPr lang="en-US" sz="2800" dirty="0" smtClean="0">
                <a:solidFill>
                  <a:srgbClr val="0033CC"/>
                </a:solidFill>
                <a:latin typeface="Times New Roman" pitchFamily="18" charset="0"/>
                <a:cs typeface="Times New Roman" pitchFamily="18" charset="0"/>
              </a:rPr>
              <a:t> </a:t>
            </a:r>
            <a:endParaRPr lang="en-US" dirty="0" smtClean="0">
              <a:solidFill>
                <a:srgbClr val="0033CC"/>
              </a:solidFill>
            </a:endParaRPr>
          </a:p>
          <a:p>
            <a:endParaRPr lang="en-US" dirty="0"/>
          </a:p>
          <a:p>
            <a:endParaRPr lang="en-US" dirty="0"/>
          </a:p>
        </p:txBody>
      </p:sp>
      <p:pic>
        <p:nvPicPr>
          <p:cNvPr id="4" name="Picture 3"/>
          <p:cNvPicPr>
            <a:picLocks noChangeAspect="1"/>
          </p:cNvPicPr>
          <p:nvPr/>
        </p:nvPicPr>
        <p:blipFill>
          <a:blip r:embed="rId2"/>
          <a:stretch>
            <a:fillRect/>
          </a:stretch>
        </p:blipFill>
        <p:spPr>
          <a:xfrm>
            <a:off x="-457200" y="-152400"/>
            <a:ext cx="10439400" cy="7086600"/>
          </a:xfrm>
          <a:prstGeom prst="rect">
            <a:avLst/>
          </a:prstGeom>
        </p:spPr>
      </p:pic>
    </p:spTree>
    <p:extLst>
      <p:ext uri="{BB962C8B-B14F-4D97-AF65-F5344CB8AC3E}">
        <p14:creationId xmlns:p14="http://schemas.microsoft.com/office/powerpoint/2010/main" val="1689575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1143000"/>
          </a:xfrm>
        </p:spPr>
        <p:txBody>
          <a:bodyPr>
            <a:noAutofit/>
          </a:bodyPr>
          <a:lstStyle/>
          <a:p>
            <a:r>
              <a:rPr lang="vi-VN" sz="2000" b="1" dirty="0" smtClean="0">
                <a:solidFill>
                  <a:srgbClr val="FF0000"/>
                </a:solidFill>
                <a:cs typeface="Times New Roman" pitchFamily="18" charset="0"/>
              </a:rPr>
              <a:t> B</a:t>
            </a:r>
            <a:endParaRPr lang="en-US" sz="2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47139" y="1447800"/>
            <a:ext cx="9178636" cy="5029200"/>
          </a:xfrm>
        </p:spPr>
        <p:txBody>
          <a:bodyPr/>
          <a:lstStyle/>
          <a:p>
            <a:pPr marL="0" indent="0">
              <a:buNone/>
            </a:pPr>
            <a:r>
              <a:rPr lang="en-US" sz="3600" dirty="0" smtClean="0">
                <a:solidFill>
                  <a:srgbClr val="0033CC"/>
                </a:solidFill>
                <a:latin typeface="Times New Roman" pitchFamily="18" charset="0"/>
                <a:cs typeface="Times New Roman" pitchFamily="18" charset="0"/>
              </a:rPr>
              <a:t>- </a:t>
            </a:r>
            <a:r>
              <a:rPr lang="en-US" sz="2800" dirty="0" smtClean="0">
                <a:solidFill>
                  <a:srgbClr val="0033CC"/>
                </a:solidFill>
                <a:latin typeface="Times New Roman" pitchFamily="18" charset="0"/>
                <a:cs typeface="Times New Roman" pitchFamily="18" charset="0"/>
              </a:rPr>
              <a:t> </a:t>
            </a:r>
            <a:endParaRPr lang="en-US" dirty="0" smtClean="0">
              <a:solidFill>
                <a:srgbClr val="0033CC"/>
              </a:solidFill>
            </a:endParaRPr>
          </a:p>
          <a:p>
            <a:endParaRPr lang="en-US" dirty="0"/>
          </a:p>
          <a:p>
            <a:endParaRPr lang="en-US" dirty="0"/>
          </a:p>
        </p:txBody>
      </p:sp>
      <p:pic>
        <p:nvPicPr>
          <p:cNvPr id="5" name="Picture 4"/>
          <p:cNvPicPr>
            <a:picLocks noChangeAspect="1"/>
          </p:cNvPicPr>
          <p:nvPr/>
        </p:nvPicPr>
        <p:blipFill>
          <a:blip r:embed="rId2"/>
          <a:stretch>
            <a:fillRect/>
          </a:stretch>
        </p:blipFill>
        <p:spPr>
          <a:xfrm>
            <a:off x="-47140" y="-152400"/>
            <a:ext cx="9343539" cy="7010400"/>
          </a:xfrm>
          <a:prstGeom prst="rect">
            <a:avLst/>
          </a:prstGeom>
        </p:spPr>
      </p:pic>
    </p:spTree>
    <p:extLst>
      <p:ext uri="{BB962C8B-B14F-4D97-AF65-F5344CB8AC3E}">
        <p14:creationId xmlns:p14="http://schemas.microsoft.com/office/powerpoint/2010/main" val="2245046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914400"/>
          </a:xfrm>
        </p:spPr>
        <p:txBody>
          <a:bodyPr>
            <a:noAutofit/>
          </a:bodyPr>
          <a:lstStyle/>
          <a:p>
            <a:r>
              <a:rPr lang="en-US" sz="3200" b="1" dirty="0" smtClean="0">
                <a:solidFill>
                  <a:srgbClr val="FF0000"/>
                </a:solidFill>
                <a:cs typeface="Times New Roman" pitchFamily="18" charset="0"/>
              </a:rPr>
              <a:t/>
            </a:r>
            <a:br>
              <a:rPr lang="en-US" sz="3200" b="1" dirty="0" smtClean="0">
                <a:solidFill>
                  <a:srgbClr val="FF0000"/>
                </a:solidFill>
                <a:cs typeface="Times New Roman" pitchFamily="18" charset="0"/>
              </a:rPr>
            </a:br>
            <a:r>
              <a:rPr lang="vi-VN" sz="3600" b="1" dirty="0" smtClean="0">
                <a:solidFill>
                  <a:srgbClr val="FF0000"/>
                </a:solidFill>
                <a:cs typeface="Times New Roman" pitchFamily="18" charset="0"/>
              </a:rPr>
              <a:t>Tại </a:t>
            </a:r>
            <a:r>
              <a:rPr lang="vi-VN" sz="3600" b="1" dirty="0">
                <a:solidFill>
                  <a:srgbClr val="FF0000"/>
                </a:solidFill>
                <a:cs typeface="Times New Roman" pitchFamily="18" charset="0"/>
              </a:rPr>
              <a:t>sao lại gọi là "Phong trào Cần vương"?</a:t>
            </a:r>
            <a:br>
              <a:rPr lang="vi-VN" sz="3600" b="1" dirty="0">
                <a:solidFill>
                  <a:srgbClr val="FF0000"/>
                </a:solidFill>
                <a:cs typeface="Times New Roman" pitchFamily="18" charset="0"/>
              </a:rPr>
            </a:br>
            <a:endParaRPr lang="en-US" sz="3600" b="1" dirty="0">
              <a:solidFill>
                <a:srgbClr val="FF0000"/>
              </a:solidFill>
              <a:latin typeface="Times New Roman" pitchFamily="18" charset="0"/>
              <a:cs typeface="Times New Roman" pitchFamily="18" charset="0"/>
            </a:endParaRP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649886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914400"/>
          </a:xfrm>
        </p:spPr>
        <p:txBody>
          <a:bodyPr>
            <a:noAutofit/>
          </a:bodyPr>
          <a:lstStyle/>
          <a:p>
            <a:r>
              <a:rPr lang="en-US" sz="3200" b="1" dirty="0" smtClean="0">
                <a:solidFill>
                  <a:srgbClr val="FF0000"/>
                </a:solidFill>
                <a:cs typeface="Times New Roman" pitchFamily="18" charset="0"/>
              </a:rPr>
              <a:t/>
            </a:r>
            <a:br>
              <a:rPr lang="en-US" sz="3200" b="1" dirty="0" smtClean="0">
                <a:solidFill>
                  <a:srgbClr val="FF0000"/>
                </a:solidFill>
                <a:cs typeface="Times New Roman" pitchFamily="18" charset="0"/>
              </a:rPr>
            </a:br>
            <a:r>
              <a:rPr lang="vi-VN" sz="3600" b="1" dirty="0" smtClean="0">
                <a:solidFill>
                  <a:srgbClr val="FF0000"/>
                </a:solidFill>
                <a:cs typeface="Times New Roman" pitchFamily="18" charset="0"/>
              </a:rPr>
              <a:t>Tại </a:t>
            </a:r>
            <a:r>
              <a:rPr lang="vi-VN" sz="3600" b="1" dirty="0">
                <a:solidFill>
                  <a:srgbClr val="FF0000"/>
                </a:solidFill>
                <a:cs typeface="Times New Roman" pitchFamily="18" charset="0"/>
              </a:rPr>
              <a:t>sao lại gọi là "Phong trào Cần vương"?</a:t>
            </a:r>
            <a:br>
              <a:rPr lang="vi-VN" sz="3600" b="1" dirty="0">
                <a:solidFill>
                  <a:srgbClr val="FF0000"/>
                </a:solidFill>
                <a:cs typeface="Times New Roman" pitchFamily="18" charset="0"/>
              </a:rPr>
            </a:b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normAutofit fontScale="92500"/>
          </a:bodyPr>
          <a:lstStyle/>
          <a:p>
            <a:pPr>
              <a:buFontTx/>
              <a:buChar char="-"/>
            </a:pPr>
            <a:r>
              <a:rPr lang="vi-VN" sz="3600" dirty="0" smtClean="0">
                <a:solidFill>
                  <a:srgbClr val="0033CC"/>
                </a:solidFill>
                <a:latin typeface="Times New Roman" pitchFamily="18" charset="0"/>
                <a:cs typeface="Times New Roman" pitchFamily="18" charset="0"/>
              </a:rPr>
              <a:t>Sau </a:t>
            </a:r>
            <a:r>
              <a:rPr lang="vi-VN" sz="3600" dirty="0">
                <a:solidFill>
                  <a:srgbClr val="0033CC"/>
                </a:solidFill>
                <a:latin typeface="Times New Roman" pitchFamily="18" charset="0"/>
                <a:cs typeface="Times New Roman" pitchFamily="18" charset="0"/>
              </a:rPr>
              <a:t>thất bại trong cuộc phản công quân Pháp </a:t>
            </a:r>
            <a:r>
              <a:rPr lang="vi-VN" sz="3600" dirty="0" smtClean="0">
                <a:solidFill>
                  <a:srgbClr val="0033CC"/>
                </a:solidFill>
                <a:latin typeface="Times New Roman" pitchFamily="18" charset="0"/>
                <a:cs typeface="Times New Roman" pitchFamily="18" charset="0"/>
              </a:rPr>
              <a:t>tại</a:t>
            </a:r>
            <a:r>
              <a:rPr lang="en-US" sz="3600" dirty="0" smtClean="0">
                <a:solidFill>
                  <a:srgbClr val="0033CC"/>
                </a:solidFill>
                <a:latin typeface="Times New Roman" pitchFamily="18" charset="0"/>
                <a:cs typeface="Times New Roman" pitchFamily="18" charset="0"/>
              </a:rPr>
              <a:t> k</a:t>
            </a:r>
            <a:r>
              <a:rPr lang="vi-VN" sz="3600" dirty="0" smtClean="0">
                <a:solidFill>
                  <a:srgbClr val="0033CC"/>
                </a:solidFill>
                <a:latin typeface="Times New Roman" pitchFamily="18" charset="0"/>
                <a:cs typeface="Times New Roman" pitchFamily="18" charset="0"/>
              </a:rPr>
              <a:t>inh </a:t>
            </a:r>
            <a:r>
              <a:rPr lang="vi-VN" sz="3600" dirty="0">
                <a:solidFill>
                  <a:srgbClr val="0033CC"/>
                </a:solidFill>
                <a:latin typeface="Times New Roman" pitchFamily="18" charset="0"/>
                <a:cs typeface="Times New Roman" pitchFamily="18" charset="0"/>
              </a:rPr>
              <a:t>thành Huế, Tôn Thất Thuyết đưa vua Hàm Nghi ra sơn phòng Tân Sở (Quảng Trị</a:t>
            </a:r>
            <a:r>
              <a:rPr lang="vi-VN" sz="3600" dirty="0" smtClean="0">
                <a:solidFill>
                  <a:srgbClr val="0033CC"/>
                </a:solidFill>
                <a:latin typeface="Times New Roman" pitchFamily="18" charset="0"/>
                <a:cs typeface="Times New Roman" pitchFamily="18" charset="0"/>
              </a:rPr>
              <a:t>)</a:t>
            </a:r>
            <a:r>
              <a:rPr lang="en-US" sz="3600" dirty="0" smtClean="0">
                <a:solidFill>
                  <a:srgbClr val="0033CC"/>
                </a:solidFill>
                <a:latin typeface="Times New Roman" pitchFamily="18" charset="0"/>
                <a:cs typeface="Times New Roman" pitchFamily="18" charset="0"/>
              </a:rPr>
              <a:t>.</a:t>
            </a:r>
          </a:p>
          <a:p>
            <a:pPr>
              <a:buFontTx/>
              <a:buChar char="-"/>
            </a:pPr>
            <a:r>
              <a:rPr lang="vi-VN" sz="3600" dirty="0" smtClean="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Tại </a:t>
            </a:r>
            <a:r>
              <a:rPr lang="en-US" sz="3600" dirty="0" err="1" smtClean="0">
                <a:solidFill>
                  <a:srgbClr val="0033CC"/>
                </a:solidFill>
                <a:latin typeface="Times New Roman" pitchFamily="18" charset="0"/>
                <a:cs typeface="Times New Roman" pitchFamily="18" charset="0"/>
              </a:rPr>
              <a:t>đây</a:t>
            </a:r>
            <a:r>
              <a:rPr lang="vi-VN" sz="3600" dirty="0" smtClean="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ngày 13/7/1885, Tôn Thất Thuyết </a:t>
            </a:r>
            <a:r>
              <a:rPr lang="en-US" sz="3600" dirty="0" err="1" smtClean="0">
                <a:solidFill>
                  <a:srgbClr val="0033CC"/>
                </a:solidFill>
                <a:latin typeface="Times New Roman" pitchFamily="18" charset="0"/>
                <a:cs typeface="Times New Roman" pitchFamily="18" charset="0"/>
              </a:rPr>
              <a:t>thay</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mặt</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vua</a:t>
            </a:r>
            <a:r>
              <a:rPr lang="vi-VN" sz="3600" dirty="0" smtClean="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ban </a:t>
            </a:r>
            <a:r>
              <a:rPr lang="en-US" sz="3600" dirty="0" smtClean="0">
                <a:solidFill>
                  <a:srgbClr val="0033CC"/>
                </a:solidFill>
                <a:latin typeface="Times New Roman" pitchFamily="18" charset="0"/>
                <a:cs typeface="Times New Roman" pitchFamily="18" charset="0"/>
              </a:rPr>
              <a:t>D</a:t>
            </a:r>
            <a:r>
              <a:rPr lang="vi-VN" sz="3600" dirty="0" smtClean="0">
                <a:solidFill>
                  <a:srgbClr val="0033CC"/>
                </a:solidFill>
                <a:latin typeface="Times New Roman" pitchFamily="18" charset="0"/>
                <a:cs typeface="Times New Roman" pitchFamily="18" charset="0"/>
              </a:rPr>
              <a:t>ụ </a:t>
            </a:r>
            <a:r>
              <a:rPr lang="vi-VN" sz="3600" dirty="0">
                <a:solidFill>
                  <a:srgbClr val="0033CC"/>
                </a:solidFill>
                <a:latin typeface="Times New Roman" pitchFamily="18" charset="0"/>
                <a:cs typeface="Times New Roman" pitchFamily="18" charset="0"/>
              </a:rPr>
              <a:t>Cần </a:t>
            </a:r>
            <a:r>
              <a:rPr lang="vi-VN" sz="3600" dirty="0" smtClean="0">
                <a:solidFill>
                  <a:srgbClr val="0033CC"/>
                </a:solidFill>
                <a:latin typeface="Times New Roman" pitchFamily="18" charset="0"/>
                <a:cs typeface="Times New Roman" pitchFamily="18" charset="0"/>
              </a:rPr>
              <a:t>vương</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lệnh</a:t>
            </a:r>
            <a:r>
              <a:rPr lang="vi-VN" sz="3600" dirty="0" smtClean="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toàn dân khởi nghĩa giúp vua cứu nước. </a:t>
            </a:r>
            <a:endParaRPr lang="en-US" sz="3600" dirty="0" smtClean="0">
              <a:solidFill>
                <a:srgbClr val="0033CC"/>
              </a:solidFill>
              <a:latin typeface="Times New Roman" pitchFamily="18" charset="0"/>
              <a:cs typeface="Times New Roman" pitchFamily="18" charset="0"/>
            </a:endParaRPr>
          </a:p>
          <a:p>
            <a:pPr>
              <a:buFontTx/>
              <a:buChar char="-"/>
            </a:pPr>
            <a:r>
              <a:rPr lang="vi-VN" sz="3600" dirty="0" smtClean="0">
                <a:solidFill>
                  <a:srgbClr val="0033CC"/>
                </a:solidFill>
                <a:latin typeface="Times New Roman" pitchFamily="18" charset="0"/>
                <a:cs typeface="Times New Roman" pitchFamily="18" charset="0"/>
              </a:rPr>
              <a:t>Từ </a:t>
            </a:r>
            <a:r>
              <a:rPr lang="vi-VN" sz="3600" dirty="0">
                <a:solidFill>
                  <a:srgbClr val="0033CC"/>
                </a:solidFill>
                <a:latin typeface="Times New Roman" pitchFamily="18" charset="0"/>
                <a:cs typeface="Times New Roman" pitchFamily="18" charset="0"/>
              </a:rPr>
              <a:t>đó, một phong trào yêu nước chống Pháp bùng nổ và đi vào lịch sử với tên gọi là Cần vương.</a:t>
            </a:r>
          </a:p>
          <a:p>
            <a:pPr marL="0" indent="0">
              <a:buNone/>
            </a:pPr>
            <a:r>
              <a:rPr lang="en-US" sz="2800" dirty="0" smtClean="0">
                <a:solidFill>
                  <a:srgbClr val="0033CC"/>
                </a:solidFill>
                <a:latin typeface="Times New Roman" pitchFamily="18" charset="0"/>
                <a:cs typeface="Times New Roman" pitchFamily="18" charset="0"/>
              </a:rPr>
              <a:t> </a:t>
            </a:r>
            <a:endParaRPr lang="en-US" dirty="0" smtClean="0">
              <a:solidFill>
                <a:srgbClr val="0033CC"/>
              </a:solidFill>
            </a:endParaRPr>
          </a:p>
          <a:p>
            <a:endParaRPr lang="en-US" dirty="0"/>
          </a:p>
          <a:p>
            <a:endParaRPr lang="en-US" dirty="0"/>
          </a:p>
        </p:txBody>
      </p:sp>
    </p:spTree>
    <p:extLst>
      <p:ext uri="{BB962C8B-B14F-4D97-AF65-F5344CB8AC3E}">
        <p14:creationId xmlns:p14="http://schemas.microsoft.com/office/powerpoint/2010/main" val="4193505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3568</Words>
  <Application>Microsoft Office PowerPoint</Application>
  <PresentationFormat>On-screen Show (4:3)</PresentationFormat>
  <Paragraphs>280</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Times New Roman</vt:lpstr>
      <vt:lpstr>Office Theme</vt:lpstr>
      <vt:lpstr>TIẾT 42,43 BÀI 21. PHONG TRÀO CHỐNG PHÁP CỦA NHÂN DÂN VIỆT NAM TRONG NHỮNG NĂM CUỐI THẾ KỈ XIX</vt:lpstr>
      <vt:lpstr>MỤC TIÊU</vt:lpstr>
      <vt:lpstr>TIẾT 42,43 BÀI 21. PHONG TRÀO CHỐNG PHÁP CỦA NHÂN DÂN VIỆT NAM TRONG NHỮNG NĂM CUỐI THẾ KỈ XIX</vt:lpstr>
      <vt:lpstr>TIẾT 42,43 BÀI 21. PHONG TRÀO CHỐNG PHÁP CỦA NHÂN DÂN VIỆT NAM TRONG NHỮNG NĂM CUỐI THẾ KỈ XIX</vt:lpstr>
      <vt:lpstr> B</vt:lpstr>
      <vt:lpstr> B</vt:lpstr>
      <vt:lpstr> B</vt:lpstr>
      <vt:lpstr> Tại sao lại gọi là "Phong trào Cần vương"? </vt:lpstr>
      <vt:lpstr> Tại sao lại gọi là "Phong trào Cần vương"? </vt:lpstr>
      <vt:lpstr>TIẾT 42,43 BÀI 21. PHONG TRÀO CHỐNG PHÁP CỦA NHÂN DÂN VIỆT NAM TRONG NHỮNG NĂM CUỐI THẾ KỈ XIX</vt:lpstr>
      <vt:lpstr>TIẾT 42,43 BÀI 21. PHONG TRÀO CHỐNG PHÁP CỦA NHÂN DÂN VIỆT NAM TRONG NHỮNG NĂM CUỐI THẾ KỈ XIX</vt:lpstr>
      <vt:lpstr>Trình bày cuộc khởi Bãi Sậy theo các nội dung: thời gian, người lãnh đạo, căn cứ chính, địa bàn hoạt động, kết quả.</vt:lpstr>
      <vt:lpstr>TIẾT 42,43 BÀI 21. PHONG TRÀO CHỐNG PHÁP CỦA NHÂN DÂN VIỆT NAM TRONG NHỮNG NĂM CUỐI THẾ KỈ XIX</vt:lpstr>
      <vt:lpstr>TIẾT 42,43 BÀI 21. PHONG TRÀO CHỐNG PHÁP CỦA NHÂN DÂN VIỆT NAM TRONG NHỮNG NĂM CUỐI THẾ KỈ XIX</vt:lpstr>
      <vt:lpstr>Trình bày cuộc khởi Ba Đình theo các nội dung: thời gian, người lãnh đạo, địa bàn hoạt động, kết quả.</vt:lpstr>
      <vt:lpstr>TIẾT 42,43 BÀI 21. PHONG TRÀO CHỐNG PHÁP CỦA NHÂN DÂN VIỆT NAM TRONG NHỮNG NĂM CUỐI THẾ KỈ XIX</vt:lpstr>
      <vt:lpstr>TIẾT 42,43 BÀI 21. PHONG TRÀO CHỐNG PHÁP CỦA NHÂN DÂN VIỆT NAM TRONG NHỮNG NĂM CUỐI THẾ KỈ XIX</vt:lpstr>
      <vt:lpstr>Trình bày cuộc khởi Hương Khê theo các nội dung: thời gian, người lãnh đạo, địa bàn hoạt động, kết quả.</vt:lpstr>
      <vt:lpstr>TIẾT 42,43 BÀI 21. PHONG TRÀO CHỐNG PHÁP CỦA NHÂN DÂN VIỆT NAM TRONG NHỮNG NĂM CUỐI THẾ KỈ XIX</vt:lpstr>
      <vt:lpstr> B</vt:lpstr>
      <vt:lpstr>-   Điểm chung của các cuộc khởi nghĩa trong phong trào Cần vương. </vt:lpstr>
      <vt:lpstr>-   Điểm chung của các cuộc khởi nghĩa trong phong trào Cần vương. </vt:lpstr>
      <vt:lpstr>-   Ý Nghĩa của các cuộc khởi nghĩa trong phong trào Cần vương. </vt:lpstr>
      <vt:lpstr>-   Điểm chung của các cuộc khởi nghĩa này: </vt:lpstr>
      <vt:lpstr>TIẾT 42,43 BÀI 21. PHONG TRÀO CHỐNG PHÁP CỦA NHÂN DÂN VIỆT NAM TRONG NHỮNG NĂM CUỐI THẾ KỈ XIX</vt:lpstr>
      <vt:lpstr> B</vt:lpstr>
      <vt:lpstr> B</vt:lpstr>
      <vt:lpstr> B</vt:lpstr>
      <vt:lpstr> B</vt:lpstr>
      <vt:lpstr> B</vt:lpstr>
      <vt:lpstr> B</vt:lpstr>
      <vt:lpstr> B</vt:lpstr>
      <vt:lpstr> B</vt:lpstr>
      <vt:lpstr>Diễn biến chính khởi nghĩa Yên Thế theo nội dung: thời gian, mục tiêu, người lãnh đạo, địa bàn hoạt động chính, kết quả.</vt:lpstr>
      <vt:lpstr>Diễn biến chính khởi nghĩa Yên Thế theo nội dung: thời gian, mục tiêu, người lãnh đạo, hoạt động chính, kết quả.</vt:lpstr>
      <vt:lpstr>TIẾT 42,43 BÀI 21. PHONG TRÀO CHỐNG PHÁP CỦA NHÂN DÂN VIỆT NAM TRONG NHỮNG NĂM CUỐI THẾ KỈ XIX</vt:lpstr>
      <vt:lpstr>Luyện tập 1 trang 87 Lịch Sử 8: Khởi nghĩa Yên Thế có đặc điểm gì khác so với các cuộc khởi nghĩa trong phong trào Cần vương?</vt:lpstr>
      <vt:lpstr> Bảng so sánh: điểm khác biệt giữa phong trào Cần vương và khởi nghĩa Yên Thế</vt:lpstr>
      <vt:lpstr> Bảng so sánh: điểm khác biệt giữa phong trào Cần vương và khởi nghĩa Yên Thế</vt:lpstr>
      <vt:lpstr> Bảng so sánh: điểm khác biệt giữa phong trào Cần vương và khởi nghĩa Yên Thế</vt:lpstr>
      <vt:lpstr> Bảng so sánh: điểm khác biệt giữa phong trào Cần vương và khởi nghĩa Yên Thế</vt:lpstr>
      <vt:lpstr> Bảng so sánh: điểm khác biệt giữa phong trào Cần vương và khởi nghĩa Yên Thế</vt:lpstr>
      <vt:lpstr> Bảng so sánh: điểm khác biệt giữa phong trào Cần vương và khởi nghĩa Yên Thế</vt:lpstr>
      <vt:lpstr> B</vt:lpstr>
      <vt:lpstr> Lê Thành Phương với phong trào Cần Vương ở các tỉnh Phú Yên-Khánh Hòa-Bình Thuận (1885-1887)/Lê Thành Phương in Cần Vương movement in Phú Yên-Khánh Hòa-Bình Thuận provinces (1885-1887)</vt:lpstr>
      <vt:lpstr>PowerPoint Presentation</vt:lpstr>
      <vt:lpstr>PowerPoint Presentation</vt:lpstr>
      <vt:lpstr>PowerPoint Presentation</vt:lpstr>
      <vt:lpstr> Vận dụng 2 trang 87 Lịch Sử 8: Em hãy tìm hiểu thêm về các cuộc đấu tranh chống Pháp những năm cuối thế kỉ XIX theo những gợi ý sau: tên cuộc khởi nghĩa, thời gian, người lãnh đạo, lực lượng tham gia, địa bàn hoạt động, những trận đánh tiêu biểu.</vt:lpstr>
      <vt:lpstr>Lập bảng tóm tắc về cuộc khởi nghĩa Lê Thành Phương theo bảng gợi ý sau: tên cuộc khởi nghĩa, thời gian, người lãnh đạo, lực lượng tham gia, địa bàn hoạt động, những trận đánh tiêu biểu.</vt:lpstr>
      <vt:lpstr> B</vt:lpstr>
      <vt:lpstr> 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ĐỊA LÍ 9 </dc:title>
  <dc:creator>MyComputer</dc:creator>
  <cp:lastModifiedBy>Admin</cp:lastModifiedBy>
  <cp:revision>337</cp:revision>
  <dcterms:created xsi:type="dcterms:W3CDTF">2006-08-16T00:00:00Z</dcterms:created>
  <dcterms:modified xsi:type="dcterms:W3CDTF">2024-02-14T02:41:12Z</dcterms:modified>
</cp:coreProperties>
</file>