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294" r:id="rId3"/>
    <p:sldId id="317" r:id="rId4"/>
    <p:sldId id="312" r:id="rId5"/>
    <p:sldId id="321" r:id="rId6"/>
    <p:sldId id="328" r:id="rId7"/>
    <p:sldId id="327" r:id="rId8"/>
    <p:sldId id="324" r:id="rId9"/>
    <p:sldId id="311" r:id="rId10"/>
    <p:sldId id="331" r:id="rId11"/>
    <p:sldId id="285" r:id="rId12"/>
    <p:sldId id="316" r:id="rId13"/>
    <p:sldId id="323" r:id="rId14"/>
    <p:sldId id="318" r:id="rId15"/>
    <p:sldId id="319" r:id="rId16"/>
    <p:sldId id="314" r:id="rId17"/>
    <p:sldId id="315" r:id="rId18"/>
    <p:sldId id="329" r:id="rId19"/>
    <p:sldId id="330" r:id="rId20"/>
    <p:sldId id="322" r:id="rId21"/>
    <p:sldId id="320" r:id="rId22"/>
    <p:sldId id="333" r:id="rId23"/>
    <p:sldId id="332" r:id="rId24"/>
    <p:sldId id="33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4660"/>
  </p:normalViewPr>
  <p:slideViewPr>
    <p:cSldViewPr>
      <p:cViewPr varScale="1">
        <p:scale>
          <a:sx n="86" d="100"/>
          <a:sy n="86" d="100"/>
        </p:scale>
        <p:origin x="8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828800"/>
          </a:xfrm>
        </p:spPr>
        <p:txBody>
          <a:bodyPr>
            <a:normAutofit fontScale="90000"/>
          </a:bodyPr>
          <a:lstStyle/>
          <a:p>
            <a:r>
              <a:rPr lang="en-US" sz="3200" b="1" dirty="0" smtClean="0">
                <a:solidFill>
                  <a:srgbClr val="FF0000"/>
                </a:solidFill>
                <a:latin typeface="Times New Roman" pitchFamily="18" charset="0"/>
                <a:cs typeface="Times New Roman" pitchFamily="18" charset="0"/>
              </a:rPr>
              <a:t>TIẾT 40,41</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BÀI 20. CUỘC KHÁNG CHIẾN CHỐNG THỰC DÂN PHÁP XÂM LƯỢC CỦA NHÂN DÂN VIỆT NAM (1858-1884)</a:t>
            </a:r>
            <a:endParaRPr lang="en-US" sz="3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812073"/>
            <a:ext cx="9144000" cy="4983163"/>
          </a:xfrm>
        </p:spPr>
        <p:txBody>
          <a:bodyPr>
            <a:normAutofit/>
          </a:bodyPr>
          <a:lstStyle/>
          <a:p>
            <a:pPr marL="0" indent="0">
              <a:buNone/>
            </a:pPr>
            <a:endParaRPr lang="en-US" sz="28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407915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524000"/>
          </a:xfrm>
        </p:spPr>
        <p:txBody>
          <a:bodyPr>
            <a:normAutofit fontScale="90000"/>
          </a:bodyPr>
          <a:lstStyle/>
          <a:p>
            <a:pPr algn="l"/>
            <a:r>
              <a:rPr lang="vi-VN" sz="2800" b="1" dirty="0" smtClean="0">
                <a:solidFill>
                  <a:srgbClr val="FF0000"/>
                </a:solidFill>
                <a:cs typeface="Times New Roman" pitchFamily="18" charset="0"/>
              </a:rPr>
              <a:t> </a:t>
            </a:r>
            <a:r>
              <a:rPr lang="vi-VN" sz="3600" b="1" dirty="0">
                <a:solidFill>
                  <a:srgbClr val="FF0000"/>
                </a:solidFill>
                <a:cs typeface="Times New Roman" pitchFamily="18" charset="0"/>
              </a:rPr>
              <a:t>Lập sơ đồ những sự kiện chính xảy ra trong quá trình Pháp xâm lược Việt Nam từ năm 1858 đến năm 1873.</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676400"/>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049231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2057400"/>
          </a:xfrm>
        </p:spPr>
        <p:txBody>
          <a:bodyPr>
            <a:normAutofit/>
          </a:bodyPr>
          <a:lstStyle/>
          <a:p>
            <a:pPr algn="l"/>
            <a:r>
              <a:rPr lang="vi-VN" sz="2800" b="1" dirty="0" smtClean="0">
                <a:solidFill>
                  <a:srgbClr val="FF0000"/>
                </a:solidFill>
                <a:cs typeface="Times New Roman" pitchFamily="18" charset="0"/>
              </a:rPr>
              <a:t> </a:t>
            </a:r>
            <a:r>
              <a:rPr lang="vi-VN" sz="3200" b="1" dirty="0">
                <a:solidFill>
                  <a:srgbClr val="FF0000"/>
                </a:solidFill>
                <a:cs typeface="Times New Roman" pitchFamily="18" charset="0"/>
              </a:rPr>
              <a:t>Dựa vào tư liệu 20.2, lược đồ 20.3 và thông tin trong bài, em hãy nêu những nét chính của cuộc kháng chiến chống Pháp xâm lược ở Việt Nam từ năm 1858 đến năm 18</a:t>
            </a:r>
            <a:r>
              <a:rPr lang="vi-VN" sz="2800" b="1" dirty="0">
                <a:solidFill>
                  <a:srgbClr val="FF0000"/>
                </a:solidFill>
                <a:cs typeface="Times New Roman" pitchFamily="18" charset="0"/>
              </a:rPr>
              <a:t>73. </a:t>
            </a: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24161" y="2133600"/>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667440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914400"/>
          </a:xfrm>
        </p:spPr>
        <p:txBody>
          <a:bodyPr>
            <a:normAutofit fontScale="90000"/>
          </a:bodyPr>
          <a:lstStyle/>
          <a:p>
            <a:r>
              <a:rPr lang="en-US" sz="2000" b="1" dirty="0" smtClean="0">
                <a:solidFill>
                  <a:srgbClr val="FF0000"/>
                </a:solidFill>
                <a:latin typeface="Times New Roman" pitchFamily="18" charset="0"/>
                <a:cs typeface="Times New Roman" pitchFamily="18" charset="0"/>
              </a:rPr>
              <a:t>TIẾT 40,41</a:t>
            </a:r>
            <a:br>
              <a:rPr lang="en-US" sz="2000" b="1" dirty="0" smtClean="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BÀI 20. CUỘC KHÁNG CHIẾN CHỐNG THỰC DÂN PHÁP XÂM LƯỢC CỦA NHÂN DÂN VIỆT NAM (1858-1884)</a:t>
            </a:r>
            <a:endParaRPr lang="en-US" sz="2000" b="1" dirty="0">
              <a:solidFill>
                <a:srgbClr val="FF0000"/>
              </a:solidFill>
              <a:latin typeface="Times New Roman" pitchFamily="18" charset="0"/>
              <a:cs typeface="Times New Roman" pitchFamily="18" charset="0"/>
            </a:endParaRPr>
          </a:p>
        </p:txBody>
      </p:sp>
      <p:sp>
        <p:nvSpPr>
          <p:cNvPr id="4" name="Tiêu đề 1"/>
          <p:cNvSpPr txBox="1">
            <a:spLocks/>
          </p:cNvSpPr>
          <p:nvPr/>
        </p:nvSpPr>
        <p:spPr>
          <a:xfrm>
            <a:off x="59473" y="762000"/>
            <a:ext cx="9144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000" b="1" dirty="0" smtClean="0">
                <a:solidFill>
                  <a:srgbClr val="FF0000"/>
                </a:solidFill>
                <a:cs typeface="Times New Roman" pitchFamily="18" charset="0"/>
              </a:rPr>
              <a:t>1. Thực dân Pháp xâm lược và cuộc kháng chiến chống thực dân Pháp của nhân dân Việt Nam giai đoạn 1858 – 1873</a:t>
            </a:r>
            <a:endParaRPr lang="en-US" sz="2000" b="1" dirty="0">
              <a:solidFill>
                <a:srgbClr val="FF0000"/>
              </a:solidFill>
              <a:latin typeface="Times New Roman" pitchFamily="18" charset="0"/>
              <a:cs typeface="Times New Roman" pitchFamily="18" charset="0"/>
            </a:endParaRPr>
          </a:p>
        </p:txBody>
      </p:sp>
      <p:sp>
        <p:nvSpPr>
          <p:cNvPr id="5" name="Tiêu đề 1"/>
          <p:cNvSpPr txBox="1">
            <a:spLocks/>
          </p:cNvSpPr>
          <p:nvPr/>
        </p:nvSpPr>
        <p:spPr>
          <a:xfrm>
            <a:off x="0" y="1665249"/>
            <a:ext cx="91440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Pháp</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đánh</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vào</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Đà</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Nẵng</a:t>
            </a:r>
            <a:r>
              <a:rPr lang="en-US" sz="3200" b="1" dirty="0" smtClean="0">
                <a:solidFill>
                  <a:srgbClr val="0033CC"/>
                </a:solidFill>
                <a:latin typeface="Times New Roman" panose="02020603050405020304" pitchFamily="18" charset="0"/>
                <a:cs typeface="Times New Roman" panose="02020603050405020304" pitchFamily="18" charset="0"/>
              </a:rPr>
              <a:t>:</a:t>
            </a:r>
          </a:p>
          <a:p>
            <a:pPr algn="l"/>
            <a:r>
              <a:rPr lang="vi-VN" sz="3200" dirty="0" smtClean="0">
                <a:solidFill>
                  <a:srgbClr val="0033CC"/>
                </a:solidFill>
                <a:cs typeface="Times New Roman" pitchFamily="18" charset="0"/>
              </a:rPr>
              <a:t>- </a:t>
            </a:r>
            <a:r>
              <a:rPr lang="en-US" sz="3200" dirty="0" err="1" smtClean="0">
                <a:solidFill>
                  <a:srgbClr val="0033CC"/>
                </a:solidFill>
                <a:cs typeface="Times New Roman" pitchFamily="18" charset="0"/>
              </a:rPr>
              <a:t>Ngày</a:t>
            </a:r>
            <a:r>
              <a:rPr lang="en-US" sz="3200" dirty="0" smtClean="0">
                <a:solidFill>
                  <a:srgbClr val="0033CC"/>
                </a:solidFill>
                <a:cs typeface="Times New Roman" pitchFamily="18" charset="0"/>
              </a:rPr>
              <a:t> 1-</a:t>
            </a:r>
            <a:r>
              <a:rPr lang="vi-VN" sz="3200" dirty="0" smtClean="0">
                <a:solidFill>
                  <a:srgbClr val="0033CC"/>
                </a:solidFill>
                <a:cs typeface="Times New Roman" pitchFamily="18" charset="0"/>
              </a:rPr>
              <a:t> 9</a:t>
            </a:r>
            <a:r>
              <a:rPr lang="en-US" sz="3200" dirty="0" smtClean="0">
                <a:solidFill>
                  <a:srgbClr val="0033CC"/>
                </a:solidFill>
                <a:cs typeface="Times New Roman" pitchFamily="18" charset="0"/>
              </a:rPr>
              <a:t>-</a:t>
            </a:r>
            <a:r>
              <a:rPr lang="vi-VN" sz="3200" dirty="0" smtClean="0">
                <a:solidFill>
                  <a:srgbClr val="0033CC"/>
                </a:solidFill>
                <a:cs typeface="Times New Roman" pitchFamily="18" charset="0"/>
              </a:rPr>
              <a:t>1858</a:t>
            </a:r>
            <a:r>
              <a:rPr lang="vi-VN" sz="3200" dirty="0">
                <a:solidFill>
                  <a:srgbClr val="0033CC"/>
                </a:solidFill>
                <a:cs typeface="Times New Roman" pitchFamily="18" charset="0"/>
              </a:rPr>
              <a:t>, </a:t>
            </a:r>
            <a:r>
              <a:rPr lang="en-US" sz="3200" dirty="0" err="1" smtClean="0">
                <a:solidFill>
                  <a:srgbClr val="0033CC"/>
                </a:solidFill>
                <a:cs typeface="Times New Roman" pitchFamily="18" charset="0"/>
              </a:rPr>
              <a:t>liên</a:t>
            </a:r>
            <a:r>
              <a:rPr lang="en-US" sz="3200" dirty="0" smtClean="0">
                <a:solidFill>
                  <a:srgbClr val="0033CC"/>
                </a:solidFill>
                <a:cs typeface="Times New Roman" pitchFamily="18" charset="0"/>
              </a:rPr>
              <a:t> </a:t>
            </a:r>
            <a:r>
              <a:rPr lang="en-US" sz="3200" dirty="0" err="1" smtClean="0">
                <a:solidFill>
                  <a:srgbClr val="0033CC"/>
                </a:solidFill>
                <a:cs typeface="Times New Roman" pitchFamily="18" charset="0"/>
              </a:rPr>
              <a:t>quân</a:t>
            </a:r>
            <a:r>
              <a:rPr lang="vi-VN" sz="3200" dirty="0" smtClean="0">
                <a:solidFill>
                  <a:srgbClr val="0033CC"/>
                </a:solidFill>
                <a:cs typeface="Times New Roman" pitchFamily="18" charset="0"/>
              </a:rPr>
              <a:t> Pháp</a:t>
            </a:r>
            <a:r>
              <a:rPr lang="en-US" sz="3200" dirty="0" smtClean="0">
                <a:solidFill>
                  <a:srgbClr val="0033CC"/>
                </a:solidFill>
                <a:cs typeface="Times New Roman" pitchFamily="18" charset="0"/>
              </a:rPr>
              <a:t>-</a:t>
            </a:r>
            <a:r>
              <a:rPr lang="en-US" sz="3200" dirty="0" err="1" smtClean="0">
                <a:solidFill>
                  <a:srgbClr val="0033CC"/>
                </a:solidFill>
                <a:cs typeface="Times New Roman" pitchFamily="18" charset="0"/>
              </a:rPr>
              <a:t>Tây</a:t>
            </a:r>
            <a:r>
              <a:rPr lang="en-US" sz="3200" dirty="0" smtClean="0">
                <a:solidFill>
                  <a:srgbClr val="0033CC"/>
                </a:solidFill>
                <a:cs typeface="Times New Roman" pitchFamily="18" charset="0"/>
              </a:rPr>
              <a:t> Ban </a:t>
            </a:r>
            <a:r>
              <a:rPr lang="en-US" sz="3200" dirty="0" err="1" smtClean="0">
                <a:solidFill>
                  <a:srgbClr val="0033CC"/>
                </a:solidFill>
                <a:cs typeface="Times New Roman" pitchFamily="18" charset="0"/>
              </a:rPr>
              <a:t>Nha</a:t>
            </a:r>
            <a:r>
              <a:rPr lang="vi-VN" sz="3200" dirty="0" smtClean="0">
                <a:solidFill>
                  <a:srgbClr val="0033CC"/>
                </a:solidFill>
                <a:cs typeface="Times New Roman" pitchFamily="18" charset="0"/>
              </a:rPr>
              <a:t> </a:t>
            </a:r>
            <a:r>
              <a:rPr lang="vi-VN" sz="3200" dirty="0">
                <a:solidFill>
                  <a:srgbClr val="0033CC"/>
                </a:solidFill>
                <a:cs typeface="Times New Roman" pitchFamily="18" charset="0"/>
              </a:rPr>
              <a:t>tấn công Đà Nẵng, quân dân Việt </a:t>
            </a:r>
            <a:r>
              <a:rPr lang="vi-VN" sz="3200" dirty="0" smtClean="0">
                <a:solidFill>
                  <a:srgbClr val="0033CC"/>
                </a:solidFill>
                <a:cs typeface="Times New Roman" pitchFamily="18" charset="0"/>
              </a:rPr>
              <a:t>Nam</a:t>
            </a:r>
            <a:r>
              <a:rPr lang="en-US" sz="3200" dirty="0" smtClean="0">
                <a:solidFill>
                  <a:srgbClr val="0033CC"/>
                </a:solidFill>
                <a:cs typeface="Times New Roman" pitchFamily="18" charset="0"/>
              </a:rPr>
              <a:t> </a:t>
            </a:r>
            <a:r>
              <a:rPr lang="en-US" sz="3200" dirty="0" err="1" smtClean="0">
                <a:solidFill>
                  <a:srgbClr val="0033CC"/>
                </a:solidFill>
                <a:cs typeface="Times New Roman" pitchFamily="18" charset="0"/>
              </a:rPr>
              <a:t>dưới</a:t>
            </a:r>
            <a:r>
              <a:rPr lang="en-US" sz="3200" dirty="0" smtClean="0">
                <a:solidFill>
                  <a:srgbClr val="0033CC"/>
                </a:solidFill>
                <a:cs typeface="Times New Roman" pitchFamily="18" charset="0"/>
              </a:rPr>
              <a:t> </a:t>
            </a:r>
            <a:r>
              <a:rPr lang="en-US" sz="3200" dirty="0" err="1" smtClean="0">
                <a:solidFill>
                  <a:srgbClr val="0033CC"/>
                </a:solidFill>
                <a:cs typeface="Times New Roman" pitchFamily="18" charset="0"/>
              </a:rPr>
              <a:t>sự</a:t>
            </a:r>
            <a:r>
              <a:rPr lang="en-US" sz="3200" dirty="0" smtClean="0">
                <a:solidFill>
                  <a:srgbClr val="0033CC"/>
                </a:solidFill>
                <a:cs typeface="Times New Roman" pitchFamily="18" charset="0"/>
              </a:rPr>
              <a:t> </a:t>
            </a:r>
            <a:r>
              <a:rPr lang="en-US" sz="3200" dirty="0" err="1" smtClean="0">
                <a:solidFill>
                  <a:srgbClr val="0033CC"/>
                </a:solidFill>
                <a:cs typeface="Times New Roman" pitchFamily="18" charset="0"/>
              </a:rPr>
              <a:t>chỉ</a:t>
            </a:r>
            <a:r>
              <a:rPr lang="en-US" sz="3200" dirty="0" smtClean="0">
                <a:solidFill>
                  <a:srgbClr val="0033CC"/>
                </a:solidFill>
                <a:cs typeface="Times New Roman" pitchFamily="18" charset="0"/>
              </a:rPr>
              <a:t> </a:t>
            </a:r>
            <a:r>
              <a:rPr lang="en-US" sz="3200" dirty="0" err="1" smtClean="0">
                <a:solidFill>
                  <a:srgbClr val="0033CC"/>
                </a:solidFill>
                <a:cs typeface="Times New Roman" pitchFamily="18" charset="0"/>
              </a:rPr>
              <a:t>huy</a:t>
            </a:r>
            <a:r>
              <a:rPr lang="en-US" sz="3200" dirty="0" smtClean="0">
                <a:solidFill>
                  <a:srgbClr val="0033CC"/>
                </a:solidFill>
                <a:cs typeface="Times New Roman" pitchFamily="18" charset="0"/>
              </a:rPr>
              <a:t> </a:t>
            </a:r>
            <a:r>
              <a:rPr lang="en-US" sz="3200" dirty="0" err="1" smtClean="0">
                <a:solidFill>
                  <a:srgbClr val="0033CC"/>
                </a:solidFill>
                <a:cs typeface="Times New Roman" pitchFamily="18" charset="0"/>
              </a:rPr>
              <a:t>của</a:t>
            </a:r>
            <a:r>
              <a:rPr lang="en-US" sz="3200" dirty="0" smtClean="0">
                <a:solidFill>
                  <a:srgbClr val="0033CC"/>
                </a:solidFill>
                <a:cs typeface="Times New Roman" pitchFamily="18" charset="0"/>
              </a:rPr>
              <a:t> </a:t>
            </a:r>
            <a:r>
              <a:rPr lang="en-US" sz="3200" dirty="0" err="1" smtClean="0">
                <a:solidFill>
                  <a:srgbClr val="0033CC"/>
                </a:solidFill>
                <a:cs typeface="Times New Roman" pitchFamily="18" charset="0"/>
              </a:rPr>
              <a:t>Nguyễn</a:t>
            </a:r>
            <a:r>
              <a:rPr lang="en-US" sz="3200" dirty="0" smtClean="0">
                <a:solidFill>
                  <a:srgbClr val="0033CC"/>
                </a:solidFill>
                <a:cs typeface="Times New Roman" pitchFamily="18" charset="0"/>
              </a:rPr>
              <a:t> Tri </a:t>
            </a:r>
            <a:r>
              <a:rPr lang="en-US" sz="3200" dirty="0" err="1" smtClean="0">
                <a:solidFill>
                  <a:srgbClr val="0033CC"/>
                </a:solidFill>
                <a:cs typeface="Times New Roman" pitchFamily="18" charset="0"/>
              </a:rPr>
              <a:t>Phương</a:t>
            </a:r>
            <a:r>
              <a:rPr lang="en-US" sz="3200" dirty="0" smtClean="0">
                <a:solidFill>
                  <a:srgbClr val="0033CC"/>
                </a:solidFill>
                <a:cs typeface="Times New Roman" pitchFamily="18" charset="0"/>
              </a:rPr>
              <a:t> </a:t>
            </a:r>
            <a:r>
              <a:rPr lang="en-US" sz="3200" dirty="0" err="1" smtClean="0">
                <a:solidFill>
                  <a:srgbClr val="0033CC"/>
                </a:solidFill>
                <a:cs typeface="Times New Roman" pitchFamily="18" charset="0"/>
              </a:rPr>
              <a:t>đã</a:t>
            </a:r>
            <a:r>
              <a:rPr lang="vi-VN" sz="3200" dirty="0" smtClean="0">
                <a:solidFill>
                  <a:srgbClr val="0033CC"/>
                </a:solidFill>
                <a:cs typeface="Times New Roman" pitchFamily="18" charset="0"/>
              </a:rPr>
              <a:t> </a:t>
            </a:r>
            <a:r>
              <a:rPr lang="vi-VN" sz="3200" dirty="0">
                <a:solidFill>
                  <a:srgbClr val="0033CC"/>
                </a:solidFill>
                <a:cs typeface="Times New Roman" pitchFamily="18" charset="0"/>
              </a:rPr>
              <a:t>kháng cự quyết </a:t>
            </a:r>
            <a:r>
              <a:rPr lang="vi-VN" sz="3200" dirty="0" smtClean="0">
                <a:solidFill>
                  <a:srgbClr val="0033CC"/>
                </a:solidFill>
                <a:cs typeface="Times New Roman" pitchFamily="18" charset="0"/>
              </a:rPr>
              <a:t>liệt</a:t>
            </a:r>
            <a:r>
              <a:rPr lang="en-US" sz="3200" dirty="0" smtClean="0">
                <a:solidFill>
                  <a:srgbClr val="0033CC"/>
                </a:solidFill>
                <a:cs typeface="Times New Roman" pitchFamily="18" charset="0"/>
              </a:rPr>
              <a:t>,</a:t>
            </a:r>
            <a:r>
              <a:rPr lang="vi-VN" sz="3200" dirty="0" smtClean="0">
                <a:solidFill>
                  <a:srgbClr val="0033CC"/>
                </a:solidFill>
                <a:cs typeface="Times New Roman" pitchFamily="18" charset="0"/>
              </a:rPr>
              <a:t> </a:t>
            </a:r>
            <a:r>
              <a:rPr lang="vi-VN" sz="3200" dirty="0">
                <a:solidFill>
                  <a:srgbClr val="0033CC"/>
                </a:solidFill>
                <a:cs typeface="Times New Roman" pitchFamily="18" charset="0"/>
              </a:rPr>
              <a:t>Pháp bị </a:t>
            </a:r>
            <a:r>
              <a:rPr lang="en-US" sz="3200" dirty="0" err="1" smtClean="0">
                <a:solidFill>
                  <a:srgbClr val="0033CC"/>
                </a:solidFill>
                <a:cs typeface="Times New Roman" pitchFamily="18" charset="0"/>
              </a:rPr>
              <a:t>cầm</a:t>
            </a:r>
            <a:r>
              <a:rPr lang="vi-VN" sz="3200" dirty="0" smtClean="0">
                <a:solidFill>
                  <a:srgbClr val="0033CC"/>
                </a:solidFill>
                <a:cs typeface="Times New Roman" pitchFamily="18" charset="0"/>
              </a:rPr>
              <a:t> chân </a:t>
            </a:r>
            <a:r>
              <a:rPr lang="en-US" sz="3200" dirty="0" smtClean="0">
                <a:solidFill>
                  <a:srgbClr val="0033CC"/>
                </a:solidFill>
                <a:cs typeface="Times New Roman" pitchFamily="18" charset="0"/>
              </a:rPr>
              <a:t>ở </a:t>
            </a:r>
            <a:r>
              <a:rPr lang="en-US" sz="3200" dirty="0" err="1" smtClean="0">
                <a:solidFill>
                  <a:srgbClr val="0033CC"/>
                </a:solidFill>
                <a:cs typeface="Times New Roman" pitchFamily="18" charset="0"/>
              </a:rPr>
              <a:t>Đà</a:t>
            </a:r>
            <a:r>
              <a:rPr lang="en-US" sz="3200" dirty="0" smtClean="0">
                <a:solidFill>
                  <a:srgbClr val="0033CC"/>
                </a:solidFill>
                <a:cs typeface="Times New Roman" pitchFamily="18" charset="0"/>
              </a:rPr>
              <a:t> </a:t>
            </a:r>
            <a:r>
              <a:rPr lang="en-US" sz="3200" dirty="0" err="1" smtClean="0">
                <a:solidFill>
                  <a:srgbClr val="0033CC"/>
                </a:solidFill>
                <a:cs typeface="Times New Roman" pitchFamily="18" charset="0"/>
              </a:rPr>
              <a:t>Nẵng</a:t>
            </a:r>
            <a:r>
              <a:rPr lang="vi-VN" sz="3200" dirty="0" smtClean="0">
                <a:solidFill>
                  <a:srgbClr val="0033CC"/>
                </a:solidFill>
                <a:cs typeface="Times New Roman" pitchFamily="18" charset="0"/>
              </a:rPr>
              <a:t>.</a:t>
            </a:r>
            <a:endParaRPr lang="vi-VN" sz="3200" dirty="0">
              <a:solidFill>
                <a:srgbClr val="0033CC"/>
              </a:solidFill>
              <a:cs typeface="Times New Roman" pitchFamily="18" charset="0"/>
            </a:endParaRPr>
          </a:p>
        </p:txBody>
      </p:sp>
    </p:spTree>
    <p:extLst>
      <p:ext uri="{BB962C8B-B14F-4D97-AF65-F5344CB8AC3E}">
        <p14:creationId xmlns:p14="http://schemas.microsoft.com/office/powerpoint/2010/main" val="3287014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914400"/>
          </a:xfrm>
        </p:spPr>
        <p:txBody>
          <a:bodyPr>
            <a:normAutofit fontScale="90000"/>
          </a:bodyPr>
          <a:lstStyle/>
          <a:p>
            <a:r>
              <a:rPr lang="en-US" sz="2000" b="1" dirty="0" smtClean="0">
                <a:solidFill>
                  <a:srgbClr val="FF0000"/>
                </a:solidFill>
                <a:latin typeface="Times New Roman" pitchFamily="18" charset="0"/>
                <a:cs typeface="Times New Roman" pitchFamily="18" charset="0"/>
              </a:rPr>
              <a:t>TIẾT 40,41</a:t>
            </a:r>
            <a:br>
              <a:rPr lang="en-US" sz="2000" b="1" dirty="0" smtClean="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BÀI 20. CUỘC KHÁNG CHIẾN CHỐNG THỰC DÂN PHÁP XÂM LƯỢC CỦA NHÂN DÂN VIỆT NAM (1858-1884)</a:t>
            </a:r>
            <a:endParaRPr lang="en-US" sz="2000" b="1" dirty="0">
              <a:solidFill>
                <a:srgbClr val="FF0000"/>
              </a:solidFill>
              <a:latin typeface="Times New Roman" pitchFamily="18" charset="0"/>
              <a:cs typeface="Times New Roman" pitchFamily="18" charset="0"/>
            </a:endParaRPr>
          </a:p>
        </p:txBody>
      </p:sp>
      <p:sp>
        <p:nvSpPr>
          <p:cNvPr id="4" name="Tiêu đề 1"/>
          <p:cNvSpPr txBox="1">
            <a:spLocks/>
          </p:cNvSpPr>
          <p:nvPr/>
        </p:nvSpPr>
        <p:spPr>
          <a:xfrm>
            <a:off x="59473" y="762000"/>
            <a:ext cx="9144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000" b="1" dirty="0" smtClean="0">
                <a:solidFill>
                  <a:srgbClr val="FF0000"/>
                </a:solidFill>
                <a:cs typeface="Times New Roman" pitchFamily="18" charset="0"/>
              </a:rPr>
              <a:t>1. Thực dân Pháp xâm lược và cuộc kháng chiến chống thực dân Pháp của nhân dân Việt Nam giai đoạn 1858 – 1873</a:t>
            </a:r>
            <a:endParaRPr lang="en-US" sz="2000" b="1" dirty="0">
              <a:solidFill>
                <a:srgbClr val="FF0000"/>
              </a:solidFill>
              <a:latin typeface="Times New Roman" pitchFamily="18" charset="0"/>
              <a:cs typeface="Times New Roman" pitchFamily="18" charset="0"/>
            </a:endParaRPr>
          </a:p>
        </p:txBody>
      </p:sp>
      <p:sp>
        <p:nvSpPr>
          <p:cNvPr id="5" name="Tiêu đề 1"/>
          <p:cNvSpPr txBox="1">
            <a:spLocks/>
          </p:cNvSpPr>
          <p:nvPr/>
        </p:nvSpPr>
        <p:spPr>
          <a:xfrm>
            <a:off x="59473" y="1371600"/>
            <a:ext cx="9144000" cy="480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Pháp</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đánh</a:t>
            </a:r>
            <a:r>
              <a:rPr lang="en-US" sz="3200" b="1" dirty="0" smtClean="0">
                <a:solidFill>
                  <a:srgbClr val="0033CC"/>
                </a:solidFill>
                <a:latin typeface="Times New Roman" panose="02020603050405020304" pitchFamily="18" charset="0"/>
                <a:cs typeface="Times New Roman" panose="02020603050405020304" pitchFamily="18" charset="0"/>
              </a:rPr>
              <a:t> </a:t>
            </a:r>
            <a:r>
              <a:rPr lang="en-US" sz="3200" b="1" dirty="0" err="1" smtClean="0">
                <a:solidFill>
                  <a:srgbClr val="0033CC"/>
                </a:solidFill>
                <a:latin typeface="Times New Roman" panose="02020603050405020304" pitchFamily="18" charset="0"/>
                <a:cs typeface="Times New Roman" panose="02020603050405020304" pitchFamily="18" charset="0"/>
              </a:rPr>
              <a:t>vào</a:t>
            </a:r>
            <a:r>
              <a:rPr lang="en-US" sz="3200" b="1" dirty="0" smtClean="0">
                <a:solidFill>
                  <a:srgbClr val="0033CC"/>
                </a:solidFill>
                <a:latin typeface="Times New Roman" panose="02020603050405020304" pitchFamily="18" charset="0"/>
                <a:cs typeface="Times New Roman" panose="02020603050405020304" pitchFamily="18" charset="0"/>
              </a:rPr>
              <a:t> Nam </a:t>
            </a:r>
            <a:r>
              <a:rPr lang="en-US" sz="3200" b="1" dirty="0" err="1" smtClean="0">
                <a:solidFill>
                  <a:srgbClr val="0033CC"/>
                </a:solidFill>
                <a:latin typeface="Times New Roman" panose="02020603050405020304" pitchFamily="18" charset="0"/>
                <a:cs typeface="Times New Roman" panose="02020603050405020304" pitchFamily="18" charset="0"/>
              </a:rPr>
              <a:t>Kỳ</a:t>
            </a:r>
            <a:r>
              <a:rPr lang="en-US" sz="3200" b="1" dirty="0" smtClean="0">
                <a:solidFill>
                  <a:srgbClr val="0033CC"/>
                </a:solidFill>
                <a:latin typeface="Times New Roman" panose="02020603050405020304" pitchFamily="18" charset="0"/>
                <a:cs typeface="Times New Roman" panose="02020603050405020304" pitchFamily="18" charset="0"/>
              </a:rPr>
              <a:t>:</a:t>
            </a:r>
          </a:p>
          <a:p>
            <a:pPr algn="l"/>
            <a:r>
              <a:rPr lang="vi-VN" sz="3200" dirty="0" smtClean="0">
                <a:solidFill>
                  <a:srgbClr val="0033CC"/>
                </a:solidFill>
                <a:cs typeface="Times New Roman" pitchFamily="18" charset="0"/>
              </a:rPr>
              <a:t>- </a:t>
            </a:r>
            <a:r>
              <a:rPr lang="vi-VN" sz="3200" dirty="0">
                <a:solidFill>
                  <a:srgbClr val="0033CC"/>
                </a:solidFill>
                <a:cs typeface="Times New Roman" pitchFamily="18" charset="0"/>
              </a:rPr>
              <a:t>Tháng 2/1859</a:t>
            </a:r>
            <a:r>
              <a:rPr lang="vi-VN" sz="3200" dirty="0" smtClean="0">
                <a:solidFill>
                  <a:srgbClr val="0033CC"/>
                </a:solidFill>
                <a:cs typeface="Times New Roman" pitchFamily="18" charset="0"/>
              </a:rPr>
              <a:t>, </a:t>
            </a:r>
            <a:r>
              <a:rPr lang="vi-VN" sz="3200" dirty="0">
                <a:solidFill>
                  <a:srgbClr val="0033CC"/>
                </a:solidFill>
                <a:cs typeface="Times New Roman" pitchFamily="18" charset="0"/>
              </a:rPr>
              <a:t>Pháp </a:t>
            </a:r>
            <a:r>
              <a:rPr lang="en-US" sz="3200" dirty="0" err="1" smtClean="0">
                <a:solidFill>
                  <a:srgbClr val="0033CC"/>
                </a:solidFill>
                <a:cs typeface="Times New Roman" pitchFamily="18" charset="0"/>
              </a:rPr>
              <a:t>đánh</a:t>
            </a:r>
            <a:r>
              <a:rPr lang="en-US" sz="3200" dirty="0" smtClean="0">
                <a:solidFill>
                  <a:srgbClr val="0033CC"/>
                </a:solidFill>
                <a:cs typeface="Times New Roman" pitchFamily="18" charset="0"/>
              </a:rPr>
              <a:t> </a:t>
            </a:r>
            <a:r>
              <a:rPr lang="en-US" sz="3200" dirty="0" err="1" smtClean="0">
                <a:solidFill>
                  <a:srgbClr val="0033CC"/>
                </a:solidFill>
                <a:cs typeface="Times New Roman" pitchFamily="18" charset="0"/>
              </a:rPr>
              <a:t>chiếm</a:t>
            </a:r>
            <a:r>
              <a:rPr lang="en-US" sz="3200" dirty="0" smtClean="0">
                <a:solidFill>
                  <a:srgbClr val="0033CC"/>
                </a:solidFill>
                <a:cs typeface="Times New Roman" pitchFamily="18" charset="0"/>
              </a:rPr>
              <a:t> </a:t>
            </a:r>
            <a:r>
              <a:rPr lang="en-US" sz="3200" dirty="0" err="1" smtClean="0">
                <a:solidFill>
                  <a:srgbClr val="0033CC"/>
                </a:solidFill>
                <a:cs typeface="Times New Roman" pitchFamily="18" charset="0"/>
              </a:rPr>
              <a:t>thành</a:t>
            </a:r>
            <a:r>
              <a:rPr lang="vi-VN" sz="3200" dirty="0" smtClean="0">
                <a:solidFill>
                  <a:srgbClr val="0033CC"/>
                </a:solidFill>
                <a:cs typeface="Times New Roman" pitchFamily="18" charset="0"/>
              </a:rPr>
              <a:t> </a:t>
            </a:r>
            <a:r>
              <a:rPr lang="vi-VN" sz="3200" dirty="0">
                <a:solidFill>
                  <a:srgbClr val="0033CC"/>
                </a:solidFill>
                <a:cs typeface="Times New Roman" pitchFamily="18" charset="0"/>
              </a:rPr>
              <a:t>Gia Định, vấp phải sự kháng cự quyết liệt của nhân dân.</a:t>
            </a:r>
          </a:p>
          <a:p>
            <a:pPr algn="l"/>
            <a:r>
              <a:rPr lang="vi-VN" sz="3200" dirty="0">
                <a:solidFill>
                  <a:srgbClr val="0033CC"/>
                </a:solidFill>
                <a:cs typeface="Times New Roman" pitchFamily="18" charset="0"/>
              </a:rPr>
              <a:t>- Tháng 2/1861, Pháp tấn công Đại đồn Chí Hòa</a:t>
            </a:r>
            <a:r>
              <a:rPr lang="vi-VN" sz="3200" dirty="0" smtClean="0">
                <a:solidFill>
                  <a:srgbClr val="0033CC"/>
                </a:solidFill>
                <a:cs typeface="Times New Roman" pitchFamily="18" charset="0"/>
              </a:rPr>
              <a:t>,</a:t>
            </a:r>
            <a:r>
              <a:rPr lang="en-US" sz="3200" dirty="0" smtClean="0">
                <a:solidFill>
                  <a:srgbClr val="0033CC"/>
                </a:solidFill>
                <a:cs typeface="Times New Roman" pitchFamily="18" charset="0"/>
              </a:rPr>
              <a:t> </a:t>
            </a:r>
            <a:r>
              <a:rPr lang="en-US" sz="3200" dirty="0" err="1" smtClean="0">
                <a:solidFill>
                  <a:srgbClr val="0033CC"/>
                </a:solidFill>
                <a:cs typeface="Times New Roman" pitchFamily="18" charset="0"/>
              </a:rPr>
              <a:t>và</a:t>
            </a:r>
            <a:r>
              <a:rPr lang="vi-VN" sz="3200" dirty="0" smtClean="0">
                <a:solidFill>
                  <a:srgbClr val="0033CC"/>
                </a:solidFill>
                <a:cs typeface="Times New Roman" pitchFamily="18" charset="0"/>
              </a:rPr>
              <a:t>  </a:t>
            </a:r>
            <a:r>
              <a:rPr lang="vi-VN" sz="3200" dirty="0">
                <a:solidFill>
                  <a:srgbClr val="0033CC"/>
                </a:solidFill>
                <a:cs typeface="Times New Roman" pitchFamily="18" charset="0"/>
              </a:rPr>
              <a:t>đánh chiếm các tỉnh: Định Tường, Biên Hòa, Vĩnh Long.</a:t>
            </a:r>
          </a:p>
          <a:p>
            <a:pPr algn="l"/>
            <a:r>
              <a:rPr lang="vi-VN" sz="3200" dirty="0">
                <a:solidFill>
                  <a:srgbClr val="0033CC"/>
                </a:solidFill>
                <a:cs typeface="Times New Roman" pitchFamily="18" charset="0"/>
              </a:rPr>
              <a:t>- Tháng 6/1862, Pháp kí với nhà Nguyễn bản Hiệp ước Nhâm Tuất. Phong trào kháng chiến ở Nam Kì sôi nổi.</a:t>
            </a:r>
          </a:p>
          <a:p>
            <a:pPr algn="l"/>
            <a:r>
              <a:rPr lang="en-US" sz="3200" dirty="0">
                <a:solidFill>
                  <a:srgbClr val="0033CC"/>
                </a:solidFill>
                <a:cs typeface="Times New Roman" pitchFamily="18" charset="0"/>
              </a:rPr>
              <a:t>-</a:t>
            </a:r>
            <a:r>
              <a:rPr lang="vi-VN" sz="3200" dirty="0" smtClean="0">
                <a:solidFill>
                  <a:srgbClr val="0033CC"/>
                </a:solidFill>
                <a:cs typeface="Times New Roman" pitchFamily="18" charset="0"/>
              </a:rPr>
              <a:t>Tháng </a:t>
            </a:r>
            <a:r>
              <a:rPr lang="vi-VN" sz="3200" dirty="0">
                <a:solidFill>
                  <a:srgbClr val="0033CC"/>
                </a:solidFill>
                <a:cs typeface="Times New Roman" pitchFamily="18" charset="0"/>
              </a:rPr>
              <a:t>6/1867, Pháp đánh chiếm 3 tỉnh Tây Nam Kì</a:t>
            </a:r>
            <a:r>
              <a:rPr lang="vi-VN" sz="3200" dirty="0" smtClean="0">
                <a:solidFill>
                  <a:srgbClr val="0033CC"/>
                </a:solidFill>
                <a:cs typeface="Times New Roman" pitchFamily="18" charset="0"/>
              </a:rPr>
              <a:t>.</a:t>
            </a:r>
            <a:endParaRPr lang="en-US" sz="3200" dirty="0" smtClean="0">
              <a:solidFill>
                <a:srgbClr val="0033CC"/>
              </a:solidFill>
              <a:cs typeface="Times New Roman" pitchFamily="18" charset="0"/>
            </a:endParaRPr>
          </a:p>
        </p:txBody>
      </p:sp>
    </p:spTree>
    <p:extLst>
      <p:ext uri="{BB962C8B-B14F-4D97-AF65-F5344CB8AC3E}">
        <p14:creationId xmlns:p14="http://schemas.microsoft.com/office/powerpoint/2010/main" val="183352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914400"/>
          </a:xfrm>
        </p:spPr>
        <p:txBody>
          <a:bodyPr>
            <a:normAutofit fontScale="90000"/>
          </a:bodyPr>
          <a:lstStyle/>
          <a:p>
            <a:r>
              <a:rPr lang="en-US" sz="2000" b="1" dirty="0" smtClean="0">
                <a:solidFill>
                  <a:srgbClr val="FF0000"/>
                </a:solidFill>
                <a:latin typeface="Times New Roman" pitchFamily="18" charset="0"/>
                <a:cs typeface="Times New Roman" pitchFamily="18" charset="0"/>
              </a:rPr>
              <a:t>TIẾT 40,41</a:t>
            </a:r>
            <a:br>
              <a:rPr lang="en-US" sz="2000" b="1" dirty="0" smtClean="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BÀI 20. CUỘC KHÁNG CHIẾN CHỐNG THỰC DÂN PHÁP XÂM LƯỢC CỦA NHÂN DÂN VIỆT NAM (1858-1884)</a:t>
            </a:r>
            <a:endParaRPr lang="en-US" sz="2000" b="1" dirty="0">
              <a:solidFill>
                <a:srgbClr val="FF0000"/>
              </a:solidFill>
              <a:latin typeface="Times New Roman" pitchFamily="18" charset="0"/>
              <a:cs typeface="Times New Roman" pitchFamily="18" charset="0"/>
            </a:endParaRPr>
          </a:p>
        </p:txBody>
      </p:sp>
      <p:sp>
        <p:nvSpPr>
          <p:cNvPr id="4" name="Tiêu đề 1"/>
          <p:cNvSpPr txBox="1">
            <a:spLocks/>
          </p:cNvSpPr>
          <p:nvPr/>
        </p:nvSpPr>
        <p:spPr>
          <a:xfrm>
            <a:off x="59473" y="762000"/>
            <a:ext cx="9144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000" b="1" dirty="0" smtClean="0">
                <a:solidFill>
                  <a:srgbClr val="FF0000"/>
                </a:solidFill>
                <a:cs typeface="Times New Roman" pitchFamily="18" charset="0"/>
              </a:rPr>
              <a:t>1. Thực dân Pháp xâm lược và cuộc kháng chiến chống thực dân Pháp của nhân dân Việt Nam giai đoạn 1858 – 1873</a:t>
            </a:r>
            <a:endParaRPr lang="en-US" sz="2000" b="1" dirty="0">
              <a:solidFill>
                <a:srgbClr val="FF0000"/>
              </a:solidFill>
              <a:latin typeface="Times New Roman" pitchFamily="18" charset="0"/>
              <a:cs typeface="Times New Roman" pitchFamily="18" charset="0"/>
            </a:endParaRPr>
          </a:p>
        </p:txBody>
      </p:sp>
      <p:sp>
        <p:nvSpPr>
          <p:cNvPr id="5" name="Tiêu đề 1"/>
          <p:cNvSpPr txBox="1">
            <a:spLocks/>
          </p:cNvSpPr>
          <p:nvPr/>
        </p:nvSpPr>
        <p:spPr>
          <a:xfrm>
            <a:off x="59473" y="1676400"/>
            <a:ext cx="9144000" cy="2743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rgbClr val="0033CC"/>
                </a:solidFill>
                <a:latin typeface="Times New Roman" panose="02020603050405020304" pitchFamily="18" charset="0"/>
                <a:cs typeface="Times New Roman" panose="02020603050405020304" pitchFamily="18" charset="0"/>
              </a:rPr>
              <a:t>………………</a:t>
            </a:r>
          </a:p>
          <a:p>
            <a:pPr algn="l"/>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Bất</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chấp</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sự</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hòa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hoãn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của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triều</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đình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phong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trào</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kháng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Pháp</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vẫn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tiếp</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tục</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diễn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ra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dưới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sự</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lãnh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đạo</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của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Trương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Định</a:t>
            </a:r>
            <a:r>
              <a:rPr lang="en-US" sz="2800" dirty="0" smtClean="0">
                <a:solidFill>
                  <a:srgbClr val="0033CC"/>
                </a:solidFill>
                <a:latin typeface="Times New Roman" panose="02020603050405020304" pitchFamily="18" charset="0"/>
                <a:cs typeface="Times New Roman" panose="02020603050405020304" pitchFamily="18" charset="0"/>
              </a:rPr>
              <a:t> ở </a:t>
            </a:r>
            <a:r>
              <a:rPr lang="en-US" sz="2800" dirty="0" err="1" smtClean="0">
                <a:solidFill>
                  <a:srgbClr val="0033CC"/>
                </a:solidFill>
                <a:latin typeface="Times New Roman" panose="02020603050405020304" pitchFamily="18" charset="0"/>
                <a:cs typeface="Times New Roman" panose="02020603050405020304" pitchFamily="18" charset="0"/>
              </a:rPr>
              <a:t>Gò</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Công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Võ</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Duy</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Dương</a:t>
            </a:r>
            <a:r>
              <a:rPr lang="en-US" sz="2800" dirty="0" smtClean="0">
                <a:solidFill>
                  <a:srgbClr val="0033CC"/>
                </a:solidFill>
                <a:latin typeface="Times New Roman" panose="02020603050405020304" pitchFamily="18" charset="0"/>
                <a:cs typeface="Times New Roman" panose="02020603050405020304" pitchFamily="18" charset="0"/>
              </a:rPr>
              <a:t> ở </a:t>
            </a:r>
            <a:r>
              <a:rPr lang="en-US" sz="2800" dirty="0" err="1" smtClean="0">
                <a:solidFill>
                  <a:srgbClr val="0033CC"/>
                </a:solidFill>
                <a:latin typeface="Times New Roman" panose="02020603050405020304" pitchFamily="18" charset="0"/>
                <a:cs typeface="Times New Roman" panose="02020603050405020304" pitchFamily="18" charset="0"/>
              </a:rPr>
              <a:t>Đồng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Tháp</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Mười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Nguyễn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Trung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Trực</a:t>
            </a:r>
            <a:r>
              <a:rPr lang="en-US" sz="2800" dirty="0" smtClean="0">
                <a:solidFill>
                  <a:srgbClr val="0033CC"/>
                </a:solidFill>
                <a:latin typeface="Times New Roman" panose="02020603050405020304" pitchFamily="18" charset="0"/>
                <a:cs typeface="Times New Roman" panose="02020603050405020304" pitchFamily="18" charset="0"/>
              </a:rPr>
              <a:t> ở </a:t>
            </a:r>
            <a:r>
              <a:rPr lang="en-US" sz="2800" dirty="0" err="1" smtClean="0">
                <a:solidFill>
                  <a:srgbClr val="0033CC"/>
                </a:solidFill>
                <a:latin typeface="Times New Roman" panose="02020603050405020304" pitchFamily="18" charset="0"/>
                <a:cs typeface="Times New Roman" panose="02020603050405020304" pitchFamily="18" charset="0"/>
              </a:rPr>
              <a:t>Hòn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Chông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Nguyễn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Hữu</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Huân</a:t>
            </a:r>
            <a:r>
              <a:rPr lang="en-US" sz="2800" dirty="0" smtClean="0">
                <a:solidFill>
                  <a:srgbClr val="0033CC"/>
                </a:solidFill>
                <a:latin typeface="Times New Roman" panose="02020603050405020304" pitchFamily="18" charset="0"/>
                <a:cs typeface="Times New Roman" panose="02020603050405020304" pitchFamily="18" charset="0"/>
              </a:rPr>
              <a:t> ở </a:t>
            </a:r>
            <a:r>
              <a:rPr lang="en-US" sz="2800" dirty="0" err="1" smtClean="0">
                <a:solidFill>
                  <a:srgbClr val="0033CC"/>
                </a:solidFill>
                <a:latin typeface="Times New Roman" panose="02020603050405020304" pitchFamily="18" charset="0"/>
                <a:cs typeface="Times New Roman" panose="02020603050405020304" pitchFamily="18" charset="0"/>
              </a:rPr>
              <a:t>Tân</a:t>
            </a:r>
            <a:r>
              <a:rPr lang="en-US" sz="2800" dirty="0" smtClean="0">
                <a:solidFill>
                  <a:srgbClr val="0033CC"/>
                </a:solidFill>
                <a:latin typeface="Times New Roman" panose="02020603050405020304" pitchFamily="18" charset="0"/>
                <a:cs typeface="Times New Roman" panose="02020603050405020304" pitchFamily="18" charset="0"/>
              </a:rPr>
              <a:t> An…</a:t>
            </a:r>
            <a:endParaRPr lang="vi-VN" sz="2800" dirty="0">
              <a:solidFill>
                <a:srgbClr val="0033CC"/>
              </a:solidFill>
              <a:latin typeface="Times New Roman" panose="02020603050405020304" pitchFamily="18" charset="0"/>
              <a:cs typeface="Times New Roman" panose="02020603050405020304" pitchFamily="18" charset="0"/>
            </a:endParaRPr>
          </a:p>
          <a:p>
            <a:pPr algn="l"/>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10744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838200"/>
          </a:xfrm>
        </p:spPr>
        <p:txBody>
          <a:bodyPr>
            <a:normAutofit fontScale="90000"/>
          </a:bodyPr>
          <a:lstStyle/>
          <a:p>
            <a:r>
              <a:rPr lang="en-US" sz="1800" b="1" dirty="0" smtClean="0">
                <a:solidFill>
                  <a:srgbClr val="FF0000"/>
                </a:solidFill>
                <a:latin typeface="Times New Roman" pitchFamily="18" charset="0"/>
                <a:cs typeface="Times New Roman" pitchFamily="18" charset="0"/>
              </a:rPr>
              <a:t>TIẾT 40,41</a:t>
            </a:r>
            <a:br>
              <a:rPr lang="en-US" sz="1800" b="1" dirty="0" smtClean="0">
                <a:solidFill>
                  <a:srgbClr val="FF0000"/>
                </a:solidFill>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BÀI 20. CUỘC KHÁNG CHIẾN CHỐNG THỰC DÂN PHÁP XÂM LƯỢC CỦA NHÂN DÂN VIỆT NAM (1858-1884)</a:t>
            </a:r>
            <a:endParaRPr lang="en-US" sz="1800" b="1" dirty="0">
              <a:solidFill>
                <a:srgbClr val="FF0000"/>
              </a:solidFill>
              <a:latin typeface="Times New Roman" pitchFamily="18" charset="0"/>
              <a:cs typeface="Times New Roman" pitchFamily="18" charset="0"/>
            </a:endParaRPr>
          </a:p>
        </p:txBody>
      </p:sp>
      <p:sp>
        <p:nvSpPr>
          <p:cNvPr id="4" name="Tiêu đề 1"/>
          <p:cNvSpPr txBox="1">
            <a:spLocks/>
          </p:cNvSpPr>
          <p:nvPr/>
        </p:nvSpPr>
        <p:spPr>
          <a:xfrm>
            <a:off x="-13010" y="838200"/>
            <a:ext cx="91440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800" b="1" dirty="0" smtClean="0">
                <a:solidFill>
                  <a:srgbClr val="FF0000"/>
                </a:solidFill>
                <a:latin typeface="Times New Roman" panose="02020603050405020304" pitchFamily="18" charset="0"/>
                <a:cs typeface="Times New Roman" panose="02020603050405020304" pitchFamily="18" charset="0"/>
              </a:rPr>
              <a:t>2</a:t>
            </a:r>
            <a:r>
              <a:rPr lang="vi-VN" sz="2800" b="1" dirty="0">
                <a:solidFill>
                  <a:srgbClr val="FF0000"/>
                </a:solidFill>
                <a:latin typeface="Times New Roman" panose="02020603050405020304" pitchFamily="18" charset="0"/>
                <a:cs typeface="Times New Roman" panose="02020603050405020304" pitchFamily="18" charset="0"/>
              </a:rPr>
              <a:t>. Thực dân Pháp mở rộng xâm lược ra cả nước và cuộc kháng chiến chống thực dân Pháp của nhân dân Việt Nam giai đoạn 1873 – </a:t>
            </a:r>
            <a:r>
              <a:rPr lang="vi-VN" sz="2800" b="1" dirty="0" smtClean="0">
                <a:solidFill>
                  <a:srgbClr val="FF0000"/>
                </a:solidFill>
                <a:latin typeface="Times New Roman" panose="02020603050405020304" pitchFamily="18" charset="0"/>
                <a:cs typeface="Times New Roman" panose="02020603050405020304" pitchFamily="18" charset="0"/>
              </a:rPr>
              <a:t>1884</a:t>
            </a:r>
            <a:endParaRPr lang="en-US" sz="28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9342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152400"/>
            <a:ext cx="9144000" cy="1981200"/>
          </a:xfrm>
        </p:spPr>
        <p:txBody>
          <a:bodyPr>
            <a:normAutofit/>
          </a:bodyPr>
          <a:lstStyle/>
          <a:p>
            <a:pPr algn="l"/>
            <a:r>
              <a:rPr lang="vi-VN" sz="2800" b="1" dirty="0" smtClean="0">
                <a:solidFill>
                  <a:srgbClr val="FF0000"/>
                </a:solidFill>
                <a:cs typeface="Times New Roman" pitchFamily="18" charset="0"/>
              </a:rPr>
              <a:t>Câu </a:t>
            </a:r>
            <a:r>
              <a:rPr lang="vi-VN" sz="2800" b="1" dirty="0">
                <a:solidFill>
                  <a:srgbClr val="FF0000"/>
                </a:solidFill>
                <a:cs typeface="Times New Roman" pitchFamily="18" charset="0"/>
              </a:rPr>
              <a:t>hỏi trang 83 Lịch Sử 8: Dựa vào sơ đồ 20.5, lược đồ 20.6, 20.7 và thông tin trong bài, em hãy trình bày những sự kiện chính về quá trình Pháp xâm lược và cuộc kháng chiến của quân dân Việt Nam giai đoạn 1873 - 1884. </a:t>
            </a: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8585" y="2743200"/>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161242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152400"/>
            <a:ext cx="9144000" cy="1524000"/>
          </a:xfrm>
        </p:spPr>
        <p:txBody>
          <a:bodyPr>
            <a:normAutofit/>
          </a:bodyPr>
          <a:lstStyle/>
          <a:p>
            <a:pPr algn="l"/>
            <a:r>
              <a:rPr lang="vi-VN" sz="2800" b="1" dirty="0">
                <a:solidFill>
                  <a:srgbClr val="FF0000"/>
                </a:solidFill>
                <a:cs typeface="Times New Roman" pitchFamily="18" charset="0"/>
              </a:rPr>
              <a:t>1. </a:t>
            </a: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676400"/>
            <a:ext cx="9144000" cy="4983163"/>
          </a:xfrm>
        </p:spPr>
        <p:txBody>
          <a:bodyPr>
            <a:normAutofit/>
          </a:bodyPr>
          <a:lstStyle/>
          <a:p>
            <a:pPr marL="0" indent="0">
              <a:buNone/>
            </a:pPr>
            <a:r>
              <a:rPr lang="en-US" sz="2800" dirty="0" smtClean="0">
                <a:latin typeface="Times New Roman" pitchFamily="18" charset="0"/>
                <a:cs typeface="Times New Roman" pitchFamily="18" charset="0"/>
              </a:rPr>
              <a:t>1</a:t>
            </a:r>
            <a:endParaRPr lang="en-US" sz="28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228600" y="-152400"/>
            <a:ext cx="9601199" cy="7010399"/>
          </a:xfrm>
          <a:prstGeom prst="rect">
            <a:avLst/>
          </a:prstGeom>
        </p:spPr>
      </p:pic>
    </p:spTree>
    <p:extLst>
      <p:ext uri="{BB962C8B-B14F-4D97-AF65-F5344CB8AC3E}">
        <p14:creationId xmlns:p14="http://schemas.microsoft.com/office/powerpoint/2010/main" val="2891059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152400"/>
            <a:ext cx="9144000" cy="1524000"/>
          </a:xfrm>
        </p:spPr>
        <p:txBody>
          <a:bodyPr>
            <a:normAutofit/>
          </a:bodyPr>
          <a:lstStyle/>
          <a:p>
            <a:pPr algn="l"/>
            <a:r>
              <a:rPr lang="vi-VN" sz="2800" b="1" dirty="0">
                <a:solidFill>
                  <a:srgbClr val="FF0000"/>
                </a:solidFill>
                <a:cs typeface="Times New Roman" pitchFamily="18" charset="0"/>
              </a:rPr>
              <a:t>1. </a:t>
            </a: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676400"/>
            <a:ext cx="9144000" cy="4983163"/>
          </a:xfrm>
        </p:spPr>
        <p:txBody>
          <a:bodyPr>
            <a:normAutofit/>
          </a:bodyPr>
          <a:lstStyle/>
          <a:p>
            <a:pPr marL="0" indent="0">
              <a:buNone/>
            </a:pPr>
            <a:r>
              <a:rPr lang="en-US" sz="2800" dirty="0" smtClean="0">
                <a:latin typeface="Times New Roman" pitchFamily="18" charset="0"/>
                <a:cs typeface="Times New Roman" pitchFamily="18" charset="0"/>
              </a:rPr>
              <a:t>1</a:t>
            </a:r>
            <a:endParaRPr lang="en-US" sz="28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228600" y="0"/>
            <a:ext cx="9525000" cy="7010400"/>
          </a:xfrm>
          <a:prstGeom prst="rect">
            <a:avLst/>
          </a:prstGeom>
        </p:spPr>
      </p:pic>
    </p:spTree>
    <p:extLst>
      <p:ext uri="{BB962C8B-B14F-4D97-AF65-F5344CB8AC3E}">
        <p14:creationId xmlns:p14="http://schemas.microsoft.com/office/powerpoint/2010/main" val="677939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152400"/>
            <a:ext cx="9144000" cy="1524000"/>
          </a:xfrm>
        </p:spPr>
        <p:txBody>
          <a:bodyPr>
            <a:normAutofit/>
          </a:bodyPr>
          <a:lstStyle/>
          <a:p>
            <a:pPr algn="l"/>
            <a:r>
              <a:rPr lang="vi-VN" sz="2800" b="1" dirty="0">
                <a:solidFill>
                  <a:srgbClr val="FF0000"/>
                </a:solidFill>
                <a:cs typeface="Times New Roman" pitchFamily="18" charset="0"/>
              </a:rPr>
              <a:t>1. </a:t>
            </a: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676400"/>
            <a:ext cx="9144000" cy="4983163"/>
          </a:xfrm>
        </p:spPr>
        <p:txBody>
          <a:bodyPr>
            <a:normAutofit/>
          </a:bodyPr>
          <a:lstStyle/>
          <a:p>
            <a:pPr marL="0" indent="0">
              <a:buNone/>
            </a:pPr>
            <a:r>
              <a:rPr lang="en-US" sz="2800" dirty="0" smtClean="0">
                <a:latin typeface="Times New Roman" pitchFamily="18" charset="0"/>
                <a:cs typeface="Times New Roman" pitchFamily="18" charset="0"/>
              </a:rPr>
              <a:t>1</a:t>
            </a:r>
            <a:endParaRPr lang="en-US" sz="28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457200" y="-152400"/>
            <a:ext cx="10134600" cy="7162800"/>
          </a:xfrm>
          <a:prstGeom prst="rect">
            <a:avLst/>
          </a:prstGeom>
        </p:spPr>
      </p:pic>
    </p:spTree>
    <p:extLst>
      <p:ext uri="{BB962C8B-B14F-4D97-AF65-F5344CB8AC3E}">
        <p14:creationId xmlns:p14="http://schemas.microsoft.com/office/powerpoint/2010/main" val="123460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MỤC TIÊU</a:t>
            </a:r>
            <a:endParaRPr lang="en-US" sz="3600" b="1" dirty="0">
              <a:solidFill>
                <a:srgbClr val="FF0000"/>
              </a:solidFill>
              <a:latin typeface="Times New Roman" pitchFamily="18" charset="0"/>
              <a:cs typeface="Times New Roman" pitchFamily="18" charset="0"/>
            </a:endParaRPr>
          </a:p>
        </p:txBody>
      </p:sp>
      <p:sp>
        <p:nvSpPr>
          <p:cNvPr id="4" name="Nơi giữ chỗ cho Nội dung 2"/>
          <p:cNvSpPr txBox="1">
            <a:spLocks/>
          </p:cNvSpPr>
          <p:nvPr/>
        </p:nvSpPr>
        <p:spPr>
          <a:xfrm>
            <a:off x="16727" y="838200"/>
            <a:ext cx="9144000" cy="4983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Nêu </a:t>
            </a:r>
            <a:r>
              <a:rPr lang="vi-VN" sz="3600" dirty="0">
                <a:solidFill>
                  <a:srgbClr val="0033CC"/>
                </a:solidFill>
                <a:latin typeface="Times New Roman" pitchFamily="18" charset="0"/>
                <a:cs typeface="Times New Roman" pitchFamily="18" charset="0"/>
              </a:rPr>
              <a:t>được quá trình thực dân Pháp xâm lược Việt Nam và cuộc kháng chiến chống thực dân Pháp xâm lược của nhân dân Việt Nam (1858 – 1884).</a:t>
            </a:r>
            <a:endParaRPr lang="en-US" sz="36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47050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838200"/>
          </a:xfrm>
        </p:spPr>
        <p:txBody>
          <a:bodyPr>
            <a:normAutofit fontScale="90000"/>
          </a:bodyPr>
          <a:lstStyle/>
          <a:p>
            <a:r>
              <a:rPr lang="en-US" sz="1800" b="1" dirty="0" smtClean="0">
                <a:solidFill>
                  <a:srgbClr val="FF0000"/>
                </a:solidFill>
                <a:latin typeface="Times New Roman" pitchFamily="18" charset="0"/>
                <a:cs typeface="Times New Roman" pitchFamily="18" charset="0"/>
              </a:rPr>
              <a:t>TIẾT 40,41</a:t>
            </a:r>
            <a:br>
              <a:rPr lang="en-US" sz="1800" b="1" dirty="0" smtClean="0">
                <a:solidFill>
                  <a:srgbClr val="FF0000"/>
                </a:solidFill>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BÀI 20. CUỘC KHÁNG CHIẾN CHỐNG THỰC DÂN PHÁP XÂM LƯỢC CỦA NHÂN DÂN VIỆT NAM (1858-1884)</a:t>
            </a:r>
            <a:endParaRPr lang="en-US" sz="1800" b="1" dirty="0">
              <a:solidFill>
                <a:srgbClr val="FF0000"/>
              </a:solidFill>
              <a:latin typeface="Times New Roman" pitchFamily="18" charset="0"/>
              <a:cs typeface="Times New Roman" pitchFamily="18" charset="0"/>
            </a:endParaRPr>
          </a:p>
        </p:txBody>
      </p:sp>
      <p:sp>
        <p:nvSpPr>
          <p:cNvPr id="4" name="Tiêu đề 1"/>
          <p:cNvSpPr txBox="1">
            <a:spLocks/>
          </p:cNvSpPr>
          <p:nvPr/>
        </p:nvSpPr>
        <p:spPr>
          <a:xfrm>
            <a:off x="-13010" y="838200"/>
            <a:ext cx="9144000" cy="762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smtClean="0">
                <a:solidFill>
                  <a:srgbClr val="FF0000"/>
                </a:solidFill>
                <a:latin typeface="Times New Roman" panose="02020603050405020304" pitchFamily="18" charset="0"/>
                <a:cs typeface="Times New Roman" panose="02020603050405020304" pitchFamily="18" charset="0"/>
              </a:rPr>
              <a:t>2</a:t>
            </a:r>
            <a:r>
              <a:rPr lang="vi-VN" sz="2400" b="1" dirty="0">
                <a:solidFill>
                  <a:srgbClr val="FF0000"/>
                </a:solidFill>
                <a:latin typeface="Times New Roman" panose="02020603050405020304" pitchFamily="18" charset="0"/>
                <a:cs typeface="Times New Roman" panose="02020603050405020304" pitchFamily="18" charset="0"/>
              </a:rPr>
              <a:t>. Thực dân Pháp mở rộng xâm lược ra cả nước và cuộc kháng chiến chống thực dân Pháp của nhân dân Việt Nam giai đoạn 1873 – </a:t>
            </a:r>
            <a:r>
              <a:rPr lang="vi-VN" sz="2400" b="1" dirty="0" smtClean="0">
                <a:solidFill>
                  <a:srgbClr val="FF0000"/>
                </a:solidFill>
                <a:latin typeface="Times New Roman" panose="02020603050405020304" pitchFamily="18" charset="0"/>
                <a:cs typeface="Times New Roman" panose="02020603050405020304" pitchFamily="18" charset="0"/>
              </a:rPr>
              <a:t>1884</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sp>
        <p:nvSpPr>
          <p:cNvPr id="5" name="Nơi giữ chỗ cho Nội dung 2"/>
          <p:cNvSpPr>
            <a:spLocks noGrp="1"/>
          </p:cNvSpPr>
          <p:nvPr>
            <p:ph idx="1"/>
          </p:nvPr>
        </p:nvSpPr>
        <p:spPr>
          <a:xfrm>
            <a:off x="0" y="1676400"/>
            <a:ext cx="9144000" cy="5181600"/>
          </a:xfrm>
        </p:spPr>
        <p:txBody>
          <a:bodyPr>
            <a:normAutofit fontScale="70000" lnSpcReduction="20000"/>
          </a:bodyPr>
          <a:lstStyle/>
          <a:p>
            <a:pPr marL="0" indent="0">
              <a:buNone/>
            </a:pPr>
            <a:r>
              <a:rPr lang="vi-VN" sz="4100" b="1" dirty="0" smtClean="0">
                <a:solidFill>
                  <a:srgbClr val="0033CC"/>
                </a:solidFill>
                <a:latin typeface="Times New Roman" pitchFamily="18" charset="0"/>
                <a:cs typeface="Times New Roman" pitchFamily="18" charset="0"/>
              </a:rPr>
              <a:t>* </a:t>
            </a:r>
            <a:r>
              <a:rPr lang="vi-VN" sz="4100" b="1" dirty="0">
                <a:solidFill>
                  <a:srgbClr val="0033CC"/>
                </a:solidFill>
                <a:latin typeface="Times New Roman" pitchFamily="18" charset="0"/>
                <a:cs typeface="Times New Roman" pitchFamily="18" charset="0"/>
              </a:rPr>
              <a:t>Pháp đánh chiếm Bắc Kỳ:</a:t>
            </a:r>
          </a:p>
          <a:p>
            <a:pPr>
              <a:buFontTx/>
              <a:buChar char="-"/>
            </a:pPr>
            <a:r>
              <a:rPr lang="vi-VN" sz="4100" dirty="0" smtClean="0">
                <a:solidFill>
                  <a:srgbClr val="0033CC"/>
                </a:solidFill>
                <a:latin typeface="Times New Roman" pitchFamily="18" charset="0"/>
                <a:cs typeface="Times New Roman" pitchFamily="18" charset="0"/>
              </a:rPr>
              <a:t>Năm </a:t>
            </a:r>
            <a:r>
              <a:rPr lang="vi-VN" sz="4100" dirty="0">
                <a:solidFill>
                  <a:srgbClr val="0033CC"/>
                </a:solidFill>
                <a:latin typeface="Times New Roman" pitchFamily="18" charset="0"/>
                <a:cs typeface="Times New Roman" pitchFamily="18" charset="0"/>
              </a:rPr>
              <a:t>1873, Pháp đánh chiếm Bắc Kỳ, Nguyễn Tri Phương bị </a:t>
            </a:r>
            <a:r>
              <a:rPr lang="vi-VN" sz="4100" dirty="0" smtClean="0">
                <a:solidFill>
                  <a:srgbClr val="0033CC"/>
                </a:solidFill>
                <a:latin typeface="Times New Roman" pitchFamily="18" charset="0"/>
                <a:cs typeface="Times New Roman" pitchFamily="18" charset="0"/>
              </a:rPr>
              <a:t>bắt</a:t>
            </a:r>
            <a:r>
              <a:rPr lang="en-US" sz="4100" dirty="0" smtClean="0">
                <a:solidFill>
                  <a:srgbClr val="0033CC"/>
                </a:solidFill>
                <a:latin typeface="Times New Roman" pitchFamily="18" charset="0"/>
                <a:cs typeface="Times New Roman" pitchFamily="18" charset="0"/>
              </a:rPr>
              <a:t> </a:t>
            </a:r>
            <a:r>
              <a:rPr lang="en-US" sz="4100" dirty="0" err="1" smtClean="0">
                <a:solidFill>
                  <a:srgbClr val="0033CC"/>
                </a:solidFill>
                <a:latin typeface="Times New Roman" pitchFamily="18" charset="0"/>
                <a:cs typeface="Times New Roman" pitchFamily="18" charset="0"/>
              </a:rPr>
              <a:t>và</a:t>
            </a:r>
            <a:r>
              <a:rPr lang="en-US" sz="4100" dirty="0" smtClean="0">
                <a:solidFill>
                  <a:srgbClr val="0033CC"/>
                </a:solidFill>
                <a:latin typeface="Times New Roman" pitchFamily="18" charset="0"/>
                <a:cs typeface="Times New Roman" pitchFamily="18" charset="0"/>
              </a:rPr>
              <a:t> </a:t>
            </a:r>
            <a:r>
              <a:rPr lang="en-US" sz="4100" dirty="0" err="1" smtClean="0">
                <a:solidFill>
                  <a:srgbClr val="0033CC"/>
                </a:solidFill>
                <a:latin typeface="Times New Roman" pitchFamily="18" charset="0"/>
                <a:cs typeface="Times New Roman" pitchFamily="18" charset="0"/>
              </a:rPr>
              <a:t>hy</a:t>
            </a:r>
            <a:r>
              <a:rPr lang="en-US" sz="4100" dirty="0" smtClean="0">
                <a:solidFill>
                  <a:srgbClr val="0033CC"/>
                </a:solidFill>
                <a:latin typeface="Times New Roman" pitchFamily="18" charset="0"/>
                <a:cs typeface="Times New Roman" pitchFamily="18" charset="0"/>
              </a:rPr>
              <a:t> </a:t>
            </a:r>
            <a:r>
              <a:rPr lang="en-US" sz="4100" dirty="0" err="1" smtClean="0">
                <a:solidFill>
                  <a:srgbClr val="0033CC"/>
                </a:solidFill>
                <a:latin typeface="Times New Roman" pitchFamily="18" charset="0"/>
                <a:cs typeface="Times New Roman" pitchFamily="18" charset="0"/>
              </a:rPr>
              <a:t>sinh</a:t>
            </a:r>
            <a:r>
              <a:rPr lang="en-US" sz="4100" dirty="0" smtClean="0">
                <a:solidFill>
                  <a:srgbClr val="0033CC"/>
                </a:solidFill>
                <a:latin typeface="Times New Roman" pitchFamily="18" charset="0"/>
                <a:cs typeface="Times New Roman" pitchFamily="18" charset="0"/>
              </a:rPr>
              <a:t>. </a:t>
            </a:r>
          </a:p>
          <a:p>
            <a:pPr>
              <a:buFontTx/>
              <a:buChar char="-"/>
            </a:pPr>
            <a:r>
              <a:rPr lang="en-US" sz="4100" dirty="0" err="1" smtClean="0">
                <a:solidFill>
                  <a:srgbClr val="0033CC"/>
                </a:solidFill>
                <a:latin typeface="Times New Roman" pitchFamily="18" charset="0"/>
                <a:cs typeface="Times New Roman" pitchFamily="18" charset="0"/>
              </a:rPr>
              <a:t>Quân</a:t>
            </a:r>
            <a:r>
              <a:rPr lang="en-US" sz="4100" dirty="0" smtClean="0">
                <a:solidFill>
                  <a:srgbClr val="0033CC"/>
                </a:solidFill>
                <a:latin typeface="Times New Roman" pitchFamily="18" charset="0"/>
                <a:cs typeface="Times New Roman" pitchFamily="18" charset="0"/>
              </a:rPr>
              <a:t> </a:t>
            </a:r>
            <a:r>
              <a:rPr lang="en-US" sz="4100" dirty="0" err="1" smtClean="0">
                <a:solidFill>
                  <a:srgbClr val="0033CC"/>
                </a:solidFill>
                <a:latin typeface="Times New Roman" pitchFamily="18" charset="0"/>
                <a:cs typeface="Times New Roman" pitchFamily="18" charset="0"/>
              </a:rPr>
              <a:t>Pháp</a:t>
            </a:r>
            <a:r>
              <a:rPr lang="vi-VN" sz="4100" dirty="0" smtClean="0">
                <a:solidFill>
                  <a:srgbClr val="0033CC"/>
                </a:solidFill>
                <a:latin typeface="Times New Roman" pitchFamily="18" charset="0"/>
                <a:cs typeface="Times New Roman" pitchFamily="18" charset="0"/>
              </a:rPr>
              <a:t> </a:t>
            </a:r>
            <a:r>
              <a:rPr lang="vi-VN" sz="4100" dirty="0">
                <a:solidFill>
                  <a:srgbClr val="0033CC"/>
                </a:solidFill>
                <a:latin typeface="Times New Roman" pitchFamily="18" charset="0"/>
                <a:cs typeface="Times New Roman" pitchFamily="18" charset="0"/>
              </a:rPr>
              <a:t>gặp sự kháng cự của quân dân Việt </a:t>
            </a:r>
            <a:r>
              <a:rPr lang="vi-VN" sz="4100" dirty="0" smtClean="0">
                <a:solidFill>
                  <a:srgbClr val="0033CC"/>
                </a:solidFill>
                <a:latin typeface="Times New Roman" pitchFamily="18" charset="0"/>
                <a:cs typeface="Times New Roman" pitchFamily="18" charset="0"/>
              </a:rPr>
              <a:t>Nam.</a:t>
            </a:r>
            <a:endParaRPr lang="en-US" sz="4100" dirty="0" smtClean="0">
              <a:solidFill>
                <a:srgbClr val="0033CC"/>
              </a:solidFill>
              <a:latin typeface="Times New Roman" pitchFamily="18" charset="0"/>
              <a:cs typeface="Times New Roman" pitchFamily="18" charset="0"/>
            </a:endParaRPr>
          </a:p>
          <a:p>
            <a:pPr>
              <a:buFontTx/>
              <a:buChar char="-"/>
            </a:pPr>
            <a:r>
              <a:rPr lang="vi-VN" sz="4100" dirty="0" smtClean="0">
                <a:solidFill>
                  <a:srgbClr val="0033CC"/>
                </a:solidFill>
                <a:latin typeface="Times New Roman" pitchFamily="18" charset="0"/>
                <a:cs typeface="Times New Roman" pitchFamily="18" charset="0"/>
              </a:rPr>
              <a:t>Triều </a:t>
            </a:r>
            <a:r>
              <a:rPr lang="vi-VN" sz="4100" dirty="0">
                <a:solidFill>
                  <a:srgbClr val="0033CC"/>
                </a:solidFill>
                <a:latin typeface="Times New Roman" pitchFamily="18" charset="0"/>
                <a:cs typeface="Times New Roman" pitchFamily="18" charset="0"/>
              </a:rPr>
              <a:t>đình kí hiệp ước Giáp Tuất (1874) và Pháp  rút quân khỏi Hà Nội.</a:t>
            </a:r>
          </a:p>
          <a:p>
            <a:pPr marL="0" indent="0">
              <a:buNone/>
            </a:pPr>
            <a:r>
              <a:rPr lang="vi-VN" sz="4100" dirty="0">
                <a:solidFill>
                  <a:srgbClr val="0033CC"/>
                </a:solidFill>
                <a:latin typeface="Times New Roman" pitchFamily="18" charset="0"/>
                <a:cs typeface="Times New Roman" pitchFamily="18" charset="0"/>
              </a:rPr>
              <a:t>- Năm 1882, Pháp xâm lược Bắc Kỳ lần 2, Hoàng Diệu hi sinh, Pháp chiếm được thành Hà Nội và các tỉnh Bắc Kỳ .</a:t>
            </a:r>
          </a:p>
          <a:p>
            <a:pPr marL="0" indent="0">
              <a:buNone/>
            </a:pPr>
            <a:r>
              <a:rPr lang="vi-VN" sz="4100" dirty="0">
                <a:solidFill>
                  <a:srgbClr val="0033CC"/>
                </a:solidFill>
                <a:latin typeface="Times New Roman" pitchFamily="18" charset="0"/>
                <a:cs typeface="Times New Roman" pitchFamily="18" charset="0"/>
              </a:rPr>
              <a:t> - Cuộc chiến đấu chống Pháp vẫn tiếp diễn ở các tỉnh Bắc Kỳ.</a:t>
            </a:r>
          </a:p>
          <a:p>
            <a:pPr marL="0" indent="0">
              <a:buNone/>
            </a:pPr>
            <a:r>
              <a:rPr lang="vi-VN" sz="4100" b="1" dirty="0">
                <a:solidFill>
                  <a:srgbClr val="0033CC"/>
                </a:solidFill>
                <a:latin typeface="Times New Roman" pitchFamily="18" charset="0"/>
                <a:cs typeface="Times New Roman" pitchFamily="18" charset="0"/>
              </a:rPr>
              <a:t>* Thực dân Pháp tấn công Thuận An, nhà Nguyễn đầu hàng (1884):</a:t>
            </a:r>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052864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838200"/>
          </a:xfrm>
        </p:spPr>
        <p:txBody>
          <a:bodyPr>
            <a:normAutofit fontScale="90000"/>
          </a:bodyPr>
          <a:lstStyle/>
          <a:p>
            <a:r>
              <a:rPr lang="en-US" sz="1800" b="1" dirty="0" smtClean="0">
                <a:solidFill>
                  <a:srgbClr val="FF0000"/>
                </a:solidFill>
                <a:latin typeface="Times New Roman" pitchFamily="18" charset="0"/>
                <a:cs typeface="Times New Roman" pitchFamily="18" charset="0"/>
              </a:rPr>
              <a:t>TIẾT 40,41</a:t>
            </a:r>
            <a:br>
              <a:rPr lang="en-US" sz="1800" b="1" dirty="0" smtClean="0">
                <a:solidFill>
                  <a:srgbClr val="FF0000"/>
                </a:solidFill>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BÀI 20. CUỘC KHÁNG CHIẾN CHỐNG THỰC DÂN PHÁP XÂM LƯỢC CỦA NHÂN DÂN VIỆT NAM (1858-1884)</a:t>
            </a:r>
            <a:endParaRPr lang="en-US" sz="1800" b="1" dirty="0">
              <a:solidFill>
                <a:srgbClr val="FF0000"/>
              </a:solidFill>
              <a:latin typeface="Times New Roman" pitchFamily="18" charset="0"/>
              <a:cs typeface="Times New Roman" pitchFamily="18" charset="0"/>
            </a:endParaRPr>
          </a:p>
        </p:txBody>
      </p:sp>
      <p:sp>
        <p:nvSpPr>
          <p:cNvPr id="4" name="Tiêu đề 1"/>
          <p:cNvSpPr txBox="1">
            <a:spLocks/>
          </p:cNvSpPr>
          <p:nvPr/>
        </p:nvSpPr>
        <p:spPr>
          <a:xfrm>
            <a:off x="-13010" y="838200"/>
            <a:ext cx="9144000" cy="762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400" b="1" dirty="0" smtClean="0">
                <a:solidFill>
                  <a:srgbClr val="FF0000"/>
                </a:solidFill>
                <a:latin typeface="Times New Roman" panose="02020603050405020304" pitchFamily="18" charset="0"/>
                <a:cs typeface="Times New Roman" panose="02020603050405020304" pitchFamily="18" charset="0"/>
              </a:rPr>
              <a:t>2</a:t>
            </a:r>
            <a:r>
              <a:rPr lang="vi-VN" sz="2400" b="1" dirty="0">
                <a:solidFill>
                  <a:srgbClr val="FF0000"/>
                </a:solidFill>
                <a:latin typeface="Times New Roman" panose="02020603050405020304" pitchFamily="18" charset="0"/>
                <a:cs typeface="Times New Roman" panose="02020603050405020304" pitchFamily="18" charset="0"/>
              </a:rPr>
              <a:t>. Thực dân Pháp mở rộng xâm lược ra cả nước và cuộc kháng chiến chống thực dân Pháp của nhân dân Việt Nam giai đoạn 1873 – </a:t>
            </a:r>
            <a:r>
              <a:rPr lang="vi-VN" sz="2400" b="1" dirty="0" smtClean="0">
                <a:solidFill>
                  <a:srgbClr val="FF0000"/>
                </a:solidFill>
                <a:latin typeface="Times New Roman" panose="02020603050405020304" pitchFamily="18" charset="0"/>
                <a:cs typeface="Times New Roman" panose="02020603050405020304" pitchFamily="18" charset="0"/>
              </a:rPr>
              <a:t>1884</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sp>
        <p:nvSpPr>
          <p:cNvPr id="5" name="Nơi giữ chỗ cho Nội dung 2"/>
          <p:cNvSpPr>
            <a:spLocks noGrp="1"/>
          </p:cNvSpPr>
          <p:nvPr>
            <p:ph idx="1"/>
          </p:nvPr>
        </p:nvSpPr>
        <p:spPr>
          <a:xfrm>
            <a:off x="0" y="1676400"/>
            <a:ext cx="9144000" cy="5181600"/>
          </a:xfrm>
        </p:spPr>
        <p:txBody>
          <a:bodyPr>
            <a:normAutofit fontScale="77500" lnSpcReduction="20000"/>
          </a:bodyPr>
          <a:lstStyle/>
          <a:p>
            <a:pPr marL="0" indent="0">
              <a:buNone/>
            </a:pPr>
            <a:r>
              <a:rPr lang="vi-VN" sz="4100" b="1" dirty="0" smtClean="0">
                <a:solidFill>
                  <a:srgbClr val="0033CC"/>
                </a:solidFill>
                <a:latin typeface="Times New Roman" pitchFamily="18" charset="0"/>
                <a:cs typeface="Times New Roman" pitchFamily="18" charset="0"/>
              </a:rPr>
              <a:t>* </a:t>
            </a:r>
            <a:r>
              <a:rPr lang="vi-VN" sz="4100" b="1" dirty="0">
                <a:solidFill>
                  <a:srgbClr val="0033CC"/>
                </a:solidFill>
                <a:latin typeface="Times New Roman" pitchFamily="18" charset="0"/>
                <a:cs typeface="Times New Roman" pitchFamily="18" charset="0"/>
              </a:rPr>
              <a:t>Thực dân Pháp tấn công Thuận An, nhà Nguyễn đầu hàng (1884):</a:t>
            </a:r>
          </a:p>
          <a:p>
            <a:pPr marL="0" indent="0">
              <a:buNone/>
            </a:pPr>
            <a:r>
              <a:rPr lang="vi-VN" sz="4100" dirty="0">
                <a:solidFill>
                  <a:srgbClr val="0033CC"/>
                </a:solidFill>
                <a:latin typeface="Times New Roman" pitchFamily="18" charset="0"/>
                <a:cs typeface="Times New Roman" pitchFamily="18" charset="0"/>
              </a:rPr>
              <a:t>+ Lợi dụng triều đình lục đục khi vua Tự Đức mất, </a:t>
            </a:r>
            <a:r>
              <a:rPr lang="vi-VN" sz="4100" dirty="0" smtClean="0">
                <a:solidFill>
                  <a:srgbClr val="0033CC"/>
                </a:solidFill>
                <a:latin typeface="Times New Roman" pitchFamily="18" charset="0"/>
                <a:cs typeface="Times New Roman" pitchFamily="18" charset="0"/>
              </a:rPr>
              <a:t>Pháp đánh vào</a:t>
            </a:r>
            <a:r>
              <a:rPr lang="en-US" sz="4100" dirty="0" smtClean="0">
                <a:solidFill>
                  <a:srgbClr val="0033CC"/>
                </a:solidFill>
                <a:latin typeface="Times New Roman" pitchFamily="18" charset="0"/>
                <a:cs typeface="Times New Roman" pitchFamily="18" charset="0"/>
              </a:rPr>
              <a:t> </a:t>
            </a:r>
            <a:r>
              <a:rPr lang="vi-VN" sz="4100" dirty="0" smtClean="0">
                <a:solidFill>
                  <a:srgbClr val="0033CC"/>
                </a:solidFill>
                <a:latin typeface="Times New Roman" pitchFamily="18" charset="0"/>
                <a:cs typeface="Times New Roman" pitchFamily="18" charset="0"/>
              </a:rPr>
              <a:t> </a:t>
            </a:r>
            <a:r>
              <a:rPr lang="vi-VN" sz="4100" dirty="0">
                <a:solidFill>
                  <a:srgbClr val="0033CC"/>
                </a:solidFill>
                <a:latin typeface="Times New Roman" pitchFamily="18" charset="0"/>
                <a:cs typeface="Times New Roman" pitchFamily="18" charset="0"/>
              </a:rPr>
              <a:t>Huế, buộc triều Nguyễn phải đầu hàng.</a:t>
            </a:r>
          </a:p>
          <a:p>
            <a:pPr marL="0" indent="0">
              <a:buNone/>
            </a:pPr>
            <a:r>
              <a:rPr lang="vi-VN" sz="4100" dirty="0">
                <a:solidFill>
                  <a:srgbClr val="0033CC"/>
                </a:solidFill>
                <a:latin typeface="Times New Roman" pitchFamily="18" charset="0"/>
                <a:cs typeface="Times New Roman" pitchFamily="18" charset="0"/>
              </a:rPr>
              <a:t>+ Tháng 8/1883, Pháp đánh chiếm cửa biển Thuận An (sát kinh thành Huế).</a:t>
            </a:r>
          </a:p>
          <a:p>
            <a:pPr marL="0" indent="0">
              <a:buNone/>
            </a:pPr>
            <a:r>
              <a:rPr lang="vi-VN" sz="4100" dirty="0">
                <a:solidFill>
                  <a:srgbClr val="0033CC"/>
                </a:solidFill>
                <a:latin typeface="Times New Roman" pitchFamily="18" charset="0"/>
                <a:cs typeface="Times New Roman" pitchFamily="18" charset="0"/>
              </a:rPr>
              <a:t>+ Triều đình nhà Nguyễn hoảng hốt  kí với Pháp  Hiệp ước Hác-măng (1883). </a:t>
            </a:r>
            <a:endParaRPr lang="en-US" sz="4100" dirty="0" smtClean="0">
              <a:solidFill>
                <a:srgbClr val="0033CC"/>
              </a:solidFill>
              <a:latin typeface="Times New Roman" pitchFamily="18" charset="0"/>
              <a:cs typeface="Times New Roman" pitchFamily="18" charset="0"/>
            </a:endParaRPr>
          </a:p>
          <a:p>
            <a:pPr marL="0" indent="0">
              <a:buNone/>
            </a:pPr>
            <a:r>
              <a:rPr lang="en-US" sz="4100" dirty="0" smtClean="0">
                <a:solidFill>
                  <a:srgbClr val="0033CC"/>
                </a:solidFill>
                <a:latin typeface="Times New Roman" pitchFamily="18" charset="0"/>
                <a:cs typeface="Times New Roman" pitchFamily="18" charset="0"/>
              </a:rPr>
              <a:t>+ </a:t>
            </a:r>
            <a:r>
              <a:rPr lang="vi-VN" sz="4100" dirty="0" smtClean="0">
                <a:solidFill>
                  <a:srgbClr val="0033CC"/>
                </a:solidFill>
                <a:latin typeface="Times New Roman" pitchFamily="18" charset="0"/>
                <a:cs typeface="Times New Roman" pitchFamily="18" charset="0"/>
              </a:rPr>
              <a:t>Tới </a:t>
            </a:r>
            <a:r>
              <a:rPr lang="vi-VN" sz="4100" dirty="0">
                <a:solidFill>
                  <a:srgbClr val="0033CC"/>
                </a:solidFill>
                <a:latin typeface="Times New Roman" pitchFamily="18" charset="0"/>
                <a:cs typeface="Times New Roman" pitchFamily="18" charset="0"/>
              </a:rPr>
              <a:t>tháng 6/1884, nhà Nguyễn tiếp tục kí với Pháp bản Hiệp ước Pa-tơ-nốt. Việt Nam trở thành nước thuộc địa nửa phong kiến.</a:t>
            </a:r>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15367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152400"/>
            <a:ext cx="9144000" cy="609600"/>
          </a:xfrm>
        </p:spPr>
        <p:txBody>
          <a:bodyPr>
            <a:no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LUYỆN TẬP</a:t>
            </a:r>
            <a:r>
              <a:rPr lang="vi-VN" sz="3600" b="1" dirty="0" smtClean="0">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8879704"/>
              </p:ext>
            </p:extLst>
          </p:nvPr>
        </p:nvGraphicFramePr>
        <p:xfrm>
          <a:off x="445770" y="3429000"/>
          <a:ext cx="8545830" cy="2667000"/>
        </p:xfrm>
        <a:graphic>
          <a:graphicData uri="http://schemas.openxmlformats.org/drawingml/2006/table">
            <a:tbl>
              <a:tblPr>
                <a:tableStyleId>{5C22544A-7EE6-4342-B048-85BDC9FD1C3A}</a:tableStyleId>
              </a:tblPr>
              <a:tblGrid>
                <a:gridCol w="2848610">
                  <a:extLst>
                    <a:ext uri="{9D8B030D-6E8A-4147-A177-3AD203B41FA5}">
                      <a16:colId xmlns:a16="http://schemas.microsoft.com/office/drawing/2014/main" val="3757363590"/>
                    </a:ext>
                  </a:extLst>
                </a:gridCol>
                <a:gridCol w="2848610">
                  <a:extLst>
                    <a:ext uri="{9D8B030D-6E8A-4147-A177-3AD203B41FA5}">
                      <a16:colId xmlns:a16="http://schemas.microsoft.com/office/drawing/2014/main" val="618709986"/>
                    </a:ext>
                  </a:extLst>
                </a:gridCol>
                <a:gridCol w="2848610">
                  <a:extLst>
                    <a:ext uri="{9D8B030D-6E8A-4147-A177-3AD203B41FA5}">
                      <a16:colId xmlns:a16="http://schemas.microsoft.com/office/drawing/2014/main" val="3223137492"/>
                    </a:ext>
                  </a:extLst>
                </a:gridCol>
              </a:tblGrid>
              <a:tr h="889000">
                <a:tc>
                  <a:txBody>
                    <a:bodyPr/>
                    <a:lstStyle/>
                    <a:p>
                      <a:pPr>
                        <a:spcAft>
                          <a:spcPts val="0"/>
                        </a:spcAft>
                      </a:pPr>
                      <a:r>
                        <a:rPr lang="en-US" sz="1400">
                          <a:effectLst/>
                        </a:rPr>
                        <a:t>Giai đoạn</a:t>
                      </a:r>
                      <a:endParaRPr lang="en-US" sz="1400">
                        <a:effectLst/>
                        <a:latin typeface="Times New Roman" panose="02020603050405020304" pitchFamily="18" charset="0"/>
                        <a:ea typeface="SimSun" panose="02010600030101010101" pitchFamily="2" charset="-122"/>
                      </a:endParaRPr>
                    </a:p>
                  </a:txBody>
                  <a:tcPr marL="76200" marR="76200" marT="76200" marB="76200"/>
                </a:tc>
                <a:tc>
                  <a:txBody>
                    <a:bodyPr/>
                    <a:lstStyle/>
                    <a:p>
                      <a:pPr>
                        <a:spcAft>
                          <a:spcPts val="0"/>
                        </a:spcAft>
                      </a:pPr>
                      <a:r>
                        <a:rPr lang="en-US" sz="1400" dirty="0" err="1">
                          <a:effectLst/>
                        </a:rPr>
                        <a:t>Diễn</a:t>
                      </a:r>
                      <a:r>
                        <a:rPr lang="en-US" sz="1400" dirty="0">
                          <a:effectLst/>
                        </a:rPr>
                        <a:t> </a:t>
                      </a:r>
                      <a:r>
                        <a:rPr lang="en-US" sz="1400" dirty="0" err="1">
                          <a:effectLst/>
                        </a:rPr>
                        <a:t>biến</a:t>
                      </a:r>
                      <a:r>
                        <a:rPr lang="en-US" sz="1400" dirty="0">
                          <a:effectLst/>
                        </a:rPr>
                        <a:t> </a:t>
                      </a:r>
                      <a:r>
                        <a:rPr lang="en-US" sz="1400" dirty="0" err="1">
                          <a:effectLst/>
                        </a:rPr>
                        <a:t>chính</a:t>
                      </a:r>
                      <a:endParaRPr lang="en-US" sz="1400" dirty="0">
                        <a:effectLst/>
                        <a:latin typeface="Times New Roman" panose="02020603050405020304" pitchFamily="18" charset="0"/>
                        <a:ea typeface="SimSun" panose="02010600030101010101" pitchFamily="2" charset="-122"/>
                      </a:endParaRPr>
                    </a:p>
                  </a:txBody>
                  <a:tcPr marL="76200" marR="76200" marT="76200" marB="76200"/>
                </a:tc>
                <a:tc>
                  <a:txBody>
                    <a:bodyPr/>
                    <a:lstStyle/>
                    <a:p>
                      <a:pPr>
                        <a:spcAft>
                          <a:spcPts val="0"/>
                        </a:spcAft>
                      </a:pPr>
                      <a:r>
                        <a:rPr lang="en-US" sz="1400">
                          <a:effectLst/>
                        </a:rPr>
                        <a:t>Tên nhân vật tiêu biểu</a:t>
                      </a:r>
                      <a:endParaRPr lang="en-US" sz="1400">
                        <a:effectLst/>
                        <a:latin typeface="Times New Roman" panose="02020603050405020304" pitchFamily="18" charset="0"/>
                        <a:ea typeface="SimSun" panose="02010600030101010101" pitchFamily="2" charset="-122"/>
                      </a:endParaRPr>
                    </a:p>
                  </a:txBody>
                  <a:tcPr marL="76200" marR="76200" marT="76200" marB="76200"/>
                </a:tc>
                <a:extLst>
                  <a:ext uri="{0D108BD9-81ED-4DB2-BD59-A6C34878D82A}">
                    <a16:rowId xmlns:a16="http://schemas.microsoft.com/office/drawing/2014/main" val="1649800365"/>
                  </a:ext>
                </a:extLst>
              </a:tr>
              <a:tr h="889000">
                <a:tc>
                  <a:txBody>
                    <a:bodyPr/>
                    <a:lstStyle/>
                    <a:p>
                      <a:pPr>
                        <a:spcAft>
                          <a:spcPts val="0"/>
                        </a:spcAft>
                      </a:pPr>
                      <a:r>
                        <a:rPr lang="en-US" sz="1400" dirty="0">
                          <a:effectLst/>
                        </a:rPr>
                        <a:t>1858 - 1873</a:t>
                      </a:r>
                      <a:endParaRPr lang="en-US" sz="1400" dirty="0">
                        <a:effectLst/>
                        <a:latin typeface="Times New Roman" panose="02020603050405020304" pitchFamily="18" charset="0"/>
                        <a:ea typeface="SimSun" panose="02010600030101010101" pitchFamily="2" charset="-122"/>
                      </a:endParaRPr>
                    </a:p>
                  </a:txBody>
                  <a:tcPr marL="76200" marR="76200" marT="76200" marB="76200"/>
                </a:tc>
                <a:tc>
                  <a:txBody>
                    <a:bodyPr/>
                    <a:lstStyle/>
                    <a:p>
                      <a:pPr>
                        <a:spcAft>
                          <a:spcPts val="0"/>
                        </a:spcAft>
                      </a:pPr>
                      <a:r>
                        <a:rPr lang="en-US" sz="1400">
                          <a:effectLst/>
                        </a:rPr>
                        <a:t> </a:t>
                      </a:r>
                      <a:endParaRPr lang="en-US" sz="1400">
                        <a:effectLst/>
                        <a:latin typeface="Times New Roman" panose="02020603050405020304" pitchFamily="18" charset="0"/>
                        <a:ea typeface="SimSun" panose="02010600030101010101" pitchFamily="2" charset="-122"/>
                      </a:endParaRPr>
                    </a:p>
                  </a:txBody>
                  <a:tcPr marL="76200" marR="76200" marT="76200" marB="76200"/>
                </a:tc>
                <a:tc>
                  <a:txBody>
                    <a:bodyPr/>
                    <a:lstStyle/>
                    <a:p>
                      <a:pPr>
                        <a:spcAft>
                          <a:spcPts val="0"/>
                        </a:spcAft>
                      </a:pPr>
                      <a:r>
                        <a:rPr lang="en-US" sz="1400" dirty="0">
                          <a:effectLst/>
                        </a:rPr>
                        <a:t> </a:t>
                      </a:r>
                      <a:endParaRPr lang="en-US" sz="1400" dirty="0">
                        <a:effectLst/>
                        <a:latin typeface="Times New Roman" panose="02020603050405020304" pitchFamily="18" charset="0"/>
                        <a:ea typeface="SimSun" panose="02010600030101010101" pitchFamily="2" charset="-122"/>
                      </a:endParaRPr>
                    </a:p>
                  </a:txBody>
                  <a:tcPr marL="76200" marR="76200" marT="76200" marB="76200"/>
                </a:tc>
                <a:extLst>
                  <a:ext uri="{0D108BD9-81ED-4DB2-BD59-A6C34878D82A}">
                    <a16:rowId xmlns:a16="http://schemas.microsoft.com/office/drawing/2014/main" val="2771790714"/>
                  </a:ext>
                </a:extLst>
              </a:tr>
              <a:tr h="889000">
                <a:tc>
                  <a:txBody>
                    <a:bodyPr/>
                    <a:lstStyle/>
                    <a:p>
                      <a:pPr>
                        <a:spcAft>
                          <a:spcPts val="0"/>
                        </a:spcAft>
                      </a:pPr>
                      <a:r>
                        <a:rPr lang="en-US" sz="1400">
                          <a:effectLst/>
                        </a:rPr>
                        <a:t>1873 - 1884</a:t>
                      </a:r>
                      <a:endParaRPr lang="en-US" sz="1400">
                        <a:effectLst/>
                        <a:latin typeface="Times New Roman" panose="02020603050405020304" pitchFamily="18" charset="0"/>
                        <a:ea typeface="SimSun" panose="02010600030101010101" pitchFamily="2" charset="-122"/>
                      </a:endParaRPr>
                    </a:p>
                  </a:txBody>
                  <a:tcPr marL="76200" marR="76200" marT="76200" marB="76200"/>
                </a:tc>
                <a:tc>
                  <a:txBody>
                    <a:bodyPr/>
                    <a:lstStyle/>
                    <a:p>
                      <a:pPr>
                        <a:spcAft>
                          <a:spcPts val="0"/>
                        </a:spcAft>
                      </a:pPr>
                      <a:r>
                        <a:rPr lang="en-US" sz="1400">
                          <a:effectLst/>
                        </a:rPr>
                        <a:t> </a:t>
                      </a:r>
                      <a:endParaRPr lang="en-US" sz="1400">
                        <a:effectLst/>
                        <a:latin typeface="Times New Roman" panose="02020603050405020304" pitchFamily="18" charset="0"/>
                        <a:ea typeface="SimSun" panose="02010600030101010101" pitchFamily="2" charset="-122"/>
                      </a:endParaRPr>
                    </a:p>
                  </a:txBody>
                  <a:tcPr marL="76200" marR="76200" marT="76200" marB="76200"/>
                </a:tc>
                <a:tc>
                  <a:txBody>
                    <a:bodyPr/>
                    <a:lstStyle/>
                    <a:p>
                      <a:pPr>
                        <a:spcAft>
                          <a:spcPts val="0"/>
                        </a:spcAft>
                      </a:pPr>
                      <a:r>
                        <a:rPr lang="en-US" sz="1400" dirty="0">
                          <a:effectLst/>
                        </a:rPr>
                        <a:t> </a:t>
                      </a:r>
                      <a:endParaRPr lang="en-US" sz="1400" dirty="0">
                        <a:effectLst/>
                        <a:latin typeface="Times New Roman" panose="02020603050405020304" pitchFamily="18" charset="0"/>
                        <a:ea typeface="SimSun" panose="02010600030101010101" pitchFamily="2" charset="-122"/>
                      </a:endParaRPr>
                    </a:p>
                  </a:txBody>
                  <a:tcPr marL="76200" marR="76200" marT="76200" marB="76200"/>
                </a:tc>
                <a:extLst>
                  <a:ext uri="{0D108BD9-81ED-4DB2-BD59-A6C34878D82A}">
                    <a16:rowId xmlns:a16="http://schemas.microsoft.com/office/drawing/2014/main" val="767345116"/>
                  </a:ext>
                </a:extLst>
              </a:tr>
            </a:tbl>
          </a:graphicData>
        </a:graphic>
      </p:graphicFrame>
      <p:sp>
        <p:nvSpPr>
          <p:cNvPr id="5" name="Rectangle 1"/>
          <p:cNvSpPr>
            <a:spLocks noChangeArrowheads="1"/>
          </p:cNvSpPr>
          <p:nvPr/>
        </p:nvSpPr>
        <p:spPr bwMode="auto">
          <a:xfrm>
            <a:off x="0" y="1293048"/>
            <a:ext cx="922020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Luyện</a:t>
            </a:r>
            <a:r>
              <a:rPr kumimoji="0" lang="en-US" altLang="en-US" sz="3200" b="1"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1"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tập</a:t>
            </a:r>
            <a:r>
              <a:rPr kumimoji="0" lang="en-US" altLang="en-US" sz="3200" b="1"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1 </a:t>
            </a:r>
            <a:r>
              <a:rPr kumimoji="0" lang="en-US" altLang="en-US" sz="3200" b="1"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trang</a:t>
            </a:r>
            <a:r>
              <a:rPr kumimoji="0" lang="en-US" altLang="en-US" sz="3200" b="1"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84 </a:t>
            </a:r>
            <a:r>
              <a:rPr kumimoji="0" lang="en-US" altLang="en-US" sz="3200" b="1"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Lịch</a:t>
            </a:r>
            <a:r>
              <a:rPr kumimoji="0" lang="en-US" altLang="en-US" sz="3200" b="1"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1"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Sử</a:t>
            </a:r>
            <a:r>
              <a:rPr kumimoji="0" lang="en-US" altLang="en-US" sz="3200" b="1"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8</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Dựa</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vào</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nội</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dung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bài</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học</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hoàn</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thành</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bảng</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hệ</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thống</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kiến</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thức</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về</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phong</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trào</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kháng</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chiến</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chống</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Pháp</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của</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nhân</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dân</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ta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từ</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năm</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1858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đến</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năm</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1884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theo</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mẫu</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dưới</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3200" b="0" i="0" u="none" strike="noStrike" cap="none" normalizeH="0" baseline="0" dirty="0" err="1"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đây</a:t>
            </a:r>
            <a:r>
              <a:rPr kumimoji="0" lang="en-US" altLang="en-US" sz="3200" b="0" i="0" u="none" strike="noStrike" cap="none" normalizeH="0" baseline="0" dirty="0" smtClean="0">
                <a:ln>
                  <a:noFill/>
                </a:ln>
                <a:solidFill>
                  <a:srgbClr val="0033CC"/>
                </a:solidFill>
                <a:effectLst/>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en-US" sz="3200" b="0" i="0" u="none" strike="noStrike" cap="none" normalizeH="0" baseline="0" dirty="0" smtClean="0">
              <a:ln>
                <a:noFill/>
              </a:ln>
              <a:solidFill>
                <a:srgbClr val="0033CC"/>
              </a:solidFill>
              <a:effectLst/>
              <a:latin typeface="Arial" panose="020B0604020202020204" pitchFamily="34" charset="0"/>
            </a:endParaRPr>
          </a:p>
        </p:txBody>
      </p:sp>
    </p:spTree>
    <p:extLst>
      <p:ext uri="{BB962C8B-B14F-4D97-AF65-F5344CB8AC3E}">
        <p14:creationId xmlns:p14="http://schemas.microsoft.com/office/powerpoint/2010/main" val="816661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152400"/>
            <a:ext cx="9144000" cy="1524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LUYỆN TẬP</a:t>
            </a:r>
            <a:r>
              <a:rPr lang="vi-VN"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676400"/>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77261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152400"/>
            <a:ext cx="9144000" cy="1524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LUYỆN TẬP</a:t>
            </a:r>
            <a:r>
              <a:rPr lang="vi-VN"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676400"/>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43623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828800"/>
          </a:xfrm>
        </p:spPr>
        <p:txBody>
          <a:bodyPr>
            <a:normAutofit fontScale="90000"/>
          </a:bodyPr>
          <a:lstStyle/>
          <a:p>
            <a:r>
              <a:rPr lang="en-US" sz="3200" b="1" dirty="0" smtClean="0">
                <a:solidFill>
                  <a:srgbClr val="FF0000"/>
                </a:solidFill>
                <a:latin typeface="Times New Roman" pitchFamily="18" charset="0"/>
                <a:cs typeface="Times New Roman" pitchFamily="18" charset="0"/>
              </a:rPr>
              <a:t>TIẾT 40,41</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BÀI 20. CUỘC KHÁNG CHIẾN CHỐNG THỰC DÂN PHÁP XÂM LƯỢC CỦA NHÂN DÂN VIỆT NAM (1858-1884)</a:t>
            </a:r>
            <a:endParaRPr lang="en-US" sz="3200" b="1" dirty="0">
              <a:solidFill>
                <a:srgbClr val="FF0000"/>
              </a:solidFill>
              <a:latin typeface="Times New Roman" pitchFamily="18" charset="0"/>
              <a:cs typeface="Times New Roman" pitchFamily="18" charset="0"/>
            </a:endParaRPr>
          </a:p>
        </p:txBody>
      </p:sp>
      <p:sp>
        <p:nvSpPr>
          <p:cNvPr id="4" name="Tiêu đề 1"/>
          <p:cNvSpPr txBox="1">
            <a:spLocks/>
          </p:cNvSpPr>
          <p:nvPr/>
        </p:nvSpPr>
        <p:spPr>
          <a:xfrm>
            <a:off x="-29737" y="1981200"/>
            <a:ext cx="9144000" cy="312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33CC"/>
                </a:solidFill>
                <a:latin typeface="Times New Roman" panose="02020603050405020304" pitchFamily="18" charset="0"/>
                <a:cs typeface="Times New Roman" panose="02020603050405020304" pitchFamily="18" charset="0"/>
              </a:rPr>
              <a:t>1. </a:t>
            </a:r>
            <a:r>
              <a:rPr lang="vi-VN" sz="2800" b="1" dirty="0" smtClean="0">
                <a:solidFill>
                  <a:srgbClr val="0033CC"/>
                </a:solidFill>
                <a:latin typeface="Times New Roman" panose="02020603050405020304" pitchFamily="18" charset="0"/>
                <a:cs typeface="Times New Roman" panose="02020603050405020304" pitchFamily="18" charset="0"/>
              </a:rPr>
              <a:t>Thực dân Pháp xâm lược và cuộc kháng chiến chống thực dân Pháp của nhân dân Việt Nam giai đoạn 1858 – 1873</a:t>
            </a:r>
            <a:endParaRPr lang="en-US" sz="2800" b="1" dirty="0" smtClean="0">
              <a:solidFill>
                <a:srgbClr val="0033CC"/>
              </a:solidFill>
              <a:latin typeface="Times New Roman" panose="02020603050405020304" pitchFamily="18" charset="0"/>
              <a:cs typeface="Times New Roman" panose="02020603050405020304" pitchFamily="18" charset="0"/>
            </a:endParaRPr>
          </a:p>
          <a:p>
            <a:pPr algn="l"/>
            <a:r>
              <a:rPr lang="vi-VN" sz="2800" b="1" dirty="0">
                <a:solidFill>
                  <a:srgbClr val="0033CC"/>
                </a:solidFill>
                <a:latin typeface="Times New Roman" panose="02020603050405020304" pitchFamily="18" charset="0"/>
                <a:cs typeface="Times New Roman" panose="02020603050405020304" pitchFamily="18" charset="0"/>
              </a:rPr>
              <a:t>2. Thực dân Pháp mở rộng xâm lược ra cả nước và cuộc kháng chiến chống thực dân Pháp của nhân dân Việt Nam giai đoạn 1873 – 1884</a:t>
            </a:r>
            <a:endParaRPr lang="en-US" sz="2800" b="1" dirty="0" smtClean="0">
              <a:solidFill>
                <a:srgbClr val="0033CC"/>
              </a:solidFill>
              <a:latin typeface="Times New Roman" panose="02020603050405020304" pitchFamily="18" charset="0"/>
              <a:cs typeface="Times New Roman" panose="02020603050405020304" pitchFamily="18" charset="0"/>
            </a:endParaRPr>
          </a:p>
          <a:p>
            <a:pPr algn="l"/>
            <a:endParaRPr lang="en-US" sz="28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212978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828800"/>
          </a:xfrm>
        </p:spPr>
        <p:txBody>
          <a:bodyPr>
            <a:normAutofit fontScale="90000"/>
          </a:bodyPr>
          <a:lstStyle/>
          <a:p>
            <a:r>
              <a:rPr lang="en-US" sz="3200" b="1" dirty="0" smtClean="0">
                <a:solidFill>
                  <a:srgbClr val="FF0000"/>
                </a:solidFill>
                <a:latin typeface="Times New Roman" pitchFamily="18" charset="0"/>
                <a:cs typeface="Times New Roman" pitchFamily="18" charset="0"/>
              </a:rPr>
              <a:t>TIẾT 40,41</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BÀI 20. CUỘC KHÁNG CHIẾN CHỐNG THỰC DÂN PHÁP XÂM LƯỢC CỦA NHÂN DÂN VIỆT NAM (1858-1884)</a:t>
            </a:r>
            <a:endParaRPr lang="en-US" sz="3200" b="1" dirty="0">
              <a:solidFill>
                <a:srgbClr val="FF0000"/>
              </a:solidFill>
              <a:latin typeface="Times New Roman" pitchFamily="18" charset="0"/>
              <a:cs typeface="Times New Roman" pitchFamily="18" charset="0"/>
            </a:endParaRPr>
          </a:p>
        </p:txBody>
      </p:sp>
      <p:sp>
        <p:nvSpPr>
          <p:cNvPr id="4" name="Tiêu đề 1"/>
          <p:cNvSpPr txBox="1">
            <a:spLocks/>
          </p:cNvSpPr>
          <p:nvPr/>
        </p:nvSpPr>
        <p:spPr>
          <a:xfrm>
            <a:off x="-29737" y="1981200"/>
            <a:ext cx="91440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2800" b="1" dirty="0" smtClean="0">
                <a:solidFill>
                  <a:srgbClr val="FF0000"/>
                </a:solidFill>
                <a:cs typeface="Times New Roman" pitchFamily="18" charset="0"/>
              </a:rPr>
              <a:t>1. Thực dân Pháp xâm lược và cuộc kháng chiến chống thực dân Pháp của nhân dân Việt Nam giai đoạn 1858 – 1873</a:t>
            </a:r>
            <a:endParaRPr lang="en-US" sz="2800" b="1" dirty="0" smtClean="0">
              <a:solidFill>
                <a:srgbClr val="FF0000"/>
              </a:solidFill>
              <a:cs typeface="Times New Roman" pitchFamily="18" charset="0"/>
            </a:endParaRPr>
          </a:p>
          <a:p>
            <a:pPr algn="l"/>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85872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152400"/>
            <a:ext cx="9144000" cy="1524000"/>
          </a:xfrm>
        </p:spPr>
        <p:txBody>
          <a:bodyPr>
            <a:normAutofit/>
          </a:bodyPr>
          <a:lstStyle/>
          <a:p>
            <a:pPr algn="l"/>
            <a:r>
              <a:rPr lang="vi-VN" sz="2800" b="1" dirty="0">
                <a:solidFill>
                  <a:srgbClr val="FF0000"/>
                </a:solidFill>
                <a:cs typeface="Times New Roman" pitchFamily="18" charset="0"/>
              </a:rPr>
              <a:t>1. </a:t>
            </a:r>
            <a:endParaRPr lang="en-US" sz="2800" b="1" dirty="0">
              <a:solidFill>
                <a:srgbClr val="FF0000"/>
              </a:solidFill>
              <a:latin typeface="Times New Roman" pitchFamily="18" charset="0"/>
              <a:cs typeface="Times New Roman" pitchFamily="18" charset="0"/>
            </a:endParaRPr>
          </a:p>
        </p:txBody>
      </p:sp>
      <p:pic>
        <p:nvPicPr>
          <p:cNvPr id="7" name="Content Placeholder 6"/>
          <p:cNvPicPr>
            <a:picLocks noGrp="1" noChangeAspect="1"/>
          </p:cNvPicPr>
          <p:nvPr>
            <p:ph idx="1"/>
          </p:nvPr>
        </p:nvPicPr>
        <p:blipFill>
          <a:blip r:embed="rId2"/>
          <a:stretch>
            <a:fillRect/>
          </a:stretch>
        </p:blipFill>
        <p:spPr>
          <a:xfrm>
            <a:off x="-152400" y="-304800"/>
            <a:ext cx="9677400" cy="7162800"/>
          </a:xfrm>
          <a:prstGeom prst="rect">
            <a:avLst/>
          </a:prstGeom>
        </p:spPr>
      </p:pic>
    </p:spTree>
    <p:extLst>
      <p:ext uri="{BB962C8B-B14F-4D97-AF65-F5344CB8AC3E}">
        <p14:creationId xmlns:p14="http://schemas.microsoft.com/office/powerpoint/2010/main" val="1787945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152400"/>
            <a:ext cx="9144000" cy="1524000"/>
          </a:xfrm>
        </p:spPr>
        <p:txBody>
          <a:bodyPr>
            <a:normAutofit/>
          </a:bodyPr>
          <a:lstStyle/>
          <a:p>
            <a:pPr algn="l"/>
            <a:r>
              <a:rPr lang="vi-VN" sz="2800" b="1" dirty="0">
                <a:solidFill>
                  <a:srgbClr val="FF0000"/>
                </a:solidFill>
                <a:cs typeface="Times New Roman" pitchFamily="18" charset="0"/>
              </a:rPr>
              <a:t>1. </a:t>
            </a:r>
            <a:endParaRPr lang="en-US" sz="2800" b="1" dirty="0">
              <a:solidFill>
                <a:srgbClr val="FF0000"/>
              </a:solidFill>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a:stretch>
            <a:fillRect/>
          </a:stretch>
        </p:blipFill>
        <p:spPr>
          <a:xfrm>
            <a:off x="-304800" y="-152400"/>
            <a:ext cx="9677400" cy="7010400"/>
          </a:xfrm>
          <a:prstGeom prst="rect">
            <a:avLst/>
          </a:prstGeom>
        </p:spPr>
      </p:pic>
    </p:spTree>
    <p:extLst>
      <p:ext uri="{BB962C8B-B14F-4D97-AF65-F5344CB8AC3E}">
        <p14:creationId xmlns:p14="http://schemas.microsoft.com/office/powerpoint/2010/main" val="1157822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152400"/>
            <a:ext cx="9144000" cy="1524000"/>
          </a:xfrm>
        </p:spPr>
        <p:txBody>
          <a:bodyPr>
            <a:normAutofit/>
          </a:bodyPr>
          <a:lstStyle/>
          <a:p>
            <a:pPr algn="l"/>
            <a:r>
              <a:rPr lang="vi-VN" sz="2800" b="1" dirty="0">
                <a:solidFill>
                  <a:srgbClr val="FF0000"/>
                </a:solidFill>
                <a:cs typeface="Times New Roman" pitchFamily="18" charset="0"/>
              </a:rPr>
              <a:t>1. </a:t>
            </a: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676400"/>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152400" y="-152400"/>
            <a:ext cx="9448799" cy="7010400"/>
          </a:xfrm>
          <a:prstGeom prst="rect">
            <a:avLst/>
          </a:prstGeom>
        </p:spPr>
      </p:pic>
    </p:spTree>
    <p:extLst>
      <p:ext uri="{BB962C8B-B14F-4D97-AF65-F5344CB8AC3E}">
        <p14:creationId xmlns:p14="http://schemas.microsoft.com/office/powerpoint/2010/main" val="4000585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152400"/>
            <a:ext cx="9144000" cy="1524000"/>
          </a:xfrm>
        </p:spPr>
        <p:txBody>
          <a:bodyPr>
            <a:normAutofit/>
          </a:bodyPr>
          <a:lstStyle/>
          <a:p>
            <a:pPr algn="l"/>
            <a:r>
              <a:rPr lang="vi-VN" sz="2800" b="1" dirty="0">
                <a:solidFill>
                  <a:srgbClr val="FF0000"/>
                </a:solidFill>
                <a:cs typeface="Times New Roman" pitchFamily="18" charset="0"/>
              </a:rPr>
              <a:t>1. </a:t>
            </a: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676400"/>
            <a:ext cx="9144000" cy="4983163"/>
          </a:xfrm>
        </p:spPr>
        <p:txBody>
          <a:bodyPr>
            <a:normAutofit/>
          </a:bodyPr>
          <a:lstStyle/>
          <a:p>
            <a:pPr marL="0" indent="0">
              <a:buNone/>
            </a:pPr>
            <a:r>
              <a:rPr lang="en-US" sz="2800" dirty="0" smtClean="0">
                <a:latin typeface="Times New Roman" pitchFamily="18" charset="0"/>
                <a:cs typeface="Times New Roman" pitchFamily="18" charset="0"/>
              </a:rPr>
              <a:t>1</a:t>
            </a:r>
            <a:endParaRPr lang="en-US" sz="28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304800" y="-152400"/>
            <a:ext cx="9601199" cy="7162800"/>
          </a:xfrm>
          <a:prstGeom prst="rect">
            <a:avLst/>
          </a:prstGeom>
        </p:spPr>
      </p:pic>
    </p:spTree>
    <p:extLst>
      <p:ext uri="{BB962C8B-B14F-4D97-AF65-F5344CB8AC3E}">
        <p14:creationId xmlns:p14="http://schemas.microsoft.com/office/powerpoint/2010/main" val="3272744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524000"/>
          </a:xfrm>
        </p:spPr>
        <p:txBody>
          <a:bodyPr>
            <a:normAutofit fontScale="90000"/>
          </a:bodyPr>
          <a:lstStyle/>
          <a:p>
            <a:pPr algn="l"/>
            <a:r>
              <a:rPr lang="vi-VN" sz="2800" b="1" dirty="0" smtClean="0">
                <a:solidFill>
                  <a:srgbClr val="FF0000"/>
                </a:solidFill>
                <a:cs typeface="Times New Roman" pitchFamily="18" charset="0"/>
              </a:rPr>
              <a:t> </a:t>
            </a:r>
            <a:r>
              <a:rPr lang="vi-VN" sz="3600" b="1" dirty="0">
                <a:solidFill>
                  <a:srgbClr val="FF0000"/>
                </a:solidFill>
                <a:cs typeface="Times New Roman" pitchFamily="18" charset="0"/>
              </a:rPr>
              <a:t>Lập sơ đồ những sự kiện chính xảy ra trong quá trình Pháp xâm lược Việt Nam từ năm 1858 đến năm 1873.</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676400"/>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29738" y="-304800"/>
            <a:ext cx="9707137" cy="7162800"/>
          </a:xfrm>
          <a:prstGeom prst="rect">
            <a:avLst/>
          </a:prstGeom>
        </p:spPr>
      </p:pic>
    </p:spTree>
    <p:extLst>
      <p:ext uri="{BB962C8B-B14F-4D97-AF65-F5344CB8AC3E}">
        <p14:creationId xmlns:p14="http://schemas.microsoft.com/office/powerpoint/2010/main" val="1666544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906</Words>
  <Application>Microsoft Office PowerPoint</Application>
  <PresentationFormat>On-screen Show (4:3)</PresentationFormat>
  <Paragraphs>69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SimSun</vt:lpstr>
      <vt:lpstr>Arial</vt:lpstr>
      <vt:lpstr>Calibri</vt:lpstr>
      <vt:lpstr>Times New Roman</vt:lpstr>
      <vt:lpstr>Office Theme</vt:lpstr>
      <vt:lpstr>TIẾT 40,41 BÀI 20. CUỘC KHÁNG CHIẾN CHỐNG THỰC DÂN PHÁP XÂM LƯỢC CỦA NHÂN DÂN VIỆT NAM (1858-1884)</vt:lpstr>
      <vt:lpstr>MỤC TIÊU</vt:lpstr>
      <vt:lpstr>TIẾT 40,41 BÀI 20. CUỘC KHÁNG CHIẾN CHỐNG THỰC DÂN PHÁP XÂM LƯỢC CỦA NHÂN DÂN VIỆT NAM (1858-1884)</vt:lpstr>
      <vt:lpstr>TIẾT 40,41 BÀI 20. CUỘC KHÁNG CHIẾN CHỐNG THỰC DÂN PHÁP XÂM LƯỢC CỦA NHÂN DÂN VIỆT NAM (1858-1884)</vt:lpstr>
      <vt:lpstr>1. </vt:lpstr>
      <vt:lpstr>1. </vt:lpstr>
      <vt:lpstr>1. </vt:lpstr>
      <vt:lpstr>1. </vt:lpstr>
      <vt:lpstr> Lập sơ đồ những sự kiện chính xảy ra trong quá trình Pháp xâm lược Việt Nam từ năm 1858 đến năm 1873.</vt:lpstr>
      <vt:lpstr> Lập sơ đồ những sự kiện chính xảy ra trong quá trình Pháp xâm lược Việt Nam từ năm 1858 đến năm 1873.</vt:lpstr>
      <vt:lpstr> Dựa vào tư liệu 20.2, lược đồ 20.3 và thông tin trong bài, em hãy nêu những nét chính của cuộc kháng chiến chống Pháp xâm lược ở Việt Nam từ năm 1858 đến năm 1873. </vt:lpstr>
      <vt:lpstr>TIẾT 40,41 BÀI 20. CUỘC KHÁNG CHIẾN CHỐNG THỰC DÂN PHÁP XÂM LƯỢC CỦA NHÂN DÂN VIỆT NAM (1858-1884)</vt:lpstr>
      <vt:lpstr>TIẾT 40,41 BÀI 20. CUỘC KHÁNG CHIẾN CHỐNG THỰC DÂN PHÁP XÂM LƯỢC CỦA NHÂN DÂN VIỆT NAM (1858-1884)</vt:lpstr>
      <vt:lpstr>TIẾT 40,41 BÀI 20. CUỘC KHÁNG CHIẾN CHỐNG THỰC DÂN PHÁP XÂM LƯỢC CỦA NHÂN DÂN VIỆT NAM (1858-1884)</vt:lpstr>
      <vt:lpstr>TIẾT 40,41 BÀI 20. CUỘC KHÁNG CHIẾN CHỐNG THỰC DÂN PHÁP XÂM LƯỢC CỦA NHÂN DÂN VIỆT NAM (1858-1884)</vt:lpstr>
      <vt:lpstr>Câu hỏi trang 83 Lịch Sử 8: Dựa vào sơ đồ 20.5, lược đồ 20.6, 20.7 và thông tin trong bài, em hãy trình bày những sự kiện chính về quá trình Pháp xâm lược và cuộc kháng chiến của quân dân Việt Nam giai đoạn 1873 - 1884. </vt:lpstr>
      <vt:lpstr>1. </vt:lpstr>
      <vt:lpstr>1. </vt:lpstr>
      <vt:lpstr>1. </vt:lpstr>
      <vt:lpstr>TIẾT 40,41 BÀI 20. CUỘC KHÁNG CHIẾN CHỐNG THỰC DÂN PHÁP XÂM LƯỢC CỦA NHÂN DÂN VIỆT NAM (1858-1884)</vt:lpstr>
      <vt:lpstr>TIẾT 40,41 BÀI 20. CUỘC KHÁNG CHIẾN CHỐNG THỰC DÂN PHÁP XÂM LƯỢC CỦA NHÂN DÂN VIỆT NAM (1858-1884)</vt:lpstr>
      <vt:lpstr>LUYỆN TẬP </vt:lpstr>
      <vt:lpstr>LUYỆN TẬP </vt:lpstr>
      <vt:lpstr>LUYỆN TẬP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 </dc:title>
  <dc:creator>MyComputer</dc:creator>
  <cp:lastModifiedBy>Admin</cp:lastModifiedBy>
  <cp:revision>229</cp:revision>
  <dcterms:created xsi:type="dcterms:W3CDTF">2006-08-16T00:00:00Z</dcterms:created>
  <dcterms:modified xsi:type="dcterms:W3CDTF">2024-02-13T01:05:29Z</dcterms:modified>
</cp:coreProperties>
</file>