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60" r:id="rId2"/>
    <p:sldId id="353" r:id="rId3"/>
    <p:sldId id="256" r:id="rId4"/>
    <p:sldId id="259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354" r:id="rId17"/>
    <p:sldId id="355" r:id="rId18"/>
    <p:sldId id="296" r:id="rId19"/>
    <p:sldId id="300" r:id="rId20"/>
    <p:sldId id="257" r:id="rId21"/>
    <p:sldId id="292" r:id="rId22"/>
    <p:sldId id="258" r:id="rId23"/>
    <p:sldId id="293" r:id="rId24"/>
    <p:sldId id="305" r:id="rId25"/>
    <p:sldId id="302" r:id="rId26"/>
    <p:sldId id="304" r:id="rId27"/>
    <p:sldId id="345" r:id="rId28"/>
  </p:sldIdLst>
  <p:sldSz cx="12192000" cy="6858000"/>
  <p:notesSz cx="6858000" cy="9144000"/>
  <p:embeddedFontLst>
    <p:embeddedFont>
      <p:font typeface=".VnVogue" panose="020B0604020202020204" charset="0"/>
      <p:regular r:id="rId30"/>
    </p:embeddedFont>
    <p:embeddedFont>
      <p:font typeface="Abadi" panose="020B0604020104020204" pitchFamily="34" charset="0"/>
      <p:regular r:id="rId31"/>
    </p:embeddedFont>
    <p:embeddedFont>
      <p:font typeface="Abadi Extra Light" panose="020B0204020104020204" pitchFamily="34" charset="0"/>
      <p:regular r:id="rId32"/>
    </p:embeddedFont>
    <p:embeddedFont>
      <p:font typeface="Adobe Garamond Pro Bold" panose="02020702060506020403" pitchFamily="18" charset="0"/>
      <p:bold r:id="rId33"/>
      <p:boldItalic r:id="rId34"/>
    </p:embeddedFont>
    <p:embeddedFont>
      <p:font typeface="Arial Black" panose="020B0A04020102020204" pitchFamily="34" charset="0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Modern Love" panose="04090805081005020601" pitchFamily="82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822" initials="u" lastIdx="2" clrIdx="0">
    <p:extLst>
      <p:ext uri="{19B8F6BF-5375-455C-9EA6-DF929625EA0E}">
        <p15:presenceInfo xmlns:p15="http://schemas.microsoft.com/office/powerpoint/2012/main" userId="S::user822@sfzcs.onmicrosoft.com::331031e0-aab3-4edc-875c-fe4ab02327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FFEE"/>
    <a:srgbClr val="00FFCC"/>
    <a:srgbClr val="8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>
      <p:cViewPr>
        <p:scale>
          <a:sx n="70" d="100"/>
          <a:sy n="70" d="100"/>
        </p:scale>
        <p:origin x="54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F2149-F832-444C-8E56-0199AB2088AE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2D7AFB-1D6F-4B8F-9E84-9D6A180F7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5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562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38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15CB8-012B-49BF-9F5B-1DA84C9AB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6F9160-767A-4A6B-9CBE-BBFC658A3C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AF1AA-2830-4C04-B2BF-0727BB11A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916A-3EE1-4405-9F1B-E98C58032113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86BBB-3E7D-4C44-9E35-42397FE92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0799D-7EA2-465C-AA42-8EAF0EB1C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A2AF2-0DA0-4E95-8D6A-95BB1CDD5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944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E7725-11E2-43ED-8572-BF331C1CC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FFB97D-6C31-49B2-89CC-82C4EF55D0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E44D7-360C-4BE1-BBC8-14FA0B8F7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916A-3EE1-4405-9F1B-E98C58032113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DB3D-FF7D-483E-946F-A47589A76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1E71F-A569-424F-8FEA-BD1F3176C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A2AF2-0DA0-4E95-8D6A-95BB1CDD5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48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59375E-4172-486F-8E27-23CA805CF5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1F2574-F437-4075-AC68-777B502728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079EB-5725-4A01-9E5D-A76278AE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916A-3EE1-4405-9F1B-E98C58032113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D1115-8949-4C14-87C0-0A53AA7D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36F17-05EE-4209-814F-0FACEC362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A2AF2-0DA0-4E95-8D6A-95BB1CDD5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145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2F4A6-53FD-4984-82C4-2D218051B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F0E41-9401-4C8C-8D84-77FAB8BD2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8973C-9754-48F5-BB43-962167A2B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916A-3EE1-4405-9F1B-E98C58032113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A2A99-3AD0-4894-B547-5842A620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C8DD4-9718-4F12-A1BC-E95412696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A2AF2-0DA0-4E95-8D6A-95BB1CDD5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673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996B6-16E5-4A37-BA58-20E32FFCE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C117D-053C-4762-811A-D48A41C86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7B265-D642-42BF-AFC6-9707E920D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916A-3EE1-4405-9F1B-E98C58032113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036BE-CD20-4311-8111-E282C73C7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88233-6DC9-4A18-8397-95AD36A74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A2AF2-0DA0-4E95-8D6A-95BB1CDD5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395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FD6C2-CC4D-408D-A552-AFFD1CF49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87D2C-2433-4F5A-BFF7-41938722EF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CC531-BAEB-4D93-9AA3-7557A163D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5430C6-31A2-4B00-8737-A6195EBD0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916A-3EE1-4405-9F1B-E98C58032113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45AF4B-2C62-4678-B4F6-0BEA26FEA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FA21D1-E704-48B6-B45B-62830118E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A2AF2-0DA0-4E95-8D6A-95BB1CDD5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328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52319-6A30-43DA-BF22-89CF368B1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451174-1F6D-47B3-A0E7-12191C8B7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91E80-60F9-4A0E-94DD-5E45C4CCDD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D1191F-DF90-40F0-83CE-F18DCBE2A8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D2F7AA-8852-4212-8CF3-4F309F6DC1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2796BB-67FA-46F8-9850-F1D8BA4DE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916A-3EE1-4405-9F1B-E98C58032113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6756C0-1CDF-4A97-8431-A155B15D4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839457-620B-4CCB-A0EE-D51B058FB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A2AF2-0DA0-4E95-8D6A-95BB1CDD5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22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A4909-99C1-4112-B1AA-248BDC671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A5FFFE-746F-489C-9479-0E1695C44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916A-3EE1-4405-9F1B-E98C58032113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4FDD91-2AFA-4EBE-AC75-1651E09F5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B2EF5-1C45-46AA-AEB3-3F0422645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A2AF2-0DA0-4E95-8D6A-95BB1CDD5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39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5E041B-3120-41BC-8121-2AA62274B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916A-3EE1-4405-9F1B-E98C58032113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A92AF9-A16A-4964-BBBD-26C391F87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DD771-BF6B-4908-BD4B-7E4228BF5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A2AF2-0DA0-4E95-8D6A-95BB1CDD5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59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30EAB-D315-47B5-BA18-F0EF9EBC7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61016-90A4-48BC-862A-93883C82E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66649A-E417-45FC-BB60-DE8528147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BF94B7-2455-4484-AD7D-97B92357C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916A-3EE1-4405-9F1B-E98C58032113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6DF9E2-B29E-40BF-B1B8-EF61DCA83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ECA2D8-73BC-4761-AEAE-8AF6D049C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A2AF2-0DA0-4E95-8D6A-95BB1CDD5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26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BDC86-B047-4EE7-A259-E4574FE72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CAFA1F-BA36-4840-B7D3-AFE817705F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B72EB6-17C8-4097-92BE-A9198D50B5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9F9D8-FD61-42EE-AC17-F5FAB43B9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916A-3EE1-4405-9F1B-E98C58032113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110143-8488-4128-B53B-E5821668B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F5E14F-E188-46C4-BCA8-5CEAEC0FE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A2AF2-0DA0-4E95-8D6A-95BB1CDD5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83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2BB4DE-5D86-43B5-B8FF-8706824A5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EB6A6-8141-4295-ABA2-7427544A5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1DC2F-0DC2-47D7-8D3A-A650A24449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916A-3EE1-4405-9F1B-E98C58032113}" type="datetimeFigureOut">
              <a:rPr lang="en-US" smtClean="0"/>
              <a:t>02/10/2021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A6226-D441-48BC-AAA5-F1B68B0B41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C3F7C-81DD-4694-B587-F680BD7C70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A2AF2-0DA0-4E95-8D6A-95BB1CDD5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3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pngall.com/friend-png/download/26317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audio" Target="../media/audio14.wav"/><Relationship Id="rId4" Type="http://schemas.openxmlformats.org/officeDocument/2006/relationships/audio" Target="../media/audio13.wav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hyperlink" Target="https://tophonetics.com/" TargetMode="External"/><Relationship Id="rId5" Type="http://schemas.openxmlformats.org/officeDocument/2006/relationships/audio" Target="../media/audio16.wav"/><Relationship Id="rId10" Type="http://schemas.openxmlformats.org/officeDocument/2006/relationships/image" Target="../media/image3.png"/><Relationship Id="rId4" Type="http://schemas.openxmlformats.org/officeDocument/2006/relationships/audio" Target="../media/audio15.wav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hyperlink" Target="https://tophonetics.com/" TargetMode="External"/><Relationship Id="rId5" Type="http://schemas.openxmlformats.org/officeDocument/2006/relationships/audio" Target="../media/audio18.wav"/><Relationship Id="rId10" Type="http://schemas.openxmlformats.org/officeDocument/2006/relationships/image" Target="../media/image3.png"/><Relationship Id="rId4" Type="http://schemas.openxmlformats.org/officeDocument/2006/relationships/audio" Target="../media/audio17.wav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sv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1.png"/><Relationship Id="rId5" Type="http://schemas.openxmlformats.org/officeDocument/2006/relationships/audio" Target="../media/audio20.wav"/><Relationship Id="rId4" Type="http://schemas.openxmlformats.org/officeDocument/2006/relationships/audio" Target="../media/audio19.wav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sv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3.png"/><Relationship Id="rId5" Type="http://schemas.openxmlformats.org/officeDocument/2006/relationships/audio" Target="../media/audio22.wav"/><Relationship Id="rId4" Type="http://schemas.openxmlformats.org/officeDocument/2006/relationships/audio" Target="../media/audio21.wav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.png"/><Relationship Id="rId18" Type="http://schemas.openxmlformats.org/officeDocument/2006/relationships/image" Target="../media/image9.svg"/><Relationship Id="rId26" Type="http://schemas.openxmlformats.org/officeDocument/2006/relationships/image" Target="../media/image17.png"/><Relationship Id="rId3" Type="http://schemas.openxmlformats.org/officeDocument/2006/relationships/audio" Target="../media/audio19.wav"/><Relationship Id="rId21" Type="http://schemas.openxmlformats.org/officeDocument/2006/relationships/image" Target="../media/image12.svg"/><Relationship Id="rId7" Type="http://schemas.openxmlformats.org/officeDocument/2006/relationships/audio" Target="../media/audio9.wav"/><Relationship Id="rId12" Type="http://schemas.openxmlformats.org/officeDocument/2006/relationships/audio" Target="../media/audio25.wav"/><Relationship Id="rId17" Type="http://schemas.openxmlformats.org/officeDocument/2006/relationships/image" Target="../media/image8.png"/><Relationship Id="rId25" Type="http://schemas.openxmlformats.org/officeDocument/2006/relationships/image" Target="../media/image16.svg"/><Relationship Id="rId33" Type="http://schemas.openxmlformats.org/officeDocument/2006/relationships/image" Target="../media/image24.svg"/><Relationship Id="rId2" Type="http://schemas.openxmlformats.org/officeDocument/2006/relationships/audio" Target="../media/audio1.wav"/><Relationship Id="rId16" Type="http://schemas.openxmlformats.org/officeDocument/2006/relationships/hyperlink" Target="https://openclipart.org/detail/170094/funny-monkey-face" TargetMode="External"/><Relationship Id="rId20" Type="http://schemas.openxmlformats.org/officeDocument/2006/relationships/image" Target="../media/image11.png"/><Relationship Id="rId29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11" Type="http://schemas.openxmlformats.org/officeDocument/2006/relationships/audio" Target="../media/audio24.wav"/><Relationship Id="rId24" Type="http://schemas.openxmlformats.org/officeDocument/2006/relationships/image" Target="../media/image15.png"/><Relationship Id="rId32" Type="http://schemas.openxmlformats.org/officeDocument/2006/relationships/image" Target="../media/image23.png"/><Relationship Id="rId5" Type="http://schemas.openxmlformats.org/officeDocument/2006/relationships/audio" Target="../media/audio5.wav"/><Relationship Id="rId15" Type="http://schemas.openxmlformats.org/officeDocument/2006/relationships/image" Target="../media/image7.png"/><Relationship Id="rId23" Type="http://schemas.openxmlformats.org/officeDocument/2006/relationships/image" Target="../media/image14.svg"/><Relationship Id="rId28" Type="http://schemas.openxmlformats.org/officeDocument/2006/relationships/image" Target="../media/image19.png"/><Relationship Id="rId10" Type="http://schemas.openxmlformats.org/officeDocument/2006/relationships/audio" Target="../media/audio23.wav"/><Relationship Id="rId19" Type="http://schemas.openxmlformats.org/officeDocument/2006/relationships/image" Target="../media/image10.png"/><Relationship Id="rId31" Type="http://schemas.openxmlformats.org/officeDocument/2006/relationships/image" Target="../media/image22.svg"/><Relationship Id="rId4" Type="http://schemas.openxmlformats.org/officeDocument/2006/relationships/audio" Target="../media/audio3.wav"/><Relationship Id="rId9" Type="http://schemas.openxmlformats.org/officeDocument/2006/relationships/audio" Target="../media/audio13.wav"/><Relationship Id="rId14" Type="http://schemas.openxmlformats.org/officeDocument/2006/relationships/image" Target="../media/image5.svg"/><Relationship Id="rId22" Type="http://schemas.openxmlformats.org/officeDocument/2006/relationships/image" Target="../media/image13.png"/><Relationship Id="rId27" Type="http://schemas.openxmlformats.org/officeDocument/2006/relationships/image" Target="../media/image18.svg"/><Relationship Id="rId30" Type="http://schemas.openxmlformats.org/officeDocument/2006/relationships/image" Target="../media/image21.png"/><Relationship Id="rId8" Type="http://schemas.openxmlformats.org/officeDocument/2006/relationships/audio" Target="../media/audio1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20432969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s://antoineta.wordpress.com/2013/07/21/wordwall-%D1%81%D0%BE%D1%84%D1%82%D1%83%D0%B5%D1%80-%D0%B7%D0%B0-%D1%81%D1%8A%D0%B7%D0%B4%D0%B0%D0%B2%D0%B0%D0%BD%D0%B5-%D0%BD%D0%B0-%D0%B8%D0%BD%D1%82%D0%B5%D1%80%D0%B0%D0%BA%D1%82%D0%B8%D0%B2%D0%BD/" TargetMode="Externa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hyperlink" Target="https://pixabay.com/en/speaker-sound-icon-volume-audio-2488096/" TargetMode="External"/><Relationship Id="rId5" Type="http://schemas.openxmlformats.org/officeDocument/2006/relationships/image" Target="../media/image28.png"/><Relationship Id="rId4" Type="http://schemas.openxmlformats.org/officeDocument/2006/relationships/audio" Target="../media/audio26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hyperlink" Target="https://pixabay.com/en/speaker-sound-icon-volume-audio-2488096/" TargetMode="External"/><Relationship Id="rId5" Type="http://schemas.openxmlformats.org/officeDocument/2006/relationships/image" Target="../media/image28.png"/><Relationship Id="rId4" Type="http://schemas.openxmlformats.org/officeDocument/2006/relationships/audio" Target="../media/audio27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ordwall.net/resource/2060245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hyperlink" Target="https://antoineta.wordpress.com/2013/07/21/wordwall-%D1%81%D0%BE%D1%84%D1%82%D1%83%D0%B5%D1%80-%D0%B7%D0%B0-%D1%81%D1%8A%D0%B7%D0%B4%D0%B0%D0%B2%D0%B0%D0%BD%D0%B5-%D0%BD%D0%B0-%D0%B8%D0%BD%D1%82%D0%B5%D1%80%D0%B0%D0%BA%D1%82%D0%B8%D0%B2%D0%BD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versity.org/wiki/Fichier:Telephone_icon_blue_gradient.svg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hyperlink" Target="https://www.freepngimg.com/png/73932-network-media-influencer-facebook-marketing-icon-badge" TargetMode="Externa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clipart.org/detail/170094/funny-monkey-face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audio" Target="../media/audio6.wav"/><Relationship Id="rId4" Type="http://schemas.openxmlformats.org/officeDocument/2006/relationships/audio" Target="../media/audio5.wav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E1A9DE-D07D-4AA7-B101-5701107F60C8}"/>
              </a:ext>
            </a:extLst>
          </p:cNvPr>
          <p:cNvSpPr/>
          <p:nvPr/>
        </p:nvSpPr>
        <p:spPr>
          <a:xfrm>
            <a:off x="2" y="0"/>
            <a:ext cx="12191999" cy="6858000"/>
          </a:xfrm>
          <a:prstGeom prst="rect">
            <a:avLst/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>
              <a:solidFill>
                <a:srgbClr val="FFFF0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7CDCABB-0F39-43EA-9E48-A09E4A6F003C}"/>
              </a:ext>
            </a:extLst>
          </p:cNvPr>
          <p:cNvGrpSpPr>
            <a:grpSpLocks/>
          </p:cNvGrpSpPr>
          <p:nvPr/>
        </p:nvGrpSpPr>
        <p:grpSpPr bwMode="auto">
          <a:xfrm>
            <a:off x="1980524" y="1253069"/>
            <a:ext cx="2562225" cy="5019675"/>
            <a:chOff x="2082585" y="800099"/>
            <a:chExt cx="3190398" cy="5786026"/>
          </a:xfrm>
        </p:grpSpPr>
        <p:grpSp>
          <p:nvGrpSpPr>
            <p:cNvPr id="2073" name="Group 29">
              <a:extLst>
                <a:ext uri="{FF2B5EF4-FFF2-40B4-BE49-F238E27FC236}">
                  <a16:creationId xmlns:a16="http://schemas.microsoft.com/office/drawing/2014/main" id="{2A566DDD-52D4-410E-B897-94486601C8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5500" y="800099"/>
              <a:ext cx="3177483" cy="5517225"/>
              <a:chOff x="2095500" y="800099"/>
              <a:chExt cx="3177483" cy="5517225"/>
            </a:xfrm>
          </p:grpSpPr>
          <p:grpSp>
            <p:nvGrpSpPr>
              <p:cNvPr id="2075" name="Group 28">
                <a:extLst>
                  <a:ext uri="{FF2B5EF4-FFF2-40B4-BE49-F238E27FC236}">
                    <a16:creationId xmlns:a16="http://schemas.microsoft.com/office/drawing/2014/main" id="{12A296EC-8D84-40A6-A1F3-3514302808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5500" y="800099"/>
                <a:ext cx="3177483" cy="2918369"/>
                <a:chOff x="2095500" y="800099"/>
                <a:chExt cx="3177483" cy="2918369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905C4510-3E82-445C-AE85-14540C3CD7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96423" y="800099"/>
                  <a:ext cx="2933427" cy="287105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D228EFDE-0946-4AB5-A4C6-047E52CA75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38039" y="1105686"/>
                  <a:ext cx="2634944" cy="261304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253A43E-BFF4-4DB1-9B48-91C36596C8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84642" y="3690480"/>
                <a:ext cx="2211948" cy="2626844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A1A0B1C-2455-4214-BCD0-90A7810AF5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82585" y="3614428"/>
              <a:ext cx="2439251" cy="297169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76B1B6B-1055-4672-94DD-DBCC98028670}"/>
              </a:ext>
            </a:extLst>
          </p:cNvPr>
          <p:cNvGrpSpPr>
            <a:grpSpLocks/>
          </p:cNvGrpSpPr>
          <p:nvPr/>
        </p:nvGrpSpPr>
        <p:grpSpPr bwMode="auto">
          <a:xfrm rot="10379860">
            <a:off x="7212755" y="1145616"/>
            <a:ext cx="2471739" cy="4918075"/>
            <a:chOff x="2085848" y="836789"/>
            <a:chExt cx="3170667" cy="5811660"/>
          </a:xfrm>
        </p:grpSpPr>
        <p:grpSp>
          <p:nvGrpSpPr>
            <p:cNvPr id="2067" name="Group 32">
              <a:extLst>
                <a:ext uri="{FF2B5EF4-FFF2-40B4-BE49-F238E27FC236}">
                  <a16:creationId xmlns:a16="http://schemas.microsoft.com/office/drawing/2014/main" id="{A624B446-E365-4FA6-9542-D7B489FBE8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5848" y="836789"/>
              <a:ext cx="3170667" cy="5587342"/>
              <a:chOff x="2085848" y="836789"/>
              <a:chExt cx="3170667" cy="5587342"/>
            </a:xfrm>
          </p:grpSpPr>
          <p:grpSp>
            <p:nvGrpSpPr>
              <p:cNvPr id="2069" name="Group 34">
                <a:extLst>
                  <a:ext uri="{FF2B5EF4-FFF2-40B4-BE49-F238E27FC236}">
                    <a16:creationId xmlns:a16="http://schemas.microsoft.com/office/drawing/2014/main" id="{66BD98A7-52BB-4087-8225-F9361E0878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85848" y="836789"/>
                <a:ext cx="3170667" cy="2912689"/>
                <a:chOff x="2085848" y="836789"/>
                <a:chExt cx="3170667" cy="2912689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C7689605-5115-4EEA-8E71-319FA7BC51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89667" y="841157"/>
                  <a:ext cx="2934444" cy="2870187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56C643E5-ABEA-4E05-8B9A-4BDF5FC73B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89790" y="1223466"/>
                  <a:ext cx="2667677" cy="2528766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B2A5777-0265-4E0C-801E-F95F7D8A47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34516" y="3734960"/>
                <a:ext cx="2260398" cy="2690097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BE2AE26-E8C3-4D72-8894-014A2D0363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96780" y="3677636"/>
              <a:ext cx="2437564" cy="2971488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0B60C378-7A68-4A45-9676-A9EB00801901}"/>
              </a:ext>
            </a:extLst>
          </p:cNvPr>
          <p:cNvSpPr/>
          <p:nvPr/>
        </p:nvSpPr>
        <p:spPr>
          <a:xfrm rot="2749711">
            <a:off x="3899434" y="1695509"/>
            <a:ext cx="3960812" cy="39608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40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4A2E90D-E836-4B0A-BF2B-C36D316B5562}"/>
              </a:ext>
            </a:extLst>
          </p:cNvPr>
          <p:cNvSpPr/>
          <p:nvPr/>
        </p:nvSpPr>
        <p:spPr>
          <a:xfrm>
            <a:off x="2407067" y="1724025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FFAC871-AB64-482A-9225-23CBCD61733B}"/>
              </a:ext>
            </a:extLst>
          </p:cNvPr>
          <p:cNvSpPr/>
          <p:nvPr/>
        </p:nvSpPr>
        <p:spPr>
          <a:xfrm>
            <a:off x="10153651" y="4760914"/>
            <a:ext cx="533400" cy="5318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2F3509C-B7DA-41FE-9534-E5C1E7EAFC98}"/>
              </a:ext>
            </a:extLst>
          </p:cNvPr>
          <p:cNvSpPr/>
          <p:nvPr/>
        </p:nvSpPr>
        <p:spPr>
          <a:xfrm>
            <a:off x="8896351" y="1487490"/>
            <a:ext cx="968375" cy="968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5580B51-FB04-4E8B-8FD0-BA119BFE7844}"/>
              </a:ext>
            </a:extLst>
          </p:cNvPr>
          <p:cNvSpPr/>
          <p:nvPr/>
        </p:nvSpPr>
        <p:spPr>
          <a:xfrm>
            <a:off x="1168401" y="4997451"/>
            <a:ext cx="966788" cy="968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E3F127B-7F26-43E9-9B71-F648546306C5}"/>
              </a:ext>
            </a:extLst>
          </p:cNvPr>
          <p:cNvSpPr/>
          <p:nvPr/>
        </p:nvSpPr>
        <p:spPr>
          <a:xfrm>
            <a:off x="5662242" y="1313012"/>
            <a:ext cx="414337" cy="4222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D6CB067-B2CF-46E4-80D4-2E962E1EE8DA}"/>
              </a:ext>
            </a:extLst>
          </p:cNvPr>
          <p:cNvSpPr/>
          <p:nvPr/>
        </p:nvSpPr>
        <p:spPr>
          <a:xfrm>
            <a:off x="7930460" y="3651946"/>
            <a:ext cx="352425" cy="36671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1D975B6-0E9E-438F-91EC-AD211E6DD913}"/>
              </a:ext>
            </a:extLst>
          </p:cNvPr>
          <p:cNvSpPr/>
          <p:nvPr/>
        </p:nvSpPr>
        <p:spPr>
          <a:xfrm>
            <a:off x="3435311" y="3440808"/>
            <a:ext cx="414339" cy="4222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61D211-6B05-47D0-8143-36580F59DF61}"/>
              </a:ext>
            </a:extLst>
          </p:cNvPr>
          <p:cNvSpPr txBox="1"/>
          <p:nvPr/>
        </p:nvSpPr>
        <p:spPr>
          <a:xfrm>
            <a:off x="4458865" y="2521641"/>
            <a:ext cx="3175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UNIT 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4E17292-FA7E-4CA9-A88B-F62778CED58D}"/>
              </a:ext>
            </a:extLst>
          </p:cNvPr>
          <p:cNvSpPr txBox="1"/>
          <p:nvPr/>
        </p:nvSpPr>
        <p:spPr>
          <a:xfrm>
            <a:off x="4592302" y="3720246"/>
            <a:ext cx="3378215" cy="769441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FRIENDS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5A2361-136D-4C85-9F8F-86093B5164B0}"/>
              </a:ext>
            </a:extLst>
          </p:cNvPr>
          <p:cNvSpPr/>
          <p:nvPr/>
        </p:nvSpPr>
        <p:spPr>
          <a:xfrm>
            <a:off x="5662242" y="5747985"/>
            <a:ext cx="414337" cy="42227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/>
          </a:p>
        </p:txBody>
      </p:sp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F68F6734-4BF2-4F26-91D0-4F0647854A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0395" y="323675"/>
            <a:ext cx="3551960" cy="2306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3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3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3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3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3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3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2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3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6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7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3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2" grpId="0"/>
          <p:bldP spid="35" grpId="0"/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3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3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3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3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3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3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3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6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59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2" grpId="0"/>
          <p:bldP spid="35" grpId="0"/>
          <p:bldP spid="28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026442" y="1549668"/>
            <a:ext cx="421586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selfish</a:t>
            </a:r>
          </a:p>
          <a:p>
            <a:pPr algn="ctr"/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adj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83090" y="3349278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sɛlfɪʃ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76620" y="4089853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36035" y="1308153"/>
            <a:ext cx="3073702" cy="27817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64494" y="4427668"/>
            <a:ext cx="637844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is selfish. He doesn’t want to share his food with his sister.</a:t>
            </a:r>
          </a:p>
          <a:p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AC919F10-BFCF-43BD-9BB2-27FBDCEF3D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2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fish16292488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elfish16292488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nh-is-selfishHe-doesn’t-want16298053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  <p:bldP spid="17" grpId="0"/>
      <p:bldP spid="1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462129" y="2063281"/>
            <a:ext cx="4215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share 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38588" y="3102368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ʃeə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68227" y="4091463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411245" y="1194638"/>
            <a:ext cx="2317007" cy="281703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64494" y="4427668"/>
            <a:ext cx="596006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David usually shares his school things with his classmates.</a:t>
            </a:r>
          </a:p>
          <a:p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David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David-usually-shares-his-schoo16288656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06847" y="7052205"/>
            <a:ext cx="406400" cy="406400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735271A8-0820-42D5-8485-B807B95B510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76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128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hare16292488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hare16292488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vid-usually-shares-his-schoo163319316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5" grpId="0"/>
      <p:bldP spid="17" grpId="0"/>
      <p:bldP spid="1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026442" y="1549668"/>
            <a:ext cx="42158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try to do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st</a:t>
            </a:r>
            <a:endParaRPr lang="en-US" sz="4800" dirty="0">
              <a:solidFill>
                <a:schemeClr val="accent5">
                  <a:lumMod val="50000"/>
                </a:schemeClr>
              </a:solidFill>
              <a:latin typeface=".VnVogue" panose="020B7200000000000000" pitchFamily="34" charset="0"/>
            </a:endParaRPr>
          </a:p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10034" y="3119328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ː 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duː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91727" y="4028823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298218" y="788611"/>
            <a:ext cx="3220004" cy="332816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65444" y="4492152"/>
            <a:ext cx="59600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tries to climb up the tree.</a:t>
            </a:r>
          </a:p>
          <a:p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He-tries-to-climb-up-the-tree-162886569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72480" y="7035099"/>
            <a:ext cx="406400" cy="406400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C9750F06-3111-427F-A520-2CB479274E7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16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y-to-do-st162924895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y-to-do-st162924895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e-tries-to-climb-up-the-tree162980550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  <p:bldP spid="17" grpId="0"/>
      <p:bldP spid="17" grpId="1"/>
      <p:bldP spid="17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639036" y="1703155"/>
            <a:ext cx="51759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help sb (to) do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st</a:t>
            </a:r>
            <a:endParaRPr lang="en-US" sz="4800" dirty="0">
              <a:solidFill>
                <a:schemeClr val="accent5">
                  <a:lumMod val="50000"/>
                </a:schemeClr>
              </a:solidFill>
              <a:latin typeface=".VnVogue" panose="020B7200000000000000" pitchFamily="34" charset="0"/>
            </a:endParaRPr>
          </a:p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553" y="3371273"/>
            <a:ext cx="3896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hɛlp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sb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ː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 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duː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72128" y="4044063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137631" y="888805"/>
            <a:ext cx="2837272" cy="334288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6884" y="4427668"/>
            <a:ext cx="746453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usually helps her mother to cook dinner.</a:t>
            </a:r>
          </a:p>
          <a:p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She-usually-helps-her-mother-t16288657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67702" y="7147264"/>
            <a:ext cx="406400" cy="406400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AD038D22-F1AD-4BE6-AE61-151E6C97B6A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78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1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lp-sb-to-do-st16292490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lp-sb-to-do-st16292490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he-usually-helps-her-mother-t16298055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5" grpId="0"/>
      <p:bldP spid="17" grpId="0"/>
      <p:bldP spid="1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705329" y="1525226"/>
            <a:ext cx="26661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chore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(n)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69563" y="3065187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ʧɔ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ː/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14645" y="3929418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11058" y="640015"/>
            <a:ext cx="3526759" cy="347385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64494" y="4427668"/>
            <a:ext cx="59600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Daisy doesn’t do any chores.</a:t>
            </a:r>
          </a:p>
          <a:p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Daisy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Daisy-doesn’t-do-any-chores-16288658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18171" y="7095499"/>
            <a:ext cx="406400" cy="406400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6018C287-82C6-4931-B276-BCD02446398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56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6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ore16292491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ore16292491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isy-doesn’t-do-any-chores-162980559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7" grpId="0"/>
      <p:bldP spid="1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771003" y="1960660"/>
            <a:ext cx="51655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different </a:t>
            </a:r>
            <a:r>
              <a:rPr lang="en-US" sz="4000" dirty="0">
                <a:solidFill>
                  <a:srgbClr val="C00000"/>
                </a:solidFill>
                <a:latin typeface=".VnVogue" panose="020B7200000000000000" pitchFamily="34" charset="0"/>
              </a:rPr>
              <a:t>from/to…</a:t>
            </a:r>
          </a:p>
          <a:p>
            <a:pPr algn="ctr"/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adj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)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   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16660" y="3370918"/>
            <a:ext cx="3511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dɪfrənt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frɒm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ː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)/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06829" y="4363793"/>
            <a:ext cx="4129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81062" y="919320"/>
            <a:ext cx="3452454" cy="320199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64494" y="4427668"/>
            <a:ext cx="59600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school bag is different from hers.</a:t>
            </a:r>
          </a:p>
          <a:p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My-school-bag-is-different-fro162886587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27116" y="7147264"/>
            <a:ext cx="406400" cy="406400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EBC08F8A-B93A-4CD3-BAFF-258779824E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3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4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fferent-fromto162924917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fferent-fromto162924917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y-school-bag-is-different-fro16298056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y-school-bag-is-different-fro162980563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  <p:bldP spid="17" grpId="0"/>
      <p:bldP spid="17" grpId="1"/>
      <p:bldP spid="17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1B53642-4981-48A3-A916-B38170F5BE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528518"/>
              </p:ext>
            </p:extLst>
          </p:nvPr>
        </p:nvGraphicFramePr>
        <p:xfrm>
          <a:off x="414574" y="473640"/>
          <a:ext cx="10916874" cy="60291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99171">
                  <a:extLst>
                    <a:ext uri="{9D8B030D-6E8A-4147-A177-3AD203B41FA5}">
                      <a16:colId xmlns:a16="http://schemas.microsoft.com/office/drawing/2014/main" val="3895059471"/>
                    </a:ext>
                  </a:extLst>
                </a:gridCol>
                <a:gridCol w="2494327">
                  <a:extLst>
                    <a:ext uri="{9D8B030D-6E8A-4147-A177-3AD203B41FA5}">
                      <a16:colId xmlns:a16="http://schemas.microsoft.com/office/drawing/2014/main" val="1183858842"/>
                    </a:ext>
                  </a:extLst>
                </a:gridCol>
                <a:gridCol w="3523376">
                  <a:extLst>
                    <a:ext uri="{9D8B030D-6E8A-4147-A177-3AD203B41FA5}">
                      <a16:colId xmlns:a16="http://schemas.microsoft.com/office/drawing/2014/main" val="2811272447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r>
                        <a:rPr lang="en-US" sz="3200" b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   </a:t>
                      </a:r>
                    </a:p>
                    <a:p>
                      <a:r>
                        <a:rPr lang="en-US" sz="3200" b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        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    </a:t>
                      </a:r>
                    </a:p>
                    <a:p>
                      <a:r>
                        <a:rPr lang="en-US" sz="3200" b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      </a:t>
                      </a:r>
                    </a:p>
                    <a:p>
                      <a:r>
                        <a:rPr lang="en-US" sz="3200" b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17451"/>
                  </a:ext>
                </a:extLst>
              </a:tr>
              <a:tr h="5122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980348"/>
                  </a:ext>
                </a:extLst>
              </a:tr>
              <a:tr h="51053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62680"/>
                  </a:ext>
                </a:extLst>
              </a:tr>
              <a:tr h="5038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350096"/>
                  </a:ext>
                </a:extLst>
              </a:tr>
              <a:tr h="51053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3324588"/>
                  </a:ext>
                </a:extLst>
              </a:tr>
              <a:tr h="91135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4000" b="0" i="0" u="none" strike="noStrike" cap="none">
                        <a:solidFill>
                          <a:srgbClr val="000000"/>
                        </a:solidFill>
                        <a:latin typeface="+mj-lt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882158"/>
                  </a:ext>
                </a:extLst>
              </a:tr>
              <a:tr h="91135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4000" b="0" i="0" u="none" strike="noStrike" cap="none">
                        <a:solidFill>
                          <a:srgbClr val="000000"/>
                        </a:solidFill>
                        <a:latin typeface="+mj-lt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332812"/>
                  </a:ext>
                </a:extLst>
              </a:tr>
              <a:tr h="510536"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349291"/>
                  </a:ext>
                </a:extLst>
              </a:tr>
              <a:tr h="592008"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44137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D8FFB54-65E1-474A-AB39-56A27E127411}"/>
              </a:ext>
            </a:extLst>
          </p:cNvPr>
          <p:cNvSpPr txBox="1"/>
          <p:nvPr/>
        </p:nvSpPr>
        <p:spPr>
          <a:xfrm>
            <a:off x="351767" y="1963199"/>
            <a:ext cx="2554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funny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.VnVogue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7D30AB-4383-4EB8-ACFD-B8C05530A77D}"/>
              </a:ext>
            </a:extLst>
          </p:cNvPr>
          <p:cNvSpPr txBox="1"/>
          <p:nvPr/>
        </p:nvSpPr>
        <p:spPr>
          <a:xfrm>
            <a:off x="414722" y="2440942"/>
            <a:ext cx="2554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helpful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.VnVogue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E4DC72-2811-4DDA-A626-CD5EFCE170D4}"/>
              </a:ext>
            </a:extLst>
          </p:cNvPr>
          <p:cNvSpPr txBox="1"/>
          <p:nvPr/>
        </p:nvSpPr>
        <p:spPr>
          <a:xfrm>
            <a:off x="860552" y="2986094"/>
            <a:ext cx="1214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kind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.VnVogu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D88870-4B33-4BB3-8D9C-CD19210E0D15}"/>
              </a:ext>
            </a:extLst>
          </p:cNvPr>
          <p:cNvSpPr txBox="1"/>
          <p:nvPr/>
        </p:nvSpPr>
        <p:spPr>
          <a:xfrm>
            <a:off x="351767" y="3672419"/>
            <a:ext cx="2038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lazy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.VnVogue" panose="020B72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E0248D-93D7-45CE-ABE2-49F3EA3D9DC5}"/>
              </a:ext>
            </a:extLst>
          </p:cNvPr>
          <p:cNvSpPr txBox="1"/>
          <p:nvPr/>
        </p:nvSpPr>
        <p:spPr>
          <a:xfrm>
            <a:off x="378497" y="4501858"/>
            <a:ext cx="2289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shelfish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.VnVogue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E79C0F-EC8F-416F-ADA6-CFC288849924}"/>
              </a:ext>
            </a:extLst>
          </p:cNvPr>
          <p:cNvSpPr txBox="1"/>
          <p:nvPr/>
        </p:nvSpPr>
        <p:spPr>
          <a:xfrm>
            <a:off x="414722" y="5250953"/>
            <a:ext cx="21665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share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.VnVogue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A23608-6D35-4316-8AB1-8D9D57D574BB}"/>
              </a:ext>
            </a:extLst>
          </p:cNvPr>
          <p:cNvSpPr txBox="1"/>
          <p:nvPr/>
        </p:nvSpPr>
        <p:spPr>
          <a:xfrm>
            <a:off x="414721" y="1464534"/>
            <a:ext cx="2554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friendly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.VnVogue" panose="020B72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FA662F-35DF-44E1-90D4-52D4AE90BAD5}"/>
              </a:ext>
            </a:extLst>
          </p:cNvPr>
          <p:cNvSpPr txBox="1"/>
          <p:nvPr/>
        </p:nvSpPr>
        <p:spPr>
          <a:xfrm>
            <a:off x="5208754" y="1463171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adj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5A76C0-1DEF-4F44-A359-8B4A3F2E8BE9}"/>
              </a:ext>
            </a:extLst>
          </p:cNvPr>
          <p:cNvSpPr txBox="1"/>
          <p:nvPr/>
        </p:nvSpPr>
        <p:spPr>
          <a:xfrm>
            <a:off x="5208754" y="1891939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adj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9B3F1C-1144-47B4-8C50-603851F7CD8A}"/>
              </a:ext>
            </a:extLst>
          </p:cNvPr>
          <p:cNvSpPr txBox="1"/>
          <p:nvPr/>
        </p:nvSpPr>
        <p:spPr>
          <a:xfrm>
            <a:off x="5208754" y="2465311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adj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27B9B8-93B9-4A54-ABF9-FEF751374432}"/>
              </a:ext>
            </a:extLst>
          </p:cNvPr>
          <p:cNvSpPr txBox="1"/>
          <p:nvPr/>
        </p:nvSpPr>
        <p:spPr>
          <a:xfrm>
            <a:off x="5350694" y="2916209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adj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B5C096-EB92-4089-959E-207CE39F533F}"/>
              </a:ext>
            </a:extLst>
          </p:cNvPr>
          <p:cNvSpPr txBox="1"/>
          <p:nvPr/>
        </p:nvSpPr>
        <p:spPr>
          <a:xfrm>
            <a:off x="5196846" y="3688835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adj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601394-BF9C-4048-A589-2BB5DD198EFE}"/>
              </a:ext>
            </a:extLst>
          </p:cNvPr>
          <p:cNvSpPr txBox="1"/>
          <p:nvPr/>
        </p:nvSpPr>
        <p:spPr>
          <a:xfrm>
            <a:off x="5208754" y="4501859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adj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3ED69A-DDBF-4C50-8C99-1ED9B33F77A7}"/>
              </a:ext>
            </a:extLst>
          </p:cNvPr>
          <p:cNvSpPr txBox="1"/>
          <p:nvPr/>
        </p:nvSpPr>
        <p:spPr>
          <a:xfrm>
            <a:off x="5208754" y="5139216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4B1EA85-854B-4F73-8B3D-AC70385346D3}"/>
              </a:ext>
            </a:extLst>
          </p:cNvPr>
          <p:cNvSpPr txBox="1"/>
          <p:nvPr/>
        </p:nvSpPr>
        <p:spPr>
          <a:xfrm>
            <a:off x="7760799" y="1428074"/>
            <a:ext cx="2554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</a:rPr>
              <a:t>thân thiện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41DB2E-D06C-4C32-B921-47843D8D92D6}"/>
              </a:ext>
            </a:extLst>
          </p:cNvPr>
          <p:cNvSpPr txBox="1"/>
          <p:nvPr/>
        </p:nvSpPr>
        <p:spPr>
          <a:xfrm>
            <a:off x="7760799" y="1939079"/>
            <a:ext cx="3286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</a:rPr>
              <a:t>hài hước</a:t>
            </a:r>
            <a:endParaRPr lang="en-US" sz="4000"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1638ED-9F04-4ED4-9F71-B8D331522A39}"/>
              </a:ext>
            </a:extLst>
          </p:cNvPr>
          <p:cNvSpPr txBox="1"/>
          <p:nvPr/>
        </p:nvSpPr>
        <p:spPr>
          <a:xfrm>
            <a:off x="7760799" y="2456162"/>
            <a:ext cx="3286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</a:rPr>
              <a:t>có ích, hay giúp đỡ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9E1F0F6-700E-45E3-8F98-480DB16EE0A6}"/>
              </a:ext>
            </a:extLst>
          </p:cNvPr>
          <p:cNvSpPr txBox="1"/>
          <p:nvPr/>
        </p:nvSpPr>
        <p:spPr>
          <a:xfrm>
            <a:off x="7760799" y="2955315"/>
            <a:ext cx="3286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</a:rPr>
              <a:t>tốt bụng, tử tế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56A5F6-3E98-424F-AA27-CA6527097416}"/>
              </a:ext>
            </a:extLst>
          </p:cNvPr>
          <p:cNvSpPr txBox="1"/>
          <p:nvPr/>
        </p:nvSpPr>
        <p:spPr>
          <a:xfrm>
            <a:off x="7760799" y="3570869"/>
            <a:ext cx="3286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</a:rPr>
              <a:t>lười biếng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36EE24-94A2-4451-9EC6-388A7C6FA4EB}"/>
              </a:ext>
            </a:extLst>
          </p:cNvPr>
          <p:cNvSpPr txBox="1"/>
          <p:nvPr/>
        </p:nvSpPr>
        <p:spPr>
          <a:xfrm>
            <a:off x="7760799" y="4501859"/>
            <a:ext cx="3286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</a:rPr>
              <a:t>ích kỷ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78061C-E86D-4FDE-B582-35E9FEAAB528}"/>
              </a:ext>
            </a:extLst>
          </p:cNvPr>
          <p:cNvSpPr txBox="1"/>
          <p:nvPr/>
        </p:nvSpPr>
        <p:spPr>
          <a:xfrm>
            <a:off x="7760799" y="5241345"/>
            <a:ext cx="3286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</a:rPr>
              <a:t>chia sẻ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FFD0F1-0CCC-4A52-B6A9-AF1F55178422}"/>
              </a:ext>
            </a:extLst>
          </p:cNvPr>
          <p:cNvSpPr txBox="1"/>
          <p:nvPr/>
        </p:nvSpPr>
        <p:spPr>
          <a:xfrm>
            <a:off x="414722" y="5856898"/>
            <a:ext cx="3128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help sb to V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.VnVogue" panose="020B72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C45ACD5-8C95-4C91-A516-BDA72975A058}"/>
              </a:ext>
            </a:extLst>
          </p:cNvPr>
          <p:cNvSpPr txBox="1"/>
          <p:nvPr/>
        </p:nvSpPr>
        <p:spPr>
          <a:xfrm>
            <a:off x="7760799" y="5828821"/>
            <a:ext cx="3286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</a:rPr>
              <a:t>giúp đỡ ai làm gì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C6CF82-AE94-4CC1-ACE6-8E8C80903BB9}"/>
              </a:ext>
            </a:extLst>
          </p:cNvPr>
          <p:cNvSpPr txBox="1"/>
          <p:nvPr/>
        </p:nvSpPr>
        <p:spPr>
          <a:xfrm>
            <a:off x="5208754" y="5705709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v</a:t>
            </a:r>
          </a:p>
        </p:txBody>
      </p:sp>
    </p:spTree>
    <p:extLst>
      <p:ext uri="{BB962C8B-B14F-4D97-AF65-F5344CB8AC3E}">
        <p14:creationId xmlns:p14="http://schemas.microsoft.com/office/powerpoint/2010/main" val="44112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1B53642-4981-48A3-A916-B38170F5BE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22656"/>
              </p:ext>
            </p:extLst>
          </p:nvPr>
        </p:nvGraphicFramePr>
        <p:xfrm>
          <a:off x="448511" y="359405"/>
          <a:ext cx="10916874" cy="61391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99171">
                  <a:extLst>
                    <a:ext uri="{9D8B030D-6E8A-4147-A177-3AD203B41FA5}">
                      <a16:colId xmlns:a16="http://schemas.microsoft.com/office/drawing/2014/main" val="3895059471"/>
                    </a:ext>
                  </a:extLst>
                </a:gridCol>
                <a:gridCol w="2494327">
                  <a:extLst>
                    <a:ext uri="{9D8B030D-6E8A-4147-A177-3AD203B41FA5}">
                      <a16:colId xmlns:a16="http://schemas.microsoft.com/office/drawing/2014/main" val="1183858842"/>
                    </a:ext>
                  </a:extLst>
                </a:gridCol>
                <a:gridCol w="3523376">
                  <a:extLst>
                    <a:ext uri="{9D8B030D-6E8A-4147-A177-3AD203B41FA5}">
                      <a16:colId xmlns:a16="http://schemas.microsoft.com/office/drawing/2014/main" val="2811272447"/>
                    </a:ext>
                  </a:extLst>
                </a:gridCol>
              </a:tblGrid>
              <a:tr h="1170097">
                <a:tc>
                  <a:txBody>
                    <a:bodyPr/>
                    <a:lstStyle/>
                    <a:p>
                      <a:r>
                        <a:rPr lang="en-US" sz="3200" b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   </a:t>
                      </a:r>
                    </a:p>
                    <a:p>
                      <a:r>
                        <a:rPr lang="en-US" sz="3200" b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        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    </a:t>
                      </a:r>
                    </a:p>
                    <a:p>
                      <a:r>
                        <a:rPr lang="en-US" sz="3200" b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      </a:t>
                      </a:r>
                    </a:p>
                    <a:p>
                      <a:r>
                        <a:rPr lang="en-US" sz="3200" b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17451"/>
                  </a:ext>
                </a:extLst>
              </a:tr>
              <a:tr h="5122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980348"/>
                  </a:ext>
                </a:extLst>
              </a:tr>
              <a:tr h="51053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62680"/>
                  </a:ext>
                </a:extLst>
              </a:tr>
              <a:tr h="51053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350096"/>
                  </a:ext>
                </a:extLst>
              </a:tr>
              <a:tr h="51053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3324588"/>
                  </a:ext>
                </a:extLst>
              </a:tr>
              <a:tr h="91135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4000" b="0" i="0" u="none" strike="noStrike" cap="none">
                        <a:solidFill>
                          <a:srgbClr val="000000"/>
                        </a:solidFill>
                        <a:latin typeface="+mj-lt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882158"/>
                  </a:ext>
                </a:extLst>
              </a:tr>
              <a:tr h="91135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4000" b="0" i="0" u="none" strike="noStrike" cap="none">
                        <a:solidFill>
                          <a:srgbClr val="000000"/>
                        </a:solidFill>
                        <a:latin typeface="+mj-lt"/>
                        <a:cs typeface="Arial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332812"/>
                  </a:ext>
                </a:extLst>
              </a:tr>
              <a:tr h="510536"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8349291"/>
                  </a:ext>
                </a:extLst>
              </a:tr>
              <a:tr h="592008"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44137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D7D30AB-4383-4EB8-ACFD-B8C05530A77D}"/>
              </a:ext>
            </a:extLst>
          </p:cNvPr>
          <p:cNvSpPr txBox="1"/>
          <p:nvPr/>
        </p:nvSpPr>
        <p:spPr>
          <a:xfrm>
            <a:off x="0" y="2067637"/>
            <a:ext cx="4042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different from/to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.VnVogue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A23608-6D35-4316-8AB1-8D9D57D574BB}"/>
              </a:ext>
            </a:extLst>
          </p:cNvPr>
          <p:cNvSpPr txBox="1"/>
          <p:nvPr/>
        </p:nvSpPr>
        <p:spPr>
          <a:xfrm>
            <a:off x="448511" y="1561774"/>
            <a:ext cx="2554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chore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.VnVogue" panose="020B72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FA662F-35DF-44E1-90D4-52D4AE90BAD5}"/>
              </a:ext>
            </a:extLst>
          </p:cNvPr>
          <p:cNvSpPr txBox="1"/>
          <p:nvPr/>
        </p:nvSpPr>
        <p:spPr>
          <a:xfrm>
            <a:off x="5356991" y="1277126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 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EB74A4A-666A-488C-82EE-A0878854BE94}"/>
              </a:ext>
            </a:extLst>
          </p:cNvPr>
          <p:cNvSpPr txBox="1"/>
          <p:nvPr/>
        </p:nvSpPr>
        <p:spPr>
          <a:xfrm>
            <a:off x="5439551" y="1799069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adj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F3905E-DF90-4D40-91F1-EE1B14FFE29F}"/>
              </a:ext>
            </a:extLst>
          </p:cNvPr>
          <p:cNvSpPr txBox="1"/>
          <p:nvPr/>
        </p:nvSpPr>
        <p:spPr>
          <a:xfrm>
            <a:off x="0" y="2573500"/>
            <a:ext cx="4042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try to do 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.VnVogue" panose="020B72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EDA22-D245-4A12-833F-16441D111757}"/>
              </a:ext>
            </a:extLst>
          </p:cNvPr>
          <p:cNvSpPr txBox="1"/>
          <p:nvPr/>
        </p:nvSpPr>
        <p:spPr>
          <a:xfrm>
            <a:off x="5466534" y="2360025"/>
            <a:ext cx="1352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+mj-lt"/>
              </a:rPr>
              <a:t>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AE247A-44E1-45E5-B538-5B1C3706AC2A}"/>
              </a:ext>
            </a:extLst>
          </p:cNvPr>
          <p:cNvSpPr txBox="1"/>
          <p:nvPr/>
        </p:nvSpPr>
        <p:spPr>
          <a:xfrm>
            <a:off x="7868696" y="2503631"/>
            <a:ext cx="3286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</a:rPr>
              <a:t>cố gắng làm gì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557374-4A58-4B6D-A9EA-5F60B720702B}"/>
              </a:ext>
            </a:extLst>
          </p:cNvPr>
          <p:cNvSpPr txBox="1"/>
          <p:nvPr/>
        </p:nvSpPr>
        <p:spPr>
          <a:xfrm>
            <a:off x="7868696" y="1561773"/>
            <a:ext cx="3286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</a:rPr>
              <a:t>CôNG VIệC NHà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3893F2-169F-4D2B-9BFB-F270BC0F9B0C}"/>
              </a:ext>
            </a:extLst>
          </p:cNvPr>
          <p:cNvSpPr txBox="1"/>
          <p:nvPr/>
        </p:nvSpPr>
        <p:spPr>
          <a:xfrm>
            <a:off x="7868696" y="1988725"/>
            <a:ext cx="3286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+mj-lt"/>
              </a:rPr>
              <a:t>KHác BIệt</a:t>
            </a:r>
          </a:p>
        </p:txBody>
      </p:sp>
    </p:spTree>
    <p:extLst>
      <p:ext uri="{BB962C8B-B14F-4D97-AF65-F5344CB8AC3E}">
        <p14:creationId xmlns:p14="http://schemas.microsoft.com/office/powerpoint/2010/main" val="423573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32" grpId="0"/>
      <p:bldP spid="16" grpId="0"/>
      <p:bldP spid="18" grpId="0"/>
      <p:bldP spid="19" grpId="0"/>
      <p:bldP spid="17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14BE2384-2F24-4709-9CC1-77AB3E3B623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415356" y="1546226"/>
            <a:ext cx="1569248" cy="1248860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17D1D9A-3B62-4221-901A-FC9F9117E98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5034128" y="1720042"/>
            <a:ext cx="1212861" cy="1212861"/>
          </a:xfrm>
          <a:prstGeom prst="rect">
            <a:avLst/>
          </a:prstGeom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id="{31EBF243-48DB-42D0-9E65-C61CD62B61F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6783704" y="1599845"/>
            <a:ext cx="1150071" cy="1142469"/>
          </a:xfrm>
          <a:prstGeom prst="rect">
            <a:avLst/>
          </a:prstGeom>
        </p:spPr>
      </p:pic>
      <p:pic>
        <p:nvPicPr>
          <p:cNvPr id="5" name="Picture 2" descr="Helpful synonym. 12 Synonyms for Helpful: Accommodating, Considerate,  Thoughtful,...">
            <a:extLst>
              <a:ext uri="{FF2B5EF4-FFF2-40B4-BE49-F238E27FC236}">
                <a16:creationId xmlns:a16="http://schemas.microsoft.com/office/drawing/2014/main" id="{685B5691-6551-4CEA-85DB-F6B5FCF22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908" y="1491372"/>
            <a:ext cx="1533755" cy="153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FD9E17-E337-4B9D-A98A-DCD5E9CEB63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9615116" y="1470682"/>
            <a:ext cx="1838304" cy="153375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6174B295-440E-4B60-B7D6-CA48D756A2A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415356" y="4024650"/>
            <a:ext cx="1888334" cy="1708942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1E14C2F9-CD31-4394-ACAD-215A271277C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3185954" y="4030889"/>
            <a:ext cx="1402949" cy="1705713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0566FFFB-CD8C-4ACA-8C48-B27BD0C4259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5145635" y="4032012"/>
            <a:ext cx="1900730" cy="1964578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E2B91915-8C82-4053-9D65-A1AFFF393A9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0021429" y="4103874"/>
            <a:ext cx="1613749" cy="1901324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60AE7616-9565-4021-8576-5201174932E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2513841" y="1121398"/>
            <a:ext cx="1983572" cy="1953819"/>
          </a:xfrm>
          <a:prstGeom prst="rect">
            <a:avLst/>
          </a:prstGeom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9EEC7140-8967-4D4E-B293-359357898FB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7358740" y="4115687"/>
            <a:ext cx="2071495" cy="19212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CCCDDBE-663A-4E32-909E-660AE48A83C1}"/>
              </a:ext>
            </a:extLst>
          </p:cNvPr>
          <p:cNvSpPr txBox="1"/>
          <p:nvPr/>
        </p:nvSpPr>
        <p:spPr>
          <a:xfrm>
            <a:off x="5066189" y="373491"/>
            <a:ext cx="2470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>
                <a:latin typeface="Abadi" panose="020B0604020104020204" pitchFamily="34" charset="0"/>
              </a:rPr>
              <a:t>REVIEW</a:t>
            </a:r>
            <a:endParaRPr lang="en-US" sz="4000" dirty="0">
              <a:latin typeface="Abadi" panose="020B06040201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6AA67C-23AE-41D9-A1FD-CADA7B748BC8}"/>
              </a:ext>
            </a:extLst>
          </p:cNvPr>
          <p:cNvSpPr txBox="1"/>
          <p:nvPr/>
        </p:nvSpPr>
        <p:spPr>
          <a:xfrm>
            <a:off x="652881" y="3091360"/>
            <a:ext cx="1402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latin typeface="Abadi" panose="020B0604020104020204" pitchFamily="34" charset="0"/>
              </a:rPr>
              <a:t>friendly</a:t>
            </a:r>
            <a:endParaRPr lang="en-US" sz="2400" dirty="0">
              <a:latin typeface="Abadi" panose="020B06040201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277A3A-465E-4211-A26D-8CEC29BD8163}"/>
              </a:ext>
            </a:extLst>
          </p:cNvPr>
          <p:cNvSpPr txBox="1"/>
          <p:nvPr/>
        </p:nvSpPr>
        <p:spPr>
          <a:xfrm>
            <a:off x="3005718" y="3091387"/>
            <a:ext cx="1402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latin typeface="Abadi" panose="020B0604020104020204" pitchFamily="34" charset="0"/>
              </a:rPr>
              <a:t>chore</a:t>
            </a:r>
            <a:endParaRPr lang="en-US" sz="2400" dirty="0">
              <a:latin typeface="Abadi" panose="020B06040201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4C07CF-C3B8-4CE4-8320-165CC72A8FA2}"/>
              </a:ext>
            </a:extLst>
          </p:cNvPr>
          <p:cNvSpPr txBox="1"/>
          <p:nvPr/>
        </p:nvSpPr>
        <p:spPr>
          <a:xfrm>
            <a:off x="5116569" y="3036111"/>
            <a:ext cx="1402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latin typeface="Abadi" panose="020B0604020104020204" pitchFamily="34" charset="0"/>
              </a:rPr>
              <a:t>funny</a:t>
            </a:r>
            <a:endParaRPr lang="en-US" sz="2400" dirty="0">
              <a:latin typeface="Abadi" panose="020B06040201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0A53A7-9A0D-45CD-BAA8-FE8B5387FC75}"/>
              </a:ext>
            </a:extLst>
          </p:cNvPr>
          <p:cNvSpPr txBox="1"/>
          <p:nvPr/>
        </p:nvSpPr>
        <p:spPr>
          <a:xfrm>
            <a:off x="6633263" y="3002593"/>
            <a:ext cx="1150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latin typeface="Abadi" panose="020B0604020104020204" pitchFamily="34" charset="0"/>
              </a:rPr>
              <a:t>helpful</a:t>
            </a:r>
            <a:endParaRPr lang="en-US" sz="2400" dirty="0">
              <a:latin typeface="Abadi" panose="020B06040201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629DD9-3CEF-4306-809D-F90A7F4731C5}"/>
              </a:ext>
            </a:extLst>
          </p:cNvPr>
          <p:cNvSpPr txBox="1"/>
          <p:nvPr/>
        </p:nvSpPr>
        <p:spPr>
          <a:xfrm>
            <a:off x="8280163" y="3054341"/>
            <a:ext cx="1150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latin typeface="Abadi" panose="020B0604020104020204" pitchFamily="34" charset="0"/>
              </a:rPr>
              <a:t>kind</a:t>
            </a:r>
            <a:endParaRPr lang="en-US" sz="2400" dirty="0">
              <a:latin typeface="Abadi" panose="020B06040201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038F9A-E758-427B-B870-347F19F12D04}"/>
              </a:ext>
            </a:extLst>
          </p:cNvPr>
          <p:cNvSpPr txBox="1"/>
          <p:nvPr/>
        </p:nvSpPr>
        <p:spPr>
          <a:xfrm>
            <a:off x="9856458" y="3036110"/>
            <a:ext cx="1150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latin typeface="Abadi" panose="020B0604020104020204" pitchFamily="34" charset="0"/>
              </a:rPr>
              <a:t>lazy</a:t>
            </a:r>
            <a:endParaRPr lang="en-US" sz="2400" dirty="0">
              <a:latin typeface="Abadi" panose="020B06040201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E5792F-6710-4300-BCC0-F9DC7856CE88}"/>
              </a:ext>
            </a:extLst>
          </p:cNvPr>
          <p:cNvSpPr txBox="1"/>
          <p:nvPr/>
        </p:nvSpPr>
        <p:spPr>
          <a:xfrm>
            <a:off x="406634" y="5947983"/>
            <a:ext cx="1150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latin typeface="Abadi" panose="020B0604020104020204" pitchFamily="34" charset="0"/>
              </a:rPr>
              <a:t>selfish</a:t>
            </a:r>
            <a:endParaRPr lang="en-US" sz="2400" dirty="0">
              <a:latin typeface="Abadi" panose="020B06040201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C71CAC-4772-4FCD-9BC2-83254A75D594}"/>
              </a:ext>
            </a:extLst>
          </p:cNvPr>
          <p:cNvSpPr txBox="1"/>
          <p:nvPr/>
        </p:nvSpPr>
        <p:spPr>
          <a:xfrm>
            <a:off x="3183116" y="5947983"/>
            <a:ext cx="1150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latin typeface="Abadi" panose="020B0604020104020204" pitchFamily="34" charset="0"/>
              </a:rPr>
              <a:t>share</a:t>
            </a:r>
            <a:endParaRPr lang="en-US" sz="2400" dirty="0">
              <a:latin typeface="Abadi" panose="020B06040201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FA05CC-A6D9-493A-A9B7-8A62A2AC0A2D}"/>
              </a:ext>
            </a:extLst>
          </p:cNvPr>
          <p:cNvSpPr txBox="1"/>
          <p:nvPr/>
        </p:nvSpPr>
        <p:spPr>
          <a:xfrm>
            <a:off x="5421088" y="6081748"/>
            <a:ext cx="1761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latin typeface="Abadi" panose="020B0604020104020204" pitchFamily="34" charset="0"/>
              </a:rPr>
              <a:t>try to do</a:t>
            </a:r>
            <a:endParaRPr lang="en-US" sz="2400" dirty="0">
              <a:latin typeface="Abadi" panose="020B06040201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5F85F6-6407-4841-BB99-914C1161BFEA}"/>
              </a:ext>
            </a:extLst>
          </p:cNvPr>
          <p:cNvSpPr txBox="1"/>
          <p:nvPr/>
        </p:nvSpPr>
        <p:spPr>
          <a:xfrm>
            <a:off x="7226383" y="6081749"/>
            <a:ext cx="2740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latin typeface="Abadi" panose="020B0604020104020204" pitchFamily="34" charset="0"/>
              </a:rPr>
              <a:t>different to /from</a:t>
            </a:r>
            <a:endParaRPr lang="en-US" sz="2400" dirty="0">
              <a:latin typeface="Abadi" panose="020B06040201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080069-6CAD-4CA4-B448-98C4468AE2C2}"/>
              </a:ext>
            </a:extLst>
          </p:cNvPr>
          <p:cNvSpPr txBox="1"/>
          <p:nvPr/>
        </p:nvSpPr>
        <p:spPr>
          <a:xfrm>
            <a:off x="10455963" y="6081747"/>
            <a:ext cx="1163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latin typeface="Abadi" panose="020B0604020104020204" pitchFamily="34" charset="0"/>
              </a:rPr>
              <a:t>help</a:t>
            </a:r>
            <a:endParaRPr lang="en-US" sz="24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32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riendly16292484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ore16292491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unny16292485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elpful162924859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ind162924866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zy16292487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elfish16292488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hare16292488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y-to-do16294175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ifferent-to162941754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help16294176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480681C-0E38-4656-A84B-A2D9CCA356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46" t="19722" r="27736" b="23889"/>
          <a:stretch/>
        </p:blipFill>
        <p:spPr>
          <a:xfrm>
            <a:off x="1299284" y="1194583"/>
            <a:ext cx="8126582" cy="41764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357142-E113-4422-A7C9-C340C6C11BC7}"/>
              </a:ext>
            </a:extLst>
          </p:cNvPr>
          <p:cNvSpPr txBox="1"/>
          <p:nvPr/>
        </p:nvSpPr>
        <p:spPr>
          <a:xfrm>
            <a:off x="1666875" y="400050"/>
            <a:ext cx="369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latin typeface="Abadi" panose="020B0604020104020204" pitchFamily="34" charset="0"/>
              </a:rPr>
              <a:t>ONLINE GAME</a:t>
            </a:r>
            <a:endParaRPr lang="en-US" sz="3200" b="1" dirty="0">
              <a:latin typeface="Abadi" panose="020B06040201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F0BC7B-977C-4BE3-BF9D-232BFFD616D6}"/>
              </a:ext>
            </a:extLst>
          </p:cNvPr>
          <p:cNvSpPr txBox="1"/>
          <p:nvPr/>
        </p:nvSpPr>
        <p:spPr>
          <a:xfrm>
            <a:off x="4238349" y="400050"/>
            <a:ext cx="5182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https://wordwall.net/resource/20432969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631503-A15D-4ADE-AB04-3EAD5B6F8FA0}"/>
              </a:ext>
            </a:extLst>
          </p:cNvPr>
          <p:cNvSpPr txBox="1"/>
          <p:nvPr/>
        </p:nvSpPr>
        <p:spPr>
          <a:xfrm>
            <a:off x="1144389" y="5580787"/>
            <a:ext cx="8276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Giao </a:t>
            </a:r>
            <a:r>
              <a:rPr lang="en-SG" dirty="0" err="1"/>
              <a:t>viên</a:t>
            </a:r>
            <a:r>
              <a:rPr lang="en-SG" dirty="0"/>
              <a:t> chia </a:t>
            </a:r>
            <a:r>
              <a:rPr lang="en-SG" dirty="0" err="1"/>
              <a:t>lớp</a:t>
            </a:r>
            <a:r>
              <a:rPr lang="en-SG" dirty="0"/>
              <a:t> </a:t>
            </a:r>
            <a:r>
              <a:rPr lang="en-SG" dirty="0" err="1"/>
              <a:t>làm</a:t>
            </a:r>
            <a:r>
              <a:rPr lang="en-SG" dirty="0"/>
              <a:t> 2 </a:t>
            </a:r>
            <a:r>
              <a:rPr lang="en-SG" dirty="0" err="1"/>
              <a:t>đội</a:t>
            </a:r>
            <a:r>
              <a:rPr lang="en-SG" dirty="0"/>
              <a:t>. </a:t>
            </a:r>
            <a:r>
              <a:rPr lang="en-SG" dirty="0" err="1"/>
              <a:t>Mỗi</a:t>
            </a:r>
            <a:r>
              <a:rPr lang="en-SG" dirty="0"/>
              <a:t> </a:t>
            </a:r>
            <a:r>
              <a:rPr lang="en-SG" dirty="0" err="1"/>
              <a:t>đội</a:t>
            </a:r>
            <a:r>
              <a:rPr lang="en-SG" dirty="0"/>
              <a:t> </a:t>
            </a:r>
            <a:r>
              <a:rPr lang="en-SG" dirty="0" err="1"/>
              <a:t>lần</a:t>
            </a:r>
            <a:r>
              <a:rPr lang="en-SG" dirty="0"/>
              <a:t> </a:t>
            </a:r>
            <a:r>
              <a:rPr lang="en-SG" dirty="0" err="1"/>
              <a:t>lượt</a:t>
            </a:r>
            <a:r>
              <a:rPr lang="en-SG" dirty="0"/>
              <a:t> </a:t>
            </a:r>
            <a:r>
              <a:rPr lang="en-SG" dirty="0" err="1"/>
              <a:t>cử</a:t>
            </a:r>
            <a:r>
              <a:rPr lang="en-SG" dirty="0"/>
              <a:t> </a:t>
            </a:r>
            <a:r>
              <a:rPr lang="en-SG" dirty="0" err="1"/>
              <a:t>hai</a:t>
            </a:r>
            <a:r>
              <a:rPr lang="en-SG" dirty="0"/>
              <a:t> </a:t>
            </a:r>
            <a:r>
              <a:rPr lang="en-SG" dirty="0" err="1"/>
              <a:t>bạn</a:t>
            </a:r>
            <a:r>
              <a:rPr lang="en-SG" dirty="0"/>
              <a:t> </a:t>
            </a:r>
            <a:r>
              <a:rPr lang="en-SG" dirty="0" err="1"/>
              <a:t>một</a:t>
            </a:r>
            <a:r>
              <a:rPr lang="en-SG" dirty="0"/>
              <a:t> </a:t>
            </a:r>
            <a:r>
              <a:rPr lang="en-SG" dirty="0" err="1"/>
              <a:t>lượt</a:t>
            </a:r>
            <a:r>
              <a:rPr lang="en-SG" dirty="0"/>
              <a:t> </a:t>
            </a:r>
            <a:r>
              <a:rPr lang="en-SG" dirty="0" err="1"/>
              <a:t>thi</a:t>
            </a:r>
            <a:r>
              <a:rPr lang="en-SG" dirty="0"/>
              <a:t> </a:t>
            </a:r>
            <a:r>
              <a:rPr lang="en-SG" dirty="0" err="1"/>
              <a:t>đấu</a:t>
            </a:r>
            <a:r>
              <a:rPr lang="en-SG" dirty="0"/>
              <a:t> </a:t>
            </a:r>
            <a:r>
              <a:rPr lang="en-SG" dirty="0" err="1"/>
              <a:t>với</a:t>
            </a:r>
            <a:r>
              <a:rPr lang="en-SG" dirty="0"/>
              <a:t> </a:t>
            </a:r>
            <a:r>
              <a:rPr lang="en-SG" dirty="0" err="1"/>
              <a:t>nhau</a:t>
            </a:r>
            <a:r>
              <a:rPr lang="en-SG" dirty="0"/>
              <a:t>. </a:t>
            </a:r>
            <a:r>
              <a:rPr lang="en-SG" dirty="0" err="1"/>
              <a:t>Giáo</a:t>
            </a:r>
            <a:r>
              <a:rPr lang="en-SG" dirty="0"/>
              <a:t> </a:t>
            </a:r>
            <a:r>
              <a:rPr lang="en-SG" dirty="0" err="1"/>
              <a:t>viên</a:t>
            </a:r>
            <a:r>
              <a:rPr lang="en-SG" dirty="0"/>
              <a:t> </a:t>
            </a:r>
            <a:r>
              <a:rPr lang="en-SG" dirty="0" err="1"/>
              <a:t>mở</a:t>
            </a:r>
            <a:r>
              <a:rPr lang="en-SG" dirty="0"/>
              <a:t> </a:t>
            </a:r>
            <a:r>
              <a:rPr lang="en-SG" dirty="0" err="1"/>
              <a:t>một</a:t>
            </a:r>
            <a:r>
              <a:rPr lang="en-SG" dirty="0"/>
              <a:t> </a:t>
            </a:r>
            <a:r>
              <a:rPr lang="en-SG" dirty="0" err="1"/>
              <a:t>thẻ</a:t>
            </a:r>
            <a:r>
              <a:rPr lang="en-SG" dirty="0"/>
              <a:t> </a:t>
            </a:r>
            <a:r>
              <a:rPr lang="en-SG" dirty="0" err="1"/>
              <a:t>bất</a:t>
            </a:r>
            <a:r>
              <a:rPr lang="en-SG" dirty="0"/>
              <a:t> </a:t>
            </a:r>
            <a:r>
              <a:rPr lang="en-SG" dirty="0" err="1"/>
              <a:t>kỳ</a:t>
            </a:r>
            <a:r>
              <a:rPr lang="en-SG" dirty="0"/>
              <a:t> </a:t>
            </a:r>
            <a:r>
              <a:rPr lang="en-SG" dirty="0" err="1"/>
              <a:t>và</a:t>
            </a:r>
            <a:r>
              <a:rPr lang="en-SG" dirty="0"/>
              <a:t> </a:t>
            </a:r>
            <a:r>
              <a:rPr lang="en-SG" dirty="0" err="1"/>
              <a:t>học</a:t>
            </a:r>
            <a:r>
              <a:rPr lang="en-SG" dirty="0"/>
              <a:t> </a:t>
            </a:r>
            <a:r>
              <a:rPr lang="en-SG" dirty="0" err="1"/>
              <a:t>sinh</a:t>
            </a:r>
            <a:r>
              <a:rPr lang="en-SG" dirty="0"/>
              <a:t> </a:t>
            </a:r>
            <a:r>
              <a:rPr lang="en-SG" dirty="0" err="1"/>
              <a:t>phải</a:t>
            </a:r>
            <a:r>
              <a:rPr lang="en-SG" dirty="0"/>
              <a:t> </a:t>
            </a:r>
            <a:r>
              <a:rPr lang="en-SG" dirty="0" err="1"/>
              <a:t>nói</a:t>
            </a:r>
            <a:r>
              <a:rPr lang="en-SG" dirty="0"/>
              <a:t> </a:t>
            </a:r>
            <a:r>
              <a:rPr lang="en-SG" dirty="0" err="1"/>
              <a:t>được</a:t>
            </a:r>
            <a:r>
              <a:rPr lang="en-SG" dirty="0"/>
              <a:t> </a:t>
            </a:r>
            <a:r>
              <a:rPr lang="en-SG" dirty="0" err="1"/>
              <a:t>nghĩa</a:t>
            </a:r>
            <a:r>
              <a:rPr lang="en-SG" dirty="0"/>
              <a:t> </a:t>
            </a:r>
            <a:r>
              <a:rPr lang="en-SG" dirty="0" err="1"/>
              <a:t>đúng</a:t>
            </a:r>
            <a:r>
              <a:rPr lang="en-SG" dirty="0"/>
              <a:t>. </a:t>
            </a:r>
            <a:r>
              <a:rPr lang="en-SG" dirty="0" err="1"/>
              <a:t>Học</a:t>
            </a:r>
            <a:r>
              <a:rPr lang="en-SG" dirty="0"/>
              <a:t> </a:t>
            </a:r>
            <a:r>
              <a:rPr lang="en-SG" dirty="0" err="1"/>
              <a:t>sinh</a:t>
            </a:r>
            <a:r>
              <a:rPr lang="en-SG" dirty="0"/>
              <a:t> </a:t>
            </a:r>
            <a:r>
              <a:rPr lang="en-SG" dirty="0" err="1"/>
              <a:t>nào</a:t>
            </a:r>
            <a:r>
              <a:rPr lang="en-SG" dirty="0"/>
              <a:t> </a:t>
            </a:r>
            <a:r>
              <a:rPr lang="en-SG" dirty="0" err="1"/>
              <a:t>nói</a:t>
            </a:r>
            <a:r>
              <a:rPr lang="en-SG" dirty="0"/>
              <a:t> </a:t>
            </a:r>
            <a:r>
              <a:rPr lang="en-SG" dirty="0" err="1"/>
              <a:t>trước</a:t>
            </a:r>
            <a:r>
              <a:rPr lang="en-SG" dirty="0"/>
              <a:t> </a:t>
            </a:r>
            <a:r>
              <a:rPr lang="en-SG" dirty="0" err="1"/>
              <a:t>đội</a:t>
            </a:r>
            <a:r>
              <a:rPr lang="en-SG" dirty="0"/>
              <a:t> </a:t>
            </a:r>
            <a:r>
              <a:rPr lang="en-SG" dirty="0" err="1"/>
              <a:t>đó</a:t>
            </a:r>
            <a:r>
              <a:rPr lang="en-SG" dirty="0"/>
              <a:t> </a:t>
            </a:r>
            <a:r>
              <a:rPr lang="en-SG" dirty="0" err="1"/>
              <a:t>sẽ</a:t>
            </a:r>
            <a:r>
              <a:rPr lang="en-SG" dirty="0"/>
              <a:t> </a:t>
            </a:r>
            <a:r>
              <a:rPr lang="en-SG" dirty="0" err="1"/>
              <a:t>được</a:t>
            </a:r>
            <a:r>
              <a:rPr lang="en-SG" dirty="0"/>
              <a:t> </a:t>
            </a:r>
            <a:r>
              <a:rPr lang="en-SG" dirty="0" err="1"/>
              <a:t>ghi</a:t>
            </a:r>
            <a:r>
              <a:rPr lang="en-SG" dirty="0"/>
              <a:t> </a:t>
            </a:r>
            <a:r>
              <a:rPr lang="en-SG" dirty="0" err="1"/>
              <a:t>điểm</a:t>
            </a:r>
            <a:r>
              <a:rPr lang="en-SG" dirty="0"/>
              <a:t>.</a:t>
            </a:r>
            <a:endParaRPr lang="en-US" dirty="0"/>
          </a:p>
        </p:txBody>
      </p:sp>
      <p:pic>
        <p:nvPicPr>
          <p:cNvPr id="7" name="Picture 6" descr="A picture containing icon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B8F211E4-3B2F-4040-AEDF-EB2C3145AF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258344" y="353883"/>
            <a:ext cx="835567" cy="628246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3BDAFE43-BB0A-49E5-82E6-63775A441D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623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F25CE0B-FEEC-49EE-9E2F-F9AE5935041C}"/>
              </a:ext>
            </a:extLst>
          </p:cNvPr>
          <p:cNvSpPr/>
          <p:nvPr/>
        </p:nvSpPr>
        <p:spPr>
          <a:xfrm>
            <a:off x="1342150" y="2085953"/>
            <a:ext cx="9271263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960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LESSON 7</a:t>
            </a:r>
            <a:endParaRPr lang="en-US" sz="96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aramond Pro Bold" panose="020207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247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65134-1B4C-43AD-9011-46238C5E7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1357" y="1005671"/>
            <a:ext cx="7311501" cy="968194"/>
          </a:xfrm>
        </p:spPr>
        <p:txBody>
          <a:bodyPr>
            <a:normAutofit fontScale="90000"/>
          </a:bodyPr>
          <a:lstStyle/>
          <a:p>
            <a:r>
              <a:rPr lang="en-SG" dirty="0"/>
              <a:t>         </a:t>
            </a:r>
            <a:r>
              <a:rPr lang="en-SG" sz="3200" dirty="0">
                <a:latin typeface="Abadi" panose="020B0604020104020204" pitchFamily="34" charset="0"/>
              </a:rPr>
              <a:t>Find in your class who are     </a:t>
            </a:r>
            <a:r>
              <a:rPr lang="en-SG" sz="3200" dirty="0">
                <a:solidFill>
                  <a:srgbClr val="C00000"/>
                </a:solidFill>
                <a:latin typeface="Abadi" panose="020B0604020104020204" pitchFamily="34" charset="0"/>
              </a:rPr>
              <a:t>friendly/lazy/funny/helpful/selfish/kind</a:t>
            </a:r>
            <a:endParaRPr lang="en-US" dirty="0">
              <a:solidFill>
                <a:srgbClr val="C00000"/>
              </a:solidFill>
              <a:latin typeface="Abadi" panose="020B0604020104020204" pitchFamily="34" charset="0"/>
            </a:endParaRPr>
          </a:p>
        </p:txBody>
      </p:sp>
      <p:sp>
        <p:nvSpPr>
          <p:cNvPr id="4" name="AutoShape 2" descr="Pink Flower Shape Clipart 3 By Patricia - Pink Flower Clip Art Transparent  PNG - 600x534 - Free Download on NicePNG">
            <a:extLst>
              <a:ext uri="{FF2B5EF4-FFF2-40B4-BE49-F238E27FC236}">
                <a16:creationId xmlns:a16="http://schemas.microsoft.com/office/drawing/2014/main" id="{4A08B115-E2DE-48F4-BB1A-84FB910786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Pink Flower Shape Clipart 3 By Patricia - Pink Flower Clip Art Transparent  PNG - 600x534 - Free Download on NicePNG">
            <a:extLst>
              <a:ext uri="{FF2B5EF4-FFF2-40B4-BE49-F238E27FC236}">
                <a16:creationId xmlns:a16="http://schemas.microsoft.com/office/drawing/2014/main" id="{D6DBA41B-C1E5-4214-936A-53AD3648A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63" y="2337659"/>
            <a:ext cx="3322045" cy="248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ink Flower Shape Clipart 3 By Patricia - Pink Flower Clip Art Transparent  PNG - 600x534 - Free Download on NicePNG">
            <a:extLst>
              <a:ext uri="{FF2B5EF4-FFF2-40B4-BE49-F238E27FC236}">
                <a16:creationId xmlns:a16="http://schemas.microsoft.com/office/drawing/2014/main" id="{4459CB84-042B-43B8-82DD-7C293B464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834" y="2261549"/>
            <a:ext cx="3322045" cy="248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ink Flower Shape Clipart 3 By Patricia - Pink Flower Clip Art Transparent  PNG - 600x534 - Free Download on NicePNG">
            <a:extLst>
              <a:ext uri="{FF2B5EF4-FFF2-40B4-BE49-F238E27FC236}">
                <a16:creationId xmlns:a16="http://schemas.microsoft.com/office/drawing/2014/main" id="{B7EE38F8-9361-4932-B7C0-5DA4738F7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108" y="2267375"/>
            <a:ext cx="3322045" cy="248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ink Flower Shape Clipart 3 By Patricia - Pink Flower Clip Art Transparent  PNG - 600x534 - Free Download on NicePNG">
            <a:extLst>
              <a:ext uri="{FF2B5EF4-FFF2-40B4-BE49-F238E27FC236}">
                <a16:creationId xmlns:a16="http://schemas.microsoft.com/office/drawing/2014/main" id="{45A15861-A1F8-4825-93F5-01B70330F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594" y="2195889"/>
            <a:ext cx="3322045" cy="248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7ADACAB-2800-4867-BDD1-A18A7859C42E}"/>
              </a:ext>
            </a:extLst>
          </p:cNvPr>
          <p:cNvSpPr/>
          <p:nvPr/>
        </p:nvSpPr>
        <p:spPr>
          <a:xfrm>
            <a:off x="1423812" y="3065248"/>
            <a:ext cx="1022203" cy="102220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/>
              <a:t>funny</a:t>
            </a:r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07200AC-DA5F-4A26-9B9A-4F8E488710B5}"/>
              </a:ext>
            </a:extLst>
          </p:cNvPr>
          <p:cNvSpPr/>
          <p:nvPr/>
        </p:nvSpPr>
        <p:spPr>
          <a:xfrm>
            <a:off x="4250011" y="2928529"/>
            <a:ext cx="1022203" cy="102220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/>
              <a:t>lazy</a:t>
            </a:r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46BC041-E5AF-4F80-8BF7-7FB1EDE618BE}"/>
              </a:ext>
            </a:extLst>
          </p:cNvPr>
          <p:cNvSpPr/>
          <p:nvPr/>
        </p:nvSpPr>
        <p:spPr>
          <a:xfrm>
            <a:off x="7014482" y="2928529"/>
            <a:ext cx="1022203" cy="102220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dirty="0"/>
              <a:t>kind</a:t>
            </a:r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F69E769-93AE-4342-826E-30CC97ABE910}"/>
              </a:ext>
            </a:extLst>
          </p:cNvPr>
          <p:cNvSpPr/>
          <p:nvPr/>
        </p:nvSpPr>
        <p:spPr>
          <a:xfrm>
            <a:off x="9761335" y="2765498"/>
            <a:ext cx="1022203" cy="102220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FCF974-0F35-47A0-8D18-6F7D88BB150F}"/>
              </a:ext>
            </a:extLst>
          </p:cNvPr>
          <p:cNvSpPr txBox="1"/>
          <p:nvPr/>
        </p:nvSpPr>
        <p:spPr>
          <a:xfrm>
            <a:off x="9925131" y="3070298"/>
            <a:ext cx="1296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>
                <a:solidFill>
                  <a:schemeClr val="bg1"/>
                </a:solidFill>
              </a:rPr>
              <a:t>helpful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8EB4FC11-2D11-45EC-92E5-DF90A3F764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1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F34AE19E-3BF4-4F16-A69D-C92EB73A63DA}"/>
              </a:ext>
            </a:extLst>
          </p:cNvPr>
          <p:cNvSpPr txBox="1"/>
          <p:nvPr/>
        </p:nvSpPr>
        <p:spPr>
          <a:xfrm>
            <a:off x="584594" y="2005654"/>
            <a:ext cx="10927702" cy="39088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SG" sz="2400" dirty="0">
                <a:latin typeface="Abadi Extra Light" panose="020B0204020104020204" pitchFamily="34" charset="0"/>
              </a:rPr>
              <a:t>My best friend is Simon. He is very </a:t>
            </a:r>
            <a:r>
              <a:rPr lang="en-SG" sz="2400" b="1" u="sng" dirty="0">
                <a:solidFill>
                  <a:srgbClr val="C00000"/>
                </a:solidFill>
                <a:latin typeface="Abadi Extra Light" panose="020B0204020104020204" pitchFamily="34" charset="0"/>
              </a:rPr>
              <a:t>helpfu</a:t>
            </a:r>
            <a:r>
              <a:rPr lang="en-SG" sz="2400" b="1" dirty="0">
                <a:solidFill>
                  <a:srgbClr val="C00000"/>
                </a:solidFill>
                <a:latin typeface="Abadi Extra Light" panose="020B0204020104020204" pitchFamily="34" charset="0"/>
              </a:rPr>
              <a:t>l</a:t>
            </a:r>
            <a:r>
              <a:rPr lang="en-SG" sz="2400" dirty="0">
                <a:latin typeface="Abadi Extra Light" panose="020B0204020104020204" pitchFamily="34" charset="0"/>
              </a:rPr>
              <a:t>. When I can’t do my math homework, he helps me. He doesn’t like </a:t>
            </a:r>
            <a:r>
              <a:rPr lang="en-SG" sz="2400" b="1" u="sng" dirty="0">
                <a:solidFill>
                  <a:srgbClr val="C00000"/>
                </a:solidFill>
                <a:latin typeface="Abadi Extra Light" panose="020B0204020104020204" pitchFamily="34" charset="0"/>
              </a:rPr>
              <a:t>selfish</a:t>
            </a:r>
            <a:r>
              <a:rPr lang="en-SG" sz="2400" dirty="0">
                <a:latin typeface="Abadi Extra Light" panose="020B0204020104020204" pitchFamily="34" charset="0"/>
              </a:rPr>
              <a:t> people. That’s why he always shares his candy with his friends. I think he’s very kind. He always thinks about other people. </a:t>
            </a:r>
          </a:p>
          <a:p>
            <a:pPr algn="just">
              <a:lnSpc>
                <a:spcPct val="150000"/>
              </a:lnSpc>
            </a:pPr>
            <a:r>
              <a:rPr lang="en-SG" sz="2400" dirty="0">
                <a:latin typeface="Abadi Extra Light" panose="020B0204020104020204" pitchFamily="34" charset="0"/>
              </a:rPr>
              <a:t>Simon always makes </a:t>
            </a:r>
            <a:r>
              <a:rPr lang="en-SG" sz="2400">
                <a:latin typeface="Abadi Extra Light" panose="020B0204020104020204" pitchFamily="34" charset="0"/>
              </a:rPr>
              <a:t>me laugh. He </a:t>
            </a:r>
            <a:r>
              <a:rPr lang="en-SG" sz="2400" dirty="0">
                <a:latin typeface="Abadi Extra Light" panose="020B0204020104020204" pitchFamily="34" charset="0"/>
              </a:rPr>
              <a:t>is so </a:t>
            </a:r>
            <a:r>
              <a:rPr lang="en-SG" sz="2400" b="1" u="sng" dirty="0">
                <a:solidFill>
                  <a:srgbClr val="C00000"/>
                </a:solidFill>
                <a:latin typeface="Abadi Extra Light" panose="020B0204020104020204" pitchFamily="34" charset="0"/>
              </a:rPr>
              <a:t>funny</a:t>
            </a:r>
            <a:r>
              <a:rPr lang="en-SG" sz="2400" dirty="0">
                <a:latin typeface="Abadi Extra Light" panose="020B0204020104020204" pitchFamily="34" charset="0"/>
              </a:rPr>
              <a:t>! Lots of students in our class like him. He’s very </a:t>
            </a:r>
            <a:r>
              <a:rPr lang="en-SG" sz="2400" b="1" u="sng" dirty="0">
                <a:solidFill>
                  <a:srgbClr val="C00000"/>
                </a:solidFill>
                <a:latin typeface="Abadi Extra Light" panose="020B0204020104020204" pitchFamily="34" charset="0"/>
              </a:rPr>
              <a:t>friendly</a:t>
            </a:r>
            <a:r>
              <a:rPr lang="en-SG" sz="2400" dirty="0">
                <a:latin typeface="Abadi Extra Light" panose="020B0204020104020204" pitchFamily="34" charset="0"/>
              </a:rPr>
              <a:t> too. He has a lot of friends. </a:t>
            </a:r>
          </a:p>
          <a:p>
            <a:pPr algn="just">
              <a:lnSpc>
                <a:spcPct val="150000"/>
              </a:lnSpc>
            </a:pPr>
            <a:r>
              <a:rPr lang="en-SG" sz="2400" dirty="0">
                <a:latin typeface="Abadi Extra Light" panose="020B0204020104020204" pitchFamily="34" charset="0"/>
              </a:rPr>
              <a:t>One bad thing about Simon is he can be </a:t>
            </a:r>
            <a:r>
              <a:rPr lang="en-SG" sz="2400" b="1" u="sng" dirty="0">
                <a:solidFill>
                  <a:srgbClr val="C00000"/>
                </a:solidFill>
                <a:latin typeface="Abadi Extra Light" panose="020B0204020104020204" pitchFamily="34" charset="0"/>
              </a:rPr>
              <a:t>lazy</a:t>
            </a:r>
            <a:r>
              <a:rPr lang="en-SG" sz="2400" dirty="0">
                <a:latin typeface="Abadi Extra Light" panose="020B0204020104020204" pitchFamily="34" charset="0"/>
              </a:rPr>
              <a:t>. He doesn’t like doing housework or schoolwork. That’s ok because he’s my best friend! </a:t>
            </a:r>
            <a:endParaRPr lang="en-US" sz="2400" dirty="0">
              <a:latin typeface="Abadi Extra Light" panose="020B02040201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32A894-1821-40E2-9E21-7DE975954057}"/>
              </a:ext>
            </a:extLst>
          </p:cNvPr>
          <p:cNvSpPr txBox="1"/>
          <p:nvPr/>
        </p:nvSpPr>
        <p:spPr>
          <a:xfrm>
            <a:off x="1051337" y="1473692"/>
            <a:ext cx="9676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>
                <a:latin typeface="Abadi" panose="020B0604020104020204" pitchFamily="34" charset="0"/>
              </a:rPr>
              <a:t>a. Alice wrote an essay about her friend or homework. Does she like everything about Simon? </a:t>
            </a:r>
            <a:endParaRPr lang="en-US" b="1" dirty="0">
              <a:latin typeface="Abadi" panose="020B06040201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55C2E1-015C-498F-BC7A-F403970AADA0}"/>
              </a:ext>
            </a:extLst>
          </p:cNvPr>
          <p:cNvSpPr txBox="1"/>
          <p:nvPr/>
        </p:nvSpPr>
        <p:spPr>
          <a:xfrm>
            <a:off x="2711462" y="718530"/>
            <a:ext cx="7373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b="1" dirty="0">
                <a:latin typeface="Abadi" panose="020B0604020104020204" pitchFamily="34" charset="0"/>
              </a:rPr>
              <a:t>Read the passage and find the words you have learnt</a:t>
            </a:r>
            <a:endParaRPr lang="en-US" b="1" dirty="0">
              <a:latin typeface="Abadi" panose="020B0604020104020204" pitchFamily="34" charset="0"/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093CB64-2788-4C89-B464-AD9A467E5B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823587" y="594804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31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DDB2BF-45F9-48CA-BC16-5EB4CB9BDE7F}"/>
              </a:ext>
            </a:extLst>
          </p:cNvPr>
          <p:cNvSpPr txBox="1"/>
          <p:nvPr/>
        </p:nvSpPr>
        <p:spPr>
          <a:xfrm>
            <a:off x="2423600" y="618775"/>
            <a:ext cx="541538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/>
              <a:t>Work in pair. Match the word with the description. Then Listen and repeat.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8E4E28-2D0F-4250-B2D3-AE968D4B2AFC}"/>
              </a:ext>
            </a:extLst>
          </p:cNvPr>
          <p:cNvSpPr txBox="1"/>
          <p:nvPr/>
        </p:nvSpPr>
        <p:spPr>
          <a:xfrm>
            <a:off x="1118586" y="1660072"/>
            <a:ext cx="672039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2400" dirty="0"/>
              <a:t>1. This kind of person doesn’t like working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2099D9-88EC-408E-AFF3-7112A8C2515F}"/>
              </a:ext>
            </a:extLst>
          </p:cNvPr>
          <p:cNvSpPr txBox="1"/>
          <p:nvPr/>
        </p:nvSpPr>
        <p:spPr>
          <a:xfrm>
            <a:off x="1118586" y="2261937"/>
            <a:ext cx="672039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2400" dirty="0"/>
              <a:t>2. This kind of person likes helping others.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8B910B-3641-410C-AD7D-452B52BEB749}"/>
              </a:ext>
            </a:extLst>
          </p:cNvPr>
          <p:cNvSpPr txBox="1"/>
          <p:nvPr/>
        </p:nvSpPr>
        <p:spPr>
          <a:xfrm>
            <a:off x="1118586" y="2863802"/>
            <a:ext cx="6720395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2400" dirty="0"/>
              <a:t>3. This kind of person makes other laugh.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B09449-20E9-45F7-8353-96B291B72E1B}"/>
              </a:ext>
            </a:extLst>
          </p:cNvPr>
          <p:cNvSpPr txBox="1"/>
          <p:nvPr/>
        </p:nvSpPr>
        <p:spPr>
          <a:xfrm>
            <a:off x="1118586" y="3465667"/>
            <a:ext cx="672039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/>
              <a:t>4</a:t>
            </a:r>
            <a:r>
              <a:rPr lang="en-SG" sz="2400" dirty="0"/>
              <a:t>. This kind of person is nice to others.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9B0EE7-24F1-49DF-8238-142779C2ED07}"/>
              </a:ext>
            </a:extLst>
          </p:cNvPr>
          <p:cNvSpPr txBox="1"/>
          <p:nvPr/>
        </p:nvSpPr>
        <p:spPr>
          <a:xfrm>
            <a:off x="1118586" y="4067531"/>
            <a:ext cx="6720394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2000" dirty="0"/>
              <a:t>5. This kind of person doesn’t like sharing or giving to other people.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8A2A31-275B-46A4-94E3-C8F2A465E972}"/>
              </a:ext>
            </a:extLst>
          </p:cNvPr>
          <p:cNvSpPr txBox="1"/>
          <p:nvPr/>
        </p:nvSpPr>
        <p:spPr>
          <a:xfrm>
            <a:off x="1027146" y="5045114"/>
            <a:ext cx="672039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2400" dirty="0"/>
              <a:t>6</a:t>
            </a:r>
            <a:r>
              <a:rPr lang="en-SG" sz="3200" dirty="0"/>
              <a:t>. </a:t>
            </a:r>
            <a:r>
              <a:rPr lang="en-SG" sz="2400" dirty="0"/>
              <a:t>This kind of person thinks about other people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4540F2-86C8-48B0-BE35-45CD6C7C113F}"/>
              </a:ext>
            </a:extLst>
          </p:cNvPr>
          <p:cNvSpPr txBox="1"/>
          <p:nvPr/>
        </p:nvSpPr>
        <p:spPr>
          <a:xfrm>
            <a:off x="8771136" y="1569272"/>
            <a:ext cx="2183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_________________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5E9EA9-DF26-430B-BE90-A8C18FDCEAA1}"/>
              </a:ext>
            </a:extLst>
          </p:cNvPr>
          <p:cNvSpPr txBox="1"/>
          <p:nvPr/>
        </p:nvSpPr>
        <p:spPr>
          <a:xfrm>
            <a:off x="8771136" y="2088539"/>
            <a:ext cx="2183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_________________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FC4258-53E9-475D-ACC2-1161C10729A4}"/>
              </a:ext>
            </a:extLst>
          </p:cNvPr>
          <p:cNvSpPr txBox="1"/>
          <p:nvPr/>
        </p:nvSpPr>
        <p:spPr>
          <a:xfrm>
            <a:off x="8771136" y="2819987"/>
            <a:ext cx="2183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_________________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A3E9B5-61FD-4276-BED0-544C5D416A3D}"/>
              </a:ext>
            </a:extLst>
          </p:cNvPr>
          <p:cNvSpPr txBox="1"/>
          <p:nvPr/>
        </p:nvSpPr>
        <p:spPr>
          <a:xfrm>
            <a:off x="8771137" y="3472625"/>
            <a:ext cx="2183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_________________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AA640E-83FE-4954-B0EF-93915B54DF88}"/>
              </a:ext>
            </a:extLst>
          </p:cNvPr>
          <p:cNvSpPr txBox="1"/>
          <p:nvPr/>
        </p:nvSpPr>
        <p:spPr>
          <a:xfrm>
            <a:off x="8771136" y="4102785"/>
            <a:ext cx="2183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_________________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2E6555-6334-4DB4-8A0D-C7DEC8147ACF}"/>
              </a:ext>
            </a:extLst>
          </p:cNvPr>
          <p:cNvSpPr txBox="1"/>
          <p:nvPr/>
        </p:nvSpPr>
        <p:spPr>
          <a:xfrm>
            <a:off x="8771136" y="4669397"/>
            <a:ext cx="2183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_________________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2FC5F5-CC0C-48F7-BF31-7EA017ED007D}"/>
              </a:ext>
            </a:extLst>
          </p:cNvPr>
          <p:cNvSpPr txBox="1"/>
          <p:nvPr/>
        </p:nvSpPr>
        <p:spPr>
          <a:xfrm>
            <a:off x="9134876" y="1461205"/>
            <a:ext cx="1518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/>
              <a:t>lazy (B)</a:t>
            </a:r>
            <a:endParaRPr lang="en-US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D58F3C-B3AF-46D0-8FA4-5750C1C91B40}"/>
              </a:ext>
            </a:extLst>
          </p:cNvPr>
          <p:cNvSpPr txBox="1"/>
          <p:nvPr/>
        </p:nvSpPr>
        <p:spPr>
          <a:xfrm>
            <a:off x="9088955" y="2013071"/>
            <a:ext cx="1847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/>
              <a:t>helpful (G)</a:t>
            </a:r>
            <a:endParaRPr lang="en-US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C51085-1DFA-4E61-827A-7A02123F8EEF}"/>
              </a:ext>
            </a:extLst>
          </p:cNvPr>
          <p:cNvSpPr txBox="1"/>
          <p:nvPr/>
        </p:nvSpPr>
        <p:spPr>
          <a:xfrm>
            <a:off x="9079813" y="2744754"/>
            <a:ext cx="2524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/>
              <a:t>funny (G)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9CC388-9551-4336-8C4A-DECEE9A35125}"/>
              </a:ext>
            </a:extLst>
          </p:cNvPr>
          <p:cNvSpPr txBox="1"/>
          <p:nvPr/>
        </p:nvSpPr>
        <p:spPr>
          <a:xfrm>
            <a:off x="9079813" y="3371337"/>
            <a:ext cx="2571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/>
              <a:t>friendly (G)</a:t>
            </a:r>
            <a:endParaRPr lang="en-US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DCF159-EEAD-4E54-9239-23E27435FA8D}"/>
              </a:ext>
            </a:extLst>
          </p:cNvPr>
          <p:cNvSpPr txBox="1"/>
          <p:nvPr/>
        </p:nvSpPr>
        <p:spPr>
          <a:xfrm>
            <a:off x="9079813" y="4025841"/>
            <a:ext cx="1518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/>
              <a:t>selfish B)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C47143-F18B-4812-9192-643905C05240}"/>
              </a:ext>
            </a:extLst>
          </p:cNvPr>
          <p:cNvSpPr txBox="1"/>
          <p:nvPr/>
        </p:nvSpPr>
        <p:spPr>
          <a:xfrm>
            <a:off x="9226117" y="4551172"/>
            <a:ext cx="1518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/>
              <a:t>kind (B)</a:t>
            </a:r>
            <a:endParaRPr lang="en-US" sz="2800" dirty="0"/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24D93E83-485B-41FF-B25C-613EC7B57B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779233" y="668633"/>
            <a:ext cx="546717" cy="546717"/>
          </a:xfrm>
          <a:prstGeom prst="rect">
            <a:avLst/>
          </a:prstGeom>
        </p:spPr>
      </p:pic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1031405B-1602-405A-BE13-D4680B8E66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848513" y="560877"/>
            <a:ext cx="902105" cy="878888"/>
          </a:xfrm>
          <a:prstGeom prst="rect">
            <a:avLst/>
          </a:prstGeom>
        </p:spPr>
      </p:pic>
      <p:pic>
        <p:nvPicPr>
          <p:cNvPr id="2" name="CD1-TRACK 38">
            <a:hlinkClick r:id="" action="ppaction://media"/>
            <a:extLst>
              <a:ext uri="{FF2B5EF4-FFF2-40B4-BE49-F238E27FC236}">
                <a16:creationId xmlns:a16="http://schemas.microsoft.com/office/drawing/2014/main" id="{0CBDD0DB-7CE1-4625-8A21-9C17D4CC36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83072" y="5029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8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5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1-TRACK-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27A9EB0-3793-43F2-834C-76FF73BA13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681578" y="571869"/>
            <a:ext cx="546717" cy="5467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E6C1C6-782E-4A7F-939F-98603E99F139}"/>
              </a:ext>
            </a:extLst>
          </p:cNvPr>
          <p:cNvSpPr txBox="1"/>
          <p:nvPr/>
        </p:nvSpPr>
        <p:spPr>
          <a:xfrm>
            <a:off x="2228295" y="571869"/>
            <a:ext cx="2032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>
                <a:solidFill>
                  <a:schemeClr val="accent5">
                    <a:lumMod val="50000"/>
                  </a:schemeClr>
                </a:solidFill>
                <a:latin typeface="Modern Love" panose="04090805081005020601" pitchFamily="82" charset="0"/>
              </a:rPr>
              <a:t>Listening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Modern Love" panose="04090805081005020601" pitchFamily="8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70A2E4-279A-4887-8317-35F0751DF936}"/>
              </a:ext>
            </a:extLst>
          </p:cNvPr>
          <p:cNvSpPr txBox="1"/>
          <p:nvPr/>
        </p:nvSpPr>
        <p:spPr>
          <a:xfrm>
            <a:off x="1165844" y="1237384"/>
            <a:ext cx="9451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/>
              <a:t>Listen to Harry talking about a book. Does he like the book? Yes/No</a:t>
            </a:r>
          </a:p>
          <a:p>
            <a:r>
              <a:rPr lang="en-SG" sz="2400" dirty="0"/>
              <a:t>B. Now listen and draw line.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B872FD-6D83-4ACD-8C11-6906C78C5DFA}"/>
              </a:ext>
            </a:extLst>
          </p:cNvPr>
          <p:cNvSpPr/>
          <p:nvPr/>
        </p:nvSpPr>
        <p:spPr>
          <a:xfrm>
            <a:off x="668783" y="2016585"/>
            <a:ext cx="10955045" cy="42604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576ED383-83EB-4963-985B-B73A4E67A5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637" t="32363" r="55874" b="22330"/>
          <a:stretch/>
        </p:blipFill>
        <p:spPr>
          <a:xfrm>
            <a:off x="797196" y="2267472"/>
            <a:ext cx="4402758" cy="38048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3AE81B1-A0DE-4DC7-8E70-E6B01FB28847}"/>
              </a:ext>
            </a:extLst>
          </p:cNvPr>
          <p:cNvSpPr/>
          <p:nvPr/>
        </p:nvSpPr>
        <p:spPr>
          <a:xfrm>
            <a:off x="6096000" y="2185827"/>
            <a:ext cx="1331651" cy="497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b="1" dirty="0">
                <a:solidFill>
                  <a:schemeClr val="tx1"/>
                </a:solidFill>
              </a:rPr>
              <a:t>Character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B6C327-AC26-4C64-BB97-3F08F9C97778}"/>
              </a:ext>
            </a:extLst>
          </p:cNvPr>
          <p:cNvSpPr/>
          <p:nvPr/>
        </p:nvSpPr>
        <p:spPr>
          <a:xfrm>
            <a:off x="9286041" y="2197441"/>
            <a:ext cx="1331651" cy="497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b="1" dirty="0">
                <a:solidFill>
                  <a:schemeClr val="tx1"/>
                </a:solidFill>
              </a:rPr>
              <a:t>Adjective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0BD303-4DF9-4EFC-9BC0-B7DEC249069B}"/>
              </a:ext>
            </a:extLst>
          </p:cNvPr>
          <p:cNvSpPr/>
          <p:nvPr/>
        </p:nvSpPr>
        <p:spPr>
          <a:xfrm>
            <a:off x="6045693" y="2718497"/>
            <a:ext cx="1331651" cy="497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b="1" dirty="0">
                <a:solidFill>
                  <a:schemeClr val="tx1"/>
                </a:solidFill>
              </a:rPr>
              <a:t>1. grandpa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CD1F16-F388-4EEA-B584-529A3D17BBCB}"/>
              </a:ext>
            </a:extLst>
          </p:cNvPr>
          <p:cNvSpPr/>
          <p:nvPr/>
        </p:nvSpPr>
        <p:spPr>
          <a:xfrm>
            <a:off x="6045693" y="3231910"/>
            <a:ext cx="1331651" cy="497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b="1" dirty="0">
                <a:solidFill>
                  <a:schemeClr val="tx1"/>
                </a:solidFill>
              </a:rPr>
              <a:t>2. </a:t>
            </a:r>
            <a:r>
              <a:rPr lang="en-SG" b="1" dirty="0" err="1">
                <a:solidFill>
                  <a:schemeClr val="tx1"/>
                </a:solidFill>
              </a:rPr>
              <a:t>Verucca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0FE145-BBDE-4FF7-A7DC-AF3E5B2A971B}"/>
              </a:ext>
            </a:extLst>
          </p:cNvPr>
          <p:cNvSpPr/>
          <p:nvPr/>
        </p:nvSpPr>
        <p:spPr>
          <a:xfrm>
            <a:off x="6045693" y="3745323"/>
            <a:ext cx="1331651" cy="497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b="1" dirty="0">
                <a:solidFill>
                  <a:schemeClr val="tx1"/>
                </a:solidFill>
              </a:rPr>
              <a:t>3. Mike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7754674-210A-4B29-BFF5-B2A6C7AED11B}"/>
              </a:ext>
            </a:extLst>
          </p:cNvPr>
          <p:cNvSpPr/>
          <p:nvPr/>
        </p:nvSpPr>
        <p:spPr>
          <a:xfrm>
            <a:off x="6045693" y="4258737"/>
            <a:ext cx="1331651" cy="497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b="1" dirty="0">
                <a:solidFill>
                  <a:schemeClr val="tx1"/>
                </a:solidFill>
              </a:rPr>
              <a:t>4. Charlie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9F21F1-476A-4DEC-AD4D-14F73BAD2EF7}"/>
              </a:ext>
            </a:extLst>
          </p:cNvPr>
          <p:cNvSpPr/>
          <p:nvPr/>
        </p:nvSpPr>
        <p:spPr>
          <a:xfrm>
            <a:off x="9072978" y="2734760"/>
            <a:ext cx="1331651" cy="497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b="1" dirty="0">
                <a:solidFill>
                  <a:schemeClr val="tx1"/>
                </a:solidFill>
              </a:rPr>
              <a:t>lazy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FB4CDBD-23AA-4F51-8D91-76AA4BFA3F64}"/>
              </a:ext>
            </a:extLst>
          </p:cNvPr>
          <p:cNvSpPr/>
          <p:nvPr/>
        </p:nvSpPr>
        <p:spPr>
          <a:xfrm>
            <a:off x="9072978" y="3129379"/>
            <a:ext cx="1331651" cy="497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b="1" dirty="0">
                <a:solidFill>
                  <a:schemeClr val="tx1"/>
                </a:solidFill>
              </a:rPr>
              <a:t>funny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77E785-8EFB-4DC8-A92C-BE6F453C5D98}"/>
              </a:ext>
            </a:extLst>
          </p:cNvPr>
          <p:cNvSpPr/>
          <p:nvPr/>
        </p:nvSpPr>
        <p:spPr>
          <a:xfrm>
            <a:off x="9158796" y="3745327"/>
            <a:ext cx="1331651" cy="497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b="1" dirty="0">
                <a:solidFill>
                  <a:schemeClr val="tx1"/>
                </a:solidFill>
              </a:rPr>
              <a:t>selfish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5C7E1F-5C71-4B32-BD9B-9C94DBCD71C8}"/>
              </a:ext>
            </a:extLst>
          </p:cNvPr>
          <p:cNvSpPr/>
          <p:nvPr/>
        </p:nvSpPr>
        <p:spPr>
          <a:xfrm>
            <a:off x="8811086" y="4294353"/>
            <a:ext cx="2281562" cy="497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b="1" dirty="0">
                <a:solidFill>
                  <a:schemeClr val="tx1"/>
                </a:solidFill>
              </a:rPr>
              <a:t>friendly and kind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2AE78CA-2BF8-4562-B0BC-255C3EACDD17}"/>
              </a:ext>
            </a:extLst>
          </p:cNvPr>
          <p:cNvCxnSpPr>
            <a:cxnSpLocks/>
          </p:cNvCxnSpPr>
          <p:nvPr/>
        </p:nvCxnSpPr>
        <p:spPr>
          <a:xfrm>
            <a:off x="7244179" y="3010581"/>
            <a:ext cx="2183906" cy="37873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B44F655-770D-4C2C-8B45-AFAE32635108}"/>
              </a:ext>
            </a:extLst>
          </p:cNvPr>
          <p:cNvCxnSpPr>
            <a:cxnSpLocks/>
          </p:cNvCxnSpPr>
          <p:nvPr/>
        </p:nvCxnSpPr>
        <p:spPr>
          <a:xfrm>
            <a:off x="7244179" y="3530019"/>
            <a:ext cx="2183906" cy="48258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BF0DABE-AF0E-4F5C-96E2-7B4452C75DCA}"/>
              </a:ext>
            </a:extLst>
          </p:cNvPr>
          <p:cNvCxnSpPr>
            <a:cxnSpLocks/>
          </p:cNvCxnSpPr>
          <p:nvPr/>
        </p:nvCxnSpPr>
        <p:spPr>
          <a:xfrm flipV="1">
            <a:off x="7164279" y="3032020"/>
            <a:ext cx="2334828" cy="98542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9E5E54B-189A-4567-BF8B-35D3E4F78D9B}"/>
              </a:ext>
            </a:extLst>
          </p:cNvPr>
          <p:cNvCxnSpPr>
            <a:cxnSpLocks/>
          </p:cNvCxnSpPr>
          <p:nvPr/>
        </p:nvCxnSpPr>
        <p:spPr>
          <a:xfrm>
            <a:off x="7235301" y="4557190"/>
            <a:ext cx="1777014" cy="1626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CD1-TRACK 39">
            <a:hlinkClick r:id="" action="ppaction://media"/>
            <a:extLst>
              <a:ext uri="{FF2B5EF4-FFF2-40B4-BE49-F238E27FC236}">
                <a16:creationId xmlns:a16="http://schemas.microsoft.com/office/drawing/2014/main" id="{2515E49B-3467-4009-9074-0683D6B208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01429" y="4748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7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7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1-TRACK-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DB3B1B6-31F2-4414-BE76-47BA84BA7C9C}"/>
              </a:ext>
            </a:extLst>
          </p:cNvPr>
          <p:cNvSpPr txBox="1"/>
          <p:nvPr/>
        </p:nvSpPr>
        <p:spPr>
          <a:xfrm>
            <a:off x="1600199" y="920036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https://wordwall.net/resource/20602458</a:t>
            </a:r>
          </a:p>
        </p:txBody>
      </p:sp>
      <p:pic>
        <p:nvPicPr>
          <p:cNvPr id="6" name="Picture 5" descr="A picture containing ic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D79AD1C8-8E6B-4AB5-B454-776D120A8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416325" y="267301"/>
            <a:ext cx="1359349" cy="1022067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F5A2B9-C059-4C90-BA1F-F4044352A8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219" t="26668" r="45534" b="27766"/>
          <a:stretch/>
        </p:blipFill>
        <p:spPr>
          <a:xfrm>
            <a:off x="5720983" y="1177328"/>
            <a:ext cx="4799730" cy="50735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9D295A-C517-409E-8C53-FE1EFD58DBE2}"/>
              </a:ext>
            </a:extLst>
          </p:cNvPr>
          <p:cNvSpPr txBox="1"/>
          <p:nvPr/>
        </p:nvSpPr>
        <p:spPr>
          <a:xfrm>
            <a:off x="1600199" y="2800646"/>
            <a:ext cx="4452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dirty="0"/>
              <a:t>WHEEL GAME</a:t>
            </a:r>
            <a:endParaRPr lang="en-US" sz="3600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A6B8A485-70F8-4962-B400-C1BC12BE73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782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9A6FB35-0407-4F28-A8B7-E96F70B8D152}"/>
              </a:ext>
            </a:extLst>
          </p:cNvPr>
          <p:cNvSpPr/>
          <p:nvPr/>
        </p:nvSpPr>
        <p:spPr>
          <a:xfrm>
            <a:off x="1458600" y="475319"/>
            <a:ext cx="8904304" cy="1538056"/>
          </a:xfrm>
          <a:prstGeom prst="roundRect">
            <a:avLst>
              <a:gd name="adj" fmla="val 3025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9600" dirty="0">
                <a:solidFill>
                  <a:srgbClr val="348A8C"/>
                </a:solidFill>
              </a:rPr>
              <a:t>WRAP-UP</a:t>
            </a:r>
            <a:endParaRPr lang="en-US" sz="9600" dirty="0">
              <a:solidFill>
                <a:srgbClr val="348A8C"/>
              </a:solidFill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B688CD2F-F4FC-43D1-9409-79D7E7D27C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F4D174-0A81-4FC5-9422-96106134308E}"/>
              </a:ext>
            </a:extLst>
          </p:cNvPr>
          <p:cNvSpPr txBox="1"/>
          <p:nvPr/>
        </p:nvSpPr>
        <p:spPr>
          <a:xfrm>
            <a:off x="2690622" y="2013375"/>
            <a:ext cx="749579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Vocabulary about personalities</a:t>
            </a: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unny, friendly, kind, nice, selfish, helpful, lazy, brave, modest, …</a:t>
            </a:r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Asking about someone’s character</a:t>
            </a:r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457200"/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is he / she like?</a:t>
            </a:r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	How is / she?</a:t>
            </a:r>
            <a:endParaRPr lang="en-US" sz="2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587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9A6FB35-0407-4F28-A8B7-E96F70B8D152}"/>
              </a:ext>
            </a:extLst>
          </p:cNvPr>
          <p:cNvSpPr/>
          <p:nvPr/>
        </p:nvSpPr>
        <p:spPr>
          <a:xfrm>
            <a:off x="1322772" y="1817702"/>
            <a:ext cx="8904304" cy="1538056"/>
          </a:xfrm>
          <a:prstGeom prst="roundRect">
            <a:avLst>
              <a:gd name="adj" fmla="val 3025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9600" dirty="0">
                <a:solidFill>
                  <a:srgbClr val="348A8C"/>
                </a:solidFill>
                <a:latin typeface="Modern Love" panose="04090805081005020601" pitchFamily="82" charset="0"/>
              </a:rPr>
              <a:t>HOMEOWORK</a:t>
            </a:r>
            <a:endParaRPr lang="en-US" sz="9600" dirty="0">
              <a:solidFill>
                <a:srgbClr val="348A8C"/>
              </a:solidFill>
              <a:latin typeface="Modern Love" panose="04090805081005020601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0C42E7-2547-4F8C-AC3E-12315A2314B1}"/>
              </a:ext>
            </a:extLst>
          </p:cNvPr>
          <p:cNvSpPr txBox="1"/>
          <p:nvPr/>
        </p:nvSpPr>
        <p:spPr>
          <a:xfrm>
            <a:off x="2228738" y="3355758"/>
            <a:ext cx="79119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Learn by heart the new vocabularies.</a:t>
            </a:r>
            <a:endParaRPr lang="en-US" sz="24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and answer about your friend’s characteristics.</a:t>
            </a:r>
            <a:endParaRPr lang="en-US" sz="24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Do exercises in Workbook: Lesson 3 - New words – Listening (page 18). </a:t>
            </a:r>
            <a:endParaRPr lang="en-US" sz="24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en-US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Prepare: Lesson 3 – Reading, Speaking and Writing (page 29 – SB).</a:t>
            </a:r>
            <a:endParaRPr lang="en-US" sz="180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1615CA9-5AAD-43D0-9BB3-38FD52980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19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EF24AF-CC61-4348-89C2-C5292BE9AC89}"/>
              </a:ext>
            </a:extLst>
          </p:cNvPr>
          <p:cNvSpPr txBox="1"/>
          <p:nvPr/>
        </p:nvSpPr>
        <p:spPr>
          <a:xfrm>
            <a:off x="991676" y="415354"/>
            <a:ext cx="112040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atin typeface="+mj-lt"/>
              </a:rPr>
              <a:t>BÀI GIẢNG THUỘC QUYỀN SỞ HỮU TRÍ TUỆ CỦA E-TEACHERS. NGHIÊM CẤM MỌI HÀNH VI SAO CHÉP, PHÁT TÁN CHIA SẺ , MUA ĐI BÁN LẠI  KHI CHƯA ĐƯỢC SỰ ĐỒNG Ý CỦA E-TEACHERS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6E4F03-A0EF-4B5E-9245-17BF6A26DA51}"/>
              </a:ext>
            </a:extLst>
          </p:cNvPr>
          <p:cNvGrpSpPr/>
          <p:nvPr/>
        </p:nvGrpSpPr>
        <p:grpSpPr>
          <a:xfrm>
            <a:off x="492672" y="2718566"/>
            <a:ext cx="6177457" cy="583325"/>
            <a:chOff x="2956033" y="2603400"/>
            <a:chExt cx="6177457" cy="583325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220C008C-6000-4430-8AE3-D3400C387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956033" y="2603400"/>
              <a:ext cx="583325" cy="5833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812FCE-864C-429E-AB61-F3CDBB1560C1}"/>
                </a:ext>
              </a:extLst>
            </p:cNvPr>
            <p:cNvSpPr txBox="1"/>
            <p:nvPr/>
          </p:nvSpPr>
          <p:spPr>
            <a:xfrm>
              <a:off x="3681248" y="2648618"/>
              <a:ext cx="54522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PHONE /ZALO: 0966765064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39CB87-5D5B-4066-B006-7AB793230CAC}"/>
              </a:ext>
            </a:extLst>
          </p:cNvPr>
          <p:cNvGrpSpPr/>
          <p:nvPr/>
        </p:nvGrpSpPr>
        <p:grpSpPr>
          <a:xfrm>
            <a:off x="492672" y="3404059"/>
            <a:ext cx="9322203" cy="779920"/>
            <a:chOff x="2759438" y="3281316"/>
            <a:chExt cx="9322203" cy="7799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5E80A1-5D53-443B-B994-B8CC65B8AB8A}"/>
                </a:ext>
              </a:extLst>
            </p:cNvPr>
            <p:cNvSpPr txBox="1"/>
            <p:nvPr/>
          </p:nvSpPr>
          <p:spPr>
            <a:xfrm>
              <a:off x="3539358" y="3429000"/>
              <a:ext cx="854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https://www.facebook.com/maiphuongdo.dhnn/</a:t>
              </a:r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FF8F6EEC-3C08-469A-B3E2-985680783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2759438" y="3281316"/>
              <a:ext cx="779920" cy="77992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C693B8-6794-4396-AD32-2F91C7387526}"/>
              </a:ext>
            </a:extLst>
          </p:cNvPr>
          <p:cNvGrpSpPr/>
          <p:nvPr/>
        </p:nvGrpSpPr>
        <p:grpSpPr>
          <a:xfrm>
            <a:off x="250933" y="3712256"/>
            <a:ext cx="3507829" cy="3434256"/>
            <a:chOff x="2331982" y="3690610"/>
            <a:chExt cx="3507829" cy="3434256"/>
          </a:xfrm>
        </p:grpSpPr>
        <p:pic>
          <p:nvPicPr>
            <p:cNvPr id="1026" name="Picture 2" descr="credit card png free - Clip Art Library">
              <a:extLst>
                <a:ext uri="{FF2B5EF4-FFF2-40B4-BE49-F238E27FC236}">
                  <a16:creationId xmlns:a16="http://schemas.microsoft.com/office/drawing/2014/main" id="{FFF7535F-66D4-4246-A6B1-B254D64B94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1982" y="3690610"/>
              <a:ext cx="3434256" cy="3434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6FC451-7836-4560-BA27-2C63914602F5}"/>
                </a:ext>
              </a:extLst>
            </p:cNvPr>
            <p:cNvSpPr txBox="1"/>
            <p:nvPr/>
          </p:nvSpPr>
          <p:spPr>
            <a:xfrm>
              <a:off x="2405555" y="4715152"/>
              <a:ext cx="343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TK: 3614689   ĐỖ MAI PHƯƠNG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71CFBA-7EA4-4362-AC9D-63689FE25397}"/>
                </a:ext>
              </a:extLst>
            </p:cNvPr>
            <p:cNvSpPr txBox="1"/>
            <p:nvPr/>
          </p:nvSpPr>
          <p:spPr>
            <a:xfrm>
              <a:off x="2405555" y="5159544"/>
              <a:ext cx="34342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NGÂN HÀNG VPBAK VIÊT NAM THỊNH VƯỢNG CHI NHÁNH HÀ NỘI.</a:t>
              </a:r>
            </a:p>
          </p:txBody>
        </p:sp>
      </p:grpSp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6506CAFC-87C0-4DEC-A017-D613D09FC3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6" t="19128" r="19761" b="32397"/>
          <a:stretch/>
        </p:blipFill>
        <p:spPr>
          <a:xfrm>
            <a:off x="9067648" y="-28071"/>
            <a:ext cx="3418641" cy="2955968"/>
          </a:xfrm>
          <a:prstGeom prst="rect">
            <a:avLst/>
          </a:prstGeom>
        </p:spPr>
      </p:pic>
      <p:sp>
        <p:nvSpPr>
          <p:cNvPr id="15" name="TextBox 21">
            <a:extLst>
              <a:ext uri="{FF2B5EF4-FFF2-40B4-BE49-F238E27FC236}">
                <a16:creationId xmlns:a16="http://schemas.microsoft.com/office/drawing/2014/main" id="{4767DDCA-2F86-423D-83F5-63E865C5E79C}"/>
              </a:ext>
            </a:extLst>
          </p:cNvPr>
          <p:cNvSpPr txBox="1"/>
          <p:nvPr/>
        </p:nvSpPr>
        <p:spPr>
          <a:xfrm>
            <a:off x="4525597" y="4153743"/>
            <a:ext cx="56212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TÀI LIỆU CHÍNH CHỦ BẠN SẼ NHẬN ĐƯỢC SỰ TẬN TÂM VÀ CHÚNG TÔI SẼ PHỤC VỤ CÁC BẠN TẬN TÌNH. </a:t>
            </a: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TÀI LIỆU ĐƯỢC UPDATE VÀO MAIL CÁ NHÂN NGAY KHI UPDATE VÀ ĐƯỢC GIẢI ĐÁP MỌI THẮC MẮC VỀ KỸ THUẬT HOẶC CHUYÊN MÔN MỘT CÁCH KỊP THỜI NHẤT</a:t>
            </a:r>
          </a:p>
        </p:txBody>
      </p:sp>
    </p:spTree>
    <p:extLst>
      <p:ext uri="{BB962C8B-B14F-4D97-AF65-F5344CB8AC3E}">
        <p14:creationId xmlns:p14="http://schemas.microsoft.com/office/powerpoint/2010/main" val="3244384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36052-F122-47D2-928E-242D23B12F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0836" y="245238"/>
            <a:ext cx="9144000" cy="2387600"/>
          </a:xfrm>
        </p:spPr>
        <p:txBody>
          <a:bodyPr>
            <a:normAutofit/>
          </a:bodyPr>
          <a:lstStyle/>
          <a:p>
            <a:r>
              <a:rPr lang="en-SG" sz="11500" b="1" dirty="0">
                <a:solidFill>
                  <a:schemeClr val="accent2">
                    <a:lumMod val="75000"/>
                  </a:schemeClr>
                </a:solidFill>
                <a:latin typeface="Adobe Garamond Pro Bold" panose="02020702060506020403" pitchFamily="18" charset="0"/>
              </a:rPr>
              <a:t>WARM UP</a:t>
            </a:r>
            <a:endParaRPr lang="en-US" sz="11500" b="1" dirty="0">
              <a:solidFill>
                <a:schemeClr val="accent2">
                  <a:lumMod val="75000"/>
                </a:schemeClr>
              </a:solidFill>
              <a:latin typeface="Adobe Garamond Pro Bold" panose="020207020605060204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2B9232-8B1B-48C3-A1FF-2902E4DFEB32}"/>
              </a:ext>
            </a:extLst>
          </p:cNvPr>
          <p:cNvSpPr txBox="1"/>
          <p:nvPr/>
        </p:nvSpPr>
        <p:spPr>
          <a:xfrm>
            <a:off x="2672179" y="2774881"/>
            <a:ext cx="706662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/>
              <a:t>Teacher asks students work in pair and find a mistake in each sentence.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90794F-00E7-492C-B7B6-96410F940C37}"/>
              </a:ext>
            </a:extLst>
          </p:cNvPr>
          <p:cNvSpPr txBox="1"/>
          <p:nvPr/>
        </p:nvSpPr>
        <p:spPr>
          <a:xfrm>
            <a:off x="1553593" y="3429000"/>
            <a:ext cx="6658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Adobe Garamond Pro Bold" panose="02020702060506020403" pitchFamily="18" charset="0"/>
              </a:rPr>
              <a:t>1. They go on a picnic next week.</a:t>
            </a:r>
            <a:endParaRPr lang="en-US" sz="2800" dirty="0">
              <a:latin typeface="Adobe Garamond Pro Bold" panose="020207020605060204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D808D0-0992-4752-BF1B-9BC93FDE271B}"/>
              </a:ext>
            </a:extLst>
          </p:cNvPr>
          <p:cNvSpPr txBox="1"/>
          <p:nvPr/>
        </p:nvSpPr>
        <p:spPr>
          <a:xfrm>
            <a:off x="1553592" y="4011838"/>
            <a:ext cx="7066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Adobe Garamond Pro Bold" panose="02020702060506020403" pitchFamily="18" charset="0"/>
              </a:rPr>
              <a:t>2. She is make a cake tomorrow. </a:t>
            </a:r>
            <a:endParaRPr lang="en-US" sz="2800" dirty="0">
              <a:latin typeface="Adobe Garamond Pro Bold" panose="020207020605060204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D152A5-B891-46F9-8751-5531F0C991EA}"/>
              </a:ext>
            </a:extLst>
          </p:cNvPr>
          <p:cNvSpPr txBox="1"/>
          <p:nvPr/>
        </p:nvSpPr>
        <p:spPr>
          <a:xfrm>
            <a:off x="1390836" y="4748382"/>
            <a:ext cx="6957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Adobe Garamond Pro Bold" panose="02020702060506020403" pitchFamily="18" charset="0"/>
              </a:rPr>
              <a:t>3. What do you do next weekend?</a:t>
            </a:r>
            <a:endParaRPr lang="en-US" sz="2800" dirty="0">
              <a:latin typeface="Adobe Garamond Pro Bold" panose="020207020605060204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CE4B56-8068-4D6A-B137-F75EB68208DF}"/>
              </a:ext>
            </a:extLst>
          </p:cNvPr>
          <p:cNvSpPr txBox="1"/>
          <p:nvPr/>
        </p:nvSpPr>
        <p:spPr>
          <a:xfrm>
            <a:off x="1390836" y="5304792"/>
            <a:ext cx="7830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dirty="0">
                <a:latin typeface="Adobe Garamond Pro Bold" panose="02020702060506020403" pitchFamily="18" charset="0"/>
              </a:rPr>
              <a:t>4. My mother are going to the mall tonight.</a:t>
            </a:r>
            <a:endParaRPr lang="en-US" sz="2800" dirty="0">
              <a:latin typeface="Adobe Garamond Pro Bold" panose="02020702060506020403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18DC09-980C-48C9-8ED5-5D6AE259B05E}"/>
              </a:ext>
            </a:extLst>
          </p:cNvPr>
          <p:cNvCxnSpPr>
            <a:cxnSpLocks/>
          </p:cNvCxnSpPr>
          <p:nvPr/>
        </p:nvCxnSpPr>
        <p:spPr>
          <a:xfrm>
            <a:off x="2583402" y="3952220"/>
            <a:ext cx="861134" cy="0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ACA779-CD39-4ABD-88BA-DB010198666F}"/>
              </a:ext>
            </a:extLst>
          </p:cNvPr>
          <p:cNvCxnSpPr>
            <a:cxnSpLocks/>
          </p:cNvCxnSpPr>
          <p:nvPr/>
        </p:nvCxnSpPr>
        <p:spPr>
          <a:xfrm>
            <a:off x="2583402" y="4503143"/>
            <a:ext cx="1136342" cy="25551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4403938-A1F9-49E2-9C69-B962C3FF0889}"/>
              </a:ext>
            </a:extLst>
          </p:cNvPr>
          <p:cNvCxnSpPr>
            <a:cxnSpLocks/>
          </p:cNvCxnSpPr>
          <p:nvPr/>
        </p:nvCxnSpPr>
        <p:spPr>
          <a:xfrm>
            <a:off x="2769833" y="5231390"/>
            <a:ext cx="1287262" cy="12775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90F4038-CBB3-4579-BD10-1E6F1859D5D7}"/>
              </a:ext>
            </a:extLst>
          </p:cNvPr>
          <p:cNvCxnSpPr>
            <a:cxnSpLocks/>
          </p:cNvCxnSpPr>
          <p:nvPr/>
        </p:nvCxnSpPr>
        <p:spPr>
          <a:xfrm>
            <a:off x="3471169" y="5827964"/>
            <a:ext cx="1287262" cy="12775"/>
          </a:xfrm>
          <a:prstGeom prst="line">
            <a:avLst/>
          </a:prstGeom>
          <a:ln w="2857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D0BF2FD-303E-4218-8D7A-55A09601EEC4}"/>
              </a:ext>
            </a:extLst>
          </p:cNvPr>
          <p:cNvSpPr txBox="1"/>
          <p:nvPr/>
        </p:nvSpPr>
        <p:spPr>
          <a:xfrm>
            <a:off x="8575826" y="3520571"/>
            <a:ext cx="1646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solidFill>
                  <a:schemeClr val="accent2">
                    <a:lumMod val="75000"/>
                  </a:schemeClr>
                </a:solidFill>
                <a:latin typeface="Adobe Garamond Pro Bold" panose="02020702060506020403" pitchFamily="18" charset="0"/>
              </a:rPr>
              <a:t>are going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dobe Garamond Pro Bold" panose="02020702060506020403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F4350E-4439-4E2D-87EA-7109B9F26094}"/>
              </a:ext>
            </a:extLst>
          </p:cNvPr>
          <p:cNvSpPr txBox="1"/>
          <p:nvPr/>
        </p:nvSpPr>
        <p:spPr>
          <a:xfrm>
            <a:off x="8620215" y="4069999"/>
            <a:ext cx="1646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solidFill>
                  <a:schemeClr val="accent2">
                    <a:lumMod val="75000"/>
                  </a:schemeClr>
                </a:solidFill>
                <a:latin typeface="Adobe Garamond Pro Bold" panose="02020702060506020403" pitchFamily="18" charset="0"/>
              </a:rPr>
              <a:t>making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dobe Garamond Pro Bold" panose="02020702060506020403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F5525E-1CCF-429E-B617-30D79DDC09CF}"/>
              </a:ext>
            </a:extLst>
          </p:cNvPr>
          <p:cNvSpPr txBox="1"/>
          <p:nvPr/>
        </p:nvSpPr>
        <p:spPr>
          <a:xfrm>
            <a:off x="8575827" y="4839733"/>
            <a:ext cx="2225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solidFill>
                  <a:schemeClr val="accent2">
                    <a:lumMod val="75000"/>
                  </a:schemeClr>
                </a:solidFill>
                <a:latin typeface="Adobe Garamond Pro Bold" panose="02020702060506020403" pitchFamily="18" charset="0"/>
              </a:rPr>
              <a:t>are you doing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dobe Garamond Pro Bold" panose="02020702060506020403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7EA8BE-E3B5-4691-8B68-0AD3A2A96929}"/>
              </a:ext>
            </a:extLst>
          </p:cNvPr>
          <p:cNvSpPr txBox="1"/>
          <p:nvPr/>
        </p:nvSpPr>
        <p:spPr>
          <a:xfrm>
            <a:off x="8620215" y="5329074"/>
            <a:ext cx="1646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400" dirty="0">
                <a:solidFill>
                  <a:schemeClr val="accent2">
                    <a:lumMod val="75000"/>
                  </a:schemeClr>
                </a:solidFill>
                <a:latin typeface="Adobe Garamond Pro Bold" panose="02020702060506020403" pitchFamily="18" charset="0"/>
              </a:rPr>
              <a:t>is going</a:t>
            </a:r>
            <a:endParaRPr lang="en-US" sz="2400" dirty="0">
              <a:solidFill>
                <a:schemeClr val="accent2">
                  <a:lumMod val="75000"/>
                </a:schemeClr>
              </a:solidFill>
              <a:latin typeface="Adobe Garamond Pro Bold" panose="02020702060506020403" pitchFamily="18" charset="0"/>
            </a:endParaRPr>
          </a:p>
        </p:txBody>
      </p:sp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07610717-0496-49F3-92BF-ADAA3CCEE6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5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9A6FB35-0407-4F28-A8B7-E96F70B8D152}"/>
              </a:ext>
            </a:extLst>
          </p:cNvPr>
          <p:cNvSpPr/>
          <p:nvPr/>
        </p:nvSpPr>
        <p:spPr>
          <a:xfrm>
            <a:off x="1447059" y="2190564"/>
            <a:ext cx="8904304" cy="1538056"/>
          </a:xfrm>
          <a:prstGeom prst="roundRect">
            <a:avLst>
              <a:gd name="adj" fmla="val 3025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9600" b="1" dirty="0">
                <a:solidFill>
                  <a:srgbClr val="348A8C"/>
                </a:solidFill>
              </a:rPr>
              <a:t>VOCABULARY</a:t>
            </a:r>
            <a:endParaRPr lang="en-US" sz="9600" b="1" dirty="0">
              <a:solidFill>
                <a:srgbClr val="348A8C"/>
              </a:solidFill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F414A14D-8D69-4A06-AEB0-6F43388AAE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57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929837" y="1599313"/>
            <a:ext cx="28636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friendly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adj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29836" y="3215289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frɛndli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72128" y="4044063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7985" y="1000333"/>
            <a:ext cx="3973664" cy="316237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64494" y="4427668"/>
            <a:ext cx="59600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classmates are very friendly.</a:t>
            </a:r>
          </a:p>
          <a:p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My-classmates-are-very-friendl16288653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75679" y="7024780"/>
            <a:ext cx="406400" cy="406400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49AF8352-103C-4254-925D-C969E4F91C5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0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riendly16292484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riendly16292484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y-classmates-are-very-friendl16298049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  <p:bldP spid="17" grpId="0"/>
      <p:bldP spid="1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995185" y="1683512"/>
            <a:ext cx="20983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funny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adj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42297" y="3374764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fʌni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61215" y="3931125"/>
            <a:ext cx="3170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5057" y="4281936"/>
            <a:ext cx="77449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 likes monkeys because they are very funny.</a:t>
            </a:r>
          </a:p>
          <a:p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She-likes-monkeys-because-they16288653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78879" y="7177612"/>
            <a:ext cx="406400" cy="40640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BB4AAC03-2064-4A92-9385-B0B684AE6E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098508" y="570272"/>
            <a:ext cx="4011583" cy="4011583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CCF7FCAB-FE8B-4850-BFD5-2C5EEC45098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9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9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unny16292485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he-likes-monkeys-because-they162980506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5" grpId="0"/>
      <p:bldP spid="17" grpId="0"/>
      <p:bldP spid="1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026442" y="1549668"/>
            <a:ext cx="42158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helpful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adj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80037" y="3119328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hɛlpfʊl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15200" y="4028823"/>
            <a:ext cx="4312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hay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238798" y="1027380"/>
            <a:ext cx="3225628" cy="320430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71580" y="4608983"/>
            <a:ext cx="59600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Tony is a helpful boy.</a:t>
            </a:r>
          </a:p>
          <a:p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Tony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Tony-is-a-helpful-boy-16288654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21430" y="7017428"/>
            <a:ext cx="406400" cy="406400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6596E440-FC5C-4FC9-9642-39BD1CF005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5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lpful162924859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lpful162924859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ony-is-a-helpful-boy-16298051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7" grpId="0"/>
      <p:bldP spid="1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885113" y="1721987"/>
            <a:ext cx="21912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kind</a:t>
            </a:r>
          </a:p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adj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93767" y="3253321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kaɪnd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72128" y="4044063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5834" y="4597273"/>
            <a:ext cx="596006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 father is very kind.</a:t>
            </a:r>
          </a:p>
          <a:p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Helpful synonym. 12 Synonyms for Helpful: Accommodating, Considerate,  Thoughtful,...">
            <a:extLst>
              <a:ext uri="{FF2B5EF4-FFF2-40B4-BE49-F238E27FC236}">
                <a16:creationId xmlns:a16="http://schemas.microsoft.com/office/drawing/2014/main" id="{F0BB7CD6-812D-467B-9DF7-764E8D007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657" y="477158"/>
            <a:ext cx="4071009" cy="407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026C29E6-BFD3-4E56-8DFF-7CF38E4EF5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3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nd162924866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y-father-is-very-kind-162980519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5" grpId="0"/>
      <p:bldP spid="16" grpId="0"/>
      <p:bldP spid="1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932992" y="1582681"/>
            <a:ext cx="3633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lazy</a:t>
            </a:r>
          </a:p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adj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80037" y="3253080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leɪzi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72128" y="4030012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nhác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06725" y="1197106"/>
            <a:ext cx="3407443" cy="284293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05479" y="4675154"/>
            <a:ext cx="88887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 is so lazy. He doesn’t  like doing his homework.</a:t>
            </a:r>
          </a:p>
          <a:p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61009CF-8E6B-4993-84C7-AFFA3508FF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9326" y="532661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6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zy16292487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zy16292487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k-is-so-lazyHe-doesn’t-lik1629805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5" grpId="0"/>
      <p:bldP spid="17" grpId="0"/>
      <p:bldP spid="17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1149</Words>
  <Application>Microsoft Office PowerPoint</Application>
  <PresentationFormat>Widescreen</PresentationFormat>
  <Paragraphs>201</Paragraphs>
  <Slides>27</Slides>
  <Notes>2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 Black</vt:lpstr>
      <vt:lpstr>Times New Roman</vt:lpstr>
      <vt:lpstr>Calibri Light</vt:lpstr>
      <vt:lpstr>Modern Love</vt:lpstr>
      <vt:lpstr>.VnVogue</vt:lpstr>
      <vt:lpstr>Calibri</vt:lpstr>
      <vt:lpstr>Abadi Extra Light</vt:lpstr>
      <vt:lpstr>Adobe Garamond Pro Bold</vt:lpstr>
      <vt:lpstr>Abadi</vt:lpstr>
      <vt:lpstr>Arial</vt:lpstr>
      <vt:lpstr>Office Theme</vt:lpstr>
      <vt:lpstr>PowerPoint Presentation</vt:lpstr>
      <vt:lpstr>PowerPoint Presentation</vt:lpstr>
      <vt:lpstr>WARM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Find in your class who are     friendly/lazy/funny/helpful/selfish/kind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WARM UP</dc:title>
  <dc:creator>user822</dc:creator>
  <cp:lastModifiedBy>user822</cp:lastModifiedBy>
  <cp:revision>21</cp:revision>
  <dcterms:created xsi:type="dcterms:W3CDTF">2021-08-19T14:20:59Z</dcterms:created>
  <dcterms:modified xsi:type="dcterms:W3CDTF">2021-10-02T16:59:30Z</dcterms:modified>
</cp:coreProperties>
</file>