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handoutMasterIdLst>
    <p:handoutMasterId r:id="rId25"/>
  </p:handoutMasterIdLst>
  <p:sldIdLst>
    <p:sldId id="260" r:id="rId3"/>
    <p:sldId id="343" r:id="rId4"/>
    <p:sldId id="321" r:id="rId5"/>
    <p:sldId id="299" r:id="rId6"/>
    <p:sldId id="30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42" r:id="rId16"/>
    <p:sldId id="320" r:id="rId17"/>
    <p:sldId id="323" r:id="rId18"/>
    <p:sldId id="304" r:id="rId19"/>
    <p:sldId id="322" r:id="rId20"/>
    <p:sldId id="344" r:id="rId21"/>
    <p:sldId id="324" r:id="rId22"/>
    <p:sldId id="325" r:id="rId23"/>
    <p:sldId id="345" r:id="rId24"/>
  </p:sldIdLst>
  <p:sldSz cx="12192000" cy="6858000"/>
  <p:notesSz cx="6797675" cy="9928225"/>
  <p:embeddedFontLst>
    <p:embeddedFont>
      <p:font typeface=".VnVogue" panose="020B7200000000000000"/>
      <p:regular r:id="rId26"/>
    </p:embeddedFont>
    <p:embeddedFont>
      <p:font typeface="Abadi" panose="020B0604020104020204" pitchFamily="34" charset="0"/>
      <p:regular r:id="rId27"/>
    </p:embeddedFont>
    <p:embeddedFont>
      <p:font typeface="Adobe Garamond Pro Bold" panose="02020702060506020403" pitchFamily="18" charset="0"/>
      <p:bold r:id="rId28"/>
      <p:boldItalic r:id="rId29"/>
    </p:embeddedFont>
    <p:embeddedFont>
      <p:font typeface="Adobe Gothic Std B" panose="020B0800000000000000" pitchFamily="34" charset="-128"/>
      <p:bold r:id="rId30"/>
    </p:embeddedFont>
    <p:embeddedFont>
      <p:font typeface="Arial Black" panose="020B0A04020102020204" pitchFamily="34" charset="0"/>
      <p:bold r:id="rId31"/>
    </p:embeddedFont>
    <p:embeddedFont>
      <p:font typeface="Bauhaus 93" panose="04030905020B02020C02" pitchFamily="8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882"/>
    <a:srgbClr val="F8A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23/09/2021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6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49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64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88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34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68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96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1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5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4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8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82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42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73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0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5" r:id="rId8"/>
    <p:sldLayoutId id="2147483694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7" r:id="rId16"/>
    <p:sldLayoutId id="2147483686" r:id="rId17"/>
    <p:sldLayoutId id="2147483685" r:id="rId18"/>
    <p:sldLayoutId id="2147483684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23/09/2021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98" r:id="rId8"/>
    <p:sldLayoutId id="2147483697" r:id="rId9"/>
    <p:sldLayoutId id="2147483696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audio" Target="../media/audio1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oating_market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audio" Target="../media/audio20.wav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.png"/><Relationship Id="rId3" Type="http://schemas.openxmlformats.org/officeDocument/2006/relationships/audio" Target="../media/audio22.wav"/><Relationship Id="rId7" Type="http://schemas.openxmlformats.org/officeDocument/2006/relationships/image" Target="../media/image47.svg"/><Relationship Id="rId12" Type="http://schemas.openxmlformats.org/officeDocument/2006/relationships/image" Target="../media/image3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microsoft.com/office/2007/relationships/media" Target="../media/media8.mp3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image" Target="../media/image56.png"/><Relationship Id="rId4" Type="http://schemas.openxmlformats.org/officeDocument/2006/relationships/audio" Target="../media/media8.mp3"/><Relationship Id="rId9" Type="http://schemas.openxmlformats.org/officeDocument/2006/relationships/image" Target="../media/image55.sv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s://pixabay.com/es/br%C3%BAjula-east-sur-norte-al-oeste-354861/" TargetMode="External"/><Relationship Id="rId7" Type="http://schemas.openxmlformats.org/officeDocument/2006/relationships/hyperlink" Target="https://www.pexels.com/photo/aerial-view-of-village-1487552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hyperlink" Target="https://streets.mn/city-future-2/" TargetMode="External"/><Relationship Id="rId10" Type="http://schemas.openxmlformats.org/officeDocument/2006/relationships/image" Target="../media/image2.png"/><Relationship Id="rId4" Type="http://schemas.openxmlformats.org/officeDocument/2006/relationships/image" Target="../media/image61.jpeg"/><Relationship Id="rId9" Type="http://schemas.openxmlformats.org/officeDocument/2006/relationships/hyperlink" Target="https://en.wikipedia.org/wiki/Old_Town,_Toronto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24.wav"/><Relationship Id="rId7" Type="http://schemas.openxmlformats.org/officeDocument/2006/relationships/hyperlink" Target="http://davaocitybybattad.blogspot.jp/2012/10/kultura-filipino.html" TargetMode="External"/><Relationship Id="rId12" Type="http://schemas.openxmlformats.org/officeDocument/2006/relationships/hyperlink" Target="https://www.pexels.com/photo/apartment-architecture-city-colorful-415687/" TargetMode="External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7.jpeg"/><Relationship Id="rId5" Type="http://schemas.openxmlformats.org/officeDocument/2006/relationships/audio" Target="../media/audio26.wav"/><Relationship Id="rId10" Type="http://schemas.openxmlformats.org/officeDocument/2006/relationships/image" Target="../media/image66.jpeg"/><Relationship Id="rId4" Type="http://schemas.openxmlformats.org/officeDocument/2006/relationships/audio" Target="../media/audio25.wav"/><Relationship Id="rId9" Type="http://schemas.openxmlformats.org/officeDocument/2006/relationships/hyperlink" Target="https://pxhere.com/en/photo/104364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red.it/lifestyle/viaggi/2014/05/05/viaggio-dove-filtri-di-instagram-non-servono/" TargetMode="External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9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commons.wikimedia.org/wiki/File:Circle-icons-speaker.svg" TargetMode="External"/><Relationship Id="rId5" Type="http://schemas.openxmlformats.org/officeDocument/2006/relationships/image" Target="../media/image68.png"/><Relationship Id="rId10" Type="http://schemas.openxmlformats.org/officeDocument/2006/relationships/image" Target="../media/image36.png"/><Relationship Id="rId4" Type="http://schemas.openxmlformats.org/officeDocument/2006/relationships/audio" Target="../media/audio27.wav"/><Relationship Id="rId9" Type="http://schemas.openxmlformats.org/officeDocument/2006/relationships/hyperlink" Target="https://creativecommons.org/licenses/by-nc-nd/3.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commons.wikimedia.org/wiki/File:Circle-icons-speaker.svg" TargetMode="External"/><Relationship Id="rId5" Type="http://schemas.openxmlformats.org/officeDocument/2006/relationships/image" Target="../media/image68.png"/><Relationship Id="rId4" Type="http://schemas.openxmlformats.org/officeDocument/2006/relationships/audio" Target="../media/audio27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542568/unit-1-vocabulary-lesson-3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4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2.wav"/><Relationship Id="rId18" Type="http://schemas.openxmlformats.org/officeDocument/2006/relationships/image" Target="../media/image5.png"/><Relationship Id="rId26" Type="http://schemas.openxmlformats.org/officeDocument/2006/relationships/image" Target="../media/image13.png"/><Relationship Id="rId39" Type="http://schemas.openxmlformats.org/officeDocument/2006/relationships/image" Target="../media/image26.svg"/><Relationship Id="rId21" Type="http://schemas.openxmlformats.org/officeDocument/2006/relationships/image" Target="../media/image8.svg"/><Relationship Id="rId34" Type="http://schemas.openxmlformats.org/officeDocument/2006/relationships/image" Target="../media/image21.png"/><Relationship Id="rId42" Type="http://schemas.openxmlformats.org/officeDocument/2006/relationships/image" Target="../media/image29.jpeg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6" Type="http://schemas.openxmlformats.org/officeDocument/2006/relationships/image" Target="../media/image3.png"/><Relationship Id="rId29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11.png"/><Relationship Id="rId32" Type="http://schemas.openxmlformats.org/officeDocument/2006/relationships/image" Target="../media/image19.png"/><Relationship Id="rId37" Type="http://schemas.openxmlformats.org/officeDocument/2006/relationships/image" Target="../media/image24.svg"/><Relationship Id="rId40" Type="http://schemas.openxmlformats.org/officeDocument/2006/relationships/image" Target="../media/image27.png"/><Relationship Id="rId45" Type="http://schemas.openxmlformats.org/officeDocument/2006/relationships/hyperlink" Target="http://www.publicdomainpictures.net/view-image.php?image=60634&amp;picture=red-dice-set" TargetMode="External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23" Type="http://schemas.openxmlformats.org/officeDocument/2006/relationships/image" Target="../media/image10.svg"/><Relationship Id="rId28" Type="http://schemas.openxmlformats.org/officeDocument/2006/relationships/image" Target="../media/image15.png"/><Relationship Id="rId36" Type="http://schemas.openxmlformats.org/officeDocument/2006/relationships/image" Target="../media/image23.png"/><Relationship Id="rId10" Type="http://schemas.openxmlformats.org/officeDocument/2006/relationships/audio" Target="../media/audio9.wav"/><Relationship Id="rId19" Type="http://schemas.openxmlformats.org/officeDocument/2006/relationships/image" Target="../media/image6.svg"/><Relationship Id="rId31" Type="http://schemas.openxmlformats.org/officeDocument/2006/relationships/image" Target="../media/image18.svg"/><Relationship Id="rId44" Type="http://schemas.openxmlformats.org/officeDocument/2006/relationships/image" Target="../media/image30.jpe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Relationship Id="rId22" Type="http://schemas.openxmlformats.org/officeDocument/2006/relationships/image" Target="../media/image9.png"/><Relationship Id="rId27" Type="http://schemas.openxmlformats.org/officeDocument/2006/relationships/image" Target="../media/image14.svg"/><Relationship Id="rId30" Type="http://schemas.openxmlformats.org/officeDocument/2006/relationships/image" Target="../media/image17.png"/><Relationship Id="rId35" Type="http://schemas.openxmlformats.org/officeDocument/2006/relationships/image" Target="../media/image22.svg"/><Relationship Id="rId43" Type="http://schemas.openxmlformats.org/officeDocument/2006/relationships/hyperlink" Target="https://freeonlinedice.com/" TargetMode="External"/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12" Type="http://schemas.openxmlformats.org/officeDocument/2006/relationships/audio" Target="../media/audio11.wav"/><Relationship Id="rId17" Type="http://schemas.openxmlformats.org/officeDocument/2006/relationships/image" Target="../media/image4.svg"/><Relationship Id="rId25" Type="http://schemas.openxmlformats.org/officeDocument/2006/relationships/image" Target="../media/image12.svg"/><Relationship Id="rId33" Type="http://schemas.openxmlformats.org/officeDocument/2006/relationships/image" Target="../media/image20.svg"/><Relationship Id="rId38" Type="http://schemas.openxmlformats.org/officeDocument/2006/relationships/image" Target="../media/image25.png"/><Relationship Id="rId20" Type="http://schemas.openxmlformats.org/officeDocument/2006/relationships/image" Target="../media/image7.png"/><Relationship Id="rId41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world-earth-planet-globe-map-1301744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svg"/><Relationship Id="rId11" Type="http://schemas.openxmlformats.org/officeDocument/2006/relationships/image" Target="../media/image2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audio" Target="../media/audio15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streets.mn/city-future-2/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eg"/><Relationship Id="rId5" Type="http://schemas.openxmlformats.org/officeDocument/2006/relationships/image" Target="../media/image36.png"/><Relationship Id="rId4" Type="http://schemas.openxmlformats.org/officeDocument/2006/relationships/audio" Target="../media/audio1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aerial-view-of-village-1487552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audio" Target="../media/audio17.wav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Old_Town,_Toronto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10" Type="http://schemas.openxmlformats.org/officeDocument/2006/relationships/image" Target="../media/image2.png"/><Relationship Id="rId4" Type="http://schemas.openxmlformats.org/officeDocument/2006/relationships/audio" Target="../media/audio18.wav"/><Relationship Id="rId9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3860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06928" y="1624984"/>
            <a:ext cx="4156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famous for </a:t>
            </a:r>
            <a:r>
              <a:rPr lang="en-US" sz="3200" dirty="0">
                <a:latin typeface=".VnVogue" panose="020B7200000000000000" pitchFamily="34" charset="0"/>
              </a:rPr>
              <a:t>(adj)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4868" y="2639683"/>
            <a:ext cx="235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feɪməs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fɔ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506536" y="4913374"/>
            <a:ext cx="7370664" cy="105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Chi Minh city is famous for Ben </a:t>
            </a:r>
            <a:r>
              <a:rPr lang="en-US" sz="2400" b="1" dirty="0" err="1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Market</a:t>
            </a:r>
            <a:r>
              <a:rPr lang="en-US" sz="20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Ho-Chi-Minh-city-is-famous-for16287578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54767" y="6340605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43381B-9B6D-40C3-A8D2-34DB0E288E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07" y="1616708"/>
            <a:ext cx="5432007" cy="285317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A112411-9C79-47D9-8AC2-C342EE0318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mous-for-16291690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mous-for-16291690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1612510"/>
            <a:ext cx="5832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floating market (n)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4868" y="2639683"/>
            <a:ext cx="36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fləʊtɪŋ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mɑːkɪt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25" name="Picture 2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857368" y="4783761"/>
            <a:ext cx="6096000" cy="1058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en-US" sz="2400" b="1" dirty="0" err="1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famous for floating markets</a:t>
            </a:r>
            <a:r>
              <a:rPr lang="en-US" sz="20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Can-Tho-is-famous-for-floating16287579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8382" y="6895252"/>
            <a:ext cx="406400" cy="406400"/>
          </a:xfrm>
          <a:prstGeom prst="rect">
            <a:avLst/>
          </a:prstGeom>
        </p:spPr>
      </p:pic>
      <p:pic>
        <p:nvPicPr>
          <p:cNvPr id="10" name="Picture 9" descr="A picture containing window&#10;&#10;Description automatically generated">
            <a:extLst>
              <a:ext uri="{FF2B5EF4-FFF2-40B4-BE49-F238E27FC236}">
                <a16:creationId xmlns:a16="http://schemas.microsoft.com/office/drawing/2014/main" id="{BD9D03DE-1006-4F00-B143-3EE8D7F3CC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8303" y="1410756"/>
            <a:ext cx="4788830" cy="3192554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41EB5DF-26FF-4068-8A1D-C0AA0488DE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5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ating-market16291693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ating-market16291693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525016" y="2581705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1404" y="1121106"/>
            <a:ext cx="2521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East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2383" y="1798542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iːst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196815" y="195323"/>
            <a:ext cx="3303432" cy="2258983"/>
            <a:chOff x="2196815" y="195323"/>
            <a:chExt cx="3303432" cy="2258983"/>
          </a:xfrm>
        </p:grpSpPr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530927" y="1137106"/>
              <a:ext cx="969320" cy="699883"/>
            </a:xfrm>
            <a:prstGeom prst="rect">
              <a:avLst/>
            </a:prstGeom>
          </p:spPr>
        </p:pic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196815" y="195323"/>
              <a:ext cx="2258983" cy="225898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416088" y="3245050"/>
            <a:ext cx="2583831" cy="1621864"/>
            <a:chOff x="1416088" y="3245050"/>
            <a:chExt cx="2583831" cy="1621864"/>
          </a:xfrm>
        </p:grpSpPr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78055" y="3245050"/>
              <a:ext cx="1621864" cy="1621864"/>
            </a:xfrm>
            <a:prstGeom prst="rect">
              <a:avLst/>
            </a:prstGeom>
          </p:spPr>
        </p:pic>
        <p:pic>
          <p:nvPicPr>
            <p:cNvPr id="27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16088" y="3570917"/>
              <a:ext cx="856443" cy="555025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649474" y="5364561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98699" y="3674156"/>
            <a:ext cx="2794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West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31576" y="4543603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wɛst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32" name="Picture 31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3D137293-7BC7-47AC-9543-F632AA0252A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0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st1629169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st1629169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st16291694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st16291694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8" grpId="0"/>
      <p:bldP spid="29" grpId="0"/>
      <p:bldP spid="29" grpId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37304" y="602233"/>
            <a:ext cx="1599783" cy="2563043"/>
            <a:chOff x="2757724" y="55133"/>
            <a:chExt cx="1599783" cy="2563043"/>
          </a:xfrm>
        </p:grpSpPr>
        <p:pic>
          <p:nvPicPr>
            <p:cNvPr id="2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381187" y="55133"/>
              <a:ext cx="426345" cy="757946"/>
            </a:xfrm>
            <a:prstGeom prst="rect">
              <a:avLst/>
            </a:prstGeom>
          </p:spPr>
        </p:pic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7724" y="1018393"/>
              <a:ext cx="1599783" cy="1599783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8026330" y="2457390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5934" y="793765"/>
            <a:ext cx="2789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North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9969" y="1707086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nɔːθ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0290" y="5505982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39895" y="3842357"/>
            <a:ext cx="3445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South 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4027" y="4664168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saʊθ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50439" y="3500682"/>
            <a:ext cx="2046999" cy="2561540"/>
            <a:chOff x="1690088" y="3203304"/>
            <a:chExt cx="2046999" cy="2561540"/>
          </a:xfrm>
        </p:grpSpPr>
        <p:pic>
          <p:nvPicPr>
            <p:cNvPr id="31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90088" y="3203304"/>
              <a:ext cx="2046999" cy="2046999"/>
            </a:xfrm>
            <a:prstGeom prst="rect">
              <a:avLst/>
            </a:prstGeom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23457" y="5108418"/>
              <a:ext cx="369240" cy="656426"/>
            </a:xfrm>
            <a:prstGeom prst="rect">
              <a:avLst/>
            </a:prstGeom>
          </p:spPr>
        </p:pic>
      </p:grpSp>
      <p:pic>
        <p:nvPicPr>
          <p:cNvPr id="33" name="nor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08916" y="1212514"/>
            <a:ext cx="406400" cy="406400"/>
          </a:xfrm>
          <a:prstGeom prst="rect">
            <a:avLst/>
          </a:prstGeom>
        </p:spPr>
      </p:pic>
      <p:pic>
        <p:nvPicPr>
          <p:cNvPr id="34" name="sout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8718" y="4257768"/>
            <a:ext cx="406400" cy="40640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B4CF9D1B-F723-42F0-AB11-2AD8E945C2A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4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1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/>
        </p:nvGraphicFramePr>
        <p:xfrm>
          <a:off x="392384" y="840680"/>
          <a:ext cx="10846677" cy="588594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35228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3635228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7622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780360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8FFB54-65E1-474A-AB39-56A27E127411}"/>
              </a:ext>
            </a:extLst>
          </p:cNvPr>
          <p:cNvSpPr txBox="1"/>
          <p:nvPr/>
        </p:nvSpPr>
        <p:spPr>
          <a:xfrm>
            <a:off x="520263" y="233109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north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520263" y="303898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east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DC72-2811-4DDA-A626-CD5EFCE170D4}"/>
              </a:ext>
            </a:extLst>
          </p:cNvPr>
          <p:cNvSpPr txBox="1"/>
          <p:nvPr/>
        </p:nvSpPr>
        <p:spPr>
          <a:xfrm>
            <a:off x="520263" y="3755549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south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88870-4B33-4BB3-8D9C-CD19210E0D15}"/>
              </a:ext>
            </a:extLst>
          </p:cNvPr>
          <p:cNvSpPr txBox="1"/>
          <p:nvPr/>
        </p:nvSpPr>
        <p:spPr>
          <a:xfrm>
            <a:off x="520263" y="4568321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west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0248D-93D7-45CE-ABE2-49F3EA3D9DC5}"/>
              </a:ext>
            </a:extLst>
          </p:cNvPr>
          <p:cNvSpPr txBox="1"/>
          <p:nvPr/>
        </p:nvSpPr>
        <p:spPr>
          <a:xfrm>
            <a:off x="520263" y="524186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village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9C0F-EC8F-416F-ADA6-CFC288849924}"/>
              </a:ext>
            </a:extLst>
          </p:cNvPr>
          <p:cNvSpPr txBox="1"/>
          <p:nvPr/>
        </p:nvSpPr>
        <p:spPr>
          <a:xfrm>
            <a:off x="520263" y="5885843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520263" y="1583108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center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101020" y="155650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A76C0-1DEF-4F44-A359-8B4A3F2E8BE9}"/>
              </a:ext>
            </a:extLst>
          </p:cNvPr>
          <p:cNvSpPr txBox="1"/>
          <p:nvPr/>
        </p:nvSpPr>
        <p:spPr>
          <a:xfrm>
            <a:off x="5101020" y="22988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B3F1C-1144-47B4-8C50-603851F7CD8A}"/>
              </a:ext>
            </a:extLst>
          </p:cNvPr>
          <p:cNvSpPr txBox="1"/>
          <p:nvPr/>
        </p:nvSpPr>
        <p:spPr>
          <a:xfrm>
            <a:off x="5101020" y="307576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B9B8-93B9-4A54-ABF9-FEF751374432}"/>
              </a:ext>
            </a:extLst>
          </p:cNvPr>
          <p:cNvSpPr txBox="1"/>
          <p:nvPr/>
        </p:nvSpPr>
        <p:spPr>
          <a:xfrm>
            <a:off x="5101020" y="375554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5C096-EB92-4089-959E-207CE39F533F}"/>
              </a:ext>
            </a:extLst>
          </p:cNvPr>
          <p:cNvSpPr txBox="1"/>
          <p:nvPr/>
        </p:nvSpPr>
        <p:spPr>
          <a:xfrm>
            <a:off x="5101020" y="443048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01394-BF9C-4048-A589-2BB5DD198EFE}"/>
              </a:ext>
            </a:extLst>
          </p:cNvPr>
          <p:cNvSpPr txBox="1"/>
          <p:nvPr/>
        </p:nvSpPr>
        <p:spPr>
          <a:xfrm>
            <a:off x="5101020" y="517287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ED69A-DDBF-4C50-8C99-1ED9B33F77A7}"/>
              </a:ext>
            </a:extLst>
          </p:cNvPr>
          <p:cNvSpPr txBox="1"/>
          <p:nvPr/>
        </p:nvSpPr>
        <p:spPr>
          <a:xfrm>
            <a:off x="5101020" y="594974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(n)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7960270" y="159827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trung tâm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1DB2E-D06C-4C32-B921-47843D8D92D6}"/>
              </a:ext>
            </a:extLst>
          </p:cNvPr>
          <p:cNvSpPr txBox="1"/>
          <p:nvPr/>
        </p:nvSpPr>
        <p:spPr>
          <a:xfrm>
            <a:off x="7960270" y="226901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bắc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638ED-9F04-4ED4-9F71-B8D331522A39}"/>
              </a:ext>
            </a:extLst>
          </p:cNvPr>
          <p:cNvSpPr txBox="1"/>
          <p:nvPr/>
        </p:nvSpPr>
        <p:spPr>
          <a:xfrm>
            <a:off x="7952825" y="305806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đông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1F0F6-700E-45E3-8F98-480DB16EE0A6}"/>
              </a:ext>
            </a:extLst>
          </p:cNvPr>
          <p:cNvSpPr txBox="1"/>
          <p:nvPr/>
        </p:nvSpPr>
        <p:spPr>
          <a:xfrm>
            <a:off x="7967714" y="374162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nam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56A5F6-3E98-424F-AA27-CA6527097416}"/>
              </a:ext>
            </a:extLst>
          </p:cNvPr>
          <p:cNvSpPr txBox="1"/>
          <p:nvPr/>
        </p:nvSpPr>
        <p:spPr>
          <a:xfrm>
            <a:off x="7982603" y="4449512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Phía tây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6EE24-94A2-4451-9EC6-388A7C6FA4EB}"/>
              </a:ext>
            </a:extLst>
          </p:cNvPr>
          <p:cNvSpPr txBox="1"/>
          <p:nvPr/>
        </p:nvSpPr>
        <p:spPr>
          <a:xfrm>
            <a:off x="7952825" y="520228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làng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8061C-E86D-4FDE-B582-35E9FEAAB528}"/>
              </a:ext>
            </a:extLst>
          </p:cNvPr>
          <p:cNvSpPr txBox="1"/>
          <p:nvPr/>
        </p:nvSpPr>
        <p:spPr>
          <a:xfrm>
            <a:off x="7875752" y="588584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thị trấn</a:t>
            </a:r>
          </a:p>
        </p:txBody>
      </p:sp>
    </p:spTree>
    <p:extLst>
      <p:ext uri="{BB962C8B-B14F-4D97-AF65-F5344CB8AC3E}">
        <p14:creationId xmlns:p14="http://schemas.microsoft.com/office/powerpoint/2010/main" val="4411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839461-AE0B-4D4B-88B8-3EABBCA49583}"/>
              </a:ext>
            </a:extLst>
          </p:cNvPr>
          <p:cNvSpPr/>
          <p:nvPr/>
        </p:nvSpPr>
        <p:spPr>
          <a:xfrm>
            <a:off x="402453" y="1138016"/>
            <a:ext cx="11789547" cy="4909351"/>
          </a:xfrm>
          <a:prstGeom prst="rect">
            <a:avLst/>
          </a:prstGeom>
          <a:pattFill prst="pct90">
            <a:fgClr>
              <a:schemeClr val="bg2">
                <a:lumMod val="9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9852AD5-317D-4382-8A4C-98ED46183E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7424" y="2322077"/>
            <a:ext cx="3080935" cy="311993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9074FD6-C63B-49E8-B581-28B35376186F}"/>
              </a:ext>
            </a:extLst>
          </p:cNvPr>
          <p:cNvSpPr/>
          <p:nvPr/>
        </p:nvSpPr>
        <p:spPr>
          <a:xfrm>
            <a:off x="4268011" y="3577165"/>
            <a:ext cx="1206198" cy="578704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974DE3-FAE8-4A1E-BB2C-0EE07BB6FD09}"/>
              </a:ext>
            </a:extLst>
          </p:cNvPr>
          <p:cNvSpPr/>
          <p:nvPr/>
        </p:nvSpPr>
        <p:spPr>
          <a:xfrm>
            <a:off x="467635" y="3617274"/>
            <a:ext cx="1206198" cy="57870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81AE94-E272-4800-B263-B23B928094CF}"/>
              </a:ext>
            </a:extLst>
          </p:cNvPr>
          <p:cNvSpPr/>
          <p:nvPr/>
        </p:nvSpPr>
        <p:spPr>
          <a:xfrm>
            <a:off x="2344792" y="1922752"/>
            <a:ext cx="1206198" cy="57870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680E333-2C8C-4AB5-AE0D-069057C7EDCE}"/>
              </a:ext>
            </a:extLst>
          </p:cNvPr>
          <p:cNvSpPr/>
          <p:nvPr/>
        </p:nvSpPr>
        <p:spPr>
          <a:xfrm>
            <a:off x="2459695" y="5136880"/>
            <a:ext cx="1206198" cy="57870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66E4C4-0A6D-4BC0-B3CE-990F3A8EB150}"/>
              </a:ext>
            </a:extLst>
          </p:cNvPr>
          <p:cNvCxnSpPr>
            <a:cxnSpLocks/>
          </p:cNvCxnSpPr>
          <p:nvPr/>
        </p:nvCxnSpPr>
        <p:spPr>
          <a:xfrm>
            <a:off x="1669862" y="2322077"/>
            <a:ext cx="1278029" cy="1511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A11DA7-C8B4-458A-9910-16C03DECEB03}"/>
              </a:ext>
            </a:extLst>
          </p:cNvPr>
          <p:cNvSpPr/>
          <p:nvPr/>
        </p:nvSpPr>
        <p:spPr>
          <a:xfrm>
            <a:off x="924751" y="1926625"/>
            <a:ext cx="1206198" cy="57870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B0EFED6F-04CE-436D-9A34-8D6D0244B9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91399" y="1469425"/>
            <a:ext cx="1994294" cy="1313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icture containing mountain, outdoor, nature&#10;&#10;Description automatically generated">
            <a:extLst>
              <a:ext uri="{FF2B5EF4-FFF2-40B4-BE49-F238E27FC236}">
                <a16:creationId xmlns:a16="http://schemas.microsoft.com/office/drawing/2014/main" id="{D15F115E-D654-4287-89D1-AFE76B11F0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150806" y="1469426"/>
            <a:ext cx="2334804" cy="1313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picture containing outdoor, building, sky, road&#10;&#10;Description automatically generated">
            <a:extLst>
              <a:ext uri="{FF2B5EF4-FFF2-40B4-BE49-F238E27FC236}">
                <a16:creationId xmlns:a16="http://schemas.microsoft.com/office/drawing/2014/main" id="{F9ED591E-41A0-4371-B6D3-E50749B85D8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810203" y="1469425"/>
            <a:ext cx="1948746" cy="1299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9355E3E-D797-4099-89F8-8CD5A0BFD7B9}"/>
              </a:ext>
            </a:extLst>
          </p:cNvPr>
          <p:cNvSpPr/>
          <p:nvPr/>
        </p:nvSpPr>
        <p:spPr>
          <a:xfrm>
            <a:off x="10028518" y="2906837"/>
            <a:ext cx="1509203" cy="342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3.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DB9AF40-414F-4F41-A33F-4ED990B1B0D5}"/>
              </a:ext>
            </a:extLst>
          </p:cNvPr>
          <p:cNvSpPr/>
          <p:nvPr/>
        </p:nvSpPr>
        <p:spPr>
          <a:xfrm>
            <a:off x="7552469" y="2942644"/>
            <a:ext cx="1509203" cy="342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2.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FC4CA7-DA42-47F6-A8D3-7CD1745602C1}"/>
              </a:ext>
            </a:extLst>
          </p:cNvPr>
          <p:cNvSpPr/>
          <p:nvPr/>
        </p:nvSpPr>
        <p:spPr>
          <a:xfrm>
            <a:off x="4826492" y="2996252"/>
            <a:ext cx="1509203" cy="3421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1.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7801AC-9BA3-4A10-B610-45CD1B9440CE}"/>
              </a:ext>
            </a:extLst>
          </p:cNvPr>
          <p:cNvSpPr txBox="1"/>
          <p:nvPr/>
        </p:nvSpPr>
        <p:spPr>
          <a:xfrm>
            <a:off x="5723135" y="3762600"/>
            <a:ext cx="5814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/>
              <a:t>Now, read the description and write the underline words under each picture. Listen and repeat.</a:t>
            </a:r>
          </a:p>
          <a:p>
            <a:pPr marL="342900" indent="-342900">
              <a:buAutoNum type="arabicPeriod"/>
            </a:pPr>
            <a:r>
              <a:rPr lang="en-SG" dirty="0"/>
              <a:t>A </a:t>
            </a:r>
            <a:r>
              <a:rPr lang="en-SG" b="1" u="sng" dirty="0"/>
              <a:t>city</a:t>
            </a:r>
            <a:r>
              <a:rPr lang="en-SG" dirty="0"/>
              <a:t> has many buildings, schools and hospitals. </a:t>
            </a:r>
          </a:p>
          <a:p>
            <a:pPr marL="342900" indent="-342900">
              <a:buAutoNum type="arabicPeriod"/>
            </a:pPr>
            <a:r>
              <a:rPr lang="en-SG" dirty="0"/>
              <a:t>A </a:t>
            </a:r>
            <a:r>
              <a:rPr lang="en-SG" b="1" u="sng" dirty="0"/>
              <a:t>village</a:t>
            </a:r>
            <a:r>
              <a:rPr lang="en-SG" dirty="0"/>
              <a:t> is in the countryside and usually has a few houses.</a:t>
            </a:r>
          </a:p>
          <a:p>
            <a:pPr marL="342900" indent="-342900">
              <a:buAutoNum type="arabicPeriod"/>
            </a:pPr>
            <a:r>
              <a:rPr lang="en-SG" dirty="0"/>
              <a:t>A t</a:t>
            </a:r>
            <a:r>
              <a:rPr lang="en-SG" b="1" u="sng" dirty="0"/>
              <a:t>own</a:t>
            </a:r>
            <a:r>
              <a:rPr lang="en-SG" dirty="0"/>
              <a:t> has houses, schools, parks and stores.</a:t>
            </a:r>
            <a:endParaRPr lang="en-US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3EB54ED-5762-42F0-9921-E686D0238A08}"/>
              </a:ext>
            </a:extLst>
          </p:cNvPr>
          <p:cNvSpPr/>
          <p:nvPr/>
        </p:nvSpPr>
        <p:spPr>
          <a:xfrm>
            <a:off x="2564060" y="229754"/>
            <a:ext cx="7012368" cy="617063"/>
          </a:xfrm>
          <a:prstGeom prst="roundRect">
            <a:avLst>
              <a:gd name="adj" fmla="val 31230"/>
            </a:avLst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</a:rPr>
              <a:t>south   north   west   east    </a:t>
            </a:r>
            <a:r>
              <a:rPr lang="en-SG" sz="3200" dirty="0" err="1">
                <a:solidFill>
                  <a:schemeClr val="tx1"/>
                </a:solidFill>
              </a:rPr>
              <a:t>center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E0CB90-14BE-422B-9F8C-192D7066B3E7}"/>
              </a:ext>
            </a:extLst>
          </p:cNvPr>
          <p:cNvSpPr txBox="1"/>
          <p:nvPr/>
        </p:nvSpPr>
        <p:spPr>
          <a:xfrm>
            <a:off x="1026610" y="2009043"/>
            <a:ext cx="1417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 err="1">
                <a:solidFill>
                  <a:srgbClr val="C00000"/>
                </a:solidFill>
              </a:rPr>
              <a:t>center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A78131-E088-40EF-B46F-F5B96A3DDBC3}"/>
              </a:ext>
            </a:extLst>
          </p:cNvPr>
          <p:cNvSpPr txBox="1"/>
          <p:nvPr/>
        </p:nvSpPr>
        <p:spPr>
          <a:xfrm>
            <a:off x="2481469" y="2009043"/>
            <a:ext cx="1069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north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561D54-82E5-4F48-B30F-C864F7E9473C}"/>
              </a:ext>
            </a:extLst>
          </p:cNvPr>
          <p:cNvSpPr txBox="1"/>
          <p:nvPr/>
        </p:nvSpPr>
        <p:spPr>
          <a:xfrm>
            <a:off x="4568035" y="3668508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east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2AE1D9-79E8-472B-8A2E-5561F5BBFA08}"/>
              </a:ext>
            </a:extLst>
          </p:cNvPr>
          <p:cNvSpPr txBox="1"/>
          <p:nvPr/>
        </p:nvSpPr>
        <p:spPr>
          <a:xfrm>
            <a:off x="2617820" y="5211179"/>
            <a:ext cx="1110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south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FCD815C-28E6-4942-8554-6CC0A90522AF}"/>
              </a:ext>
            </a:extLst>
          </p:cNvPr>
          <p:cNvSpPr txBox="1"/>
          <p:nvPr/>
        </p:nvSpPr>
        <p:spPr>
          <a:xfrm>
            <a:off x="676694" y="3703753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west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5534FE-BE53-482C-99F2-52D3758347A2}"/>
              </a:ext>
            </a:extLst>
          </p:cNvPr>
          <p:cNvSpPr txBox="1"/>
          <p:nvPr/>
        </p:nvSpPr>
        <p:spPr>
          <a:xfrm>
            <a:off x="5247816" y="2969104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city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D4F42D-7A4F-440E-B29D-841558FA75F8}"/>
              </a:ext>
            </a:extLst>
          </p:cNvPr>
          <p:cNvSpPr txBox="1"/>
          <p:nvPr/>
        </p:nvSpPr>
        <p:spPr>
          <a:xfrm>
            <a:off x="7917167" y="2893262"/>
            <a:ext cx="1426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village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F4E029-F71C-430A-8DDB-8483487D3A97}"/>
              </a:ext>
            </a:extLst>
          </p:cNvPr>
          <p:cNvSpPr txBox="1"/>
          <p:nvPr/>
        </p:nvSpPr>
        <p:spPr>
          <a:xfrm>
            <a:off x="10385969" y="2833344"/>
            <a:ext cx="822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rgbClr val="C00000"/>
                </a:solidFill>
              </a:rPr>
              <a:t>town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BD9733E8-3AE0-4FCD-A41B-0898A0F6C5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marketplace, items, store&#10;&#10;Description automatically generated">
            <a:extLst>
              <a:ext uri="{FF2B5EF4-FFF2-40B4-BE49-F238E27FC236}">
                <a16:creationId xmlns:a16="http://schemas.microsoft.com/office/drawing/2014/main" id="{E134967E-E686-4F28-B5D3-C7576BA1F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-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2" name="Picture 11" descr="A picture containing ground, building, outdoor, stone&#10;&#10;Description automatically generated">
            <a:extLst>
              <a:ext uri="{FF2B5EF4-FFF2-40B4-BE49-F238E27FC236}">
                <a16:creationId xmlns:a16="http://schemas.microsoft.com/office/drawing/2014/main" id="{41731ED6-6EE1-4F7B-BBCF-44AF25AB6E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-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026" name="Picture 2" descr="A container ship in the water&#10;&#10;Description automatically generated with low confidence">
            <a:extLst>
              <a:ext uri="{FF2B5EF4-FFF2-40B4-BE49-F238E27FC236}">
                <a16:creationId xmlns:a16="http://schemas.microsoft.com/office/drawing/2014/main" id="{3D5894B9-F9EA-46EA-B9F0-3AEC912A5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008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, building, house&#10;&#10;Description automatically generated">
            <a:extLst>
              <a:ext uri="{FF2B5EF4-FFF2-40B4-BE49-F238E27FC236}">
                <a16:creationId xmlns:a16="http://schemas.microsoft.com/office/drawing/2014/main" id="{DB906AE2-3C0C-4A27-B872-A6C1735CF36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-47295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963AAE-277F-44F9-B5A0-5558E1CABEDD}"/>
              </a:ext>
            </a:extLst>
          </p:cNvPr>
          <p:cNvSpPr txBox="1"/>
          <p:nvPr/>
        </p:nvSpPr>
        <p:spPr>
          <a:xfrm>
            <a:off x="1276910" y="3234539"/>
            <a:ext cx="3288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Painted houses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329F82-26C0-47C8-B492-2D5764FB8361}"/>
              </a:ext>
            </a:extLst>
          </p:cNvPr>
          <p:cNvSpPr txBox="1"/>
          <p:nvPr/>
        </p:nvSpPr>
        <p:spPr>
          <a:xfrm>
            <a:off x="2295176" y="67778"/>
            <a:ext cx="1753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souvenir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CF8543-1483-4B13-9F9A-852F813BC1DB}"/>
              </a:ext>
            </a:extLst>
          </p:cNvPr>
          <p:cNvSpPr txBox="1"/>
          <p:nvPr/>
        </p:nvSpPr>
        <p:spPr>
          <a:xfrm>
            <a:off x="7503111" y="4168737"/>
            <a:ext cx="1694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ferry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FE814E-B07D-40FD-B833-EF6F32DB2BDA}"/>
              </a:ext>
            </a:extLst>
          </p:cNvPr>
          <p:cNvSpPr txBox="1"/>
          <p:nvPr/>
        </p:nvSpPr>
        <p:spPr>
          <a:xfrm>
            <a:off x="8634036" y="174310"/>
            <a:ext cx="1753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highlight>
                  <a:srgbClr val="FFFF00"/>
                </a:highlight>
              </a:rPr>
              <a:t>tourists</a:t>
            </a:r>
          </a:p>
        </p:txBody>
      </p:sp>
    </p:spTree>
    <p:extLst>
      <p:ext uri="{BB962C8B-B14F-4D97-AF65-F5344CB8AC3E}">
        <p14:creationId xmlns:p14="http://schemas.microsoft.com/office/powerpoint/2010/main" val="409564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venir-16296898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urists-16296899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inted-houses-1629689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rry-16296904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  <p:bldP spid="15" grpId="0"/>
      <p:bldP spid="15" grpId="1"/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CBDFDF-DE2D-40C0-A29B-69A9B7395AC2}"/>
              </a:ext>
            </a:extLst>
          </p:cNvPr>
          <p:cNvSpPr txBox="1"/>
          <p:nvPr/>
        </p:nvSpPr>
        <p:spPr>
          <a:xfrm>
            <a:off x="4408215" y="266953"/>
            <a:ext cx="2507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LISTENING</a:t>
            </a:r>
            <a:endParaRPr lang="en-US" sz="3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F488E882-6054-470F-A858-F9882C717A9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93349" y="198418"/>
            <a:ext cx="714866" cy="714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BBED50-6A38-42D6-B2BE-7641A3BC0190}"/>
              </a:ext>
            </a:extLst>
          </p:cNvPr>
          <p:cNvSpPr txBox="1"/>
          <p:nvPr/>
        </p:nvSpPr>
        <p:spPr>
          <a:xfrm>
            <a:off x="1311696" y="1170371"/>
            <a:ext cx="9328191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+mj-lt"/>
              </a:rPr>
              <a:t>Listen to a boy talking about his hometown. Does he like living there?</a:t>
            </a:r>
            <a:endParaRPr lang="en-US" sz="2400" b="1" dirty="0">
              <a:latin typeface="+mj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9125BB-3AD7-42D0-84DC-92B885A6244E}"/>
              </a:ext>
            </a:extLst>
          </p:cNvPr>
          <p:cNvSpPr/>
          <p:nvPr/>
        </p:nvSpPr>
        <p:spPr>
          <a:xfrm>
            <a:off x="3920892" y="1814153"/>
            <a:ext cx="7680558" cy="272511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Listen and circle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Luca lives in a village on </a:t>
            </a:r>
            <a:r>
              <a:rPr lang="en-US" sz="2400" dirty="0" err="1">
                <a:solidFill>
                  <a:schemeClr val="tx1"/>
                </a:solidFill>
                <a:latin typeface="Adobe Garamond Pro Bold" panose="02020702060506020403" pitchFamily="18" charset="0"/>
              </a:rPr>
              <a:t>Brurano</a:t>
            </a: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 Island.         T      F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His hometown is in the north of Italy.               T     F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It’s a big village                                                     T     F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There are many painted houses</a:t>
            </a:r>
            <a:r>
              <a:rPr lang="en-US">
                <a:solidFill>
                  <a:schemeClr val="tx1"/>
                </a:solidFill>
                <a:latin typeface="Adobe Garamond Pro Bold" panose="02020702060506020403" pitchFamily="18" charset="0"/>
              </a:rPr>
              <a:t>.                                    </a:t>
            </a:r>
            <a:r>
              <a:rPr lang="en-US" sz="2400">
                <a:solidFill>
                  <a:schemeClr val="tx1"/>
                </a:solidFill>
                <a:latin typeface="Adobe Garamond Pro Bold" panose="02020702060506020403" pitchFamily="18" charset="0"/>
              </a:rPr>
              <a:t>T      </a:t>
            </a:r>
            <a:r>
              <a:rPr lang="en-US" sz="2400" dirty="0">
                <a:solidFill>
                  <a:schemeClr val="tx1"/>
                </a:solidFill>
                <a:latin typeface="Adobe Garamond Pro Bold" panose="02020702060506020403" pitchFamily="18" charset="0"/>
              </a:rPr>
              <a:t>F</a:t>
            </a:r>
            <a:endParaRPr lang="en-SG" dirty="0">
              <a:solidFill>
                <a:schemeClr val="tx1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6" name="Picture 5" descr="A picture containing sky, water, boat, outdoor&#10;&#10;Description automatically generated">
            <a:extLst>
              <a:ext uri="{FF2B5EF4-FFF2-40B4-BE49-F238E27FC236}">
                <a16:creationId xmlns:a16="http://schemas.microsoft.com/office/drawing/2014/main" id="{78968A68-65EA-4530-A6B2-AEA1A1C6CA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0" y="1747941"/>
            <a:ext cx="3587975" cy="2690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449515-94CF-4786-AAC6-DC3AF801A008}"/>
              </a:ext>
            </a:extLst>
          </p:cNvPr>
          <p:cNvSpPr txBox="1"/>
          <p:nvPr/>
        </p:nvSpPr>
        <p:spPr>
          <a:xfrm>
            <a:off x="488623" y="8883997"/>
            <a:ext cx="43300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://www.wired.it/lifestyle/viaggi/2014/05/05/viaggio-dove-filtri-di-instagram-non-servono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2" name="CD1-TRACK 14">
            <a:hlinkClick r:id="" action="ppaction://media"/>
            <a:extLst>
              <a:ext uri="{FF2B5EF4-FFF2-40B4-BE49-F238E27FC236}">
                <a16:creationId xmlns:a16="http://schemas.microsoft.com/office/drawing/2014/main" id="{BD44BB80-491A-45B0-84CC-AE031E9E8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39276" y="-1607"/>
            <a:ext cx="487363" cy="4873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D8D7CD0-49DA-40DC-89E2-B1360BFBFEB5}"/>
              </a:ext>
            </a:extLst>
          </p:cNvPr>
          <p:cNvSpPr/>
          <p:nvPr/>
        </p:nvSpPr>
        <p:spPr>
          <a:xfrm>
            <a:off x="9978501" y="2503653"/>
            <a:ext cx="506027" cy="34622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36A0C6-F62D-4D5D-AD4B-987DD8EC1AAB}"/>
              </a:ext>
            </a:extLst>
          </p:cNvPr>
          <p:cNvSpPr/>
          <p:nvPr/>
        </p:nvSpPr>
        <p:spPr>
          <a:xfrm>
            <a:off x="10737541" y="3020682"/>
            <a:ext cx="506027" cy="34622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FC163E-229B-4F9B-8BFE-CBCCD5F713A4}"/>
              </a:ext>
            </a:extLst>
          </p:cNvPr>
          <p:cNvSpPr/>
          <p:nvPr/>
        </p:nvSpPr>
        <p:spPr>
          <a:xfrm>
            <a:off x="10672530" y="3589732"/>
            <a:ext cx="432324" cy="3369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3008E4-5B20-4AA6-AFE8-2F6D12F940BF}"/>
              </a:ext>
            </a:extLst>
          </p:cNvPr>
          <p:cNvSpPr/>
          <p:nvPr/>
        </p:nvSpPr>
        <p:spPr>
          <a:xfrm>
            <a:off x="10237340" y="4092693"/>
            <a:ext cx="506027" cy="34622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8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A63C1E-3539-4DA4-9141-BA37AD92AFBB}"/>
              </a:ext>
            </a:extLst>
          </p:cNvPr>
          <p:cNvSpPr txBox="1"/>
          <p:nvPr/>
        </p:nvSpPr>
        <p:spPr>
          <a:xfrm>
            <a:off x="890353" y="1194260"/>
            <a:ext cx="10411289" cy="55659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Hi, everyone. My name is Luca. I live in a (1)__________village.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Burano Island. It's in the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(2)__________</a:t>
            </a: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Italy, about nine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kilometers from Venice. You have to take a ferry to get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here. It isn't a big village, fewer than three thousand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people live here. Burano is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____________for its brightly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painted houses. My house is bright yellow. A lot of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tourists come here to take photos and buy souvenirs.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Here we have warm (4)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very cold (5)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love my village. It's the best place in the world.</a:t>
            </a:r>
            <a:br>
              <a:rPr lang="en-US" sz="24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CF43E-5A46-4815-AAD3-BE67E5EE603C}"/>
              </a:ext>
            </a:extLst>
          </p:cNvPr>
          <p:cNvSpPr txBox="1"/>
          <p:nvPr/>
        </p:nvSpPr>
        <p:spPr>
          <a:xfrm>
            <a:off x="2797945" y="479394"/>
            <a:ext cx="659610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badi" panose="020B0604020104020204" pitchFamily="34" charset="0"/>
              </a:rPr>
              <a:t>Listen again and fill in the blanks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0951D88-C199-4147-B5F0-A1BA44A0EB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83079" y="383571"/>
            <a:ext cx="714866" cy="714866"/>
          </a:xfrm>
          <a:prstGeom prst="rect">
            <a:avLst/>
          </a:prstGeom>
        </p:spPr>
      </p:pic>
      <p:pic>
        <p:nvPicPr>
          <p:cNvPr id="6" name="CD1-TRACK 14">
            <a:hlinkClick r:id="" action="ppaction://media"/>
            <a:extLst>
              <a:ext uri="{FF2B5EF4-FFF2-40B4-BE49-F238E27FC236}">
                <a16:creationId xmlns:a16="http://schemas.microsoft.com/office/drawing/2014/main" id="{304E4BC4-E939-4869-AD5C-849104389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0946" y="503042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85742-5A9D-47A3-9335-C3F88A684E71}"/>
              </a:ext>
            </a:extLst>
          </p:cNvPr>
          <p:cNvSpPr txBox="1"/>
          <p:nvPr/>
        </p:nvSpPr>
        <p:spPr>
          <a:xfrm>
            <a:off x="6807695" y="1329490"/>
            <a:ext cx="103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small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AC47D-0BCA-4A48-8CB0-7AD1411C9447}"/>
              </a:ext>
            </a:extLst>
          </p:cNvPr>
          <p:cNvSpPr txBox="1"/>
          <p:nvPr/>
        </p:nvSpPr>
        <p:spPr>
          <a:xfrm>
            <a:off x="5057309" y="1852710"/>
            <a:ext cx="1038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north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C05C1-241B-444F-A982-88693FD77F3E}"/>
              </a:ext>
            </a:extLst>
          </p:cNvPr>
          <p:cNvSpPr txBox="1"/>
          <p:nvPr/>
        </p:nvSpPr>
        <p:spPr>
          <a:xfrm>
            <a:off x="5057309" y="3490324"/>
            <a:ext cx="1750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famous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019F3-C73A-47D8-BB3D-CA6340F1ECBE}"/>
              </a:ext>
            </a:extLst>
          </p:cNvPr>
          <p:cNvSpPr txBox="1"/>
          <p:nvPr/>
        </p:nvSpPr>
        <p:spPr>
          <a:xfrm>
            <a:off x="4156225" y="5202075"/>
            <a:ext cx="142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summers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C3A83-6EA2-4CEA-B75F-1ADE73A24D7E}"/>
              </a:ext>
            </a:extLst>
          </p:cNvPr>
          <p:cNvSpPr txBox="1"/>
          <p:nvPr/>
        </p:nvSpPr>
        <p:spPr>
          <a:xfrm>
            <a:off x="8132311" y="5140520"/>
            <a:ext cx="1420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winters</a:t>
            </a: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C2A95AB-C74C-4DA5-95A8-C59BCE5D22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8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8A195D-A8AB-4C94-A15E-757DB5F0B43C}"/>
              </a:ext>
            </a:extLst>
          </p:cNvPr>
          <p:cNvSpPr txBox="1"/>
          <p:nvPr/>
        </p:nvSpPr>
        <p:spPr>
          <a:xfrm>
            <a:off x="2872290" y="2045471"/>
            <a:ext cx="60945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96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92951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49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7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E9A1C7B-5071-4AB2-BD98-D317A27C6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4628ED-3975-47E2-A0B0-551E7E0EC5AC}"/>
              </a:ext>
            </a:extLst>
          </p:cNvPr>
          <p:cNvSpPr txBox="1"/>
          <p:nvPr/>
        </p:nvSpPr>
        <p:spPr>
          <a:xfrm>
            <a:off x="1733006" y="74190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https://wordwall.net/resource/20542568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F1CFA36-11D5-4E99-B41C-2A52B18AC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8258" y="1227585"/>
            <a:ext cx="9205154" cy="5363715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0A5CB5E1-2F16-4C7F-A5EC-DDB6103076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46990" y="410911"/>
            <a:ext cx="1066070" cy="8015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321B0D-D3D4-4CB3-B7C0-F5CE81411567}"/>
              </a:ext>
            </a:extLst>
          </p:cNvPr>
          <p:cNvSpPr txBox="1"/>
          <p:nvPr/>
        </p:nvSpPr>
        <p:spPr>
          <a:xfrm>
            <a:off x="6384728" y="568574"/>
            <a:ext cx="125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highlight>
                  <a:srgbClr val="FFFF00"/>
                </a:highlight>
              </a:rPr>
              <a:t>Click here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4750BD8-9BB1-43FE-9814-A555AAA543CD}"/>
              </a:ext>
            </a:extLst>
          </p:cNvPr>
          <p:cNvSpPr/>
          <p:nvPr/>
        </p:nvSpPr>
        <p:spPr>
          <a:xfrm>
            <a:off x="7682376" y="625553"/>
            <a:ext cx="693099" cy="305372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C15B4DD-5580-4C86-A63E-DB45C0CCFD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2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ED4E84-8E92-450A-858C-0F407E79A180}"/>
              </a:ext>
            </a:extLst>
          </p:cNvPr>
          <p:cNvSpPr txBox="1"/>
          <p:nvPr/>
        </p:nvSpPr>
        <p:spPr>
          <a:xfrm>
            <a:off x="2425824" y="1950414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54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HOMEWORK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9B99E-73F7-415E-803F-138AFDDB0B10}"/>
              </a:ext>
            </a:extLst>
          </p:cNvPr>
          <p:cNvSpPr txBox="1"/>
          <p:nvPr/>
        </p:nvSpPr>
        <p:spPr>
          <a:xfrm>
            <a:off x="1535837" y="3311371"/>
            <a:ext cx="8648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/>
              <a:t>Learn vocabulary </a:t>
            </a:r>
          </a:p>
          <a:p>
            <a:pPr marL="285750" indent="-285750">
              <a:buFontTx/>
              <a:buChar char="-"/>
            </a:pPr>
            <a:r>
              <a:rPr lang="en-US" sz="3600" dirty="0"/>
              <a:t>Do workbook exercise </a:t>
            </a:r>
            <a:r>
              <a:rPr lang="en-US" sz="3600"/>
              <a:t>page (……………….)</a:t>
            </a:r>
            <a:endParaRPr lang="en-US" sz="3600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5E58A13-1B5A-4B3F-827B-6BC4F9244C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0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7679778" cy="999325"/>
            <a:chOff x="2956033" y="2603400"/>
            <a:chExt cx="6177457" cy="999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0966765064-Ms PHƯƠNG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000501" y="4152111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1123005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45CF96-5E45-4FDF-A893-1ADB2281223E}"/>
              </a:ext>
            </a:extLst>
          </p:cNvPr>
          <p:cNvSpPr/>
          <p:nvPr/>
        </p:nvSpPr>
        <p:spPr>
          <a:xfrm>
            <a:off x="1573920" y="3576129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38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WARM UP</a:t>
            </a: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AFB59DE-597A-4F40-9571-D27AA487D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5">
            <a:extLst>
              <a:ext uri="{FF2B5EF4-FFF2-40B4-BE49-F238E27FC236}">
                <a16:creationId xmlns:a16="http://schemas.microsoft.com/office/drawing/2014/main" id="{4EB6EB6C-C8B7-49E3-AD7E-7F1D744175E1}"/>
              </a:ext>
            </a:extLst>
          </p:cNvPr>
          <p:cNvGrpSpPr/>
          <p:nvPr/>
        </p:nvGrpSpPr>
        <p:grpSpPr>
          <a:xfrm>
            <a:off x="3780113" y="4115028"/>
            <a:ext cx="1459162" cy="1459162"/>
            <a:chOff x="0" y="0"/>
            <a:chExt cx="6350000" cy="6350000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F42E853F-23BD-4869-A9DF-5B1D80480F20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837039" y="4368637"/>
            <a:ext cx="1158466" cy="884647"/>
          </a:xfrm>
          <a:prstGeom prst="rect">
            <a:avLst/>
          </a:prstGeom>
        </p:spPr>
      </p:pic>
      <p:grpSp>
        <p:nvGrpSpPr>
          <p:cNvPr id="45" name="Group 5">
            <a:extLst>
              <a:ext uri="{FF2B5EF4-FFF2-40B4-BE49-F238E27FC236}">
                <a16:creationId xmlns:a16="http://schemas.microsoft.com/office/drawing/2014/main" id="{247EC94D-FD83-4A9E-A519-E619E1525230}"/>
              </a:ext>
            </a:extLst>
          </p:cNvPr>
          <p:cNvGrpSpPr/>
          <p:nvPr/>
        </p:nvGrpSpPr>
        <p:grpSpPr>
          <a:xfrm>
            <a:off x="8689911" y="4115028"/>
            <a:ext cx="1459162" cy="1459162"/>
            <a:chOff x="0" y="0"/>
            <a:chExt cx="6350000" cy="6350000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D4610ADB-2417-4A50-9472-536E0DC4127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20169" y="4326415"/>
            <a:ext cx="1007310" cy="105477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985749" y="4115028"/>
            <a:ext cx="1459162" cy="145916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72519" y="4462532"/>
            <a:ext cx="981245" cy="782543"/>
          </a:xfrm>
          <a:prstGeom prst="rect">
            <a:avLst/>
          </a:prstGeom>
        </p:spPr>
      </p:pic>
      <p:grpSp>
        <p:nvGrpSpPr>
          <p:cNvPr id="39" name="Group 5">
            <a:extLst>
              <a:ext uri="{FF2B5EF4-FFF2-40B4-BE49-F238E27FC236}">
                <a16:creationId xmlns:a16="http://schemas.microsoft.com/office/drawing/2014/main" id="{E8EB3BF3-9369-4514-A35D-E7330C45C4A9}"/>
              </a:ext>
            </a:extLst>
          </p:cNvPr>
          <p:cNvGrpSpPr/>
          <p:nvPr/>
        </p:nvGrpSpPr>
        <p:grpSpPr>
          <a:xfrm>
            <a:off x="5492254" y="4115028"/>
            <a:ext cx="1459162" cy="1459162"/>
            <a:chOff x="0" y="0"/>
            <a:chExt cx="6350000" cy="6350000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5E6CCC1-0E42-48EC-8449-675946F90DA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5695650" y="4280556"/>
            <a:ext cx="800699" cy="1044390"/>
          </a:xfrm>
          <a:prstGeom prst="rect">
            <a:avLst/>
          </a:prstGeom>
        </p:spPr>
      </p:pic>
      <p:grpSp>
        <p:nvGrpSpPr>
          <p:cNvPr id="49" name="Group 5">
            <a:extLst>
              <a:ext uri="{FF2B5EF4-FFF2-40B4-BE49-F238E27FC236}">
                <a16:creationId xmlns:a16="http://schemas.microsoft.com/office/drawing/2014/main" id="{30789E91-CFF2-4A2B-AC0E-F826903FEE92}"/>
              </a:ext>
            </a:extLst>
          </p:cNvPr>
          <p:cNvGrpSpPr/>
          <p:nvPr/>
        </p:nvGrpSpPr>
        <p:grpSpPr>
          <a:xfrm>
            <a:off x="7196184" y="4115028"/>
            <a:ext cx="1459162" cy="1459162"/>
            <a:chOff x="0" y="0"/>
            <a:chExt cx="6350000" cy="6350000"/>
          </a:xfrm>
        </p:grpSpPr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D2630DA-2A72-4622-93BD-F5023C1FF17B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323609" y="4326415"/>
            <a:ext cx="1204310" cy="1054775"/>
          </a:xfrm>
          <a:prstGeom prst="rect">
            <a:avLst/>
          </a:prstGeom>
        </p:spPr>
      </p:pic>
      <p:grpSp>
        <p:nvGrpSpPr>
          <p:cNvPr id="79" name="Group 5">
            <a:extLst>
              <a:ext uri="{FF2B5EF4-FFF2-40B4-BE49-F238E27FC236}">
                <a16:creationId xmlns:a16="http://schemas.microsoft.com/office/drawing/2014/main" id="{C32667D9-AA17-4A52-A06B-DCF6FFC373F7}"/>
              </a:ext>
            </a:extLst>
          </p:cNvPr>
          <p:cNvGrpSpPr/>
          <p:nvPr/>
        </p:nvGrpSpPr>
        <p:grpSpPr>
          <a:xfrm>
            <a:off x="10384386" y="4019218"/>
            <a:ext cx="1459162" cy="1459162"/>
            <a:chOff x="0" y="0"/>
            <a:chExt cx="6350000" cy="6350000"/>
          </a:xfrm>
        </p:grpSpPr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71E8AAA9-CF74-4DF4-9C17-9D008BB125E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707709" y="4352218"/>
            <a:ext cx="865023" cy="90106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45384" y="4198835"/>
            <a:ext cx="1375355" cy="1375355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491537" y="4529827"/>
            <a:ext cx="1083053" cy="7432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13BF7C-5A55-4AF0-954D-9EED904CFC73}"/>
              </a:ext>
            </a:extLst>
          </p:cNvPr>
          <p:cNvGrpSpPr/>
          <p:nvPr/>
        </p:nvGrpSpPr>
        <p:grpSpPr>
          <a:xfrm>
            <a:off x="156535" y="1203024"/>
            <a:ext cx="1452651" cy="1459162"/>
            <a:chOff x="156535" y="1203024"/>
            <a:chExt cx="1452651" cy="1459162"/>
          </a:xfrm>
        </p:grpSpPr>
        <p:grpSp>
          <p:nvGrpSpPr>
            <p:cNvPr id="41" name="Group 5">
              <a:extLst>
                <a:ext uri="{FF2B5EF4-FFF2-40B4-BE49-F238E27FC236}">
                  <a16:creationId xmlns:a16="http://schemas.microsoft.com/office/drawing/2014/main" id="{24A21F2B-069B-49E0-A289-F2F9D5A06850}"/>
                </a:ext>
              </a:extLst>
            </p:cNvPr>
            <p:cNvGrpSpPr/>
            <p:nvPr/>
          </p:nvGrpSpPr>
          <p:grpSpPr>
            <a:xfrm>
              <a:off x="156535" y="1203024"/>
              <a:ext cx="1452651" cy="1459162"/>
              <a:chOff x="14165" y="0"/>
              <a:chExt cx="6321665" cy="6350000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9B6822BF-7FE4-426F-BCC7-060812043DC0}"/>
                  </a:ext>
                </a:extLst>
              </p:cNvPr>
              <p:cNvSpPr/>
              <p:nvPr/>
            </p:nvSpPr>
            <p:spPr>
              <a:xfrm>
                <a:off x="14165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3D2F"/>
              </a:solidFill>
            </p:spPr>
          </p:sp>
        </p:grpSp>
        <p:pic>
          <p:nvPicPr>
            <p:cNvPr id="69" name="Picture 9">
              <a:extLst>
                <a:ext uri="{FF2B5EF4-FFF2-40B4-BE49-F238E27FC236}">
                  <a16:creationId xmlns:a16="http://schemas.microsoft.com/office/drawing/2014/main" id="{9B53701F-0199-4DC9-B895-CB2A4AB28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>
              <a:off x="235897" y="1750565"/>
              <a:ext cx="1265998" cy="536467"/>
            </a:xfrm>
            <a:prstGeom prst="rect">
              <a:avLst/>
            </a:prstGeom>
          </p:spPr>
        </p:pic>
      </p:grpSp>
      <p:sp>
        <p:nvSpPr>
          <p:cNvPr id="44" name="Freeform 6">
            <a:extLst>
              <a:ext uri="{FF2B5EF4-FFF2-40B4-BE49-F238E27FC236}">
                <a16:creationId xmlns:a16="http://schemas.microsoft.com/office/drawing/2014/main" id="{2D573709-462F-4FAD-9680-F1843921266B}"/>
              </a:ext>
            </a:extLst>
          </p:cNvPr>
          <p:cNvSpPr/>
          <p:nvPr/>
        </p:nvSpPr>
        <p:spPr>
          <a:xfrm>
            <a:off x="1797857" y="1116351"/>
            <a:ext cx="1452651" cy="1459162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3D2F"/>
          </a:solidFill>
        </p:spPr>
      </p:sp>
      <p:pic>
        <p:nvPicPr>
          <p:cNvPr id="70" name="Picture 10">
            <a:extLst>
              <a:ext uri="{FF2B5EF4-FFF2-40B4-BE49-F238E27FC236}">
                <a16:creationId xmlns:a16="http://schemas.microsoft.com/office/drawing/2014/main" id="{B883B26D-775B-4A56-9494-CA5B13CD6DF6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964272" y="1229873"/>
            <a:ext cx="1061102" cy="1169258"/>
          </a:xfrm>
          <a:prstGeom prst="rect">
            <a:avLst/>
          </a:prstGeom>
        </p:spPr>
      </p:pic>
      <p:sp>
        <p:nvSpPr>
          <p:cNvPr id="60" name="Freeform 6">
            <a:extLst>
              <a:ext uri="{FF2B5EF4-FFF2-40B4-BE49-F238E27FC236}">
                <a16:creationId xmlns:a16="http://schemas.microsoft.com/office/drawing/2014/main" id="{4E3A0DF9-7188-4A11-A7B7-BB6ADD204B52}"/>
              </a:ext>
            </a:extLst>
          </p:cNvPr>
          <p:cNvSpPr/>
          <p:nvPr/>
        </p:nvSpPr>
        <p:spPr>
          <a:xfrm>
            <a:off x="3533359" y="1163519"/>
            <a:ext cx="1452651" cy="1459162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3D2F"/>
          </a:solidFill>
        </p:spPr>
      </p:sp>
      <p:pic>
        <p:nvPicPr>
          <p:cNvPr id="71" name="Picture 11">
            <a:extLst>
              <a:ext uri="{FF2B5EF4-FFF2-40B4-BE49-F238E27FC236}">
                <a16:creationId xmlns:a16="http://schemas.microsoft.com/office/drawing/2014/main" id="{FC27E3B1-DCC8-46C3-839C-00A5C5F9D196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3837039" y="1283810"/>
            <a:ext cx="712805" cy="1098736"/>
          </a:xfrm>
          <a:prstGeom prst="rect">
            <a:avLst/>
          </a:prstGeom>
        </p:spPr>
      </p:pic>
      <p:grpSp>
        <p:nvGrpSpPr>
          <p:cNvPr id="65" name="Group 5">
            <a:extLst>
              <a:ext uri="{FF2B5EF4-FFF2-40B4-BE49-F238E27FC236}">
                <a16:creationId xmlns:a16="http://schemas.microsoft.com/office/drawing/2014/main" id="{86130205-2856-43CB-AB70-1DBC2D735195}"/>
              </a:ext>
            </a:extLst>
          </p:cNvPr>
          <p:cNvGrpSpPr/>
          <p:nvPr/>
        </p:nvGrpSpPr>
        <p:grpSpPr>
          <a:xfrm>
            <a:off x="8515124" y="1116351"/>
            <a:ext cx="1459162" cy="1459162"/>
            <a:chOff x="0" y="0"/>
            <a:chExt cx="6350000" cy="6350000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69E5615D-B28A-475F-B997-F1FA718D2A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2" name="Picture 12">
            <a:extLst>
              <a:ext uri="{FF2B5EF4-FFF2-40B4-BE49-F238E27FC236}">
                <a16:creationId xmlns:a16="http://schemas.microsoft.com/office/drawing/2014/main" id="{2FA9D114-57AE-4DA9-88EA-F88F8FB2C05A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8827413" y="1379620"/>
            <a:ext cx="869764" cy="869764"/>
          </a:xfrm>
          <a:prstGeom prst="rect">
            <a:avLst/>
          </a:prstGeom>
        </p:spPr>
      </p:pic>
      <p:grpSp>
        <p:nvGrpSpPr>
          <p:cNvPr id="63" name="Group 5">
            <a:extLst>
              <a:ext uri="{FF2B5EF4-FFF2-40B4-BE49-F238E27FC236}">
                <a16:creationId xmlns:a16="http://schemas.microsoft.com/office/drawing/2014/main" id="{59073682-44FC-41C7-8376-2DF0D706401E}"/>
              </a:ext>
            </a:extLst>
          </p:cNvPr>
          <p:cNvGrpSpPr/>
          <p:nvPr/>
        </p:nvGrpSpPr>
        <p:grpSpPr>
          <a:xfrm>
            <a:off x="6835185" y="1116351"/>
            <a:ext cx="1459162" cy="1459162"/>
            <a:chOff x="0" y="0"/>
            <a:chExt cx="6350000" cy="6350000"/>
          </a:xfrm>
        </p:grpSpPr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745E8C6E-66D9-4AD4-93E8-AB4D47E6E25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3" name="Picture 13">
            <a:extLst>
              <a:ext uri="{FF2B5EF4-FFF2-40B4-BE49-F238E27FC236}">
                <a16:creationId xmlns:a16="http://schemas.microsoft.com/office/drawing/2014/main" id="{3FD736C9-5D67-42F4-80DD-A3AD373FE41C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7117270" y="1381342"/>
            <a:ext cx="951278" cy="868042"/>
          </a:xfrm>
          <a:prstGeom prst="rect">
            <a:avLst/>
          </a:prstGeom>
        </p:spPr>
      </p:pic>
      <p:grpSp>
        <p:nvGrpSpPr>
          <p:cNvPr id="61" name="Group 5">
            <a:extLst>
              <a:ext uri="{FF2B5EF4-FFF2-40B4-BE49-F238E27FC236}">
                <a16:creationId xmlns:a16="http://schemas.microsoft.com/office/drawing/2014/main" id="{F1783D50-4411-483D-B08D-CFB06E37BB17}"/>
              </a:ext>
            </a:extLst>
          </p:cNvPr>
          <p:cNvGrpSpPr/>
          <p:nvPr/>
        </p:nvGrpSpPr>
        <p:grpSpPr>
          <a:xfrm>
            <a:off x="5155246" y="1116351"/>
            <a:ext cx="1459162" cy="1459162"/>
            <a:chOff x="0" y="0"/>
            <a:chExt cx="6350000" cy="6350000"/>
          </a:xfrm>
        </p:grpSpPr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5FE08A0F-CF2B-456E-A61D-62051861ACF5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4" name="Picture 14">
            <a:extLst>
              <a:ext uri="{FF2B5EF4-FFF2-40B4-BE49-F238E27FC236}">
                <a16:creationId xmlns:a16="http://schemas.microsoft.com/office/drawing/2014/main" id="{B4ED7A68-CBB7-44B0-B12E-2F195C71196B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5358579" y="1133709"/>
            <a:ext cx="1198264" cy="1157823"/>
          </a:xfrm>
          <a:prstGeom prst="rect">
            <a:avLst/>
          </a:prstGeom>
        </p:spPr>
      </p:pic>
      <p:grpSp>
        <p:nvGrpSpPr>
          <p:cNvPr id="67" name="Group 5">
            <a:extLst>
              <a:ext uri="{FF2B5EF4-FFF2-40B4-BE49-F238E27FC236}">
                <a16:creationId xmlns:a16="http://schemas.microsoft.com/office/drawing/2014/main" id="{E85E4FD4-C3E3-49B8-823F-9A883153B605}"/>
              </a:ext>
            </a:extLst>
          </p:cNvPr>
          <p:cNvGrpSpPr/>
          <p:nvPr/>
        </p:nvGrpSpPr>
        <p:grpSpPr>
          <a:xfrm>
            <a:off x="10176522" y="1070935"/>
            <a:ext cx="1459162" cy="1459162"/>
            <a:chOff x="0" y="0"/>
            <a:chExt cx="6350000" cy="6350000"/>
          </a:xfrm>
        </p:grpSpPr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D8030C14-FD74-490E-AE87-A3396820A2EF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3D2F"/>
            </a:solidFill>
          </p:spPr>
        </p:sp>
      </p:grpSp>
      <p:pic>
        <p:nvPicPr>
          <p:cNvPr id="75" name="Hình ảnh 5" descr="Ảnh có chứa văn bản, bàn&#10;&#10;Mô tả được tạo tự động">
            <a:extLst>
              <a:ext uri="{FF2B5EF4-FFF2-40B4-BE49-F238E27FC236}">
                <a16:creationId xmlns:a16="http://schemas.microsoft.com/office/drawing/2014/main" id="{0CB70FD9-388E-4977-BEBD-A227FA6EF2B0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5353" y="1334204"/>
            <a:ext cx="919547" cy="7106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F2BA92-47E8-4AB2-9EBB-4C2E40976EA8}"/>
              </a:ext>
            </a:extLst>
          </p:cNvPr>
          <p:cNvSpPr/>
          <p:nvPr/>
        </p:nvSpPr>
        <p:spPr>
          <a:xfrm>
            <a:off x="1294649" y="255652"/>
            <a:ext cx="4820661" cy="5906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  <a:ea typeface="Adobe Fangsong Std R" panose="02020400000000000000" pitchFamily="18" charset="-128"/>
              </a:rPr>
              <a:t>REVIEW VOCABULARY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Bauhaus 93" panose="04030905020B02020C02" pitchFamily="82" charset="0"/>
              <a:ea typeface="Adobe Fangsong Std R" panose="02020400000000000000" pitchFamily="18" charset="-128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E465439-4774-4AF5-89EC-C38B3E983ECE}"/>
              </a:ext>
            </a:extLst>
          </p:cNvPr>
          <p:cNvSpPr/>
          <p:nvPr/>
        </p:nvSpPr>
        <p:spPr>
          <a:xfrm>
            <a:off x="6442055" y="22101"/>
            <a:ext cx="4820661" cy="1031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accent5">
                    <a:lumMod val="50000"/>
                  </a:schemeClr>
                </a:solidFill>
                <a:latin typeface="Bauhaus 93" panose="04030905020B02020C02" pitchFamily="82" charset="0"/>
                <a:ea typeface="Adobe Fangsong Std R" panose="02020400000000000000" pitchFamily="18" charset="-128"/>
              </a:rPr>
              <a:t>Dice game</a:t>
            </a:r>
          </a:p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dobe Fangsong Std R" panose="02020400000000000000" pitchFamily="18" charset="-128"/>
                <a:cs typeface="Times New Roman" panose="02020603050405020304" pitchFamily="18" charset="0"/>
              </a:rPr>
              <a:t>https://freeonlinedice.com/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B0B47B-8CA8-43A3-A920-3CE5394AC05F}"/>
              </a:ext>
            </a:extLst>
          </p:cNvPr>
          <p:cNvSpPr/>
          <p:nvPr/>
        </p:nvSpPr>
        <p:spPr>
          <a:xfrm>
            <a:off x="124222" y="273933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3E3B6ED-722F-4595-80D9-1F500441D890}"/>
              </a:ext>
            </a:extLst>
          </p:cNvPr>
          <p:cNvSpPr/>
          <p:nvPr/>
        </p:nvSpPr>
        <p:spPr>
          <a:xfrm>
            <a:off x="1840988" y="2698424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2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BA96097-70B5-483B-9CA4-9E550B3D7B28}"/>
              </a:ext>
            </a:extLst>
          </p:cNvPr>
          <p:cNvSpPr/>
          <p:nvPr/>
        </p:nvSpPr>
        <p:spPr>
          <a:xfrm>
            <a:off x="3720168" y="2756918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9274F7-7202-4D40-B8BC-F7D059FF40FB}"/>
              </a:ext>
            </a:extLst>
          </p:cNvPr>
          <p:cNvSpPr/>
          <p:nvPr/>
        </p:nvSpPr>
        <p:spPr>
          <a:xfrm>
            <a:off x="5275288" y="2756918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4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3121F4E-E651-4545-BB32-EA789D7B8DC5}"/>
              </a:ext>
            </a:extLst>
          </p:cNvPr>
          <p:cNvSpPr/>
          <p:nvPr/>
        </p:nvSpPr>
        <p:spPr>
          <a:xfrm>
            <a:off x="6944011" y="2709751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5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BC32325-619E-4C98-8DE3-2AF7501F328D}"/>
              </a:ext>
            </a:extLst>
          </p:cNvPr>
          <p:cNvSpPr/>
          <p:nvPr/>
        </p:nvSpPr>
        <p:spPr>
          <a:xfrm>
            <a:off x="8750631" y="2698424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6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ACB63-ECE3-4128-A7EC-0E7656B2F866}"/>
              </a:ext>
            </a:extLst>
          </p:cNvPr>
          <p:cNvSpPr/>
          <p:nvPr/>
        </p:nvSpPr>
        <p:spPr>
          <a:xfrm>
            <a:off x="10316170" y="2662721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7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FDF8182-4739-4265-B2BA-E5190D04471F}"/>
              </a:ext>
            </a:extLst>
          </p:cNvPr>
          <p:cNvSpPr/>
          <p:nvPr/>
        </p:nvSpPr>
        <p:spPr>
          <a:xfrm>
            <a:off x="10626186" y="5612557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8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418351F-3DCC-4226-8EDF-D88C19660B4B}"/>
              </a:ext>
            </a:extLst>
          </p:cNvPr>
          <p:cNvSpPr/>
          <p:nvPr/>
        </p:nvSpPr>
        <p:spPr>
          <a:xfrm>
            <a:off x="9024484" y="573347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9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F7CCDCA-4C0D-4D6A-A2AA-3BCCACA6776D}"/>
              </a:ext>
            </a:extLst>
          </p:cNvPr>
          <p:cNvSpPr/>
          <p:nvPr/>
        </p:nvSpPr>
        <p:spPr>
          <a:xfrm>
            <a:off x="7452491" y="573347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10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06E0B46-85A2-4EFD-BC5B-23B931FB91C2}"/>
              </a:ext>
            </a:extLst>
          </p:cNvPr>
          <p:cNvSpPr/>
          <p:nvPr/>
        </p:nvSpPr>
        <p:spPr>
          <a:xfrm>
            <a:off x="5642037" y="5755595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11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AFE3900-47EE-4FA1-A0C4-AD652D4C87E5}"/>
              </a:ext>
            </a:extLst>
          </p:cNvPr>
          <p:cNvSpPr/>
          <p:nvPr/>
        </p:nvSpPr>
        <p:spPr>
          <a:xfrm>
            <a:off x="3965009" y="5755595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12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58CECE7-1937-4A71-A69B-EB1F0BC37F26}"/>
              </a:ext>
            </a:extLst>
          </p:cNvPr>
          <p:cNvSpPr/>
          <p:nvPr/>
        </p:nvSpPr>
        <p:spPr>
          <a:xfrm>
            <a:off x="2149066" y="5766922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13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4DF7C1C-F565-461E-9F01-1BCC763EA921}"/>
              </a:ext>
            </a:extLst>
          </p:cNvPr>
          <p:cNvSpPr/>
          <p:nvPr/>
        </p:nvSpPr>
        <p:spPr>
          <a:xfrm>
            <a:off x="491537" y="5728483"/>
            <a:ext cx="946546" cy="611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chemeClr val="accent5">
                    <a:lumMod val="50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14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2" name="Picture 11" descr="A picture containing icon&#10;&#10;Description automatically generated">
            <a:hlinkClick r:id="rId43"/>
            <a:extLst>
              <a:ext uri="{FF2B5EF4-FFF2-40B4-BE49-F238E27FC236}">
                <a16:creationId xmlns:a16="http://schemas.microsoft.com/office/drawing/2014/main" id="{AB5E3673-D594-41EC-ABC6-EB6D6A7D5E81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5"/>
              </a:ext>
            </a:extLst>
          </a:blip>
          <a:srcRect/>
          <a:stretch/>
        </p:blipFill>
        <p:spPr>
          <a:xfrm>
            <a:off x="6615886" y="131546"/>
            <a:ext cx="836605" cy="729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artment16285698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sement16285699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-the-laundry16285699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ke-the-bed16285699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-the-dishes162856998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ke-dinner16285700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-the-housework16285700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-the-shopping16285699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alcony16285698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yard16285698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gym16285698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arage1628568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lean16285700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ol163214748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EC0AE8-5697-4ABC-B7B0-E3BE10228A74}"/>
              </a:ext>
            </a:extLst>
          </p:cNvPr>
          <p:cNvSpPr/>
          <p:nvPr/>
        </p:nvSpPr>
        <p:spPr>
          <a:xfrm>
            <a:off x="2920737" y="3028777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NEW WORDS</a:t>
            </a:r>
          </a:p>
          <a:p>
            <a:pPr algn="ctr"/>
            <a:r>
              <a:rPr lang="en-SG" sz="8800" dirty="0">
                <a:solidFill>
                  <a:srgbClr val="C0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GEOGRAPHY</a:t>
            </a:r>
          </a:p>
          <a:p>
            <a:pPr algn="ctr"/>
            <a:endParaRPr lang="en-SG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en-US" sz="88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D8653755-7FFE-4FA6-A207-FF2CE884CD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160" y="1372991"/>
            <a:ext cx="3898953" cy="3898953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8F7F414-DC55-495D-A1C4-0349179538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1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1534" y="-260534"/>
            <a:ext cx="11090603" cy="6391221"/>
            <a:chOff x="521837" y="0"/>
            <a:chExt cx="11090603" cy="639122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0000625" y="640007"/>
              <a:ext cx="677762" cy="92369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869"/>
            <a:stretch>
              <a:fillRect/>
            </a:stretch>
          </p:blipFill>
          <p:spPr>
            <a:xfrm rot="-10800000">
              <a:off x="5893534" y="3503480"/>
              <a:ext cx="677762" cy="54618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40869"/>
            <a:stretch>
              <a:fillRect/>
            </a:stretch>
          </p:blipFill>
          <p:spPr>
            <a:xfrm rot="-10800000">
              <a:off x="1695969" y="1024680"/>
              <a:ext cx="677762" cy="54618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11399961" y="3873500"/>
              <a:ext cx="212479" cy="21902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8840429" y="6172200"/>
              <a:ext cx="212479" cy="21902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521837" y="5496576"/>
              <a:ext cx="212479" cy="21902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4186553" y="5484716"/>
              <a:ext cx="212479" cy="21902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646430" y="0"/>
              <a:ext cx="772158" cy="66502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6796148" y="3374585"/>
            <a:ext cx="289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9090" y="1590117"/>
            <a:ext cx="2578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center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6148" y="2424622"/>
            <a:ext cx="256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sɛntə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761" y="5345552"/>
            <a:ext cx="7213165" cy="1058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lives in an apartment in the center of the city.</a:t>
            </a:r>
          </a:p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John-lives-in-an-apartment-in-16287571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99096" y="7038159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267BA-441A-489E-A2D3-BB0F8E3347A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66" y="1044360"/>
            <a:ext cx="4109060" cy="4102964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71913C83-1052-4F88-9DBC-96216AA3A95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enter1629168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enter1629168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87088" y="1590117"/>
            <a:ext cx="2810789" cy="1634341"/>
            <a:chOff x="6387088" y="1590117"/>
            <a:chExt cx="2810789" cy="1634341"/>
          </a:xfrm>
        </p:grpSpPr>
        <p:sp>
          <p:nvSpPr>
            <p:cNvPr id="20" name="TextBox 19"/>
            <p:cNvSpPr txBox="1"/>
            <p:nvPr/>
          </p:nvSpPr>
          <p:spPr>
            <a:xfrm>
              <a:off x="6387088" y="1590117"/>
              <a:ext cx="19444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.VnVogue" panose="020B7200000000000000" pitchFamily="34" charset="0"/>
                </a:rPr>
                <a:t>city </a:t>
              </a:r>
              <a:r>
                <a:rPr lang="en-US" sz="3200" dirty="0">
                  <a:latin typeface=".VnVogue" panose="020B7200000000000000" pitchFamily="34" charset="0"/>
                </a:rPr>
                <a:t>(n)</a:t>
              </a:r>
              <a:endParaRPr lang="en-US" sz="4400" dirty="0">
                <a:latin typeface=".VnVogue" panose="020B72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42866" y="2639683"/>
              <a:ext cx="2355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/ˈ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sɪti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1233810" y="5048212"/>
            <a:ext cx="6096000" cy="1058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friend lives in a big city.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My-friend-lives-in-a-big-city16287572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41094" y="6938044"/>
            <a:ext cx="406400" cy="406400"/>
          </a:xfrm>
          <a:prstGeom prst="rect">
            <a:avLst/>
          </a:prstGeom>
        </p:spPr>
      </p:pic>
      <p:pic>
        <p:nvPicPr>
          <p:cNvPr id="18" name="Picture 17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63FCE356-B8E7-4FE2-B6D0-B2CA99EAEE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95531" y="1239084"/>
            <a:ext cx="5309382" cy="3496452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FE3F7CD-49BB-45D8-8C4B-23A853F290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16291688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16291688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6911" y="1545398"/>
            <a:ext cx="2578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village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2394" y="2469136"/>
            <a:ext cx="235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vɪlɪʤ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774" y="67715"/>
            <a:ext cx="930214" cy="880301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9123" y="4693603"/>
            <a:ext cx="8011249" cy="1052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grandparents live in a small village in the countryside</a:t>
            </a:r>
            <a:r>
              <a:rPr lang="en-US" sz="20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My-grandparents-live-in-a-smal16287575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9015" y="7096911"/>
            <a:ext cx="406400" cy="406400"/>
          </a:xfrm>
          <a:prstGeom prst="rect">
            <a:avLst/>
          </a:prstGeom>
        </p:spPr>
      </p:pic>
      <p:pic>
        <p:nvPicPr>
          <p:cNvPr id="17" name="Picture 16" descr="A picture containing mountain, outdoor, nature&#10;&#10;Description automatically generated">
            <a:extLst>
              <a:ext uri="{FF2B5EF4-FFF2-40B4-BE49-F238E27FC236}">
                <a16:creationId xmlns:a16="http://schemas.microsoft.com/office/drawing/2014/main" id="{F9473EAD-5481-4480-9386-DFAD33C2BF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96774" y="1209229"/>
            <a:ext cx="5920137" cy="3330077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C697B4B-1184-4A71-A2C8-E883F25C61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2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llage16291688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llage16291688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86015" y="4040011"/>
            <a:ext cx="4031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68173" y="1847635"/>
            <a:ext cx="222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Town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1064" y="2525601"/>
            <a:ext cx="173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taʊn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23" name="Picture 2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720392" y="5774364"/>
            <a:ext cx="6096000" cy="10586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2158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live in a town or in a city?</a:t>
            </a:r>
          </a:p>
          <a:p>
            <a:pPr>
              <a:lnSpc>
                <a:spcPct val="150000"/>
              </a:lnSpc>
            </a:pP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Do-you-live-in-a-town-or-in-a-16287577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0449" y="7199386"/>
            <a:ext cx="406400" cy="406400"/>
          </a:xfrm>
          <a:prstGeom prst="rect">
            <a:avLst/>
          </a:prstGeom>
        </p:spPr>
      </p:pic>
      <p:pic>
        <p:nvPicPr>
          <p:cNvPr id="17" name="Picture 16" descr="A picture containing outdoor, building, sky, road&#10;&#10;Description automatically generated">
            <a:extLst>
              <a:ext uri="{FF2B5EF4-FFF2-40B4-BE49-F238E27FC236}">
                <a16:creationId xmlns:a16="http://schemas.microsoft.com/office/drawing/2014/main" id="{FBA06F86-20D6-45A7-B118-65CDC23EAB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51164" y="1529178"/>
            <a:ext cx="5699465" cy="37996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869F30-8F66-4A9F-BAC7-3BDBEDFBD269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en.wikipedia.org/wiki/Old_Town,_Toronto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8232818-F117-49B7-82C5-E74B14BAA0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1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wn16291689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wn16291689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6369246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758</Words>
  <Application>Microsoft Office PowerPoint</Application>
  <PresentationFormat>Widescreen</PresentationFormat>
  <Paragraphs>139</Paragraphs>
  <Slides>22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.VnVogue</vt:lpstr>
      <vt:lpstr>Adobe Garamond Pro Bold</vt:lpstr>
      <vt:lpstr>Arial</vt:lpstr>
      <vt:lpstr>Abadi</vt:lpstr>
      <vt:lpstr>Arial Black</vt:lpstr>
      <vt:lpstr>Times New Roman</vt:lpstr>
      <vt:lpstr>Adobe Gothic Std B</vt:lpstr>
      <vt:lpstr>Bauhaus 93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user822</cp:lastModifiedBy>
  <cp:revision>99</cp:revision>
  <cp:lastPrinted>2021-08-11T00:59:13Z</cp:lastPrinted>
  <dcterms:created xsi:type="dcterms:W3CDTF">2021-08-05T04:02:50Z</dcterms:created>
  <dcterms:modified xsi:type="dcterms:W3CDTF">2021-09-23T01:19:55Z</dcterms:modified>
</cp:coreProperties>
</file>