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handoutMasterIdLst>
    <p:handoutMasterId r:id="rId19"/>
  </p:handoutMasterIdLst>
  <p:sldIdLst>
    <p:sldId id="260" r:id="rId2"/>
    <p:sldId id="343" r:id="rId3"/>
    <p:sldId id="329" r:id="rId4"/>
    <p:sldId id="346" r:id="rId5"/>
    <p:sldId id="347" r:id="rId6"/>
    <p:sldId id="344" r:id="rId7"/>
    <p:sldId id="256" r:id="rId8"/>
    <p:sldId id="326" r:id="rId9"/>
    <p:sldId id="330" r:id="rId10"/>
    <p:sldId id="349" r:id="rId11"/>
    <p:sldId id="352" r:id="rId12"/>
    <p:sldId id="328" r:id="rId13"/>
    <p:sldId id="345" r:id="rId14"/>
    <p:sldId id="333" r:id="rId15"/>
    <p:sldId id="331" r:id="rId16"/>
    <p:sldId id="317" r:id="rId17"/>
    <p:sldId id="353" r:id="rId18"/>
  </p:sldIdLst>
  <p:sldSz cx="12192000" cy="6858000"/>
  <p:notesSz cx="6797675" cy="9928225"/>
  <p:embeddedFontLst>
    <p:embeddedFont>
      <p:font typeface="Adobe Gothic Std B" panose="020B0800000000000000" charset="-128"/>
      <p:bold r:id="rId20"/>
    </p:embeddedFont>
    <p:embeddedFont>
      <p:font typeface="Abadi" panose="020B0604020104020204" pitchFamily="34" charset="0"/>
      <p:regular r:id="rId21"/>
    </p:embeddedFont>
    <p:embeddedFont>
      <p:font typeface="Adobe Garamond Pro Bold" panose="02020702060506020403" charset="0"/>
      <p:bold r:id="rId22"/>
      <p:boldItalic r:id="rId23"/>
    </p:embeddedFont>
    <p:embeddedFont>
      <p:font typeface="Aharoni" panose="02010803020104030203" pitchFamily="2" charset="-79"/>
      <p:bold r:id="rId24"/>
    </p:embeddedFont>
    <p:embeddedFont>
      <p:font typeface="Amasis MT Pro Black" panose="02040A04050005020304" pitchFamily="18" charset="0"/>
      <p:bold r:id="rId25"/>
      <p:boldItalic r:id="rId26"/>
    </p:embeddedFon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 Medium" panose="02000000000000000000" pitchFamily="2" charset="0"/>
      <p:regular r:id="rId32"/>
      <p:italic r:id="rId33"/>
    </p:embeddedFont>
    <p:embeddedFont>
      <p:font typeface="Tahoma" panose="020B0604030504040204" pitchFamily="34" charset="0"/>
      <p:regular r:id="rId34"/>
      <p:bold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2BF"/>
    <a:srgbClr val="FFFFCC"/>
    <a:srgbClr val="FF6C6C"/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30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44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68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0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9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09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2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71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7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5" r:id="rId2"/>
    <p:sldLayoutId id="2147483674" r:id="rId3"/>
    <p:sldLayoutId id="2147483688" r:id="rId4"/>
    <p:sldLayoutId id="2147483687" r:id="rId5"/>
    <p:sldLayoutId id="2147483686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4" r:id="rId12"/>
    <p:sldLayoutId id="2147483680" r:id="rId13"/>
    <p:sldLayoutId id="2147483681" r:id="rId14"/>
    <p:sldLayoutId id="2147483682" r:id="rId15"/>
    <p:sldLayoutId id="2147483683" r:id="rId16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loud-sound-speaker-volume-icon-157172/" TargetMode="External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slide" Target="slide12.xml"/><Relationship Id="rId2" Type="http://schemas.openxmlformats.org/officeDocument/2006/relationships/audio" Target="../media/media4.wav"/><Relationship Id="rId16" Type="http://schemas.openxmlformats.org/officeDocument/2006/relationships/image" Target="../media/image34.gif"/><Relationship Id="rId1" Type="http://schemas.microsoft.com/office/2007/relationships/media" Target="../media/media4.wav"/><Relationship Id="rId6" Type="http://schemas.openxmlformats.org/officeDocument/2006/relationships/image" Target="../media/image21.png"/><Relationship Id="rId11" Type="http://schemas.openxmlformats.org/officeDocument/2006/relationships/image" Target="../media/image29.jpeg"/><Relationship Id="rId5" Type="http://schemas.openxmlformats.org/officeDocument/2006/relationships/image" Target="../media/image24.gif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3.gif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codlrc.org/esl/pronounce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hyperlink" Target="https://www.pexels.com/photo/photo-of-living-room-3209045/" TargetMode="External"/><Relationship Id="rId3" Type="http://schemas.openxmlformats.org/officeDocument/2006/relationships/hyperlink" Target="https://koaloenvivoyenprivado.blogspot.com/2018/02/ikea-kitchen-space-planner-kitchen.html" TargetMode="External"/><Relationship Id="rId7" Type="http://schemas.openxmlformats.org/officeDocument/2006/relationships/hyperlink" Target="https://pxhere.com/en/photo/1201691" TargetMode="External"/><Relationship Id="rId12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hyperlink" Target="https://resnickscity.wordpress.com/2009/04/14/anochecer-en-resnicks-city/" TargetMode="External"/><Relationship Id="rId5" Type="http://schemas.openxmlformats.org/officeDocument/2006/relationships/hyperlink" Target="https://www.goodfreephotos.com/other-landscapes/blue-green-river-flowing-through-landscape.jpg.php" TargetMode="External"/><Relationship Id="rId10" Type="http://schemas.openxmlformats.org/officeDocument/2006/relationships/image" Target="../media/image6.jpeg"/><Relationship Id="rId4" Type="http://schemas.openxmlformats.org/officeDocument/2006/relationships/image" Target="../media/image3.jpeg"/><Relationship Id="rId9" Type="http://schemas.openxmlformats.org/officeDocument/2006/relationships/hyperlink" Target="http://cute-pictures.blogspot.com/2009/10/high-resolution-printable-baby-potrait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hyperlink" Target="https://www.pexels.com/photo/photo-of-living-room-3209045/" TargetMode="External"/><Relationship Id="rId3" Type="http://schemas.openxmlformats.org/officeDocument/2006/relationships/hyperlink" Target="https://koaloenvivoyenprivado.blogspot.com/2018/02/ikea-kitchen-space-planner-kitchen.html" TargetMode="External"/><Relationship Id="rId7" Type="http://schemas.openxmlformats.org/officeDocument/2006/relationships/hyperlink" Target="https://pxhere.com/en/photo/1201691" TargetMode="External"/><Relationship Id="rId12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hyperlink" Target="https://resnickscity.wordpress.com/2009/04/14/anochecer-en-resnicks-city/" TargetMode="External"/><Relationship Id="rId5" Type="http://schemas.openxmlformats.org/officeDocument/2006/relationships/hyperlink" Target="https://www.goodfreephotos.com/other-landscapes/blue-green-river-flowing-through-landscape.jpg.php" TargetMode="External"/><Relationship Id="rId10" Type="http://schemas.openxmlformats.org/officeDocument/2006/relationships/image" Target="../media/image12.jpeg"/><Relationship Id="rId4" Type="http://schemas.openxmlformats.org/officeDocument/2006/relationships/image" Target="../media/image9.jpeg"/><Relationship Id="rId9" Type="http://schemas.openxmlformats.org/officeDocument/2006/relationships/hyperlink" Target="http://cute-pictures.blogspot.com/2009/10/high-resolution-printable-baby-potrait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1" y="51620"/>
            <a:ext cx="1219199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407066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62241" y="1313011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930458" y="3651945"/>
            <a:ext cx="352425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3435311" y="3440807"/>
            <a:ext cx="414338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458864" y="2521641"/>
            <a:ext cx="3175438" cy="101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UNIT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4872921" y="3633937"/>
            <a:ext cx="2657427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HOME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5662241" y="5747984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33A6C6-F04D-4AA1-B895-609A7AAF6F63}"/>
              </a:ext>
            </a:extLst>
          </p:cNvPr>
          <p:cNvSpPr/>
          <p:nvPr/>
        </p:nvSpPr>
        <p:spPr>
          <a:xfrm>
            <a:off x="3775187" y="64919"/>
            <a:ext cx="4641626" cy="757117"/>
          </a:xfrm>
          <a:prstGeom prst="roundRect">
            <a:avLst/>
          </a:prstGeom>
          <a:solidFill>
            <a:srgbClr val="F6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>
                <a:latin typeface="Adobe Garamond Pro Bold" panose="02020702060506020403" pitchFamily="18" charset="0"/>
              </a:rPr>
              <a:t>PRONUNCIATION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079D13-8169-401D-9168-A0BDB55B860B}"/>
              </a:ext>
            </a:extLst>
          </p:cNvPr>
          <p:cNvSpPr txBox="1"/>
          <p:nvPr/>
        </p:nvSpPr>
        <p:spPr>
          <a:xfrm>
            <a:off x="784338" y="1245747"/>
            <a:ext cx="619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Focus on the /I/ sound.</a:t>
            </a:r>
            <a:endParaRPr 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F8F02-D4B1-447E-8DCD-0C3CFCA2A7AE}"/>
              </a:ext>
            </a:extLst>
          </p:cNvPr>
          <p:cNvSpPr txBox="1"/>
          <p:nvPr/>
        </p:nvSpPr>
        <p:spPr>
          <a:xfrm>
            <a:off x="790576" y="1956373"/>
            <a:ext cx="1038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b. Listen to the words and focus on the underlined letters.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F5224-790C-4E3F-957D-ECB5EDA079A0}"/>
              </a:ext>
            </a:extLst>
          </p:cNvPr>
          <p:cNvSpPr txBox="1"/>
          <p:nvPr/>
        </p:nvSpPr>
        <p:spPr>
          <a:xfrm>
            <a:off x="1209675" y="2666999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k</a:t>
            </a:r>
            <a:r>
              <a:rPr lang="en-US" sz="3200" b="1" i="1" u="sng">
                <a:solidFill>
                  <a:srgbClr val="C00000"/>
                </a:solidFill>
              </a:rPr>
              <a:t>i</a:t>
            </a:r>
            <a:r>
              <a:rPr lang="en-US" sz="3200" i="1"/>
              <a:t>tchen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FF967-85C3-4E8A-82DB-023DA3AE4852}"/>
              </a:ext>
            </a:extLst>
          </p:cNvPr>
          <p:cNvSpPr txBox="1"/>
          <p:nvPr/>
        </p:nvSpPr>
        <p:spPr>
          <a:xfrm>
            <a:off x="3552825" y="2666998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d</a:t>
            </a:r>
            <a:r>
              <a:rPr lang="en-US" sz="3200" b="1" i="1" u="sng">
                <a:solidFill>
                  <a:srgbClr val="C00000"/>
                </a:solidFill>
              </a:rPr>
              <a:t>i</a:t>
            </a:r>
            <a:r>
              <a:rPr lang="en-US" sz="3200" i="1"/>
              <a:t>nner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BD60F-2E88-4214-8E16-40CB1AD94179}"/>
              </a:ext>
            </a:extLst>
          </p:cNvPr>
          <p:cNvSpPr txBox="1"/>
          <p:nvPr/>
        </p:nvSpPr>
        <p:spPr>
          <a:xfrm>
            <a:off x="790576" y="3251773"/>
            <a:ext cx="1038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c. Listen and cross the one with the different sound.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D7C58-3348-4730-B2BF-FD30B32C8030}"/>
              </a:ext>
            </a:extLst>
          </p:cNvPr>
          <p:cNvSpPr txBox="1"/>
          <p:nvPr/>
        </p:nvSpPr>
        <p:spPr>
          <a:xfrm>
            <a:off x="1209675" y="3897445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d</a:t>
            </a:r>
            <a:r>
              <a:rPr lang="en-US" sz="3200" u="sng">
                <a:solidFill>
                  <a:srgbClr val="C00000"/>
                </a:solidFill>
              </a:rPr>
              <a:t>i</a:t>
            </a:r>
            <a:r>
              <a:rPr lang="en-US" sz="3200" i="1"/>
              <a:t>shes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B147A-7269-4E30-8608-1B1DC7F5DDCE}"/>
              </a:ext>
            </a:extLst>
          </p:cNvPr>
          <p:cNvSpPr txBox="1"/>
          <p:nvPr/>
        </p:nvSpPr>
        <p:spPr>
          <a:xfrm>
            <a:off x="2933700" y="3836548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/>
              <a:t>l</a:t>
            </a:r>
            <a:r>
              <a:rPr lang="en-US" sz="3200" b="1" i="1" u="sng">
                <a:solidFill>
                  <a:srgbClr val="C00000"/>
                </a:solidFill>
              </a:rPr>
              <a:t>i</a:t>
            </a:r>
            <a:r>
              <a:rPr lang="en-US" sz="3200" i="1"/>
              <a:t>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3545F-0726-4790-8C28-650667C5A41E}"/>
              </a:ext>
            </a:extLst>
          </p:cNvPr>
          <p:cNvSpPr txBox="1"/>
          <p:nvPr/>
        </p:nvSpPr>
        <p:spPr>
          <a:xfrm>
            <a:off x="4476750" y="3892782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solidFill>
                  <a:srgbClr val="C00000"/>
                </a:solidFill>
              </a:rPr>
              <a:t>i</a:t>
            </a:r>
            <a:r>
              <a:rPr lang="en-US" sz="3200" i="1"/>
              <a:t>dea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B2E79-0FFF-4365-B4DC-B8CB7EB4C5E3}"/>
              </a:ext>
            </a:extLst>
          </p:cNvPr>
          <p:cNvSpPr txBox="1"/>
          <p:nvPr/>
        </p:nvSpPr>
        <p:spPr>
          <a:xfrm>
            <a:off x="784338" y="4904462"/>
            <a:ext cx="1038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d. Read the words with the correct sound to a partner.</a:t>
            </a:r>
            <a:endParaRPr lang="en-US" b="1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DFAE25-9127-46D0-8EC3-F5AE1712FCC4}"/>
              </a:ext>
            </a:extLst>
          </p:cNvPr>
          <p:cNvCxnSpPr>
            <a:cxnSpLocks/>
          </p:cNvCxnSpPr>
          <p:nvPr/>
        </p:nvCxnSpPr>
        <p:spPr>
          <a:xfrm>
            <a:off x="4576762" y="3836547"/>
            <a:ext cx="823912" cy="71062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CD1-TRACK 10">
            <a:hlinkClick r:id="" action="ppaction://media"/>
            <a:extLst>
              <a:ext uri="{FF2B5EF4-FFF2-40B4-BE49-F238E27FC236}">
                <a16:creationId xmlns:a16="http://schemas.microsoft.com/office/drawing/2014/main" id="{E9672AAF-A0F2-435F-96E4-D091C2209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5588" y="2223935"/>
            <a:ext cx="406400" cy="406400"/>
          </a:xfrm>
          <a:prstGeom prst="rect">
            <a:avLst/>
          </a:prstGeom>
        </p:spPr>
      </p:pic>
      <p:pic>
        <p:nvPicPr>
          <p:cNvPr id="16" name="CD1-TRACK 11">
            <a:hlinkClick r:id="" action="ppaction://media"/>
            <a:extLst>
              <a:ext uri="{FF2B5EF4-FFF2-40B4-BE49-F238E27FC236}">
                <a16:creationId xmlns:a16="http://schemas.microsoft.com/office/drawing/2014/main" id="{A38901DC-F317-4F7D-B8C2-B97E3690FE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3837" y="3633349"/>
            <a:ext cx="406400" cy="4064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70736FB-A981-44BF-AF42-14BAAC34C50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20929" y="1985860"/>
            <a:ext cx="434834" cy="441036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86C0F6F-F257-4ECB-9194-F778141DFC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9504" y="3323642"/>
            <a:ext cx="434834" cy="4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1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8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F76E0EA-4E3C-4D4F-8F0C-1913DAB51BA6}"/>
              </a:ext>
            </a:extLst>
          </p:cNvPr>
          <p:cNvSpPr/>
          <p:nvPr/>
        </p:nvSpPr>
        <p:spPr>
          <a:xfrm>
            <a:off x="1830230" y="104215"/>
            <a:ext cx="4641626" cy="571500"/>
          </a:xfrm>
          <a:prstGeom prst="roundRect">
            <a:avLst/>
          </a:prstGeom>
          <a:solidFill>
            <a:srgbClr val="F6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>
                <a:latin typeface="Adobe Garamond Pro Bold" panose="02020702060506020403" pitchFamily="18" charset="0"/>
              </a:rPr>
              <a:t>PRACTICE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0C068D6-99A4-4420-90EF-FA9D7B0C0C13}"/>
              </a:ext>
            </a:extLst>
          </p:cNvPr>
          <p:cNvSpPr txBox="1"/>
          <p:nvPr/>
        </p:nvSpPr>
        <p:spPr>
          <a:xfrm>
            <a:off x="1978643" y="673593"/>
            <a:ext cx="3881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Point ask and answer.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700D302-4814-4CE7-820A-EF6088D4827B}"/>
              </a:ext>
            </a:extLst>
          </p:cNvPr>
          <p:cNvSpPr txBox="1"/>
          <p:nvPr/>
        </p:nvSpPr>
        <p:spPr>
          <a:xfrm>
            <a:off x="724806" y="1283682"/>
            <a:ext cx="4009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400"/>
              <a:t>Who makes breakfast?</a:t>
            </a:r>
          </a:p>
          <a:p>
            <a:pPr marL="457200" indent="-457200">
              <a:buAutoNum type="alphaUcPeriod"/>
            </a:pPr>
            <a:r>
              <a:rPr lang="en-US" sz="2400"/>
              <a:t>My father does</a:t>
            </a:r>
          </a:p>
          <a:p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9948F82-58A1-4DB6-BE1F-CF86FCA325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1970" y="4480375"/>
            <a:ext cx="1975953" cy="161790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7A7F8B7-664A-4CCE-8621-969F718003AC}"/>
              </a:ext>
            </a:extLst>
          </p:cNvPr>
          <p:cNvSpPr txBox="1"/>
          <p:nvPr/>
        </p:nvSpPr>
        <p:spPr>
          <a:xfrm>
            <a:off x="246041" y="3862328"/>
            <a:ext cx="162433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1.breakfast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2BD16F-E4AE-425A-8281-8ABE2246A60A}"/>
              </a:ext>
            </a:extLst>
          </p:cNvPr>
          <p:cNvSpPr txBox="1"/>
          <p:nvPr/>
        </p:nvSpPr>
        <p:spPr>
          <a:xfrm>
            <a:off x="2309524" y="3865440"/>
            <a:ext cx="162433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2.laundry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95CEDD-4D5D-429E-9F4B-7349470A7BBE}"/>
              </a:ext>
            </a:extLst>
          </p:cNvPr>
          <p:cNvSpPr txBox="1"/>
          <p:nvPr/>
        </p:nvSpPr>
        <p:spPr>
          <a:xfrm>
            <a:off x="4285471" y="3844343"/>
            <a:ext cx="1825354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3.livingroom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43D224-AFD5-4DA3-B85B-A388932C4049}"/>
              </a:ext>
            </a:extLst>
          </p:cNvPr>
          <p:cNvSpPr txBox="1"/>
          <p:nvPr/>
        </p:nvSpPr>
        <p:spPr>
          <a:xfrm>
            <a:off x="6536695" y="3840689"/>
            <a:ext cx="127934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4.lunch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09E66AA-F500-4085-AAF7-EF214E5D7082}"/>
              </a:ext>
            </a:extLst>
          </p:cNvPr>
          <p:cNvSpPr txBox="1"/>
          <p:nvPr/>
        </p:nvSpPr>
        <p:spPr>
          <a:xfrm>
            <a:off x="477313" y="6251744"/>
            <a:ext cx="127934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5.dishes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B0E571A-9B29-402D-94EC-253DD96DB070}"/>
              </a:ext>
            </a:extLst>
          </p:cNvPr>
          <p:cNvSpPr txBox="1"/>
          <p:nvPr/>
        </p:nvSpPr>
        <p:spPr>
          <a:xfrm>
            <a:off x="2309524" y="6202134"/>
            <a:ext cx="166285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6.shopping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DC2EF52-D3C6-4027-9BE1-390AE7E229B0}"/>
              </a:ext>
            </a:extLst>
          </p:cNvPr>
          <p:cNvSpPr txBox="1"/>
          <p:nvPr/>
        </p:nvSpPr>
        <p:spPr>
          <a:xfrm>
            <a:off x="4535736" y="6184407"/>
            <a:ext cx="140390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7.kitchen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D9337A1-1361-4489-AC59-489B5FEB277A}"/>
              </a:ext>
            </a:extLst>
          </p:cNvPr>
          <p:cNvSpPr txBox="1"/>
          <p:nvPr/>
        </p:nvSpPr>
        <p:spPr>
          <a:xfrm>
            <a:off x="6523182" y="6251743"/>
            <a:ext cx="140390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8.dinner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48A9DE45-488B-4923-B7A4-42BC29D100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9" y="2176641"/>
            <a:ext cx="1933583" cy="164600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1307A86-FC08-4F03-BC9F-A491E28E94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8809" y="2240079"/>
            <a:ext cx="1933583" cy="164600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DC4B32-662A-4CD0-AC5F-FD1E52177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284" y="2234878"/>
            <a:ext cx="1933583" cy="164600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914248E-E2C6-43D0-BE61-681A5772BB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007" y="2225693"/>
            <a:ext cx="1750087" cy="154790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9D7337A-6FE4-441C-B54C-163ECF3FA1C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193" y="4466323"/>
            <a:ext cx="1933583" cy="16460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14BC397-298D-474B-91A6-85A22A6315A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33" y="4513490"/>
            <a:ext cx="2027310" cy="155167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D6F1965-4985-45E2-AC24-2F7DE2FA3CE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589" y="4412564"/>
            <a:ext cx="1828202" cy="1707894"/>
          </a:xfrm>
          <a:prstGeom prst="rect">
            <a:avLst/>
          </a:prstGeom>
        </p:spPr>
      </p:pic>
      <p:grpSp>
        <p:nvGrpSpPr>
          <p:cNvPr id="81" name="vong quay">
            <a:extLst>
              <a:ext uri="{FF2B5EF4-FFF2-40B4-BE49-F238E27FC236}">
                <a16:creationId xmlns:a16="http://schemas.microsoft.com/office/drawing/2014/main" id="{5595A19E-F4A9-4430-AC6B-BC90771EECC6}"/>
              </a:ext>
            </a:extLst>
          </p:cNvPr>
          <p:cNvGrpSpPr/>
          <p:nvPr/>
        </p:nvGrpSpPr>
        <p:grpSpPr>
          <a:xfrm>
            <a:off x="8079181" y="737721"/>
            <a:ext cx="3667047" cy="3626393"/>
            <a:chOff x="5425622" y="186917"/>
            <a:chExt cx="5834378" cy="582828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28B9C4A7-2324-4CF9-8676-A8E70CD2A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86917"/>
              <a:ext cx="5834378" cy="5828280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6FAA475-95A1-41E5-8FD2-DE7B9AC3910D}"/>
                </a:ext>
              </a:extLst>
            </p:cNvPr>
            <p:cNvSpPr txBox="1"/>
            <p:nvPr/>
          </p:nvSpPr>
          <p:spPr>
            <a:xfrm rot="14949661">
              <a:off x="6674685" y="1142417"/>
              <a:ext cx="2025648" cy="930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DFF056D-3D5B-4D47-9988-7E67D493453E}"/>
                </a:ext>
              </a:extLst>
            </p:cNvPr>
            <p:cNvSpPr txBox="1"/>
            <p:nvPr/>
          </p:nvSpPr>
          <p:spPr>
            <a:xfrm rot="12232592">
              <a:off x="5742638" y="2152212"/>
              <a:ext cx="2025649" cy="741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573FFE4-5309-4EF5-893B-08313078B831}"/>
                </a:ext>
              </a:extLst>
            </p:cNvPr>
            <p:cNvSpPr txBox="1"/>
            <p:nvPr/>
          </p:nvSpPr>
          <p:spPr>
            <a:xfrm rot="17590276">
              <a:off x="8020996" y="1286398"/>
              <a:ext cx="2025648" cy="63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60451DF-DD75-4ED4-9457-EECFC2A51FD5}"/>
                </a:ext>
              </a:extLst>
            </p:cNvPr>
            <p:cNvSpPr txBox="1"/>
            <p:nvPr/>
          </p:nvSpPr>
          <p:spPr>
            <a:xfrm rot="20155085">
              <a:off x="8917980" y="2206278"/>
              <a:ext cx="2025649" cy="643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1CACC16-54D7-4277-B899-2A873A65180D}"/>
                </a:ext>
              </a:extLst>
            </p:cNvPr>
            <p:cNvSpPr txBox="1"/>
            <p:nvPr/>
          </p:nvSpPr>
          <p:spPr>
            <a:xfrm rot="9501114">
              <a:off x="5697320" y="3492004"/>
              <a:ext cx="2025649" cy="741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2FBF5B3-DF79-46C3-BD98-20F8ECBA7DDC}"/>
                </a:ext>
              </a:extLst>
            </p:cNvPr>
            <p:cNvSpPr txBox="1"/>
            <p:nvPr/>
          </p:nvSpPr>
          <p:spPr>
            <a:xfrm rot="6703311">
              <a:off x="6660975" y="4464063"/>
              <a:ext cx="2025648" cy="734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3DD5321-8E00-4934-A3DB-F164081580EC}"/>
                </a:ext>
              </a:extLst>
            </p:cNvPr>
            <p:cNvSpPr txBox="1"/>
            <p:nvPr/>
          </p:nvSpPr>
          <p:spPr>
            <a:xfrm rot="3829829">
              <a:off x="8019635" y="4471303"/>
              <a:ext cx="2025648" cy="734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1531926-C057-453B-BBDF-B009174E9AE3}"/>
                </a:ext>
              </a:extLst>
            </p:cNvPr>
            <p:cNvSpPr txBox="1"/>
            <p:nvPr/>
          </p:nvSpPr>
          <p:spPr>
            <a:xfrm rot="1321648">
              <a:off x="8940448" y="3572978"/>
              <a:ext cx="2025649" cy="643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353A9BA9-63D1-479F-91A9-4A8D53A55F23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quay dung">
            <a:extLst>
              <a:ext uri="{FF2B5EF4-FFF2-40B4-BE49-F238E27FC236}">
                <a16:creationId xmlns:a16="http://schemas.microsoft.com/office/drawing/2014/main" id="{6A8775B7-52F3-480A-B85E-A0BFD4448774}"/>
              </a:ext>
            </a:extLst>
          </p:cNvPr>
          <p:cNvSpPr/>
          <p:nvPr/>
        </p:nvSpPr>
        <p:spPr>
          <a:xfrm>
            <a:off x="9024404" y="5125793"/>
            <a:ext cx="2470734" cy="77040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B08C2613-82CE-40D6-A289-ABBED42BDE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641" y="2071213"/>
            <a:ext cx="1176463" cy="1055416"/>
          </a:xfrm>
          <a:prstGeom prst="rect">
            <a:avLst/>
          </a:prstGeom>
        </p:spPr>
      </p:pic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889458A8-7387-4936-BDA5-7211C0ED6A2D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F880FF6B-DE55-4216-A982-D3C934DC64F3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7979CDBB-F545-4B6A-945F-9D5D341C1E52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D24F287B-A286-438A-944C-068298006263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AC6B77F5-B616-4DC5-A76A-C0DD98DB0D93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3D7C0CA0-73CE-4221-AA1B-6935D86A59E6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44043E81-61A2-4F2A-B21A-31385ED0A068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Isosceles Triangle 101">
            <a:extLst>
              <a:ext uri="{FF2B5EF4-FFF2-40B4-BE49-F238E27FC236}">
                <a16:creationId xmlns:a16="http://schemas.microsoft.com/office/drawing/2014/main" id="{5F974F97-3CF0-45C0-BC90-2AA54E327AD6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4071587-A980-4888-871C-5C3C3D0FD687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>
            <a:extLst>
              <a:ext uri="{FF2B5EF4-FFF2-40B4-BE49-F238E27FC236}">
                <a16:creationId xmlns:a16="http://schemas.microsoft.com/office/drawing/2014/main" id="{51C9FE61-8634-425B-A278-8722CFB8BE0E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>
            <a:extLst>
              <a:ext uri="{FF2B5EF4-FFF2-40B4-BE49-F238E27FC236}">
                <a16:creationId xmlns:a16="http://schemas.microsoft.com/office/drawing/2014/main" id="{9D389AED-5A94-4078-B4EF-A90D2507A0A8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>
            <a:extLst>
              <a:ext uri="{FF2B5EF4-FFF2-40B4-BE49-F238E27FC236}">
                <a16:creationId xmlns:a16="http://schemas.microsoft.com/office/drawing/2014/main" id="{01187E98-F32F-4287-BBCA-E9A29E6B7EB4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0D993A4F-8693-4899-BDE1-D6E13AEDC004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1EDFC3A3-2209-4A85-824F-F5ACECC0715F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>
            <a:extLst>
              <a:ext uri="{FF2B5EF4-FFF2-40B4-BE49-F238E27FC236}">
                <a16:creationId xmlns:a16="http://schemas.microsoft.com/office/drawing/2014/main" id="{5B86FD13-AEDB-4627-A3FC-24A96137EE96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>
            <a:extLst>
              <a:ext uri="{FF2B5EF4-FFF2-40B4-BE49-F238E27FC236}">
                <a16:creationId xmlns:a16="http://schemas.microsoft.com/office/drawing/2014/main" id="{150108D5-C3F1-402D-9C49-8CA8935EF550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>
            <a:extLst>
              <a:ext uri="{FF2B5EF4-FFF2-40B4-BE49-F238E27FC236}">
                <a16:creationId xmlns:a16="http://schemas.microsoft.com/office/drawing/2014/main" id="{EA660641-AE38-4119-AC6A-1CC6999219FD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434B74F6-0646-484F-AF70-7CB43E9E741B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EE0DA61D-5A6A-47E9-9A91-5BF0EDB34F86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>
            <a:extLst>
              <a:ext uri="{FF2B5EF4-FFF2-40B4-BE49-F238E27FC236}">
                <a16:creationId xmlns:a16="http://schemas.microsoft.com/office/drawing/2014/main" id="{3735F471-E96F-4670-B911-F9434602F59C}"/>
              </a:ext>
            </a:extLst>
          </p:cNvPr>
          <p:cNvSpPr/>
          <p:nvPr/>
        </p:nvSpPr>
        <p:spPr>
          <a:xfrm rot="16200000">
            <a:off x="11369818" y="2441823"/>
            <a:ext cx="471690" cy="6984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Heart 114">
            <a:hlinkClick r:id="" action="ppaction://noaction"/>
            <a:extLst>
              <a:ext uri="{FF2B5EF4-FFF2-40B4-BE49-F238E27FC236}">
                <a16:creationId xmlns:a16="http://schemas.microsoft.com/office/drawing/2014/main" id="{0E5ACE92-D7E6-4A65-AFCC-74AC3B52E6C8}"/>
              </a:ext>
            </a:extLst>
          </p:cNvPr>
          <p:cNvSpPr/>
          <p:nvPr/>
        </p:nvSpPr>
        <p:spPr>
          <a:xfrm rot="5400000">
            <a:off x="11774327" y="2568156"/>
            <a:ext cx="610350" cy="41469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6" name="Picture 115">
            <a:hlinkClick r:id="rId17" action="ppaction://hlinksldjump"/>
            <a:extLst>
              <a:ext uri="{FF2B5EF4-FFF2-40B4-BE49-F238E27FC236}">
                <a16:creationId xmlns:a16="http://schemas.microsoft.com/office/drawing/2014/main" id="{402D1D58-6513-4930-A08C-A23E1C306B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90603" y="6098278"/>
            <a:ext cx="1341236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11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9F6B0E-EF59-45CC-BA72-FEDFCAA35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4" y="1961966"/>
            <a:ext cx="11884348" cy="4385568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289333-9615-4860-B811-48E6CC0D9E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74547" y="186546"/>
            <a:ext cx="995448" cy="9954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924F91-0B57-48A4-8EC0-71D11582DB19}"/>
              </a:ext>
            </a:extLst>
          </p:cNvPr>
          <p:cNvSpPr/>
          <p:nvPr/>
        </p:nvSpPr>
        <p:spPr>
          <a:xfrm>
            <a:off x="2183756" y="4154750"/>
            <a:ext cx="1177030" cy="41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rgbClr val="C00000"/>
                </a:solidFill>
              </a:rPr>
              <a:t>her father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3F6321-E5E4-4DE3-870F-7F2FE373B2BF}"/>
              </a:ext>
            </a:extLst>
          </p:cNvPr>
          <p:cNvSpPr/>
          <p:nvPr/>
        </p:nvSpPr>
        <p:spPr>
          <a:xfrm>
            <a:off x="3714567" y="5086905"/>
            <a:ext cx="1381216" cy="41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rgbClr val="C00000"/>
                </a:solidFill>
              </a:rPr>
              <a:t>his mother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909AA5-E944-437D-9E8B-9CA30A73B4B5}"/>
              </a:ext>
            </a:extLst>
          </p:cNvPr>
          <p:cNvSpPr/>
          <p:nvPr/>
        </p:nvSpPr>
        <p:spPr>
          <a:xfrm>
            <a:off x="503363" y="4074851"/>
            <a:ext cx="1177030" cy="417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rgbClr val="C00000"/>
                </a:solidFill>
              </a:rPr>
              <a:t>Lan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B609C1-1ED1-4023-821D-65A8C1B9CCF0}"/>
              </a:ext>
            </a:extLst>
          </p:cNvPr>
          <p:cNvSpPr txBox="1"/>
          <p:nvPr/>
        </p:nvSpPr>
        <p:spPr>
          <a:xfrm>
            <a:off x="3269995" y="555712"/>
            <a:ext cx="534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  <a:ea typeface="Adobe Gothic Std B" panose="020B0800000000000000" pitchFamily="34" charset="-128"/>
              </a:rPr>
              <a:t>What housework do your family members do ? 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badi" panose="020B0604020104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BFEBE9-DF9F-4ED6-AAF3-870B483825DD}"/>
              </a:ext>
            </a:extLst>
          </p:cNvPr>
          <p:cNvSpPr txBox="1"/>
          <p:nvPr/>
        </p:nvSpPr>
        <p:spPr>
          <a:xfrm>
            <a:off x="1714843" y="1176696"/>
            <a:ext cx="813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  <a:ea typeface="Adobe Gothic Std B" panose="020B0800000000000000" pitchFamily="34" charset="-128"/>
              </a:rPr>
              <a:t>You’re doing a survey about housework in Teen  World Magazine. Work in groups.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badi" panose="020B0604020104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330032-FFC7-4CA8-A764-626799161733}"/>
              </a:ext>
            </a:extLst>
          </p:cNvPr>
          <p:cNvSpPr txBox="1"/>
          <p:nvPr/>
        </p:nvSpPr>
        <p:spPr>
          <a:xfrm>
            <a:off x="895083" y="1562469"/>
            <a:ext cx="534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accent6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What housework does your___________? 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A87C6-6C0A-4E68-813F-88B2248F6D3C}"/>
              </a:ext>
            </a:extLst>
          </p:cNvPr>
          <p:cNvSpPr txBox="1"/>
          <p:nvPr/>
        </p:nvSpPr>
        <p:spPr>
          <a:xfrm>
            <a:off x="5689024" y="1561563"/>
            <a:ext cx="534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accent6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My__________________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9455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805811-B53A-4811-A418-EDCBEEBD3E28}"/>
              </a:ext>
            </a:extLst>
          </p:cNvPr>
          <p:cNvSpPr txBox="1"/>
          <p:nvPr/>
        </p:nvSpPr>
        <p:spPr>
          <a:xfrm>
            <a:off x="904874" y="2457271"/>
            <a:ext cx="105156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88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WRAP-UP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40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DB18FB-E750-40E8-B663-02E2499B9D93}"/>
              </a:ext>
            </a:extLst>
          </p:cNvPr>
          <p:cNvSpPr txBox="1"/>
          <p:nvPr/>
        </p:nvSpPr>
        <p:spPr>
          <a:xfrm>
            <a:off x="1531768" y="696675"/>
            <a:ext cx="912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chemeClr val="accent5">
                    <a:lumMod val="50000"/>
                  </a:schemeClr>
                </a:solidFill>
              </a:rPr>
              <a:t>Work in group of four, find out the word contain /</a:t>
            </a:r>
            <a:r>
              <a:rPr lang="en-SG" sz="2800" b="1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SG" sz="2800" b="1" dirty="0">
                <a:solidFill>
                  <a:schemeClr val="accent5">
                    <a:lumMod val="50000"/>
                  </a:schemeClr>
                </a:solidFill>
              </a:rPr>
              <a:t>/ sound.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FA9E8-02F7-483E-8597-3BB29CF8A464}"/>
              </a:ext>
            </a:extLst>
          </p:cNvPr>
          <p:cNvSpPr txBox="1"/>
          <p:nvPr/>
        </p:nvSpPr>
        <p:spPr>
          <a:xfrm>
            <a:off x="-43648" y="1843430"/>
            <a:ext cx="1447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pin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76204-AA9F-4DA2-8D29-5CF17479D6DB}"/>
              </a:ext>
            </a:extLst>
          </p:cNvPr>
          <p:cNvSpPr txBox="1"/>
          <p:nvPr/>
        </p:nvSpPr>
        <p:spPr>
          <a:xfrm>
            <a:off x="-43648" y="3291434"/>
            <a:ext cx="1447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teach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3BFB2-653C-4BFC-B0ED-912CC435033B}"/>
              </a:ext>
            </a:extLst>
          </p:cNvPr>
          <p:cNvSpPr txBox="1"/>
          <p:nvPr/>
        </p:nvSpPr>
        <p:spPr>
          <a:xfrm>
            <a:off x="-43648" y="2567432"/>
            <a:ext cx="1447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live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E0008F-7EE4-4519-93FE-263810CC4541}"/>
              </a:ext>
            </a:extLst>
          </p:cNvPr>
          <p:cNvSpPr txBox="1"/>
          <p:nvPr/>
        </p:nvSpPr>
        <p:spPr>
          <a:xfrm>
            <a:off x="1935704" y="4359331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smallest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22D7BC-CA7E-4001-9292-B3452C31316A}"/>
              </a:ext>
            </a:extLst>
          </p:cNvPr>
          <p:cNvSpPr txBox="1"/>
          <p:nvPr/>
        </p:nvSpPr>
        <p:spPr>
          <a:xfrm>
            <a:off x="1935704" y="3070511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build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44B5D-E6E1-4F31-82E3-FE32FF6F7D52}"/>
              </a:ext>
            </a:extLst>
          </p:cNvPr>
          <p:cNvSpPr txBox="1"/>
          <p:nvPr/>
        </p:nvSpPr>
        <p:spPr>
          <a:xfrm>
            <a:off x="1935704" y="5003741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eat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1453B9-8CC1-487B-9336-FF5C6D1E05F5}"/>
              </a:ext>
            </a:extLst>
          </p:cNvPr>
          <p:cNvSpPr txBox="1"/>
          <p:nvPr/>
        </p:nvSpPr>
        <p:spPr>
          <a:xfrm>
            <a:off x="1935704" y="1781691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eat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8EB2EE-EFCC-4AD4-B5D6-E9A4BDE5B122}"/>
              </a:ext>
            </a:extLst>
          </p:cNvPr>
          <p:cNvSpPr txBox="1"/>
          <p:nvPr/>
        </p:nvSpPr>
        <p:spPr>
          <a:xfrm>
            <a:off x="-43648" y="5235847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sky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F8B5F0-F0D5-483A-A336-4C4C2BD1374D}"/>
              </a:ext>
            </a:extLst>
          </p:cNvPr>
          <p:cNvSpPr txBox="1"/>
          <p:nvPr/>
        </p:nvSpPr>
        <p:spPr>
          <a:xfrm>
            <a:off x="1935704" y="2426101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my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A2A2DC-7A74-48DA-B443-2F6036EE9034}"/>
              </a:ext>
            </a:extLst>
          </p:cNvPr>
          <p:cNvSpPr txBox="1"/>
          <p:nvPr/>
        </p:nvSpPr>
        <p:spPr>
          <a:xfrm>
            <a:off x="0" y="4669894"/>
            <a:ext cx="1184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like</a:t>
            </a:r>
            <a:endParaRPr lang="en-US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31B3AD-B9BB-4825-B8CE-33EDE593ADF7}"/>
              </a:ext>
            </a:extLst>
          </p:cNvPr>
          <p:cNvSpPr txBox="1"/>
          <p:nvPr/>
        </p:nvSpPr>
        <p:spPr>
          <a:xfrm>
            <a:off x="1935704" y="5648150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dinner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CEA794-28D5-48BC-8C1D-1D3885FA648D}"/>
              </a:ext>
            </a:extLst>
          </p:cNvPr>
          <p:cNvSpPr txBox="1"/>
          <p:nvPr/>
        </p:nvSpPr>
        <p:spPr>
          <a:xfrm>
            <a:off x="1935704" y="3714921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kitchen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1BE087-9D3B-413D-8913-24A448093A7C}"/>
              </a:ext>
            </a:extLst>
          </p:cNvPr>
          <p:cNvSpPr txBox="1"/>
          <p:nvPr/>
        </p:nvSpPr>
        <p:spPr>
          <a:xfrm>
            <a:off x="-43648" y="5639473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balcony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7031AF-DF19-48B5-B4D4-7DF0DF42F99F}"/>
              </a:ext>
            </a:extLst>
          </p:cNvPr>
          <p:cNvSpPr txBox="1"/>
          <p:nvPr/>
        </p:nvSpPr>
        <p:spPr>
          <a:xfrm>
            <a:off x="0" y="4068864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laundry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408DC6-86C2-44A7-9D91-4948F73C1E2A}"/>
              </a:ext>
            </a:extLst>
          </p:cNvPr>
          <p:cNvSpPr/>
          <p:nvPr/>
        </p:nvSpPr>
        <p:spPr>
          <a:xfrm>
            <a:off x="8998260" y="1724335"/>
            <a:ext cx="1095652" cy="4559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C00000"/>
                </a:solidFill>
              </a:rPr>
              <a:t>/</a:t>
            </a:r>
            <a:r>
              <a:rPr lang="en-SG" sz="4000" dirty="0" err="1">
                <a:solidFill>
                  <a:srgbClr val="C00000"/>
                </a:solidFill>
              </a:rPr>
              <a:t>i</a:t>
            </a:r>
            <a:r>
              <a:rPr lang="en-SG" sz="4000" dirty="0">
                <a:solidFill>
                  <a:srgbClr val="C00000"/>
                </a:solidFill>
              </a:rPr>
              <a:t>/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147472-AF28-4DAC-8F9C-7C3A98D8E71C}"/>
              </a:ext>
            </a:extLst>
          </p:cNvPr>
          <p:cNvSpPr txBox="1"/>
          <p:nvPr/>
        </p:nvSpPr>
        <p:spPr>
          <a:xfrm>
            <a:off x="7759824" y="2426101"/>
            <a:ext cx="1447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p</a:t>
            </a:r>
            <a:r>
              <a:rPr lang="en-SG" sz="4000" b="1" u="sng" dirty="0">
                <a:solidFill>
                  <a:srgbClr val="C00000"/>
                </a:solidFill>
              </a:rPr>
              <a:t>i</a:t>
            </a:r>
            <a:r>
              <a:rPr lang="en-SG" sz="4000" dirty="0"/>
              <a:t>n</a:t>
            </a:r>
            <a:endParaRPr lang="en-US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FDB7CA-5270-4893-BEFB-FB1CA2C89836}"/>
              </a:ext>
            </a:extLst>
          </p:cNvPr>
          <p:cNvSpPr txBox="1"/>
          <p:nvPr/>
        </p:nvSpPr>
        <p:spPr>
          <a:xfrm>
            <a:off x="9991818" y="2457470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b</a:t>
            </a:r>
            <a:r>
              <a:rPr lang="en-SG" sz="4000" u="sng" dirty="0">
                <a:solidFill>
                  <a:srgbClr val="C00000"/>
                </a:solidFill>
              </a:rPr>
              <a:t>ui</a:t>
            </a:r>
            <a:r>
              <a:rPr lang="en-SG" sz="4000" dirty="0"/>
              <a:t>ld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86BE1F-09E6-423F-889B-1A43293F19D3}"/>
              </a:ext>
            </a:extLst>
          </p:cNvPr>
          <p:cNvSpPr txBox="1"/>
          <p:nvPr/>
        </p:nvSpPr>
        <p:spPr>
          <a:xfrm>
            <a:off x="7813831" y="3424454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k</a:t>
            </a:r>
            <a:r>
              <a:rPr lang="en-SG" sz="4000" b="1" u="sng" dirty="0">
                <a:solidFill>
                  <a:srgbClr val="C00000"/>
                </a:solidFill>
              </a:rPr>
              <a:t>i</a:t>
            </a:r>
            <a:r>
              <a:rPr lang="en-SG" sz="4000" dirty="0"/>
              <a:t>tchen</a:t>
            </a:r>
            <a:endParaRPr lang="en-US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AD65C4-595A-4CC0-A266-AC67DA1D6FD2}"/>
              </a:ext>
            </a:extLst>
          </p:cNvPr>
          <p:cNvSpPr txBox="1"/>
          <p:nvPr/>
        </p:nvSpPr>
        <p:spPr>
          <a:xfrm>
            <a:off x="7887438" y="4132340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small</a:t>
            </a:r>
            <a:r>
              <a:rPr lang="en-SG" sz="4000" b="1" u="sng" dirty="0">
                <a:solidFill>
                  <a:srgbClr val="C00000"/>
                </a:solidFill>
              </a:rPr>
              <a:t>est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8534AA-F4FD-4C25-84BF-3D406B429C97}"/>
              </a:ext>
            </a:extLst>
          </p:cNvPr>
          <p:cNvSpPr txBox="1"/>
          <p:nvPr/>
        </p:nvSpPr>
        <p:spPr>
          <a:xfrm>
            <a:off x="7887438" y="4825812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d</a:t>
            </a:r>
            <a:r>
              <a:rPr lang="en-SG" sz="4000" b="1" dirty="0">
                <a:solidFill>
                  <a:srgbClr val="C00000"/>
                </a:solidFill>
              </a:rPr>
              <a:t>i</a:t>
            </a:r>
            <a:r>
              <a:rPr lang="en-SG" sz="4000" dirty="0"/>
              <a:t>nner</a:t>
            </a:r>
            <a:endParaRPr lang="en-US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4B8DD9-B30A-4170-BBC5-EEF30344BCC9}"/>
              </a:ext>
            </a:extLst>
          </p:cNvPr>
          <p:cNvSpPr txBox="1"/>
          <p:nvPr/>
        </p:nvSpPr>
        <p:spPr>
          <a:xfrm>
            <a:off x="8022455" y="5504513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laundr</a:t>
            </a:r>
            <a:r>
              <a:rPr lang="en-SG" sz="4000" b="1" u="sng" dirty="0">
                <a:solidFill>
                  <a:srgbClr val="C00000"/>
                </a:solidFill>
              </a:rPr>
              <a:t>y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A50C18-050B-4CD8-999B-699F6A7D2A15}"/>
              </a:ext>
            </a:extLst>
          </p:cNvPr>
          <p:cNvSpPr txBox="1"/>
          <p:nvPr/>
        </p:nvSpPr>
        <p:spPr>
          <a:xfrm>
            <a:off x="9908220" y="3264527"/>
            <a:ext cx="2368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/>
              <a:t>balcon</a:t>
            </a:r>
            <a:r>
              <a:rPr lang="en-SG" sz="4000" b="1" u="sng" dirty="0">
                <a:solidFill>
                  <a:srgbClr val="C00000"/>
                </a:solidFill>
              </a:rPr>
              <a:t>y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74ABE5C2-3B62-4513-800C-6042E6B8ED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4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507DBC-9A0B-4460-A84E-A3D7FB960A2D}"/>
              </a:ext>
            </a:extLst>
          </p:cNvPr>
          <p:cNvGraphicFramePr>
            <a:graphicFrameLocks noGrp="1"/>
          </p:cNvGraphicFramePr>
          <p:nvPr/>
        </p:nvGraphicFramePr>
        <p:xfrm>
          <a:off x="792757" y="1023235"/>
          <a:ext cx="10905067" cy="529672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940236">
                  <a:extLst>
                    <a:ext uri="{9D8B030D-6E8A-4147-A177-3AD203B41FA5}">
                      <a16:colId xmlns:a16="http://schemas.microsoft.com/office/drawing/2014/main" val="2660568799"/>
                    </a:ext>
                  </a:extLst>
                </a:gridCol>
                <a:gridCol w="2478461">
                  <a:extLst>
                    <a:ext uri="{9D8B030D-6E8A-4147-A177-3AD203B41FA5}">
                      <a16:colId xmlns:a16="http://schemas.microsoft.com/office/drawing/2014/main" val="2738630332"/>
                    </a:ext>
                  </a:extLst>
                </a:gridCol>
                <a:gridCol w="2824791">
                  <a:extLst>
                    <a:ext uri="{9D8B030D-6E8A-4147-A177-3AD203B41FA5}">
                      <a16:colId xmlns:a16="http://schemas.microsoft.com/office/drawing/2014/main" val="111687340"/>
                    </a:ext>
                  </a:extLst>
                </a:gridCol>
                <a:gridCol w="2661579">
                  <a:extLst>
                    <a:ext uri="{9D8B030D-6E8A-4147-A177-3AD203B41FA5}">
                      <a16:colId xmlns:a16="http://schemas.microsoft.com/office/drawing/2014/main" val="3992807534"/>
                    </a:ext>
                  </a:extLst>
                </a:gridCol>
              </a:tblGrid>
              <a:tr h="75667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1. A. c</a:t>
                      </a:r>
                      <a:r>
                        <a:rPr lang="en-US" sz="3300" b="0" u="sng" dirty="0">
                          <a:effectLst/>
                        </a:rPr>
                        <a:t>i</a:t>
                      </a:r>
                      <a:r>
                        <a:rPr lang="en-US" sz="3300" b="0" dirty="0">
                          <a:effectLst/>
                        </a:rPr>
                        <a:t>ty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B. k</a:t>
                      </a:r>
                      <a:r>
                        <a:rPr lang="en-US" sz="3300" b="0" u="sng" dirty="0">
                          <a:effectLst/>
                        </a:rPr>
                        <a:t>i</a:t>
                      </a:r>
                      <a:r>
                        <a:rPr lang="en-US" sz="3300" b="0" dirty="0">
                          <a:effectLst/>
                        </a:rPr>
                        <a:t>te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effectLst/>
                        </a:rPr>
                        <a:t>C. r</a:t>
                      </a:r>
                      <a:r>
                        <a:rPr lang="en-US" sz="3300" b="0" u="sng">
                          <a:effectLst/>
                        </a:rPr>
                        <a:t>i</a:t>
                      </a:r>
                      <a:r>
                        <a:rPr lang="en-US" sz="3300" b="0">
                          <a:effectLst/>
                        </a:rPr>
                        <a:t>de</a:t>
                      </a: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effectLst/>
                        </a:rPr>
                        <a:t>D. h</a:t>
                      </a:r>
                      <a:r>
                        <a:rPr lang="en-US" sz="3300" b="0" u="sng">
                          <a:effectLst/>
                        </a:rPr>
                        <a:t>i</a:t>
                      </a:r>
                      <a:r>
                        <a:rPr lang="en-US" sz="3300" b="0">
                          <a:effectLst/>
                        </a:rPr>
                        <a:t>de</a:t>
                      </a: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/>
                </a:tc>
                <a:extLst>
                  <a:ext uri="{0D108BD9-81ED-4DB2-BD59-A6C34878D82A}">
                    <a16:rowId xmlns:a16="http://schemas.microsoft.com/office/drawing/2014/main" val="3464147128"/>
                  </a:ext>
                </a:extLst>
              </a:tr>
              <a:tr h="75667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2. A. b</a:t>
                      </a:r>
                      <a:r>
                        <a:rPr lang="en-US" sz="3300" b="0" u="sng" dirty="0">
                          <a:effectLst/>
                        </a:rPr>
                        <a:t>e</a:t>
                      </a:r>
                      <a:r>
                        <a:rPr lang="en-US" sz="3300" b="0" dirty="0">
                          <a:effectLst/>
                        </a:rPr>
                        <a:t>gin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B. r</a:t>
                      </a:r>
                      <a:r>
                        <a:rPr lang="en-US" sz="3300" b="0" u="sng" dirty="0">
                          <a:effectLst/>
                        </a:rPr>
                        <a:t>e</a:t>
                      </a:r>
                      <a:r>
                        <a:rPr lang="en-US" sz="3300" b="0" dirty="0">
                          <a:effectLst/>
                        </a:rPr>
                        <a:t>duce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C. d</a:t>
                      </a:r>
                      <a:r>
                        <a:rPr lang="en-US" sz="3300" b="0" u="sng" dirty="0">
                          <a:effectLst/>
                        </a:rPr>
                        <a:t>e</a:t>
                      </a:r>
                      <a:r>
                        <a:rPr lang="en-US" sz="3300" b="0" dirty="0">
                          <a:effectLst/>
                        </a:rPr>
                        <a:t>cide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effectLst/>
                        </a:rPr>
                        <a:t>D. n</a:t>
                      </a:r>
                      <a:r>
                        <a:rPr lang="en-US" sz="3300" b="0" u="sng">
                          <a:effectLst/>
                        </a:rPr>
                        <a:t>e</a:t>
                      </a:r>
                      <a:r>
                        <a:rPr lang="en-US" sz="3300" b="0">
                          <a:effectLst/>
                        </a:rPr>
                        <a:t>xt</a:t>
                      </a: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/>
                </a:tc>
                <a:extLst>
                  <a:ext uri="{0D108BD9-81ED-4DB2-BD59-A6C34878D82A}">
                    <a16:rowId xmlns:a16="http://schemas.microsoft.com/office/drawing/2014/main" val="1783136226"/>
                  </a:ext>
                </a:extLst>
              </a:tr>
              <a:tr h="75667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3. A. laundr</a:t>
                      </a:r>
                      <a:r>
                        <a:rPr lang="en-US" sz="3300" b="0" u="sng" dirty="0">
                          <a:effectLst/>
                        </a:rPr>
                        <a:t>y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B. g</a:t>
                      </a:r>
                      <a:r>
                        <a:rPr lang="en-US" sz="3300" b="0" u="sng" dirty="0">
                          <a:effectLst/>
                        </a:rPr>
                        <a:t>y</a:t>
                      </a:r>
                      <a:r>
                        <a:rPr lang="en-US" sz="3300" b="0" dirty="0">
                          <a:effectLst/>
                        </a:rPr>
                        <a:t>m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effectLst/>
                        </a:rPr>
                        <a:t>C. balcon</a:t>
                      </a:r>
                      <a:r>
                        <a:rPr lang="en-US" sz="3300" b="0" u="sng">
                          <a:effectLst/>
                        </a:rPr>
                        <a:t>y</a:t>
                      </a: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D. </a:t>
                      </a:r>
                      <a:r>
                        <a:rPr lang="en-US" sz="3300" b="0" u="sng" dirty="0">
                          <a:effectLst/>
                        </a:rPr>
                        <a:t>y</a:t>
                      </a:r>
                      <a:r>
                        <a:rPr lang="en-US" sz="3300" b="0" dirty="0">
                          <a:effectLst/>
                        </a:rPr>
                        <a:t>ard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/>
                </a:tc>
                <a:extLst>
                  <a:ext uri="{0D108BD9-81ED-4DB2-BD59-A6C34878D82A}">
                    <a16:rowId xmlns:a16="http://schemas.microsoft.com/office/drawing/2014/main" val="3430199921"/>
                  </a:ext>
                </a:extLst>
              </a:tr>
              <a:tr h="75667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effectLst/>
                        </a:rPr>
                        <a:t>4. A. n</a:t>
                      </a:r>
                      <a:r>
                        <a:rPr lang="en-US" sz="3300" b="0" u="sng">
                          <a:effectLst/>
                        </a:rPr>
                        <a:t>e</a:t>
                      </a:r>
                      <a:r>
                        <a:rPr lang="en-US" sz="3300" b="0">
                          <a:effectLst/>
                        </a:rPr>
                        <a:t>st</a:t>
                      </a: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effectLst/>
                        </a:rPr>
                        <a:t>B. tall</a:t>
                      </a:r>
                      <a:r>
                        <a:rPr lang="en-US" sz="3300" b="0" u="sng">
                          <a:effectLst/>
                        </a:rPr>
                        <a:t>e</a:t>
                      </a:r>
                      <a:r>
                        <a:rPr lang="en-US" sz="3300" b="0">
                          <a:effectLst/>
                        </a:rPr>
                        <a:t>st</a:t>
                      </a: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C. young</a:t>
                      </a:r>
                      <a:r>
                        <a:rPr lang="en-US" sz="3300" b="0" u="sng" dirty="0">
                          <a:effectLst/>
                        </a:rPr>
                        <a:t>e</a:t>
                      </a:r>
                      <a:r>
                        <a:rPr lang="en-US" sz="3300" b="0" dirty="0">
                          <a:effectLst/>
                        </a:rPr>
                        <a:t>st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D. small</a:t>
                      </a:r>
                      <a:r>
                        <a:rPr lang="en-US" sz="3300" b="0" u="sng" dirty="0">
                          <a:effectLst/>
                        </a:rPr>
                        <a:t>e</a:t>
                      </a:r>
                      <a:r>
                        <a:rPr lang="en-US" sz="3300" b="0" dirty="0">
                          <a:effectLst/>
                        </a:rPr>
                        <a:t>st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extLst>
                  <a:ext uri="{0D108BD9-81ED-4DB2-BD59-A6C34878D82A}">
                    <a16:rowId xmlns:a16="http://schemas.microsoft.com/office/drawing/2014/main" val="3511793700"/>
                  </a:ext>
                </a:extLst>
              </a:tr>
              <a:tr h="75667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effectLst/>
                        </a:rPr>
                        <a:t>5. A. g</a:t>
                      </a:r>
                      <a:r>
                        <a:rPr lang="en-US" sz="3300" b="0" u="sng">
                          <a:effectLst/>
                        </a:rPr>
                        <a:t>ui</a:t>
                      </a:r>
                      <a:r>
                        <a:rPr lang="en-US" sz="3300" b="0">
                          <a:effectLst/>
                        </a:rPr>
                        <a:t>tar</a:t>
                      </a: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B. bisc</a:t>
                      </a:r>
                      <a:r>
                        <a:rPr lang="en-US" sz="3300" b="0" u="sng" dirty="0">
                          <a:effectLst/>
                        </a:rPr>
                        <a:t>ui</a:t>
                      </a:r>
                      <a:r>
                        <a:rPr lang="en-US" sz="3300" b="0" dirty="0">
                          <a:effectLst/>
                        </a:rPr>
                        <a:t>t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C. b</a:t>
                      </a:r>
                      <a:r>
                        <a:rPr lang="en-US" sz="3300" b="0" u="sng" dirty="0">
                          <a:effectLst/>
                        </a:rPr>
                        <a:t>ui</a:t>
                      </a:r>
                      <a:r>
                        <a:rPr lang="en-US" sz="3300" b="0" dirty="0">
                          <a:effectLst/>
                        </a:rPr>
                        <a:t>ld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D. s</a:t>
                      </a:r>
                      <a:r>
                        <a:rPr lang="en-US" sz="3300" b="0" u="sng" dirty="0">
                          <a:effectLst/>
                        </a:rPr>
                        <a:t>ui</a:t>
                      </a:r>
                      <a:r>
                        <a:rPr lang="en-US" sz="3300" b="0" dirty="0">
                          <a:effectLst/>
                        </a:rPr>
                        <a:t>t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extLst>
                  <a:ext uri="{0D108BD9-81ED-4DB2-BD59-A6C34878D82A}">
                    <a16:rowId xmlns:a16="http://schemas.microsoft.com/office/drawing/2014/main" val="2713338733"/>
                  </a:ext>
                </a:extLst>
              </a:tr>
              <a:tr h="75667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effectLst/>
                        </a:rPr>
                        <a:t>6. A. vill</a:t>
                      </a:r>
                      <a:r>
                        <a:rPr lang="en-US" sz="3300" b="0" u="sng">
                          <a:effectLst/>
                        </a:rPr>
                        <a:t>a</a:t>
                      </a:r>
                      <a:r>
                        <a:rPr lang="en-US" sz="3300" b="0">
                          <a:effectLst/>
                        </a:rPr>
                        <a:t>ge</a:t>
                      </a: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effectLst/>
                        </a:rPr>
                        <a:t>B. cott</a:t>
                      </a:r>
                      <a:r>
                        <a:rPr lang="en-US" sz="3300" b="0" u="sng">
                          <a:effectLst/>
                        </a:rPr>
                        <a:t>a</a:t>
                      </a:r>
                      <a:r>
                        <a:rPr lang="en-US" sz="3300" b="0">
                          <a:effectLst/>
                        </a:rPr>
                        <a:t>ge</a:t>
                      </a: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C. short</a:t>
                      </a:r>
                      <a:r>
                        <a:rPr lang="en-US" sz="3300" b="0" u="sng" dirty="0">
                          <a:effectLst/>
                        </a:rPr>
                        <a:t>a</a:t>
                      </a:r>
                      <a:r>
                        <a:rPr lang="en-US" sz="3300" b="0" dirty="0">
                          <a:effectLst/>
                        </a:rPr>
                        <a:t>ge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effectLst/>
                        </a:rPr>
                        <a:t>D. </a:t>
                      </a:r>
                      <a:r>
                        <a:rPr lang="en-US" sz="3300" b="0" u="sng">
                          <a:effectLst/>
                        </a:rPr>
                        <a:t>a</a:t>
                      </a:r>
                      <a:r>
                        <a:rPr lang="en-US" sz="3300" b="0">
                          <a:effectLst/>
                        </a:rPr>
                        <a:t>ge</a:t>
                      </a: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extLst>
                  <a:ext uri="{0D108BD9-81ED-4DB2-BD59-A6C34878D82A}">
                    <a16:rowId xmlns:a16="http://schemas.microsoft.com/office/drawing/2014/main" val="1504699012"/>
                  </a:ext>
                </a:extLst>
              </a:tr>
              <a:tr h="75667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effectLst/>
                        </a:rPr>
                        <a:t>7. A. m</a:t>
                      </a:r>
                      <a:r>
                        <a:rPr lang="en-US" sz="3300" b="0" u="sng">
                          <a:effectLst/>
                        </a:rPr>
                        <a:t>y</a:t>
                      </a: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>
                          <a:effectLst/>
                        </a:rPr>
                        <a:t>B. happ</a:t>
                      </a:r>
                      <a:r>
                        <a:rPr lang="en-US" sz="3300" b="0" u="sng">
                          <a:effectLst/>
                        </a:rPr>
                        <a:t>y</a:t>
                      </a:r>
                      <a:endParaRPr lang="en-US" sz="2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C. hobb</a:t>
                      </a:r>
                      <a:r>
                        <a:rPr lang="en-US" sz="3300" b="0" u="sng" dirty="0">
                          <a:effectLst/>
                        </a:rPr>
                        <a:t>y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dirty="0">
                          <a:effectLst/>
                        </a:rPr>
                        <a:t>D. factor</a:t>
                      </a:r>
                      <a:r>
                        <a:rPr lang="en-US" sz="3300" b="0" u="sng" dirty="0">
                          <a:effectLst/>
                        </a:rPr>
                        <a:t>y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971" marR="171971" marT="0" marB="0" anchor="b"/>
                </a:tc>
                <a:extLst>
                  <a:ext uri="{0D108BD9-81ED-4DB2-BD59-A6C34878D82A}">
                    <a16:rowId xmlns:a16="http://schemas.microsoft.com/office/drawing/2014/main" val="65329025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CC4BADE-76DE-4791-A705-6E6818B2F490}"/>
              </a:ext>
            </a:extLst>
          </p:cNvPr>
          <p:cNvSpPr txBox="1"/>
          <p:nvPr/>
        </p:nvSpPr>
        <p:spPr>
          <a:xfrm>
            <a:off x="1672731" y="538040"/>
            <a:ext cx="10440455" cy="46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Choose the word whose underline part is pronounced differently from the other to practice sound /ɪ/.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Free Pencil SVG File Download - Pencil Clipart | Pencil clipart, Clip art,  Svg">
            <a:extLst>
              <a:ext uri="{FF2B5EF4-FFF2-40B4-BE49-F238E27FC236}">
                <a16:creationId xmlns:a16="http://schemas.microsoft.com/office/drawing/2014/main" id="{B4C0C684-23F3-4E89-8FBE-45722D6D8835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1127" y="179524"/>
            <a:ext cx="784965" cy="4865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D4ACE3-6190-4024-9CF0-4992C03117E6}"/>
              </a:ext>
            </a:extLst>
          </p:cNvPr>
          <p:cNvSpPr/>
          <p:nvPr/>
        </p:nvSpPr>
        <p:spPr>
          <a:xfrm>
            <a:off x="4901127" y="201322"/>
            <a:ext cx="3352800" cy="51794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26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1F386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8D96DB-D67D-49D1-8328-0D26DEFA4A21}"/>
              </a:ext>
            </a:extLst>
          </p:cNvPr>
          <p:cNvSpPr/>
          <p:nvPr/>
        </p:nvSpPr>
        <p:spPr>
          <a:xfrm>
            <a:off x="1589103" y="1213470"/>
            <a:ext cx="1091954" cy="5087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91D4A9-C398-4F3A-A9DA-6BEACE28EDCC}"/>
              </a:ext>
            </a:extLst>
          </p:cNvPr>
          <p:cNvSpPr/>
          <p:nvPr/>
        </p:nvSpPr>
        <p:spPr>
          <a:xfrm>
            <a:off x="9516862" y="1994705"/>
            <a:ext cx="1091954" cy="5087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1F33A0-38D9-48C0-838A-B7310885B9B2}"/>
              </a:ext>
            </a:extLst>
          </p:cNvPr>
          <p:cNvSpPr/>
          <p:nvPr/>
        </p:nvSpPr>
        <p:spPr>
          <a:xfrm>
            <a:off x="9516862" y="2708532"/>
            <a:ext cx="1091954" cy="5087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CF7A1F-99B7-45C3-B781-AE9C0E664082}"/>
              </a:ext>
            </a:extLst>
          </p:cNvPr>
          <p:cNvSpPr/>
          <p:nvPr/>
        </p:nvSpPr>
        <p:spPr>
          <a:xfrm>
            <a:off x="1589103" y="3512316"/>
            <a:ext cx="1091954" cy="5087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3A2FDB-0DF6-4A6F-84AD-3E0B35BFA8AE}"/>
              </a:ext>
            </a:extLst>
          </p:cNvPr>
          <p:cNvSpPr/>
          <p:nvPr/>
        </p:nvSpPr>
        <p:spPr>
          <a:xfrm>
            <a:off x="9516862" y="4259847"/>
            <a:ext cx="1091954" cy="5087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5159BB-640B-4EA1-9ABE-A6CB7EDE291A}"/>
              </a:ext>
            </a:extLst>
          </p:cNvPr>
          <p:cNvSpPr/>
          <p:nvPr/>
        </p:nvSpPr>
        <p:spPr>
          <a:xfrm>
            <a:off x="9516862" y="5112103"/>
            <a:ext cx="1091954" cy="5087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E34D9D-A5D8-4AC6-B502-4E8349934D71}"/>
              </a:ext>
            </a:extLst>
          </p:cNvPr>
          <p:cNvSpPr/>
          <p:nvPr/>
        </p:nvSpPr>
        <p:spPr>
          <a:xfrm>
            <a:off x="1672731" y="5860929"/>
            <a:ext cx="1091954" cy="5087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87DD87F4-F017-4E20-9FBD-1BBC98A827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1961" y="-55561"/>
            <a:ext cx="880039" cy="8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7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5A7D3B-6C52-40DD-AF59-B4914B6F4B04}"/>
              </a:ext>
            </a:extLst>
          </p:cNvPr>
          <p:cNvSpPr/>
          <p:nvPr/>
        </p:nvSpPr>
        <p:spPr>
          <a:xfrm>
            <a:off x="755426" y="1572777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HOMEWORK</a:t>
            </a:r>
            <a:endParaRPr lang="en-SG" sz="100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algn="ctr"/>
            <a:endParaRPr lang="en-SG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FE6C5-1275-4C59-8FA1-CD963C358266}"/>
              </a:ext>
            </a:extLst>
          </p:cNvPr>
          <p:cNvSpPr txBox="1"/>
          <p:nvPr/>
        </p:nvSpPr>
        <p:spPr>
          <a:xfrm>
            <a:off x="2036189" y="1960774"/>
            <a:ext cx="6513921" cy="1676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SG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Learn by heart new words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SG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Do the writing word ( 7-20) writing sheet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SG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Workbook page (……………)</a:t>
            </a:r>
            <a:endParaRPr lang="en-US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09ECE7F-809F-416A-AE31-094A88CAB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1037" y="-102639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59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7451177" cy="583325"/>
            <a:chOff x="2956033" y="2603400"/>
            <a:chExt cx="745117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7" y="2648618"/>
              <a:ext cx="6725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 –MS PHƯƠNG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4000501" y="4106411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6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26F4EF-A164-42D1-BCC4-1BE0A467FC5B}"/>
              </a:ext>
            </a:extLst>
          </p:cNvPr>
          <p:cNvSpPr txBox="1"/>
          <p:nvPr/>
        </p:nvSpPr>
        <p:spPr>
          <a:xfrm>
            <a:off x="1413399" y="2623244"/>
            <a:ext cx="9673701" cy="3682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SG" sz="2400" dirty="0" err="1"/>
              <a:t>Giáo</a:t>
            </a:r>
            <a:r>
              <a:rPr lang="en-SG" sz="2400" dirty="0"/>
              <a:t> </a:t>
            </a:r>
            <a:r>
              <a:rPr lang="en-SG" sz="2400" dirty="0" err="1"/>
              <a:t>viên</a:t>
            </a:r>
            <a:r>
              <a:rPr lang="en-SG" sz="2400" dirty="0"/>
              <a:t> </a:t>
            </a:r>
            <a:r>
              <a:rPr lang="en-SG" sz="2400" dirty="0" err="1"/>
              <a:t>cố</a:t>
            </a:r>
            <a:r>
              <a:rPr lang="en-SG" sz="2400" dirty="0"/>
              <a:t> ý </a:t>
            </a:r>
            <a:r>
              <a:rPr lang="en-SG" sz="2400" dirty="0" err="1"/>
              <a:t>phát</a:t>
            </a:r>
            <a:r>
              <a:rPr lang="en-SG" sz="2400" dirty="0"/>
              <a:t> </a:t>
            </a:r>
            <a:r>
              <a:rPr lang="en-SG" sz="2400" dirty="0" err="1"/>
              <a:t>âm</a:t>
            </a:r>
            <a:r>
              <a:rPr lang="en-SG" sz="2400" dirty="0"/>
              <a:t> </a:t>
            </a:r>
            <a:r>
              <a:rPr lang="en-SG" sz="2400" dirty="0" err="1"/>
              <a:t>một</a:t>
            </a:r>
            <a:r>
              <a:rPr lang="en-SG" sz="2400" dirty="0"/>
              <a:t> </a:t>
            </a:r>
            <a:r>
              <a:rPr lang="en-SG" sz="2400" dirty="0" err="1"/>
              <a:t>câu</a:t>
            </a:r>
            <a:r>
              <a:rPr lang="en-SG" sz="2400" dirty="0"/>
              <a:t> </a:t>
            </a:r>
            <a:r>
              <a:rPr lang="en-SG" sz="2400" dirty="0" err="1"/>
              <a:t>sai</a:t>
            </a:r>
            <a:r>
              <a:rPr lang="en-SG" sz="2400" dirty="0"/>
              <a:t> </a:t>
            </a:r>
            <a:r>
              <a:rPr lang="en-SG" sz="2400" dirty="0" err="1"/>
              <a:t>ngữ</a:t>
            </a:r>
            <a:r>
              <a:rPr lang="en-SG" sz="2400" dirty="0"/>
              <a:t> </a:t>
            </a:r>
            <a:r>
              <a:rPr lang="en-SG" sz="2400" dirty="0" err="1"/>
              <a:t>điệu</a:t>
            </a:r>
            <a:r>
              <a:rPr lang="en-SG" sz="2400" dirty="0"/>
              <a:t>. </a:t>
            </a:r>
            <a:r>
              <a:rPr lang="en-SG" sz="2400" dirty="0" err="1"/>
              <a:t>Mỗi</a:t>
            </a:r>
            <a:r>
              <a:rPr lang="en-SG" sz="2400" dirty="0"/>
              <a:t> </a:t>
            </a:r>
            <a:r>
              <a:rPr lang="en-SG" sz="2400" dirty="0" err="1"/>
              <a:t>một</a:t>
            </a:r>
            <a:r>
              <a:rPr lang="en-SG" sz="2400" dirty="0"/>
              <a:t> </a:t>
            </a:r>
            <a:r>
              <a:rPr lang="en-SG" sz="2400" dirty="0" err="1"/>
              <a:t>câu</a:t>
            </a:r>
            <a:r>
              <a:rPr lang="en-SG" sz="2400" dirty="0"/>
              <a:t> </a:t>
            </a:r>
            <a:r>
              <a:rPr lang="en-SG" sz="2400" dirty="0" err="1"/>
              <a:t>đúng</a:t>
            </a:r>
            <a:r>
              <a:rPr lang="en-SG" sz="2400" dirty="0"/>
              <a:t> </a:t>
            </a:r>
            <a:r>
              <a:rPr lang="en-SG" sz="2400" dirty="0" err="1"/>
              <a:t>cả</a:t>
            </a:r>
            <a:r>
              <a:rPr lang="en-SG" sz="2400" dirty="0"/>
              <a:t> </a:t>
            </a:r>
            <a:r>
              <a:rPr lang="en-SG" sz="2400" dirty="0" err="1"/>
              <a:t>lớp</a:t>
            </a:r>
            <a:r>
              <a:rPr lang="en-SG" sz="2400" dirty="0"/>
              <a:t> </a:t>
            </a:r>
            <a:r>
              <a:rPr lang="en-SG" sz="2400" dirty="0" err="1"/>
              <a:t>thả</a:t>
            </a:r>
            <a:r>
              <a:rPr lang="en-SG" sz="2400" dirty="0"/>
              <a:t> like </a:t>
            </a:r>
            <a:r>
              <a:rPr lang="en-SG" sz="2400" dirty="0" err="1"/>
              <a:t>bằng</a:t>
            </a:r>
            <a:r>
              <a:rPr lang="en-SG" sz="2400" dirty="0"/>
              <a:t> </a:t>
            </a:r>
            <a:r>
              <a:rPr lang="en-SG" sz="2400" dirty="0" err="1"/>
              <a:t>ngón</a:t>
            </a:r>
            <a:r>
              <a:rPr lang="en-SG" sz="2400" dirty="0"/>
              <a:t> </a:t>
            </a:r>
            <a:r>
              <a:rPr lang="en-SG" sz="2400" dirty="0" err="1"/>
              <a:t>cái</a:t>
            </a:r>
            <a:r>
              <a:rPr lang="en-SG" sz="2400" dirty="0"/>
              <a:t>, </a:t>
            </a:r>
            <a:r>
              <a:rPr lang="en-SG" sz="2400" dirty="0" err="1"/>
              <a:t>mỗi</a:t>
            </a:r>
            <a:r>
              <a:rPr lang="en-SG" sz="2400" dirty="0"/>
              <a:t> </a:t>
            </a:r>
            <a:r>
              <a:rPr lang="en-SG" sz="2400" dirty="0" err="1"/>
              <a:t>lần</a:t>
            </a:r>
            <a:r>
              <a:rPr lang="en-SG" sz="2400" dirty="0"/>
              <a:t> </a:t>
            </a:r>
            <a:r>
              <a:rPr lang="en-SG" sz="2400" dirty="0" err="1"/>
              <a:t>có</a:t>
            </a:r>
            <a:r>
              <a:rPr lang="en-SG" sz="2400" dirty="0"/>
              <a:t> </a:t>
            </a:r>
            <a:r>
              <a:rPr lang="en-SG" sz="2400" dirty="0" err="1"/>
              <a:t>ngữ</a:t>
            </a:r>
            <a:r>
              <a:rPr lang="en-SG" sz="2400" dirty="0"/>
              <a:t> </a:t>
            </a:r>
            <a:r>
              <a:rPr lang="en-SG" sz="2400" dirty="0" err="1"/>
              <a:t>điệu</a:t>
            </a:r>
            <a:r>
              <a:rPr lang="en-SG" sz="2400" dirty="0"/>
              <a:t> </a:t>
            </a:r>
            <a:r>
              <a:rPr lang="en-SG" sz="2400" dirty="0" err="1"/>
              <a:t>sai</a:t>
            </a:r>
            <a:r>
              <a:rPr lang="en-SG" sz="2400" dirty="0"/>
              <a:t> </a:t>
            </a:r>
            <a:r>
              <a:rPr lang="en-SG" sz="2400" dirty="0" err="1"/>
              <a:t>học</a:t>
            </a:r>
            <a:r>
              <a:rPr lang="en-SG" sz="2400" dirty="0"/>
              <a:t> </a:t>
            </a:r>
            <a:r>
              <a:rPr lang="en-SG" sz="2400" dirty="0" err="1"/>
              <a:t>sinh</a:t>
            </a:r>
            <a:r>
              <a:rPr lang="en-SG" sz="2400" dirty="0"/>
              <a:t> </a:t>
            </a:r>
            <a:r>
              <a:rPr lang="en-SG" sz="2400" dirty="0" err="1"/>
              <a:t>kêu</a:t>
            </a:r>
            <a:r>
              <a:rPr lang="en-SG" sz="2400" dirty="0"/>
              <a:t> “ BANG </a:t>
            </a:r>
            <a:r>
              <a:rPr lang="en-SG" sz="2400" dirty="0" err="1"/>
              <a:t>BANG</a:t>
            </a:r>
            <a:r>
              <a:rPr lang="en-SG" sz="2400" dirty="0"/>
              <a:t>”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SG" sz="2400" dirty="0" err="1"/>
              <a:t>Trò</a:t>
            </a:r>
            <a:r>
              <a:rPr lang="en-SG" sz="2400" dirty="0"/>
              <a:t> </a:t>
            </a:r>
            <a:r>
              <a:rPr lang="en-SG" sz="2400" dirty="0" err="1"/>
              <a:t>chơi</a:t>
            </a:r>
            <a:r>
              <a:rPr lang="en-SG" sz="2400" dirty="0"/>
              <a:t> </a:t>
            </a:r>
            <a:r>
              <a:rPr lang="en-SG" sz="2400" dirty="0" err="1"/>
              <a:t>có</a:t>
            </a:r>
            <a:r>
              <a:rPr lang="en-SG" sz="2400" dirty="0"/>
              <a:t> </a:t>
            </a:r>
            <a:r>
              <a:rPr lang="en-SG" sz="2400" dirty="0" err="1"/>
              <a:t>thể</a:t>
            </a:r>
            <a:r>
              <a:rPr lang="en-SG" sz="2400" dirty="0"/>
              <a:t> </a:t>
            </a:r>
            <a:r>
              <a:rPr lang="en-SG" sz="2400" dirty="0" err="1"/>
              <a:t>tiếp</a:t>
            </a:r>
            <a:r>
              <a:rPr lang="en-SG" sz="2400" dirty="0"/>
              <a:t> </a:t>
            </a:r>
            <a:r>
              <a:rPr lang="en-SG" sz="2400" dirty="0" err="1"/>
              <a:t>tục</a:t>
            </a:r>
            <a:r>
              <a:rPr lang="en-SG" sz="2400" dirty="0"/>
              <a:t> </a:t>
            </a:r>
            <a:r>
              <a:rPr lang="en-SG" sz="2400" dirty="0" err="1"/>
              <a:t>bằng</a:t>
            </a:r>
            <a:r>
              <a:rPr lang="en-SG" sz="2400" dirty="0"/>
              <a:t> </a:t>
            </a:r>
            <a:r>
              <a:rPr lang="en-SG" sz="2400" dirty="0" err="1"/>
              <a:t>việc</a:t>
            </a:r>
            <a:r>
              <a:rPr lang="en-SG" sz="2400" dirty="0"/>
              <a:t> </a:t>
            </a:r>
            <a:r>
              <a:rPr lang="en-SG" sz="2400" dirty="0" err="1"/>
              <a:t>gọi</a:t>
            </a:r>
            <a:r>
              <a:rPr lang="en-SG" sz="2400" dirty="0"/>
              <a:t> </a:t>
            </a:r>
            <a:r>
              <a:rPr lang="en-SG" sz="2400" dirty="0" err="1"/>
              <a:t>ngẫu</a:t>
            </a:r>
            <a:r>
              <a:rPr lang="en-SG" sz="2400" dirty="0"/>
              <a:t> </a:t>
            </a:r>
            <a:r>
              <a:rPr lang="en-SG" sz="2400" dirty="0" err="1"/>
              <a:t>nhiên</a:t>
            </a:r>
            <a:r>
              <a:rPr lang="en-SG" sz="2400" dirty="0"/>
              <a:t> </a:t>
            </a:r>
            <a:r>
              <a:rPr lang="en-SG" sz="2400" dirty="0" err="1"/>
              <a:t>học</a:t>
            </a:r>
            <a:r>
              <a:rPr lang="en-SG" sz="2400" dirty="0"/>
              <a:t> </a:t>
            </a:r>
            <a:r>
              <a:rPr lang="en-SG" sz="2400" dirty="0" err="1"/>
              <a:t>sinh</a:t>
            </a:r>
            <a:r>
              <a:rPr lang="en-SG" sz="2400" dirty="0"/>
              <a:t> </a:t>
            </a:r>
            <a:r>
              <a:rPr lang="en-SG" sz="2400" dirty="0" err="1"/>
              <a:t>trong</a:t>
            </a:r>
            <a:r>
              <a:rPr lang="en-SG" sz="2400" dirty="0"/>
              <a:t> </a:t>
            </a:r>
            <a:r>
              <a:rPr lang="en-SG" sz="2400" dirty="0" err="1"/>
              <a:t>lớp</a:t>
            </a:r>
            <a:r>
              <a:rPr lang="en-SG" sz="2400" dirty="0"/>
              <a:t> </a:t>
            </a:r>
            <a:r>
              <a:rPr lang="en-SG" sz="2400" dirty="0" err="1"/>
              <a:t>nói</a:t>
            </a:r>
            <a:r>
              <a:rPr lang="en-SG" sz="2400" dirty="0"/>
              <a:t> </a:t>
            </a:r>
            <a:r>
              <a:rPr lang="en-SG" sz="2400" dirty="0" err="1"/>
              <a:t>một</a:t>
            </a:r>
            <a:r>
              <a:rPr lang="en-SG" sz="2400" dirty="0"/>
              <a:t> </a:t>
            </a:r>
            <a:r>
              <a:rPr lang="en-SG" sz="2400" dirty="0" err="1"/>
              <a:t>câu</a:t>
            </a:r>
            <a:r>
              <a:rPr lang="en-SG" sz="2400" dirty="0"/>
              <a:t> </a:t>
            </a:r>
            <a:r>
              <a:rPr lang="en-SG" sz="2400" dirty="0" err="1"/>
              <a:t>mà</a:t>
            </a:r>
            <a:r>
              <a:rPr lang="en-SG" sz="2400" dirty="0"/>
              <a:t> </a:t>
            </a:r>
            <a:r>
              <a:rPr lang="en-SG" sz="2400" dirty="0" err="1"/>
              <a:t>giáo</a:t>
            </a:r>
            <a:r>
              <a:rPr lang="en-SG" sz="2400" dirty="0"/>
              <a:t> </a:t>
            </a:r>
            <a:r>
              <a:rPr lang="en-SG" sz="2400" dirty="0" err="1"/>
              <a:t>viên</a:t>
            </a:r>
            <a:r>
              <a:rPr lang="en-SG" sz="2400" dirty="0"/>
              <a:t> </a:t>
            </a:r>
            <a:r>
              <a:rPr lang="en-SG" sz="2400" dirty="0" err="1"/>
              <a:t>cho</a:t>
            </a:r>
            <a:r>
              <a:rPr lang="en-SG" sz="2400" dirty="0"/>
              <a:t> </a:t>
            </a:r>
            <a:r>
              <a:rPr lang="en-SG" sz="2400" dirty="0" err="1"/>
              <a:t>sẵn</a:t>
            </a:r>
            <a:r>
              <a:rPr lang="en-SG" sz="2400" dirty="0"/>
              <a:t> </a:t>
            </a:r>
            <a:r>
              <a:rPr lang="en-SG" sz="2400" dirty="0" err="1"/>
              <a:t>yêu</a:t>
            </a:r>
            <a:r>
              <a:rPr lang="en-SG" sz="2400" dirty="0"/>
              <a:t> </a:t>
            </a:r>
            <a:r>
              <a:rPr lang="en-SG" sz="2400" dirty="0" err="1"/>
              <a:t>cầu</a:t>
            </a:r>
            <a:r>
              <a:rPr lang="en-SG" sz="2400" dirty="0"/>
              <a:t> </a:t>
            </a:r>
            <a:r>
              <a:rPr lang="en-SG" sz="2400" dirty="0" err="1"/>
              <a:t>đúng</a:t>
            </a:r>
            <a:r>
              <a:rPr lang="en-SG" sz="2400" dirty="0"/>
              <a:t> </a:t>
            </a:r>
            <a:r>
              <a:rPr lang="en-SG" sz="2400" dirty="0" err="1"/>
              <a:t>ngữ</a:t>
            </a:r>
            <a:r>
              <a:rPr lang="en-SG" sz="2400" dirty="0"/>
              <a:t> </a:t>
            </a:r>
            <a:r>
              <a:rPr lang="en-SG" sz="2400" dirty="0" err="1"/>
              <a:t>điệu</a:t>
            </a:r>
            <a:r>
              <a:rPr lang="en-SG" sz="2400" dirty="0"/>
              <a:t> </a:t>
            </a:r>
            <a:r>
              <a:rPr lang="en-SG" sz="2400" dirty="0" err="1"/>
              <a:t>và</a:t>
            </a:r>
            <a:r>
              <a:rPr lang="en-SG" sz="2400" dirty="0"/>
              <a:t> </a:t>
            </a:r>
            <a:r>
              <a:rPr lang="en-SG" sz="2400" dirty="0" err="1"/>
              <a:t>tiếp</a:t>
            </a:r>
            <a:r>
              <a:rPr lang="en-SG" sz="2400" dirty="0"/>
              <a:t> </a:t>
            </a:r>
            <a:r>
              <a:rPr lang="en-SG" sz="2400" dirty="0" err="1"/>
              <a:t>tục</a:t>
            </a:r>
            <a:r>
              <a:rPr lang="en-SG" sz="2400" dirty="0"/>
              <a:t> </a:t>
            </a:r>
            <a:r>
              <a:rPr lang="en-SG" sz="2400" dirty="0" err="1"/>
              <a:t>khoảng</a:t>
            </a:r>
            <a:r>
              <a:rPr lang="en-SG" sz="2400" dirty="0"/>
              <a:t> 5-7 </a:t>
            </a:r>
            <a:r>
              <a:rPr lang="en-SG" sz="2400" dirty="0" err="1"/>
              <a:t>phút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54C45C-C3A0-49E7-A922-E6F82C517C64}"/>
              </a:ext>
            </a:extLst>
          </p:cNvPr>
          <p:cNvSpPr txBox="1"/>
          <p:nvPr/>
        </p:nvSpPr>
        <p:spPr>
          <a:xfrm>
            <a:off x="2771775" y="1053584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WARM-UP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78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4476C5-D881-4C35-8FBD-1DE7E6B247C2}"/>
              </a:ext>
            </a:extLst>
          </p:cNvPr>
          <p:cNvSpPr txBox="1"/>
          <p:nvPr/>
        </p:nvSpPr>
        <p:spPr>
          <a:xfrm>
            <a:off x="1878160" y="186720"/>
            <a:ext cx="780097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Work in pair and match the pictures with the words</a:t>
            </a:r>
          </a:p>
        </p:txBody>
      </p:sp>
      <p:pic>
        <p:nvPicPr>
          <p:cNvPr id="6" name="Picture 5" descr="A kitchen with wooden cabinets&#10;&#10;Description automatically generated with medium confidence">
            <a:extLst>
              <a:ext uri="{FF2B5EF4-FFF2-40B4-BE49-F238E27FC236}">
                <a16:creationId xmlns:a16="http://schemas.microsoft.com/office/drawing/2014/main" id="{998EBDC6-1812-4B8D-BC71-B9B6A80876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0672" y="1857375"/>
            <a:ext cx="3181349" cy="2386012"/>
          </a:xfrm>
          <a:prstGeom prst="rect">
            <a:avLst/>
          </a:prstGeom>
        </p:spPr>
      </p:pic>
      <p:pic>
        <p:nvPicPr>
          <p:cNvPr id="9" name="Picture 8" descr="A picture containing outdoor, water, tree, river&#10;&#10;Description automatically generated">
            <a:extLst>
              <a:ext uri="{FF2B5EF4-FFF2-40B4-BE49-F238E27FC236}">
                <a16:creationId xmlns:a16="http://schemas.microsoft.com/office/drawing/2014/main" id="{571ABFBE-CE7F-4765-9042-AE1C5E7BF5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816740" y="1857375"/>
            <a:ext cx="3181349" cy="2386012"/>
          </a:xfrm>
          <a:prstGeom prst="rect">
            <a:avLst/>
          </a:prstGeom>
        </p:spPr>
      </p:pic>
      <p:pic>
        <p:nvPicPr>
          <p:cNvPr id="14" name="Picture 13" descr="A teacup and saucer on a table&#10;&#10;Description automatically generated with medium confidence">
            <a:extLst>
              <a:ext uri="{FF2B5EF4-FFF2-40B4-BE49-F238E27FC236}">
                <a16:creationId xmlns:a16="http://schemas.microsoft.com/office/drawing/2014/main" id="{5D30CBB0-7D1A-4AD9-95AE-222987D27F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31818" y="1886724"/>
            <a:ext cx="3490970" cy="2327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C97605-4A4D-4B59-8617-BDF05A5D0E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37149" y="4530831"/>
            <a:ext cx="3282022" cy="2190750"/>
          </a:xfrm>
          <a:prstGeom prst="rect">
            <a:avLst/>
          </a:prstGeom>
        </p:spPr>
      </p:pic>
      <p:pic>
        <p:nvPicPr>
          <p:cNvPr id="21" name="Picture 20" descr="A city at night&#10;&#10;Description automatically generated with low confidence">
            <a:extLst>
              <a:ext uri="{FF2B5EF4-FFF2-40B4-BE49-F238E27FC236}">
                <a16:creationId xmlns:a16="http://schemas.microsoft.com/office/drawing/2014/main" id="{68207BBC-FD19-4FC7-8CF9-F039CDFD086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768475" y="4530831"/>
            <a:ext cx="3367145" cy="2254038"/>
          </a:xfrm>
          <a:prstGeom prst="rect">
            <a:avLst/>
          </a:prstGeom>
        </p:spPr>
      </p:pic>
      <p:pic>
        <p:nvPicPr>
          <p:cNvPr id="24" name="Picture 23" descr="A living room with a couch and a table&#10;&#10;Description automatically generated with low confidence">
            <a:extLst>
              <a:ext uri="{FF2B5EF4-FFF2-40B4-BE49-F238E27FC236}">
                <a16:creationId xmlns:a16="http://schemas.microsoft.com/office/drawing/2014/main" id="{EE9A4143-CE90-44BB-8182-EDF2A03C0C1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643754" y="4476818"/>
            <a:ext cx="3367145" cy="224476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9B75EE5-DDF6-46F3-9488-2D9570478622}"/>
              </a:ext>
            </a:extLst>
          </p:cNvPr>
          <p:cNvSpPr/>
          <p:nvPr/>
        </p:nvSpPr>
        <p:spPr>
          <a:xfrm>
            <a:off x="358921" y="1057666"/>
            <a:ext cx="10763867" cy="5321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river     dishes     livingroom     baby  city     kitchen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FB7257-9248-4AF5-8AEE-FA5E36B503B3}"/>
              </a:ext>
            </a:extLst>
          </p:cNvPr>
          <p:cNvSpPr txBox="1"/>
          <p:nvPr/>
        </p:nvSpPr>
        <p:spPr>
          <a:xfrm>
            <a:off x="5026171" y="1852612"/>
            <a:ext cx="1265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highlight>
                  <a:srgbClr val="FFFF00"/>
                </a:highlight>
              </a:rPr>
              <a:t>river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01DFD9-2CAE-4ECE-B9DD-B586CC1449C5}"/>
              </a:ext>
            </a:extLst>
          </p:cNvPr>
          <p:cNvSpPr txBox="1"/>
          <p:nvPr/>
        </p:nvSpPr>
        <p:spPr>
          <a:xfrm>
            <a:off x="1350389" y="1886724"/>
            <a:ext cx="1573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highlight>
                  <a:srgbClr val="FFFF00"/>
                </a:highlight>
              </a:rPr>
              <a:t>kitchen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62BE94-5CD6-4D7E-A845-F76F2262656D}"/>
              </a:ext>
            </a:extLst>
          </p:cNvPr>
          <p:cNvSpPr txBox="1"/>
          <p:nvPr/>
        </p:nvSpPr>
        <p:spPr>
          <a:xfrm>
            <a:off x="8751315" y="1944564"/>
            <a:ext cx="1573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highlight>
                  <a:srgbClr val="FFFF00"/>
                </a:highlight>
              </a:rPr>
              <a:t>dishes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271E6A-BF78-45CE-8F71-6FAB645FB424}"/>
              </a:ext>
            </a:extLst>
          </p:cNvPr>
          <p:cNvSpPr txBox="1"/>
          <p:nvPr/>
        </p:nvSpPr>
        <p:spPr>
          <a:xfrm>
            <a:off x="1284484" y="6136806"/>
            <a:ext cx="1573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highlight>
                  <a:srgbClr val="FFFF00"/>
                </a:highlight>
              </a:rPr>
              <a:t>baby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AC9220-D0D4-4AB0-81A6-7BBDF76A29E7}"/>
              </a:ext>
            </a:extLst>
          </p:cNvPr>
          <p:cNvSpPr txBox="1"/>
          <p:nvPr/>
        </p:nvSpPr>
        <p:spPr>
          <a:xfrm>
            <a:off x="4991754" y="6184824"/>
            <a:ext cx="1573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highlight>
                  <a:srgbClr val="FFFF00"/>
                </a:highlight>
              </a:rPr>
              <a:t>city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9532D4-A230-4D01-A1A9-2590A7BE0DB1}"/>
              </a:ext>
            </a:extLst>
          </p:cNvPr>
          <p:cNvSpPr txBox="1"/>
          <p:nvPr/>
        </p:nvSpPr>
        <p:spPr>
          <a:xfrm>
            <a:off x="8590410" y="6136806"/>
            <a:ext cx="231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highlight>
                  <a:srgbClr val="FFFF00"/>
                </a:highlight>
              </a:rPr>
              <a:t>livingroom</a:t>
            </a:r>
          </a:p>
        </p:txBody>
      </p:sp>
    </p:spTree>
    <p:extLst>
      <p:ext uri="{BB962C8B-B14F-4D97-AF65-F5344CB8AC3E}">
        <p14:creationId xmlns:p14="http://schemas.microsoft.com/office/powerpoint/2010/main" val="272744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4476C5-D881-4C35-8FBD-1DE7E6B247C2}"/>
              </a:ext>
            </a:extLst>
          </p:cNvPr>
          <p:cNvSpPr txBox="1"/>
          <p:nvPr/>
        </p:nvSpPr>
        <p:spPr>
          <a:xfrm>
            <a:off x="836906" y="1028593"/>
            <a:ext cx="861839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Pronunce the words and find the common sound of them.</a:t>
            </a:r>
          </a:p>
        </p:txBody>
      </p:sp>
      <p:pic>
        <p:nvPicPr>
          <p:cNvPr id="6" name="Picture 5" descr="A kitchen with wooden cabinets&#10;&#10;Description automatically generated with medium confidence">
            <a:extLst>
              <a:ext uri="{FF2B5EF4-FFF2-40B4-BE49-F238E27FC236}">
                <a16:creationId xmlns:a16="http://schemas.microsoft.com/office/drawing/2014/main" id="{998EBDC6-1812-4B8D-BC71-B9B6A80876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9981" y="1852612"/>
            <a:ext cx="2582044" cy="1936533"/>
          </a:xfrm>
          <a:prstGeom prst="rect">
            <a:avLst/>
          </a:prstGeom>
        </p:spPr>
      </p:pic>
      <p:pic>
        <p:nvPicPr>
          <p:cNvPr id="9" name="Picture 8" descr="A picture containing outdoor, water, tree, river&#10;&#10;Description automatically generated">
            <a:extLst>
              <a:ext uri="{FF2B5EF4-FFF2-40B4-BE49-F238E27FC236}">
                <a16:creationId xmlns:a16="http://schemas.microsoft.com/office/drawing/2014/main" id="{571ABFBE-CE7F-4765-9042-AE1C5E7BF5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05408" y="1852612"/>
            <a:ext cx="2656030" cy="1992022"/>
          </a:xfrm>
          <a:prstGeom prst="rect">
            <a:avLst/>
          </a:prstGeom>
        </p:spPr>
      </p:pic>
      <p:pic>
        <p:nvPicPr>
          <p:cNvPr id="14" name="Picture 13" descr="A teacup and saucer on a table&#10;&#10;Description automatically generated with medium confidence">
            <a:extLst>
              <a:ext uri="{FF2B5EF4-FFF2-40B4-BE49-F238E27FC236}">
                <a16:creationId xmlns:a16="http://schemas.microsoft.com/office/drawing/2014/main" id="{5D30CBB0-7D1A-4AD9-95AE-222987D27F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65539" y="1797123"/>
            <a:ext cx="2988032" cy="19920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C97605-4A4D-4B59-8617-BDF05A5D0E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06547" y="4310712"/>
            <a:ext cx="2663397" cy="1777818"/>
          </a:xfrm>
          <a:prstGeom prst="rect">
            <a:avLst/>
          </a:prstGeom>
        </p:spPr>
      </p:pic>
      <p:pic>
        <p:nvPicPr>
          <p:cNvPr id="21" name="Picture 20" descr="A city at night&#10;&#10;Description automatically generated with low confidence">
            <a:extLst>
              <a:ext uri="{FF2B5EF4-FFF2-40B4-BE49-F238E27FC236}">
                <a16:creationId xmlns:a16="http://schemas.microsoft.com/office/drawing/2014/main" id="{68207BBC-FD19-4FC7-8CF9-F039CDFD086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405408" y="4448647"/>
            <a:ext cx="2787223" cy="1865826"/>
          </a:xfrm>
          <a:prstGeom prst="rect">
            <a:avLst/>
          </a:prstGeom>
        </p:spPr>
      </p:pic>
      <p:pic>
        <p:nvPicPr>
          <p:cNvPr id="24" name="Picture 23" descr="A living room with a couch and a table&#10;&#10;Description automatically generated with low confidence">
            <a:extLst>
              <a:ext uri="{FF2B5EF4-FFF2-40B4-BE49-F238E27FC236}">
                <a16:creationId xmlns:a16="http://schemas.microsoft.com/office/drawing/2014/main" id="{EE9A4143-CE90-44BB-8182-EDF2A03C0C1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605280" y="4184430"/>
            <a:ext cx="2988034" cy="19920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BFB7257-9248-4AF5-8AEE-FA5E36B503B3}"/>
              </a:ext>
            </a:extLst>
          </p:cNvPr>
          <p:cNvSpPr txBox="1"/>
          <p:nvPr/>
        </p:nvSpPr>
        <p:spPr>
          <a:xfrm>
            <a:off x="4513556" y="1808861"/>
            <a:ext cx="1265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highlight>
                  <a:srgbClr val="FFFF00"/>
                </a:highlight>
              </a:rPr>
              <a:t>river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01DFD9-2CAE-4ECE-B9DD-B586CC1449C5}"/>
              </a:ext>
            </a:extLst>
          </p:cNvPr>
          <p:cNvSpPr txBox="1"/>
          <p:nvPr/>
        </p:nvSpPr>
        <p:spPr>
          <a:xfrm>
            <a:off x="1350389" y="1886724"/>
            <a:ext cx="1573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highlight>
                  <a:srgbClr val="FFFF00"/>
                </a:highlight>
              </a:rPr>
              <a:t>kitchen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62BE94-5CD6-4D7E-A845-F76F2262656D}"/>
              </a:ext>
            </a:extLst>
          </p:cNvPr>
          <p:cNvSpPr txBox="1"/>
          <p:nvPr/>
        </p:nvSpPr>
        <p:spPr>
          <a:xfrm>
            <a:off x="7303515" y="1797123"/>
            <a:ext cx="1573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highlight>
                  <a:srgbClr val="FFFF00"/>
                </a:highlight>
              </a:rPr>
              <a:t>dishes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271E6A-BF78-45CE-8F71-6FAB645FB424}"/>
              </a:ext>
            </a:extLst>
          </p:cNvPr>
          <p:cNvSpPr txBox="1"/>
          <p:nvPr/>
        </p:nvSpPr>
        <p:spPr>
          <a:xfrm>
            <a:off x="1427359" y="5503755"/>
            <a:ext cx="1573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highlight>
                  <a:srgbClr val="FFFF00"/>
                </a:highlight>
              </a:rPr>
              <a:t>baby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AC9220-D0D4-4AB0-81A6-7BBDF76A29E7}"/>
              </a:ext>
            </a:extLst>
          </p:cNvPr>
          <p:cNvSpPr txBox="1"/>
          <p:nvPr/>
        </p:nvSpPr>
        <p:spPr>
          <a:xfrm>
            <a:off x="4359209" y="5416379"/>
            <a:ext cx="841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highlight>
                  <a:srgbClr val="FFFF00"/>
                </a:highlight>
              </a:rPr>
              <a:t>city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9532D4-A230-4D01-A1A9-2590A7BE0DB1}"/>
              </a:ext>
            </a:extLst>
          </p:cNvPr>
          <p:cNvSpPr txBox="1"/>
          <p:nvPr/>
        </p:nvSpPr>
        <p:spPr>
          <a:xfrm>
            <a:off x="7146432" y="5503754"/>
            <a:ext cx="231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highlight>
                  <a:srgbClr val="FFFF00"/>
                </a:highlight>
              </a:rPr>
              <a:t>livingroom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B9E24EA-08B8-4B3E-B237-CA7EF613204B}"/>
              </a:ext>
            </a:extLst>
          </p:cNvPr>
          <p:cNvSpPr/>
          <p:nvPr/>
        </p:nvSpPr>
        <p:spPr>
          <a:xfrm>
            <a:off x="9856485" y="2904840"/>
            <a:ext cx="2078340" cy="1543807"/>
          </a:xfrm>
          <a:prstGeom prst="roundRect">
            <a:avLst/>
          </a:prstGeom>
          <a:solidFill>
            <a:srgbClr val="F6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>
                <a:latin typeface="Adobe Garamond Pro Bold" panose="02020702060506020403" pitchFamily="18" charset="0"/>
              </a:rPr>
              <a:t>/ I / sound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7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AC6FD0-BEF1-4472-95C1-1F8C612DD303}"/>
              </a:ext>
            </a:extLst>
          </p:cNvPr>
          <p:cNvSpPr txBox="1"/>
          <p:nvPr/>
        </p:nvSpPr>
        <p:spPr>
          <a:xfrm>
            <a:off x="1009649" y="2409646"/>
            <a:ext cx="105156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88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PRONUNCIATION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209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16784" y="663777"/>
            <a:ext cx="1238813" cy="5141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6198" y="3171947"/>
            <a:ext cx="1238813" cy="5141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41542" y="3242223"/>
            <a:ext cx="1197232" cy="10176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977" y="5240298"/>
            <a:ext cx="1376067" cy="11696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57188" y="5335338"/>
            <a:ext cx="1238813" cy="51410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41567" y="2027904"/>
            <a:ext cx="4691291" cy="1251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6" dirty="0">
                <a:solidFill>
                  <a:schemeClr val="bg1"/>
                </a:solidFill>
                <a:latin typeface="Noto Serif Display Black"/>
              </a:rPr>
              <a:t>UNIT 1: PRONUNCIATION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7AE288-593F-4383-81EB-2946136A3626}"/>
              </a:ext>
            </a:extLst>
          </p:cNvPr>
          <p:cNvGrpSpPr/>
          <p:nvPr/>
        </p:nvGrpSpPr>
        <p:grpSpPr>
          <a:xfrm>
            <a:off x="3494569" y="85696"/>
            <a:ext cx="4429709" cy="1028800"/>
            <a:chOff x="9737079" y="1406853"/>
            <a:chExt cx="6644563" cy="15432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10B591D-D965-4C27-BDE5-39882D0DFB9C}"/>
                </a:ext>
              </a:extLst>
            </p:cNvPr>
            <p:cNvSpPr/>
            <p:nvPr/>
          </p:nvSpPr>
          <p:spPr>
            <a:xfrm>
              <a:off x="10329131" y="1430303"/>
              <a:ext cx="6052511" cy="1496299"/>
            </a:xfrm>
            <a:prstGeom prst="roundRect">
              <a:avLst/>
            </a:prstGeom>
            <a:solidFill>
              <a:srgbClr val="F6A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600" dirty="0">
                  <a:latin typeface="Adobe Garamond Pro Bold" panose="02020702060506020403" pitchFamily="18" charset="0"/>
                </a:rPr>
                <a:t>SHORT / I /</a:t>
              </a:r>
              <a:endParaRPr lang="en-US" sz="3600" dirty="0">
                <a:latin typeface="Adobe Garamond Pro Bold" panose="02020702060506020403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67ACC1-06AD-4910-A70C-87648B8317E0}"/>
                </a:ext>
              </a:extLst>
            </p:cNvPr>
            <p:cNvSpPr/>
            <p:nvPr/>
          </p:nvSpPr>
          <p:spPr>
            <a:xfrm>
              <a:off x="9737079" y="1406853"/>
              <a:ext cx="1540521" cy="1543200"/>
            </a:xfrm>
            <a:prstGeom prst="ellipse">
              <a:avLst/>
            </a:prstGeom>
            <a:solidFill>
              <a:srgbClr val="80C8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Adobe Garamond Pro Bold" panose="02020702060506020403" pitchFamily="18" charset="0"/>
              </a:endParaRPr>
            </a:p>
          </p:txBody>
        </p:sp>
      </p:grpSp>
      <p:pic>
        <p:nvPicPr>
          <p:cNvPr id="5" name="Pronouncing the short i -ɪ- in American English">
            <a:hlinkClick r:id="" action="ppaction://media"/>
            <a:extLst>
              <a:ext uri="{FF2B5EF4-FFF2-40B4-BE49-F238E27FC236}">
                <a16:creationId xmlns:a16="http://schemas.microsoft.com/office/drawing/2014/main" id="{C803033F-1BB7-4A19-8707-03E6343F46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033" y="1161950"/>
            <a:ext cx="9230330" cy="5192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26400" y="355279"/>
            <a:ext cx="969321" cy="9257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02800" y="256660"/>
            <a:ext cx="969321" cy="9257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F2C3D6-453F-4010-A3D0-A1E3FB622565}"/>
              </a:ext>
            </a:extLst>
          </p:cNvPr>
          <p:cNvGrpSpPr/>
          <p:nvPr/>
        </p:nvGrpSpPr>
        <p:grpSpPr>
          <a:xfrm>
            <a:off x="2983724" y="103550"/>
            <a:ext cx="4429709" cy="1028800"/>
            <a:chOff x="9737079" y="1406853"/>
            <a:chExt cx="6644563" cy="15432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0E2137E-41A2-432E-B9E6-9E27AD77E241}"/>
                </a:ext>
              </a:extLst>
            </p:cNvPr>
            <p:cNvSpPr/>
            <p:nvPr/>
          </p:nvSpPr>
          <p:spPr>
            <a:xfrm>
              <a:off x="10329131" y="1430303"/>
              <a:ext cx="6052511" cy="1496299"/>
            </a:xfrm>
            <a:prstGeom prst="roundRect">
              <a:avLst/>
            </a:prstGeom>
            <a:solidFill>
              <a:srgbClr val="F6A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600" dirty="0">
                  <a:latin typeface="Adobe Garamond Pro Bold" panose="02020702060506020403" pitchFamily="18" charset="0"/>
                </a:rPr>
                <a:t>SHORT / I /</a:t>
              </a:r>
              <a:endParaRPr lang="en-US" sz="3600" dirty="0">
                <a:latin typeface="Adobe Garamond Pro Bold" panose="02020702060506020403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F41270-00AD-43A7-B300-419683791E97}"/>
                </a:ext>
              </a:extLst>
            </p:cNvPr>
            <p:cNvSpPr/>
            <p:nvPr/>
          </p:nvSpPr>
          <p:spPr>
            <a:xfrm>
              <a:off x="9737079" y="1406853"/>
              <a:ext cx="1540521" cy="1543200"/>
            </a:xfrm>
            <a:prstGeom prst="ellipse">
              <a:avLst/>
            </a:prstGeom>
            <a:solidFill>
              <a:srgbClr val="80C8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Adobe Garamond Pro Bold" panose="02020702060506020403" pitchFamily="18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BD22E5-95FC-4449-87FB-DDB55F3C653C}"/>
              </a:ext>
            </a:extLst>
          </p:cNvPr>
          <p:cNvSpPr/>
          <p:nvPr/>
        </p:nvSpPr>
        <p:spPr>
          <a:xfrm>
            <a:off x="609600" y="3632200"/>
            <a:ext cx="1727200" cy="565153"/>
          </a:xfrm>
          <a:prstGeom prst="roundRect">
            <a:avLst/>
          </a:prstGeom>
          <a:solidFill>
            <a:srgbClr val="F6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933" dirty="0">
                <a:latin typeface="Roboto Medium" panose="02000000000000000000" pitchFamily="2" charset="0"/>
                <a:ea typeface="Roboto Medium" panose="02000000000000000000" pitchFamily="2" charset="0"/>
              </a:rPr>
              <a:t>k</a:t>
            </a:r>
            <a:r>
              <a:rPr lang="en-SG" sz="2933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</a:t>
            </a:r>
            <a:r>
              <a:rPr lang="en-SG" sz="2933" dirty="0">
                <a:latin typeface="Roboto Medium" panose="02000000000000000000" pitchFamily="2" charset="0"/>
                <a:ea typeface="Roboto Medium" panose="02000000000000000000" pitchFamily="2" charset="0"/>
              </a:rPr>
              <a:t>tchen</a:t>
            </a:r>
            <a:endParaRPr lang="en-US" sz="2933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38BE2D-FFEB-4DA4-A11E-A3FFECF89CE6}"/>
              </a:ext>
            </a:extLst>
          </p:cNvPr>
          <p:cNvSpPr/>
          <p:nvPr/>
        </p:nvSpPr>
        <p:spPr>
          <a:xfrm>
            <a:off x="587115" y="2502244"/>
            <a:ext cx="1727200" cy="565153"/>
          </a:xfrm>
          <a:prstGeom prst="roundRect">
            <a:avLst/>
          </a:prstGeom>
          <a:solidFill>
            <a:srgbClr val="F6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933" dirty="0">
                <a:latin typeface="Roboto Medium" panose="02000000000000000000" pitchFamily="2" charset="0"/>
                <a:ea typeface="Roboto Medium" panose="02000000000000000000" pitchFamily="2" charset="0"/>
              </a:rPr>
              <a:t>d</a:t>
            </a:r>
            <a:r>
              <a:rPr lang="en-SG" sz="2933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</a:t>
            </a:r>
            <a:r>
              <a:rPr lang="en-SG" sz="2933" dirty="0">
                <a:latin typeface="Roboto Medium" panose="02000000000000000000" pitchFamily="2" charset="0"/>
                <a:ea typeface="Roboto Medium" panose="02000000000000000000" pitchFamily="2" charset="0"/>
              </a:rPr>
              <a:t>nner</a:t>
            </a:r>
            <a:endParaRPr lang="en-US" sz="2933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15AD4E-01CE-48A0-941C-6E1C0F0A3B59}"/>
              </a:ext>
            </a:extLst>
          </p:cNvPr>
          <p:cNvSpPr/>
          <p:nvPr/>
        </p:nvSpPr>
        <p:spPr>
          <a:xfrm>
            <a:off x="609600" y="1651000"/>
            <a:ext cx="1727200" cy="565153"/>
          </a:xfrm>
          <a:prstGeom prst="roundRect">
            <a:avLst/>
          </a:prstGeom>
          <a:solidFill>
            <a:srgbClr val="F6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933" dirty="0">
                <a:latin typeface="Roboto Medium" panose="02000000000000000000" pitchFamily="2" charset="0"/>
                <a:ea typeface="Roboto Medium" panose="02000000000000000000" pitchFamily="2" charset="0"/>
              </a:rPr>
              <a:t>d</a:t>
            </a:r>
            <a:r>
              <a:rPr lang="en-SG" sz="2933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</a:t>
            </a:r>
            <a:r>
              <a:rPr lang="en-SG" sz="2933" dirty="0">
                <a:latin typeface="Roboto Medium" panose="02000000000000000000" pitchFamily="2" charset="0"/>
                <a:ea typeface="Roboto Medium" panose="02000000000000000000" pitchFamily="2" charset="0"/>
              </a:rPr>
              <a:t>shes</a:t>
            </a:r>
            <a:endParaRPr lang="en-US" sz="2933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75E25E-5C33-4F88-8DD5-1A9CF159498A}"/>
              </a:ext>
            </a:extLst>
          </p:cNvPr>
          <p:cNvSpPr/>
          <p:nvPr/>
        </p:nvSpPr>
        <p:spPr>
          <a:xfrm>
            <a:off x="577121" y="4483444"/>
            <a:ext cx="1727200" cy="565153"/>
          </a:xfrm>
          <a:prstGeom prst="roundRect">
            <a:avLst/>
          </a:prstGeom>
          <a:solidFill>
            <a:srgbClr val="F6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933" dirty="0">
                <a:latin typeface="Roboto Medium" panose="02000000000000000000" pitchFamily="2" charset="0"/>
                <a:ea typeface="Roboto Medium" panose="02000000000000000000" pitchFamily="2" charset="0"/>
              </a:rPr>
              <a:t>l</a:t>
            </a:r>
            <a:r>
              <a:rPr lang="en-SG" sz="2933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</a:t>
            </a:r>
            <a:r>
              <a:rPr lang="en-SG" sz="2933" dirty="0">
                <a:latin typeface="Roboto Medium" panose="02000000000000000000" pitchFamily="2" charset="0"/>
                <a:ea typeface="Roboto Medium" panose="02000000000000000000" pitchFamily="2" charset="0"/>
              </a:rPr>
              <a:t>ve</a:t>
            </a:r>
            <a:endParaRPr lang="en-US" sz="2933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87D716-D268-4D2E-8665-524CDF8C9E89}"/>
              </a:ext>
            </a:extLst>
          </p:cNvPr>
          <p:cNvSpPr/>
          <p:nvPr/>
        </p:nvSpPr>
        <p:spPr>
          <a:xfrm>
            <a:off x="3387585" y="2057400"/>
            <a:ext cx="7724063" cy="1720563"/>
          </a:xfrm>
          <a:prstGeom prst="rect">
            <a:avLst/>
          </a:prstGeom>
          <a:solidFill>
            <a:srgbClr val="80C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Âm /ɪ/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được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phát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âm tương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tự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âm /i:/ nhưng:-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lưỡi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sẽ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được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hạ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thấp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hơn-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đầu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lưỡi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cũng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hạ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thấp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hơn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một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chút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-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miệng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bớt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mở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rộng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sang 2 bên hơn-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phát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âm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rất</a:t>
            </a:r>
            <a:r>
              <a:rPr lang="vi-VN" sz="2133" dirty="0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 </a:t>
            </a:r>
            <a:r>
              <a:rPr lang="vi-VN" sz="2133" dirty="0" err="1">
                <a:solidFill>
                  <a:srgbClr val="333333"/>
                </a:solidFill>
                <a:latin typeface="Arial" panose="020B0604020202020204" pitchFamily="34" charset="0"/>
                <a:ea typeface="Adobe Heiti Std R" panose="020B0400000000000000" pitchFamily="34" charset="-128"/>
                <a:cs typeface="Aharoni" panose="02010803020104030203" pitchFamily="2" charset="-79"/>
              </a:rPr>
              <a:t>ngắn</a:t>
            </a:r>
            <a:endParaRPr lang="en-US" sz="2133" dirty="0">
              <a:latin typeface="Aharoni" panose="02010803020104030203" pitchFamily="2" charset="-79"/>
              <a:ea typeface="Adobe Heiti Std R" panose="020B0400000000000000" pitchFamily="34" charset="-128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tchen16287763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ner1628776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hes16287763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IVE-meaning-in-the-Cambridge-English-Diction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0D3FE2-3642-418D-BF35-3B66E3EA065C}"/>
              </a:ext>
            </a:extLst>
          </p:cNvPr>
          <p:cNvSpPr/>
          <p:nvPr/>
        </p:nvSpPr>
        <p:spPr>
          <a:xfrm>
            <a:off x="368897" y="2640443"/>
            <a:ext cx="1575314" cy="688684"/>
          </a:xfrm>
          <a:prstGeom prst="roundRect">
            <a:avLst/>
          </a:prstGeom>
          <a:solidFill>
            <a:srgbClr val="F6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latin typeface="Adobe Garamond Pro Bold" panose="02020702060506020403" pitchFamily="18" charset="0"/>
              </a:rPr>
              <a:t>/ I /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8060F2-B6AF-4552-BA6C-3480729D379C}"/>
              </a:ext>
            </a:extLst>
          </p:cNvPr>
          <p:cNvSpPr/>
          <p:nvPr/>
        </p:nvSpPr>
        <p:spPr>
          <a:xfrm>
            <a:off x="3733534" y="962561"/>
            <a:ext cx="900610" cy="6886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latin typeface="Adobe Garamond Pro Bold" panose="02020702060506020403" pitchFamily="18" charset="0"/>
              </a:rPr>
              <a:t>i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398267-984B-4A08-82A2-D23ABC808B9E}"/>
              </a:ext>
            </a:extLst>
          </p:cNvPr>
          <p:cNvSpPr/>
          <p:nvPr/>
        </p:nvSpPr>
        <p:spPr>
          <a:xfrm>
            <a:off x="3733534" y="1832574"/>
            <a:ext cx="900610" cy="6886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latin typeface="Adobe Garamond Pro Bold" panose="02020702060506020403" pitchFamily="18" charset="0"/>
              </a:rPr>
              <a:t>est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F8B9CA-F172-495D-BDD2-9B815A410168}"/>
              </a:ext>
            </a:extLst>
          </p:cNvPr>
          <p:cNvSpPr/>
          <p:nvPr/>
        </p:nvSpPr>
        <p:spPr>
          <a:xfrm>
            <a:off x="3733534" y="2746976"/>
            <a:ext cx="900610" cy="6886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latin typeface="Adobe Garamond Pro Bold" panose="02020702060506020403" pitchFamily="18" charset="0"/>
              </a:rPr>
              <a:t>y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5BA449-035E-4B54-AA37-BD0D713BF72C}"/>
              </a:ext>
            </a:extLst>
          </p:cNvPr>
          <p:cNvSpPr/>
          <p:nvPr/>
        </p:nvSpPr>
        <p:spPr>
          <a:xfrm>
            <a:off x="3733534" y="3661378"/>
            <a:ext cx="900610" cy="6886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latin typeface="Adobe Garamond Pro Bold" panose="02020702060506020403" pitchFamily="18" charset="0"/>
              </a:rPr>
              <a:t>ui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518F3C-B8B9-4741-9965-4536A87E2722}"/>
              </a:ext>
            </a:extLst>
          </p:cNvPr>
          <p:cNvSpPr/>
          <p:nvPr/>
        </p:nvSpPr>
        <p:spPr>
          <a:xfrm>
            <a:off x="3733534" y="4593537"/>
            <a:ext cx="900610" cy="6886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latin typeface="Adobe Garamond Pro Bold" panose="02020702060506020403" pitchFamily="18" charset="0"/>
              </a:rPr>
              <a:t>a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A55B68-208C-4E6D-AAE5-03761E9B9DDB}"/>
              </a:ext>
            </a:extLst>
          </p:cNvPr>
          <p:cNvSpPr/>
          <p:nvPr/>
        </p:nvSpPr>
        <p:spPr>
          <a:xfrm>
            <a:off x="5051391" y="1024704"/>
            <a:ext cx="1713391" cy="5377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dirty="0">
                <a:latin typeface="Adobe Garamond Pro Bold" panose="02020702060506020403" pitchFamily="18" charset="0"/>
              </a:rPr>
              <a:t>d</a:t>
            </a:r>
            <a:r>
              <a:rPr lang="en-SG" sz="36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i</a:t>
            </a:r>
            <a:r>
              <a:rPr lang="en-SG" sz="3600" dirty="0">
                <a:latin typeface="Adobe Garamond Pro Bold" panose="02020702060506020403" pitchFamily="18" charset="0"/>
              </a:rPr>
              <a:t>nner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4EAF9-75A3-48C5-ADCF-DB24F7D3C027}"/>
              </a:ext>
            </a:extLst>
          </p:cNvPr>
          <p:cNvSpPr/>
          <p:nvPr/>
        </p:nvSpPr>
        <p:spPr>
          <a:xfrm>
            <a:off x="5072107" y="1961299"/>
            <a:ext cx="1713391" cy="5377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dirty="0">
                <a:latin typeface="Adobe Garamond Pro Bold" panose="02020702060506020403" pitchFamily="18" charset="0"/>
              </a:rPr>
              <a:t>bigg</a:t>
            </a:r>
            <a:r>
              <a:rPr lang="en-SG" sz="36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est</a:t>
            </a:r>
            <a:endParaRPr lang="en-US" sz="36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CA2D40-E69F-495A-B287-0AF0BDA2EDD7}"/>
              </a:ext>
            </a:extLst>
          </p:cNvPr>
          <p:cNvSpPr/>
          <p:nvPr/>
        </p:nvSpPr>
        <p:spPr>
          <a:xfrm>
            <a:off x="5162361" y="2882361"/>
            <a:ext cx="1713391" cy="5377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dirty="0">
                <a:latin typeface="Adobe Garamond Pro Bold" panose="02020702060506020403" pitchFamily="18" charset="0"/>
              </a:rPr>
              <a:t>g</a:t>
            </a:r>
            <a:r>
              <a:rPr lang="en-SG" sz="36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y</a:t>
            </a:r>
            <a:r>
              <a:rPr lang="en-SG" sz="3600" dirty="0">
                <a:latin typeface="Adobe Garamond Pro Bold" panose="02020702060506020403" pitchFamily="18" charset="0"/>
              </a:rPr>
              <a:t>m</a:t>
            </a:r>
            <a:endParaRPr lang="en-US" sz="36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797DEB-7B3E-4BB2-A611-FCEB19CBB6B3}"/>
              </a:ext>
            </a:extLst>
          </p:cNvPr>
          <p:cNvSpPr/>
          <p:nvPr/>
        </p:nvSpPr>
        <p:spPr>
          <a:xfrm>
            <a:off x="5162360" y="3791219"/>
            <a:ext cx="1713391" cy="5377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dirty="0">
                <a:latin typeface="Adobe Garamond Pro Bold" panose="02020702060506020403" pitchFamily="18" charset="0"/>
              </a:rPr>
              <a:t>b</a:t>
            </a:r>
            <a:r>
              <a:rPr lang="en-SG" sz="36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ui</a:t>
            </a:r>
            <a:r>
              <a:rPr lang="en-SG" sz="3600" dirty="0">
                <a:latin typeface="Adobe Garamond Pro Bold" panose="02020702060506020403" pitchFamily="18" charset="0"/>
              </a:rPr>
              <a:t>ld</a:t>
            </a:r>
            <a:endParaRPr lang="en-US" sz="36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BE33B0-2283-4331-8523-22BB8AF079CB}"/>
              </a:ext>
            </a:extLst>
          </p:cNvPr>
          <p:cNvSpPr/>
          <p:nvPr/>
        </p:nvSpPr>
        <p:spPr>
          <a:xfrm>
            <a:off x="5237826" y="4593537"/>
            <a:ext cx="1713391" cy="5377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dirty="0">
                <a:latin typeface="Adobe Garamond Pro Bold" panose="02020702060506020403" pitchFamily="18" charset="0"/>
              </a:rPr>
              <a:t>vill</a:t>
            </a:r>
            <a:r>
              <a:rPr lang="en-SG" sz="36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a</a:t>
            </a:r>
            <a:r>
              <a:rPr lang="en-SG" sz="3600" dirty="0">
                <a:latin typeface="Adobe Garamond Pro Bold" panose="02020702060506020403" pitchFamily="18" charset="0"/>
              </a:rPr>
              <a:t>ge</a:t>
            </a:r>
            <a:endParaRPr lang="en-US" sz="36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6B01309-D304-4D6D-A5B1-EEEA47C87EFC}"/>
              </a:ext>
            </a:extLst>
          </p:cNvPr>
          <p:cNvSpPr/>
          <p:nvPr/>
        </p:nvSpPr>
        <p:spPr>
          <a:xfrm>
            <a:off x="3698023" y="962561"/>
            <a:ext cx="900610" cy="6886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latin typeface="Adobe Garamond Pro Bold" panose="02020702060506020403" pitchFamily="18" charset="0"/>
              </a:rPr>
              <a:t>i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E0EB97-8A96-4DF6-B1E7-F532BD712926}"/>
              </a:ext>
            </a:extLst>
          </p:cNvPr>
          <p:cNvSpPr/>
          <p:nvPr/>
        </p:nvSpPr>
        <p:spPr>
          <a:xfrm>
            <a:off x="3698023" y="1870305"/>
            <a:ext cx="900610" cy="6886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latin typeface="Adobe Garamond Pro Bold" panose="02020702060506020403" pitchFamily="18" charset="0"/>
              </a:rPr>
              <a:t>est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FF817D-7D20-4A79-815E-CBFB94056920}"/>
              </a:ext>
            </a:extLst>
          </p:cNvPr>
          <p:cNvSpPr/>
          <p:nvPr/>
        </p:nvSpPr>
        <p:spPr>
          <a:xfrm>
            <a:off x="3698023" y="2778049"/>
            <a:ext cx="900610" cy="6886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latin typeface="Adobe Garamond Pro Bold" panose="02020702060506020403" pitchFamily="18" charset="0"/>
              </a:rPr>
              <a:t>y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3B106C-0AC5-4C39-AFBC-0C5EB83FE01B}"/>
              </a:ext>
            </a:extLst>
          </p:cNvPr>
          <p:cNvSpPr/>
          <p:nvPr/>
        </p:nvSpPr>
        <p:spPr>
          <a:xfrm>
            <a:off x="3698023" y="3685793"/>
            <a:ext cx="900610" cy="6886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latin typeface="Adobe Garamond Pro Bold" panose="02020702060506020403" pitchFamily="18" charset="0"/>
              </a:rPr>
              <a:t>ui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D50551E-6B77-4102-9496-0F5080FB6F0D}"/>
              </a:ext>
            </a:extLst>
          </p:cNvPr>
          <p:cNvSpPr/>
          <p:nvPr/>
        </p:nvSpPr>
        <p:spPr>
          <a:xfrm>
            <a:off x="3698023" y="4593537"/>
            <a:ext cx="900610" cy="68868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latin typeface="Adobe Garamond Pro Bold" panose="02020702060506020403" pitchFamily="18" charset="0"/>
              </a:rPr>
              <a:t>a</a:t>
            </a:r>
            <a:endParaRPr lang="en-US" sz="3600" dirty="0">
              <a:latin typeface="Adobe Garamond Pro Bold" panose="02020702060506020403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093FBB-331F-439C-86D9-F71F1732D7B7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944211" y="1402673"/>
            <a:ext cx="1718301" cy="1582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BBCE0B-495E-4121-A28F-B4763F5394FF}"/>
              </a:ext>
            </a:extLst>
          </p:cNvPr>
          <p:cNvCxnSpPr>
            <a:cxnSpLocks/>
            <a:stCxn id="2" idx="3"/>
            <a:endCxn id="14" idx="1"/>
          </p:cNvCxnSpPr>
          <p:nvPr/>
        </p:nvCxnSpPr>
        <p:spPr>
          <a:xfrm flipV="1">
            <a:off x="1944211" y="2214647"/>
            <a:ext cx="1753812" cy="770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9FC2B9-A752-40A7-859F-EACACADEA632}"/>
              </a:ext>
            </a:extLst>
          </p:cNvPr>
          <p:cNvCxnSpPr>
            <a:cxnSpLocks/>
            <a:stCxn id="2" idx="3"/>
            <a:endCxn id="15" idx="1"/>
          </p:cNvCxnSpPr>
          <p:nvPr/>
        </p:nvCxnSpPr>
        <p:spPr>
          <a:xfrm>
            <a:off x="1944211" y="2984785"/>
            <a:ext cx="1753812" cy="137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8E2CB3F-E7BA-4939-8D3C-1D2293823852}"/>
              </a:ext>
            </a:extLst>
          </p:cNvPr>
          <p:cNvCxnSpPr>
            <a:cxnSpLocks/>
            <a:stCxn id="2" idx="3"/>
            <a:endCxn id="16" idx="1"/>
          </p:cNvCxnSpPr>
          <p:nvPr/>
        </p:nvCxnSpPr>
        <p:spPr>
          <a:xfrm>
            <a:off x="1944211" y="2984785"/>
            <a:ext cx="1753812" cy="1045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47E1A1-2DA0-458D-B0A7-F1CC58E8C290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944211" y="2984785"/>
            <a:ext cx="1718301" cy="1953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6958DC9-FA36-4C6A-A2B9-EFDF1201B0E6}"/>
              </a:ext>
            </a:extLst>
          </p:cNvPr>
          <p:cNvSpPr txBox="1"/>
          <p:nvPr/>
        </p:nvSpPr>
        <p:spPr>
          <a:xfrm>
            <a:off x="7557858" y="2837112"/>
            <a:ext cx="4351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badi" panose="020B0604020104020204" pitchFamily="34" charset="0"/>
              </a:rPr>
              <a:t>Phát</a:t>
            </a:r>
            <a:r>
              <a:rPr lang="en-US" sz="2800" dirty="0">
                <a:latin typeface="Abadi" panose="020B0604020104020204" pitchFamily="34" charset="0"/>
              </a:rPr>
              <a:t> </a:t>
            </a:r>
            <a:r>
              <a:rPr lang="en-US" sz="2800" dirty="0" err="1">
                <a:latin typeface="Abadi" panose="020B0604020104020204" pitchFamily="34" charset="0"/>
              </a:rPr>
              <a:t>âm</a:t>
            </a:r>
            <a:r>
              <a:rPr lang="en-US" sz="2800" dirty="0">
                <a:latin typeface="Abadi" panose="020B0604020104020204" pitchFamily="34" charset="0"/>
              </a:rPr>
              <a:t> </a:t>
            </a:r>
            <a:r>
              <a:rPr lang="en-US" sz="2800" dirty="0" err="1">
                <a:latin typeface="Abadi" panose="020B0604020104020204" pitchFamily="34" charset="0"/>
              </a:rPr>
              <a:t>là</a:t>
            </a:r>
            <a:r>
              <a:rPr lang="en-US" sz="2800" dirty="0">
                <a:latin typeface="Abadi" panose="020B0604020104020204" pitchFamily="34" charset="0"/>
              </a:rPr>
              <a:t> </a:t>
            </a:r>
            <a:r>
              <a:rPr lang="en-US" sz="2800" dirty="0">
                <a:highlight>
                  <a:srgbClr val="FFFF00"/>
                </a:highlight>
                <a:latin typeface="Abadi" panose="020B0604020104020204" pitchFamily="34" charset="0"/>
              </a:rPr>
              <a:t>/</a:t>
            </a:r>
            <a:r>
              <a:rPr lang="en-US" sz="2800" dirty="0" err="1">
                <a:highlight>
                  <a:srgbClr val="FFFF00"/>
                </a:highlight>
                <a:latin typeface="Abadi" panose="020B0604020104020204" pitchFamily="34" charset="0"/>
              </a:rPr>
              <a:t>i</a:t>
            </a:r>
            <a:r>
              <a:rPr lang="en-US" sz="2800" dirty="0">
                <a:highlight>
                  <a:srgbClr val="FFFF00"/>
                </a:highlight>
                <a:latin typeface="Abadi" panose="020B0604020104020204" pitchFamily="34" charset="0"/>
              </a:rPr>
              <a:t>/</a:t>
            </a:r>
            <a:r>
              <a:rPr lang="en-US" sz="2800" dirty="0">
                <a:latin typeface="Abadi" panose="020B0604020104020204" pitchFamily="34" charset="0"/>
              </a:rPr>
              <a:t> hay </a:t>
            </a:r>
            <a:r>
              <a:rPr lang="en-US" sz="2800" dirty="0" err="1">
                <a:latin typeface="Abadi" panose="020B0604020104020204" pitchFamily="34" charset="0"/>
              </a:rPr>
              <a:t>gặp</a:t>
            </a:r>
            <a:r>
              <a:rPr lang="en-US" sz="2800" dirty="0">
                <a:latin typeface="Abadi" panose="020B0604020104020204" pitchFamily="34" charset="0"/>
              </a:rPr>
              <a:t> ở </a:t>
            </a:r>
            <a:r>
              <a:rPr lang="en-US" sz="2800" dirty="0" err="1">
                <a:latin typeface="Abadi" panose="020B0604020104020204" pitchFamily="34" charset="0"/>
              </a:rPr>
              <a:t>những</a:t>
            </a:r>
            <a:r>
              <a:rPr lang="en-US" sz="2800" dirty="0">
                <a:latin typeface="Abadi" panose="020B0604020104020204" pitchFamily="34" charset="0"/>
              </a:rPr>
              <a:t> </a:t>
            </a:r>
            <a:r>
              <a:rPr lang="en-US" sz="2800" dirty="0" err="1">
                <a:latin typeface="Abadi" panose="020B0604020104020204" pitchFamily="34" charset="0"/>
              </a:rPr>
              <a:t>trường</a:t>
            </a:r>
            <a:r>
              <a:rPr lang="en-US" sz="2800" dirty="0">
                <a:latin typeface="Abadi" panose="020B0604020104020204" pitchFamily="34" charset="0"/>
              </a:rPr>
              <a:t> </a:t>
            </a:r>
            <a:r>
              <a:rPr lang="en-US" sz="2800" dirty="0" err="1">
                <a:latin typeface="Abadi" panose="020B0604020104020204" pitchFamily="34" charset="0"/>
              </a:rPr>
              <a:t>hợp</a:t>
            </a:r>
            <a:r>
              <a:rPr lang="en-US" sz="2800" dirty="0">
                <a:latin typeface="Abadi" panose="020B0604020104020204" pitchFamily="34" charset="0"/>
              </a:rPr>
              <a:t> </a:t>
            </a:r>
            <a:r>
              <a:rPr lang="en-US" sz="2800" dirty="0" err="1">
                <a:latin typeface="Abadi" panose="020B0604020104020204" pitchFamily="34" charset="0"/>
              </a:rPr>
              <a:t>sau</a:t>
            </a:r>
            <a:endParaRPr lang="en-US" sz="2800" dirty="0">
              <a:latin typeface="Abadi" panose="020B06040201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994D30-F512-457E-8AA2-3F03A57457B1}"/>
              </a:ext>
            </a:extLst>
          </p:cNvPr>
          <p:cNvSpPr txBox="1"/>
          <p:nvPr/>
        </p:nvSpPr>
        <p:spPr>
          <a:xfrm>
            <a:off x="4115776" y="219348"/>
            <a:ext cx="333258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sz="2400" dirty="0">
                <a:latin typeface="Abadi" panose="020B0604020104020204" pitchFamily="34" charset="0"/>
              </a:rPr>
              <a:t>LISTEN AND REPEAT</a:t>
            </a:r>
            <a:endParaRPr lang="en-US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5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ner-16296934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ner-16296934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ggest-16296935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ggest-16296935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ym-16296933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ym-16296933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ild-16296934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ild-16296934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llage-16296934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llage-16296934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760481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651</Words>
  <Application>Microsoft Office PowerPoint</Application>
  <PresentationFormat>Widescreen</PresentationFormat>
  <Paragraphs>153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 Black</vt:lpstr>
      <vt:lpstr>Adobe Gothic Std B</vt:lpstr>
      <vt:lpstr>Noto Serif Display Black</vt:lpstr>
      <vt:lpstr>Calibri</vt:lpstr>
      <vt:lpstr>Amasis MT Pro Black</vt:lpstr>
      <vt:lpstr>Roboto Medium</vt:lpstr>
      <vt:lpstr>Tahoma</vt:lpstr>
      <vt:lpstr>Aharoni</vt:lpstr>
      <vt:lpstr>Arial</vt:lpstr>
      <vt:lpstr>Adobe Garamond Pro Bold</vt:lpstr>
      <vt:lpstr>Times New Roman</vt:lpstr>
      <vt:lpstr>Abadi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Lien Pham</cp:lastModifiedBy>
  <cp:revision>108</cp:revision>
  <cp:lastPrinted>2021-08-11T00:59:13Z</cp:lastPrinted>
  <dcterms:created xsi:type="dcterms:W3CDTF">2021-08-05T04:02:50Z</dcterms:created>
  <dcterms:modified xsi:type="dcterms:W3CDTF">2021-09-17T11:22:31Z</dcterms:modified>
</cp:coreProperties>
</file>