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45" r:id="rId2"/>
    <p:sldId id="260" r:id="rId3"/>
    <p:sldId id="353" r:id="rId4"/>
    <p:sldId id="304" r:id="rId5"/>
    <p:sldId id="296" r:id="rId6"/>
    <p:sldId id="294" r:id="rId7"/>
    <p:sldId id="295" r:id="rId8"/>
    <p:sldId id="297" r:id="rId9"/>
    <p:sldId id="298" r:id="rId10"/>
    <p:sldId id="299" r:id="rId11"/>
    <p:sldId id="305" r:id="rId12"/>
    <p:sldId id="303" r:id="rId13"/>
  </p:sldIdLst>
  <p:sldSz cx="12192000" cy="6858000"/>
  <p:notesSz cx="6858000" cy="9144000"/>
  <p:embeddedFontLst>
    <p:embeddedFont>
      <p:font typeface="Abadi" panose="020B0604020104020204" pitchFamily="34" charset="0"/>
      <p:regular r:id="rId15"/>
    </p:embeddedFont>
    <p:embeddedFont>
      <p:font typeface="Adobe Garamond Pro Bold" panose="02020702060506020403" pitchFamily="18" charset="0"/>
      <p:bold r:id="rId16"/>
      <p:boldItalic r:id="rId17"/>
    </p:embeddedFont>
    <p:embeddedFont>
      <p:font typeface="Adobe Hebrew" panose="02040503050201020203" pitchFamily="18" charset="-79"/>
      <p:regular r:id="rId18"/>
      <p:bold r:id="rId19"/>
      <p:italic r:id="rId20"/>
      <p:boldItalic r:id="rId21"/>
    </p:embeddedFon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Modern Love" panose="04090805081005020601" pitchFamily="82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822" initials="u" lastIdx="2" clrIdx="0">
    <p:extLst>
      <p:ext uri="{19B8F6BF-5375-455C-9EA6-DF929625EA0E}">
        <p15:presenceInfo xmlns:p15="http://schemas.microsoft.com/office/powerpoint/2012/main" userId="S::user822@sfzcs.onmicrosoft.com::331031e0-aab3-4edc-875c-fe4ab02327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EE"/>
    <a:srgbClr val="00FFCC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61FDD-E23F-4248-82C4-B64A09E63B46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662C5-50DC-4637-88A2-4F0294C0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2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3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5CB8-012B-49BF-9F5B-1DA84C9AB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F9160-767A-4A6B-9CBE-BBFC658A3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AF1AA-2830-4C04-B2BF-0727BB11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916A-3EE1-4405-9F1B-E98C58032113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86BBB-3E7D-4C44-9E35-42397FE9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799D-7EA2-465C-AA42-8EAF0EB1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AF2-0DA0-4E95-8D6A-95BB1CDD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4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E7725-11E2-43ED-8572-BF331C1C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FB97D-6C31-49B2-89CC-82C4EF55D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E44D7-360C-4BE1-BBC8-14FA0B8F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916A-3EE1-4405-9F1B-E98C58032113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8DB3D-FF7D-483E-946F-A47589A7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1E71F-A569-424F-8FEA-BD1F3176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AF2-0DA0-4E95-8D6A-95BB1CDD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4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59375E-4172-486F-8E27-23CA805CF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F2574-F437-4075-AC68-777B50272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079EB-5725-4A01-9E5D-A76278AE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916A-3EE1-4405-9F1B-E98C58032113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D1115-8949-4C14-87C0-0A53AA7D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36F17-05EE-4209-814F-0FACEC36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AF2-0DA0-4E95-8D6A-95BB1CDD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4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2F4A6-53FD-4984-82C4-2D218051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F0E41-9401-4C8C-8D84-77FAB8BD2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8973C-9754-48F5-BB43-962167A2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916A-3EE1-4405-9F1B-E98C58032113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A2A99-3AD0-4894-B547-5842A620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C8DD4-9718-4F12-A1BC-E9541269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AF2-0DA0-4E95-8D6A-95BB1CDD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7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96B6-16E5-4A37-BA58-20E32FFC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C117D-053C-4762-811A-D48A41C86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7B265-D642-42BF-AFC6-9707E920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916A-3EE1-4405-9F1B-E98C58032113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036BE-CD20-4311-8111-E282C73C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88233-6DC9-4A18-8397-95AD36A7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AF2-0DA0-4E95-8D6A-95BB1CDD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9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D6C2-CC4D-408D-A552-AFFD1CF49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87D2C-2433-4F5A-BFF7-41938722E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CC531-BAEB-4D93-9AA3-7557A163D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430C6-31A2-4B00-8737-A6195EBD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916A-3EE1-4405-9F1B-E98C58032113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5AF4B-2C62-4678-B4F6-0BEA26FEA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A21D1-E704-48B6-B45B-62830118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AF2-0DA0-4E95-8D6A-95BB1CDD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52319-6A30-43DA-BF22-89CF368B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51174-1F6D-47B3-A0E7-12191C8B7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91E80-60F9-4A0E-94DD-5E45C4CCD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1191F-DF90-40F0-83CE-F18DCBE2A8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2F7AA-8852-4212-8CF3-4F309F6DC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2796BB-67FA-46F8-9850-F1D8BA4D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916A-3EE1-4405-9F1B-E98C58032113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6756C0-1CDF-4A97-8431-A155B15D4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839457-620B-4CCB-A0EE-D51B058F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AF2-0DA0-4E95-8D6A-95BB1CDD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2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A4909-99C1-4112-B1AA-248BDC67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5FFFE-746F-489C-9479-0E1695C4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916A-3EE1-4405-9F1B-E98C58032113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FDD91-2AFA-4EBE-AC75-1651E09F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B2EF5-1C45-46AA-AEB3-3F042264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AF2-0DA0-4E95-8D6A-95BB1CDD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3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E041B-3120-41BC-8121-2AA62274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916A-3EE1-4405-9F1B-E98C58032113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A92AF9-A16A-4964-BBBD-26C391F8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DD771-BF6B-4908-BD4B-7E4228BF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AF2-0DA0-4E95-8D6A-95BB1CDD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0EAB-D315-47B5-BA18-F0EF9EBC7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1016-90A4-48BC-862A-93883C82E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66649A-E417-45FC-BB60-DE8528147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F94B7-2455-4484-AD7D-97B92357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916A-3EE1-4405-9F1B-E98C58032113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DF9E2-B29E-40BF-B1B8-EF61DCA8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CA2D8-73BC-4761-AEAE-8AF6D049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AF2-0DA0-4E95-8D6A-95BB1CDD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2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DC86-B047-4EE7-A259-E4574FE7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CAFA1F-BA36-4840-B7D3-AFE817705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72EB6-17C8-4097-92BE-A9198D50B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9F9D8-FD61-42EE-AC17-F5FAB43B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916A-3EE1-4405-9F1B-E98C58032113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10143-8488-4128-B53B-E5821668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5E14F-E188-46C4-BCA8-5CEAEC0F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2AF2-0DA0-4E95-8D6A-95BB1CDD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8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2BB4DE-5D86-43B5-B8FF-8706824A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EB6A6-8141-4295-ABA2-7427544A5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1DC2F-0DC2-47D7-8D3A-A650A2444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916A-3EE1-4405-9F1B-E98C58032113}" type="datetimeFigureOut">
              <a:rPr lang="en-US" smtClean="0"/>
              <a:t>02/10/2021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A6226-D441-48BC-AAA5-F1B68B0B4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C3F7C-81DD-4694-B587-F680BD7C7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A2AF2-0DA0-4E95-8D6A-95BB1CDD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3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versity.org/wiki/Fichier:Telephone_icon_blue_gradient.svg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freepngimg.com/png/73932-network-media-influencer-facebook-marketing-icon-badge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ircle-icons-compose.sv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stockphotos.biz/stockphoto/16586" TargetMode="Externa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ngall.com/friend-png/download/2631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1.svg"/><Relationship Id="rId26" Type="http://schemas.openxmlformats.org/officeDocument/2006/relationships/image" Target="../media/image19.png"/><Relationship Id="rId3" Type="http://schemas.openxmlformats.org/officeDocument/2006/relationships/audio" Target="../media/audio2.wav"/><Relationship Id="rId21" Type="http://schemas.openxmlformats.org/officeDocument/2006/relationships/image" Target="../media/image14.svg"/><Relationship Id="rId34" Type="http://schemas.openxmlformats.org/officeDocument/2006/relationships/hyperlink" Target="https://freeonlinedice.com/" TargetMode="External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17" Type="http://schemas.openxmlformats.org/officeDocument/2006/relationships/image" Target="../media/image10.png"/><Relationship Id="rId25" Type="http://schemas.openxmlformats.org/officeDocument/2006/relationships/image" Target="../media/image18.svg"/><Relationship Id="rId33" Type="http://schemas.openxmlformats.org/officeDocument/2006/relationships/image" Target="../media/image26.svg"/><Relationship Id="rId2" Type="http://schemas.openxmlformats.org/officeDocument/2006/relationships/audio" Target="../media/audio1.wav"/><Relationship Id="rId16" Type="http://schemas.openxmlformats.org/officeDocument/2006/relationships/hyperlink" Target="https://openclipart.org/detail/170094/funny-monkey-face" TargetMode="External"/><Relationship Id="rId20" Type="http://schemas.openxmlformats.org/officeDocument/2006/relationships/image" Target="../media/image13.png"/><Relationship Id="rId29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23" Type="http://schemas.openxmlformats.org/officeDocument/2006/relationships/image" Target="../media/image16.svg"/><Relationship Id="rId28" Type="http://schemas.openxmlformats.org/officeDocument/2006/relationships/image" Target="../media/image21.png"/><Relationship Id="rId36" Type="http://schemas.openxmlformats.org/officeDocument/2006/relationships/hyperlink" Target="https://pngimg.com/download/54869" TargetMode="External"/><Relationship Id="rId10" Type="http://schemas.openxmlformats.org/officeDocument/2006/relationships/audio" Target="../media/audio9.wav"/><Relationship Id="rId19" Type="http://schemas.openxmlformats.org/officeDocument/2006/relationships/image" Target="../media/image12.png"/><Relationship Id="rId31" Type="http://schemas.openxmlformats.org/officeDocument/2006/relationships/image" Target="../media/image24.sv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8.svg"/><Relationship Id="rId22" Type="http://schemas.openxmlformats.org/officeDocument/2006/relationships/image" Target="../media/image15.png"/><Relationship Id="rId27" Type="http://schemas.openxmlformats.org/officeDocument/2006/relationships/image" Target="../media/image20.svg"/><Relationship Id="rId30" Type="http://schemas.openxmlformats.org/officeDocument/2006/relationships/image" Target="../media/image23.png"/><Relationship Id="rId35" Type="http://schemas.openxmlformats.org/officeDocument/2006/relationships/image" Target="../media/image27.png"/><Relationship Id="rId8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educationalberta.ca/libraryskills200/chapter/how-to-read-a-journal-article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ircle-icons-compose.sv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EF24AF-CC61-4348-89C2-C5292BE9AC89}"/>
              </a:ext>
            </a:extLst>
          </p:cNvPr>
          <p:cNvSpPr txBox="1"/>
          <p:nvPr/>
        </p:nvSpPr>
        <p:spPr>
          <a:xfrm>
            <a:off x="991676" y="415354"/>
            <a:ext cx="112040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latin typeface="+mj-lt"/>
              </a:rPr>
              <a:t>BÀI GIẢNG THUỘC QUYỀN SỞ HỮU TRÍ TUỆ CỦA E-TEACHERS. NGHIÊM CẤM MỌI HÀNH VI SAO CHÉP, PHÁT TÁN CHIA SẺ , MUA ĐI BÁN LẠI  KHI CHƯA ĐƯỢC SỰ ĐỒNG Ý CỦA E-TEACHERS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6E4F03-A0EF-4B5E-9245-17BF6A26DA51}"/>
              </a:ext>
            </a:extLst>
          </p:cNvPr>
          <p:cNvGrpSpPr/>
          <p:nvPr/>
        </p:nvGrpSpPr>
        <p:grpSpPr>
          <a:xfrm>
            <a:off x="492672" y="2718566"/>
            <a:ext cx="6177457" cy="583325"/>
            <a:chOff x="2956033" y="2603400"/>
            <a:chExt cx="6177457" cy="58332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220C008C-6000-4430-8AE3-D3400C387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956033" y="2603400"/>
              <a:ext cx="583325" cy="5833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812FCE-864C-429E-AB61-F3CDBB1560C1}"/>
                </a:ext>
              </a:extLst>
            </p:cNvPr>
            <p:cNvSpPr txBox="1"/>
            <p:nvPr/>
          </p:nvSpPr>
          <p:spPr>
            <a:xfrm>
              <a:off x="3681248" y="2648618"/>
              <a:ext cx="5452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PHONE /ZALO: 0966765064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39CB87-5D5B-4066-B006-7AB793230CAC}"/>
              </a:ext>
            </a:extLst>
          </p:cNvPr>
          <p:cNvGrpSpPr/>
          <p:nvPr/>
        </p:nvGrpSpPr>
        <p:grpSpPr>
          <a:xfrm>
            <a:off x="492672" y="3404059"/>
            <a:ext cx="9322203" cy="779920"/>
            <a:chOff x="2759438" y="3281316"/>
            <a:chExt cx="9322203" cy="7799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5E80A1-5D53-443B-B994-B8CC65B8AB8A}"/>
                </a:ext>
              </a:extLst>
            </p:cNvPr>
            <p:cNvSpPr txBox="1"/>
            <p:nvPr/>
          </p:nvSpPr>
          <p:spPr>
            <a:xfrm>
              <a:off x="3539358" y="3429000"/>
              <a:ext cx="8542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https://www.facebook.com/maiphuongdo.dhnn/</a:t>
              </a:r>
            </a:p>
          </p:txBody>
        </p: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FF8F6EEC-3C08-469A-B3E2-98568078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759438" y="3281316"/>
              <a:ext cx="779920" cy="77992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C693B8-6794-4396-AD32-2F91C7387526}"/>
              </a:ext>
            </a:extLst>
          </p:cNvPr>
          <p:cNvGrpSpPr/>
          <p:nvPr/>
        </p:nvGrpSpPr>
        <p:grpSpPr>
          <a:xfrm>
            <a:off x="250933" y="3712256"/>
            <a:ext cx="3507829" cy="3434256"/>
            <a:chOff x="2331982" y="3690610"/>
            <a:chExt cx="3507829" cy="3434256"/>
          </a:xfrm>
        </p:grpSpPr>
        <p:pic>
          <p:nvPicPr>
            <p:cNvPr id="1026" name="Picture 2" descr="credit card png free - Clip Art Library">
              <a:extLst>
                <a:ext uri="{FF2B5EF4-FFF2-40B4-BE49-F238E27FC236}">
                  <a16:creationId xmlns:a16="http://schemas.microsoft.com/office/drawing/2014/main" id="{FFF7535F-66D4-4246-A6B1-B254D64B9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982" y="3690610"/>
              <a:ext cx="3434256" cy="343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6FC451-7836-4560-BA27-2C63914602F5}"/>
                </a:ext>
              </a:extLst>
            </p:cNvPr>
            <p:cNvSpPr txBox="1"/>
            <p:nvPr/>
          </p:nvSpPr>
          <p:spPr>
            <a:xfrm>
              <a:off x="2405555" y="4715152"/>
              <a:ext cx="343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TK: 3614689   ĐỖ MAI PHƯƠNG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71CFBA-7EA4-4362-AC9D-63689FE25397}"/>
                </a:ext>
              </a:extLst>
            </p:cNvPr>
            <p:cNvSpPr txBox="1"/>
            <p:nvPr/>
          </p:nvSpPr>
          <p:spPr>
            <a:xfrm>
              <a:off x="2405555" y="5159544"/>
              <a:ext cx="34342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NGÂN HÀNG VPBAK VIÊT NAM THỊNH VƯỢNG CHI NHÁNH HÀ NỘI.</a:t>
              </a:r>
            </a:p>
          </p:txBody>
        </p:sp>
      </p:grp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6506CAFC-87C0-4DEC-A017-D613D09FC3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6" t="19128" r="19761" b="32397"/>
          <a:stretch/>
        </p:blipFill>
        <p:spPr>
          <a:xfrm>
            <a:off x="9067648" y="-28071"/>
            <a:ext cx="3418641" cy="2955968"/>
          </a:xfrm>
          <a:prstGeom prst="rect">
            <a:avLst/>
          </a:prstGeom>
        </p:spPr>
      </p:pic>
      <p:sp>
        <p:nvSpPr>
          <p:cNvPr id="15" name="TextBox 21">
            <a:extLst>
              <a:ext uri="{FF2B5EF4-FFF2-40B4-BE49-F238E27FC236}">
                <a16:creationId xmlns:a16="http://schemas.microsoft.com/office/drawing/2014/main" id="{4767DDCA-2F86-423D-83F5-63E865C5E79C}"/>
              </a:ext>
            </a:extLst>
          </p:cNvPr>
          <p:cNvSpPr txBox="1"/>
          <p:nvPr/>
        </p:nvSpPr>
        <p:spPr>
          <a:xfrm>
            <a:off x="4687522" y="3930104"/>
            <a:ext cx="56212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TÀI LIỆU CHÍNH CHỦ BẠN SẼ NHẬN ĐƯỢC SỰ TẬN TÂM VÀ CHÚNG TÔI SẼ PHỤC VỤ CÁC BẠN TẬN TÌNH. </a:t>
            </a: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TÀI LIỆU ĐƯỢC UPDATE VÀO MAIL CÁ NHÂN NGAY KHI UPDATE VÀ ĐƯỢC GIẢI ĐÁP MỌI THẮC MẮC VỀ KỸ THUẬT HOẶC CHUYÊN MÔN MỘT CÁCH KỊP THỜI NHẤT</a:t>
            </a:r>
          </a:p>
        </p:txBody>
      </p:sp>
    </p:spTree>
    <p:extLst>
      <p:ext uri="{BB962C8B-B14F-4D97-AF65-F5344CB8AC3E}">
        <p14:creationId xmlns:p14="http://schemas.microsoft.com/office/powerpoint/2010/main" val="112300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12532C9-6123-4DE6-B36D-19A47DC2B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49675" y="283884"/>
            <a:ext cx="724270" cy="724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1BC761-8B6A-487F-86B8-4BB5D80F079F}"/>
              </a:ext>
            </a:extLst>
          </p:cNvPr>
          <p:cNvSpPr txBox="1"/>
          <p:nvPr/>
        </p:nvSpPr>
        <p:spPr>
          <a:xfrm>
            <a:off x="2573945" y="506208"/>
            <a:ext cx="2032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chemeClr val="accent5">
                    <a:lumMod val="50000"/>
                  </a:schemeClr>
                </a:solidFill>
                <a:latin typeface="Modern Love" panose="04090805081005020601" pitchFamily="82" charset="0"/>
              </a:rPr>
              <a:t>WRITING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Modern Love" panose="04090805081005020601" pitchFamily="8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C98D2E-2A9F-4A25-A187-F1610457DAE4}"/>
              </a:ext>
            </a:extLst>
          </p:cNvPr>
          <p:cNvGrpSpPr/>
          <p:nvPr/>
        </p:nvGrpSpPr>
        <p:grpSpPr>
          <a:xfrm>
            <a:off x="677328" y="1363356"/>
            <a:ext cx="7641045" cy="4985475"/>
            <a:chOff x="677329" y="1386217"/>
            <a:chExt cx="7641045" cy="463916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1AAAA12-DA44-44A9-9898-80B9E55EF014}"/>
                </a:ext>
              </a:extLst>
            </p:cNvPr>
            <p:cNvSpPr/>
            <p:nvPr/>
          </p:nvSpPr>
          <p:spPr>
            <a:xfrm>
              <a:off x="677329" y="1386217"/>
              <a:ext cx="7641045" cy="3858363"/>
            </a:xfrm>
            <a:prstGeom prst="roundRect">
              <a:avLst>
                <a:gd name="adj" fmla="val 654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D1E9B2-97BE-4954-B8BC-F0E6AE3909C3}"/>
                </a:ext>
              </a:extLst>
            </p:cNvPr>
            <p:cNvSpPr/>
            <p:nvPr/>
          </p:nvSpPr>
          <p:spPr>
            <a:xfrm>
              <a:off x="677329" y="2483188"/>
              <a:ext cx="7641045" cy="35421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4ACB27-441E-4E8C-8261-6A4D98419E9E}"/>
              </a:ext>
            </a:extLst>
          </p:cNvPr>
          <p:cNvGrpSpPr/>
          <p:nvPr/>
        </p:nvGrpSpPr>
        <p:grpSpPr>
          <a:xfrm>
            <a:off x="677329" y="1342545"/>
            <a:ext cx="3820522" cy="1177086"/>
            <a:chOff x="677329" y="1342545"/>
            <a:chExt cx="3820522" cy="11770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F2BB3A6-6FD0-4FE5-9507-14D31C6CD4D6}"/>
                </a:ext>
              </a:extLst>
            </p:cNvPr>
            <p:cNvSpPr txBox="1"/>
            <p:nvPr/>
          </p:nvSpPr>
          <p:spPr>
            <a:xfrm>
              <a:off x="1443321" y="1476552"/>
              <a:ext cx="1741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dirty="0">
                  <a:solidFill>
                    <a:schemeClr val="bg1"/>
                  </a:solidFill>
                </a:rPr>
                <a:t>New message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F03E2DB6-C8FF-4FE1-9AA1-7C7BF03A5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852216" y="1342545"/>
              <a:ext cx="591105" cy="59110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E4B327-ABC9-417E-8193-968756B0DA66}"/>
                </a:ext>
              </a:extLst>
            </p:cNvPr>
            <p:cNvSpPr txBox="1"/>
            <p:nvPr/>
          </p:nvSpPr>
          <p:spPr>
            <a:xfrm>
              <a:off x="771780" y="1879775"/>
              <a:ext cx="3726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dirty="0">
                  <a:solidFill>
                    <a:schemeClr val="bg1"/>
                  </a:solidFill>
                </a:rPr>
                <a:t>To: peterf@frienzmail.com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88FDD2-6331-4476-AD3B-7621CDCAF314}"/>
                </a:ext>
              </a:extLst>
            </p:cNvPr>
            <p:cNvSpPr txBox="1"/>
            <p:nvPr/>
          </p:nvSpPr>
          <p:spPr>
            <a:xfrm>
              <a:off x="677329" y="2150299"/>
              <a:ext cx="3726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dirty="0">
                  <a:solidFill>
                    <a:schemeClr val="bg1"/>
                  </a:solidFill>
                </a:rPr>
                <a:t>Subject : R.E : My best friend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60811D0-CB35-4CE0-BC75-CDDE33F3B995}"/>
              </a:ext>
            </a:extLst>
          </p:cNvPr>
          <p:cNvSpPr txBox="1"/>
          <p:nvPr/>
        </p:nvSpPr>
        <p:spPr>
          <a:xfrm>
            <a:off x="1005725" y="2699863"/>
            <a:ext cx="6424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Dear, Peter, </a:t>
            </a:r>
          </a:p>
          <a:p>
            <a:r>
              <a:rPr lang="en-SG" dirty="0"/>
              <a:t>Thank for your email. Your best friend seems really nice. Let me tell you about my best friend.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E769BD-EE2D-4D67-B657-5C72F6AAC7ED}"/>
              </a:ext>
            </a:extLst>
          </p:cNvPr>
          <p:cNvSpPr txBox="1"/>
          <p:nvPr/>
        </p:nvSpPr>
        <p:spPr>
          <a:xfrm>
            <a:off x="852216" y="3426193"/>
            <a:ext cx="6424885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SG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C7A415-F724-405A-959A-A4B6AE0C76D7}"/>
              </a:ext>
            </a:extLst>
          </p:cNvPr>
          <p:cNvSpPr/>
          <p:nvPr/>
        </p:nvSpPr>
        <p:spPr>
          <a:xfrm>
            <a:off x="852216" y="5634090"/>
            <a:ext cx="1979761" cy="392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rgbClr val="002060"/>
                </a:solidFill>
              </a:rPr>
              <a:t>Write back soon ,</a:t>
            </a:r>
          </a:p>
          <a:p>
            <a:pPr algn="ctr"/>
            <a:r>
              <a:rPr lang="en-SG" b="1" dirty="0">
                <a:solidFill>
                  <a:srgbClr val="002060"/>
                </a:solidFill>
              </a:rPr>
              <a:t>_______________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D526AC2-37A1-4165-AB47-D526EC8A5FE2}"/>
              </a:ext>
            </a:extLst>
          </p:cNvPr>
          <p:cNvSpPr/>
          <p:nvPr/>
        </p:nvSpPr>
        <p:spPr>
          <a:xfrm>
            <a:off x="7277101" y="5830127"/>
            <a:ext cx="914400" cy="428907"/>
          </a:xfrm>
          <a:prstGeom prst="roundRect">
            <a:avLst>
              <a:gd name="adj" fmla="val 2928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send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A995A0-D1F9-44A3-9076-89EC27941797}"/>
              </a:ext>
            </a:extLst>
          </p:cNvPr>
          <p:cNvSpPr txBox="1"/>
          <p:nvPr/>
        </p:nvSpPr>
        <p:spPr>
          <a:xfrm>
            <a:off x="1216241" y="1021693"/>
            <a:ext cx="818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solidFill>
                  <a:srgbClr val="002060"/>
                </a:solidFill>
                <a:latin typeface="Abadi" panose="020B0604020104020204" pitchFamily="34" charset="0"/>
              </a:rPr>
              <a:t>Using your mind map and write to email to a friend to tell a bout your best friend. </a:t>
            </a:r>
            <a:endParaRPr lang="en-US" b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5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A5CE12-FBA3-4AB9-A317-92805DB57CFA}"/>
              </a:ext>
            </a:extLst>
          </p:cNvPr>
          <p:cNvSpPr txBox="1"/>
          <p:nvPr/>
        </p:nvSpPr>
        <p:spPr>
          <a:xfrm>
            <a:off x="2014676" y="979944"/>
            <a:ext cx="72064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9600" b="1" dirty="0">
                <a:solidFill>
                  <a:srgbClr val="348A8C"/>
                </a:solidFill>
              </a:rPr>
              <a:t>WRAP-UP</a:t>
            </a:r>
            <a:endParaRPr lang="en-US" sz="9600" b="1" dirty="0">
              <a:solidFill>
                <a:srgbClr val="348A8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3B7F5D-5FC6-4746-A710-1CCE8BE8BF9B}"/>
              </a:ext>
            </a:extLst>
          </p:cNvPr>
          <p:cNvSpPr txBox="1"/>
          <p:nvPr/>
        </p:nvSpPr>
        <p:spPr>
          <a:xfrm>
            <a:off x="1009650" y="2628900"/>
            <a:ext cx="10877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Asking about personal appearance: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does he / she look like?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</a:p>
          <a:p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Asking about personal character: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How is he / she like?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Writing an email about your best friend: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Name, age, characteristics, appearance and activities of your best friend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8582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A6FB35-0407-4F28-A8B7-E96F70B8D152}"/>
              </a:ext>
            </a:extLst>
          </p:cNvPr>
          <p:cNvSpPr/>
          <p:nvPr/>
        </p:nvSpPr>
        <p:spPr>
          <a:xfrm>
            <a:off x="2051527" y="1698225"/>
            <a:ext cx="7955595" cy="899974"/>
          </a:xfrm>
          <a:prstGeom prst="roundRect">
            <a:avLst>
              <a:gd name="adj" fmla="val 302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8800" b="1" dirty="0">
                <a:solidFill>
                  <a:srgbClr val="348A8C"/>
                </a:solidFill>
              </a:rPr>
              <a:t>HOMEWORK</a:t>
            </a:r>
            <a:endParaRPr lang="en-US" sz="8800" b="1" dirty="0">
              <a:solidFill>
                <a:srgbClr val="348A8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9B8C2-7406-4E95-AEA7-53D3E0D7E4A6}"/>
              </a:ext>
            </a:extLst>
          </p:cNvPr>
          <p:cNvSpPr txBox="1"/>
          <p:nvPr/>
        </p:nvSpPr>
        <p:spPr>
          <a:xfrm>
            <a:off x="1543050" y="3097945"/>
            <a:ext cx="933911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Finish the writing part.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Read more books for children.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Do exercises in Workbook: Reading and Writing (page 19). 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Prepare: Unit 3 - Review (page 90 – SB).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7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E1A9DE-D07D-4AA7-B101-5701107F60C8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CDCABB-0F39-43EA-9E48-A09E4A6F003C}"/>
              </a:ext>
            </a:extLst>
          </p:cNvPr>
          <p:cNvGrpSpPr>
            <a:grpSpLocks/>
          </p:cNvGrpSpPr>
          <p:nvPr/>
        </p:nvGrpSpPr>
        <p:grpSpPr bwMode="auto">
          <a:xfrm>
            <a:off x="1980524" y="1253069"/>
            <a:ext cx="2562225" cy="5019675"/>
            <a:chOff x="2082585" y="800099"/>
            <a:chExt cx="3190398" cy="5786026"/>
          </a:xfrm>
        </p:grpSpPr>
        <p:grpSp>
          <p:nvGrpSpPr>
            <p:cNvPr id="2073" name="Group 29">
              <a:extLst>
                <a:ext uri="{FF2B5EF4-FFF2-40B4-BE49-F238E27FC236}">
                  <a16:creationId xmlns:a16="http://schemas.microsoft.com/office/drawing/2014/main" id="{2A566DDD-52D4-410E-B897-94486601C8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5500" y="800099"/>
              <a:ext cx="3177483" cy="5517225"/>
              <a:chOff x="2095500" y="800099"/>
              <a:chExt cx="3177483" cy="5517225"/>
            </a:xfrm>
          </p:grpSpPr>
          <p:grpSp>
            <p:nvGrpSpPr>
              <p:cNvPr id="2075" name="Group 28">
                <a:extLst>
                  <a:ext uri="{FF2B5EF4-FFF2-40B4-BE49-F238E27FC236}">
                    <a16:creationId xmlns:a16="http://schemas.microsoft.com/office/drawing/2014/main" id="{12A296EC-8D84-40A6-A1F3-3514302808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95500" y="800099"/>
                <a:ext cx="3177483" cy="2918369"/>
                <a:chOff x="2095500" y="800099"/>
                <a:chExt cx="3177483" cy="2918369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905C4510-3E82-445C-AE85-14540C3CD7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96423" y="800099"/>
                  <a:ext cx="2933427" cy="2871054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D228EFDE-0946-4AB5-A4C6-047E52CA7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38039" y="1105686"/>
                  <a:ext cx="2634944" cy="2613044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253A43E-BFF4-4DB1-9B48-91C36596C8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84642" y="3690480"/>
                <a:ext cx="2211948" cy="2626844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A1A0B1C-2455-4214-BCD0-90A7810AF5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82585" y="3614428"/>
              <a:ext cx="2439251" cy="2971697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76B1B6B-1055-4672-94DD-DBCC98028670}"/>
              </a:ext>
            </a:extLst>
          </p:cNvPr>
          <p:cNvGrpSpPr>
            <a:grpSpLocks/>
          </p:cNvGrpSpPr>
          <p:nvPr/>
        </p:nvGrpSpPr>
        <p:grpSpPr bwMode="auto">
          <a:xfrm rot="10379860">
            <a:off x="7212755" y="1145616"/>
            <a:ext cx="2471739" cy="4918075"/>
            <a:chOff x="2085848" y="836789"/>
            <a:chExt cx="3170667" cy="5811660"/>
          </a:xfrm>
        </p:grpSpPr>
        <p:grpSp>
          <p:nvGrpSpPr>
            <p:cNvPr id="2067" name="Group 32">
              <a:extLst>
                <a:ext uri="{FF2B5EF4-FFF2-40B4-BE49-F238E27FC236}">
                  <a16:creationId xmlns:a16="http://schemas.microsoft.com/office/drawing/2014/main" id="{A624B446-E365-4FA6-9542-D7B489FBE8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5848" y="836789"/>
              <a:ext cx="3170667" cy="5587342"/>
              <a:chOff x="2085848" y="836789"/>
              <a:chExt cx="3170667" cy="5587342"/>
            </a:xfrm>
          </p:grpSpPr>
          <p:grpSp>
            <p:nvGrpSpPr>
              <p:cNvPr id="2069" name="Group 34">
                <a:extLst>
                  <a:ext uri="{FF2B5EF4-FFF2-40B4-BE49-F238E27FC236}">
                    <a16:creationId xmlns:a16="http://schemas.microsoft.com/office/drawing/2014/main" id="{66BD98A7-52BB-4087-8225-F9361E0878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85848" y="836789"/>
                <a:ext cx="3170667" cy="2912689"/>
                <a:chOff x="2085848" y="836789"/>
                <a:chExt cx="3170667" cy="291268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7689605-5115-4EEA-8E71-319FA7BC51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89667" y="841157"/>
                  <a:ext cx="2934444" cy="2870187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6C643E5-ABEA-4E05-8B9A-4BDF5FC73B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89790" y="1223466"/>
                  <a:ext cx="2667677" cy="2528766"/>
                </a:xfrm>
                <a:prstGeom prst="line">
                  <a:avLst/>
                </a:prstGeom>
                <a:ln w="76200">
                  <a:solidFill>
                    <a:schemeClr val="bg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B2A5777-0265-4E0C-801E-F95F7D8A47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34516" y="3734960"/>
                <a:ext cx="2260398" cy="269009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E2AE26-E8C3-4D72-8894-014A2D0363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96780" y="3677636"/>
              <a:ext cx="2437564" cy="297148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0B60C378-7A68-4A45-9676-A9EB00801901}"/>
              </a:ext>
            </a:extLst>
          </p:cNvPr>
          <p:cNvSpPr/>
          <p:nvPr/>
        </p:nvSpPr>
        <p:spPr>
          <a:xfrm rot="2749711">
            <a:off x="3899434" y="1695509"/>
            <a:ext cx="3960812" cy="39608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4A2E90D-E836-4B0A-BF2B-C36D316B5562}"/>
              </a:ext>
            </a:extLst>
          </p:cNvPr>
          <p:cNvSpPr/>
          <p:nvPr/>
        </p:nvSpPr>
        <p:spPr>
          <a:xfrm>
            <a:off x="2407067" y="1724025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FFAC871-AB64-482A-9225-23CBCD61733B}"/>
              </a:ext>
            </a:extLst>
          </p:cNvPr>
          <p:cNvSpPr/>
          <p:nvPr/>
        </p:nvSpPr>
        <p:spPr>
          <a:xfrm>
            <a:off x="10153651" y="4760914"/>
            <a:ext cx="533400" cy="531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2F3509C-B7DA-41FE-9534-E5C1E7EAFC98}"/>
              </a:ext>
            </a:extLst>
          </p:cNvPr>
          <p:cNvSpPr/>
          <p:nvPr/>
        </p:nvSpPr>
        <p:spPr>
          <a:xfrm>
            <a:off x="8896351" y="1487490"/>
            <a:ext cx="968375" cy="968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5580B51-FB04-4E8B-8FD0-BA119BFE7844}"/>
              </a:ext>
            </a:extLst>
          </p:cNvPr>
          <p:cNvSpPr/>
          <p:nvPr/>
        </p:nvSpPr>
        <p:spPr>
          <a:xfrm>
            <a:off x="1168401" y="4997451"/>
            <a:ext cx="966788" cy="968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E3F127B-7F26-43E9-9B71-F648546306C5}"/>
              </a:ext>
            </a:extLst>
          </p:cNvPr>
          <p:cNvSpPr/>
          <p:nvPr/>
        </p:nvSpPr>
        <p:spPr>
          <a:xfrm>
            <a:off x="5662242" y="1313012"/>
            <a:ext cx="414337" cy="4222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D6CB067-B2CF-46E4-80D4-2E962E1EE8DA}"/>
              </a:ext>
            </a:extLst>
          </p:cNvPr>
          <p:cNvSpPr/>
          <p:nvPr/>
        </p:nvSpPr>
        <p:spPr>
          <a:xfrm>
            <a:off x="7930460" y="3651946"/>
            <a:ext cx="352425" cy="36671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1D975B6-0E9E-438F-91EC-AD211E6DD913}"/>
              </a:ext>
            </a:extLst>
          </p:cNvPr>
          <p:cNvSpPr/>
          <p:nvPr/>
        </p:nvSpPr>
        <p:spPr>
          <a:xfrm>
            <a:off x="3435311" y="3440808"/>
            <a:ext cx="414339" cy="4222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61D211-6B05-47D0-8143-36580F59DF61}"/>
              </a:ext>
            </a:extLst>
          </p:cNvPr>
          <p:cNvSpPr txBox="1"/>
          <p:nvPr/>
        </p:nvSpPr>
        <p:spPr>
          <a:xfrm>
            <a:off x="4458865" y="2521641"/>
            <a:ext cx="3175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UNIT 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E17292-FA7E-4CA9-A88B-F62778CED58D}"/>
              </a:ext>
            </a:extLst>
          </p:cNvPr>
          <p:cNvSpPr txBox="1"/>
          <p:nvPr/>
        </p:nvSpPr>
        <p:spPr>
          <a:xfrm>
            <a:off x="4592302" y="3720246"/>
            <a:ext cx="3378215" cy="76944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FRIENDS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5A2361-136D-4C85-9F8F-86093B5164B0}"/>
              </a:ext>
            </a:extLst>
          </p:cNvPr>
          <p:cNvSpPr/>
          <p:nvPr/>
        </p:nvSpPr>
        <p:spPr>
          <a:xfrm>
            <a:off x="5662242" y="5747985"/>
            <a:ext cx="414337" cy="4222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F68F6734-4BF2-4F26-91D0-4F0647854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395" y="323675"/>
            <a:ext cx="3551960" cy="2306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3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3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3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3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2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3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6" dur="3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7" dur="3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3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2" grpId="0"/>
          <p:bldP spid="35" grpId="0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3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3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3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3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3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3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3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69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59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2" grpId="0"/>
          <p:bldP spid="35" grpId="0"/>
          <p:bldP spid="28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25CE0B-FEEC-49EE-9E2F-F9AE5935041C}"/>
              </a:ext>
            </a:extLst>
          </p:cNvPr>
          <p:cNvSpPr/>
          <p:nvPr/>
        </p:nvSpPr>
        <p:spPr>
          <a:xfrm>
            <a:off x="1342150" y="2085953"/>
            <a:ext cx="9271263" cy="15742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960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dobe Garamond Pro Bold" panose="02020702060506020403" pitchFamily="18" charset="0"/>
              </a:rPr>
              <a:t>LESSON 8</a:t>
            </a:r>
            <a:endParaRPr lang="en-US" sz="96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47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E104B9-930A-4E78-852A-A35F7CCD4091}"/>
              </a:ext>
            </a:extLst>
          </p:cNvPr>
          <p:cNvSpPr txBox="1"/>
          <p:nvPr/>
        </p:nvSpPr>
        <p:spPr>
          <a:xfrm>
            <a:off x="2416575" y="2004326"/>
            <a:ext cx="720644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11500" b="1" dirty="0">
                <a:solidFill>
                  <a:srgbClr val="348A8C"/>
                </a:solidFill>
              </a:rPr>
              <a:t>WARM UP</a:t>
            </a:r>
            <a:endParaRPr lang="en-US" sz="11500" b="1" dirty="0">
              <a:solidFill>
                <a:srgbClr val="348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7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14BE2384-2F24-4709-9CC1-77AB3E3B623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07878" y="1910211"/>
            <a:ext cx="1569248" cy="124886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17D1D9A-3B62-4221-901A-FC9F9117E9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034126" y="1791576"/>
            <a:ext cx="1212861" cy="1212861"/>
          </a:xfrm>
          <a:prstGeom prst="rect">
            <a:avLst/>
          </a:prstGeom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31EBF243-48DB-42D0-9E65-C61CD62B61F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6743912" y="1730467"/>
            <a:ext cx="1150071" cy="1142469"/>
          </a:xfrm>
          <a:prstGeom prst="rect">
            <a:avLst/>
          </a:prstGeom>
        </p:spPr>
      </p:pic>
      <p:pic>
        <p:nvPicPr>
          <p:cNvPr id="5" name="Picture 2" descr="Helpful synonym. 12 Synonyms for Helpful: Accommodating, Considerate,  Thoughtful,...">
            <a:extLst>
              <a:ext uri="{FF2B5EF4-FFF2-40B4-BE49-F238E27FC236}">
                <a16:creationId xmlns:a16="http://schemas.microsoft.com/office/drawing/2014/main" id="{685B5691-6551-4CEA-85DB-F6B5FCF22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908" y="1491372"/>
            <a:ext cx="1533755" cy="153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FD9E17-E337-4B9D-A98A-DCD5E9CEB63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9615116" y="1470682"/>
            <a:ext cx="1838304" cy="153375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174B295-440E-4B60-B7D6-CA48D756A2A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15356" y="4024650"/>
            <a:ext cx="1888334" cy="1708942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1E14C2F9-CD31-4394-ACAD-215A271277C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3185954" y="4103874"/>
            <a:ext cx="1402949" cy="1705713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0566FFFB-CD8C-4ACA-8C48-B27BD0C4259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5119785" y="3745886"/>
            <a:ext cx="1900730" cy="1964578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E2B91915-8C82-4053-9D65-A1AFFF393A9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0021429" y="4103874"/>
            <a:ext cx="1613749" cy="1901324"/>
          </a:xfrm>
          <a:prstGeom prst="rect">
            <a:avLst/>
          </a:prstGeom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60AE7616-9565-4021-8576-5201174932E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2605331" y="1338083"/>
            <a:ext cx="1983572" cy="1953819"/>
          </a:xfrm>
          <a:prstGeom prst="rect">
            <a:avLst/>
          </a:prstGeom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9EEC7140-8967-4D4E-B293-359357898FB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7318947" y="4093928"/>
            <a:ext cx="2071495" cy="19212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CCDDBE-663A-4E32-909E-660AE48A83C1}"/>
              </a:ext>
            </a:extLst>
          </p:cNvPr>
          <p:cNvSpPr txBox="1"/>
          <p:nvPr/>
        </p:nvSpPr>
        <p:spPr>
          <a:xfrm>
            <a:off x="1354355" y="553064"/>
            <a:ext cx="3349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latin typeface="Abadi" panose="020B0604020104020204" pitchFamily="34" charset="0"/>
              </a:rPr>
              <a:t>DICE GAME</a:t>
            </a:r>
            <a:endParaRPr lang="en-US" sz="4000" dirty="0">
              <a:latin typeface="Abadi" panose="020B0604020104020204" pitchFamily="34" charset="0"/>
            </a:endParaRPr>
          </a:p>
        </p:txBody>
      </p:sp>
      <p:pic>
        <p:nvPicPr>
          <p:cNvPr id="26" name="Picture 25" descr="Icon&#10;&#10;Description automatically generated">
            <a:hlinkClick r:id="rId34"/>
            <a:extLst>
              <a:ext uri="{FF2B5EF4-FFF2-40B4-BE49-F238E27FC236}">
                <a16:creationId xmlns:a16="http://schemas.microsoft.com/office/drawing/2014/main" id="{1C0BCAA9-0719-47CE-A0D3-AED7E284707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6"/>
              </a:ext>
            </a:extLst>
          </a:blip>
          <a:stretch>
            <a:fillRect/>
          </a:stretch>
        </p:blipFill>
        <p:spPr>
          <a:xfrm>
            <a:off x="6783704" y="500157"/>
            <a:ext cx="937745" cy="90967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B5960B0-6CCD-40C7-AA22-81B8E1A2EF19}"/>
              </a:ext>
            </a:extLst>
          </p:cNvPr>
          <p:cNvSpPr txBox="1"/>
          <p:nvPr/>
        </p:nvSpPr>
        <p:spPr>
          <a:xfrm>
            <a:off x="3999298" y="676744"/>
            <a:ext cx="3282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https://freeonlinedice.com/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6DF458-BADE-4B64-8A3F-61F9D42B96C0}"/>
              </a:ext>
            </a:extLst>
          </p:cNvPr>
          <p:cNvSpPr txBox="1"/>
          <p:nvPr/>
        </p:nvSpPr>
        <p:spPr>
          <a:xfrm>
            <a:off x="952805" y="3162001"/>
            <a:ext cx="47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highlight>
                  <a:srgbClr val="FFFF00"/>
                </a:highlight>
              </a:rPr>
              <a:t>1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4F9244-6CD4-4854-8EFB-2D2504BEBEF7}"/>
              </a:ext>
            </a:extLst>
          </p:cNvPr>
          <p:cNvSpPr txBox="1"/>
          <p:nvPr/>
        </p:nvSpPr>
        <p:spPr>
          <a:xfrm>
            <a:off x="3357420" y="3159071"/>
            <a:ext cx="47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highlight>
                  <a:srgbClr val="FFFF00"/>
                </a:highlight>
              </a:rPr>
              <a:t>2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8236DA-3799-4B65-941E-9E065389FD9C}"/>
              </a:ext>
            </a:extLst>
          </p:cNvPr>
          <p:cNvSpPr txBox="1"/>
          <p:nvPr/>
        </p:nvSpPr>
        <p:spPr>
          <a:xfrm>
            <a:off x="5317160" y="3025127"/>
            <a:ext cx="47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highlight>
                  <a:srgbClr val="FFFF00"/>
                </a:highlight>
              </a:rPr>
              <a:t>3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41DF44-A390-403F-9223-EF47113F446E}"/>
              </a:ext>
            </a:extLst>
          </p:cNvPr>
          <p:cNvSpPr txBox="1"/>
          <p:nvPr/>
        </p:nvSpPr>
        <p:spPr>
          <a:xfrm>
            <a:off x="6831346" y="3124565"/>
            <a:ext cx="47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highlight>
                  <a:srgbClr val="FFFF00"/>
                </a:highlight>
              </a:rPr>
              <a:t>4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9F3FD8-7AD5-4181-8DB2-EA9A3662ED82}"/>
              </a:ext>
            </a:extLst>
          </p:cNvPr>
          <p:cNvSpPr txBox="1"/>
          <p:nvPr/>
        </p:nvSpPr>
        <p:spPr>
          <a:xfrm>
            <a:off x="8409892" y="2968736"/>
            <a:ext cx="47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highlight>
                  <a:srgbClr val="FFFF00"/>
                </a:highlight>
              </a:rPr>
              <a:t>5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BDB128-1C2B-4C42-B0D7-6F821F1A0DAC}"/>
              </a:ext>
            </a:extLst>
          </p:cNvPr>
          <p:cNvSpPr txBox="1"/>
          <p:nvPr/>
        </p:nvSpPr>
        <p:spPr>
          <a:xfrm>
            <a:off x="9924078" y="3018469"/>
            <a:ext cx="47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highlight>
                  <a:srgbClr val="FFFF00"/>
                </a:highlight>
              </a:rPr>
              <a:t>6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76C05E-E3ED-48F8-99AD-AB7BB6A8D871}"/>
              </a:ext>
            </a:extLst>
          </p:cNvPr>
          <p:cNvSpPr txBox="1"/>
          <p:nvPr/>
        </p:nvSpPr>
        <p:spPr>
          <a:xfrm>
            <a:off x="586914" y="5809587"/>
            <a:ext cx="47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highlight>
                  <a:srgbClr val="FFFF00"/>
                </a:highlight>
              </a:rPr>
              <a:t>7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087C03-466C-4661-AAB0-9D2C5580AE25}"/>
              </a:ext>
            </a:extLst>
          </p:cNvPr>
          <p:cNvSpPr txBox="1"/>
          <p:nvPr/>
        </p:nvSpPr>
        <p:spPr>
          <a:xfrm>
            <a:off x="3647731" y="5784893"/>
            <a:ext cx="47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highlight>
                  <a:srgbClr val="FFFF00"/>
                </a:highlight>
              </a:rPr>
              <a:t>8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FFF4D6-DF5A-4F2F-89B1-ACDF4AEC7544}"/>
              </a:ext>
            </a:extLst>
          </p:cNvPr>
          <p:cNvSpPr txBox="1"/>
          <p:nvPr/>
        </p:nvSpPr>
        <p:spPr>
          <a:xfrm>
            <a:off x="5640556" y="5733592"/>
            <a:ext cx="47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highlight>
                  <a:srgbClr val="FFFF00"/>
                </a:highlight>
              </a:rPr>
              <a:t>9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1087AD-628E-4E5B-80A0-B9457583D04D}"/>
              </a:ext>
            </a:extLst>
          </p:cNvPr>
          <p:cNvSpPr txBox="1"/>
          <p:nvPr/>
        </p:nvSpPr>
        <p:spPr>
          <a:xfrm>
            <a:off x="7995646" y="5847674"/>
            <a:ext cx="718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highlight>
                  <a:srgbClr val="FFFF00"/>
                </a:highlight>
              </a:rPr>
              <a:t>10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54BE3D-885B-487A-99D6-F2EEA388B15B}"/>
              </a:ext>
            </a:extLst>
          </p:cNvPr>
          <p:cNvSpPr txBox="1"/>
          <p:nvPr/>
        </p:nvSpPr>
        <p:spPr>
          <a:xfrm>
            <a:off x="10405789" y="5847674"/>
            <a:ext cx="718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highlight>
                  <a:srgbClr val="FFFF00"/>
                </a:highlight>
              </a:rPr>
              <a:t>11</a:t>
            </a:r>
            <a:endParaRPr lang="en-US" sz="3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6341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iendly16292484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ore16292491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unny16292485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elpful16292485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nd16292486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zy16292487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elfish16292488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are16292488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ry-to-do16294175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ifferent-to16294175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help16294176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38E2A80-2430-4072-8BFF-140162C923D9}"/>
              </a:ext>
            </a:extLst>
          </p:cNvPr>
          <p:cNvSpPr txBox="1"/>
          <p:nvPr/>
        </p:nvSpPr>
        <p:spPr>
          <a:xfrm>
            <a:off x="2270452" y="652368"/>
            <a:ext cx="787316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800" dirty="0"/>
              <a:t>Look at the three pictures and can you guess what is the name of the film and the kind of the story</a:t>
            </a:r>
            <a:endParaRPr lang="en-US" sz="2800" dirty="0"/>
          </a:p>
        </p:txBody>
      </p:sp>
      <p:pic>
        <p:nvPicPr>
          <p:cNvPr id="4098" name="Picture 2" descr="Tấm cám - Đọc truyện Online">
            <a:extLst>
              <a:ext uri="{FF2B5EF4-FFF2-40B4-BE49-F238E27FC236}">
                <a16:creationId xmlns:a16="http://schemas.microsoft.com/office/drawing/2014/main" id="{835DA51A-58B4-4C88-9450-4638DEBB6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3" y="1767108"/>
            <a:ext cx="2507921" cy="25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uyện Nàng Bạch Tuyết và bảy chú lùn (Có file MP3) - Download.vn">
            <a:extLst>
              <a:ext uri="{FF2B5EF4-FFF2-40B4-BE49-F238E27FC236}">
                <a16:creationId xmlns:a16="http://schemas.microsoft.com/office/drawing/2014/main" id="{795482EA-EB84-4504-988F-C9C6E4815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202" y="1873640"/>
            <a:ext cx="3768944" cy="19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ua ếch - Truyện cổ Grimm">
            <a:extLst>
              <a:ext uri="{FF2B5EF4-FFF2-40B4-BE49-F238E27FC236}">
                <a16:creationId xmlns:a16="http://schemas.microsoft.com/office/drawing/2014/main" id="{ADF4CD25-4AE1-4FB3-9B60-E3F8DF5F9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564" y="2060541"/>
            <a:ext cx="3369094" cy="159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B5B3F8-AC6F-42E0-A31A-38F8530489E4}"/>
              </a:ext>
            </a:extLst>
          </p:cNvPr>
          <p:cNvSpPr txBox="1"/>
          <p:nvPr/>
        </p:nvSpPr>
        <p:spPr>
          <a:xfrm>
            <a:off x="1214010" y="4090363"/>
            <a:ext cx="1056442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dirty="0" err="1">
                <a:solidFill>
                  <a:schemeClr val="bg1"/>
                </a:solidFill>
              </a:rPr>
              <a:t>Tấm</a:t>
            </a:r>
            <a:r>
              <a:rPr lang="en-SG" dirty="0">
                <a:solidFill>
                  <a:schemeClr val="bg1"/>
                </a:solidFill>
              </a:rPr>
              <a:t> </a:t>
            </a:r>
            <a:r>
              <a:rPr lang="en-SG" dirty="0" err="1">
                <a:solidFill>
                  <a:schemeClr val="bg1"/>
                </a:solidFill>
              </a:rPr>
              <a:t>Cám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641FBC-F123-424F-A2DA-0AF32509D76C}"/>
              </a:ext>
            </a:extLst>
          </p:cNvPr>
          <p:cNvSpPr txBox="1"/>
          <p:nvPr/>
        </p:nvSpPr>
        <p:spPr>
          <a:xfrm>
            <a:off x="3551734" y="4090363"/>
            <a:ext cx="376894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bg1"/>
                </a:solidFill>
              </a:rPr>
              <a:t>The snow white and the seven </a:t>
            </a:r>
            <a:r>
              <a:rPr lang="en-SG" dirty="0" err="1">
                <a:solidFill>
                  <a:schemeClr val="bg1"/>
                </a:solidFill>
              </a:rPr>
              <a:t>drwafs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34C4ED-2918-4574-9E64-11F6D7CBC7E0}"/>
              </a:ext>
            </a:extLst>
          </p:cNvPr>
          <p:cNvSpPr txBox="1"/>
          <p:nvPr/>
        </p:nvSpPr>
        <p:spPr>
          <a:xfrm>
            <a:off x="8601960" y="3721031"/>
            <a:ext cx="192645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bg1"/>
                </a:solidFill>
              </a:rPr>
              <a:t>The frog princess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0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AFA44FF7-5C4D-4F54-801D-69143C7F5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06977" y="406571"/>
            <a:ext cx="765707" cy="76570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1094DA-5772-42A8-9635-7D4A61F89EA2}"/>
              </a:ext>
            </a:extLst>
          </p:cNvPr>
          <p:cNvSpPr txBox="1"/>
          <p:nvPr/>
        </p:nvSpPr>
        <p:spPr>
          <a:xfrm>
            <a:off x="2272684" y="587503"/>
            <a:ext cx="2032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chemeClr val="accent5">
                    <a:lumMod val="50000"/>
                  </a:schemeClr>
                </a:solidFill>
                <a:latin typeface="Modern Love" panose="04090805081005020601" pitchFamily="82" charset="0"/>
              </a:rPr>
              <a:t>READING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4A6796-F94A-45A6-B7A9-A779BD85585A}"/>
              </a:ext>
            </a:extLst>
          </p:cNvPr>
          <p:cNvSpPr/>
          <p:nvPr/>
        </p:nvSpPr>
        <p:spPr>
          <a:xfrm>
            <a:off x="382243" y="1830389"/>
            <a:ext cx="7257032" cy="2409642"/>
          </a:xfrm>
          <a:prstGeom prst="rect">
            <a:avLst/>
          </a:prstGeom>
          <a:pattFill prst="pct60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2000" dirty="0">
                <a:solidFill>
                  <a:schemeClr val="tx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One of my </a:t>
            </a:r>
            <a:r>
              <a:rPr lang="en-SG" sz="2000" dirty="0" err="1">
                <a:solidFill>
                  <a:schemeClr val="tx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favorite</a:t>
            </a:r>
            <a:r>
              <a:rPr lang="en-SG" sz="2000" dirty="0">
                <a:solidFill>
                  <a:schemeClr val="tx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stories is from Vietnam. It’s about two sisters, </a:t>
            </a:r>
            <a:r>
              <a:rPr lang="en-SG" sz="2000" dirty="0" err="1">
                <a:solidFill>
                  <a:schemeClr val="tx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Tấm</a:t>
            </a:r>
            <a:r>
              <a:rPr lang="en-SG" sz="2000" dirty="0">
                <a:solidFill>
                  <a:schemeClr val="tx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and </a:t>
            </a:r>
            <a:r>
              <a:rPr lang="en-SG" sz="2000" dirty="0" err="1">
                <a:solidFill>
                  <a:schemeClr val="tx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Cám</a:t>
            </a:r>
            <a:r>
              <a:rPr lang="en-SG" sz="2000" dirty="0">
                <a:solidFill>
                  <a:schemeClr val="tx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. The two sisters are very different. </a:t>
            </a:r>
            <a:r>
              <a:rPr lang="en-SG" sz="2000" dirty="0" err="1">
                <a:solidFill>
                  <a:schemeClr val="tx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Tấm</a:t>
            </a:r>
            <a:r>
              <a:rPr lang="en-SG" sz="2000" dirty="0">
                <a:solidFill>
                  <a:schemeClr val="tx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works hard every day helping to cook and clean the house. She always thinks about other people and tries to help her family. </a:t>
            </a:r>
            <a:r>
              <a:rPr lang="en-SG" sz="2000" dirty="0" err="1">
                <a:solidFill>
                  <a:schemeClr val="tx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Cám</a:t>
            </a:r>
            <a:r>
              <a:rPr lang="en-SG" sz="2000" dirty="0">
                <a:solidFill>
                  <a:schemeClr val="tx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is very different to </a:t>
            </a:r>
            <a:r>
              <a:rPr lang="en-SG" sz="2000" dirty="0" err="1">
                <a:solidFill>
                  <a:schemeClr val="tx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Tấm</a:t>
            </a:r>
            <a:r>
              <a:rPr lang="en-SG" sz="2000" dirty="0">
                <a:solidFill>
                  <a:schemeClr val="tx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. She never does any chores and she doesn’t share anything. </a:t>
            </a:r>
            <a:r>
              <a:rPr lang="en-SG" sz="2000" dirty="0" err="1">
                <a:solidFill>
                  <a:schemeClr val="tx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Cám</a:t>
            </a:r>
            <a:r>
              <a:rPr lang="en-SG" sz="2000" dirty="0">
                <a:solidFill>
                  <a:schemeClr val="tx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does lots of bad things to </a:t>
            </a:r>
            <a:r>
              <a:rPr lang="en-SG" sz="2000" dirty="0" err="1">
                <a:solidFill>
                  <a:schemeClr val="tx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Tấm</a:t>
            </a:r>
            <a:r>
              <a:rPr lang="en-SG" sz="2000" dirty="0">
                <a:solidFill>
                  <a:schemeClr val="tx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. It’s not a nice story , but in the end, </a:t>
            </a:r>
            <a:r>
              <a:rPr lang="en-SG" sz="2000" dirty="0" err="1">
                <a:solidFill>
                  <a:schemeClr val="tx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Tấm’s</a:t>
            </a:r>
            <a:r>
              <a:rPr lang="en-SG" sz="2000" dirty="0">
                <a:solidFill>
                  <a:schemeClr val="tx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life is very good. I like this story because after such a hard life she is happy. </a:t>
            </a:r>
            <a:endParaRPr lang="en-US" sz="2000" dirty="0">
              <a:solidFill>
                <a:schemeClr val="tx1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pic>
        <p:nvPicPr>
          <p:cNvPr id="9" name="Picture 2" descr="Tấm cám - Đọc truyện Online">
            <a:extLst>
              <a:ext uri="{FF2B5EF4-FFF2-40B4-BE49-F238E27FC236}">
                <a16:creationId xmlns:a16="http://schemas.microsoft.com/office/drawing/2014/main" id="{8294AB90-8459-4C8B-B52C-4DDF7611A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449" y="1649626"/>
            <a:ext cx="2507921" cy="25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E901E9-0F01-494E-8D64-A7C530874566}"/>
              </a:ext>
            </a:extLst>
          </p:cNvPr>
          <p:cNvSpPr txBox="1"/>
          <p:nvPr/>
        </p:nvSpPr>
        <p:spPr>
          <a:xfrm>
            <a:off x="490760" y="1221872"/>
            <a:ext cx="327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latin typeface="Abadi" panose="020B0604020104020204" pitchFamily="34" charset="0"/>
              </a:rPr>
              <a:t>1. Good sister, Bad sister</a:t>
            </a: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C56932-EB6B-4B2D-B742-B88C11397B18}"/>
              </a:ext>
            </a:extLst>
          </p:cNvPr>
          <p:cNvSpPr txBox="1"/>
          <p:nvPr/>
        </p:nvSpPr>
        <p:spPr>
          <a:xfrm>
            <a:off x="3453413" y="1210299"/>
            <a:ext cx="327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latin typeface="Abadi" panose="020B0604020104020204" pitchFamily="34" charset="0"/>
              </a:rPr>
              <a:t>2. Two means sister</a:t>
            </a: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AF7AD3-8061-4BF0-8DD0-63A54B97864E}"/>
              </a:ext>
            </a:extLst>
          </p:cNvPr>
          <p:cNvSpPr txBox="1"/>
          <p:nvPr/>
        </p:nvSpPr>
        <p:spPr>
          <a:xfrm>
            <a:off x="5984383" y="1174468"/>
            <a:ext cx="327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latin typeface="Abadi" panose="020B0604020104020204" pitchFamily="34" charset="0"/>
              </a:rPr>
              <a:t>3. How I meet the King</a:t>
            </a: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23912A-3AB1-453C-A50B-9401B3C331DE}"/>
              </a:ext>
            </a:extLst>
          </p:cNvPr>
          <p:cNvSpPr txBox="1"/>
          <p:nvPr/>
        </p:nvSpPr>
        <p:spPr>
          <a:xfrm>
            <a:off x="490760" y="4397498"/>
            <a:ext cx="7324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latin typeface="Abadi" panose="020B0604020104020204" pitchFamily="34" charset="0"/>
              </a:rPr>
              <a:t>Read and find things that show </a:t>
            </a:r>
            <a:r>
              <a:rPr lang="en-SG" sz="2000" dirty="0" err="1">
                <a:latin typeface="Abadi" panose="020B0604020104020204" pitchFamily="34" charset="0"/>
              </a:rPr>
              <a:t>Tấm</a:t>
            </a:r>
            <a:r>
              <a:rPr lang="en-SG" sz="2000" dirty="0">
                <a:latin typeface="Abadi" panose="020B0604020104020204" pitchFamily="34" charset="0"/>
              </a:rPr>
              <a:t> and </a:t>
            </a:r>
            <a:r>
              <a:rPr lang="en-SG" sz="2000" dirty="0" err="1">
                <a:latin typeface="Abadi" panose="020B0604020104020204" pitchFamily="34" charset="0"/>
              </a:rPr>
              <a:t>Cám’s</a:t>
            </a:r>
            <a:r>
              <a:rPr lang="en-SG" sz="2000" dirty="0">
                <a:latin typeface="Abadi" panose="020B0604020104020204" pitchFamily="34" charset="0"/>
              </a:rPr>
              <a:t> personalities.</a:t>
            </a: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29EE2B-9197-41F6-AA59-1B50C2A21768}"/>
              </a:ext>
            </a:extLst>
          </p:cNvPr>
          <p:cNvSpPr txBox="1"/>
          <p:nvPr/>
        </p:nvSpPr>
        <p:spPr>
          <a:xfrm>
            <a:off x="726159" y="4672101"/>
            <a:ext cx="129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latin typeface="Abadi" panose="020B0604020104020204" pitchFamily="34" charset="0"/>
              </a:rPr>
              <a:t>1. </a:t>
            </a:r>
            <a:r>
              <a:rPr lang="en-SG" sz="2000" dirty="0" err="1">
                <a:latin typeface="Abadi" panose="020B0604020104020204" pitchFamily="34" charset="0"/>
              </a:rPr>
              <a:t>Tấm</a:t>
            </a: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6EEA5-3432-4901-98E9-2862EC5A12E0}"/>
              </a:ext>
            </a:extLst>
          </p:cNvPr>
          <p:cNvSpPr txBox="1"/>
          <p:nvPr/>
        </p:nvSpPr>
        <p:spPr>
          <a:xfrm>
            <a:off x="7594566" y="4650797"/>
            <a:ext cx="129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latin typeface="Abadi" panose="020B0604020104020204" pitchFamily="34" charset="0"/>
              </a:rPr>
              <a:t>2. </a:t>
            </a:r>
            <a:r>
              <a:rPr lang="en-SG" sz="2000" dirty="0" err="1">
                <a:latin typeface="Abadi" panose="020B0604020104020204" pitchFamily="34" charset="0"/>
              </a:rPr>
              <a:t>Cám</a:t>
            </a: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ACD471-48B8-43F0-AE66-9A760E601F18}"/>
              </a:ext>
            </a:extLst>
          </p:cNvPr>
          <p:cNvSpPr txBox="1"/>
          <p:nvPr/>
        </p:nvSpPr>
        <p:spPr>
          <a:xfrm>
            <a:off x="490760" y="5208374"/>
            <a:ext cx="129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latin typeface="Abadi" panose="020B0604020104020204" pitchFamily="34" charset="0"/>
              </a:rPr>
              <a:t>- helpful: </a:t>
            </a: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8F49B4-C3B9-41B5-8D74-BD63DC5EFAAD}"/>
              </a:ext>
            </a:extLst>
          </p:cNvPr>
          <p:cNvSpPr txBox="1"/>
          <p:nvPr/>
        </p:nvSpPr>
        <p:spPr>
          <a:xfrm>
            <a:off x="461639" y="5683032"/>
            <a:ext cx="129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latin typeface="Abadi" panose="020B0604020104020204" pitchFamily="34" charset="0"/>
              </a:rPr>
              <a:t>- kind: </a:t>
            </a: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8E15C4-AC77-49A7-9404-561C43FE1B6E}"/>
              </a:ext>
            </a:extLst>
          </p:cNvPr>
          <p:cNvSpPr txBox="1"/>
          <p:nvPr/>
        </p:nvSpPr>
        <p:spPr>
          <a:xfrm>
            <a:off x="7622313" y="5050907"/>
            <a:ext cx="129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latin typeface="Abadi" panose="020B0604020104020204" pitchFamily="34" charset="0"/>
              </a:rPr>
              <a:t>- lazy</a:t>
            </a: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F82981-690A-49B1-852E-9D5D2889B4F6}"/>
              </a:ext>
            </a:extLst>
          </p:cNvPr>
          <p:cNvSpPr txBox="1"/>
          <p:nvPr/>
        </p:nvSpPr>
        <p:spPr>
          <a:xfrm>
            <a:off x="7594566" y="5615158"/>
            <a:ext cx="1295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latin typeface="Abadi" panose="020B0604020104020204" pitchFamily="34" charset="0"/>
              </a:rPr>
              <a:t>- selfish</a:t>
            </a: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567B71-E692-407E-A462-8C2D5338B994}"/>
              </a:ext>
            </a:extLst>
          </p:cNvPr>
          <p:cNvSpPr txBox="1"/>
          <p:nvPr/>
        </p:nvSpPr>
        <p:spPr>
          <a:xfrm>
            <a:off x="1799939" y="5250962"/>
            <a:ext cx="406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latin typeface="Abadi" panose="020B0604020104020204" pitchFamily="34" charset="0"/>
              </a:rPr>
              <a:t>______________________________</a:t>
            </a: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E45AE7-0AB1-4CFF-B8F1-4A006E937B00}"/>
              </a:ext>
            </a:extLst>
          </p:cNvPr>
          <p:cNvSpPr txBox="1"/>
          <p:nvPr/>
        </p:nvSpPr>
        <p:spPr>
          <a:xfrm>
            <a:off x="8505081" y="5008319"/>
            <a:ext cx="3056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latin typeface="Abadi" panose="020B0604020104020204" pitchFamily="34" charset="0"/>
              </a:rPr>
              <a:t>______________________</a:t>
            </a: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9AE1B1-2B3A-42FE-AC4C-39D40CDA4CDC}"/>
              </a:ext>
            </a:extLst>
          </p:cNvPr>
          <p:cNvSpPr txBox="1"/>
          <p:nvPr/>
        </p:nvSpPr>
        <p:spPr>
          <a:xfrm>
            <a:off x="8608553" y="5565896"/>
            <a:ext cx="3056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latin typeface="Abadi" panose="020B0604020104020204" pitchFamily="34" charset="0"/>
              </a:rPr>
              <a:t>______________________</a:t>
            </a: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07DF9C-9645-46E1-BA99-1EEE107D3617}"/>
              </a:ext>
            </a:extLst>
          </p:cNvPr>
          <p:cNvSpPr/>
          <p:nvPr/>
        </p:nvSpPr>
        <p:spPr>
          <a:xfrm>
            <a:off x="567888" y="1195665"/>
            <a:ext cx="2955430" cy="435441"/>
          </a:xfrm>
          <a:prstGeom prst="ellipse">
            <a:avLst/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7A2E63-F6DC-4D8D-8F9C-4789A4F71091}"/>
              </a:ext>
            </a:extLst>
          </p:cNvPr>
          <p:cNvSpPr txBox="1"/>
          <p:nvPr/>
        </p:nvSpPr>
        <p:spPr>
          <a:xfrm>
            <a:off x="1897040" y="5270632"/>
            <a:ext cx="4227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solidFill>
                  <a:srgbClr val="C00000"/>
                </a:solidFill>
                <a:latin typeface="Abadi" panose="020B0604020104020204" pitchFamily="34" charset="0"/>
              </a:rPr>
              <a:t>helping to cook and clean the house.</a:t>
            </a:r>
            <a:endParaRPr lang="en-US" sz="2000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937143-9AE9-402A-8736-C9158221EDD1}"/>
              </a:ext>
            </a:extLst>
          </p:cNvPr>
          <p:cNvSpPr txBox="1"/>
          <p:nvPr/>
        </p:nvSpPr>
        <p:spPr>
          <a:xfrm>
            <a:off x="1698960" y="5690412"/>
            <a:ext cx="4666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latin typeface="Abadi" panose="020B0604020104020204" pitchFamily="34" charset="0"/>
              </a:rPr>
              <a:t>_______________________________</a:t>
            </a: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73B516-B8AE-4505-A8B7-B330CF9F709C}"/>
              </a:ext>
            </a:extLst>
          </p:cNvPr>
          <p:cNvSpPr txBox="1"/>
          <p:nvPr/>
        </p:nvSpPr>
        <p:spPr>
          <a:xfrm>
            <a:off x="1868562" y="5712729"/>
            <a:ext cx="4227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solidFill>
                  <a:srgbClr val="C00000"/>
                </a:solidFill>
                <a:latin typeface="Abadi" panose="020B0604020104020204" pitchFamily="34" charset="0"/>
              </a:rPr>
              <a:t>always thinks about other people</a:t>
            </a:r>
            <a:endParaRPr lang="en-US" sz="2000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63ED65-AF52-4F44-9BE2-0443BEAF3AF9}"/>
              </a:ext>
            </a:extLst>
          </p:cNvPr>
          <p:cNvSpPr txBox="1"/>
          <p:nvPr/>
        </p:nvSpPr>
        <p:spPr>
          <a:xfrm>
            <a:off x="8715780" y="5014993"/>
            <a:ext cx="211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solidFill>
                  <a:srgbClr val="C00000"/>
                </a:solidFill>
                <a:latin typeface="Abadi" panose="020B0604020104020204" pitchFamily="34" charset="0"/>
              </a:rPr>
              <a:t>never does chore</a:t>
            </a:r>
            <a:endParaRPr lang="en-US" sz="2000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C98BEB-B023-4C4A-9698-06A771FB4297}"/>
              </a:ext>
            </a:extLst>
          </p:cNvPr>
          <p:cNvSpPr txBox="1"/>
          <p:nvPr/>
        </p:nvSpPr>
        <p:spPr>
          <a:xfrm>
            <a:off x="8608553" y="5608484"/>
            <a:ext cx="3056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solidFill>
                  <a:srgbClr val="C00000"/>
                </a:solidFill>
                <a:latin typeface="Abadi" panose="020B0604020104020204" pitchFamily="34" charset="0"/>
              </a:rPr>
              <a:t>doesn’t share anything</a:t>
            </a:r>
            <a:endParaRPr lang="en-US" sz="2000" dirty="0"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77478B-34B8-4483-B7C0-81380FE859C0}"/>
              </a:ext>
            </a:extLst>
          </p:cNvPr>
          <p:cNvSpPr/>
          <p:nvPr/>
        </p:nvSpPr>
        <p:spPr>
          <a:xfrm>
            <a:off x="3593078" y="367868"/>
            <a:ext cx="3551068" cy="7634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b="1" dirty="0">
                <a:solidFill>
                  <a:srgbClr val="8E0000"/>
                </a:solidFill>
                <a:latin typeface="Abadi" panose="020B0604020104020204" pitchFamily="34" charset="0"/>
              </a:rPr>
              <a:t>DESCRIBE CHARACTERS</a:t>
            </a:r>
          </a:p>
          <a:p>
            <a:pPr algn="ctr"/>
            <a:r>
              <a:rPr lang="en-SG" sz="2400" b="1" i="1" dirty="0">
                <a:solidFill>
                  <a:schemeClr val="tx1"/>
                </a:solidFill>
                <a:latin typeface="Abadi" panose="020B0604020104020204" pitchFamily="34" charset="0"/>
              </a:rPr>
              <a:t>( </a:t>
            </a:r>
            <a:r>
              <a:rPr lang="en-SG" sz="2400" b="1" i="1" dirty="0" err="1">
                <a:solidFill>
                  <a:schemeClr val="tx1"/>
                </a:solidFill>
                <a:latin typeface="Abadi" panose="020B0604020104020204" pitchFamily="34" charset="0"/>
              </a:rPr>
              <a:t>Miêu</a:t>
            </a:r>
            <a:r>
              <a:rPr lang="en-SG" sz="2400" b="1" i="1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SG" sz="2400" b="1" i="1" dirty="0" err="1">
                <a:solidFill>
                  <a:schemeClr val="tx1"/>
                </a:solidFill>
                <a:latin typeface="Abadi" panose="020B0604020104020204" pitchFamily="34" charset="0"/>
              </a:rPr>
              <a:t>tả</a:t>
            </a:r>
            <a:r>
              <a:rPr lang="en-SG" sz="2400" b="1" i="1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SG" sz="2400" b="1" i="1" dirty="0" err="1">
                <a:solidFill>
                  <a:schemeClr val="tx1"/>
                </a:solidFill>
                <a:latin typeface="Abadi" panose="020B0604020104020204" pitchFamily="34" charset="0"/>
              </a:rPr>
              <a:t>nhân</a:t>
            </a:r>
            <a:r>
              <a:rPr lang="en-SG" sz="2400" b="1" i="1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SG" sz="2400" b="1" i="1" dirty="0" err="1">
                <a:solidFill>
                  <a:schemeClr val="tx1"/>
                </a:solidFill>
                <a:latin typeface="Abadi" panose="020B0604020104020204" pitchFamily="34" charset="0"/>
              </a:rPr>
              <a:t>vật</a:t>
            </a:r>
            <a:r>
              <a:rPr lang="en-SG" sz="2400" b="1" i="1" dirty="0">
                <a:solidFill>
                  <a:schemeClr val="tx1"/>
                </a:solidFill>
                <a:latin typeface="Abadi" panose="020B0604020104020204" pitchFamily="34" charset="0"/>
              </a:rPr>
              <a:t>)</a:t>
            </a:r>
            <a:endParaRPr lang="en-US" sz="2400" b="1" i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1E7FD2-253C-4154-99E2-996D9F832214}"/>
              </a:ext>
            </a:extLst>
          </p:cNvPr>
          <p:cNvSpPr/>
          <p:nvPr/>
        </p:nvSpPr>
        <p:spPr>
          <a:xfrm>
            <a:off x="462498" y="1312415"/>
            <a:ext cx="1819926" cy="6131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err="1">
                <a:solidFill>
                  <a:schemeClr val="tx1"/>
                </a:solidFill>
              </a:rPr>
              <a:t>Hỏi</a:t>
            </a:r>
            <a:r>
              <a:rPr lang="en-SG" dirty="0">
                <a:solidFill>
                  <a:schemeClr val="tx1"/>
                </a:solidFill>
              </a:rPr>
              <a:t> </a:t>
            </a:r>
            <a:r>
              <a:rPr lang="en-SG" dirty="0" err="1">
                <a:solidFill>
                  <a:schemeClr val="tx1"/>
                </a:solidFill>
              </a:rPr>
              <a:t>và</a:t>
            </a:r>
            <a:r>
              <a:rPr lang="en-SG" dirty="0">
                <a:solidFill>
                  <a:schemeClr val="tx1"/>
                </a:solidFill>
              </a:rPr>
              <a:t> </a:t>
            </a:r>
            <a:r>
              <a:rPr lang="en-SG" dirty="0" err="1">
                <a:solidFill>
                  <a:schemeClr val="tx1"/>
                </a:solidFill>
              </a:rPr>
              <a:t>trả</a:t>
            </a:r>
            <a:r>
              <a:rPr lang="en-SG" dirty="0">
                <a:solidFill>
                  <a:schemeClr val="tx1"/>
                </a:solidFill>
              </a:rPr>
              <a:t> </a:t>
            </a:r>
            <a:r>
              <a:rPr lang="en-SG" dirty="0" err="1">
                <a:solidFill>
                  <a:schemeClr val="tx1"/>
                </a:solidFill>
              </a:rPr>
              <a:t>lời</a:t>
            </a:r>
            <a:r>
              <a:rPr lang="en-SG" dirty="0">
                <a:solidFill>
                  <a:schemeClr val="tx1"/>
                </a:solidFill>
              </a:rPr>
              <a:t> </a:t>
            </a:r>
            <a:r>
              <a:rPr lang="en-SG" dirty="0" err="1">
                <a:solidFill>
                  <a:schemeClr val="tx1"/>
                </a:solidFill>
              </a:rPr>
              <a:t>về</a:t>
            </a:r>
            <a:r>
              <a:rPr lang="en-SG" dirty="0">
                <a:solidFill>
                  <a:schemeClr val="tx1"/>
                </a:solidFill>
              </a:rPr>
              <a:t> </a:t>
            </a:r>
            <a:r>
              <a:rPr lang="en-SG" dirty="0" err="1">
                <a:solidFill>
                  <a:schemeClr val="tx1"/>
                </a:solidFill>
              </a:rPr>
              <a:t>ngoại</a:t>
            </a:r>
            <a:r>
              <a:rPr lang="en-SG" dirty="0">
                <a:solidFill>
                  <a:schemeClr val="tx1"/>
                </a:solidFill>
              </a:rPr>
              <a:t> </a:t>
            </a:r>
            <a:r>
              <a:rPr lang="en-SG" dirty="0" err="1">
                <a:solidFill>
                  <a:schemeClr val="tx1"/>
                </a:solidFill>
              </a:rPr>
              <a:t>hình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FEB2D7-57C6-46CF-ADA2-74A9A3820F30}"/>
              </a:ext>
            </a:extLst>
          </p:cNvPr>
          <p:cNvSpPr/>
          <p:nvPr/>
        </p:nvSpPr>
        <p:spPr>
          <a:xfrm>
            <a:off x="2117163" y="1228993"/>
            <a:ext cx="2951831" cy="4616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tx1"/>
                </a:solidFill>
              </a:rPr>
              <a:t>- What </a:t>
            </a:r>
            <a:r>
              <a:rPr lang="en-SG" b="1" dirty="0">
                <a:solidFill>
                  <a:srgbClr val="C00000"/>
                </a:solidFill>
              </a:rPr>
              <a:t>does</a:t>
            </a:r>
            <a:r>
              <a:rPr lang="en-SG" b="1" dirty="0">
                <a:solidFill>
                  <a:schemeClr val="tx1"/>
                </a:solidFill>
              </a:rPr>
              <a:t> he look like?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12D7EF-B0B3-44BD-A20B-2FA3250824AB}"/>
              </a:ext>
            </a:extLst>
          </p:cNvPr>
          <p:cNvSpPr/>
          <p:nvPr/>
        </p:nvSpPr>
        <p:spPr>
          <a:xfrm>
            <a:off x="2016175" y="2020045"/>
            <a:ext cx="2405848" cy="4616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tx1"/>
                </a:solidFill>
              </a:rPr>
              <a:t>- What</a:t>
            </a:r>
            <a:r>
              <a:rPr lang="en-SG" b="1" dirty="0">
                <a:solidFill>
                  <a:srgbClr val="C00000"/>
                </a:solidFill>
              </a:rPr>
              <a:t> is </a:t>
            </a:r>
            <a:r>
              <a:rPr lang="en-SG" b="1" dirty="0">
                <a:solidFill>
                  <a:schemeClr val="tx1"/>
                </a:solidFill>
              </a:rPr>
              <a:t>he like?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0CB52EC-A7B9-4FA7-A613-72861678F0DE}"/>
              </a:ext>
            </a:extLst>
          </p:cNvPr>
          <p:cNvSpPr/>
          <p:nvPr/>
        </p:nvSpPr>
        <p:spPr>
          <a:xfrm>
            <a:off x="1928515" y="1658957"/>
            <a:ext cx="3329126" cy="2796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tx1"/>
                </a:solidFill>
              </a:rPr>
              <a:t>- </a:t>
            </a:r>
            <a:r>
              <a:rPr lang="en-SG" b="1" dirty="0">
                <a:solidFill>
                  <a:schemeClr val="tx1"/>
                </a:solidFill>
              </a:rPr>
              <a:t>He’s tall and has glasses.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898ACF-C553-4E4D-AB12-04A40CC23043}"/>
              </a:ext>
            </a:extLst>
          </p:cNvPr>
          <p:cNvSpPr/>
          <p:nvPr/>
        </p:nvSpPr>
        <p:spPr>
          <a:xfrm>
            <a:off x="1618744" y="2476906"/>
            <a:ext cx="3329126" cy="2796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>
                <a:solidFill>
                  <a:schemeClr val="tx1"/>
                </a:solidFill>
              </a:rPr>
              <a:t>- </a:t>
            </a:r>
            <a:r>
              <a:rPr lang="en-SG" b="1" dirty="0">
                <a:solidFill>
                  <a:schemeClr val="tx1"/>
                </a:solidFill>
              </a:rPr>
              <a:t>He’s very friendly.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651CD0C-92DC-49B8-9820-9CF816560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4994"/>
              </p:ext>
            </p:extLst>
          </p:nvPr>
        </p:nvGraphicFramePr>
        <p:xfrm>
          <a:off x="462498" y="3703987"/>
          <a:ext cx="10945308" cy="23949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6327">
                  <a:extLst>
                    <a:ext uri="{9D8B030D-6E8A-4147-A177-3AD203B41FA5}">
                      <a16:colId xmlns:a16="http://schemas.microsoft.com/office/drawing/2014/main" val="1170585238"/>
                    </a:ext>
                  </a:extLst>
                </a:gridCol>
                <a:gridCol w="2736327">
                  <a:extLst>
                    <a:ext uri="{9D8B030D-6E8A-4147-A177-3AD203B41FA5}">
                      <a16:colId xmlns:a16="http://schemas.microsoft.com/office/drawing/2014/main" val="3365146724"/>
                    </a:ext>
                  </a:extLst>
                </a:gridCol>
                <a:gridCol w="2736327">
                  <a:extLst>
                    <a:ext uri="{9D8B030D-6E8A-4147-A177-3AD203B41FA5}">
                      <a16:colId xmlns:a16="http://schemas.microsoft.com/office/drawing/2014/main" val="4099385776"/>
                    </a:ext>
                  </a:extLst>
                </a:gridCol>
                <a:gridCol w="2736327">
                  <a:extLst>
                    <a:ext uri="{9D8B030D-6E8A-4147-A177-3AD203B41FA5}">
                      <a16:colId xmlns:a16="http://schemas.microsoft.com/office/drawing/2014/main" val="3464256502"/>
                    </a:ext>
                  </a:extLst>
                </a:gridCol>
              </a:tblGrid>
              <a:tr h="579643">
                <a:tc>
                  <a:txBody>
                    <a:bodyPr/>
                    <a:lstStyle/>
                    <a:p>
                      <a:r>
                        <a:rPr lang="en-SG" dirty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Hermione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   Hagrid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879883"/>
                  </a:ext>
                </a:extLst>
              </a:tr>
              <a:tr h="579643">
                <a:tc>
                  <a:txBody>
                    <a:bodyPr/>
                    <a:lstStyle/>
                    <a:p>
                      <a:r>
                        <a:rPr lang="en-SG" dirty="0"/>
                        <a:t>1. What’s he like?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____________________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_____________________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______________________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553616"/>
                  </a:ext>
                </a:extLst>
              </a:tr>
              <a:tr h="711925">
                <a:tc>
                  <a:txBody>
                    <a:bodyPr/>
                    <a:lstStyle/>
                    <a:p>
                      <a:r>
                        <a:rPr lang="en-SG" dirty="0"/>
                        <a:t>2. What does he look like?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_____________________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______________________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______________________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945870"/>
                  </a:ext>
                </a:extLst>
              </a:tr>
              <a:tr h="523760">
                <a:tc>
                  <a:txBody>
                    <a:bodyPr/>
                    <a:lstStyle/>
                    <a:p>
                      <a:r>
                        <a:rPr lang="en-SG" dirty="0"/>
                        <a:t>3. What does he do?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______________________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_____________________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______________________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669355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C9CF8C-C92C-4400-984D-D5CF6AB33D4C}"/>
              </a:ext>
            </a:extLst>
          </p:cNvPr>
          <p:cNvSpPr/>
          <p:nvPr/>
        </p:nvSpPr>
        <p:spPr>
          <a:xfrm>
            <a:off x="400035" y="2060579"/>
            <a:ext cx="1819926" cy="629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 err="1">
                <a:solidFill>
                  <a:schemeClr val="tx1"/>
                </a:solidFill>
              </a:rPr>
              <a:t>Hỏi</a:t>
            </a:r>
            <a:r>
              <a:rPr lang="en-SG" dirty="0">
                <a:solidFill>
                  <a:schemeClr val="tx1"/>
                </a:solidFill>
              </a:rPr>
              <a:t> </a:t>
            </a:r>
            <a:r>
              <a:rPr lang="en-SG" dirty="0" err="1">
                <a:solidFill>
                  <a:schemeClr val="tx1"/>
                </a:solidFill>
              </a:rPr>
              <a:t>và</a:t>
            </a:r>
            <a:r>
              <a:rPr lang="en-SG" dirty="0">
                <a:solidFill>
                  <a:schemeClr val="tx1"/>
                </a:solidFill>
              </a:rPr>
              <a:t> </a:t>
            </a:r>
            <a:r>
              <a:rPr lang="en-SG" dirty="0" err="1">
                <a:solidFill>
                  <a:schemeClr val="tx1"/>
                </a:solidFill>
              </a:rPr>
              <a:t>trả</a:t>
            </a:r>
            <a:r>
              <a:rPr lang="en-SG" dirty="0">
                <a:solidFill>
                  <a:schemeClr val="tx1"/>
                </a:solidFill>
              </a:rPr>
              <a:t> </a:t>
            </a:r>
            <a:r>
              <a:rPr lang="en-SG" dirty="0" err="1">
                <a:solidFill>
                  <a:schemeClr val="tx1"/>
                </a:solidFill>
              </a:rPr>
              <a:t>lời</a:t>
            </a:r>
            <a:r>
              <a:rPr lang="en-SG" dirty="0">
                <a:solidFill>
                  <a:schemeClr val="tx1"/>
                </a:solidFill>
              </a:rPr>
              <a:t> </a:t>
            </a:r>
            <a:r>
              <a:rPr lang="en-SG" dirty="0" err="1">
                <a:solidFill>
                  <a:schemeClr val="tx1"/>
                </a:solidFill>
              </a:rPr>
              <a:t>về</a:t>
            </a:r>
            <a:r>
              <a:rPr lang="en-SG" dirty="0">
                <a:solidFill>
                  <a:schemeClr val="tx1"/>
                </a:solidFill>
              </a:rPr>
              <a:t> </a:t>
            </a:r>
            <a:r>
              <a:rPr lang="en-SG" dirty="0" err="1">
                <a:solidFill>
                  <a:schemeClr val="tx1"/>
                </a:solidFill>
              </a:rPr>
              <a:t>Tính</a:t>
            </a:r>
            <a:r>
              <a:rPr lang="en-SG" dirty="0">
                <a:solidFill>
                  <a:schemeClr val="tx1"/>
                </a:solidFill>
              </a:rPr>
              <a:t> </a:t>
            </a:r>
            <a:r>
              <a:rPr lang="en-SG" dirty="0" err="1">
                <a:solidFill>
                  <a:schemeClr val="tx1"/>
                </a:solidFill>
              </a:rPr>
              <a:t>cách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72B2486C-C606-4E7C-9E89-02DB0632C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90" t="41683" r="14289" b="26731"/>
          <a:stretch/>
        </p:blipFill>
        <p:spPr>
          <a:xfrm>
            <a:off x="5079719" y="1142665"/>
            <a:ext cx="5493537" cy="24822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B0D6C0-CBD9-4B8D-B198-F55B072BF663}"/>
              </a:ext>
            </a:extLst>
          </p:cNvPr>
          <p:cNvSpPr txBox="1"/>
          <p:nvPr/>
        </p:nvSpPr>
        <p:spPr>
          <a:xfrm>
            <a:off x="400035" y="3019985"/>
            <a:ext cx="479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/>
              <a:t>Look at the information above. Complete the table and interview your partner.</a:t>
            </a:r>
            <a:endParaRPr lang="en-US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1955B9-787F-43D7-BAAE-D353F6193271}"/>
              </a:ext>
            </a:extLst>
          </p:cNvPr>
          <p:cNvSpPr txBox="1"/>
          <p:nvPr/>
        </p:nvSpPr>
        <p:spPr>
          <a:xfrm>
            <a:off x="3292162" y="4297635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He’s helpful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5BA47C-C86B-43E6-A697-93125AA9BB01}"/>
              </a:ext>
            </a:extLst>
          </p:cNvPr>
          <p:cNvSpPr txBox="1"/>
          <p:nvPr/>
        </p:nvSpPr>
        <p:spPr>
          <a:xfrm>
            <a:off x="6096000" y="4297635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He’s funny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C2AFB4-CFDC-4250-98C9-69CF9FC8C2AA}"/>
              </a:ext>
            </a:extLst>
          </p:cNvPr>
          <p:cNvSpPr txBox="1"/>
          <p:nvPr/>
        </p:nvSpPr>
        <p:spPr>
          <a:xfrm>
            <a:off x="8899838" y="4297635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He’s kind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A23C3-22CC-4954-BE52-1739EFEADA2D}"/>
              </a:ext>
            </a:extLst>
          </p:cNvPr>
          <p:cNvSpPr txBox="1"/>
          <p:nvPr/>
        </p:nvSpPr>
        <p:spPr>
          <a:xfrm>
            <a:off x="3219099" y="4819156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He has short hair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5E01E7-099B-4DF9-95E1-C84596BBF714}"/>
              </a:ext>
            </a:extLst>
          </p:cNvPr>
          <p:cNvSpPr txBox="1"/>
          <p:nvPr/>
        </p:nvSpPr>
        <p:spPr>
          <a:xfrm>
            <a:off x="5935152" y="4867292"/>
            <a:ext cx="251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He has short red hair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9EEC6F-8650-4C47-91AE-BE5A57EAED0D}"/>
              </a:ext>
            </a:extLst>
          </p:cNvPr>
          <p:cNvSpPr txBox="1"/>
          <p:nvPr/>
        </p:nvSpPr>
        <p:spPr>
          <a:xfrm>
            <a:off x="8792652" y="4857333"/>
            <a:ext cx="2512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He has long hair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43696F-C70C-4E43-A544-AB04D4F03D67}"/>
              </a:ext>
            </a:extLst>
          </p:cNvPr>
          <p:cNvSpPr txBox="1"/>
          <p:nvPr/>
        </p:nvSpPr>
        <p:spPr>
          <a:xfrm>
            <a:off x="3383798" y="5559499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He reads a lot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0F6773-45C0-470D-BDE7-89E0420936BA}"/>
              </a:ext>
            </a:extLst>
          </p:cNvPr>
          <p:cNvSpPr txBox="1"/>
          <p:nvPr/>
        </p:nvSpPr>
        <p:spPr>
          <a:xfrm>
            <a:off x="6105921" y="5575508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He plays a lot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1E0ACA-B790-4644-9D81-6AF35D5A9E08}"/>
              </a:ext>
            </a:extLst>
          </p:cNvPr>
          <p:cNvSpPr txBox="1"/>
          <p:nvPr/>
        </p:nvSpPr>
        <p:spPr>
          <a:xfrm>
            <a:off x="8828044" y="5571001"/>
            <a:ext cx="2076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He helps Harry</a:t>
            </a:r>
          </a:p>
        </p:txBody>
      </p:sp>
    </p:spTree>
    <p:extLst>
      <p:ext uri="{BB962C8B-B14F-4D97-AF65-F5344CB8AC3E}">
        <p14:creationId xmlns:p14="http://schemas.microsoft.com/office/powerpoint/2010/main" val="290190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7" grpId="0"/>
      <p:bldP spid="18" grpId="0"/>
      <p:bldP spid="20" grpId="0"/>
      <p:bldP spid="21" grpId="0"/>
      <p:bldP spid="2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05C26DB-4613-448F-AAF7-2C9E54ECE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39536" y="443884"/>
            <a:ext cx="724270" cy="7242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554972-3E36-4F1C-B245-C6137D26E22D}"/>
              </a:ext>
            </a:extLst>
          </p:cNvPr>
          <p:cNvSpPr txBox="1"/>
          <p:nvPr/>
        </p:nvSpPr>
        <p:spPr>
          <a:xfrm>
            <a:off x="2208731" y="639086"/>
            <a:ext cx="2032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chemeClr val="accent5">
                    <a:lumMod val="50000"/>
                  </a:schemeClr>
                </a:solidFill>
                <a:latin typeface="Modern Love" panose="04090805081005020601" pitchFamily="82" charset="0"/>
              </a:rPr>
              <a:t>WRITING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E195B-7469-46A5-93D7-384AFA799F38}"/>
              </a:ext>
            </a:extLst>
          </p:cNvPr>
          <p:cNvSpPr txBox="1"/>
          <p:nvPr/>
        </p:nvSpPr>
        <p:spPr>
          <a:xfrm>
            <a:off x="898417" y="1275071"/>
            <a:ext cx="10255357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chemeClr val="bg1"/>
                </a:solidFill>
              </a:rPr>
              <a:t>Think about your best friend and complete the mind map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226C3E-0E4C-4D6A-A23C-F7939716C85A}"/>
              </a:ext>
            </a:extLst>
          </p:cNvPr>
          <p:cNvSpPr/>
          <p:nvPr/>
        </p:nvSpPr>
        <p:spPr>
          <a:xfrm>
            <a:off x="3511581" y="3546352"/>
            <a:ext cx="2618912" cy="932155"/>
          </a:xfrm>
          <a:prstGeom prst="roundRect">
            <a:avLst>
              <a:gd name="adj" fmla="val 3543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b="1" dirty="0">
                <a:solidFill>
                  <a:schemeClr val="tx1"/>
                </a:solidFill>
              </a:rPr>
              <a:t>My best friend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CE0D1E4F-FC6B-43A2-9825-DA94D868C5EB}"/>
              </a:ext>
            </a:extLst>
          </p:cNvPr>
          <p:cNvSpPr/>
          <p:nvPr/>
        </p:nvSpPr>
        <p:spPr>
          <a:xfrm>
            <a:off x="5366880" y="2432506"/>
            <a:ext cx="2319795" cy="932155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800" dirty="0"/>
              <a:t>friendly, kind</a:t>
            </a:r>
            <a:endParaRPr lang="en-US" sz="2800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E1FF1047-9AF2-48BB-AD3F-CC08D55895E8}"/>
              </a:ext>
            </a:extLst>
          </p:cNvPr>
          <p:cNvSpPr/>
          <p:nvPr/>
        </p:nvSpPr>
        <p:spPr>
          <a:xfrm>
            <a:off x="5404980" y="4646502"/>
            <a:ext cx="3082561" cy="143452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dirty="0"/>
              <a:t>Helps other</a:t>
            </a:r>
            <a:endParaRPr lang="en-US" sz="3200" dirty="0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5F2FBA6-279E-4F07-BACC-A7093BC49161}"/>
              </a:ext>
            </a:extLst>
          </p:cNvPr>
          <p:cNvSpPr/>
          <p:nvPr/>
        </p:nvSpPr>
        <p:spPr>
          <a:xfrm>
            <a:off x="1901671" y="5111932"/>
            <a:ext cx="3219821" cy="102892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dirty="0"/>
              <a:t>good at </a:t>
            </a:r>
            <a:r>
              <a:rPr lang="en-SG" sz="3200"/>
              <a:t>: maths</a:t>
            </a:r>
            <a:r>
              <a:rPr lang="en-SG" sz="3200" dirty="0"/>
              <a:t>, …</a:t>
            </a:r>
            <a:endParaRPr lang="en-US" sz="3200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174ABCB0-981E-4F47-A58F-15B88CFC23F3}"/>
              </a:ext>
            </a:extLst>
          </p:cNvPr>
          <p:cNvSpPr/>
          <p:nvPr/>
        </p:nvSpPr>
        <p:spPr>
          <a:xfrm>
            <a:off x="536442" y="2565066"/>
            <a:ext cx="1997475" cy="102892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800" dirty="0"/>
              <a:t>Name : Lan</a:t>
            </a:r>
            <a:endParaRPr lang="en-US" sz="2800" dirty="0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50A679FD-C703-4E4D-B139-BF9A2DBD34B2}"/>
              </a:ext>
            </a:extLst>
          </p:cNvPr>
          <p:cNvSpPr/>
          <p:nvPr/>
        </p:nvSpPr>
        <p:spPr>
          <a:xfrm>
            <a:off x="2816852" y="1936827"/>
            <a:ext cx="2774323" cy="102892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800" dirty="0"/>
              <a:t>tall, short hair</a:t>
            </a:r>
            <a:endParaRPr lang="en-US" sz="2800" dirty="0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F18A4C69-211C-46A6-99C4-89FD7118CA98}"/>
              </a:ext>
            </a:extLst>
          </p:cNvPr>
          <p:cNvSpPr/>
          <p:nvPr/>
        </p:nvSpPr>
        <p:spPr>
          <a:xfrm>
            <a:off x="287949" y="3905779"/>
            <a:ext cx="2774322" cy="102892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400" dirty="0"/>
              <a:t>like listening to music</a:t>
            </a:r>
            <a:endParaRPr lang="en-US" sz="2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18CFAA0-FD4A-4338-B306-A097739410DF}"/>
              </a:ext>
            </a:extLst>
          </p:cNvPr>
          <p:cNvSpPr/>
          <p:nvPr/>
        </p:nvSpPr>
        <p:spPr>
          <a:xfrm>
            <a:off x="8280179" y="3290968"/>
            <a:ext cx="3281068" cy="812726"/>
          </a:xfrm>
          <a:prstGeom prst="roundRect">
            <a:avLst>
              <a:gd name="adj" fmla="val 35437"/>
            </a:avLst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2400" i="1" dirty="0">
                <a:solidFill>
                  <a:schemeClr val="tx1"/>
                </a:solidFill>
                <a:latin typeface="Abadi" panose="020B0604020104020204" pitchFamily="34" charset="0"/>
              </a:rPr>
              <a:t>Create the same mind map about best friend</a:t>
            </a:r>
            <a:endParaRPr lang="en-US" sz="2400" i="1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7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695</Words>
  <Application>Microsoft Office PowerPoint</Application>
  <PresentationFormat>Widescreen</PresentationFormat>
  <Paragraphs>115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Times New Roman</vt:lpstr>
      <vt:lpstr>Arial Black</vt:lpstr>
      <vt:lpstr>Modern Love</vt:lpstr>
      <vt:lpstr>Calibri Light</vt:lpstr>
      <vt:lpstr>Adobe Hebrew</vt:lpstr>
      <vt:lpstr>Calibri</vt:lpstr>
      <vt:lpstr>Abadi</vt:lpstr>
      <vt:lpstr>Adobe Garamond Pro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user822</dc:creator>
  <cp:lastModifiedBy>user822</cp:lastModifiedBy>
  <cp:revision>19</cp:revision>
  <dcterms:created xsi:type="dcterms:W3CDTF">2021-08-19T14:20:59Z</dcterms:created>
  <dcterms:modified xsi:type="dcterms:W3CDTF">2021-10-02T17:07:54Z</dcterms:modified>
</cp:coreProperties>
</file>