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4" r:id="rId3"/>
    <p:sldId id="297" r:id="rId4"/>
    <p:sldId id="299" r:id="rId5"/>
    <p:sldId id="298" r:id="rId6"/>
    <p:sldId id="300" r:id="rId7"/>
    <p:sldId id="295" r:id="rId8"/>
    <p:sldId id="296" r:id="rId9"/>
    <p:sldId id="301" r:id="rId10"/>
    <p:sldId id="302" r:id="rId11"/>
    <p:sldId id="304" r:id="rId12"/>
    <p:sldId id="303" r:id="rId13"/>
    <p:sldId id="305" r:id="rId14"/>
    <p:sldId id="307" r:id="rId15"/>
    <p:sldId id="308" r:id="rId16"/>
    <p:sldId id="309" r:id="rId17"/>
    <p:sldId id="256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822" initials="u" lastIdx="4" clrIdx="0">
    <p:extLst>
      <p:ext uri="{19B8F6BF-5375-455C-9EA6-DF929625EA0E}">
        <p15:presenceInfo xmlns:p15="http://schemas.microsoft.com/office/powerpoint/2012/main" userId="S::user822@sfzcs.onmicrosoft.com::331031e0-aab3-4edc-875c-fe4ab02327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4BC9"/>
    <a:srgbClr val="CFAFE7"/>
    <a:srgbClr val="E6E6E6"/>
    <a:srgbClr val="FFFFCC"/>
    <a:srgbClr val="52C4D3"/>
    <a:srgbClr val="95D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7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1CCB-675F-4BEE-A851-B86C722E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1F76F-6680-47EF-A199-97F698AC5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74840-C574-40C0-A7BE-E120229F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AB03A-5425-4A26-B8A0-002725FE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34B1E-AA56-4308-B801-0D1CDEF1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CD6132-7561-42E8-8F23-A77DCB90E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B449C-387F-4644-BE1E-CAF370BA5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E7375-59F9-44DC-8159-1BC830C0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9A8EA-5FD0-4BF8-B814-A1EE6F24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A8DC3-1A81-43E1-A4D9-1A00069A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7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78CE-8352-4C82-A177-B0226527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5CA64-25C9-42A9-8B39-89A81743A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A7F1-E08C-48AC-B3E0-07FF3D35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4F896-206F-4C7B-9721-D5F21D5E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E259B-E515-4DFA-8B2D-C24D3707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D23E-878D-40B8-9F2A-636CC341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1E0D4-629A-4174-AF0E-59AE21B7A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B6CB6-311C-4DC4-8878-F352B9377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96E9-83F5-49E8-9B52-E3870892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082AC-9C98-42E6-83B6-77BC5636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1DF2-DF9A-453D-A7AA-3CA06071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4A8D3-B516-4404-88C3-99D3632AD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19A11-32EE-4E2F-9597-6FA272204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65FCF-CD9A-438C-8FA8-590FA3F6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33948-256F-4153-87B9-8704BDA2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FC0EE-F6B4-4126-941D-F4B6FB88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23A99-9971-4854-847D-B4B17A13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74497-E014-42D0-A44E-897F667D1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D668F-5D40-417F-AE0A-987A0E04E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27948-5D1A-4686-AC88-57D37CC00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BAA34-C772-46E6-BD62-2EE032BE5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BE3964-6883-4CE7-A1C0-A6B05A25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6F8C7-AD4A-4B2A-909F-FE72E040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C0D6C-5C48-4BDA-98B7-63C1FA25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7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AA45-F29F-4397-882D-98DFD41D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9CDF5-716C-43C6-A074-51DFC93A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634FD-E639-4A01-998B-432A047A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E3B8F-A6C4-4E45-8AA5-497042FB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89252F-F507-4152-A20B-74615192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311C6-EBA5-49E3-805D-05C849D9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91B90-BBA0-45EB-9B12-6F213063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6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5500-B1FB-4480-8E92-1EACEDAD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12007-7D34-422E-BFE8-7D981CC1E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DB456-9F59-427C-A241-0422B0839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5E22F-37EF-423D-9DAB-5F5F1D8A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1D746-8DF1-4AA6-8D56-4C4432F0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E6FF8-DC19-42EA-929A-F7CFBA9E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1995B-124A-444C-9200-0731C200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5F893A-F854-4BEB-8C60-3A65295F6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F9039-72B2-4767-BE93-FE082BF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981AD-C7C1-486B-A48D-47191CFB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6C608-F2D3-4C94-9D61-7203F23B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8221C-DBE3-4ACE-930B-B8911FAF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9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5ED3C7-AFB3-4036-A850-4D3DED81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F332C-5DA6-4173-81D3-51320268B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1422D-BA40-41C9-BFF4-18A4346F8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80C62-B03F-45D2-970C-3AC67DC56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A1879-DD5A-4BCA-BF96-E00B6D430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1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hyperlink" Target="https://www.angsarap.net/2015/06/24/seafood-chowder-2/" TargetMode="External"/><Relationship Id="rId3" Type="http://schemas.openxmlformats.org/officeDocument/2006/relationships/hyperlink" Target="https://commons.wikimedia.org/wiki/File:C%C6%A1m_T%E1%BA%A5m,_Da_Nang,_Vietnam.jpg" TargetMode="External"/><Relationship Id="rId7" Type="http://schemas.openxmlformats.org/officeDocument/2006/relationships/hyperlink" Target="https://commons.wikimedia.org/wiki/File:Nasi_Goreng_Pete_Kambing.JPG" TargetMode="External"/><Relationship Id="rId12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hyperlink" Target="https://commons.wikimedia.org/wiki/File:Steak_Frites_with_Bordelaise,_July_2020.jpg" TargetMode="External"/><Relationship Id="rId5" Type="http://schemas.openxmlformats.org/officeDocument/2006/relationships/hyperlink" Target="http://www.progressive-charlestown.com/2012/11/an-alternative-thanksgiving.html" TargetMode="External"/><Relationship Id="rId10" Type="http://schemas.openxmlformats.org/officeDocument/2006/relationships/image" Target="../media/image15.jpg"/><Relationship Id="rId4" Type="http://schemas.openxmlformats.org/officeDocument/2006/relationships/image" Target="../media/image12.jpg"/><Relationship Id="rId9" Type="http://schemas.openxmlformats.org/officeDocument/2006/relationships/hyperlink" Target="http://www.diendan.org/phe-binh-nghien-cuu/cong-nghe-pho-phan-i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23970&amp;picture=check-mark-icon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pixabay.com/th/%E0%B8%A7%E0%B9%89%E0%B8%B2%E0%B8%A7-%E0%B8%9B%E0%B8%B1%E0%B8%87-%E0%B8%81%E0%B8%B2%E0%B8%A3%E0%B8%A3%E0%B8%B0%E0%B9%80%E0%B8%9A%E0%B8%B4%E0%B8%94-%E0%B8%98%E0%B8%B2%E0%B8%A3-%E0%B8%A3%E0%B8%B0%E0%B9%80%E0%B8%9A%E0%B8%B4%E0%B8%94-155268/" TargetMode="External"/><Relationship Id="rId7" Type="http://schemas.openxmlformats.org/officeDocument/2006/relationships/hyperlink" Target="https://commons.wikimedia.org/wiki/File:Twemoji2_1f60b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E1A9DE-D07D-4AA7-B101-5701107F60C8}"/>
              </a:ext>
            </a:extLst>
          </p:cNvPr>
          <p:cNvSpPr/>
          <p:nvPr/>
        </p:nvSpPr>
        <p:spPr>
          <a:xfrm>
            <a:off x="-56693" y="0"/>
            <a:ext cx="12225337" cy="69246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CDCABB-0F39-43EA-9E48-A09E4A6F003C}"/>
              </a:ext>
            </a:extLst>
          </p:cNvPr>
          <p:cNvGrpSpPr>
            <a:grpSpLocks/>
          </p:cNvGrpSpPr>
          <p:nvPr/>
        </p:nvGrpSpPr>
        <p:grpSpPr bwMode="auto">
          <a:xfrm>
            <a:off x="1980522" y="1253069"/>
            <a:ext cx="2562225" cy="5019675"/>
            <a:chOff x="2082585" y="800099"/>
            <a:chExt cx="3190398" cy="5786026"/>
          </a:xfrm>
        </p:grpSpPr>
        <p:grpSp>
          <p:nvGrpSpPr>
            <p:cNvPr id="2073" name="Group 29">
              <a:extLst>
                <a:ext uri="{FF2B5EF4-FFF2-40B4-BE49-F238E27FC236}">
                  <a16:creationId xmlns:a16="http://schemas.microsoft.com/office/drawing/2014/main" id="{2A566DDD-52D4-410E-B897-94486601C8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5500" y="800099"/>
              <a:ext cx="3177483" cy="5552109"/>
              <a:chOff x="2095500" y="800099"/>
              <a:chExt cx="3177483" cy="5552109"/>
            </a:xfrm>
          </p:grpSpPr>
          <p:grpSp>
            <p:nvGrpSpPr>
              <p:cNvPr id="2075" name="Group 28">
                <a:extLst>
                  <a:ext uri="{FF2B5EF4-FFF2-40B4-BE49-F238E27FC236}">
                    <a16:creationId xmlns:a16="http://schemas.microsoft.com/office/drawing/2014/main" id="{12A296EC-8D84-40A6-A1F3-3514302808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95500" y="800099"/>
                <a:ext cx="3177483" cy="2918369"/>
                <a:chOff x="2095500" y="800099"/>
                <a:chExt cx="3177483" cy="2918369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905C4510-3E82-445C-AE85-14540C3CD7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96423" y="800099"/>
                  <a:ext cx="2933427" cy="2871054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D228EFDE-0946-4AB5-A4C6-047E52CA75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38039" y="1105686"/>
                  <a:ext cx="2634944" cy="2613044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253A43E-BFF4-4DB1-9B48-91C36596C8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24202" y="3671153"/>
                <a:ext cx="2172397" cy="2680749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A1A0B1C-2455-4214-BCD0-90A7810AF5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82585" y="3614428"/>
              <a:ext cx="2439251" cy="297169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76B1B6B-1055-4672-94DD-DBCC98028670}"/>
              </a:ext>
            </a:extLst>
          </p:cNvPr>
          <p:cNvGrpSpPr>
            <a:grpSpLocks/>
          </p:cNvGrpSpPr>
          <p:nvPr/>
        </p:nvGrpSpPr>
        <p:grpSpPr bwMode="auto">
          <a:xfrm rot="10379860">
            <a:off x="7212755" y="1145615"/>
            <a:ext cx="2471738" cy="4918075"/>
            <a:chOff x="2085848" y="836789"/>
            <a:chExt cx="3170667" cy="5811660"/>
          </a:xfrm>
        </p:grpSpPr>
        <p:grpSp>
          <p:nvGrpSpPr>
            <p:cNvPr id="2067" name="Group 32">
              <a:extLst>
                <a:ext uri="{FF2B5EF4-FFF2-40B4-BE49-F238E27FC236}">
                  <a16:creationId xmlns:a16="http://schemas.microsoft.com/office/drawing/2014/main" id="{A624B446-E365-4FA6-9542-D7B489FBE8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5848" y="836789"/>
              <a:ext cx="3170667" cy="5587342"/>
              <a:chOff x="2085848" y="836789"/>
              <a:chExt cx="3170667" cy="5587342"/>
            </a:xfrm>
          </p:grpSpPr>
          <p:grpSp>
            <p:nvGrpSpPr>
              <p:cNvPr id="2069" name="Group 34">
                <a:extLst>
                  <a:ext uri="{FF2B5EF4-FFF2-40B4-BE49-F238E27FC236}">
                    <a16:creationId xmlns:a16="http://schemas.microsoft.com/office/drawing/2014/main" id="{66BD98A7-52BB-4087-8225-F9361E0878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85848" y="836789"/>
                <a:ext cx="3170667" cy="2912689"/>
                <a:chOff x="2085848" y="836789"/>
                <a:chExt cx="3170667" cy="2912689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7689605-5115-4EEA-8E71-319FA7BC51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89667" y="841157"/>
                  <a:ext cx="2934444" cy="2870187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6C643E5-ABEA-4E05-8B9A-4BDF5FC73B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89790" y="1223466"/>
                  <a:ext cx="2667677" cy="2528766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B2A5777-0265-4E0C-801E-F95F7D8A47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34516" y="3734960"/>
                <a:ext cx="2260398" cy="269009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BE2AE26-E8C3-4D72-8894-014A2D0363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96780" y="3677636"/>
              <a:ext cx="2437564" cy="297148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0B60C378-7A68-4A45-9676-A9EB00801901}"/>
              </a:ext>
            </a:extLst>
          </p:cNvPr>
          <p:cNvSpPr/>
          <p:nvPr/>
        </p:nvSpPr>
        <p:spPr>
          <a:xfrm rot="2749711">
            <a:off x="3899433" y="1695508"/>
            <a:ext cx="3960812" cy="39608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4A2E90D-E836-4B0A-BF2B-C36D316B5562}"/>
              </a:ext>
            </a:extLst>
          </p:cNvPr>
          <p:cNvSpPr/>
          <p:nvPr/>
        </p:nvSpPr>
        <p:spPr>
          <a:xfrm>
            <a:off x="2371725" y="1762125"/>
            <a:ext cx="533400" cy="533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FFAC871-AB64-482A-9225-23CBCD61733B}"/>
              </a:ext>
            </a:extLst>
          </p:cNvPr>
          <p:cNvSpPr/>
          <p:nvPr/>
        </p:nvSpPr>
        <p:spPr>
          <a:xfrm>
            <a:off x="10153650" y="4760913"/>
            <a:ext cx="533400" cy="5318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2F3509C-B7DA-41FE-9534-E5C1E7EAFC98}"/>
              </a:ext>
            </a:extLst>
          </p:cNvPr>
          <p:cNvSpPr/>
          <p:nvPr/>
        </p:nvSpPr>
        <p:spPr>
          <a:xfrm>
            <a:off x="8896350" y="1487488"/>
            <a:ext cx="968375" cy="9683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5580B51-FB04-4E8B-8FD0-BA119BFE7844}"/>
              </a:ext>
            </a:extLst>
          </p:cNvPr>
          <p:cNvSpPr/>
          <p:nvPr/>
        </p:nvSpPr>
        <p:spPr>
          <a:xfrm>
            <a:off x="1168400" y="4997450"/>
            <a:ext cx="966788" cy="9683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E3F127B-7F26-43E9-9B71-F648546306C5}"/>
              </a:ext>
            </a:extLst>
          </p:cNvPr>
          <p:cNvSpPr/>
          <p:nvPr/>
        </p:nvSpPr>
        <p:spPr>
          <a:xfrm>
            <a:off x="5641639" y="1487488"/>
            <a:ext cx="414337" cy="422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D6CB067-B2CF-46E4-80D4-2E962E1EE8DA}"/>
              </a:ext>
            </a:extLst>
          </p:cNvPr>
          <p:cNvSpPr/>
          <p:nvPr/>
        </p:nvSpPr>
        <p:spPr>
          <a:xfrm>
            <a:off x="7273260" y="4202969"/>
            <a:ext cx="352425" cy="3667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1D975B6-0E9E-438F-91EC-AD211E6DD913}"/>
              </a:ext>
            </a:extLst>
          </p:cNvPr>
          <p:cNvSpPr/>
          <p:nvPr/>
        </p:nvSpPr>
        <p:spPr>
          <a:xfrm>
            <a:off x="4238626" y="4195970"/>
            <a:ext cx="414338" cy="422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61D211-6B05-47D0-8143-36580F59DF61}"/>
              </a:ext>
            </a:extLst>
          </p:cNvPr>
          <p:cNvSpPr txBox="1"/>
          <p:nvPr/>
        </p:nvSpPr>
        <p:spPr>
          <a:xfrm>
            <a:off x="4305779" y="2188992"/>
            <a:ext cx="3465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C000"/>
                </a:solidFill>
                <a:latin typeface="VnArial"/>
              </a:rPr>
              <a:t>UNIT 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E17292-FA7E-4CA9-A88B-F62778CED58D}"/>
              </a:ext>
            </a:extLst>
          </p:cNvPr>
          <p:cNvSpPr txBox="1"/>
          <p:nvPr/>
        </p:nvSpPr>
        <p:spPr>
          <a:xfrm>
            <a:off x="3569561" y="3411909"/>
            <a:ext cx="5007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Arial Black" panose="020B0A04020102020204" pitchFamily="34" charset="0"/>
              </a:rPr>
              <a:t>AROUND TOWN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1A1F3F-9C5C-45F7-AE36-9DAFCB76A594}"/>
              </a:ext>
            </a:extLst>
          </p:cNvPr>
          <p:cNvSpPr txBox="1"/>
          <p:nvPr/>
        </p:nvSpPr>
        <p:spPr>
          <a:xfrm>
            <a:off x="2743200" y="2476500"/>
            <a:ext cx="7477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52C4D3"/>
                </a:solidFill>
                <a:latin typeface="Arial Black" panose="020B0A04020102020204" pitchFamily="34" charset="0"/>
              </a:rPr>
              <a:t>WARM UP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11495D-58EE-4B98-B8CF-78FE12E59E92}"/>
              </a:ext>
            </a:extLst>
          </p:cNvPr>
          <p:cNvSpPr/>
          <p:nvPr/>
        </p:nvSpPr>
        <p:spPr>
          <a:xfrm>
            <a:off x="-76200" y="0"/>
            <a:ext cx="12268200" cy="6858000"/>
          </a:xfrm>
          <a:prstGeom prst="rect">
            <a:avLst/>
          </a:prstGeom>
          <a:pattFill prst="lgGrid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ADEE90-F17F-4C19-9028-7D606A7D7371}"/>
              </a:ext>
            </a:extLst>
          </p:cNvPr>
          <p:cNvSpPr/>
          <p:nvPr/>
        </p:nvSpPr>
        <p:spPr>
          <a:xfrm>
            <a:off x="180975" y="289570"/>
            <a:ext cx="11601450" cy="6278859"/>
          </a:xfrm>
          <a:prstGeom prst="roundRect">
            <a:avLst/>
          </a:prstGeom>
          <a:ln>
            <a:solidFill>
              <a:srgbClr val="E6E6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yellow and blue sign&#10;&#10;Description automatically generated with low confidence">
            <a:extLst>
              <a:ext uri="{FF2B5EF4-FFF2-40B4-BE49-F238E27FC236}">
                <a16:creationId xmlns:a16="http://schemas.microsoft.com/office/drawing/2014/main" id="{560A360A-1CCF-4035-8736-5242BA436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180975"/>
            <a:ext cx="2047274" cy="1381125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8320D42B-A8F6-41A4-9ED4-0F4D53B38D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7" t="17596" r="24197" b="30197"/>
          <a:stretch/>
        </p:blipFill>
        <p:spPr>
          <a:xfrm>
            <a:off x="10639425" y="405809"/>
            <a:ext cx="1143000" cy="11562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45F200-CD89-4AB8-8E04-E5AD822876AC}"/>
              </a:ext>
            </a:extLst>
          </p:cNvPr>
          <p:cNvSpPr txBox="1"/>
          <p:nvPr/>
        </p:nvSpPr>
        <p:spPr>
          <a:xfrm>
            <a:off x="1666274" y="1402099"/>
            <a:ext cx="8220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C000"/>
                </a:solidFill>
                <a:latin typeface="Arial Black" panose="020B0A04020102020204" pitchFamily="34" charset="0"/>
              </a:rPr>
              <a:t>  SPEAKING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F99EA-0297-4C18-86F3-A6B2DAFD44E1}"/>
              </a:ext>
            </a:extLst>
          </p:cNvPr>
          <p:cNvSpPr txBox="1"/>
          <p:nvPr/>
        </p:nvSpPr>
        <p:spPr>
          <a:xfrm>
            <a:off x="1828800" y="3411804"/>
            <a:ext cx="9058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Look at the pictures and guess the names of the dishes and where they come from.</a:t>
            </a:r>
          </a:p>
        </p:txBody>
      </p:sp>
    </p:spTree>
    <p:extLst>
      <p:ext uri="{BB962C8B-B14F-4D97-AF65-F5344CB8AC3E}">
        <p14:creationId xmlns:p14="http://schemas.microsoft.com/office/powerpoint/2010/main" val="1843461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50F7878D-7915-444A-AB7E-A40A17830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1733" y="561301"/>
            <a:ext cx="3400481" cy="2269821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owl of noodles with broccoli and sauce&#10;&#10;Description automatically generated with low confidence">
            <a:extLst>
              <a:ext uri="{FF2B5EF4-FFF2-40B4-BE49-F238E27FC236}">
                <a16:creationId xmlns:a16="http://schemas.microsoft.com/office/drawing/2014/main" id="{1734EFE1-03A2-4466-936A-9C25D6AEE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95216" y="565192"/>
            <a:ext cx="3401568" cy="2262042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late of food&#10;&#10;Description automatically generated">
            <a:extLst>
              <a:ext uri="{FF2B5EF4-FFF2-40B4-BE49-F238E27FC236}">
                <a16:creationId xmlns:a16="http://schemas.microsoft.com/office/drawing/2014/main" id="{673C89DA-E33E-44EA-AAD1-A5BA2256A3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492040" y="422317"/>
            <a:ext cx="3401568" cy="2551176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bowl of food&#10;&#10;Description automatically generated with medium confidence">
            <a:extLst>
              <a:ext uri="{FF2B5EF4-FFF2-40B4-BE49-F238E27FC236}">
                <a16:creationId xmlns:a16="http://schemas.microsoft.com/office/drawing/2014/main" id="{BA1E6690-B7C4-44C4-92A2-49FDF5D07F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64066" y="3931279"/>
            <a:ext cx="3401568" cy="2457632"/>
          </a:xfrm>
          <a:prstGeom prst="rect">
            <a:avLst/>
          </a:prstGeom>
        </p:spPr>
      </p:pic>
      <p:pic>
        <p:nvPicPr>
          <p:cNvPr id="15" name="Picture 14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FDA1E57A-72B3-43BD-9BA3-44CE3F7B9C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428095" y="4003562"/>
            <a:ext cx="3401568" cy="2313066"/>
          </a:xfrm>
          <a:prstGeom prst="rect">
            <a:avLst/>
          </a:prstGeom>
        </p:spPr>
      </p:pic>
      <p:pic>
        <p:nvPicPr>
          <p:cNvPr id="18" name="Picture 17" descr="A bowl of soup with bread and bread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69359C6C-4968-40A8-A6D3-373819B480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492124" y="4024822"/>
            <a:ext cx="3401568" cy="227054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472B9FD-3A42-43DA-B4B8-859F4B70B99F}"/>
              </a:ext>
            </a:extLst>
          </p:cNvPr>
          <p:cNvSpPr txBox="1"/>
          <p:nvPr/>
        </p:nvSpPr>
        <p:spPr>
          <a:xfrm>
            <a:off x="444779" y="2879307"/>
            <a:ext cx="3320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Cơm tấm - Vietnam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7660C4-37EB-4B5E-B8EF-55DE058B7513}"/>
              </a:ext>
            </a:extLst>
          </p:cNvPr>
          <p:cNvSpPr txBox="1"/>
          <p:nvPr/>
        </p:nvSpPr>
        <p:spPr>
          <a:xfrm>
            <a:off x="4354860" y="2832909"/>
            <a:ext cx="3320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Spaghetti- Italy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9271C8-0745-489A-B7D7-D2AC88CCA824}"/>
              </a:ext>
            </a:extLst>
          </p:cNvPr>
          <p:cNvSpPr txBox="1"/>
          <p:nvPr/>
        </p:nvSpPr>
        <p:spPr>
          <a:xfrm>
            <a:off x="8398669" y="2879307"/>
            <a:ext cx="404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Nasi goreng - Indonesia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61F7EE7-3637-44C7-B2C4-5C22709CCF38}"/>
              </a:ext>
            </a:extLst>
          </p:cNvPr>
          <p:cNvSpPr txBox="1"/>
          <p:nvPr/>
        </p:nvSpPr>
        <p:spPr>
          <a:xfrm>
            <a:off x="749935" y="6388911"/>
            <a:ext cx="271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Phở - Vietnam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D2DBE0-7937-406F-AA50-7A0F1280B1DA}"/>
              </a:ext>
            </a:extLst>
          </p:cNvPr>
          <p:cNvSpPr txBox="1"/>
          <p:nvPr/>
        </p:nvSpPr>
        <p:spPr>
          <a:xfrm>
            <a:off x="8398669" y="6275311"/>
            <a:ext cx="352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Chowder – the USA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583442-B0F1-4AB0-A039-6861399F261A}"/>
              </a:ext>
            </a:extLst>
          </p:cNvPr>
          <p:cNvSpPr txBox="1"/>
          <p:nvPr/>
        </p:nvSpPr>
        <p:spPr>
          <a:xfrm>
            <a:off x="4478024" y="6341816"/>
            <a:ext cx="352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Steak frites - France</a:t>
            </a:r>
          </a:p>
        </p:txBody>
      </p:sp>
    </p:spTree>
    <p:extLst>
      <p:ext uri="{BB962C8B-B14F-4D97-AF65-F5344CB8AC3E}">
        <p14:creationId xmlns:p14="http://schemas.microsoft.com/office/powerpoint/2010/main" val="192644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40" grpId="0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7346A3-03CB-4FF1-B020-4EC4FCD31111}"/>
              </a:ext>
            </a:extLst>
          </p:cNvPr>
          <p:cNvSpPr txBox="1"/>
          <p:nvPr/>
        </p:nvSpPr>
        <p:spPr>
          <a:xfrm>
            <a:off x="3184519" y="126653"/>
            <a:ext cx="596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2">
                    <a:lumMod val="50000"/>
                  </a:schemeClr>
                </a:solidFill>
                <a:latin typeface="Aachen" panose="02020500000000000000" pitchFamily="18" charset="-93"/>
                <a:ea typeface="Aachen" panose="02020500000000000000" pitchFamily="18" charset="-93"/>
                <a:cs typeface="Aachen" panose="02020500000000000000" pitchFamily="18" charset="-93"/>
              </a:rPr>
              <a:t>Food around the world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0F053A-AB99-4199-9906-3FB68F2B7EFA}"/>
              </a:ext>
            </a:extLst>
          </p:cNvPr>
          <p:cNvSpPr txBox="1"/>
          <p:nvPr/>
        </p:nvSpPr>
        <p:spPr>
          <a:xfrm>
            <a:off x="1525199" y="773159"/>
            <a:ext cx="9401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1">
                    <a:lumMod val="95000"/>
                    <a:lumOff val="5000"/>
                  </a:schemeClr>
                </a:solidFill>
              </a:rPr>
              <a:t>You’re visiting an international food festival. Work in pairs. Student A, ask student B about four of the dishes below and tick           the ones you would like to try. Student B, answer the questions. </a:t>
            </a:r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8D1E786C-1C1F-4F80-A007-2A7954E329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05500" y="1096611"/>
            <a:ext cx="381000" cy="381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346C74-C9EF-406C-9DA4-60D5C734B6E5}"/>
              </a:ext>
            </a:extLst>
          </p:cNvPr>
          <p:cNvSpPr/>
          <p:nvPr/>
        </p:nvSpPr>
        <p:spPr>
          <a:xfrm>
            <a:off x="226054" y="2450810"/>
            <a:ext cx="11670506" cy="4152421"/>
          </a:xfrm>
          <a:prstGeom prst="roundRect">
            <a:avLst/>
          </a:prstGeom>
          <a:solidFill>
            <a:srgbClr val="CFA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3227E1-444A-4EF7-8F2E-78D2D88BD23D}"/>
              </a:ext>
            </a:extLst>
          </p:cNvPr>
          <p:cNvCxnSpPr>
            <a:cxnSpLocks/>
          </p:cNvCxnSpPr>
          <p:nvPr/>
        </p:nvCxnSpPr>
        <p:spPr>
          <a:xfrm flipH="1">
            <a:off x="2933731" y="2450810"/>
            <a:ext cx="61054" cy="4119082"/>
          </a:xfrm>
          <a:prstGeom prst="line">
            <a:avLst/>
          </a:prstGeom>
          <a:ln w="57150">
            <a:solidFill>
              <a:srgbClr val="934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0AEABF-22D5-4A8B-8D62-CB489A0B9CF0}"/>
              </a:ext>
            </a:extLst>
          </p:cNvPr>
          <p:cNvCxnSpPr>
            <a:cxnSpLocks/>
            <a:endCxn id="8" idx="2"/>
          </p:cNvCxnSpPr>
          <p:nvPr/>
        </p:nvCxnSpPr>
        <p:spPr>
          <a:xfrm flipH="1">
            <a:off x="6061307" y="2484149"/>
            <a:ext cx="2" cy="4119082"/>
          </a:xfrm>
          <a:prstGeom prst="line">
            <a:avLst/>
          </a:prstGeom>
          <a:ln w="57150">
            <a:solidFill>
              <a:srgbClr val="934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261A8C1-234A-4EC2-A9F4-9A85DACD526F}"/>
              </a:ext>
            </a:extLst>
          </p:cNvPr>
          <p:cNvCxnSpPr>
            <a:cxnSpLocks/>
          </p:cNvCxnSpPr>
          <p:nvPr/>
        </p:nvCxnSpPr>
        <p:spPr>
          <a:xfrm>
            <a:off x="8811421" y="2467479"/>
            <a:ext cx="25470" cy="4119082"/>
          </a:xfrm>
          <a:prstGeom prst="line">
            <a:avLst/>
          </a:prstGeom>
          <a:ln w="57150">
            <a:solidFill>
              <a:srgbClr val="934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C74F93C-8C9E-4883-A30C-377827BC5D34}"/>
              </a:ext>
            </a:extLst>
          </p:cNvPr>
          <p:cNvSpPr/>
          <p:nvPr/>
        </p:nvSpPr>
        <p:spPr>
          <a:xfrm>
            <a:off x="2194326" y="3690702"/>
            <a:ext cx="566733" cy="566733"/>
          </a:xfrm>
          <a:prstGeom prst="rect">
            <a:avLst/>
          </a:prstGeom>
          <a:solidFill>
            <a:schemeClr val="bg1"/>
          </a:solidFill>
          <a:ln w="38100">
            <a:solidFill>
              <a:srgbClr val="934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6C5BDF-05AF-4C03-82D4-CFD9887BA4A1}"/>
              </a:ext>
            </a:extLst>
          </p:cNvPr>
          <p:cNvSpPr/>
          <p:nvPr/>
        </p:nvSpPr>
        <p:spPr>
          <a:xfrm>
            <a:off x="5194179" y="2644972"/>
            <a:ext cx="503159" cy="503159"/>
          </a:xfrm>
          <a:prstGeom prst="rect">
            <a:avLst/>
          </a:prstGeom>
          <a:solidFill>
            <a:schemeClr val="bg1"/>
          </a:solidFill>
          <a:ln w="38100">
            <a:solidFill>
              <a:srgbClr val="934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428165-C5AE-4EC4-A71A-CF6C7C7E46F0}"/>
              </a:ext>
            </a:extLst>
          </p:cNvPr>
          <p:cNvSpPr/>
          <p:nvPr/>
        </p:nvSpPr>
        <p:spPr>
          <a:xfrm>
            <a:off x="5207999" y="4858863"/>
            <a:ext cx="552731" cy="552731"/>
          </a:xfrm>
          <a:prstGeom prst="rect">
            <a:avLst/>
          </a:prstGeom>
          <a:solidFill>
            <a:schemeClr val="bg1"/>
          </a:solidFill>
          <a:ln w="38100">
            <a:solidFill>
              <a:srgbClr val="934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614507A-3DAD-4966-9E25-3930F5C52143}"/>
              </a:ext>
            </a:extLst>
          </p:cNvPr>
          <p:cNvSpPr/>
          <p:nvPr/>
        </p:nvSpPr>
        <p:spPr>
          <a:xfrm>
            <a:off x="7981954" y="3657363"/>
            <a:ext cx="600072" cy="600072"/>
          </a:xfrm>
          <a:prstGeom prst="rect">
            <a:avLst/>
          </a:prstGeom>
          <a:solidFill>
            <a:schemeClr val="bg1"/>
          </a:solidFill>
          <a:ln w="38100">
            <a:solidFill>
              <a:srgbClr val="934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03FF9A-E8AF-4D87-AA4D-438720F54E8C}"/>
              </a:ext>
            </a:extLst>
          </p:cNvPr>
          <p:cNvSpPr/>
          <p:nvPr/>
        </p:nvSpPr>
        <p:spPr>
          <a:xfrm>
            <a:off x="11029634" y="2636634"/>
            <a:ext cx="511497" cy="511497"/>
          </a:xfrm>
          <a:prstGeom prst="rect">
            <a:avLst/>
          </a:prstGeom>
          <a:solidFill>
            <a:schemeClr val="bg1"/>
          </a:solidFill>
          <a:ln w="38100">
            <a:solidFill>
              <a:srgbClr val="934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C7796F-3E37-4069-B187-0714491F4A1C}"/>
              </a:ext>
            </a:extLst>
          </p:cNvPr>
          <p:cNvSpPr/>
          <p:nvPr/>
        </p:nvSpPr>
        <p:spPr>
          <a:xfrm>
            <a:off x="11118658" y="4624269"/>
            <a:ext cx="500658" cy="500658"/>
          </a:xfrm>
          <a:prstGeom prst="rect">
            <a:avLst/>
          </a:prstGeom>
          <a:solidFill>
            <a:schemeClr val="bg1"/>
          </a:solidFill>
          <a:ln w="38100">
            <a:solidFill>
              <a:srgbClr val="934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9619BF5-C25E-4B6C-AA53-7E043C1CC53C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8839503" y="4527021"/>
            <a:ext cx="3057057" cy="70669"/>
          </a:xfrm>
          <a:prstGeom prst="line">
            <a:avLst/>
          </a:prstGeom>
          <a:ln w="57150" cap="flat" cmpd="sng" algn="ctr">
            <a:solidFill>
              <a:srgbClr val="934BC9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E701D35-BF9D-4B99-BCA9-5B16FF425B88}"/>
              </a:ext>
            </a:extLst>
          </p:cNvPr>
          <p:cNvCxnSpPr>
            <a:cxnSpLocks/>
          </p:cNvCxnSpPr>
          <p:nvPr/>
        </p:nvCxnSpPr>
        <p:spPr>
          <a:xfrm>
            <a:off x="2984732" y="4527020"/>
            <a:ext cx="3076575" cy="0"/>
          </a:xfrm>
          <a:prstGeom prst="line">
            <a:avLst/>
          </a:prstGeom>
          <a:ln w="57150" cap="flat" cmpd="sng" algn="ctr">
            <a:solidFill>
              <a:srgbClr val="934BC9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A2FAB9C-42EC-4142-BE7B-ECA61636240B}"/>
              </a:ext>
            </a:extLst>
          </p:cNvPr>
          <p:cNvSpPr txBox="1"/>
          <p:nvPr/>
        </p:nvSpPr>
        <p:spPr>
          <a:xfrm>
            <a:off x="556982" y="2627349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 Rounded MT Bold" panose="020F0704030504030204" pitchFamily="34" charset="0"/>
              </a:rPr>
              <a:t>INDONESIA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081CE6-170F-4451-BBF4-5CF51CBBFE88}"/>
              </a:ext>
            </a:extLst>
          </p:cNvPr>
          <p:cNvSpPr txBox="1"/>
          <p:nvPr/>
        </p:nvSpPr>
        <p:spPr>
          <a:xfrm>
            <a:off x="381174" y="3161583"/>
            <a:ext cx="22880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Nasi goreng</a:t>
            </a:r>
          </a:p>
          <a:p>
            <a:r>
              <a:rPr lang="en-US" sz="2000"/>
              <a:t>   </a:t>
            </a:r>
            <a:r>
              <a:rPr lang="en-US" sz="2000" b="1"/>
              <a:t>rice dish </a:t>
            </a:r>
          </a:p>
          <a:p>
            <a:r>
              <a:rPr lang="en-US" sz="2000"/>
              <a:t>rice, chicken,</a:t>
            </a:r>
          </a:p>
          <a:p>
            <a:r>
              <a:rPr lang="en-US" sz="2000"/>
              <a:t> eggs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DCE92F-BD9E-4758-9553-667DBA24CE66}"/>
              </a:ext>
            </a:extLst>
          </p:cNvPr>
          <p:cNvSpPr txBox="1"/>
          <p:nvPr/>
        </p:nvSpPr>
        <p:spPr>
          <a:xfrm>
            <a:off x="3041084" y="243327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 Rounded MT Bold" panose="020F0704030504030204" pitchFamily="34" charset="0"/>
              </a:rPr>
              <a:t>VIETNAM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A4ECFB-964B-41EE-9C65-A12375FB6056}"/>
              </a:ext>
            </a:extLst>
          </p:cNvPr>
          <p:cNvSpPr txBox="1"/>
          <p:nvPr/>
        </p:nvSpPr>
        <p:spPr>
          <a:xfrm>
            <a:off x="3047650" y="2877410"/>
            <a:ext cx="22880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Cơm Tấm</a:t>
            </a:r>
          </a:p>
          <a:p>
            <a:r>
              <a:rPr lang="en-US" sz="2000"/>
              <a:t>   </a:t>
            </a:r>
            <a:r>
              <a:rPr lang="en-US" sz="2000" b="1"/>
              <a:t>rice dish </a:t>
            </a:r>
          </a:p>
          <a:p>
            <a:r>
              <a:rPr lang="en-US" sz="2000"/>
              <a:t>grilled pork, fried eggs, fish sauce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47718B-A99E-4A06-B556-8DFCF0FDC091}"/>
              </a:ext>
            </a:extLst>
          </p:cNvPr>
          <p:cNvSpPr txBox="1"/>
          <p:nvPr/>
        </p:nvSpPr>
        <p:spPr>
          <a:xfrm>
            <a:off x="3010014" y="483206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 Rounded MT Bold" panose="020F0704030504030204" pitchFamily="34" charset="0"/>
              </a:rPr>
              <a:t>FRANCE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908932-ABCE-4553-882D-52C6E2EFDB19}"/>
              </a:ext>
            </a:extLst>
          </p:cNvPr>
          <p:cNvSpPr txBox="1"/>
          <p:nvPr/>
        </p:nvSpPr>
        <p:spPr>
          <a:xfrm>
            <a:off x="3048799" y="5411596"/>
            <a:ext cx="22880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Steak frites</a:t>
            </a:r>
          </a:p>
          <a:p>
            <a:r>
              <a:rPr lang="en-US" sz="2000" b="1"/>
              <a:t>meat</a:t>
            </a:r>
            <a:r>
              <a:rPr lang="en-US" sz="2000"/>
              <a:t> </a:t>
            </a:r>
            <a:r>
              <a:rPr lang="en-US" sz="2000" b="1"/>
              <a:t>dish </a:t>
            </a:r>
          </a:p>
          <a:p>
            <a:r>
              <a:rPr lang="en-US" sz="2000"/>
              <a:t>beef, french fries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2BF09D-5145-44F2-9584-8A4BA1BEFD75}"/>
              </a:ext>
            </a:extLst>
          </p:cNvPr>
          <p:cNvSpPr txBox="1"/>
          <p:nvPr/>
        </p:nvSpPr>
        <p:spPr>
          <a:xfrm>
            <a:off x="6339505" y="2566449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 Rounded MT Bold" panose="020F0704030504030204" pitchFamily="34" charset="0"/>
              </a:rPr>
              <a:t>  ITALY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D1B6E9-E86F-4B4A-B9FF-F9DB878C2175}"/>
              </a:ext>
            </a:extLst>
          </p:cNvPr>
          <p:cNvSpPr txBox="1"/>
          <p:nvPr/>
        </p:nvSpPr>
        <p:spPr>
          <a:xfrm>
            <a:off x="6165844" y="3695672"/>
            <a:ext cx="228805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spaghetti carbonara</a:t>
            </a:r>
          </a:p>
          <a:p>
            <a:r>
              <a:rPr lang="en-US" sz="2000" b="1"/>
              <a:t>pasta</a:t>
            </a:r>
            <a:r>
              <a:rPr lang="en-US" sz="2000"/>
              <a:t> </a:t>
            </a:r>
            <a:r>
              <a:rPr lang="en-US" sz="2000" b="1"/>
              <a:t>dish </a:t>
            </a:r>
          </a:p>
          <a:p>
            <a:r>
              <a:rPr lang="en-US" sz="2000"/>
              <a:t>pasta, pork, eggs, cheese.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21A992-6509-4ECC-BACE-0947537BBE40}"/>
              </a:ext>
            </a:extLst>
          </p:cNvPr>
          <p:cNvSpPr txBox="1"/>
          <p:nvPr/>
        </p:nvSpPr>
        <p:spPr>
          <a:xfrm>
            <a:off x="8918651" y="255040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 Rounded MT Bold" panose="020F0704030504030204" pitchFamily="34" charset="0"/>
              </a:rPr>
              <a:t>VIETNAM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15EA83-DF73-431D-AF3B-69EDA95EBDAF}"/>
              </a:ext>
            </a:extLst>
          </p:cNvPr>
          <p:cNvSpPr txBox="1"/>
          <p:nvPr/>
        </p:nvSpPr>
        <p:spPr>
          <a:xfrm>
            <a:off x="8878899" y="3084165"/>
            <a:ext cx="22880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   phở</a:t>
            </a:r>
          </a:p>
          <a:p>
            <a:r>
              <a:rPr lang="en-US" sz="2000"/>
              <a:t>   </a:t>
            </a:r>
            <a:r>
              <a:rPr lang="en-US" sz="2000" b="1"/>
              <a:t>noodle soup</a:t>
            </a:r>
          </a:p>
          <a:p>
            <a:r>
              <a:rPr lang="en-US" sz="2000"/>
              <a:t>noodles, herbs, beef or chicken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5D0774-6C24-474D-91D8-27543712DF7A}"/>
              </a:ext>
            </a:extLst>
          </p:cNvPr>
          <p:cNvSpPr txBox="1"/>
          <p:nvPr/>
        </p:nvSpPr>
        <p:spPr>
          <a:xfrm>
            <a:off x="9066286" y="457761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 Rounded MT Bold" panose="020F0704030504030204" pitchFamily="34" charset="0"/>
              </a:rPr>
              <a:t>The USA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BE07AB-EBE1-4DB8-9584-0A5F8D5B771A}"/>
              </a:ext>
            </a:extLst>
          </p:cNvPr>
          <p:cNvSpPr txBox="1"/>
          <p:nvPr/>
        </p:nvSpPr>
        <p:spPr>
          <a:xfrm>
            <a:off x="8910640" y="5019211"/>
            <a:ext cx="22880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   chowder</a:t>
            </a:r>
          </a:p>
          <a:p>
            <a:r>
              <a:rPr lang="en-US" sz="2000" b="1"/>
              <a:t>         soup</a:t>
            </a:r>
          </a:p>
          <a:p>
            <a:r>
              <a:rPr lang="en-US" sz="2000"/>
              <a:t>seafood, potatoes, onions, cream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3597B092-4C24-463A-BF27-EF0FADE5BE52}"/>
              </a:ext>
            </a:extLst>
          </p:cNvPr>
          <p:cNvSpPr/>
          <p:nvPr/>
        </p:nvSpPr>
        <p:spPr>
          <a:xfrm>
            <a:off x="570083" y="1781962"/>
            <a:ext cx="2363648" cy="609298"/>
          </a:xfrm>
          <a:prstGeom prst="wedgeRectCallout">
            <a:avLst>
              <a:gd name="adj1" fmla="val -56212"/>
              <a:gd name="adj2" fmla="val 9694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What’s cơm tấm?</a:t>
            </a:r>
          </a:p>
        </p:txBody>
      </p: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FB88ADDA-4536-4AC5-90C8-EDE9BAAD0C2A}"/>
              </a:ext>
            </a:extLst>
          </p:cNvPr>
          <p:cNvSpPr/>
          <p:nvPr/>
        </p:nvSpPr>
        <p:spPr>
          <a:xfrm>
            <a:off x="3362325" y="1719115"/>
            <a:ext cx="2207791" cy="594016"/>
          </a:xfrm>
          <a:prstGeom prst="wedgeRectCallout">
            <a:avLst>
              <a:gd name="adj1" fmla="val -56212"/>
              <a:gd name="adj2" fmla="val 9694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It’s a rice dish from Vietnam </a:t>
            </a:r>
          </a:p>
        </p:txBody>
      </p: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C52917AF-EBAF-4F5B-9F0A-B3533BD6505E}"/>
              </a:ext>
            </a:extLst>
          </p:cNvPr>
          <p:cNvSpPr/>
          <p:nvPr/>
        </p:nvSpPr>
        <p:spPr>
          <a:xfrm>
            <a:off x="6353175" y="1732391"/>
            <a:ext cx="2363648" cy="609298"/>
          </a:xfrm>
          <a:prstGeom prst="wedgeRectCallout">
            <a:avLst>
              <a:gd name="adj1" fmla="val -56212"/>
              <a:gd name="adj2" fmla="val 9694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What do people make it with?</a:t>
            </a:r>
          </a:p>
        </p:txBody>
      </p:sp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E6B880B3-113C-4EA3-8146-97ACD495D39B}"/>
              </a:ext>
            </a:extLst>
          </p:cNvPr>
          <p:cNvSpPr/>
          <p:nvPr/>
        </p:nvSpPr>
        <p:spPr>
          <a:xfrm>
            <a:off x="8989560" y="1632213"/>
            <a:ext cx="2830274" cy="701366"/>
          </a:xfrm>
          <a:prstGeom prst="wedgeRectCallout">
            <a:avLst>
              <a:gd name="adj1" fmla="val -56212"/>
              <a:gd name="adj2" fmla="val 9694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Grilled pork, fried eggs, and fish sauce.</a:t>
            </a:r>
          </a:p>
        </p:txBody>
      </p:sp>
    </p:spTree>
    <p:extLst>
      <p:ext uri="{BB962C8B-B14F-4D97-AF65-F5344CB8AC3E}">
        <p14:creationId xmlns:p14="http://schemas.microsoft.com/office/powerpoint/2010/main" val="334110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5" grpId="0"/>
      <p:bldP spid="27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9DC3E0-31BD-4C7C-8177-A66DFB712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57" t="46388" r="11094" b="12501"/>
          <a:stretch/>
        </p:blipFill>
        <p:spPr>
          <a:xfrm>
            <a:off x="253571" y="2457450"/>
            <a:ext cx="11684858" cy="4238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3D699E-9A10-4AC2-BFBC-E021269B82E7}"/>
              </a:ext>
            </a:extLst>
          </p:cNvPr>
          <p:cNvSpPr txBox="1"/>
          <p:nvPr/>
        </p:nvSpPr>
        <p:spPr>
          <a:xfrm>
            <a:off x="4224338" y="161925"/>
            <a:ext cx="410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Sample conversation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F8BD0D-5353-43D2-BFE6-C78D14CFFCD3}"/>
              </a:ext>
            </a:extLst>
          </p:cNvPr>
          <p:cNvSpPr txBox="1"/>
          <p:nvPr/>
        </p:nvSpPr>
        <p:spPr>
          <a:xfrm>
            <a:off x="3876675" y="685145"/>
            <a:ext cx="5372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A: What’s </a:t>
            </a:r>
            <a:r>
              <a:rPr lang="en-US" sz="2400" b="1" u="sng">
                <a:solidFill>
                  <a:srgbClr val="C00000"/>
                </a:solidFill>
              </a:rPr>
              <a:t>nasi goreng?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  <a:p>
            <a:r>
              <a:rPr lang="en-US" sz="2400"/>
              <a:t>B: </a:t>
            </a:r>
            <a:r>
              <a:rPr lang="en-US" sz="2400">
                <a:solidFill>
                  <a:schemeClr val="tx1"/>
                </a:solidFill>
              </a:rPr>
              <a:t>It’s a rice dish from </a:t>
            </a:r>
            <a:r>
              <a:rPr lang="en-US" sz="2400" b="1" u="sng">
                <a:solidFill>
                  <a:srgbClr val="C00000"/>
                </a:solidFill>
              </a:rPr>
              <a:t>Indonesia</a:t>
            </a:r>
          </a:p>
          <a:p>
            <a:r>
              <a:rPr lang="en-US" sz="2400"/>
              <a:t>A: </a:t>
            </a:r>
            <a:r>
              <a:rPr lang="en-US" sz="2400">
                <a:solidFill>
                  <a:schemeClr val="tx1"/>
                </a:solidFill>
              </a:rPr>
              <a:t>What do people make it with?</a:t>
            </a:r>
          </a:p>
          <a:p>
            <a:r>
              <a:rPr lang="en-US" sz="2400"/>
              <a:t>B: </a:t>
            </a:r>
            <a:r>
              <a:rPr lang="en-US" sz="2400" b="1" u="sng">
                <a:solidFill>
                  <a:srgbClr val="C00000"/>
                </a:solidFill>
              </a:rPr>
              <a:t>rice, chicken and eggs</a:t>
            </a:r>
          </a:p>
          <a:p>
            <a:pPr algn="ctr"/>
            <a:endParaRPr lang="en-US" sz="1800">
              <a:solidFill>
                <a:schemeClr val="tx1"/>
              </a:solidFill>
            </a:endParaRPr>
          </a:p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25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1A1F3F-9C5C-45F7-AE36-9DAFCB76A594}"/>
              </a:ext>
            </a:extLst>
          </p:cNvPr>
          <p:cNvSpPr txBox="1"/>
          <p:nvPr/>
        </p:nvSpPr>
        <p:spPr>
          <a:xfrm>
            <a:off x="2743200" y="2476500"/>
            <a:ext cx="7477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52C4D3"/>
                </a:solidFill>
                <a:latin typeface="Arial Black" panose="020B0A04020102020204" pitchFamily="34" charset="0"/>
              </a:rPr>
              <a:t>WARM UP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11495D-58EE-4B98-B8CF-78FE12E59E92}"/>
              </a:ext>
            </a:extLst>
          </p:cNvPr>
          <p:cNvSpPr/>
          <p:nvPr/>
        </p:nvSpPr>
        <p:spPr>
          <a:xfrm>
            <a:off x="-76200" y="0"/>
            <a:ext cx="12268200" cy="6858000"/>
          </a:xfrm>
          <a:prstGeom prst="rect">
            <a:avLst/>
          </a:prstGeom>
          <a:pattFill prst="lgGrid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ADEE90-F17F-4C19-9028-7D606A7D7371}"/>
              </a:ext>
            </a:extLst>
          </p:cNvPr>
          <p:cNvSpPr/>
          <p:nvPr/>
        </p:nvSpPr>
        <p:spPr>
          <a:xfrm>
            <a:off x="180975" y="289570"/>
            <a:ext cx="11601450" cy="6278859"/>
          </a:xfrm>
          <a:prstGeom prst="roundRect">
            <a:avLst/>
          </a:prstGeom>
          <a:ln>
            <a:solidFill>
              <a:srgbClr val="E6E6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yellow and blue sign&#10;&#10;Description automatically generated with low confidence">
            <a:extLst>
              <a:ext uri="{FF2B5EF4-FFF2-40B4-BE49-F238E27FC236}">
                <a16:creationId xmlns:a16="http://schemas.microsoft.com/office/drawing/2014/main" id="{560A360A-1CCF-4035-8736-5242BA436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180975"/>
            <a:ext cx="2047274" cy="1381125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8320D42B-A8F6-41A4-9ED4-0F4D53B38D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7" t="17596" r="24197" b="30197"/>
          <a:stretch/>
        </p:blipFill>
        <p:spPr>
          <a:xfrm>
            <a:off x="10639425" y="405809"/>
            <a:ext cx="1143000" cy="11562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45F200-CD89-4AB8-8E04-E5AD822876AC}"/>
              </a:ext>
            </a:extLst>
          </p:cNvPr>
          <p:cNvSpPr txBox="1"/>
          <p:nvPr/>
        </p:nvSpPr>
        <p:spPr>
          <a:xfrm>
            <a:off x="1771049" y="2476500"/>
            <a:ext cx="8220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C000"/>
                </a:solidFill>
                <a:latin typeface="Arial Black" panose="020B0A04020102020204" pitchFamily="34" charset="0"/>
              </a:rPr>
              <a:t>  WRITING</a:t>
            </a:r>
          </a:p>
        </p:txBody>
      </p:sp>
    </p:spTree>
    <p:extLst>
      <p:ext uri="{BB962C8B-B14F-4D97-AF65-F5344CB8AC3E}">
        <p14:creationId xmlns:p14="http://schemas.microsoft.com/office/powerpoint/2010/main" val="75833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334570-17D2-4928-AEB9-A3A9A62A2E75}"/>
              </a:ext>
            </a:extLst>
          </p:cNvPr>
          <p:cNvSpPr txBox="1"/>
          <p:nvPr/>
        </p:nvSpPr>
        <p:spPr>
          <a:xfrm>
            <a:off x="1943100" y="400049"/>
            <a:ext cx="816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a. With your partner, choose two of the dishes from your country and make note.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4BAD8E-FAC7-47A5-AF93-A61956AE67D0}"/>
              </a:ext>
            </a:extLst>
          </p:cNvPr>
          <p:cNvSpPr/>
          <p:nvPr/>
        </p:nvSpPr>
        <p:spPr>
          <a:xfrm>
            <a:off x="380999" y="1819275"/>
            <a:ext cx="4962525" cy="2533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</a:rPr>
              <a:t>Talk about : </a:t>
            </a:r>
          </a:p>
          <a:p>
            <a:pPr algn="ctr"/>
            <a:endParaRPr lang="en-US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>
                <a:solidFill>
                  <a:schemeClr val="tx1"/>
                </a:solidFill>
              </a:rPr>
              <a:t>The name and the kind of dish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>
                <a:solidFill>
                  <a:schemeClr val="tx1"/>
                </a:solidFill>
              </a:rPr>
              <a:t>What people make it with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>
                <a:solidFill>
                  <a:schemeClr val="tx1"/>
                </a:solidFill>
              </a:rPr>
              <a:t>When people eat it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>
                <a:solidFill>
                  <a:schemeClr val="tx1"/>
                </a:solidFill>
              </a:rPr>
              <a:t>How it tastes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5E7C5A-3A55-4366-9EB9-88F39ED45E21}"/>
              </a:ext>
            </a:extLst>
          </p:cNvPr>
          <p:cNvSpPr/>
          <p:nvPr/>
        </p:nvSpPr>
        <p:spPr>
          <a:xfrm>
            <a:off x="5753100" y="1766887"/>
            <a:ext cx="5791200" cy="2409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630AD8-BDE5-43EA-BDC6-D8A423693A65}"/>
              </a:ext>
            </a:extLst>
          </p:cNvPr>
          <p:cNvCxnSpPr>
            <a:cxnSpLocks/>
          </p:cNvCxnSpPr>
          <p:nvPr/>
        </p:nvCxnSpPr>
        <p:spPr>
          <a:xfrm flipV="1">
            <a:off x="6419850" y="1819275"/>
            <a:ext cx="0" cy="2409826"/>
          </a:xfrm>
          <a:prstGeom prst="line">
            <a:avLst/>
          </a:prstGeom>
          <a:ln>
            <a:solidFill>
              <a:srgbClr val="934BC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5085E0-F4DE-4B46-98DE-1121D4B2315B}"/>
              </a:ext>
            </a:extLst>
          </p:cNvPr>
          <p:cNvCxnSpPr>
            <a:cxnSpLocks/>
          </p:cNvCxnSpPr>
          <p:nvPr/>
        </p:nvCxnSpPr>
        <p:spPr>
          <a:xfrm>
            <a:off x="5753100" y="2219325"/>
            <a:ext cx="579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4BFD7F-94B3-470E-8E20-65FE8840335E}"/>
              </a:ext>
            </a:extLst>
          </p:cNvPr>
          <p:cNvCxnSpPr>
            <a:cxnSpLocks/>
          </p:cNvCxnSpPr>
          <p:nvPr/>
        </p:nvCxnSpPr>
        <p:spPr>
          <a:xfrm>
            <a:off x="5753100" y="2714625"/>
            <a:ext cx="579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32EF7A-6AC0-4EEF-BFD7-F8A8BE4F29F3}"/>
              </a:ext>
            </a:extLst>
          </p:cNvPr>
          <p:cNvCxnSpPr>
            <a:cxnSpLocks/>
          </p:cNvCxnSpPr>
          <p:nvPr/>
        </p:nvCxnSpPr>
        <p:spPr>
          <a:xfrm>
            <a:off x="5753100" y="3248025"/>
            <a:ext cx="579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FC7414-A7B1-4875-BB22-2466FF664DCF}"/>
              </a:ext>
            </a:extLst>
          </p:cNvPr>
          <p:cNvCxnSpPr>
            <a:cxnSpLocks/>
          </p:cNvCxnSpPr>
          <p:nvPr/>
        </p:nvCxnSpPr>
        <p:spPr>
          <a:xfrm>
            <a:off x="5753100" y="3733800"/>
            <a:ext cx="579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4043EEC-A079-4434-AACD-2A3349F2520E}"/>
              </a:ext>
            </a:extLst>
          </p:cNvPr>
          <p:cNvSpPr txBox="1"/>
          <p:nvPr/>
        </p:nvSpPr>
        <p:spPr>
          <a:xfrm>
            <a:off x="8043863" y="1819274"/>
            <a:ext cx="1209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Notes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13EE50-438B-4BFE-921B-A5D7D5CF5099}"/>
              </a:ext>
            </a:extLst>
          </p:cNvPr>
          <p:cNvSpPr txBox="1"/>
          <p:nvPr/>
        </p:nvSpPr>
        <p:spPr>
          <a:xfrm>
            <a:off x="6419851" y="2435959"/>
            <a:ext cx="2995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- Bún chả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862270-FB5D-482F-8B30-96120E9F1961}"/>
              </a:ext>
            </a:extLst>
          </p:cNvPr>
          <p:cNvSpPr txBox="1"/>
          <p:nvPr/>
        </p:nvSpPr>
        <p:spPr>
          <a:xfrm>
            <a:off x="6419850" y="2976532"/>
            <a:ext cx="5338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- People make it with grilled pork and noodles.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311B2A-3248-47D6-AC28-3676ED3F9C64}"/>
              </a:ext>
            </a:extLst>
          </p:cNvPr>
          <p:cNvSpPr txBox="1"/>
          <p:nvPr/>
        </p:nvSpPr>
        <p:spPr>
          <a:xfrm>
            <a:off x="6419850" y="3471894"/>
            <a:ext cx="5338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- People often eat it for breakfast.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12DD8A-B8F3-43FB-AED5-11D92D79962A}"/>
              </a:ext>
            </a:extLst>
          </p:cNvPr>
          <p:cNvSpPr txBox="1"/>
          <p:nvPr/>
        </p:nvSpPr>
        <p:spPr>
          <a:xfrm>
            <a:off x="6419849" y="3895635"/>
            <a:ext cx="5338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- It taste so delicous</a:t>
            </a:r>
          </a:p>
        </p:txBody>
      </p:sp>
    </p:spTree>
    <p:extLst>
      <p:ext uri="{BB962C8B-B14F-4D97-AF65-F5344CB8AC3E}">
        <p14:creationId xmlns:p14="http://schemas.microsoft.com/office/powerpoint/2010/main" val="4031569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C68FFC-6641-484B-BB21-9865EDD845CE}"/>
              </a:ext>
            </a:extLst>
          </p:cNvPr>
          <p:cNvSpPr txBox="1"/>
          <p:nvPr/>
        </p:nvSpPr>
        <p:spPr>
          <a:xfrm>
            <a:off x="2119312" y="523874"/>
            <a:ext cx="795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Write a paragraph about your choices. Write 50 to 60 words.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62172-5DA9-4667-9602-9E8BAC2C6F38}"/>
              </a:ext>
            </a:extLst>
          </p:cNvPr>
          <p:cNvSpPr txBox="1"/>
          <p:nvPr/>
        </p:nvSpPr>
        <p:spPr>
          <a:xfrm>
            <a:off x="619125" y="1672046"/>
            <a:ext cx="6038850" cy="41438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/>
              <a:t>                                        </a:t>
            </a:r>
            <a:r>
              <a:rPr lang="en-US" sz="2400" b="1"/>
              <a:t>SAMPLE ANSWER</a:t>
            </a:r>
            <a:endParaRPr lang="en-US" b="1"/>
          </a:p>
          <a:p>
            <a:endParaRPr lang="en-US" b="1"/>
          </a:p>
          <a:p>
            <a:endParaRPr lang="en-US" b="1"/>
          </a:p>
          <a:p>
            <a:pPr>
              <a:lnSpc>
                <a:spcPct val="150000"/>
              </a:lnSpc>
            </a:pPr>
            <a:r>
              <a:rPr lang="en-US" sz="2400" b="0" i="1">
                <a:solidFill>
                  <a:srgbClr val="231F20"/>
                </a:solidFill>
                <a:effectLst/>
                <a:latin typeface="MyriadPro-It" panose="020B0503030403090204" pitchFamily="34" charset="0"/>
              </a:rPr>
              <a:t>Bún thịt nướng </a:t>
            </a:r>
            <a:r>
              <a:rPr lang="en-US" sz="2400" b="0" i="0">
                <a:solidFill>
                  <a:srgbClr val="231F20"/>
                </a:solidFill>
                <a:effectLst/>
                <a:latin typeface="MyriadPro-Regular" panose="020B0503030403020204" pitchFamily="34" charset="0"/>
              </a:rPr>
              <a:t>is a noodle dish from Vietnam. People make it with noodle, pork, and salad. Some people eat it for lunch. I eat it for</a:t>
            </a:r>
            <a:br>
              <a:rPr lang="en-US" sz="2400" b="0" i="0">
                <a:solidFill>
                  <a:srgbClr val="231F20"/>
                </a:solidFill>
                <a:effectLst/>
                <a:latin typeface="MyriadPro-Regular" panose="020B0503030403020204" pitchFamily="34" charset="0"/>
              </a:rPr>
            </a:br>
            <a:r>
              <a:rPr lang="en-US" sz="2400" b="0" i="0">
                <a:solidFill>
                  <a:srgbClr val="231F20"/>
                </a:solidFill>
                <a:effectLst/>
                <a:latin typeface="MyriadPro-Regular" panose="020B0503030403020204" pitchFamily="34" charset="0"/>
              </a:rPr>
              <a:t>breakfast. It tastes great.</a:t>
            </a:r>
            <a:br>
              <a:rPr lang="en-US" sz="2400" b="0" i="0">
                <a:solidFill>
                  <a:srgbClr val="231F20"/>
                </a:solidFill>
                <a:effectLst/>
                <a:latin typeface="MyriadPro-Regular" panose="020B0503030403020204" pitchFamily="34" charset="0"/>
              </a:rPr>
            </a:br>
            <a:br>
              <a:rPr lang="en-US" sz="1800" b="0" i="0">
                <a:solidFill>
                  <a:srgbClr val="231F20"/>
                </a:solidFill>
                <a:effectLst/>
                <a:latin typeface="MyriadPro-Regular" panose="020B0503030403020204" pitchFamily="34" charset="0"/>
              </a:rPr>
            </a:br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8C35A7-2A86-414B-8CC7-78CC16C2EBFA}"/>
              </a:ext>
            </a:extLst>
          </p:cNvPr>
          <p:cNvSpPr/>
          <p:nvPr/>
        </p:nvSpPr>
        <p:spPr>
          <a:xfrm>
            <a:off x="6829424" y="1744408"/>
            <a:ext cx="4886325" cy="40715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004681-56A7-4F74-8216-1874C35574C2}"/>
              </a:ext>
            </a:extLst>
          </p:cNvPr>
          <p:cNvSpPr txBox="1"/>
          <p:nvPr/>
        </p:nvSpPr>
        <p:spPr>
          <a:xfrm>
            <a:off x="7934323" y="1056504"/>
            <a:ext cx="267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Your writing</a:t>
            </a:r>
          </a:p>
        </p:txBody>
      </p:sp>
    </p:spTree>
    <p:extLst>
      <p:ext uri="{BB962C8B-B14F-4D97-AF65-F5344CB8AC3E}">
        <p14:creationId xmlns:p14="http://schemas.microsoft.com/office/powerpoint/2010/main" val="343372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1A1F3F-9C5C-45F7-AE36-9DAFCB76A594}"/>
              </a:ext>
            </a:extLst>
          </p:cNvPr>
          <p:cNvSpPr txBox="1"/>
          <p:nvPr/>
        </p:nvSpPr>
        <p:spPr>
          <a:xfrm>
            <a:off x="2743200" y="2476500"/>
            <a:ext cx="7477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52C4D3"/>
                </a:solidFill>
                <a:latin typeface="Arial Black" panose="020B0A04020102020204" pitchFamily="34" charset="0"/>
              </a:rPr>
              <a:t>WARM UP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11495D-58EE-4B98-B8CF-78FE12E59E92}"/>
              </a:ext>
            </a:extLst>
          </p:cNvPr>
          <p:cNvSpPr/>
          <p:nvPr/>
        </p:nvSpPr>
        <p:spPr>
          <a:xfrm>
            <a:off x="-76200" y="0"/>
            <a:ext cx="12268200" cy="6858000"/>
          </a:xfrm>
          <a:prstGeom prst="rect">
            <a:avLst/>
          </a:prstGeom>
          <a:pattFill prst="lgGrid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ADEE90-F17F-4C19-9028-7D606A7D7371}"/>
              </a:ext>
            </a:extLst>
          </p:cNvPr>
          <p:cNvSpPr/>
          <p:nvPr/>
        </p:nvSpPr>
        <p:spPr>
          <a:xfrm>
            <a:off x="180975" y="289570"/>
            <a:ext cx="11601450" cy="6278859"/>
          </a:xfrm>
          <a:prstGeom prst="roundRect">
            <a:avLst/>
          </a:prstGeom>
          <a:ln>
            <a:solidFill>
              <a:srgbClr val="E6E6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yellow and blue sign&#10;&#10;Description automatically generated with low confidence">
            <a:extLst>
              <a:ext uri="{FF2B5EF4-FFF2-40B4-BE49-F238E27FC236}">
                <a16:creationId xmlns:a16="http://schemas.microsoft.com/office/drawing/2014/main" id="{560A360A-1CCF-4035-8736-5242BA436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180975"/>
            <a:ext cx="2047274" cy="1381125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8320D42B-A8F6-41A4-9ED4-0F4D53B38D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7" t="17596" r="24197" b="30197"/>
          <a:stretch/>
        </p:blipFill>
        <p:spPr>
          <a:xfrm>
            <a:off x="10639425" y="405809"/>
            <a:ext cx="1143000" cy="11562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45F200-CD89-4AB8-8E04-E5AD822876AC}"/>
              </a:ext>
            </a:extLst>
          </p:cNvPr>
          <p:cNvSpPr txBox="1"/>
          <p:nvPr/>
        </p:nvSpPr>
        <p:spPr>
          <a:xfrm>
            <a:off x="2743200" y="2476500"/>
            <a:ext cx="6505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C000"/>
                </a:solidFill>
                <a:latin typeface="Arial Black" panose="020B0A04020102020204" pitchFamily="34" charset="0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084327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BE5262-D647-4B5C-B387-53F1BDFE8063}"/>
              </a:ext>
            </a:extLst>
          </p:cNvPr>
          <p:cNvSpPr txBox="1"/>
          <p:nvPr/>
        </p:nvSpPr>
        <p:spPr>
          <a:xfrm>
            <a:off x="1904999" y="2253645"/>
            <a:ext cx="9248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C000"/>
                </a:solidFill>
                <a:latin typeface="Arial Black" panose="020B0A04020102020204" pitchFamily="34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24852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1A1F3F-9C5C-45F7-AE36-9DAFCB76A594}"/>
              </a:ext>
            </a:extLst>
          </p:cNvPr>
          <p:cNvSpPr txBox="1"/>
          <p:nvPr/>
        </p:nvSpPr>
        <p:spPr>
          <a:xfrm>
            <a:off x="2505075" y="2272695"/>
            <a:ext cx="7915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C000"/>
                </a:solidFill>
                <a:latin typeface="Arial Black" panose="020B0A04020102020204" pitchFamily="34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285294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1A1F3F-9C5C-45F7-AE36-9DAFCB76A594}"/>
              </a:ext>
            </a:extLst>
          </p:cNvPr>
          <p:cNvSpPr txBox="1"/>
          <p:nvPr/>
        </p:nvSpPr>
        <p:spPr>
          <a:xfrm>
            <a:off x="2505075" y="2272695"/>
            <a:ext cx="7915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C000"/>
                </a:solidFill>
                <a:latin typeface="Arial Black" panose="020B0A04020102020204" pitchFamily="34" charset="0"/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43746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1A1F3F-9C5C-45F7-AE36-9DAFCB76A594}"/>
              </a:ext>
            </a:extLst>
          </p:cNvPr>
          <p:cNvSpPr txBox="1"/>
          <p:nvPr/>
        </p:nvSpPr>
        <p:spPr>
          <a:xfrm>
            <a:off x="2219325" y="2272695"/>
            <a:ext cx="7915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C000"/>
                </a:solidFill>
                <a:latin typeface="Arial Black" panose="020B0A04020102020204" pitchFamily="34" charset="0"/>
              </a:rPr>
              <a:t>  READING</a:t>
            </a:r>
          </a:p>
        </p:txBody>
      </p:sp>
    </p:spTree>
    <p:extLst>
      <p:ext uri="{BB962C8B-B14F-4D97-AF65-F5344CB8AC3E}">
        <p14:creationId xmlns:p14="http://schemas.microsoft.com/office/powerpoint/2010/main" val="209210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8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1AB0F1A-4CE8-485F-857F-72358ACF6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2490" y="520210"/>
            <a:ext cx="3096684" cy="2113486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ow the Sense of Taste Works">
            <a:extLst>
              <a:ext uri="{FF2B5EF4-FFF2-40B4-BE49-F238E27FC236}">
                <a16:creationId xmlns:a16="http://schemas.microsoft.com/office/drawing/2014/main" id="{08CF9FC2-E92F-4533-BAAB-5A2DEC6B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799152"/>
            <a:ext cx="3252903" cy="21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ành trình tìm kiếm và quảng bá các giá trị ẩm thực Việt Nam 2019] -  Vietkings chính thức công bố “Top 10 món ăn đặc sắc chỉ có ở Việt Nam">
            <a:extLst>
              <a:ext uri="{FF2B5EF4-FFF2-40B4-BE49-F238E27FC236}">
                <a16:creationId xmlns:a16="http://schemas.microsoft.com/office/drawing/2014/main" id="{F73BB5A0-2695-42E8-A017-80D0D622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09" y="3794892"/>
            <a:ext cx="3099223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E748749-00E1-4BCB-B7B0-0E39D272C9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325250" y="1005102"/>
            <a:ext cx="3252903" cy="3252903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Premium Photo | Woman tasting food while cooking with boyfriend">
            <a:extLst>
              <a:ext uri="{FF2B5EF4-FFF2-40B4-BE49-F238E27FC236}">
                <a16:creationId xmlns:a16="http://schemas.microsoft.com/office/drawing/2014/main" id="{46597F80-CF4F-4861-9CA9-E7B037E79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3953816"/>
            <a:ext cx="3252903" cy="216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Premium Photo | Woman tasting food while cooking with boyfriend">
            <a:extLst>
              <a:ext uri="{FF2B5EF4-FFF2-40B4-BE49-F238E27FC236}">
                <a16:creationId xmlns:a16="http://schemas.microsoft.com/office/drawing/2014/main" id="{46095B06-5064-428B-8AA1-6E449F66F7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Premium Photo | Woman tasting food while cooking with boyfriend">
            <a:extLst>
              <a:ext uri="{FF2B5EF4-FFF2-40B4-BE49-F238E27FC236}">
                <a16:creationId xmlns:a16="http://schemas.microsoft.com/office/drawing/2014/main" id="{F9296DC1-FE34-4782-8EE5-0051DE8D9D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ECD46-7069-46C3-B2E8-645E8A857DF0}"/>
              </a:ext>
            </a:extLst>
          </p:cNvPr>
          <p:cNvSpPr txBox="1"/>
          <p:nvPr/>
        </p:nvSpPr>
        <p:spPr>
          <a:xfrm>
            <a:off x="671877" y="-41846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popular dishes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3E21D2-344C-4D04-A524-1C4D16250154}"/>
              </a:ext>
            </a:extLst>
          </p:cNvPr>
          <p:cNvSpPr txBox="1"/>
          <p:nvPr/>
        </p:nvSpPr>
        <p:spPr>
          <a:xfrm>
            <a:off x="3965786" y="-41846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delicious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CFE623-40EE-4120-9850-BA918EA637FA}"/>
              </a:ext>
            </a:extLst>
          </p:cNvPr>
          <p:cNvSpPr txBox="1"/>
          <p:nvPr/>
        </p:nvSpPr>
        <p:spPr>
          <a:xfrm>
            <a:off x="5952588" y="-3640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amazing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0B2DEA-4C98-4A3E-A750-68D7C2DDEF7E}"/>
              </a:ext>
            </a:extLst>
          </p:cNvPr>
          <p:cNvSpPr txBox="1"/>
          <p:nvPr/>
        </p:nvSpPr>
        <p:spPr>
          <a:xfrm>
            <a:off x="8368014" y="-73239"/>
            <a:ext cx="110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taste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8F1061-2E7C-4D5A-AA38-97232C83DFB5}"/>
              </a:ext>
            </a:extLst>
          </p:cNvPr>
          <p:cNvSpPr txBox="1"/>
          <p:nvPr/>
        </p:nvSpPr>
        <p:spPr>
          <a:xfrm>
            <a:off x="10701402" y="-49268"/>
            <a:ext cx="110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smell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3605FA-50EB-4682-8CD3-84EE696CEEC5}"/>
              </a:ext>
            </a:extLst>
          </p:cNvPr>
          <p:cNvSpPr txBox="1"/>
          <p:nvPr/>
        </p:nvSpPr>
        <p:spPr>
          <a:xfrm>
            <a:off x="2801973" y="6275920"/>
            <a:ext cx="811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       </a:t>
            </a:r>
            <a:r>
              <a:rPr lang="en-US" sz="3200" b="1">
                <a:solidFill>
                  <a:schemeClr val="bg1"/>
                </a:solidFill>
              </a:rPr>
              <a:t>Match the words with the pictures.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0356F8-BE16-4F36-9323-0B47824329FB}"/>
              </a:ext>
            </a:extLst>
          </p:cNvPr>
          <p:cNvSpPr txBox="1"/>
          <p:nvPr/>
        </p:nvSpPr>
        <p:spPr>
          <a:xfrm>
            <a:off x="1037044" y="4782726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highlight>
                  <a:srgbClr val="FFFF00"/>
                </a:highlight>
              </a:rPr>
              <a:t>popular dishes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ACDE98-306C-4535-8CEE-BEA48197D88C}"/>
              </a:ext>
            </a:extLst>
          </p:cNvPr>
          <p:cNvSpPr txBox="1"/>
          <p:nvPr/>
        </p:nvSpPr>
        <p:spPr>
          <a:xfrm>
            <a:off x="1279365" y="2643093"/>
            <a:ext cx="1877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highlight>
                  <a:srgbClr val="FFFF00"/>
                </a:highlight>
              </a:rPr>
              <a:t>   amazing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05D8AB-9B5E-4A14-B6BB-0B434CDD93E7}"/>
              </a:ext>
            </a:extLst>
          </p:cNvPr>
          <p:cNvSpPr txBox="1"/>
          <p:nvPr/>
        </p:nvSpPr>
        <p:spPr>
          <a:xfrm>
            <a:off x="5178433" y="4644633"/>
            <a:ext cx="1682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  </a:t>
            </a:r>
            <a:r>
              <a:rPr lang="en-US" sz="2800" b="1">
                <a:highlight>
                  <a:srgbClr val="FFFF00"/>
                </a:highlight>
              </a:rPr>
              <a:t>delicious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C1CA03-15B3-40CF-A029-10B8586F159B}"/>
              </a:ext>
            </a:extLst>
          </p:cNvPr>
          <p:cNvSpPr txBox="1"/>
          <p:nvPr/>
        </p:nvSpPr>
        <p:spPr>
          <a:xfrm>
            <a:off x="8313518" y="4007292"/>
            <a:ext cx="1161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highlight>
                  <a:srgbClr val="FFFF00"/>
                </a:highlight>
              </a:rPr>
              <a:t>taste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6E802D-D713-4F57-823E-AB317BCDA0E8}"/>
              </a:ext>
            </a:extLst>
          </p:cNvPr>
          <p:cNvSpPr txBox="1"/>
          <p:nvPr/>
        </p:nvSpPr>
        <p:spPr>
          <a:xfrm>
            <a:off x="8313518" y="873371"/>
            <a:ext cx="1068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highlight>
                  <a:srgbClr val="FFFF00"/>
                </a:highlight>
              </a:rPr>
              <a:t>smell</a:t>
            </a:r>
          </a:p>
        </p:txBody>
      </p:sp>
    </p:spTree>
    <p:extLst>
      <p:ext uri="{BB962C8B-B14F-4D97-AF65-F5344CB8AC3E}">
        <p14:creationId xmlns:p14="http://schemas.microsoft.com/office/powerpoint/2010/main" val="267861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Học mở quán cơm tấm - Trường Đào tạo nghề Western">
            <a:extLst>
              <a:ext uri="{FF2B5EF4-FFF2-40B4-BE49-F238E27FC236}">
                <a16:creationId xmlns:a16="http://schemas.microsoft.com/office/drawing/2014/main" id="{AA2858DE-447D-4AA6-8583-4713908A5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5" r="24848" b="1"/>
          <a:stretch/>
        </p:blipFill>
        <p:spPr bwMode="auto">
          <a:xfrm>
            <a:off x="477014" y="1649799"/>
            <a:ext cx="4559280" cy="472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op 10 quán ăn trưa ở Hà Nội được nhiều thực khách ưa chuộng nhất – 🗺  GoTours.Vn">
            <a:extLst>
              <a:ext uri="{FF2B5EF4-FFF2-40B4-BE49-F238E27FC236}">
                <a16:creationId xmlns:a16="http://schemas.microsoft.com/office/drawing/2014/main" id="{1D6837D7-9EC4-45A3-9A0F-C068BA353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9" r="33086"/>
          <a:stretch/>
        </p:blipFill>
        <p:spPr bwMode="auto">
          <a:xfrm>
            <a:off x="7100123" y="1563337"/>
            <a:ext cx="4614863" cy="478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C1320E-4A0D-48DA-BC06-C5210C6CDEC8}"/>
              </a:ext>
            </a:extLst>
          </p:cNvPr>
          <p:cNvSpPr txBox="1"/>
          <p:nvPr/>
        </p:nvSpPr>
        <p:spPr>
          <a:xfrm>
            <a:off x="1008888" y="324427"/>
            <a:ext cx="1070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1. Do you know the name of the dishes in Vietnam?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4D9882-FDD1-4D4B-B058-BD2A918C2F42}"/>
              </a:ext>
            </a:extLst>
          </p:cNvPr>
          <p:cNvSpPr txBox="1"/>
          <p:nvPr/>
        </p:nvSpPr>
        <p:spPr>
          <a:xfrm>
            <a:off x="970788" y="805228"/>
            <a:ext cx="1070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2. When do people often eat them? in the morning or afternoon?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83934-3AFC-41B1-B6E5-2E8F778C46F3}"/>
              </a:ext>
            </a:extLst>
          </p:cNvPr>
          <p:cNvSpPr txBox="1"/>
          <p:nvPr/>
        </p:nvSpPr>
        <p:spPr>
          <a:xfrm>
            <a:off x="932688" y="1126578"/>
            <a:ext cx="1070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3. Do you like eating them?</a:t>
            </a:r>
          </a:p>
        </p:txBody>
      </p:sp>
    </p:spTree>
    <p:extLst>
      <p:ext uri="{BB962C8B-B14F-4D97-AF65-F5344CB8AC3E}">
        <p14:creationId xmlns:p14="http://schemas.microsoft.com/office/powerpoint/2010/main" val="353015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3CE5203E-F2D1-469A-A50E-9C665421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ọc mở quán cơm tấm - Trường Đào tạo nghề Western">
            <a:extLst>
              <a:ext uri="{FF2B5EF4-FFF2-40B4-BE49-F238E27FC236}">
                <a16:creationId xmlns:a16="http://schemas.microsoft.com/office/drawing/2014/main" id="{FEF81230-393A-4D55-92AF-B74DF1E95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" b="-3"/>
          <a:stretch/>
        </p:blipFill>
        <p:spPr bwMode="auto">
          <a:xfrm>
            <a:off x="409602" y="10"/>
            <a:ext cx="5457817" cy="33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p 10 quán ăn trưa ở Hà Nội được nhiều thực khách ưa chuộng nhất – 🗺  GoTours.Vn">
            <a:extLst>
              <a:ext uri="{FF2B5EF4-FFF2-40B4-BE49-F238E27FC236}">
                <a16:creationId xmlns:a16="http://schemas.microsoft.com/office/drawing/2014/main" id="{6B6D4E8B-629D-46C0-AE30-82CBEADC2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47" b="-1"/>
          <a:stretch/>
        </p:blipFill>
        <p:spPr bwMode="auto">
          <a:xfrm>
            <a:off x="409593" y="3520439"/>
            <a:ext cx="5457817" cy="333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4590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582" y="118561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2473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0D65AA-8E3C-4680-89C8-CA65FA7B2228}"/>
              </a:ext>
            </a:extLst>
          </p:cNvPr>
          <p:cNvSpPr txBox="1"/>
          <p:nvPr/>
        </p:nvSpPr>
        <p:spPr>
          <a:xfrm>
            <a:off x="5867410" y="2157864"/>
            <a:ext cx="6324590" cy="4668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 </a:t>
            </a:r>
            <a:r>
              <a:rPr lang="en-US" sz="2800" i="1"/>
              <a:t>Louis Wilson, March 18 </a:t>
            </a:r>
          </a:p>
          <a:p>
            <a:pPr algn="just">
              <a:spcAft>
                <a:spcPts val="600"/>
              </a:spcAft>
            </a:pPr>
            <a:r>
              <a:rPr lang="en-US" sz="2800"/>
              <a:t>There are many popular dishes in Vietnam and you will find rice or noodles in most of them. Phở is a famous noodle dish from Vietnam. People make it with chicken or beef. They put onions and herbs in it. It smells and tastes wonderful. </a:t>
            </a:r>
          </a:p>
          <a:p>
            <a:pPr algn="just">
              <a:spcAft>
                <a:spcPts val="600"/>
              </a:spcAft>
            </a:pPr>
            <a:r>
              <a:rPr lang="en-US" sz="2800"/>
              <a:t>Another amazing dish is cơm tấm. It is a rice dish with grilled pork adn fried eggs. People often eat it with fish sauce on top. I love eating it for breakfast. It is delicious! Food in Vietnnam is popular all over the world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55671-74EA-4E0C-9152-AE35D18D6DE1}"/>
              </a:ext>
            </a:extLst>
          </p:cNvPr>
          <p:cNvSpPr txBox="1"/>
          <p:nvPr/>
        </p:nvSpPr>
        <p:spPr>
          <a:xfrm>
            <a:off x="6093042" y="27329"/>
            <a:ext cx="592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Read the article and circle the best headline.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59A46-0794-49F7-94DB-8508AEB35563}"/>
              </a:ext>
            </a:extLst>
          </p:cNvPr>
          <p:cNvSpPr txBox="1"/>
          <p:nvPr/>
        </p:nvSpPr>
        <p:spPr>
          <a:xfrm>
            <a:off x="7097440" y="392550"/>
            <a:ext cx="3812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934BC9"/>
                </a:solidFill>
              </a:rPr>
              <a:t>    1. Food around the world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2352C1-244C-4DB2-A090-1B9FDEA18A22}"/>
              </a:ext>
            </a:extLst>
          </p:cNvPr>
          <p:cNvSpPr txBox="1"/>
          <p:nvPr/>
        </p:nvSpPr>
        <p:spPr>
          <a:xfrm>
            <a:off x="7087995" y="891540"/>
            <a:ext cx="3812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934BC9"/>
                </a:solidFill>
              </a:rPr>
              <a:t>    2. A Taste of Vietnam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C44224-D499-42A2-88E4-99D0A6C1AD57}"/>
              </a:ext>
            </a:extLst>
          </p:cNvPr>
          <p:cNvSpPr txBox="1"/>
          <p:nvPr/>
        </p:nvSpPr>
        <p:spPr>
          <a:xfrm>
            <a:off x="7147159" y="1470684"/>
            <a:ext cx="3812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934BC9"/>
                </a:solidFill>
              </a:rPr>
              <a:t>    3. My favourite Food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BAC41CB-8D11-4BA6-AAB3-3A1CEB313114}"/>
              </a:ext>
            </a:extLst>
          </p:cNvPr>
          <p:cNvSpPr/>
          <p:nvPr/>
        </p:nvSpPr>
        <p:spPr>
          <a:xfrm>
            <a:off x="7211167" y="1406027"/>
            <a:ext cx="3285383" cy="607212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0D65AA-8E3C-4680-89C8-CA65FA7B2228}"/>
              </a:ext>
            </a:extLst>
          </p:cNvPr>
          <p:cNvSpPr txBox="1"/>
          <p:nvPr/>
        </p:nvSpPr>
        <p:spPr>
          <a:xfrm>
            <a:off x="6067426" y="1244696"/>
            <a:ext cx="6124574" cy="48036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 </a:t>
            </a:r>
            <a:r>
              <a:rPr lang="en-US" sz="2400" i="1"/>
              <a:t>Louis Wilson, March 18 </a:t>
            </a:r>
          </a:p>
          <a:p>
            <a:pPr algn="just">
              <a:spcAft>
                <a:spcPts val="600"/>
              </a:spcAft>
            </a:pPr>
            <a:r>
              <a:rPr lang="en-US" sz="2400"/>
              <a:t>There are many popular dishes in Vietnam and you will find rice or noodles in most of them. Phở is a famous noodle dish from Vietnam. People make it with chicken or beef. They put onions and herbs in it. It smells and tastes wonderful. </a:t>
            </a:r>
          </a:p>
          <a:p>
            <a:pPr algn="just">
              <a:spcAft>
                <a:spcPts val="600"/>
              </a:spcAft>
            </a:pPr>
            <a:r>
              <a:rPr lang="en-US" sz="2400"/>
              <a:t>Another amazing dish is cơm tấm. It is a rice dish with grilled pork and ried eggs. People often eat it with fish sauce on top. I love eating it for breakfast. It is delicious! Food in Vietnnam is popular all over the world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55671-74EA-4E0C-9152-AE35D18D6DE1}"/>
              </a:ext>
            </a:extLst>
          </p:cNvPr>
          <p:cNvSpPr txBox="1"/>
          <p:nvPr/>
        </p:nvSpPr>
        <p:spPr>
          <a:xfrm>
            <a:off x="1702017" y="209571"/>
            <a:ext cx="592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Read the article and answer the questions.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2C3F39-B322-4E44-BE2A-F612A3A97458}"/>
              </a:ext>
            </a:extLst>
          </p:cNvPr>
          <p:cNvSpPr txBox="1"/>
          <p:nvPr/>
        </p:nvSpPr>
        <p:spPr>
          <a:xfrm>
            <a:off x="290512" y="1486680"/>
            <a:ext cx="5629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1. What foods are in most Vietnam dishes?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B5FB5E-2ECC-44F1-85BA-FEB3311D529E}"/>
              </a:ext>
            </a:extLst>
          </p:cNvPr>
          <p:cNvSpPr txBox="1"/>
          <p:nvPr/>
        </p:nvSpPr>
        <p:spPr>
          <a:xfrm>
            <a:off x="290512" y="2706780"/>
            <a:ext cx="5629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2. What kind of dish is </a:t>
            </a:r>
            <a:r>
              <a:rPr lang="en-US" sz="2400" b="1" i="1">
                <a:solidFill>
                  <a:srgbClr val="934BC9"/>
                </a:solidFill>
              </a:rPr>
              <a:t>phở?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78A352-CA2E-40D4-B4DA-4B939C72E3A2}"/>
              </a:ext>
            </a:extLst>
          </p:cNvPr>
          <p:cNvSpPr txBox="1"/>
          <p:nvPr/>
        </p:nvSpPr>
        <p:spPr>
          <a:xfrm>
            <a:off x="290512" y="3873716"/>
            <a:ext cx="5629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3. What is </a:t>
            </a:r>
            <a:r>
              <a:rPr lang="en-US" sz="2400" b="1" i="1">
                <a:solidFill>
                  <a:srgbClr val="934BC9"/>
                </a:solidFill>
              </a:rPr>
              <a:t>Cơm tấm?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774ADE-CD02-4303-AAD2-AFDD4D24B1E1}"/>
              </a:ext>
            </a:extLst>
          </p:cNvPr>
          <p:cNvSpPr txBox="1"/>
          <p:nvPr/>
        </p:nvSpPr>
        <p:spPr>
          <a:xfrm>
            <a:off x="323851" y="5114157"/>
            <a:ext cx="5629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4. What do people often eat with </a:t>
            </a:r>
            <a:r>
              <a:rPr lang="en-US" sz="2400" b="1" i="1">
                <a:solidFill>
                  <a:srgbClr val="934BC9"/>
                </a:solidFill>
              </a:rPr>
              <a:t>Cơm tấm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F90BCB-F2FC-4005-A974-02651690FD1C}"/>
              </a:ext>
            </a:extLst>
          </p:cNvPr>
          <p:cNvSpPr txBox="1"/>
          <p:nvPr/>
        </p:nvSpPr>
        <p:spPr>
          <a:xfrm>
            <a:off x="290512" y="2060140"/>
            <a:ext cx="612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</a:rPr>
              <a:t>Rice and noodles are most in Vietnam dishes.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85FAA1-8D13-4094-8F5B-940797E573BE}"/>
              </a:ext>
            </a:extLst>
          </p:cNvPr>
          <p:cNvSpPr txBox="1"/>
          <p:nvPr/>
        </p:nvSpPr>
        <p:spPr>
          <a:xfrm>
            <a:off x="323850" y="3249647"/>
            <a:ext cx="612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</a:rPr>
              <a:t>It’s a noodle soup dish.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E5111B-A974-44CE-950D-44B18EED7F07}"/>
              </a:ext>
            </a:extLst>
          </p:cNvPr>
          <p:cNvSpPr txBox="1"/>
          <p:nvPr/>
        </p:nvSpPr>
        <p:spPr>
          <a:xfrm>
            <a:off x="323851" y="4439571"/>
            <a:ext cx="612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</a:rPr>
              <a:t>It’s a rice dish with grilled pork and fried eggs.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E11732-C2E1-4109-B735-D57BAD4A3942}"/>
              </a:ext>
            </a:extLst>
          </p:cNvPr>
          <p:cNvSpPr txBox="1"/>
          <p:nvPr/>
        </p:nvSpPr>
        <p:spPr>
          <a:xfrm>
            <a:off x="323851" y="5581266"/>
            <a:ext cx="577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</a:rPr>
              <a:t>People often eat with fish sauce on top.</a:t>
            </a:r>
          </a:p>
        </p:txBody>
      </p:sp>
    </p:spTree>
    <p:extLst>
      <p:ext uri="{BB962C8B-B14F-4D97-AF65-F5344CB8AC3E}">
        <p14:creationId xmlns:p14="http://schemas.microsoft.com/office/powerpoint/2010/main" val="48515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78FAA7-E89B-46CF-82C3-FED42FBE0C8F}"/>
              </a:ext>
            </a:extLst>
          </p:cNvPr>
          <p:cNvSpPr txBox="1"/>
          <p:nvPr/>
        </p:nvSpPr>
        <p:spPr>
          <a:xfrm>
            <a:off x="1028700" y="1213582"/>
            <a:ext cx="10344150" cy="51316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17170">
              <a:lnSpc>
                <a:spcPct val="200000"/>
              </a:lnSpc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Phở and Cơm tấm are popular ______of Vietnam.</a:t>
            </a:r>
          </a:p>
          <a:p>
            <a:pPr indent="217170">
              <a:lnSpc>
                <a:spcPct val="200000"/>
              </a:lnSpc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People make ______ with chicken or beef.</a:t>
            </a:r>
          </a:p>
          <a:p>
            <a:pPr indent="217170">
              <a:lnSpc>
                <a:spcPct val="200000"/>
              </a:lnSpc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There are ______ and ______ in Phở.</a:t>
            </a:r>
          </a:p>
          <a:p>
            <a:pPr indent="217170">
              <a:lnSpc>
                <a:spcPct val="200000"/>
              </a:lnSpc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The ingredients of Cơm tấm are rice, egg and ______ pork.</a:t>
            </a:r>
          </a:p>
          <a:p>
            <a:pPr indent="217170">
              <a:lnSpc>
                <a:spcPct val="200000"/>
              </a:lnSpc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There is _______________ on the top of Cơm tấm.</a:t>
            </a:r>
          </a:p>
          <a:p>
            <a:pPr indent="217170">
              <a:lnSpc>
                <a:spcPct val="200000"/>
              </a:lnSpc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Phở and Cơm tấm are very __________.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17582C-C268-47A5-B73D-C4FD3085F855}"/>
              </a:ext>
            </a:extLst>
          </p:cNvPr>
          <p:cNvSpPr txBox="1"/>
          <p:nvPr/>
        </p:nvSpPr>
        <p:spPr>
          <a:xfrm>
            <a:off x="2133599" y="355255"/>
            <a:ext cx="84582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Read the article again and fill in the blanks.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D4EB1-8FB3-4D51-9A34-9429741A05CE}"/>
              </a:ext>
            </a:extLst>
          </p:cNvPr>
          <p:cNvSpPr txBox="1"/>
          <p:nvPr/>
        </p:nvSpPr>
        <p:spPr>
          <a:xfrm>
            <a:off x="5972175" y="1571625"/>
            <a:ext cx="116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dishes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57D3E1-99B3-45D1-8AB5-431D68532D28}"/>
              </a:ext>
            </a:extLst>
          </p:cNvPr>
          <p:cNvSpPr txBox="1"/>
          <p:nvPr/>
        </p:nvSpPr>
        <p:spPr>
          <a:xfrm>
            <a:off x="3648075" y="2447925"/>
            <a:ext cx="116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Phở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2A4D06-B023-485B-9381-C3DF352E1127}"/>
              </a:ext>
            </a:extLst>
          </p:cNvPr>
          <p:cNvSpPr txBox="1"/>
          <p:nvPr/>
        </p:nvSpPr>
        <p:spPr>
          <a:xfrm>
            <a:off x="3057525" y="3256192"/>
            <a:ext cx="1552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onions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B0D58-0FE8-49D6-A1B0-BADE21F27AA2}"/>
              </a:ext>
            </a:extLst>
          </p:cNvPr>
          <p:cNvSpPr txBox="1"/>
          <p:nvPr/>
        </p:nvSpPr>
        <p:spPr>
          <a:xfrm>
            <a:off x="4810125" y="3256192"/>
            <a:ext cx="1552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herbs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5922E7-E49D-4643-B3EB-B2AF74BFB35F}"/>
              </a:ext>
            </a:extLst>
          </p:cNvPr>
          <p:cNvSpPr txBox="1"/>
          <p:nvPr/>
        </p:nvSpPr>
        <p:spPr>
          <a:xfrm>
            <a:off x="8239125" y="4142017"/>
            <a:ext cx="1552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grilled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84EF43-EE1B-4083-BAB6-1AA6BE60F624}"/>
              </a:ext>
            </a:extLst>
          </p:cNvPr>
          <p:cNvSpPr txBox="1"/>
          <p:nvPr/>
        </p:nvSpPr>
        <p:spPr>
          <a:xfrm>
            <a:off x="3357562" y="4940759"/>
            <a:ext cx="222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fish sauce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987F95-A3C6-4638-BB96-E70D90D063DE}"/>
              </a:ext>
            </a:extLst>
          </p:cNvPr>
          <p:cNvSpPr txBox="1"/>
          <p:nvPr/>
        </p:nvSpPr>
        <p:spPr>
          <a:xfrm>
            <a:off x="5588793" y="5848117"/>
            <a:ext cx="1547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delicious</a:t>
            </a:r>
          </a:p>
        </p:txBody>
      </p:sp>
    </p:spTree>
    <p:extLst>
      <p:ext uri="{BB962C8B-B14F-4D97-AF65-F5344CB8AC3E}">
        <p14:creationId xmlns:p14="http://schemas.microsoft.com/office/powerpoint/2010/main" val="66790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827</Words>
  <Application>Microsoft Office PowerPoint</Application>
  <PresentationFormat>Widescreen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VnArial</vt:lpstr>
      <vt:lpstr>Aachen</vt:lpstr>
      <vt:lpstr>Arial</vt:lpstr>
      <vt:lpstr>Arial Black</vt:lpstr>
      <vt:lpstr>Arial Rounded MT Bold</vt:lpstr>
      <vt:lpstr>Calibri</vt:lpstr>
      <vt:lpstr>Calibri Light</vt:lpstr>
      <vt:lpstr>MyriadPro-It</vt:lpstr>
      <vt:lpstr>MyriadPro-Regular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user822</dc:creator>
  <cp:lastModifiedBy>user822</cp:lastModifiedBy>
  <cp:revision>8</cp:revision>
  <dcterms:created xsi:type="dcterms:W3CDTF">2021-09-05T02:15:09Z</dcterms:created>
  <dcterms:modified xsi:type="dcterms:W3CDTF">2021-09-16T14:42:06Z</dcterms:modified>
</cp:coreProperties>
</file>