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6" r:id="rId3"/>
    <p:sldId id="261" r:id="rId4"/>
    <p:sldId id="259" r:id="rId5"/>
    <p:sldId id="260" r:id="rId6"/>
    <p:sldId id="267" r:id="rId7"/>
    <p:sldId id="264" r:id="rId8"/>
    <p:sldId id="265" r:id="rId9"/>
    <p:sldId id="266" r:id="rId10"/>
    <p:sldId id="268" r:id="rId11"/>
    <p:sldId id="263" r:id="rId12"/>
    <p:sldId id="269" r:id="rId13"/>
    <p:sldId id="270" r:id="rId14"/>
    <p:sldId id="271" r:id="rId15"/>
    <p:sldId id="34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Roboto" pitchFamily="2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7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2BF"/>
    <a:srgbClr val="EC3814"/>
    <a:srgbClr val="80C8A9"/>
    <a:srgbClr val="FEDDCE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C31-C5CA-4C6D-AEFF-A7CED20E7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6133C-8D2E-4D46-A0B6-E96701FC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941F-6B58-486F-A9B2-06287534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5773E-7122-4504-BC49-A95E7F84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E31-E9F9-460B-B2F1-E68D3E7E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B9F-D48C-401F-9808-34C8DC3C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0389C-CC6E-47A0-8740-77AE91AFB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E16-7F54-4DD1-A62D-04B95B4C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A962B-7DA4-4D04-B95E-6D39FBA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AC89-8F08-498C-B66B-8DB0056F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0A9F5-C3FD-4236-9F8F-BC8333CF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89D9D-D2B8-487E-BA7B-494685CD1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92694-FC21-4B79-B3ED-D72E5394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AA55-11D6-464F-AE6D-EA3E870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6E0D7-89DF-4FE9-AEFB-BEB758F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2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BB1E-5498-4384-BE03-09187785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620E0-2C6C-4899-A6CE-E755CEAB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05739-F24E-4489-963D-4ADDC1AE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70BC-5556-4C84-8720-D0D3BDB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5394-6EBE-42E4-AC2A-A113BA2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FADD-29C1-4D2B-AED1-13596C0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A3B6-61EE-43C5-AE61-850647B28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52E1-73A6-4EE0-A3D7-992CF1357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650C1-2D8C-4998-B1BD-39AAEDBF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D6444-B872-4AAC-899D-B08D6AB7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3B96-CBB0-4B7F-9C32-3DAEA24E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E4763-A9A6-4C56-9BF7-1FC81778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A7FB-AFD8-4E2A-9AE6-B24F970C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C5D2-5826-4B65-A117-90C5A841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53B37-CF70-4A55-BE49-5FE0DA4D0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F8428-50C3-4832-9C62-B068EF195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4DE8D-2454-4DBB-8040-508DFD96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500E5-21FF-4035-A225-602B035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59539-6F2C-407B-A2A5-006766C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BAE3-6982-4AEB-BF47-3A3243E8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004F8-4AE3-4E72-BA25-7026FF6D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6C8D2-24DE-4E43-B084-C5743450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632C6-107F-4C98-AC3A-4BFD35D8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2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7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9A27-461C-41D3-AA06-604F3F96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532A-4E1F-41C0-8170-050D49C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8D42E-09B4-4299-AB12-00A6B5F4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36B6B-CE21-45F9-8CAE-6155BA07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2ECF8-C24C-4BEC-8BCD-4610D648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F067-32DF-441F-AD84-9AFB6EC2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A8CD-1902-4D50-BBD6-7898D283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C09FC-0766-4F6D-9B39-523DF4A24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C9A7-DD55-4E59-AC4D-2346DAF9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AED5-2B21-4F7A-8D8D-F1885838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D9EA8-94E1-4948-BEE3-9905B972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5092-8FC2-4FD9-8776-45AF6613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87B49-7261-4D0B-9B41-90379322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85994-6323-4072-BBEC-D61D25131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C19-A042-4653-A776-BA2209F51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D445-1488-42ED-9635-33AA9D88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B46B-E1F9-4A9F-8319-CD9ED3CB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riterightwords.com/book-love-reading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biagkensiak/26260385176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con-people-talk-conversation-chat-2967797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cusfitness.net/stock-photos/downloads/healthy-couple-running-morning/" TargetMode="External"/><Relationship Id="rId13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7.jpg"/><Relationship Id="rId12" Type="http://schemas.openxmlformats.org/officeDocument/2006/relationships/hyperlink" Target="http://www.lions-wing.net/lessons/advanced-linux/fifth/fifth.html" TargetMode="External"/><Relationship Id="rId2" Type="http://schemas.openxmlformats.org/officeDocument/2006/relationships/audio" Target="../media/audio2.wav"/><Relationship Id="rId16" Type="http://schemas.openxmlformats.org/officeDocument/2006/relationships/hyperlink" Target="https://thuocdantoc.vn/benh/yoga-chua-thoat-vi-dia-dem-co" TargetMode="Externa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jpg"/><Relationship Id="rId5" Type="http://schemas.openxmlformats.org/officeDocument/2006/relationships/audio" Target="../media/audio5.wav"/><Relationship Id="rId15" Type="http://schemas.openxmlformats.org/officeDocument/2006/relationships/image" Target="../media/image11.jpg"/><Relationship Id="rId10" Type="http://schemas.openxmlformats.org/officeDocument/2006/relationships/hyperlink" Target="https://merrill6.blogspot.com/2012/05/lets-go-swimming-on-last-day-of-school.html" TargetMode="External"/><Relationship Id="rId4" Type="http://schemas.openxmlformats.org/officeDocument/2006/relationships/audio" Target="../media/audio4.wav"/><Relationship Id="rId9" Type="http://schemas.openxmlformats.org/officeDocument/2006/relationships/image" Target="../media/image8.jpg"/><Relationship Id="rId14" Type="http://schemas.openxmlformats.org/officeDocument/2006/relationships/hyperlink" Target="https://commons.wikimedia.org/wiki/File:Badminton_Den_Haag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focusfitness.net/stock-photos/downloads/healthy-couple-running-morning/" TargetMode="External"/><Relationship Id="rId7" Type="http://schemas.openxmlformats.org/officeDocument/2006/relationships/hyperlink" Target="http://www.lions-wing.net/lessons/advanced-linux/fifth/fifth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hyperlink" Target="https://thuocdantoc.vn/benh/yoga-chua-thoat-vi-dia-dem-co" TargetMode="External"/><Relationship Id="rId5" Type="http://schemas.openxmlformats.org/officeDocument/2006/relationships/hyperlink" Target="https://merrill6.blogspot.com/2012/05/lets-go-swimming-on-last-day-of-school.html" TargetMode="External"/><Relationship Id="rId10" Type="http://schemas.openxmlformats.org/officeDocument/2006/relationships/image" Target="../media/image11.jpg"/><Relationship Id="rId4" Type="http://schemas.openxmlformats.org/officeDocument/2006/relationships/image" Target="../media/image8.jpg"/><Relationship Id="rId9" Type="http://schemas.openxmlformats.org/officeDocument/2006/relationships/hyperlink" Target="https://commons.wikimedia.org/wiki/File:Badminton_Den_Haag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sky, road, dancer, sport&#10;&#10;Description automatically generated">
            <a:extLst>
              <a:ext uri="{FF2B5EF4-FFF2-40B4-BE49-F238E27FC236}">
                <a16:creationId xmlns:a16="http://schemas.microsoft.com/office/drawing/2014/main" id="{44C5CA3B-D38E-46B2-8D32-EE4DA04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3817" y="0"/>
            <a:ext cx="7007849" cy="4646807"/>
          </a:xfrm>
          <a:prstGeom prst="rect">
            <a:avLst/>
          </a:prstGeom>
        </p:spPr>
      </p:pic>
      <p:pic>
        <p:nvPicPr>
          <p:cNvPr id="51" name="Picture 5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731279F-581A-4444-BE7C-A2FDC465D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32666" y="-1"/>
            <a:ext cx="6459334" cy="432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AC1EC-4737-410D-A996-12A0258DEDF3}"/>
              </a:ext>
            </a:extLst>
          </p:cNvPr>
          <p:cNvSpPr/>
          <p:nvPr/>
        </p:nvSpPr>
        <p:spPr>
          <a:xfrm rot="2680786">
            <a:off x="4086269" y="1410877"/>
            <a:ext cx="4019463" cy="389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75BBE2-345F-4962-B844-86946F89502F}"/>
              </a:ext>
            </a:extLst>
          </p:cNvPr>
          <p:cNvSpPr/>
          <p:nvPr/>
        </p:nvSpPr>
        <p:spPr>
          <a:xfrm>
            <a:off x="3969359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3B51BD-4062-4549-A81C-69A33E0CABFD}"/>
              </a:ext>
            </a:extLst>
          </p:cNvPr>
          <p:cNvSpPr/>
          <p:nvPr/>
        </p:nvSpPr>
        <p:spPr>
          <a:xfrm>
            <a:off x="2712367" y="4808326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DCD63E-AE9E-41B2-BF0F-6F2C53D76E6E}"/>
              </a:ext>
            </a:extLst>
          </p:cNvPr>
          <p:cNvSpPr/>
          <p:nvPr/>
        </p:nvSpPr>
        <p:spPr>
          <a:xfrm>
            <a:off x="6934025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F0F15E-822B-4850-8231-263A488D4CB8}"/>
              </a:ext>
            </a:extLst>
          </p:cNvPr>
          <p:cNvSpPr/>
          <p:nvPr/>
        </p:nvSpPr>
        <p:spPr>
          <a:xfrm>
            <a:off x="8073031" y="5095703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9BEDEE-8438-449D-ADE7-AC69F55C6D2B}"/>
              </a:ext>
            </a:extLst>
          </p:cNvPr>
          <p:cNvCxnSpPr>
            <a:cxnSpLocks/>
          </p:cNvCxnSpPr>
          <p:nvPr/>
        </p:nvCxnSpPr>
        <p:spPr>
          <a:xfrm>
            <a:off x="2993292" y="3938956"/>
            <a:ext cx="2243017" cy="22204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4F00A3-94B1-4E89-8F38-F34DFD88132B}"/>
              </a:ext>
            </a:extLst>
          </p:cNvPr>
          <p:cNvCxnSpPr>
            <a:cxnSpLocks/>
          </p:cNvCxnSpPr>
          <p:nvPr/>
        </p:nvCxnSpPr>
        <p:spPr>
          <a:xfrm flipH="1">
            <a:off x="6299730" y="3806832"/>
            <a:ext cx="2596157" cy="268849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039CA3-E172-46F9-A653-FFEE7187B10A}"/>
              </a:ext>
            </a:extLst>
          </p:cNvPr>
          <p:cNvSpPr txBox="1"/>
          <p:nvPr/>
        </p:nvSpPr>
        <p:spPr>
          <a:xfrm>
            <a:off x="5236309" y="2025943"/>
            <a:ext cx="1887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80C8A9"/>
                </a:solidFill>
              </a:rPr>
              <a:t>UNIT 4</a:t>
            </a:r>
            <a:endParaRPr lang="en-US" sz="4400" b="1" dirty="0">
              <a:solidFill>
                <a:srgbClr val="80C8A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BA6036-D5B5-4359-8219-FA80E06AE09A}"/>
              </a:ext>
            </a:extLst>
          </p:cNvPr>
          <p:cNvSpPr/>
          <p:nvPr/>
        </p:nvSpPr>
        <p:spPr>
          <a:xfrm rot="2829175">
            <a:off x="5493234" y="502119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98C0A-6C65-4492-9F03-2BC7254E830A}"/>
              </a:ext>
            </a:extLst>
          </p:cNvPr>
          <p:cNvSpPr txBox="1"/>
          <p:nvPr/>
        </p:nvSpPr>
        <p:spPr>
          <a:xfrm>
            <a:off x="4448594" y="2836425"/>
            <a:ext cx="346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/>
              <a:t>    Festivals &amp;</a:t>
            </a:r>
          </a:p>
          <a:p>
            <a:r>
              <a:rPr lang="en-SG" sz="4400" b="1" dirty="0"/>
              <a:t>    Free time</a:t>
            </a:r>
            <a:endParaRPr lang="en-US" sz="4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50C6D2-E057-4A12-9B07-60BC72308711}"/>
              </a:ext>
            </a:extLst>
          </p:cNvPr>
          <p:cNvSpPr/>
          <p:nvPr/>
        </p:nvSpPr>
        <p:spPr>
          <a:xfrm rot="2829175">
            <a:off x="4566433" y="423953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615FBE-B2B0-4D8A-B19D-79C740FC0688}"/>
              </a:ext>
            </a:extLst>
          </p:cNvPr>
          <p:cNvSpPr/>
          <p:nvPr/>
        </p:nvSpPr>
        <p:spPr>
          <a:xfrm rot="2829175">
            <a:off x="3687535" y="332521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99BB15-99C4-4F38-B013-27F495530DDE}"/>
              </a:ext>
            </a:extLst>
          </p:cNvPr>
          <p:cNvSpPr/>
          <p:nvPr/>
        </p:nvSpPr>
        <p:spPr>
          <a:xfrm rot="2829175">
            <a:off x="6367734" y="529829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8C6845-52B9-4753-967F-CA9B0BCF9FE8}"/>
              </a:ext>
            </a:extLst>
          </p:cNvPr>
          <p:cNvSpPr/>
          <p:nvPr/>
        </p:nvSpPr>
        <p:spPr>
          <a:xfrm rot="2829175">
            <a:off x="7272104" y="435098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72DA9C-8F19-4B93-A130-4D5DD37F6E4A}"/>
              </a:ext>
            </a:extLst>
          </p:cNvPr>
          <p:cNvSpPr/>
          <p:nvPr/>
        </p:nvSpPr>
        <p:spPr>
          <a:xfrm rot="2829175">
            <a:off x="8049861" y="3573424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786339" y="2064769"/>
            <a:ext cx="612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SPEAKING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A5FF38-017F-48E0-A656-E6E5144EF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89716" y="150180"/>
            <a:ext cx="875930" cy="875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CF1B4-AE18-4971-8E97-5BA8A884D449}"/>
              </a:ext>
            </a:extLst>
          </p:cNvPr>
          <p:cNvSpPr txBox="1"/>
          <p:nvPr/>
        </p:nvSpPr>
        <p:spPr>
          <a:xfrm>
            <a:off x="3080552" y="233038"/>
            <a:ext cx="729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Do you know what your “ SPIRIT ANIMALS?”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72978-BCA2-4D26-BAD8-6408A7FB367A}"/>
              </a:ext>
            </a:extLst>
          </p:cNvPr>
          <p:cNvGrpSpPr/>
          <p:nvPr/>
        </p:nvGrpSpPr>
        <p:grpSpPr>
          <a:xfrm>
            <a:off x="362264" y="1911562"/>
            <a:ext cx="11467472" cy="4533136"/>
            <a:chOff x="783230" y="1897405"/>
            <a:chExt cx="10803092" cy="4296792"/>
          </a:xfrm>
        </p:grpSpPr>
        <p:pic>
          <p:nvPicPr>
            <p:cNvPr id="8" name="Picture 7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7A501633-7139-47F4-886A-2E200C61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01" t="22522" r="8033" b="18319"/>
            <a:stretch/>
          </p:blipFill>
          <p:spPr>
            <a:xfrm>
              <a:off x="783230" y="1897405"/>
              <a:ext cx="10803092" cy="42967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46D597-4451-4C7C-8BBF-03DE6B8A9532}"/>
                </a:ext>
              </a:extLst>
            </p:cNvPr>
            <p:cNvSpPr txBox="1"/>
            <p:nvPr/>
          </p:nvSpPr>
          <p:spPr>
            <a:xfrm>
              <a:off x="1003600" y="1897405"/>
              <a:ext cx="3941687" cy="11476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94A5AE-CDF8-4677-99E2-91276FFA0506}"/>
              </a:ext>
            </a:extLst>
          </p:cNvPr>
          <p:cNvSpPr txBox="1"/>
          <p:nvPr/>
        </p:nvSpPr>
        <p:spPr>
          <a:xfrm>
            <a:off x="2645032" y="711233"/>
            <a:ext cx="8402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You’re doing a quiz about your free time activities to find out your “ spirit animals”. Work in pairs. Add more activities and then ask your friend to complete the quiz.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819C1-FF4D-47AF-B548-0A753D937277}"/>
              </a:ext>
            </a:extLst>
          </p:cNvPr>
          <p:cNvSpPr txBox="1"/>
          <p:nvPr/>
        </p:nvSpPr>
        <p:spPr>
          <a:xfrm>
            <a:off x="577137" y="6333386"/>
            <a:ext cx="830968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Find out what partner’s “ spirit animal” is. Share with the class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8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821850" y="2064769"/>
            <a:ext cx="612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WRAP-UP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3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7023" y="387012"/>
            <a:ext cx="5042125" cy="5036855"/>
            <a:chOff x="5425622" y="186917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86917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80251"/>
              <a:ext cx="2025648" cy="854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Listen </a:t>
              </a:r>
              <a:r>
                <a:rPr lang="en-GB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</a:t>
              </a: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music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91711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Play </a:t>
              </a:r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footbal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95133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the dishes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18246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Make dinner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38220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the laundry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35053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exercise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5777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 the shopping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84946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SG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 swimming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44286" y="552292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8CA5-185B-44BE-8B0C-B4A5D9D5A65F}"/>
              </a:ext>
            </a:extLst>
          </p:cNvPr>
          <p:cNvSpPr txBox="1"/>
          <p:nvPr/>
        </p:nvSpPr>
        <p:spPr>
          <a:xfrm>
            <a:off x="210051" y="2108600"/>
            <a:ext cx="50421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Circle the wheel and answer the questions.</a:t>
            </a:r>
          </a:p>
          <a:p>
            <a:pPr marL="571500" indent="-571500">
              <a:buFontTx/>
              <a:buChar char="-"/>
            </a:pPr>
            <a:r>
              <a:rPr lang="en-SG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often do you….?</a:t>
            </a:r>
          </a:p>
          <a:p>
            <a:pPr marL="571500" indent="-571500">
              <a:buFontTx/>
              <a:buChar char="-"/>
            </a:pPr>
            <a:r>
              <a:rPr lang="en-SG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rarely/never/…..</a:t>
            </a:r>
          </a:p>
          <a:p>
            <a:pPr marL="571500" indent="-571500">
              <a:buFontTx/>
              <a:buChar char="-"/>
            </a:pPr>
            <a:endParaRPr lang="en-US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180323" y="1083694"/>
            <a:ext cx="7831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HOMEWORK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4E338-D2E6-40A3-8886-E8286FE4890B}"/>
              </a:ext>
            </a:extLst>
          </p:cNvPr>
          <p:cNvSpPr txBox="1"/>
          <p:nvPr/>
        </p:nvSpPr>
        <p:spPr>
          <a:xfrm>
            <a:off x="2180323" y="2690336"/>
            <a:ext cx="69636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Stress on the adverbs for emphasis.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Review the structures used to ask and answer about frequency. 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WB: Writing, page 21.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2 – New Words and Reading (page 33 – SB).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3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811261" y="1887915"/>
            <a:ext cx="626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WARM 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9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 How Often Do You Do the Laundry- ] Educational Song for Kids - BIG SHOW #4-12 ★BIGBOX">
            <a:hlinkClick r:id="" action="ppaction://media"/>
            <a:extLst>
              <a:ext uri="{FF2B5EF4-FFF2-40B4-BE49-F238E27FC236}">
                <a16:creationId xmlns:a16="http://schemas.microsoft.com/office/drawing/2014/main" id="{557141BC-F9EE-4012-B40C-7E3C0B38D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9161" y="1013158"/>
            <a:ext cx="8053677" cy="5033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3ACF3-A812-474A-9402-0A678BD9CF12}"/>
              </a:ext>
            </a:extLst>
          </p:cNvPr>
          <p:cNvSpPr txBox="1"/>
          <p:nvPr/>
        </p:nvSpPr>
        <p:spPr>
          <a:xfrm>
            <a:off x="4338219" y="447867"/>
            <a:ext cx="368183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/>
              <a:t>    LET’S </a:t>
            </a:r>
            <a:r>
              <a:rPr lang="en-SG" sz="2400" dirty="0"/>
              <a:t>SING A SONG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03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1033227" y="2402120"/>
            <a:ext cx="10125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PRONUNCIATION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onal Stripe 3">
            <a:extLst>
              <a:ext uri="{FF2B5EF4-FFF2-40B4-BE49-F238E27FC236}">
                <a16:creationId xmlns:a16="http://schemas.microsoft.com/office/drawing/2014/main" id="{B27125A4-2B0E-4C19-A5F6-977A3F21662E}"/>
              </a:ext>
            </a:extLst>
          </p:cNvPr>
          <p:cNvSpPr/>
          <p:nvPr/>
        </p:nvSpPr>
        <p:spPr>
          <a:xfrm rot="13724148">
            <a:off x="5016836" y="-756565"/>
            <a:ext cx="2158328" cy="2405593"/>
          </a:xfrm>
          <a:prstGeom prst="diagStrip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2E362-17DC-4C2D-AD38-2CDBE1742816}"/>
              </a:ext>
            </a:extLst>
          </p:cNvPr>
          <p:cNvSpPr txBox="1"/>
          <p:nvPr/>
        </p:nvSpPr>
        <p:spPr>
          <a:xfrm>
            <a:off x="4970309" y="634880"/>
            <a:ext cx="246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Sentence stress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D6681C-6D5D-4588-90B2-2EB50D6B6978}"/>
              </a:ext>
            </a:extLst>
          </p:cNvPr>
          <p:cNvSpPr/>
          <p:nvPr/>
        </p:nvSpPr>
        <p:spPr>
          <a:xfrm>
            <a:off x="209362" y="1585398"/>
            <a:ext cx="5958396" cy="15379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en-SG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Stress the adverbs for emphasis.</a:t>
            </a:r>
          </a:p>
          <a:p>
            <a:pPr marL="342900" indent="-342900">
              <a:buAutoNum type="alphaLcPeriod"/>
            </a:pPr>
            <a:endParaRPr lang="en-SG" sz="2400" b="1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SG" sz="2400" dirty="0">
                <a:solidFill>
                  <a:schemeClr val="tx1"/>
                </a:solidFill>
              </a:rPr>
              <a:t>I </a:t>
            </a:r>
            <a:r>
              <a:rPr lang="en-SG" sz="2400" i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r>
              <a:rPr lang="en-SG" sz="2400" dirty="0">
                <a:solidFill>
                  <a:schemeClr val="tx1"/>
                </a:solidFill>
              </a:rPr>
              <a:t> play badminton on the weekends.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B65CD-4E1E-4ECC-BA99-C1B45F8C60AC}"/>
              </a:ext>
            </a:extLst>
          </p:cNvPr>
          <p:cNvSpPr/>
          <p:nvPr/>
        </p:nvSpPr>
        <p:spPr>
          <a:xfrm>
            <a:off x="290003" y="3553726"/>
            <a:ext cx="5584055" cy="7702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Listen to the sentences and focus on the underline words.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32D705-9541-421A-8E59-E14A598CDF4C}"/>
              </a:ext>
            </a:extLst>
          </p:cNvPr>
          <p:cNvSpPr/>
          <p:nvPr/>
        </p:nvSpPr>
        <p:spPr>
          <a:xfrm>
            <a:off x="290003" y="4564277"/>
            <a:ext cx="7785442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</a:rPr>
              <a:t>I </a:t>
            </a:r>
            <a:r>
              <a:rPr lang="en-SG" sz="2800" b="1" u="sng" dirty="0">
                <a:solidFill>
                  <a:schemeClr val="tx1"/>
                </a:solidFill>
              </a:rPr>
              <a:t>sometimes</a:t>
            </a:r>
            <a:r>
              <a:rPr lang="en-SG" sz="2800" dirty="0">
                <a:solidFill>
                  <a:schemeClr val="tx1"/>
                </a:solidFill>
              </a:rPr>
              <a:t> play badminton on the weekends.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E9D004-7871-43AD-B045-4B65FCB0D926}"/>
              </a:ext>
            </a:extLst>
          </p:cNvPr>
          <p:cNvSpPr/>
          <p:nvPr/>
        </p:nvSpPr>
        <p:spPr>
          <a:xfrm>
            <a:off x="444158" y="5280126"/>
            <a:ext cx="7118692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b="1" u="sng" dirty="0">
                <a:solidFill>
                  <a:schemeClr val="tx1"/>
                </a:solidFill>
              </a:rPr>
              <a:t>I always </a:t>
            </a:r>
            <a:r>
              <a:rPr lang="en-SG" sz="2800" dirty="0">
                <a:solidFill>
                  <a:schemeClr val="tx1"/>
                </a:solidFill>
              </a:rPr>
              <a:t>go swimming after school.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E44FA7-187F-4758-BD26-B61B7A0381F3}"/>
              </a:ext>
            </a:extLst>
          </p:cNvPr>
          <p:cNvSpPr/>
          <p:nvPr/>
        </p:nvSpPr>
        <p:spPr>
          <a:xfrm>
            <a:off x="6317943" y="1637261"/>
            <a:ext cx="5584055" cy="7702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Listen and cross out the one with wrong sentences stress.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DA4AFB-6AD0-4686-ABBC-A431FD87CE08}"/>
              </a:ext>
            </a:extLst>
          </p:cNvPr>
          <p:cNvSpPr/>
          <p:nvPr/>
        </p:nvSpPr>
        <p:spPr>
          <a:xfrm>
            <a:off x="6317943" y="2552323"/>
            <a:ext cx="5584055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</a:rPr>
              <a:t>I </a:t>
            </a:r>
            <a:r>
              <a:rPr lang="en-SG" sz="2400" b="1" u="sng" dirty="0">
                <a:solidFill>
                  <a:schemeClr val="tx1"/>
                </a:solidFill>
              </a:rPr>
              <a:t>often</a:t>
            </a:r>
            <a:r>
              <a:rPr lang="en-SG" sz="2400" dirty="0">
                <a:solidFill>
                  <a:schemeClr val="tx1"/>
                </a:solidFill>
              </a:rPr>
              <a:t> watch movie on weekends.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00CA4B-305C-42B1-8E57-9F7B66676FF7}"/>
              </a:ext>
            </a:extLst>
          </p:cNvPr>
          <p:cNvSpPr/>
          <p:nvPr/>
        </p:nvSpPr>
        <p:spPr>
          <a:xfrm>
            <a:off x="6317943" y="3005768"/>
            <a:ext cx="5584055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</a:rPr>
              <a:t>I</a:t>
            </a:r>
            <a:r>
              <a:rPr lang="en-SG" sz="2400" b="1" u="sng" dirty="0">
                <a:solidFill>
                  <a:schemeClr val="tx1"/>
                </a:solidFill>
              </a:rPr>
              <a:t> usually </a:t>
            </a:r>
            <a:r>
              <a:rPr lang="en-SG" sz="2400" dirty="0">
                <a:solidFill>
                  <a:schemeClr val="tx1"/>
                </a:solidFill>
              </a:rPr>
              <a:t>play soccer on Sundays.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46AE2-7F9E-42B8-8ACF-233C5EF55154}"/>
              </a:ext>
            </a:extLst>
          </p:cNvPr>
          <p:cNvSpPr/>
          <p:nvPr/>
        </p:nvSpPr>
        <p:spPr>
          <a:xfrm>
            <a:off x="6317942" y="3595084"/>
            <a:ext cx="5584055" cy="7702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Read the sentences with the correct sentence stress to a partner.</a:t>
            </a:r>
          </a:p>
        </p:txBody>
      </p:sp>
      <p:pic>
        <p:nvPicPr>
          <p:cNvPr id="3" name="CD1-TRACK 48">
            <a:hlinkClick r:id="" action="ppaction://media"/>
            <a:extLst>
              <a:ext uri="{FF2B5EF4-FFF2-40B4-BE49-F238E27FC236}">
                <a16:creationId xmlns:a16="http://schemas.microsoft.com/office/drawing/2014/main" id="{F711CB45-B58D-4E23-BCF0-4D7DFB4B8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8233" y="2585591"/>
            <a:ext cx="406400" cy="406400"/>
          </a:xfrm>
          <a:prstGeom prst="rect">
            <a:avLst/>
          </a:prstGeom>
        </p:spPr>
      </p:pic>
      <p:pic>
        <p:nvPicPr>
          <p:cNvPr id="14" name="CD1-TRACK 49">
            <a:hlinkClick r:id="" action="ppaction://media"/>
            <a:extLst>
              <a:ext uri="{FF2B5EF4-FFF2-40B4-BE49-F238E27FC236}">
                <a16:creationId xmlns:a16="http://schemas.microsoft.com/office/drawing/2014/main" id="{0A5C1D14-0A64-423A-A952-DCE258EAF1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8538" y="1637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verbs of Frequency">
            <a:hlinkClick r:id="" action="ppaction://media"/>
            <a:extLst>
              <a:ext uri="{FF2B5EF4-FFF2-40B4-BE49-F238E27FC236}">
                <a16:creationId xmlns:a16="http://schemas.microsoft.com/office/drawing/2014/main" id="{DBCF914A-8222-43CD-874E-5EA6727C83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53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620" y="1067817"/>
            <a:ext cx="9152877" cy="5148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8A5E4-262E-4776-97FC-3E7881B946EF}"/>
              </a:ext>
            </a:extLst>
          </p:cNvPr>
          <p:cNvSpPr txBox="1"/>
          <p:nvPr/>
        </p:nvSpPr>
        <p:spPr>
          <a:xfrm>
            <a:off x="2929628" y="380080"/>
            <a:ext cx="617885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Listen and practice these sentences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F6080AC-7408-411E-9A53-A500823D9CDB}"/>
              </a:ext>
            </a:extLst>
          </p:cNvPr>
          <p:cNvSpPr/>
          <p:nvPr/>
        </p:nvSpPr>
        <p:spPr>
          <a:xfrm>
            <a:off x="832068" y="1164969"/>
            <a:ext cx="1233996" cy="1233996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01A252-C8E1-42F8-9D08-D431A51098B5}"/>
              </a:ext>
            </a:extLst>
          </p:cNvPr>
          <p:cNvSpPr/>
          <p:nvPr/>
        </p:nvSpPr>
        <p:spPr>
          <a:xfrm>
            <a:off x="3066397" y="1096052"/>
            <a:ext cx="1233996" cy="1233996"/>
          </a:xfrm>
          <a:prstGeom prst="ellipse">
            <a:avLst/>
          </a:prstGeom>
          <a:solidFill>
            <a:srgbClr val="80C8A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A0190A-F68C-4427-A1B6-DF86467AC2DC}"/>
              </a:ext>
            </a:extLst>
          </p:cNvPr>
          <p:cNvSpPr/>
          <p:nvPr/>
        </p:nvSpPr>
        <p:spPr>
          <a:xfrm>
            <a:off x="5558379" y="1016869"/>
            <a:ext cx="1233996" cy="1233996"/>
          </a:xfrm>
          <a:prstGeom prst="ellipse">
            <a:avLst/>
          </a:prstGeom>
          <a:solidFill>
            <a:srgbClr val="EC38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6B27D8-5AB2-4626-A86C-EF528F4ABECC}"/>
              </a:ext>
            </a:extLst>
          </p:cNvPr>
          <p:cNvSpPr/>
          <p:nvPr/>
        </p:nvSpPr>
        <p:spPr>
          <a:xfrm>
            <a:off x="7928675" y="974486"/>
            <a:ext cx="1233996" cy="1233996"/>
          </a:xfrm>
          <a:prstGeom prst="ellipse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E9C878-4937-4F61-B129-D6131354E14B}"/>
              </a:ext>
            </a:extLst>
          </p:cNvPr>
          <p:cNvSpPr/>
          <p:nvPr/>
        </p:nvSpPr>
        <p:spPr>
          <a:xfrm>
            <a:off x="10254012" y="1055706"/>
            <a:ext cx="1233996" cy="1233996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 descr="People running on a bridge&#10;&#10;Description automatically generated with low confidence">
            <a:extLst>
              <a:ext uri="{FF2B5EF4-FFF2-40B4-BE49-F238E27FC236}">
                <a16:creationId xmlns:a16="http://schemas.microsoft.com/office/drawing/2014/main" id="{7F7956BE-EBFC-4ECD-8C60-0E28A000C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0668" y="2927185"/>
            <a:ext cx="2265067" cy="1504005"/>
          </a:xfrm>
          <a:prstGeom prst="rect">
            <a:avLst/>
          </a:prstGeom>
        </p:spPr>
      </p:pic>
      <p:pic>
        <p:nvPicPr>
          <p:cNvPr id="17" name="Picture 16" descr="A group of children in a pool&#10;&#10;Description automatically generated with medium confidence">
            <a:extLst>
              <a:ext uri="{FF2B5EF4-FFF2-40B4-BE49-F238E27FC236}">
                <a16:creationId xmlns:a16="http://schemas.microsoft.com/office/drawing/2014/main" id="{6D7C2E66-4BA3-47EA-B0D2-183D917CD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780726" y="2925831"/>
            <a:ext cx="2005341" cy="1504006"/>
          </a:xfrm>
          <a:prstGeom prst="rect">
            <a:avLst/>
          </a:prstGeom>
        </p:spPr>
      </p:pic>
      <p:pic>
        <p:nvPicPr>
          <p:cNvPr id="20" name="Picture 19" descr="A picture containing person, indoor, young, child&#10;&#10;Description automatically generated">
            <a:extLst>
              <a:ext uri="{FF2B5EF4-FFF2-40B4-BE49-F238E27FC236}">
                <a16:creationId xmlns:a16="http://schemas.microsoft.com/office/drawing/2014/main" id="{88A06388-7CA9-4CFD-AC09-6C34ED7B2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220663" y="2877971"/>
            <a:ext cx="1909428" cy="1527542"/>
          </a:xfrm>
          <a:prstGeom prst="rect">
            <a:avLst/>
          </a:prstGeom>
        </p:spPr>
      </p:pic>
      <p:pic>
        <p:nvPicPr>
          <p:cNvPr id="23" name="Picture 22" descr="A couple of women playing tennis&#10;&#10;Description automatically generated with low confidence">
            <a:extLst>
              <a:ext uri="{FF2B5EF4-FFF2-40B4-BE49-F238E27FC236}">
                <a16:creationId xmlns:a16="http://schemas.microsoft.com/office/drawing/2014/main" id="{C7CA098F-C546-4A13-9419-6A2321AB6A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509451" y="2937012"/>
            <a:ext cx="2072445" cy="1381491"/>
          </a:xfrm>
          <a:prstGeom prst="rect">
            <a:avLst/>
          </a:prstGeom>
        </p:spPr>
      </p:pic>
      <p:pic>
        <p:nvPicPr>
          <p:cNvPr id="28" name="Picture 27" descr="A person doing yoga&#10;&#10;Description automatically generated with low confidence">
            <a:extLst>
              <a:ext uri="{FF2B5EF4-FFF2-40B4-BE49-F238E27FC236}">
                <a16:creationId xmlns:a16="http://schemas.microsoft.com/office/drawing/2014/main" id="{7A7C8323-D669-4101-BD76-28B52EB823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16797" r="15620"/>
          <a:stretch/>
        </p:blipFill>
        <p:spPr>
          <a:xfrm>
            <a:off x="9888275" y="2699032"/>
            <a:ext cx="2063057" cy="16018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BD4479-AE1D-4678-A199-4190F174749C}"/>
              </a:ext>
            </a:extLst>
          </p:cNvPr>
          <p:cNvSpPr txBox="1"/>
          <p:nvPr/>
        </p:nvSpPr>
        <p:spPr>
          <a:xfrm>
            <a:off x="2243909" y="214929"/>
            <a:ext cx="709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Choose a number and see what activities are?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E42951-3F0C-4E71-A233-AA36CC56D568}"/>
              </a:ext>
            </a:extLst>
          </p:cNvPr>
          <p:cNvSpPr txBox="1"/>
          <p:nvPr/>
        </p:nvSpPr>
        <p:spPr>
          <a:xfrm>
            <a:off x="170682" y="4959410"/>
            <a:ext cx="255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Roboto" panose="02000000000000000000" pitchFamily="2" charset="0"/>
                <a:ea typeface="Roboto" panose="02000000000000000000" pitchFamily="2" charset="0"/>
              </a:rPr>
              <a:t>go running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801D3E-C838-4663-9E52-F0D496048289}"/>
              </a:ext>
            </a:extLst>
          </p:cNvPr>
          <p:cNvSpPr txBox="1"/>
          <p:nvPr/>
        </p:nvSpPr>
        <p:spPr>
          <a:xfrm>
            <a:off x="2472429" y="5029042"/>
            <a:ext cx="274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Roboto" panose="02000000000000000000" pitchFamily="2" charset="0"/>
                <a:ea typeface="Roboto" panose="02000000000000000000" pitchFamily="2" charset="0"/>
              </a:rPr>
              <a:t>go swimming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AC311-68BB-4471-9BA8-BD62CB424E7A}"/>
              </a:ext>
            </a:extLst>
          </p:cNvPr>
          <p:cNvSpPr txBox="1"/>
          <p:nvPr/>
        </p:nvSpPr>
        <p:spPr>
          <a:xfrm>
            <a:off x="5244314" y="4844377"/>
            <a:ext cx="2748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play computer games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2548CB-3908-4FCF-9378-601537794D4D}"/>
              </a:ext>
            </a:extLst>
          </p:cNvPr>
          <p:cNvSpPr txBox="1"/>
          <p:nvPr/>
        </p:nvSpPr>
        <p:spPr>
          <a:xfrm>
            <a:off x="7953788" y="4910657"/>
            <a:ext cx="2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play badminton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C27218-97B1-4D9E-B2BF-AFD9472A6C68}"/>
              </a:ext>
            </a:extLst>
          </p:cNvPr>
          <p:cNvSpPr txBox="1"/>
          <p:nvPr/>
        </p:nvSpPr>
        <p:spPr>
          <a:xfrm>
            <a:off x="10702022" y="4910657"/>
            <a:ext cx="197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do yoga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running16302031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-computer-games16302031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302031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ga1630203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-swimming16302030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running16302031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-swimming16302030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-computer-games16302031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302031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ga1630203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B677F2-B698-4902-AC5F-6A920C5ECC1F}"/>
              </a:ext>
            </a:extLst>
          </p:cNvPr>
          <p:cNvSpPr/>
          <p:nvPr/>
        </p:nvSpPr>
        <p:spPr>
          <a:xfrm>
            <a:off x="4692645" y="2516679"/>
            <a:ext cx="2972501" cy="3622277"/>
          </a:xfrm>
          <a:prstGeom prst="roundRect">
            <a:avLst>
              <a:gd name="adj" fmla="val 4223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after school                on the weekends     </a:t>
            </a:r>
          </a:p>
          <a:p>
            <a:pPr>
              <a:lnSpc>
                <a:spcPct val="20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 in the afternoons </a:t>
            </a:r>
          </a:p>
          <a:p>
            <a:pPr>
              <a:lnSpc>
                <a:spcPct val="20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In the mornings                       on Saturdays.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061C8-A664-4A36-8659-648E3CC0A963}"/>
              </a:ext>
            </a:extLst>
          </p:cNvPr>
          <p:cNvSpPr txBox="1"/>
          <p:nvPr/>
        </p:nvSpPr>
        <p:spPr>
          <a:xfrm>
            <a:off x="1842038" y="182442"/>
            <a:ext cx="850792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Use the words to ask your partner. Pay attention to the stress of the adverbs</a:t>
            </a:r>
            <a:endParaRPr lang="en-US" sz="2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AC7321-F698-49F8-98D4-3F1A32C37AD2}"/>
              </a:ext>
            </a:extLst>
          </p:cNvPr>
          <p:cNvGrpSpPr/>
          <p:nvPr/>
        </p:nvGrpSpPr>
        <p:grpSpPr>
          <a:xfrm>
            <a:off x="3853121" y="2090605"/>
            <a:ext cx="1103568" cy="4456879"/>
            <a:chOff x="3853121" y="2090605"/>
            <a:chExt cx="1103568" cy="4456879"/>
          </a:xfrm>
        </p:grpSpPr>
        <p:pic>
          <p:nvPicPr>
            <p:cNvPr id="8" name="Picture 7" descr="People running on a bridge&#10;&#10;Description automatically generated with low confidence">
              <a:extLst>
                <a:ext uri="{FF2B5EF4-FFF2-40B4-BE49-F238E27FC236}">
                  <a16:creationId xmlns:a16="http://schemas.microsoft.com/office/drawing/2014/main" id="{0B0B1033-95B9-492C-94F4-69B22EE00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933019" y="4934956"/>
              <a:ext cx="949699" cy="630601"/>
            </a:xfrm>
            <a:prstGeom prst="rect">
              <a:avLst/>
            </a:prstGeom>
          </p:spPr>
        </p:pic>
        <p:pic>
          <p:nvPicPr>
            <p:cNvPr id="9" name="Picture 8" descr="A group of children in a pool&#10;&#10;Description automatically generated with medium confidence">
              <a:extLst>
                <a:ext uri="{FF2B5EF4-FFF2-40B4-BE49-F238E27FC236}">
                  <a16:creationId xmlns:a16="http://schemas.microsoft.com/office/drawing/2014/main" id="{45397B33-AA75-4A58-AA45-2D6623403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933020" y="5835211"/>
              <a:ext cx="949698" cy="712273"/>
            </a:xfrm>
            <a:prstGeom prst="rect">
              <a:avLst/>
            </a:prstGeom>
          </p:spPr>
        </p:pic>
        <p:pic>
          <p:nvPicPr>
            <p:cNvPr id="10" name="Picture 9" descr="A picture containing person, indoor, young, child&#10;&#10;Description automatically generated">
              <a:extLst>
                <a:ext uri="{FF2B5EF4-FFF2-40B4-BE49-F238E27FC236}">
                  <a16:creationId xmlns:a16="http://schemas.microsoft.com/office/drawing/2014/main" id="{71FB19C4-AFB9-4F66-B54F-C5D9A8468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933019" y="3013371"/>
              <a:ext cx="1023670" cy="818936"/>
            </a:xfrm>
            <a:prstGeom prst="rect">
              <a:avLst/>
            </a:prstGeom>
          </p:spPr>
        </p:pic>
        <p:pic>
          <p:nvPicPr>
            <p:cNvPr id="11" name="Picture 10" descr="A couple of women playing tennis&#10;&#10;Description automatically generated with low confidence">
              <a:extLst>
                <a:ext uri="{FF2B5EF4-FFF2-40B4-BE49-F238E27FC236}">
                  <a16:creationId xmlns:a16="http://schemas.microsoft.com/office/drawing/2014/main" id="{96A4EFC4-2207-459E-87EB-E34CD67D2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933019" y="4034700"/>
              <a:ext cx="945998" cy="630602"/>
            </a:xfrm>
            <a:prstGeom prst="rect">
              <a:avLst/>
            </a:prstGeom>
          </p:spPr>
        </p:pic>
        <p:pic>
          <p:nvPicPr>
            <p:cNvPr id="12" name="Picture 11" descr="A person doing yoga&#10;&#10;Description automatically generated with low confidence">
              <a:extLst>
                <a:ext uri="{FF2B5EF4-FFF2-40B4-BE49-F238E27FC236}">
                  <a16:creationId xmlns:a16="http://schemas.microsoft.com/office/drawing/2014/main" id="{35CDC8DA-A326-4620-AB2C-F944B17BA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6797" r="15620"/>
            <a:stretch/>
          </p:blipFill>
          <p:spPr>
            <a:xfrm>
              <a:off x="3853121" y="2090605"/>
              <a:ext cx="869626" cy="67521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70B7DF-5896-4C6E-A383-667737D222F0}"/>
              </a:ext>
            </a:extLst>
          </p:cNvPr>
          <p:cNvSpPr txBox="1"/>
          <p:nvPr/>
        </p:nvSpPr>
        <p:spPr>
          <a:xfrm>
            <a:off x="213065" y="3863178"/>
            <a:ext cx="218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/>
              <a:t>How often do you….?</a:t>
            </a:r>
            <a:endParaRPr lang="en-US" sz="28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E09729-60F8-4D30-83B4-85221F2BCC3E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396972" y="2556771"/>
            <a:ext cx="1456149" cy="178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AF1EF7-1791-4DD7-95B7-6B22E952C3B6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396972" y="3604465"/>
            <a:ext cx="1456149" cy="735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A70594-39C3-4A3E-BA87-D04FC2846A1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396972" y="4340232"/>
            <a:ext cx="1456149" cy="76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53648E-C2C8-4C1E-A982-CD0DCC6E0FA0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396972" y="4340232"/>
            <a:ext cx="1420637" cy="844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E90031-A91C-4AC3-B388-E96E556DF1B0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>
            <a:off x="2396972" y="4340232"/>
            <a:ext cx="1536048" cy="1851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D06550-86C5-4CEB-BBFA-85CE96BDE944}"/>
              </a:ext>
            </a:extLst>
          </p:cNvPr>
          <p:cNvCxnSpPr>
            <a:cxnSpLocks/>
          </p:cNvCxnSpPr>
          <p:nvPr/>
        </p:nvCxnSpPr>
        <p:spPr>
          <a:xfrm>
            <a:off x="7119891" y="1936204"/>
            <a:ext cx="0" cy="4921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5B9CAF6-F88B-466C-A2FD-1384361942F3}"/>
              </a:ext>
            </a:extLst>
          </p:cNvPr>
          <p:cNvSpPr txBox="1"/>
          <p:nvPr/>
        </p:nvSpPr>
        <p:spPr>
          <a:xfrm>
            <a:off x="7272633" y="3888336"/>
            <a:ext cx="49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52C695-F27F-49FA-8B92-287535F83906}"/>
              </a:ext>
            </a:extLst>
          </p:cNvPr>
          <p:cNvSpPr/>
          <p:nvPr/>
        </p:nvSpPr>
        <p:spPr>
          <a:xfrm>
            <a:off x="7415199" y="2350661"/>
            <a:ext cx="2486470" cy="3622277"/>
          </a:xfrm>
          <a:prstGeom prst="roundRect">
            <a:avLst>
              <a:gd name="adj" fmla="val 4223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rarely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9BD953-0F7E-4692-A948-8ED9E46005A1}"/>
              </a:ext>
            </a:extLst>
          </p:cNvPr>
          <p:cNvGrpSpPr/>
          <p:nvPr/>
        </p:nvGrpSpPr>
        <p:grpSpPr>
          <a:xfrm>
            <a:off x="9738362" y="1951890"/>
            <a:ext cx="1103568" cy="4456879"/>
            <a:chOff x="3853121" y="2090605"/>
            <a:chExt cx="1103568" cy="4456879"/>
          </a:xfrm>
        </p:grpSpPr>
        <p:pic>
          <p:nvPicPr>
            <p:cNvPr id="40" name="Picture 39" descr="People running on a bridge&#10;&#10;Description automatically generated with low confidence">
              <a:extLst>
                <a:ext uri="{FF2B5EF4-FFF2-40B4-BE49-F238E27FC236}">
                  <a16:creationId xmlns:a16="http://schemas.microsoft.com/office/drawing/2014/main" id="{263C1EE2-F3DA-4029-8B60-3AFF50A1B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933019" y="4934956"/>
              <a:ext cx="949699" cy="630601"/>
            </a:xfrm>
            <a:prstGeom prst="rect">
              <a:avLst/>
            </a:prstGeom>
          </p:spPr>
        </p:pic>
        <p:pic>
          <p:nvPicPr>
            <p:cNvPr id="41" name="Picture 40" descr="A group of children in a pool&#10;&#10;Description automatically generated with medium confidence">
              <a:extLst>
                <a:ext uri="{FF2B5EF4-FFF2-40B4-BE49-F238E27FC236}">
                  <a16:creationId xmlns:a16="http://schemas.microsoft.com/office/drawing/2014/main" id="{6AB092E4-C916-4CA4-B135-F4C86993A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933020" y="5835211"/>
              <a:ext cx="949698" cy="712273"/>
            </a:xfrm>
            <a:prstGeom prst="rect">
              <a:avLst/>
            </a:prstGeom>
          </p:spPr>
        </p:pic>
        <p:pic>
          <p:nvPicPr>
            <p:cNvPr id="42" name="Picture 41" descr="A picture containing person, indoor, young, child&#10;&#10;Description automatically generated">
              <a:extLst>
                <a:ext uri="{FF2B5EF4-FFF2-40B4-BE49-F238E27FC236}">
                  <a16:creationId xmlns:a16="http://schemas.microsoft.com/office/drawing/2014/main" id="{5A318CFE-DF2D-4243-B408-1449AA89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933019" y="3013371"/>
              <a:ext cx="1023670" cy="818936"/>
            </a:xfrm>
            <a:prstGeom prst="rect">
              <a:avLst/>
            </a:prstGeom>
          </p:spPr>
        </p:pic>
        <p:pic>
          <p:nvPicPr>
            <p:cNvPr id="43" name="Picture 42" descr="A couple of women playing tennis&#10;&#10;Description automatically generated with low confidence">
              <a:extLst>
                <a:ext uri="{FF2B5EF4-FFF2-40B4-BE49-F238E27FC236}">
                  <a16:creationId xmlns:a16="http://schemas.microsoft.com/office/drawing/2014/main" id="{FFAD6C93-BE0F-466D-8EB5-0C787A5C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933019" y="4034700"/>
              <a:ext cx="945998" cy="630602"/>
            </a:xfrm>
            <a:prstGeom prst="rect">
              <a:avLst/>
            </a:prstGeom>
          </p:spPr>
        </p:pic>
        <p:pic>
          <p:nvPicPr>
            <p:cNvPr id="44" name="Picture 43" descr="A person doing yoga&#10;&#10;Description automatically generated with low confidence">
              <a:extLst>
                <a:ext uri="{FF2B5EF4-FFF2-40B4-BE49-F238E27FC236}">
                  <a16:creationId xmlns:a16="http://schemas.microsoft.com/office/drawing/2014/main" id="{7003E4E1-40A8-4D51-B415-C2B88C734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6797" r="15620"/>
            <a:stretch/>
          </p:blipFill>
          <p:spPr>
            <a:xfrm>
              <a:off x="3853121" y="2090605"/>
              <a:ext cx="869626" cy="67521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04A5AC-EBBF-4E9A-B155-475AAC80656B}"/>
              </a:ext>
            </a:extLst>
          </p:cNvPr>
          <p:cNvSpPr txBox="1"/>
          <p:nvPr/>
        </p:nvSpPr>
        <p:spPr>
          <a:xfrm>
            <a:off x="3413377" y="1283093"/>
            <a:ext cx="279692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SG"/>
              <a:t>       </a:t>
            </a:r>
            <a:r>
              <a:rPr lang="en-SG" sz="2800" b="1"/>
              <a:t>STUDENT </a:t>
            </a:r>
            <a:r>
              <a:rPr lang="en-SG" sz="2800" b="1" dirty="0"/>
              <a:t>A</a:t>
            </a:r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A0CA54-0FE2-4B5B-9A76-0D2F35890E48}"/>
              </a:ext>
            </a:extLst>
          </p:cNvPr>
          <p:cNvSpPr txBox="1"/>
          <p:nvPr/>
        </p:nvSpPr>
        <p:spPr>
          <a:xfrm>
            <a:off x="8556936" y="1241839"/>
            <a:ext cx="236285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SG"/>
              <a:t>   </a:t>
            </a:r>
            <a:r>
              <a:rPr lang="en-SG" sz="2800" b="1" dirty="0"/>
              <a:t>STUDENT B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5263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AB3687-5026-476A-9871-F9B37A7526C7}"/>
              </a:ext>
            </a:extLst>
          </p:cNvPr>
          <p:cNvSpPr txBox="1"/>
          <p:nvPr/>
        </p:nvSpPr>
        <p:spPr>
          <a:xfrm>
            <a:off x="1436795" y="1988527"/>
            <a:ext cx="90707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</a:rPr>
              <a:t>    A: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swimming?</a:t>
            </a:r>
            <a:endParaRPr lang="en-US" sz="32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B: I often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swimming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the weekends.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A: </a:t>
            </a:r>
            <a:r>
              <a:rPr lang="en-US" sz="2800" dirty="0">
                <a:latin typeface="Times New Roman" panose="02020603050405020304" pitchFamily="18" charset="0"/>
              </a:rPr>
              <a:t>How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video games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B: I </a:t>
            </a:r>
            <a:r>
              <a:rPr lang="en-US" sz="2800" dirty="0">
                <a:latin typeface="Times New Roman" panose="02020603050405020304" pitchFamily="18" charset="0"/>
              </a:rPr>
              <a:t>sometimes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video games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school.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A: How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yoga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B: I usually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yoga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afternoons.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A: How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tennis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B: I always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tennis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Saturdays.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622CC-C1AB-460D-B901-DBF95BDF7853}"/>
              </a:ext>
            </a:extLst>
          </p:cNvPr>
          <p:cNvSpPr txBox="1"/>
          <p:nvPr/>
        </p:nvSpPr>
        <p:spPr>
          <a:xfrm>
            <a:off x="1305015" y="826821"/>
            <a:ext cx="958196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Look at the sample conversation and change your own words and practice with your partners.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00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555</Words>
  <Application>Microsoft Office PowerPoint</Application>
  <PresentationFormat>Widescreen</PresentationFormat>
  <Paragraphs>84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 Light</vt:lpstr>
      <vt:lpstr>Calibri</vt:lpstr>
      <vt:lpstr>Roboto</vt:lpstr>
      <vt:lpstr>Tahoma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15</cp:revision>
  <dcterms:created xsi:type="dcterms:W3CDTF">2021-08-27T15:18:27Z</dcterms:created>
  <dcterms:modified xsi:type="dcterms:W3CDTF">2021-09-16T14:34:44Z</dcterms:modified>
</cp:coreProperties>
</file>