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294" r:id="rId3"/>
    <p:sldId id="311" r:id="rId4"/>
    <p:sldId id="315" r:id="rId5"/>
    <p:sldId id="314" r:id="rId6"/>
    <p:sldId id="318" r:id="rId7"/>
    <p:sldId id="317" r:id="rId8"/>
    <p:sldId id="320" r:id="rId9"/>
    <p:sldId id="319" r:id="rId10"/>
    <p:sldId id="316" r:id="rId11"/>
    <p:sldId id="323" r:id="rId12"/>
    <p:sldId id="322" r:id="rId13"/>
    <p:sldId id="321" r:id="rId14"/>
    <p:sldId id="313" r:id="rId15"/>
    <p:sldId id="325" r:id="rId16"/>
    <p:sldId id="324" r:id="rId17"/>
    <p:sldId id="312" r:id="rId18"/>
    <p:sldId id="32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5" autoAdjust="0"/>
    <p:restoredTop sz="94660"/>
  </p:normalViewPr>
  <p:slideViewPr>
    <p:cSldViewPr>
      <p:cViewPr varScale="1">
        <p:scale>
          <a:sx n="86" d="100"/>
          <a:sy n="86" d="100"/>
        </p:scale>
        <p:origin x="141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r>
              <a:rPr lang="en-US" sz="3200" b="1" dirty="0" smtClean="0">
                <a:solidFill>
                  <a:srgbClr val="FF0000"/>
                </a:solidFill>
                <a:latin typeface="Times New Roman" pitchFamily="18" charset="0"/>
                <a:cs typeface="Times New Roman" pitchFamily="18" charset="0"/>
              </a:rPr>
              <a:t>SỬ 7-ÔN TẬP CUỐI KÌ 2-23-24</a:t>
            </a:r>
            <a:endParaRPr lang="en-US" sz="32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143000"/>
            <a:ext cx="9144000" cy="4983163"/>
          </a:xfrm>
        </p:spPr>
        <p:txBody>
          <a:bodyPr>
            <a:normAutofit/>
          </a:bodyPr>
          <a:lstStyle/>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079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010507"/>
          </a:xfrm>
        </p:spPr>
        <p:txBody>
          <a:bodyPr>
            <a:normAutofit/>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1. Thời Lê sơ, triều vua nào có  bộ máy chính quyền phong kiến hoàn chỉnh nhất ?</a:t>
            </a:r>
          </a:p>
          <a:p>
            <a:pPr marL="742950" indent="-742950">
              <a:buAutoNum type="alphaUcPeriod"/>
            </a:pPr>
            <a:r>
              <a:rPr lang="vi-VN" sz="3600" dirty="0" smtClean="0">
                <a:solidFill>
                  <a:srgbClr val="0033CC"/>
                </a:solidFill>
                <a:latin typeface="Times New Roman" pitchFamily="18" charset="0"/>
                <a:cs typeface="Times New Roman" pitchFamily="18" charset="0"/>
              </a:rPr>
              <a:t>Lê </a:t>
            </a:r>
            <a:r>
              <a:rPr lang="vi-VN" sz="3600" dirty="0">
                <a:solidFill>
                  <a:srgbClr val="0033CC"/>
                </a:solidFill>
                <a:latin typeface="Times New Roman" pitchFamily="18" charset="0"/>
                <a:cs typeface="Times New Roman" pitchFamily="18" charset="0"/>
              </a:rPr>
              <a:t>Thánh Tông      B. Lê Lợi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Lê Thái Tổ 	          </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D</a:t>
            </a:r>
            <a:r>
              <a:rPr lang="vi-VN" sz="3600" dirty="0">
                <a:solidFill>
                  <a:srgbClr val="0033CC"/>
                </a:solidFill>
                <a:latin typeface="Times New Roman" pitchFamily="18" charset="0"/>
                <a:cs typeface="Times New Roman" pitchFamily="18" charset="0"/>
              </a:rPr>
              <a:t>. Lê sơ  </a:t>
            </a:r>
          </a:p>
          <a:p>
            <a:pPr marL="0" indent="0">
              <a:buNone/>
            </a:pPr>
            <a:r>
              <a:rPr lang="vi-VN" sz="3600" dirty="0">
                <a:solidFill>
                  <a:srgbClr val="0033CC"/>
                </a:solidFill>
                <a:latin typeface="Times New Roman" pitchFamily="18" charset="0"/>
                <a:cs typeface="Times New Roman" pitchFamily="18" charset="0"/>
              </a:rPr>
              <a:t>Câu 2. Trong xã hội thời Lê sơ, tầng lớp nào chiếm tuyệt đại đa số trong dân cư ?</a:t>
            </a:r>
          </a:p>
          <a:p>
            <a:pPr marL="742950" indent="-742950">
              <a:buAutoNum type="alphaUcPeriod"/>
            </a:pPr>
            <a:r>
              <a:rPr lang="vi-VN" sz="3600" dirty="0" smtClean="0">
                <a:solidFill>
                  <a:srgbClr val="0033CC"/>
                </a:solidFill>
                <a:latin typeface="Times New Roman" pitchFamily="18" charset="0"/>
                <a:cs typeface="Times New Roman" pitchFamily="18" charset="0"/>
              </a:rPr>
              <a:t>Quý </a:t>
            </a:r>
            <a:r>
              <a:rPr lang="vi-VN" sz="3600" dirty="0">
                <a:solidFill>
                  <a:srgbClr val="0033CC"/>
                </a:solidFill>
                <a:latin typeface="Times New Roman" pitchFamily="18" charset="0"/>
                <a:cs typeface="Times New Roman" pitchFamily="18" charset="0"/>
              </a:rPr>
              <a:t>tộc 	        </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B</a:t>
            </a:r>
            <a:r>
              <a:rPr lang="vi-VN" sz="3600" dirty="0">
                <a:solidFill>
                  <a:srgbClr val="0033CC"/>
                </a:solidFill>
                <a:latin typeface="Times New Roman" pitchFamily="18" charset="0"/>
                <a:cs typeface="Times New Roman" pitchFamily="18" charset="0"/>
              </a:rPr>
              <a:t>. Địa chủ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Thương nhân  		D. Nông dân</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679216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848707"/>
          </a:xfrm>
        </p:spPr>
        <p:txBody>
          <a:bodyPr>
            <a:normAutofit/>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3. Nhà Trần được thành lập trong hoàn cảnh nào ?</a:t>
            </a:r>
          </a:p>
          <a:p>
            <a:pPr marL="0" indent="0">
              <a:buNone/>
            </a:pPr>
            <a:r>
              <a:rPr lang="vi-VN" sz="3600" dirty="0">
                <a:solidFill>
                  <a:srgbClr val="0033CC"/>
                </a:solidFill>
                <a:latin typeface="Times New Roman" pitchFamily="18" charset="0"/>
                <a:cs typeface="Times New Roman" pitchFamily="18" charset="0"/>
              </a:rPr>
              <a:t>A. Nhà Lý ngày càng suy yếu</a:t>
            </a:r>
          </a:p>
          <a:p>
            <a:pPr marL="0" indent="0">
              <a:buNone/>
            </a:pPr>
            <a:r>
              <a:rPr lang="vi-VN" sz="3600" dirty="0">
                <a:solidFill>
                  <a:srgbClr val="0033CC"/>
                </a:solidFill>
                <a:latin typeface="Times New Roman" pitchFamily="18" charset="0"/>
                <a:cs typeface="Times New Roman" pitchFamily="18" charset="0"/>
              </a:rPr>
              <a:t>B. Đất nước bị giặc ngoại xâm lăm le xâm lược.</a:t>
            </a:r>
          </a:p>
          <a:p>
            <a:pPr marL="0" indent="0">
              <a:buNone/>
            </a:pPr>
            <a:r>
              <a:rPr lang="vi-VN" sz="3600" dirty="0">
                <a:solidFill>
                  <a:srgbClr val="0033CC"/>
                </a:solidFill>
                <a:latin typeface="Times New Roman" pitchFamily="18" charset="0"/>
                <a:cs typeface="Times New Roman" pitchFamily="18" charset="0"/>
              </a:rPr>
              <a:t>C. Sau chiến thắng chống quân xâm lược</a:t>
            </a:r>
          </a:p>
          <a:p>
            <a:pPr marL="0" indent="0">
              <a:buNone/>
            </a:pPr>
            <a:r>
              <a:rPr lang="vi-VN" sz="3600" dirty="0">
                <a:solidFill>
                  <a:srgbClr val="0033CC"/>
                </a:solidFill>
                <a:latin typeface="Times New Roman" pitchFamily="18" charset="0"/>
                <a:cs typeface="Times New Roman" pitchFamily="18" charset="0"/>
              </a:rPr>
              <a:t>D. Đất nước bị phân tán, chia rẽ</a:t>
            </a:r>
          </a:p>
          <a:p>
            <a:pPr marL="0" indent="0">
              <a:buNone/>
            </a:pPr>
            <a:r>
              <a:rPr lang="vi-VN" sz="3600" dirty="0">
                <a:solidFill>
                  <a:srgbClr val="0033CC"/>
                </a:solidFill>
                <a:latin typeface="Times New Roman" pitchFamily="18" charset="0"/>
                <a:cs typeface="Times New Roman" pitchFamily="18" charset="0"/>
              </a:rPr>
              <a:t>Câu 4. Bộ luật thời Trần có tên là	</a:t>
            </a:r>
          </a:p>
          <a:p>
            <a:pPr marL="514350" indent="-514350">
              <a:buAutoNum type="alphaUcPeriod"/>
            </a:pPr>
            <a:r>
              <a:rPr lang="vi-VN" sz="3600" dirty="0" smtClean="0">
                <a:solidFill>
                  <a:srgbClr val="0033CC"/>
                </a:solidFill>
                <a:latin typeface="Times New Roman" pitchFamily="18" charset="0"/>
                <a:cs typeface="Times New Roman" pitchFamily="18" charset="0"/>
              </a:rPr>
              <a:t>Hình Thư.    </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B</a:t>
            </a:r>
            <a:r>
              <a:rPr lang="vi-VN" sz="3600" dirty="0">
                <a:solidFill>
                  <a:srgbClr val="0033CC"/>
                </a:solidFill>
                <a:latin typeface="Times New Roman" pitchFamily="18" charset="0"/>
                <a:cs typeface="Times New Roman" pitchFamily="18" charset="0"/>
              </a:rPr>
              <a:t>. Quốc thư.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Ngụ binh ư nông.	D. Quốc triều hình luật.</a:t>
            </a:r>
          </a:p>
          <a:p>
            <a:pPr marL="0" indent="0">
              <a:buNone/>
            </a:pP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796085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162907"/>
          </a:xfrm>
        </p:spPr>
        <p:txBody>
          <a:bodyPr>
            <a:normAutofit/>
          </a:bodyPr>
          <a:lstStyle/>
          <a:p>
            <a:pPr marL="0" indent="0">
              <a:buNone/>
            </a:pPr>
            <a:r>
              <a:rPr lang="vi-VN" sz="3900" dirty="0" smtClean="0">
                <a:solidFill>
                  <a:srgbClr val="0033CC"/>
                </a:solidFill>
                <a:latin typeface="Times New Roman" pitchFamily="18" charset="0"/>
                <a:cs typeface="Times New Roman" pitchFamily="18" charset="0"/>
              </a:rPr>
              <a:t>Câu </a:t>
            </a:r>
            <a:r>
              <a:rPr lang="vi-VN" sz="3900" dirty="0">
                <a:solidFill>
                  <a:srgbClr val="0033CC"/>
                </a:solidFill>
                <a:latin typeface="Times New Roman" pitchFamily="18" charset="0"/>
                <a:cs typeface="Times New Roman" pitchFamily="18" charset="0"/>
              </a:rPr>
              <a:t>5. Ai là người thầy giáo nổi tiếng thời Trần ?</a:t>
            </a:r>
          </a:p>
          <a:p>
            <a:pPr marL="742950" indent="-742950">
              <a:buAutoNum type="alphaUcPeriod"/>
            </a:pPr>
            <a:r>
              <a:rPr lang="vi-VN" sz="3900" dirty="0" smtClean="0">
                <a:solidFill>
                  <a:srgbClr val="0033CC"/>
                </a:solidFill>
                <a:latin typeface="Times New Roman" pitchFamily="18" charset="0"/>
                <a:cs typeface="Times New Roman" pitchFamily="18" charset="0"/>
              </a:rPr>
              <a:t>Trần </a:t>
            </a:r>
            <a:r>
              <a:rPr lang="vi-VN" sz="3900" dirty="0">
                <a:solidFill>
                  <a:srgbClr val="0033CC"/>
                </a:solidFill>
                <a:latin typeface="Times New Roman" pitchFamily="18" charset="0"/>
                <a:cs typeface="Times New Roman" pitchFamily="18" charset="0"/>
              </a:rPr>
              <a:t>Nhân Tông     B.Trần Quốc Tuấn     </a:t>
            </a:r>
            <a:endParaRPr lang="en-US" sz="3900" dirty="0" smtClean="0">
              <a:solidFill>
                <a:srgbClr val="0033CC"/>
              </a:solidFill>
              <a:latin typeface="Times New Roman" pitchFamily="18" charset="0"/>
              <a:cs typeface="Times New Roman" pitchFamily="18" charset="0"/>
            </a:endParaRPr>
          </a:p>
          <a:p>
            <a:pPr marL="0" indent="0">
              <a:buNone/>
            </a:pPr>
            <a:r>
              <a:rPr lang="vi-VN" sz="3900" dirty="0" smtClean="0">
                <a:solidFill>
                  <a:srgbClr val="0033CC"/>
                </a:solidFill>
                <a:latin typeface="Times New Roman" pitchFamily="18" charset="0"/>
                <a:cs typeface="Times New Roman" pitchFamily="18" charset="0"/>
              </a:rPr>
              <a:t>C</a:t>
            </a:r>
            <a:r>
              <a:rPr lang="vi-VN" sz="3900" dirty="0">
                <a:solidFill>
                  <a:srgbClr val="0033CC"/>
                </a:solidFill>
                <a:latin typeface="Times New Roman" pitchFamily="18" charset="0"/>
                <a:cs typeface="Times New Roman" pitchFamily="18" charset="0"/>
              </a:rPr>
              <a:t>. Chu Văn An  	</a:t>
            </a:r>
            <a:r>
              <a:rPr lang="en-US" sz="3900" dirty="0" smtClean="0">
                <a:solidFill>
                  <a:srgbClr val="0033CC"/>
                </a:solidFill>
                <a:latin typeface="Times New Roman" pitchFamily="18" charset="0"/>
                <a:cs typeface="Times New Roman" pitchFamily="18" charset="0"/>
              </a:rPr>
              <a:t>	</a:t>
            </a:r>
            <a:r>
              <a:rPr lang="vi-VN" sz="3900" dirty="0" smtClean="0">
                <a:solidFill>
                  <a:srgbClr val="0033CC"/>
                </a:solidFill>
                <a:latin typeface="Times New Roman" pitchFamily="18" charset="0"/>
                <a:cs typeface="Times New Roman" pitchFamily="18" charset="0"/>
              </a:rPr>
              <a:t>D</a:t>
            </a:r>
            <a:r>
              <a:rPr lang="vi-VN" sz="3900" dirty="0">
                <a:solidFill>
                  <a:srgbClr val="0033CC"/>
                </a:solidFill>
                <a:latin typeface="Times New Roman" pitchFamily="18" charset="0"/>
                <a:cs typeface="Times New Roman" pitchFamily="18" charset="0"/>
              </a:rPr>
              <a:t>. Lê Văn Hưu</a:t>
            </a:r>
          </a:p>
          <a:p>
            <a:pPr marL="0" indent="0">
              <a:buNone/>
            </a:pPr>
            <a:r>
              <a:rPr lang="vi-VN" sz="3900" dirty="0">
                <a:solidFill>
                  <a:srgbClr val="0033CC"/>
                </a:solidFill>
                <a:latin typeface="Times New Roman" pitchFamily="18" charset="0"/>
                <a:cs typeface="Times New Roman" pitchFamily="18" charset="0"/>
              </a:rPr>
              <a:t>Câu 6. Trong cuộc khởi nghĩa Lam Sơn, ai đã đóng giả làm Lê Lợi ?</a:t>
            </a:r>
          </a:p>
          <a:p>
            <a:pPr marL="742950" indent="-742950">
              <a:buAutoNum type="alphaUcPeriod"/>
            </a:pPr>
            <a:r>
              <a:rPr lang="vi-VN" sz="3900" dirty="0" smtClean="0">
                <a:solidFill>
                  <a:srgbClr val="0033CC"/>
                </a:solidFill>
                <a:latin typeface="Times New Roman" pitchFamily="18" charset="0"/>
                <a:cs typeface="Times New Roman" pitchFamily="18" charset="0"/>
              </a:rPr>
              <a:t>Lê </a:t>
            </a:r>
            <a:r>
              <a:rPr lang="vi-VN" sz="3900" dirty="0">
                <a:solidFill>
                  <a:srgbClr val="0033CC"/>
                </a:solidFill>
                <a:latin typeface="Times New Roman" pitchFamily="18" charset="0"/>
                <a:cs typeface="Times New Roman" pitchFamily="18" charset="0"/>
              </a:rPr>
              <a:t>Lai  	</a:t>
            </a:r>
            <a:r>
              <a:rPr lang="en-US" sz="3900" dirty="0" smtClean="0">
                <a:solidFill>
                  <a:srgbClr val="0033CC"/>
                </a:solidFill>
                <a:latin typeface="Times New Roman" pitchFamily="18" charset="0"/>
                <a:cs typeface="Times New Roman" pitchFamily="18" charset="0"/>
              </a:rPr>
              <a:t>	</a:t>
            </a:r>
            <a:r>
              <a:rPr lang="vi-VN" sz="3900" dirty="0" smtClean="0">
                <a:solidFill>
                  <a:srgbClr val="0033CC"/>
                </a:solidFill>
                <a:latin typeface="Times New Roman" pitchFamily="18" charset="0"/>
                <a:cs typeface="Times New Roman" pitchFamily="18" charset="0"/>
              </a:rPr>
              <a:t>B</a:t>
            </a:r>
            <a:r>
              <a:rPr lang="vi-VN" sz="3900" dirty="0">
                <a:solidFill>
                  <a:srgbClr val="0033CC"/>
                </a:solidFill>
                <a:latin typeface="Times New Roman" pitchFamily="18" charset="0"/>
                <a:cs typeface="Times New Roman" pitchFamily="18" charset="0"/>
              </a:rPr>
              <a:t>. Nguyễn Chích 	</a:t>
            </a:r>
            <a:endParaRPr lang="en-US" sz="3900" dirty="0" smtClean="0">
              <a:solidFill>
                <a:srgbClr val="0033CC"/>
              </a:solidFill>
              <a:latin typeface="Times New Roman" pitchFamily="18" charset="0"/>
              <a:cs typeface="Times New Roman" pitchFamily="18" charset="0"/>
            </a:endParaRPr>
          </a:p>
          <a:p>
            <a:pPr marL="0" indent="0">
              <a:buNone/>
            </a:pPr>
            <a:r>
              <a:rPr lang="vi-VN" sz="3900" dirty="0" smtClean="0">
                <a:solidFill>
                  <a:srgbClr val="0033CC"/>
                </a:solidFill>
                <a:latin typeface="Times New Roman" pitchFamily="18" charset="0"/>
                <a:cs typeface="Times New Roman" pitchFamily="18" charset="0"/>
              </a:rPr>
              <a:t>C</a:t>
            </a:r>
            <a:r>
              <a:rPr lang="vi-VN" sz="3900" dirty="0">
                <a:solidFill>
                  <a:srgbClr val="0033CC"/>
                </a:solidFill>
                <a:latin typeface="Times New Roman" pitchFamily="18" charset="0"/>
                <a:cs typeface="Times New Roman" pitchFamily="18" charset="0"/>
              </a:rPr>
              <a:t>. Nguyễn Trãi  	D. Lê Thánh Tông</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549715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696307"/>
          </a:xfrm>
        </p:spPr>
        <p:txBody>
          <a:bodyPr>
            <a:normAutofit fontScale="92500" lnSpcReduction="10000"/>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7. Trong cuộc khởi nghĩa Lam Sơn, ai đề xuất chuyển địa bàn hoạt động của nghĩa quân vào Nghệ An ?</a:t>
            </a:r>
          </a:p>
          <a:p>
            <a:pPr marL="742950" indent="-742950">
              <a:buAutoNum type="alphaUcPeriod"/>
            </a:pPr>
            <a:r>
              <a:rPr lang="vi-VN" sz="3600" dirty="0" smtClean="0">
                <a:solidFill>
                  <a:srgbClr val="0033CC"/>
                </a:solidFill>
                <a:latin typeface="Times New Roman" pitchFamily="18" charset="0"/>
                <a:cs typeface="Times New Roman" pitchFamily="18" charset="0"/>
              </a:rPr>
              <a:t>Lê </a:t>
            </a:r>
            <a:r>
              <a:rPr lang="vi-VN" sz="3600" dirty="0">
                <a:solidFill>
                  <a:srgbClr val="0033CC"/>
                </a:solidFill>
                <a:latin typeface="Times New Roman" pitchFamily="18" charset="0"/>
                <a:cs typeface="Times New Roman" pitchFamily="18" charset="0"/>
              </a:rPr>
              <a:t>Lợi 		B. Lê Lai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Nguyễn Trãi 		D. Nguyễn Chích</a:t>
            </a:r>
          </a:p>
          <a:p>
            <a:pPr marL="0" indent="0">
              <a:buNone/>
            </a:pPr>
            <a:r>
              <a:rPr lang="vi-VN" sz="3600" dirty="0">
                <a:solidFill>
                  <a:srgbClr val="0033CC"/>
                </a:solidFill>
                <a:latin typeface="Times New Roman" pitchFamily="18" charset="0"/>
                <a:cs typeface="Times New Roman" pitchFamily="18" charset="0"/>
              </a:rPr>
              <a:t>Câu 8. Trong cuộc khởi nghĩa Lam Sơn, chiến thắng quyết định nào của nghĩa quân đã buộc quân Minh đầu hàng ?</a:t>
            </a:r>
          </a:p>
          <a:p>
            <a:pPr marL="742950" indent="-742950">
              <a:buAutoNum type="alphaUcPeriod"/>
            </a:pPr>
            <a:r>
              <a:rPr lang="vi-VN" sz="3600" dirty="0" smtClean="0">
                <a:solidFill>
                  <a:srgbClr val="0033CC"/>
                </a:solidFill>
                <a:latin typeface="Times New Roman" pitchFamily="18" charset="0"/>
                <a:cs typeface="Times New Roman" pitchFamily="18" charset="0"/>
              </a:rPr>
              <a:t>Chí </a:t>
            </a:r>
            <a:r>
              <a:rPr lang="vi-VN" sz="3600" dirty="0">
                <a:solidFill>
                  <a:srgbClr val="0033CC"/>
                </a:solidFill>
                <a:latin typeface="Times New Roman" pitchFamily="18" charset="0"/>
                <a:cs typeface="Times New Roman" pitchFamily="18" charset="0"/>
              </a:rPr>
              <a:t>Linh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B</a:t>
            </a:r>
            <a:r>
              <a:rPr lang="vi-VN" sz="3600" dirty="0">
                <a:solidFill>
                  <a:srgbClr val="0033CC"/>
                </a:solidFill>
                <a:latin typeface="Times New Roman" pitchFamily="18" charset="0"/>
                <a:cs typeface="Times New Roman" pitchFamily="18" charset="0"/>
              </a:rPr>
              <a:t>. Nghệ An 		</a:t>
            </a:r>
          </a:p>
          <a:p>
            <a:pPr marL="0" indent="0">
              <a:buNone/>
            </a:pPr>
            <a:r>
              <a:rPr lang="vi-VN" sz="3600" dirty="0">
                <a:solidFill>
                  <a:srgbClr val="0033CC"/>
                </a:solidFill>
                <a:latin typeface="Times New Roman" pitchFamily="18" charset="0"/>
                <a:cs typeface="Times New Roman" pitchFamily="18" charset="0"/>
              </a:rPr>
              <a:t>C. Tốt Động-Chúc Đông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D</a:t>
            </a:r>
            <a:r>
              <a:rPr lang="vi-VN" sz="3600" dirty="0">
                <a:solidFill>
                  <a:srgbClr val="0033CC"/>
                </a:solidFill>
                <a:latin typeface="Times New Roman" pitchFamily="18" charset="0"/>
                <a:cs typeface="Times New Roman" pitchFamily="18" charset="0"/>
              </a:rPr>
              <a:t>. Chi Lăng-Xương Giang</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2392140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010507"/>
          </a:xfrm>
        </p:spPr>
        <p:txBody>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9. Trong cuộc khởi nghĩa Lam Sơn, Lê Lợi đã tự xưng là </a:t>
            </a:r>
          </a:p>
          <a:p>
            <a:pPr marL="0" indent="0">
              <a:buNone/>
            </a:pPr>
            <a:r>
              <a:rPr lang="vi-VN" sz="3600" dirty="0">
                <a:solidFill>
                  <a:srgbClr val="0033CC"/>
                </a:solidFill>
                <a:latin typeface="Times New Roman" pitchFamily="18" charset="0"/>
                <a:cs typeface="Times New Roman" pitchFamily="18" charset="0"/>
              </a:rPr>
              <a:t>A. .Ngô Vương.		B. Bình Định Vương.</a:t>
            </a:r>
          </a:p>
          <a:p>
            <a:pPr marL="0" indent="0">
              <a:buNone/>
            </a:pPr>
            <a:r>
              <a:rPr lang="vi-VN" sz="3600" dirty="0">
                <a:solidFill>
                  <a:srgbClr val="0033CC"/>
                </a:solidFill>
                <a:latin typeface="Times New Roman" pitchFamily="18" charset="0"/>
                <a:cs typeface="Times New Roman" pitchFamily="18" charset="0"/>
              </a:rPr>
              <a:t>C. Vạn Thắng Vương. 	D. An Dương Vương.</a:t>
            </a:r>
          </a:p>
          <a:p>
            <a:pPr marL="0" indent="0">
              <a:buNone/>
            </a:pPr>
            <a:r>
              <a:rPr lang="vi-VN" sz="3600" dirty="0">
                <a:solidFill>
                  <a:srgbClr val="0033CC"/>
                </a:solidFill>
                <a:latin typeface="Times New Roman" pitchFamily="18" charset="0"/>
                <a:cs typeface="Times New Roman" pitchFamily="18" charset="0"/>
              </a:rPr>
              <a:t>Câu 10. Nhà Hồ đổi tên nước Đại Ngu có nghĩa là </a:t>
            </a:r>
          </a:p>
          <a:p>
            <a:pPr marL="742950" indent="-742950">
              <a:buAutoNum type="alphaUcPeriod"/>
            </a:pPr>
            <a:r>
              <a:rPr lang="vi-VN" sz="3600" dirty="0" smtClean="0">
                <a:solidFill>
                  <a:srgbClr val="0033CC"/>
                </a:solidFill>
                <a:latin typeface="Times New Roman" pitchFamily="18" charset="0"/>
                <a:cs typeface="Times New Roman" pitchFamily="18" charset="0"/>
              </a:rPr>
              <a:t>niềm </a:t>
            </a:r>
            <a:r>
              <a:rPr lang="vi-VN" sz="3600" dirty="0">
                <a:solidFill>
                  <a:srgbClr val="0033CC"/>
                </a:solidFill>
                <a:latin typeface="Times New Roman" pitchFamily="18" charset="0"/>
                <a:cs typeface="Times New Roman" pitchFamily="18" charset="0"/>
              </a:rPr>
              <a:t>vui lớn.	B. to lớn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rất to lớn 		D. niềm vui bé . </a:t>
            </a:r>
            <a:endParaRPr lang="en-US" sz="3600"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14418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772507"/>
          </a:xfrm>
        </p:spPr>
        <p:txBody>
          <a:bodyPr>
            <a:normAutofit fontScale="92500" lnSpcReduction="10000"/>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11. Cải cách nào của Hồ Quý Ly thuộc lĩnh vực văn hóa-giáo dục ?</a:t>
            </a:r>
          </a:p>
          <a:p>
            <a:pPr marL="742950" indent="-742950">
              <a:buAutoNum type="alphaUcPeriod"/>
            </a:pPr>
            <a:r>
              <a:rPr lang="vi-VN" sz="3600" dirty="0" smtClean="0">
                <a:solidFill>
                  <a:srgbClr val="0033CC"/>
                </a:solidFill>
                <a:latin typeface="Times New Roman" pitchFamily="18" charset="0"/>
                <a:cs typeface="Times New Roman" pitchFamily="18" charset="0"/>
              </a:rPr>
              <a:t>Ban </a:t>
            </a:r>
            <a:r>
              <a:rPr lang="vi-VN" sz="3600" dirty="0">
                <a:solidFill>
                  <a:srgbClr val="0033CC"/>
                </a:solidFill>
                <a:latin typeface="Times New Roman" pitchFamily="18" charset="0"/>
                <a:cs typeface="Times New Roman" pitchFamily="18" charset="0"/>
              </a:rPr>
              <a:t>hành tiền giấy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B</a:t>
            </a:r>
            <a:r>
              <a:rPr lang="vi-VN" sz="3600" dirty="0">
                <a:solidFill>
                  <a:srgbClr val="0033CC"/>
                </a:solidFill>
                <a:latin typeface="Times New Roman" pitchFamily="18" charset="0"/>
                <a:cs typeface="Times New Roman" pitchFamily="18" charset="0"/>
              </a:rPr>
              <a:t>. Chính sách thuế mới</a:t>
            </a:r>
          </a:p>
          <a:p>
            <a:pPr marL="0" indent="0">
              <a:buNone/>
            </a:pPr>
            <a:r>
              <a:rPr lang="vi-VN" sz="3600" dirty="0">
                <a:solidFill>
                  <a:srgbClr val="0033CC"/>
                </a:solidFill>
                <a:latin typeface="Times New Roman" pitchFamily="18" charset="0"/>
                <a:cs typeface="Times New Roman" pitchFamily="18" charset="0"/>
              </a:rPr>
              <a:t>C. Chế tạo súng thần cơ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D</a:t>
            </a:r>
            <a:r>
              <a:rPr lang="vi-VN" sz="3600" dirty="0">
                <a:solidFill>
                  <a:srgbClr val="0033CC"/>
                </a:solidFill>
                <a:latin typeface="Times New Roman" pitchFamily="18" charset="0"/>
                <a:cs typeface="Times New Roman" pitchFamily="18" charset="0"/>
              </a:rPr>
              <a:t>. Dùng chữ Nôm</a:t>
            </a:r>
          </a:p>
          <a:p>
            <a:pPr marL="0" indent="0">
              <a:buNone/>
            </a:pPr>
            <a:r>
              <a:rPr lang="vi-VN" sz="3600" dirty="0">
                <a:solidFill>
                  <a:srgbClr val="0033CC"/>
                </a:solidFill>
                <a:latin typeface="Times New Roman" pitchFamily="18" charset="0"/>
                <a:cs typeface="Times New Roman" pitchFamily="18" charset="0"/>
              </a:rPr>
              <a:t>Câu 12. Trong cuộc khởi nghĩa Lam Sơn, ai đề xuất chuyển địa bàn hoạt động của nghĩa quân vào Nghệ An ?</a:t>
            </a:r>
          </a:p>
          <a:p>
            <a:pPr marL="742950" indent="-742950">
              <a:buAutoNum type="alphaUcPeriod"/>
            </a:pPr>
            <a:r>
              <a:rPr lang="vi-VN" sz="3600" dirty="0" smtClean="0">
                <a:solidFill>
                  <a:srgbClr val="0033CC"/>
                </a:solidFill>
                <a:latin typeface="Times New Roman" pitchFamily="18" charset="0"/>
                <a:cs typeface="Times New Roman" pitchFamily="18" charset="0"/>
              </a:rPr>
              <a:t>Lê </a:t>
            </a:r>
            <a:r>
              <a:rPr lang="vi-VN" sz="3600" dirty="0">
                <a:solidFill>
                  <a:srgbClr val="0033CC"/>
                </a:solidFill>
                <a:latin typeface="Times New Roman" pitchFamily="18" charset="0"/>
                <a:cs typeface="Times New Roman" pitchFamily="18" charset="0"/>
              </a:rPr>
              <a:t>Lợi 		B. Lê Lai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Nguyễn Trãi 		D. Nguyễn Chích</a:t>
            </a:r>
          </a:p>
          <a:p>
            <a:pPr marL="0" indent="0">
              <a:buNone/>
            </a:pPr>
            <a:r>
              <a:rPr lang="en-US" sz="3600" dirty="0" smtClean="0">
                <a:solidFill>
                  <a:srgbClr val="0033CC"/>
                </a:solidFill>
                <a:latin typeface="Times New Roman" pitchFamily="18" charset="0"/>
                <a:cs typeface="Times New Roman" pitchFamily="18" charset="0"/>
              </a:rPr>
              <a:t> </a:t>
            </a: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640775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467707"/>
          </a:xfrm>
        </p:spPr>
        <p:txBody>
          <a:bodyPr/>
          <a:lstStyle/>
          <a:p>
            <a:pPr marL="0" indent="0">
              <a:buNone/>
            </a:pPr>
            <a:r>
              <a:rPr lang="vi-VN" sz="3600" dirty="0" smtClean="0">
                <a:solidFill>
                  <a:srgbClr val="0033CC"/>
                </a:solidFill>
                <a:latin typeface="Times New Roman" pitchFamily="18" charset="0"/>
                <a:cs typeface="Times New Roman" pitchFamily="18" charset="0"/>
              </a:rPr>
              <a:t>Câu </a:t>
            </a:r>
            <a:r>
              <a:rPr lang="vi-VN" sz="3600" dirty="0">
                <a:solidFill>
                  <a:srgbClr val="0033CC"/>
                </a:solidFill>
                <a:latin typeface="Times New Roman" pitchFamily="18" charset="0"/>
                <a:cs typeface="Times New Roman" pitchFamily="18" charset="0"/>
              </a:rPr>
              <a:t>13. Thời Lê sơ đã ban hành bộ luật</a:t>
            </a:r>
          </a:p>
          <a:p>
            <a:pPr marL="514350" indent="-514350">
              <a:buAutoNum type="alphaUcPeriod"/>
            </a:pPr>
            <a:r>
              <a:rPr lang="vi-VN" sz="3600" dirty="0" smtClean="0">
                <a:solidFill>
                  <a:srgbClr val="0033CC"/>
                </a:solidFill>
                <a:latin typeface="Times New Roman" pitchFamily="18" charset="0"/>
                <a:cs typeface="Times New Roman" pitchFamily="18" charset="0"/>
              </a:rPr>
              <a:t>Hình </a:t>
            </a:r>
            <a:r>
              <a:rPr lang="vi-VN" sz="3600" dirty="0">
                <a:solidFill>
                  <a:srgbClr val="0033CC"/>
                </a:solidFill>
                <a:latin typeface="Times New Roman" pitchFamily="18" charset="0"/>
                <a:cs typeface="Times New Roman" pitchFamily="18" charset="0"/>
              </a:rPr>
              <a:t>thư 	  	B. Hồng Đức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Quốc Triều 	</a:t>
            </a:r>
            <a:r>
              <a:rPr lang="en-US" sz="3600" dirty="0" smtClean="0">
                <a:solidFill>
                  <a:srgbClr val="0033CC"/>
                </a:solidFill>
                <a:latin typeface="Times New Roman" pitchFamily="18" charset="0"/>
                <a:cs typeface="Times New Roman" pitchFamily="18" charset="0"/>
              </a:rPr>
              <a:t>	</a:t>
            </a:r>
            <a:r>
              <a:rPr lang="vi-VN" sz="3600" dirty="0" smtClean="0">
                <a:solidFill>
                  <a:srgbClr val="0033CC"/>
                </a:solidFill>
                <a:latin typeface="Times New Roman" pitchFamily="18" charset="0"/>
                <a:cs typeface="Times New Roman" pitchFamily="18" charset="0"/>
              </a:rPr>
              <a:t>D</a:t>
            </a:r>
            <a:r>
              <a:rPr lang="vi-VN" sz="3600" dirty="0">
                <a:solidFill>
                  <a:srgbClr val="0033CC"/>
                </a:solidFill>
                <a:latin typeface="Times New Roman" pitchFamily="18" charset="0"/>
                <a:cs typeface="Times New Roman" pitchFamily="18" charset="0"/>
              </a:rPr>
              <a:t>. Quốc triều luật lệ</a:t>
            </a:r>
          </a:p>
          <a:p>
            <a:pPr marL="0" indent="0">
              <a:buNone/>
            </a:pPr>
            <a:r>
              <a:rPr lang="vi-VN" sz="3600" dirty="0">
                <a:solidFill>
                  <a:srgbClr val="0033CC"/>
                </a:solidFill>
                <a:latin typeface="Times New Roman" pitchFamily="18" charset="0"/>
                <a:cs typeface="Times New Roman" pitchFamily="18" charset="0"/>
              </a:rPr>
              <a:t>Câu 14. Trong cuộc kháng chiến chống Mông-Nguyên vào cuối thế kỉ XIII, Đại Việt đã cùng với nước nào  chống giặc ?</a:t>
            </a:r>
          </a:p>
          <a:p>
            <a:pPr marL="514350" indent="-514350">
              <a:buAutoNum type="alphaUcPeriod"/>
            </a:pPr>
            <a:r>
              <a:rPr lang="vi-VN" sz="3600" dirty="0" smtClean="0">
                <a:solidFill>
                  <a:srgbClr val="0033CC"/>
                </a:solidFill>
                <a:latin typeface="Times New Roman" pitchFamily="18" charset="0"/>
                <a:cs typeface="Times New Roman" pitchFamily="18" charset="0"/>
              </a:rPr>
              <a:t>Lan-xang</a:t>
            </a:r>
            <a:r>
              <a:rPr lang="vi-VN" sz="3600" dirty="0">
                <a:solidFill>
                  <a:srgbClr val="0033CC"/>
                </a:solidFill>
                <a:latin typeface="Times New Roman" pitchFamily="18" charset="0"/>
                <a:cs typeface="Times New Roman" pitchFamily="18" charset="0"/>
              </a:rPr>
              <a:t>		B. Chăm-pa  	</a:t>
            </a:r>
            <a:endParaRPr lang="en-US" sz="3600" dirty="0" smtClean="0">
              <a:solidFill>
                <a:srgbClr val="0033CC"/>
              </a:solidFill>
              <a:latin typeface="Times New Roman" pitchFamily="18" charset="0"/>
              <a:cs typeface="Times New Roman" pitchFamily="18" charset="0"/>
            </a:endParaRPr>
          </a:p>
          <a:p>
            <a:pPr marL="0" indent="0">
              <a:buNone/>
            </a:pPr>
            <a:r>
              <a:rPr lang="vi-VN" sz="3600" dirty="0" smtClean="0">
                <a:solidFill>
                  <a:srgbClr val="0033CC"/>
                </a:solidFill>
                <a:latin typeface="Times New Roman" pitchFamily="18" charset="0"/>
                <a:cs typeface="Times New Roman" pitchFamily="18" charset="0"/>
              </a:rPr>
              <a:t>C</a:t>
            </a:r>
            <a:r>
              <a:rPr lang="vi-VN" sz="3600" dirty="0">
                <a:solidFill>
                  <a:srgbClr val="0033CC"/>
                </a:solidFill>
                <a:latin typeface="Times New Roman" pitchFamily="18" charset="0"/>
                <a:cs typeface="Times New Roman" pitchFamily="18" charset="0"/>
              </a:rPr>
              <a:t>. Ăng-co 		D. Nam Việt 	 </a:t>
            </a:r>
            <a:endParaRPr lang="en-US" sz="3600"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590330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44000" cy="6848708"/>
          </a:xfrm>
        </p:spPr>
        <p:txBody>
          <a:bodyPr/>
          <a:lstStyle/>
          <a:p>
            <a:pPr marL="0" indent="0">
              <a:buNone/>
            </a:pPr>
            <a:r>
              <a:rPr lang="vi-VN" sz="2800" dirty="0" smtClean="0">
                <a:solidFill>
                  <a:srgbClr val="0033CC"/>
                </a:solidFill>
                <a:latin typeface="Times New Roman" pitchFamily="18" charset="0"/>
                <a:cs typeface="Times New Roman" pitchFamily="18" charset="0"/>
              </a:rPr>
              <a:t>Câu </a:t>
            </a:r>
            <a:r>
              <a:rPr lang="vi-VN" sz="2800" dirty="0">
                <a:solidFill>
                  <a:srgbClr val="0033CC"/>
                </a:solidFill>
                <a:latin typeface="Times New Roman" pitchFamily="18" charset="0"/>
                <a:cs typeface="Times New Roman" pitchFamily="18" charset="0"/>
              </a:rPr>
              <a:t>15. Vùng đất phía nam vào thế kỉ XV, biểu hiện nào cho thấy đời sống người Việt và người Chăm sống  hòa thuận  bình yên ?</a:t>
            </a:r>
          </a:p>
          <a:p>
            <a:pPr marL="514350" indent="-514350">
              <a:buAutoNum type="alphaUcPeriod"/>
            </a:pPr>
            <a:r>
              <a:rPr lang="vi-VN" sz="2800" dirty="0" smtClean="0">
                <a:solidFill>
                  <a:srgbClr val="0033CC"/>
                </a:solidFill>
                <a:latin typeface="Times New Roman" pitchFamily="18" charset="0"/>
                <a:cs typeface="Times New Roman" pitchFamily="18" charset="0"/>
              </a:rPr>
              <a:t>Số </a:t>
            </a:r>
            <a:r>
              <a:rPr lang="vi-VN" sz="2800" dirty="0">
                <a:solidFill>
                  <a:srgbClr val="0033CC"/>
                </a:solidFill>
                <a:latin typeface="Times New Roman" pitchFamily="18" charset="0"/>
                <a:cs typeface="Times New Roman" pitchFamily="18" charset="0"/>
              </a:rPr>
              <a:t>dân tăng chậm		</a:t>
            </a:r>
            <a:endParaRPr lang="en-US" sz="2800" dirty="0" smtClean="0">
              <a:solidFill>
                <a:srgbClr val="0033CC"/>
              </a:solidFill>
              <a:latin typeface="Times New Roman" pitchFamily="18" charset="0"/>
              <a:cs typeface="Times New Roman" pitchFamily="18" charset="0"/>
            </a:endParaRPr>
          </a:p>
          <a:p>
            <a:pPr marL="0" indent="0">
              <a:buNone/>
            </a:pPr>
            <a:r>
              <a:rPr lang="vi-VN" sz="2800" dirty="0" smtClean="0">
                <a:solidFill>
                  <a:srgbClr val="0033CC"/>
                </a:solidFill>
                <a:latin typeface="Times New Roman" pitchFamily="18" charset="0"/>
                <a:cs typeface="Times New Roman" pitchFamily="18" charset="0"/>
              </a:rPr>
              <a:t>B</a:t>
            </a:r>
            <a:r>
              <a:rPr lang="vi-VN" sz="2800" dirty="0">
                <a:solidFill>
                  <a:srgbClr val="0033CC"/>
                </a:solidFill>
                <a:latin typeface="Times New Roman" pitchFamily="18" charset="0"/>
                <a:cs typeface="Times New Roman" pitchFamily="18" charset="0"/>
              </a:rPr>
              <a:t>. Số dân tăng nhanh</a:t>
            </a:r>
          </a:p>
          <a:p>
            <a:pPr marL="0" indent="0">
              <a:buNone/>
            </a:pPr>
            <a:r>
              <a:rPr lang="vi-VN" sz="2800" dirty="0">
                <a:solidFill>
                  <a:srgbClr val="0033CC"/>
                </a:solidFill>
                <a:latin typeface="Times New Roman" pitchFamily="18" charset="0"/>
                <a:cs typeface="Times New Roman" pitchFamily="18" charset="0"/>
              </a:rPr>
              <a:t>C. Số dân ngày càng ít		</a:t>
            </a:r>
            <a:endParaRPr lang="en-US" sz="2800" dirty="0" smtClean="0">
              <a:solidFill>
                <a:srgbClr val="0033CC"/>
              </a:solidFill>
              <a:latin typeface="Times New Roman" pitchFamily="18" charset="0"/>
              <a:cs typeface="Times New Roman" pitchFamily="18" charset="0"/>
            </a:endParaRPr>
          </a:p>
          <a:p>
            <a:pPr marL="0" indent="0">
              <a:buNone/>
            </a:pPr>
            <a:r>
              <a:rPr lang="vi-VN" sz="2800" dirty="0" smtClean="0">
                <a:solidFill>
                  <a:srgbClr val="0033CC"/>
                </a:solidFill>
                <a:latin typeface="Times New Roman" pitchFamily="18" charset="0"/>
                <a:cs typeface="Times New Roman" pitchFamily="18" charset="0"/>
              </a:rPr>
              <a:t>D</a:t>
            </a:r>
            <a:r>
              <a:rPr lang="vi-VN" sz="2800" dirty="0">
                <a:solidFill>
                  <a:srgbClr val="0033CC"/>
                </a:solidFill>
                <a:latin typeface="Times New Roman" pitchFamily="18" charset="0"/>
                <a:cs typeface="Times New Roman" pitchFamily="18" charset="0"/>
              </a:rPr>
              <a:t>. Chiến tranh xảy ra liên miên</a:t>
            </a:r>
          </a:p>
          <a:p>
            <a:pPr marL="0" indent="0">
              <a:buNone/>
            </a:pPr>
            <a:r>
              <a:rPr lang="vi-VN" sz="2800" dirty="0">
                <a:solidFill>
                  <a:srgbClr val="0033CC"/>
                </a:solidFill>
                <a:latin typeface="Times New Roman" pitchFamily="18" charset="0"/>
                <a:cs typeface="Times New Roman" pitchFamily="18" charset="0"/>
              </a:rPr>
              <a:t>Câu 16. Nhà Minh lấy cớ nào để xâm lược Đại Ngu ?</a:t>
            </a:r>
          </a:p>
          <a:p>
            <a:pPr marL="514350" indent="-514350">
              <a:buAutoNum type="alphaUcPeriod"/>
            </a:pPr>
            <a:r>
              <a:rPr lang="vi-VN" sz="2800" dirty="0" smtClean="0">
                <a:solidFill>
                  <a:srgbClr val="0033CC"/>
                </a:solidFill>
                <a:latin typeface="Times New Roman" pitchFamily="18" charset="0"/>
                <a:cs typeface="Times New Roman" pitchFamily="18" charset="0"/>
              </a:rPr>
              <a:t>Nhà </a:t>
            </a:r>
            <a:r>
              <a:rPr lang="vi-VN" sz="2800" dirty="0">
                <a:solidFill>
                  <a:srgbClr val="0033CC"/>
                </a:solidFill>
                <a:latin typeface="Times New Roman" pitchFamily="18" charset="0"/>
                <a:cs typeface="Times New Roman" pitchFamily="18" charset="0"/>
              </a:rPr>
              <a:t>Trần suy yếu 		</a:t>
            </a:r>
            <a:endParaRPr lang="en-US" sz="2800" dirty="0" smtClean="0">
              <a:solidFill>
                <a:srgbClr val="0033CC"/>
              </a:solidFill>
              <a:latin typeface="Times New Roman" pitchFamily="18" charset="0"/>
              <a:cs typeface="Times New Roman" pitchFamily="18" charset="0"/>
            </a:endParaRPr>
          </a:p>
          <a:p>
            <a:pPr marL="0" indent="0">
              <a:buNone/>
            </a:pPr>
            <a:r>
              <a:rPr lang="vi-VN" sz="2800" dirty="0" smtClean="0">
                <a:solidFill>
                  <a:srgbClr val="0033CC"/>
                </a:solidFill>
                <a:latin typeface="Times New Roman" pitchFamily="18" charset="0"/>
                <a:cs typeface="Times New Roman" pitchFamily="18" charset="0"/>
              </a:rPr>
              <a:t>B</a:t>
            </a:r>
            <a:r>
              <a:rPr lang="vi-VN" sz="2800" dirty="0">
                <a:solidFill>
                  <a:srgbClr val="0033CC"/>
                </a:solidFill>
                <a:latin typeface="Times New Roman" pitchFamily="18" charset="0"/>
                <a:cs typeface="Times New Roman" pitchFamily="18" charset="0"/>
              </a:rPr>
              <a:t>. Nhà Hồ mới thành lập</a:t>
            </a:r>
          </a:p>
          <a:p>
            <a:pPr marL="0" indent="0">
              <a:buNone/>
            </a:pPr>
            <a:r>
              <a:rPr lang="vi-VN" sz="2800" dirty="0">
                <a:solidFill>
                  <a:srgbClr val="0033CC"/>
                </a:solidFill>
                <a:latin typeface="Times New Roman" pitchFamily="18" charset="0"/>
                <a:cs typeface="Times New Roman" pitchFamily="18" charset="0"/>
              </a:rPr>
              <a:t>C. Phù Trần, diệt Hồ		</a:t>
            </a:r>
            <a:endParaRPr lang="en-US" sz="2800" dirty="0" smtClean="0">
              <a:solidFill>
                <a:srgbClr val="0033CC"/>
              </a:solidFill>
              <a:latin typeface="Times New Roman" pitchFamily="18" charset="0"/>
              <a:cs typeface="Times New Roman" pitchFamily="18" charset="0"/>
            </a:endParaRPr>
          </a:p>
          <a:p>
            <a:pPr marL="0" indent="0">
              <a:buNone/>
            </a:pPr>
            <a:r>
              <a:rPr lang="vi-VN" sz="2800" dirty="0" smtClean="0">
                <a:solidFill>
                  <a:srgbClr val="0033CC"/>
                </a:solidFill>
                <a:latin typeface="Times New Roman" pitchFamily="18" charset="0"/>
                <a:cs typeface="Times New Roman" pitchFamily="18" charset="0"/>
              </a:rPr>
              <a:t>D</a:t>
            </a:r>
            <a:r>
              <a:rPr lang="vi-VN" sz="2800" dirty="0">
                <a:solidFill>
                  <a:srgbClr val="0033CC"/>
                </a:solidFill>
                <a:latin typeface="Times New Roman" pitchFamily="18" charset="0"/>
                <a:cs typeface="Times New Roman" pitchFamily="18" charset="0"/>
              </a:rPr>
              <a:t>. Nhà Hồ gây hấn ở biên giới</a:t>
            </a:r>
          </a:p>
          <a:p>
            <a:pPr marL="0" indent="0">
              <a:buNone/>
            </a:pP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3240885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lstStyle/>
          <a:p>
            <a:pPr marL="0" indent="0">
              <a:buNone/>
            </a:pPr>
            <a:r>
              <a:rPr lang="en-US" sz="3600" dirty="0" smtClean="0">
                <a:solidFill>
                  <a:srgbClr val="0033CC"/>
                </a:solidFill>
                <a:latin typeface="Times New Roman" pitchFamily="18" charset="0"/>
                <a:cs typeface="Times New Roman" pitchFamily="18" charset="0"/>
              </a:rPr>
              <a:t>- </a:t>
            </a: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130826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normAutofit fontScale="92500"/>
          </a:bodyPr>
          <a:lstStyle/>
          <a:p>
            <a:pPr marL="0" indent="0">
              <a:buNone/>
            </a:pPr>
            <a:r>
              <a:rPr lang="vi-VN" sz="3600" b="1" dirty="0" smtClean="0">
                <a:solidFill>
                  <a:srgbClr val="0033CC"/>
                </a:solidFill>
                <a:latin typeface="Times New Roman" pitchFamily="18" charset="0"/>
                <a:cs typeface="Times New Roman" pitchFamily="18" charset="0"/>
              </a:rPr>
              <a:t>TỰ </a:t>
            </a:r>
            <a:r>
              <a:rPr lang="vi-VN" sz="3600" b="1" dirty="0">
                <a:solidFill>
                  <a:srgbClr val="0033CC"/>
                </a:solidFill>
                <a:latin typeface="Times New Roman" pitchFamily="18" charset="0"/>
                <a:cs typeface="Times New Roman" pitchFamily="18" charset="0"/>
              </a:rPr>
              <a:t>LUẬN</a:t>
            </a:r>
          </a:p>
          <a:p>
            <a:pPr marL="0" indent="0">
              <a:buNone/>
            </a:pPr>
            <a:r>
              <a:rPr lang="vi-VN" sz="3600" b="1" dirty="0">
                <a:solidFill>
                  <a:srgbClr val="0033CC"/>
                </a:solidFill>
                <a:latin typeface="Times New Roman" pitchFamily="18" charset="0"/>
                <a:cs typeface="Times New Roman" pitchFamily="18" charset="0"/>
              </a:rPr>
              <a:t>Câu 1. Vì sao cuộc kháng chiến chống quân Minh xâm lược của nhà Hồ bị thất bại nhanh chống ?</a:t>
            </a:r>
          </a:p>
          <a:p>
            <a:pPr marL="0" indent="0">
              <a:buNone/>
            </a:pPr>
            <a:r>
              <a:rPr lang="vi-VN" sz="3600" dirty="0">
                <a:solidFill>
                  <a:srgbClr val="0033CC"/>
                </a:solidFill>
                <a:latin typeface="Times New Roman" pitchFamily="18" charset="0"/>
                <a:cs typeface="Times New Roman" pitchFamily="18" charset="0"/>
              </a:rPr>
              <a:t>+ Cuộc kháng chiến thất bại là do những chính sách của nhà Hồ không được nhân dân ủng hộ.</a:t>
            </a:r>
          </a:p>
          <a:p>
            <a:pPr marL="0" indent="0">
              <a:buNone/>
            </a:pPr>
            <a:r>
              <a:rPr lang="vi-VN" sz="3600" dirty="0">
                <a:solidFill>
                  <a:srgbClr val="0033CC"/>
                </a:solidFill>
                <a:latin typeface="Times New Roman" pitchFamily="18" charset="0"/>
                <a:cs typeface="Times New Roman" pitchFamily="18" charset="0"/>
              </a:rPr>
              <a:t>+ Nhà Hồ không đề ra được đường lối kháng chiến đúng đắn, quá chú trọng xây dựng phòng tuyến quân sự và lực lượng quân đội chính quy.</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lstStyle/>
          <a:p>
            <a:pPr marL="0" indent="0">
              <a:buNone/>
            </a:pPr>
            <a:r>
              <a:rPr lang="vi-VN" sz="3600" b="1" dirty="0" smtClean="0">
                <a:solidFill>
                  <a:srgbClr val="0033CC"/>
                </a:solidFill>
                <a:latin typeface="Times New Roman" pitchFamily="18" charset="0"/>
                <a:cs typeface="Times New Roman" pitchFamily="18" charset="0"/>
              </a:rPr>
              <a:t>Câu </a:t>
            </a:r>
            <a:r>
              <a:rPr lang="vi-VN" sz="3600" b="1" dirty="0">
                <a:solidFill>
                  <a:srgbClr val="0033CC"/>
                </a:solidFill>
                <a:latin typeface="Times New Roman" pitchFamily="18" charset="0"/>
                <a:cs typeface="Times New Roman" pitchFamily="18" charset="0"/>
              </a:rPr>
              <a:t>2.  Trình bày chủ trương bảo vệ chủ quyền lãnh thổ quốc gia của triều Lê sơ.</a:t>
            </a:r>
          </a:p>
          <a:p>
            <a:pPr marL="0" indent="0">
              <a:buNone/>
            </a:pPr>
            <a:r>
              <a:rPr lang="vi-VN" sz="3600" dirty="0">
                <a:solidFill>
                  <a:srgbClr val="0033CC"/>
                </a:solidFill>
                <a:latin typeface="Times New Roman" pitchFamily="18" charset="0"/>
                <a:cs typeface="Times New Roman" pitchFamily="18" charset="0"/>
              </a:rPr>
              <a:t>+ Nhà Lê đã :  củng cố quân đội, kiên quyết bảo vệ chủ quyền biên giới . </a:t>
            </a:r>
          </a:p>
          <a:p>
            <a:pPr marL="0" indent="0">
              <a:buNone/>
            </a:pPr>
            <a:r>
              <a:rPr lang="vi-VN" sz="3600" dirty="0">
                <a:solidFill>
                  <a:srgbClr val="0033CC"/>
                </a:solidFill>
                <a:latin typeface="Times New Roman" pitchFamily="18" charset="0"/>
                <a:cs typeface="Times New Roman" pitchFamily="18" charset="0"/>
              </a:rPr>
              <a:t>+ Đề cao trách nhiệm bảo vệ Tổ quốc đối với mọi người dân, trừng trị thích đáng những kẻ bán nước.</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230463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6086707"/>
          </a:xfrm>
        </p:spPr>
        <p:txBody>
          <a:bodyPr>
            <a:normAutofit/>
          </a:bodyPr>
          <a:lstStyle/>
          <a:p>
            <a:pPr marL="0" indent="0">
              <a:buNone/>
            </a:pPr>
            <a:r>
              <a:rPr lang="vi-VN" sz="3600" b="1" dirty="0" smtClean="0">
                <a:solidFill>
                  <a:srgbClr val="0033CC"/>
                </a:solidFill>
                <a:latin typeface="Times New Roman" pitchFamily="18" charset="0"/>
                <a:cs typeface="Times New Roman" pitchFamily="18" charset="0"/>
              </a:rPr>
              <a:t>Câu </a:t>
            </a:r>
            <a:r>
              <a:rPr lang="vi-VN" sz="3600" b="1" dirty="0">
                <a:solidFill>
                  <a:srgbClr val="0033CC"/>
                </a:solidFill>
                <a:latin typeface="Times New Roman" pitchFamily="18" charset="0"/>
                <a:cs typeface="Times New Roman" pitchFamily="18" charset="0"/>
              </a:rPr>
              <a:t>3. Nêu những nét chung về đời sống văn hóa của cư dân vùng đất phía nam từ thế kỉ ( X-XVI ).</a:t>
            </a:r>
          </a:p>
          <a:p>
            <a:pPr marL="0" indent="0">
              <a:buNone/>
            </a:pPr>
            <a:r>
              <a:rPr lang="vi-VN" sz="3600" dirty="0">
                <a:solidFill>
                  <a:srgbClr val="0033CC"/>
                </a:solidFill>
                <a:latin typeface="Times New Roman" pitchFamily="18" charset="0"/>
                <a:cs typeface="Times New Roman" pitchFamily="18" charset="0"/>
              </a:rPr>
              <a:t>-  Người Việt và người Chăm sinh sống hòa thuận, hòa nhập về văn hóa.</a:t>
            </a:r>
          </a:p>
          <a:p>
            <a:pPr marL="0" indent="0">
              <a:buNone/>
            </a:pPr>
            <a:r>
              <a:rPr lang="vi-VN" sz="3600" dirty="0">
                <a:solidFill>
                  <a:srgbClr val="0033CC"/>
                </a:solidFill>
                <a:latin typeface="Times New Roman" pitchFamily="18" charset="0"/>
                <a:cs typeface="Times New Roman" pitchFamily="18" charset="0"/>
              </a:rPr>
              <a:t>- Người Việt tôn trọng và tiếp thu tín ngưỡng của người Chăm. </a:t>
            </a:r>
          </a:p>
          <a:p>
            <a:pPr marL="0" indent="0">
              <a:buNone/>
            </a:pPr>
            <a:r>
              <a:rPr lang="vi-VN" sz="3600" dirty="0">
                <a:solidFill>
                  <a:srgbClr val="0033CC"/>
                </a:solidFill>
                <a:latin typeface="Times New Roman" pitchFamily="18" charset="0"/>
                <a:cs typeface="Times New Roman" pitchFamily="18" charset="0"/>
              </a:rPr>
              <a:t>- Nhiều đền tháp Chăm trở thành nơi thờ cúng chung của cả người Việt và người Chăm.</a:t>
            </a:r>
          </a:p>
          <a:p>
            <a:pPr marL="0" indent="0">
              <a:buNone/>
            </a:pP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3412429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normAutofit fontScale="92500"/>
          </a:bodyPr>
          <a:lstStyle/>
          <a:p>
            <a:pPr marL="0" indent="0">
              <a:buNone/>
            </a:pPr>
            <a:r>
              <a:rPr lang="vi-VN" sz="3600" b="1" dirty="0" smtClean="0">
                <a:solidFill>
                  <a:srgbClr val="0033CC"/>
                </a:solidFill>
                <a:latin typeface="Times New Roman" pitchFamily="18" charset="0"/>
                <a:cs typeface="Times New Roman" pitchFamily="18" charset="0"/>
              </a:rPr>
              <a:t>Câu </a:t>
            </a:r>
            <a:r>
              <a:rPr lang="vi-VN" sz="3600" b="1" dirty="0">
                <a:solidFill>
                  <a:srgbClr val="0033CC"/>
                </a:solidFill>
                <a:latin typeface="Times New Roman" pitchFamily="18" charset="0"/>
                <a:cs typeface="Times New Roman" pitchFamily="18" charset="0"/>
              </a:rPr>
              <a:t>4. Bằng những kiến thức lịch sử đã học em hãy:</a:t>
            </a:r>
          </a:p>
          <a:p>
            <a:pPr marL="0" indent="0">
              <a:buNone/>
            </a:pPr>
            <a:r>
              <a:rPr lang="vi-VN" sz="3600" b="1" dirty="0">
                <a:solidFill>
                  <a:srgbClr val="0033CC"/>
                </a:solidFill>
                <a:latin typeface="Times New Roman" pitchFamily="18" charset="0"/>
                <a:cs typeface="Times New Roman" pitchFamily="18" charset="0"/>
              </a:rPr>
              <a:t>a. Đánh giá vai trò của Nguyễn Trãi trong cuộc khởi nghĩa Lam Sơn.</a:t>
            </a:r>
          </a:p>
          <a:p>
            <a:pPr marL="0" indent="0">
              <a:buNone/>
            </a:pPr>
            <a:r>
              <a:rPr lang="vi-VN" sz="3600" dirty="0">
                <a:solidFill>
                  <a:srgbClr val="0033CC"/>
                </a:solidFill>
                <a:latin typeface="Times New Roman" pitchFamily="18" charset="0"/>
                <a:cs typeface="Times New Roman" pitchFamily="18" charset="0"/>
              </a:rPr>
              <a:t>- Nguyễn Trãi đã cùng với Lê Lợi lãnh đạo cuộc khởi nghĩa.</a:t>
            </a:r>
          </a:p>
          <a:p>
            <a:pPr marL="0" indent="0">
              <a:buNone/>
            </a:pPr>
            <a:r>
              <a:rPr lang="vi-VN" sz="3600" dirty="0">
                <a:solidFill>
                  <a:srgbClr val="0033CC"/>
                </a:solidFill>
                <a:latin typeface="Times New Roman" pitchFamily="18" charset="0"/>
                <a:cs typeface="Times New Roman" pitchFamily="18" charset="0"/>
              </a:rPr>
              <a:t>- Ông đã dùng nghệ thuật “ tâm công” ( đánh vào lòng người), giúp nghĩa quân giành nhiều thắng lợi.</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22527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5858107"/>
          </a:xfrm>
        </p:spPr>
        <p:txBody>
          <a:bodyPr>
            <a:normAutofit fontScale="92500"/>
          </a:bodyPr>
          <a:lstStyle/>
          <a:p>
            <a:pPr marL="0" indent="0">
              <a:buNone/>
            </a:pPr>
            <a:r>
              <a:rPr lang="vi-VN" sz="3600" b="1" dirty="0" smtClean="0">
                <a:solidFill>
                  <a:srgbClr val="0033CC"/>
                </a:solidFill>
                <a:latin typeface="Times New Roman" pitchFamily="18" charset="0"/>
                <a:cs typeface="Times New Roman" pitchFamily="18" charset="0"/>
              </a:rPr>
              <a:t>b</a:t>
            </a:r>
            <a:r>
              <a:rPr lang="en-US" sz="3600" b="1" dirty="0" smtClean="0">
                <a:solidFill>
                  <a:srgbClr val="0033CC"/>
                </a:solidFill>
                <a:latin typeface="Times New Roman" pitchFamily="18" charset="0"/>
                <a:cs typeface="Times New Roman" pitchFamily="18" charset="0"/>
              </a:rPr>
              <a:t>. </a:t>
            </a:r>
            <a:r>
              <a:rPr lang="vi-VN" sz="3600" b="1" dirty="0" smtClean="0">
                <a:solidFill>
                  <a:srgbClr val="0033CC"/>
                </a:solidFill>
                <a:latin typeface="Times New Roman" pitchFamily="18" charset="0"/>
                <a:cs typeface="Times New Roman" pitchFamily="18" charset="0"/>
              </a:rPr>
              <a:t>Từ  </a:t>
            </a:r>
            <a:r>
              <a:rPr lang="vi-VN" sz="3600" b="1" dirty="0">
                <a:solidFill>
                  <a:srgbClr val="0033CC"/>
                </a:solidFill>
                <a:latin typeface="Times New Roman" pitchFamily="18" charset="0"/>
                <a:cs typeface="Times New Roman" pitchFamily="18" charset="0"/>
              </a:rPr>
              <a:t>cuộc khởi nghĩa Lam Sơn thắng lợi, em hãy rút ra được những bài học kinh nghiệm gì đối với công cuộc xây dựng và bảo vệ tổ quốc hiện nay?</a:t>
            </a:r>
          </a:p>
          <a:p>
            <a:pPr marL="0" indent="0">
              <a:buNone/>
            </a:pPr>
            <a:r>
              <a:rPr lang="vi-VN" sz="3600" dirty="0">
                <a:solidFill>
                  <a:srgbClr val="0033CC"/>
                </a:solidFill>
                <a:latin typeface="Times New Roman" pitchFamily="18" charset="0"/>
                <a:cs typeface="Times New Roman" pitchFamily="18" charset="0"/>
              </a:rPr>
              <a:t>+ Phát huy tinh thần đoàn kết, lòng yêu nước của toàn dân, biết dựa vào nhân dân.</a:t>
            </a:r>
          </a:p>
          <a:p>
            <a:pPr marL="0" indent="0">
              <a:buNone/>
            </a:pPr>
            <a:r>
              <a:rPr lang="vi-VN" sz="3600" dirty="0">
                <a:solidFill>
                  <a:srgbClr val="0033CC"/>
                </a:solidFill>
                <a:latin typeface="Times New Roman" pitchFamily="18" charset="0"/>
                <a:cs typeface="Times New Roman" pitchFamily="18" charset="0"/>
              </a:rPr>
              <a:t>+ Trọng dụng nhân tài.</a:t>
            </a:r>
          </a:p>
          <a:p>
            <a:pPr marL="0" indent="0">
              <a:buNone/>
            </a:pPr>
            <a:r>
              <a:rPr lang="vi-VN" sz="3600" dirty="0">
                <a:solidFill>
                  <a:srgbClr val="0033CC"/>
                </a:solidFill>
                <a:latin typeface="Times New Roman" pitchFamily="18" charset="0"/>
                <a:cs typeface="Times New Roman" pitchFamily="18" charset="0"/>
              </a:rPr>
              <a:t>+ Đề ra đường lối lãnh đạo đúng đắn, sáng tạo, phù hợp với tình hình thực tiễn.</a:t>
            </a:r>
          </a:p>
          <a:p>
            <a:pPr marL="0" indent="0">
              <a:buNone/>
            </a:pPr>
            <a:r>
              <a:rPr lang="vi-VN" sz="3600" dirty="0">
                <a:solidFill>
                  <a:srgbClr val="0033CC"/>
                </a:solidFill>
                <a:latin typeface="Times New Roman" pitchFamily="18" charset="0"/>
                <a:cs typeface="Times New Roman" pitchFamily="18" charset="0"/>
              </a:rPr>
              <a:t>+ Đề cao lòng nhân đạo, thiện chí hòa bình.</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165083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lstStyle/>
          <a:p>
            <a:pPr marL="0" indent="0">
              <a:buNone/>
            </a:pPr>
            <a:r>
              <a:rPr lang="vi-VN" sz="3600" b="1" dirty="0" smtClean="0">
                <a:solidFill>
                  <a:srgbClr val="0033CC"/>
                </a:solidFill>
                <a:latin typeface="Times New Roman" pitchFamily="18" charset="0"/>
                <a:cs typeface="Times New Roman" pitchFamily="18" charset="0"/>
              </a:rPr>
              <a:t>Câu </a:t>
            </a:r>
            <a:r>
              <a:rPr lang="vi-VN" sz="3600" b="1" dirty="0">
                <a:solidFill>
                  <a:srgbClr val="0033CC"/>
                </a:solidFill>
                <a:latin typeface="Times New Roman" pitchFamily="18" charset="0"/>
                <a:cs typeface="Times New Roman" pitchFamily="18" charset="0"/>
              </a:rPr>
              <a:t>5.  Nêu những chính sách tiến bộ về nông nghiệp thời Lê sơ.</a:t>
            </a:r>
          </a:p>
          <a:p>
            <a:pPr marL="0" indent="0">
              <a:buNone/>
            </a:pPr>
            <a:r>
              <a:rPr lang="vi-VN" sz="3600" dirty="0">
                <a:solidFill>
                  <a:srgbClr val="0033CC"/>
                </a:solidFill>
                <a:latin typeface="Times New Roman" pitchFamily="18" charset="0"/>
                <a:cs typeface="Times New Roman" pitchFamily="18" charset="0"/>
              </a:rPr>
              <a:t>- Ban hành chính sách quân điền</a:t>
            </a:r>
          </a:p>
          <a:p>
            <a:pPr marL="0" indent="0">
              <a:buNone/>
            </a:pPr>
            <a:r>
              <a:rPr lang="vi-VN" sz="3600" dirty="0">
                <a:solidFill>
                  <a:srgbClr val="0033CC"/>
                </a:solidFill>
                <a:latin typeface="Times New Roman" pitchFamily="18" charset="0"/>
                <a:cs typeface="Times New Roman" pitchFamily="18" charset="0"/>
              </a:rPr>
              <a:t>- Chia ruộng đất công cho thành viên trong làng xã</a:t>
            </a:r>
          </a:p>
          <a:p>
            <a:pPr marL="0" indent="0">
              <a:buNone/>
            </a:pPr>
            <a:r>
              <a:rPr lang="vi-VN" sz="3600" dirty="0">
                <a:solidFill>
                  <a:srgbClr val="0033CC"/>
                </a:solidFill>
                <a:latin typeface="Times New Roman" pitchFamily="18" charset="0"/>
                <a:cs typeface="Times New Roman" pitchFamily="18" charset="0"/>
              </a:rPr>
              <a:t>- Cấm giết trâu bò bừa bãi</a:t>
            </a:r>
          </a:p>
          <a:p>
            <a:pPr marL="0" indent="0">
              <a:buNone/>
            </a:pPr>
            <a:r>
              <a:rPr lang="vi-VN" sz="3600" dirty="0">
                <a:solidFill>
                  <a:srgbClr val="0033CC"/>
                </a:solidFill>
                <a:latin typeface="Times New Roman" pitchFamily="18" charset="0"/>
                <a:cs typeface="Times New Roman" pitchFamily="18" charset="0"/>
              </a:rPr>
              <a:t>- Đặt một số chức quan lo về nông nghiệp như Khuyến nông sứ, Hà đê sứ, Đồn điền sứ.</a:t>
            </a:r>
          </a:p>
          <a:p>
            <a:pPr marL="0" indent="0">
              <a:buNone/>
            </a:pP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564252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3"/>
            <a:ext cx="9178636" cy="5029200"/>
          </a:xfrm>
        </p:spPr>
        <p:txBody>
          <a:bodyPr>
            <a:normAutofit fontScale="92500"/>
          </a:bodyPr>
          <a:lstStyle/>
          <a:p>
            <a:pPr marL="0" indent="0">
              <a:buNone/>
            </a:pPr>
            <a:r>
              <a:rPr lang="vi-VN" sz="3600" b="1" dirty="0" smtClean="0">
                <a:solidFill>
                  <a:srgbClr val="0033CC"/>
                </a:solidFill>
                <a:latin typeface="Times New Roman" pitchFamily="18" charset="0"/>
                <a:cs typeface="Times New Roman" pitchFamily="18" charset="0"/>
              </a:rPr>
              <a:t>Câu </a:t>
            </a:r>
            <a:r>
              <a:rPr lang="vi-VN" sz="3600" b="1" dirty="0">
                <a:solidFill>
                  <a:srgbClr val="0033CC"/>
                </a:solidFill>
                <a:latin typeface="Times New Roman" pitchFamily="18" charset="0"/>
                <a:cs typeface="Times New Roman" pitchFamily="18" charset="0"/>
              </a:rPr>
              <a:t>6. Lê lợi dựng cờ khởi nghĩa như thế nào ?</a:t>
            </a:r>
          </a:p>
          <a:p>
            <a:pPr marL="0" indent="0">
              <a:buNone/>
            </a:pPr>
            <a:r>
              <a:rPr lang="vi-VN" sz="3600" dirty="0">
                <a:solidFill>
                  <a:srgbClr val="0033CC"/>
                </a:solidFill>
                <a:latin typeface="Times New Roman" pitchFamily="18" charset="0"/>
                <a:cs typeface="Times New Roman" pitchFamily="18" charset="0"/>
              </a:rPr>
              <a:t>- Sau khi chiếm được nước ta, nhà Minh thiết lập bộ máy đô hộ, đàn áp những cuộc khởi nghĩa của nhân dân  ta.</a:t>
            </a:r>
          </a:p>
          <a:p>
            <a:pPr marL="0" indent="0">
              <a:buNone/>
            </a:pPr>
            <a:r>
              <a:rPr lang="vi-VN" sz="3600" dirty="0">
                <a:solidFill>
                  <a:srgbClr val="0033CC"/>
                </a:solidFill>
                <a:latin typeface="Times New Roman" pitchFamily="18" charset="0"/>
                <a:cs typeface="Times New Roman" pitchFamily="18" charset="0"/>
              </a:rPr>
              <a:t>- Lê Lợi, hào trưởng vùng Lam Sơn tập hợp những người cùng chí hướng chuẩn bị khởi nghĩa.</a:t>
            </a:r>
          </a:p>
          <a:p>
            <a:pPr marL="0" indent="0">
              <a:buNone/>
            </a:pPr>
            <a:r>
              <a:rPr lang="vi-VN" sz="3600" dirty="0">
                <a:solidFill>
                  <a:srgbClr val="0033CC"/>
                </a:solidFill>
                <a:latin typeface="Times New Roman" pitchFamily="18" charset="0"/>
                <a:cs typeface="Times New Roman" pitchFamily="18" charset="0"/>
              </a:rPr>
              <a:t>- Năm 1418, Lê Lợi tự xưng là Bình Định Vương, kêu gọi nhân dân khởi nghĩa.</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372074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9292"/>
            <a:ext cx="9178636" cy="5858107"/>
          </a:xfrm>
        </p:spPr>
        <p:txBody>
          <a:bodyPr>
            <a:normAutofit fontScale="92500" lnSpcReduction="10000"/>
          </a:bodyPr>
          <a:lstStyle/>
          <a:p>
            <a:pPr marL="0" indent="0">
              <a:buNone/>
            </a:pPr>
            <a:r>
              <a:rPr lang="vi-VN" sz="3900" b="1" dirty="0" smtClean="0">
                <a:solidFill>
                  <a:srgbClr val="0033CC"/>
                </a:solidFill>
                <a:latin typeface="Times New Roman" pitchFamily="18" charset="0"/>
                <a:cs typeface="Times New Roman" pitchFamily="18" charset="0"/>
              </a:rPr>
              <a:t>Câu </a:t>
            </a:r>
            <a:r>
              <a:rPr lang="vi-VN" sz="3900" b="1" dirty="0">
                <a:solidFill>
                  <a:srgbClr val="0033CC"/>
                </a:solidFill>
                <a:latin typeface="Times New Roman" pitchFamily="18" charset="0"/>
                <a:cs typeface="Times New Roman" pitchFamily="18" charset="0"/>
              </a:rPr>
              <a:t>7.  Vì sao anh hùng hào kiệt khắp nơi tụ về Lam Sơn? Mục đích của họ là gì? </a:t>
            </a:r>
          </a:p>
          <a:p>
            <a:pPr marL="0" indent="0">
              <a:buNone/>
            </a:pPr>
            <a:r>
              <a:rPr lang="vi-VN" sz="3900" dirty="0">
                <a:solidFill>
                  <a:srgbClr val="0033CC"/>
                </a:solidFill>
                <a:latin typeface="Times New Roman" pitchFamily="18" charset="0"/>
                <a:cs typeface="Times New Roman" pitchFamily="18" charset="0"/>
              </a:rPr>
              <a:t>- Anh hùng hào kiệt khắp nơi tụ về Lam Sơn vì:</a:t>
            </a:r>
          </a:p>
          <a:p>
            <a:pPr marL="0" indent="0">
              <a:buNone/>
            </a:pPr>
            <a:r>
              <a:rPr lang="vi-VN" sz="3900" dirty="0">
                <a:solidFill>
                  <a:srgbClr val="0033CC"/>
                </a:solidFill>
                <a:latin typeface="Times New Roman" pitchFamily="18" charset="0"/>
                <a:cs typeface="Times New Roman" pitchFamily="18" charset="0"/>
              </a:rPr>
              <a:t>+ Lê Lợi, hào trưởng vùng Lam Sơn đã tích cực tích trữ lương thực và bí mật tập hợp những người cùng chí hướng để chờ đợi thời cơ khởi nghĩa.</a:t>
            </a:r>
          </a:p>
          <a:p>
            <a:pPr marL="0" indent="0">
              <a:buNone/>
            </a:pPr>
            <a:r>
              <a:rPr lang="vi-VN" sz="3900" dirty="0">
                <a:solidFill>
                  <a:srgbClr val="0033CC"/>
                </a:solidFill>
                <a:latin typeface="Times New Roman" pitchFamily="18" charset="0"/>
                <a:cs typeface="Times New Roman" pitchFamily="18" charset="0"/>
              </a:rPr>
              <a:t>- Đông đảo các anh hùng hào kiệt đã tụ về Lam Sơn đi theo Lê Lợi, chung sức đồng lòng đánh giặc cứu nước .</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3622887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866</Words>
  <Application>Microsoft Office PowerPoint</Application>
  <PresentationFormat>On-screen Show (4:3)</PresentationFormat>
  <Paragraphs>107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SỬ 7-ÔN TẬP CUỐI KÌ 2-23-24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Admin</cp:lastModifiedBy>
  <cp:revision>190</cp:revision>
  <dcterms:created xsi:type="dcterms:W3CDTF">2006-08-16T00:00:00Z</dcterms:created>
  <dcterms:modified xsi:type="dcterms:W3CDTF">2024-05-01T23:05:48Z</dcterms:modified>
</cp:coreProperties>
</file>