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6" r:id="rId2"/>
    <p:sldId id="318" r:id="rId3"/>
    <p:sldId id="317" r:id="rId4"/>
    <p:sldId id="320" r:id="rId5"/>
    <p:sldId id="321" r:id="rId6"/>
    <p:sldId id="319" r:id="rId7"/>
    <p:sldId id="322" r:id="rId8"/>
    <p:sldId id="326" r:id="rId9"/>
    <p:sldId id="310" r:id="rId10"/>
    <p:sldId id="314" r:id="rId11"/>
    <p:sldId id="327" r:id="rId12"/>
    <p:sldId id="325" r:id="rId13"/>
    <p:sldId id="31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75" autoAdjust="0"/>
    <p:restoredTop sz="94660"/>
  </p:normalViewPr>
  <p:slideViewPr>
    <p:cSldViewPr>
      <p:cViewPr varScale="1">
        <p:scale>
          <a:sx n="69" d="100"/>
          <a:sy n="69" d="100"/>
        </p:scale>
        <p:origin x="-47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marR="0" indent="0" algn="just">
              <a:spcBef>
                <a:spcPts val="0"/>
              </a:spcBef>
              <a:spcAft>
                <a:spcPts val="0"/>
              </a:spcAft>
              <a:buNone/>
            </a:pPr>
            <a:r>
              <a:rPr lang="vi-VN" sz="2800" b="1" dirty="0" smtClean="0">
                <a:solidFill>
                  <a:srgbClr val="FF0000"/>
                </a:solidFill>
                <a:latin typeface="Times New Roman"/>
                <a:ea typeface="Times New Roman"/>
              </a:rPr>
              <a:t>Bài </a:t>
            </a:r>
            <a:r>
              <a:rPr lang="vi-VN" sz="2800" b="1" dirty="0">
                <a:solidFill>
                  <a:srgbClr val="FF0000"/>
                </a:solidFill>
                <a:latin typeface="Times New Roman"/>
                <a:ea typeface="Times New Roman"/>
              </a:rPr>
              <a:t>1.</a:t>
            </a:r>
          </a:p>
          <a:p>
            <a:pPr marL="0" marR="0" indent="0" algn="just">
              <a:spcBef>
                <a:spcPts val="0"/>
              </a:spcBef>
              <a:spcAft>
                <a:spcPts val="0"/>
              </a:spcAft>
              <a:buNone/>
            </a:pPr>
            <a:r>
              <a:rPr lang="vi-VN" b="1" dirty="0">
                <a:solidFill>
                  <a:srgbClr val="0033CC"/>
                </a:solidFill>
                <a:latin typeface="Times New Roman"/>
                <a:ea typeface="Times New Roman"/>
              </a:rPr>
              <a:t>Câu 1: Chế độ phong kiến Tây Âu ra đời trong hoàn cảnh</a:t>
            </a:r>
          </a:p>
          <a:p>
            <a:pPr marL="0" marR="0" indent="0" algn="just">
              <a:spcBef>
                <a:spcPts val="0"/>
              </a:spcBef>
              <a:spcAft>
                <a:spcPts val="0"/>
              </a:spcAft>
              <a:buNone/>
            </a:pPr>
            <a:r>
              <a:rPr lang="vi-VN" dirty="0">
                <a:solidFill>
                  <a:srgbClr val="0033CC"/>
                </a:solidFill>
                <a:latin typeface="Times New Roman"/>
                <a:ea typeface="Times New Roman"/>
              </a:rPr>
              <a:t>A. đế quốc La Mã ngày càng  mở rộng  .</a:t>
            </a:r>
          </a:p>
          <a:p>
            <a:pPr marL="0" marR="0" indent="0" algn="just">
              <a:spcBef>
                <a:spcPts val="0"/>
              </a:spcBef>
              <a:spcAft>
                <a:spcPts val="0"/>
              </a:spcAft>
              <a:buNone/>
            </a:pPr>
            <a:r>
              <a:rPr lang="vi-VN" dirty="0">
                <a:solidFill>
                  <a:srgbClr val="0033CC"/>
                </a:solidFill>
                <a:latin typeface="Times New Roman"/>
                <a:ea typeface="Times New Roman"/>
              </a:rPr>
              <a:t>B. đế chế La Mã cổ đại suy yếu và sụp đổ.</a:t>
            </a:r>
          </a:p>
          <a:p>
            <a:pPr marL="0" marR="0" indent="0" algn="just">
              <a:spcBef>
                <a:spcPts val="0"/>
              </a:spcBef>
              <a:spcAft>
                <a:spcPts val="0"/>
              </a:spcAft>
              <a:buNone/>
            </a:pPr>
            <a:r>
              <a:rPr lang="vi-VN" dirty="0">
                <a:solidFill>
                  <a:srgbClr val="0033CC"/>
                </a:solidFill>
                <a:latin typeface="Times New Roman"/>
                <a:ea typeface="Times New Roman"/>
              </a:rPr>
              <a:t>C. các lãnh địa của lãnh chúa đang hình thành.</a:t>
            </a:r>
          </a:p>
          <a:p>
            <a:pPr marL="0" marR="0" indent="0" algn="just">
              <a:spcBef>
                <a:spcPts val="0"/>
              </a:spcBef>
              <a:spcAft>
                <a:spcPts val="0"/>
              </a:spcAft>
              <a:buNone/>
            </a:pPr>
            <a:r>
              <a:rPr lang="vi-VN" dirty="0">
                <a:solidFill>
                  <a:srgbClr val="0033CC"/>
                </a:solidFill>
                <a:latin typeface="Times New Roman"/>
                <a:ea typeface="Times New Roman"/>
              </a:rPr>
              <a:t>D. quá trình bóc lột của lãnh chúa đối với nông nô diễn ra mạnh mẽ.</a:t>
            </a:r>
          </a:p>
          <a:p>
            <a:pPr marL="0" marR="0" indent="0" algn="just">
              <a:spcBef>
                <a:spcPts val="0"/>
              </a:spcBef>
              <a:spcAft>
                <a:spcPts val="0"/>
              </a:spcAft>
              <a:buNone/>
            </a:pPr>
            <a:r>
              <a:rPr lang="vi-VN" b="1" dirty="0">
                <a:solidFill>
                  <a:srgbClr val="0033CC"/>
                </a:solidFill>
                <a:latin typeface="Times New Roman"/>
                <a:ea typeface="Times New Roman"/>
              </a:rPr>
              <a:t>Câu 2. Hai giai cấp cơ bản của xã hội phong kiến Tây Âu là</a:t>
            </a:r>
          </a:p>
          <a:p>
            <a:pPr marL="0" marR="0" indent="0" algn="just">
              <a:spcBef>
                <a:spcPts val="0"/>
              </a:spcBef>
              <a:spcAft>
                <a:spcPts val="0"/>
              </a:spcAft>
              <a:buNone/>
            </a:pPr>
            <a:r>
              <a:rPr lang="vi-VN" dirty="0">
                <a:solidFill>
                  <a:srgbClr val="0033CC"/>
                </a:solidFill>
                <a:latin typeface="Times New Roman"/>
                <a:ea typeface="Times New Roman"/>
              </a:rPr>
              <a:t>A. địa chủ và nông dân.	B. lãnh chúa và nông nô.</a:t>
            </a:r>
          </a:p>
          <a:p>
            <a:pPr marL="0" marR="0" indent="0" algn="just">
              <a:spcBef>
                <a:spcPts val="0"/>
              </a:spcBef>
              <a:spcAft>
                <a:spcPts val="0"/>
              </a:spcAft>
              <a:buNone/>
            </a:pPr>
            <a:r>
              <a:rPr lang="vi-VN" dirty="0">
                <a:solidFill>
                  <a:srgbClr val="0033CC"/>
                </a:solidFill>
                <a:latin typeface="Times New Roman"/>
                <a:ea typeface="Times New Roman"/>
              </a:rPr>
              <a:t>C. quý tộc và nông nô.	D. lãnh chúa và nông dân.</a:t>
            </a:r>
          </a:p>
          <a:p>
            <a:pPr marL="0" marR="0" indent="0" algn="just">
              <a:spcBef>
                <a:spcPts val="0"/>
              </a:spcBef>
              <a:spcAft>
                <a:spcPts val="0"/>
              </a:spcAft>
              <a:buNone/>
            </a:pPr>
            <a:endParaRPr lang="en-US" dirty="0">
              <a:solidFill>
                <a:srgbClr val="0033CC"/>
              </a:solidFill>
              <a:latin typeface="Times New Roman"/>
              <a:ea typeface="Times New Roman"/>
            </a:endParaRP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
        <p:nvSpPr>
          <p:cNvPr id="4" name="Oval 3"/>
          <p:cNvSpPr/>
          <p:nvPr/>
        </p:nvSpPr>
        <p:spPr>
          <a:xfrm>
            <a:off x="0" y="19050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4572000" y="48006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3089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normAutofit lnSpcReduction="10000"/>
          </a:bodyPr>
          <a:lstStyle/>
          <a:p>
            <a:pPr marL="0" indent="0" algn="just">
              <a:buNone/>
            </a:pPr>
            <a:r>
              <a:rPr lang="vi-VN" sz="2800" b="1" dirty="0"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2.</a:t>
            </a:r>
            <a:r>
              <a:rPr lang="vi-VN" sz="2800" b="1" dirty="0">
                <a:solidFill>
                  <a:srgbClr val="FF0000"/>
                </a:solidFill>
                <a:latin typeface="Times New Roman" pitchFamily="18" charset="0"/>
                <a:cs typeface="Times New Roman" pitchFamily="18" charset="0"/>
              </a:rPr>
              <a:t>  Các cuộc phát kiến địa lí</a:t>
            </a:r>
            <a:endParaRPr lang="en-US" sz="2800" b="1" dirty="0">
              <a:solidFill>
                <a:srgbClr val="FF0000"/>
              </a:solidFill>
              <a:latin typeface="Times New Roman" pitchFamily="18" charset="0"/>
              <a:cs typeface="Times New Roman" pitchFamily="18" charset="0"/>
            </a:endParaRPr>
          </a:p>
          <a:p>
            <a:pPr marL="0" indent="0" algn="just">
              <a:buNone/>
            </a:pPr>
            <a:r>
              <a:rPr lang="en-US" b="1" dirty="0">
                <a:solidFill>
                  <a:srgbClr val="FF0000"/>
                </a:solidFill>
                <a:latin typeface="Times New Roman" pitchFamily="18" charset="0"/>
                <a:cs typeface="Times New Roman" pitchFamily="18" charset="0"/>
              </a:rPr>
              <a:t>5</a:t>
            </a:r>
            <a:r>
              <a:rPr lang="en-US" b="1" dirty="0" smtClean="0">
                <a:solidFill>
                  <a:srgbClr val="FF0000"/>
                </a:solidFill>
                <a:latin typeface="Times New Roman" pitchFamily="18" charset="0"/>
                <a:cs typeface="Times New Roman" pitchFamily="18" charset="0"/>
              </a:rPr>
              <a:t>.</a:t>
            </a:r>
            <a:r>
              <a:rPr lang="vi-VN"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Trình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bày</a:t>
            </a:r>
            <a:r>
              <a:rPr lang="en-US" b="1" dirty="0" smtClean="0">
                <a:solidFill>
                  <a:srgbClr val="FF0000"/>
                </a:solidFill>
                <a:latin typeface="Times New Roman" pitchFamily="18" charset="0"/>
                <a:cs typeface="Times New Roman" pitchFamily="18" charset="0"/>
              </a:rPr>
              <a:t> h</a:t>
            </a:r>
            <a:r>
              <a:rPr lang="vi-VN" b="1" dirty="0" smtClean="0">
                <a:solidFill>
                  <a:srgbClr val="FF0000"/>
                </a:solidFill>
                <a:latin typeface="Times New Roman" pitchFamily="18" charset="0"/>
                <a:cs typeface="Times New Roman" pitchFamily="18" charset="0"/>
              </a:rPr>
              <a:t>ệ </a:t>
            </a:r>
            <a:r>
              <a:rPr lang="vi-VN" b="1" dirty="0">
                <a:solidFill>
                  <a:srgbClr val="FF0000"/>
                </a:solidFill>
                <a:latin typeface="Times New Roman" pitchFamily="18" charset="0"/>
                <a:cs typeface="Times New Roman" pitchFamily="18" charset="0"/>
              </a:rPr>
              <a:t>quả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cực</a:t>
            </a:r>
            <a:r>
              <a:rPr lang="en-US" b="1" dirty="0" smtClean="0">
                <a:solidFill>
                  <a:srgbClr val="FF0000"/>
                </a:solidFill>
                <a:latin typeface="Times New Roman" pitchFamily="18" charset="0"/>
                <a:cs typeface="Times New Roman" pitchFamily="18" charset="0"/>
              </a:rPr>
              <a:t> </a:t>
            </a:r>
            <a:r>
              <a:rPr lang="vi-VN" b="1" dirty="0" smtClean="0">
                <a:solidFill>
                  <a:srgbClr val="FF0000"/>
                </a:solidFill>
                <a:latin typeface="Times New Roman" pitchFamily="18" charset="0"/>
                <a:cs typeface="Times New Roman" pitchFamily="18" charset="0"/>
              </a:rPr>
              <a:t>của </a:t>
            </a:r>
            <a:r>
              <a:rPr lang="vi-VN" b="1" dirty="0">
                <a:solidFill>
                  <a:srgbClr val="FF0000"/>
                </a:solidFill>
                <a:latin typeface="Times New Roman" pitchFamily="18" charset="0"/>
                <a:cs typeface="Times New Roman" pitchFamily="18" charset="0"/>
              </a:rPr>
              <a:t>các cuộc phát kiến địa lí</a:t>
            </a:r>
          </a:p>
          <a:p>
            <a:pPr marL="0" indent="0" algn="just">
              <a:buNone/>
            </a:pPr>
            <a:r>
              <a:rPr lang="vi-VN" dirty="0" smtClean="0">
                <a:solidFill>
                  <a:srgbClr val="0033CC"/>
                </a:solidFill>
                <a:latin typeface="Times New Roman" pitchFamily="18" charset="0"/>
                <a:cs typeface="Times New Roman" pitchFamily="18" charset="0"/>
              </a:rPr>
              <a:t>+ </a:t>
            </a:r>
            <a:r>
              <a:rPr lang="vi-VN" dirty="0">
                <a:solidFill>
                  <a:srgbClr val="0033CC"/>
                </a:solidFill>
                <a:latin typeface="Times New Roman" pitchFamily="18" charset="0"/>
                <a:cs typeface="Times New Roman" pitchFamily="18" charset="0"/>
              </a:rPr>
              <a:t>Đem lại cho con người những hiểu biết về Trái Đất hình cầu, về những vùng đất mới, tuyến đường mới, dân tộc mới,...</a:t>
            </a:r>
          </a:p>
          <a:p>
            <a:pPr marL="0" indent="0" algn="just">
              <a:buNone/>
            </a:pPr>
            <a:r>
              <a:rPr lang="vi-VN" dirty="0">
                <a:solidFill>
                  <a:srgbClr val="0033CC"/>
                </a:solidFill>
                <a:latin typeface="Times New Roman" pitchFamily="18" charset="0"/>
                <a:cs typeface="Times New Roman" pitchFamily="18" charset="0"/>
              </a:rPr>
              <a:t>+ Thúc đẩy sự trao đổi kinh tế, văn hoá giữa các châu lục (hàng hoá, cây trồng, ngôn ngữ,...)</a:t>
            </a:r>
          </a:p>
          <a:p>
            <a:pPr marL="0" indent="0" algn="just">
              <a:buNone/>
            </a:pPr>
            <a:r>
              <a:rPr lang="vi-VN" dirty="0">
                <a:solidFill>
                  <a:srgbClr val="0033CC"/>
                </a:solidFill>
                <a:latin typeface="Times New Roman" pitchFamily="18" charset="0"/>
                <a:cs typeface="Times New Roman" pitchFamily="18" charset="0"/>
              </a:rPr>
              <a:t>+ Thị trường thế giới được mở rộng, thúc đẩy sự ra đời của chủ nghĩa tư bản. </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1853923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4.</a:t>
            </a:r>
            <a:r>
              <a:rPr lang="vi-VN" sz="2800" b="1" dirty="0">
                <a:solidFill>
                  <a:srgbClr val="FF0000"/>
                </a:solidFill>
                <a:latin typeface="Times New Roman" pitchFamily="18" charset="0"/>
                <a:cs typeface="Times New Roman" pitchFamily="18" charset="0"/>
              </a:rPr>
              <a:t>  Văn hóa phục hưng</a:t>
            </a:r>
            <a:endParaRPr lang="en-US" sz="2800" b="1" dirty="0">
              <a:solidFill>
                <a:srgbClr val="FF0000"/>
              </a:solidFill>
              <a:latin typeface="Times New Roman" pitchFamily="18" charset="0"/>
              <a:cs typeface="Times New Roman" pitchFamily="18" charset="0"/>
            </a:endParaRPr>
          </a:p>
          <a:p>
            <a:pPr marL="0" indent="0" algn="just">
              <a:buNone/>
            </a:pPr>
            <a:r>
              <a:rPr lang="en-US" sz="2800" b="1" dirty="0" smtClean="0">
                <a:solidFill>
                  <a:srgbClr val="FF0000"/>
                </a:solidFill>
                <a:latin typeface="Times New Roman" pitchFamily="18" charset="0"/>
                <a:cs typeface="Times New Roman" pitchFamily="18" charset="0"/>
              </a:rPr>
              <a:t>2(b)</a:t>
            </a:r>
            <a:r>
              <a:rPr lang="vi-VN" sz="2800" b="1" dirty="0" smtClean="0">
                <a:solidFill>
                  <a:srgbClr val="FF0000"/>
                </a:solidFill>
                <a:latin typeface="Times New Roman" pitchFamily="18" charset="0"/>
                <a:cs typeface="Times New Roman" pitchFamily="18" charset="0"/>
              </a:rPr>
              <a:t>Bằng </a:t>
            </a:r>
            <a:r>
              <a:rPr lang="vi-VN" sz="2800" b="1" dirty="0">
                <a:solidFill>
                  <a:srgbClr val="FF0000"/>
                </a:solidFill>
                <a:latin typeface="Times New Roman" pitchFamily="18" charset="0"/>
                <a:cs typeface="Times New Roman" pitchFamily="18" charset="0"/>
              </a:rPr>
              <a:t>những kiến thức đã học về </a:t>
            </a:r>
            <a:r>
              <a:rPr lang="vi-VN" sz="2800" b="1" dirty="0" smtClean="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các cuộc phát kiến địa lí , em hãy: </a:t>
            </a:r>
          </a:p>
          <a:p>
            <a:pPr marL="0" indent="0" algn="just">
              <a:buNone/>
            </a:pPr>
            <a:r>
              <a:rPr lang="vi-VN" sz="2800" b="1" dirty="0">
                <a:solidFill>
                  <a:srgbClr val="FF0000"/>
                </a:solidFill>
                <a:latin typeface="Times New Roman" pitchFamily="18" charset="0"/>
                <a:cs typeface="Times New Roman" pitchFamily="18" charset="0"/>
              </a:rPr>
              <a:t>a. </a:t>
            </a:r>
            <a:r>
              <a:rPr lang="en-US" sz="2800" b="1" dirty="0" err="1" smtClean="0">
                <a:solidFill>
                  <a:srgbClr val="FF0000"/>
                </a:solidFill>
                <a:latin typeface="Times New Roman" pitchFamily="18" charset="0"/>
                <a:cs typeface="Times New Roman" pitchFamily="18" charset="0"/>
              </a:rPr>
              <a:t>Nêu</a:t>
            </a:r>
            <a:r>
              <a:rPr lang="en-US" sz="2800" b="1" dirty="0" smtClean="0">
                <a:solidFill>
                  <a:srgbClr val="FF0000"/>
                </a:solidFill>
                <a:latin typeface="Times New Roman" pitchFamily="18" charset="0"/>
                <a:cs typeface="Times New Roman" pitchFamily="18" charset="0"/>
              </a:rPr>
              <a:t> </a:t>
            </a:r>
            <a:r>
              <a:rPr lang="vi-VN" sz="2800" b="1" dirty="0" smtClean="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hệ quả tích cực của các cuộc phát kiến địa lí </a:t>
            </a:r>
            <a:endParaRPr lang="en-US" sz="2800" b="1" dirty="0" smtClean="0">
              <a:solidFill>
                <a:srgbClr val="FF0000"/>
              </a:solidFill>
              <a:latin typeface="Times New Roman" pitchFamily="18" charset="0"/>
              <a:cs typeface="Times New Roman" pitchFamily="18" charset="0"/>
            </a:endParaRPr>
          </a:p>
          <a:p>
            <a:pPr marL="0" indent="0" algn="just">
              <a:buNone/>
            </a:pPr>
            <a:r>
              <a:rPr lang="en-US" sz="2800" b="1" dirty="0" smtClean="0">
                <a:solidFill>
                  <a:srgbClr val="FF0000"/>
                </a:solidFill>
                <a:latin typeface="Times New Roman" pitchFamily="18" charset="0"/>
                <a:cs typeface="Times New Roman" pitchFamily="18" charset="0"/>
              </a:rPr>
              <a:t>- ?</a:t>
            </a:r>
            <a:endParaRPr lang="vi-VN" sz="2800" b="1" dirty="0">
              <a:solidFill>
                <a:srgbClr val="FF0000"/>
              </a:solidFill>
              <a:latin typeface="Times New Roman" pitchFamily="18" charset="0"/>
              <a:cs typeface="Times New Roman" pitchFamily="18" charset="0"/>
            </a:endParaRPr>
          </a:p>
          <a:p>
            <a:pPr marL="0" indent="0" algn="just">
              <a:buNone/>
            </a:pPr>
            <a:r>
              <a:rPr lang="vi-VN" sz="2800" b="1" dirty="0">
                <a:solidFill>
                  <a:srgbClr val="FF0000"/>
                </a:solidFill>
                <a:latin typeface="Times New Roman" pitchFamily="18" charset="0"/>
                <a:cs typeface="Times New Roman" pitchFamily="18" charset="0"/>
              </a:rPr>
              <a:t>b. Do những tác động của các cuộc phát kiến địa lí, mà  ngôn ngữ(tiếng nói) của nước nào phổ biến nhất trên thế giới  hiện nay ?</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505930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4.</a:t>
            </a:r>
            <a:r>
              <a:rPr lang="vi-VN" sz="2800" b="1" dirty="0">
                <a:solidFill>
                  <a:srgbClr val="FF0000"/>
                </a:solidFill>
                <a:latin typeface="Times New Roman" pitchFamily="18" charset="0"/>
                <a:cs typeface="Times New Roman" pitchFamily="18" charset="0"/>
              </a:rPr>
              <a:t>  Văn hóa phục hưng</a:t>
            </a:r>
            <a:endParaRPr lang="en-US" sz="2800" b="1" dirty="0">
              <a:solidFill>
                <a:srgbClr val="FF0000"/>
              </a:solidFill>
              <a:latin typeface="Times New Roman" pitchFamily="18" charset="0"/>
              <a:cs typeface="Times New Roman" pitchFamily="18" charset="0"/>
            </a:endParaRP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9831379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a:t>
            </a:r>
            <a:r>
              <a:rPr lang="en-US" sz="2800" b="1" dirty="0">
                <a:solidFill>
                  <a:srgbClr val="FF0000"/>
                </a:solidFill>
                <a:latin typeface="Times New Roman" pitchFamily="18" charset="0"/>
                <a:cs typeface="Times New Roman" pitchFamily="18" charset="0"/>
              </a:rPr>
              <a:t>4.</a:t>
            </a:r>
            <a:r>
              <a:rPr lang="vi-VN" sz="2800" b="1" dirty="0">
                <a:solidFill>
                  <a:srgbClr val="FF0000"/>
                </a:solidFill>
                <a:latin typeface="Times New Roman" pitchFamily="18" charset="0"/>
                <a:cs typeface="Times New Roman" pitchFamily="18" charset="0"/>
              </a:rPr>
              <a:t>  Văn hóa phục hưng</a:t>
            </a:r>
            <a:endParaRPr lang="en-US" sz="2800" b="1" dirty="0">
              <a:solidFill>
                <a:srgbClr val="FF0000"/>
              </a:solidFill>
              <a:latin typeface="Times New Roman" pitchFamily="18" charset="0"/>
              <a:cs typeface="Times New Roman" pitchFamily="18" charset="0"/>
            </a:endParaRPr>
          </a:p>
          <a:p>
            <a:pPr marL="0" indent="0" algn="just">
              <a:buNone/>
            </a:pPr>
            <a:r>
              <a:rPr lang="en-US" sz="2800" b="1" dirty="0">
                <a:solidFill>
                  <a:srgbClr val="FF0000"/>
                </a:solidFill>
                <a:latin typeface="Times New Roman" pitchFamily="18" charset="0"/>
                <a:cs typeface="Times New Roman" pitchFamily="18" charset="0"/>
              </a:rPr>
              <a:t>6</a:t>
            </a:r>
            <a:r>
              <a:rPr lang="en-US" sz="2800" b="1" dirty="0" smtClean="0">
                <a:solidFill>
                  <a:srgbClr val="FF0000"/>
                </a:solidFill>
                <a:latin typeface="Times New Roman" pitchFamily="18" charset="0"/>
                <a:cs typeface="Times New Roman" pitchFamily="18" charset="0"/>
              </a:rPr>
              <a:t>.</a:t>
            </a:r>
            <a:r>
              <a:rPr lang="vi-VN" sz="2800" b="1" dirty="0" smtClean="0">
                <a:solidFill>
                  <a:srgbClr val="FF0000"/>
                </a:solidFill>
                <a:latin typeface="Times New Roman" pitchFamily="18" charset="0"/>
                <a:cs typeface="Times New Roman" pitchFamily="18" charset="0"/>
              </a:rPr>
              <a:t> </a:t>
            </a:r>
            <a:r>
              <a:rPr lang="vi-VN" sz="2800" b="1" dirty="0">
                <a:solidFill>
                  <a:srgbClr val="FF0000"/>
                </a:solidFill>
                <a:latin typeface="Times New Roman" pitchFamily="18" charset="0"/>
                <a:cs typeface="Times New Roman" pitchFamily="18" charset="0"/>
              </a:rPr>
              <a:t>Ý nghĩa và tác động của phong trào Văn hóa Phục hưng đối với xã hội Tây Âu</a:t>
            </a:r>
          </a:p>
          <a:p>
            <a:pPr marL="0" indent="0" algn="just">
              <a:buNone/>
            </a:pPr>
            <a:r>
              <a:rPr lang="vi-VN" sz="2800" dirty="0">
                <a:solidFill>
                  <a:srgbClr val="0033CC"/>
                </a:solidFill>
                <a:latin typeface="Times New Roman" pitchFamily="18" charset="0"/>
                <a:cs typeface="Times New Roman" pitchFamily="18" charset="0"/>
              </a:rPr>
              <a:t>- Phong trào đã có tác động thay đổi nhận thức con người thời bấy giờ, đặt cơ sở và mở đường cho sự phát triển của văn hóa Tây Âu trong những thế kỉ tiếp theo.</a:t>
            </a:r>
          </a:p>
          <a:p>
            <a:pPr marL="0" indent="0" algn="just">
              <a:buNone/>
            </a:pPr>
            <a:r>
              <a:rPr lang="vi-VN" sz="2800" dirty="0">
                <a:solidFill>
                  <a:srgbClr val="0033CC"/>
                </a:solidFill>
                <a:latin typeface="Times New Roman" pitchFamily="18" charset="0"/>
                <a:cs typeface="Times New Roman" pitchFamily="18" charset="0"/>
              </a:rPr>
              <a:t>- Những tác phẩm và tư tưởng của những nhà văn hóa đã khai sáng châu Âu thời trung cổ và thay đổi lịch sử văn minh nhân loại.</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935299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normAutofit/>
          </a:bodyPr>
          <a:lstStyle/>
          <a:p>
            <a:pPr marL="0" marR="0" indent="0" algn="just">
              <a:spcBef>
                <a:spcPts val="0"/>
              </a:spcBef>
              <a:spcAft>
                <a:spcPts val="0"/>
              </a:spcAft>
              <a:buNone/>
            </a:pPr>
            <a:r>
              <a:rPr lang="vi-VN" sz="2800" b="1" dirty="0" smtClean="0">
                <a:solidFill>
                  <a:srgbClr val="FF0000"/>
                </a:solidFill>
                <a:latin typeface="Times New Roman"/>
                <a:ea typeface="Times New Roman"/>
              </a:rPr>
              <a:t>B </a:t>
            </a:r>
            <a:r>
              <a:rPr lang="vi-VN" sz="2800" b="1" dirty="0">
                <a:solidFill>
                  <a:srgbClr val="FF0000"/>
                </a:solidFill>
                <a:latin typeface="Times New Roman"/>
                <a:ea typeface="Times New Roman"/>
              </a:rPr>
              <a:t>2</a:t>
            </a:r>
            <a:r>
              <a:rPr lang="en-US" sz="2800" b="1" dirty="0">
                <a:solidFill>
                  <a:srgbClr val="FF0000"/>
                </a:solidFill>
                <a:latin typeface="Times New Roman"/>
                <a:ea typeface="Times New Roman"/>
              </a:rPr>
              <a:t>.</a:t>
            </a:r>
            <a:endParaRPr lang="vi-VN" sz="2800" b="1" dirty="0">
              <a:solidFill>
                <a:srgbClr val="FF0000"/>
              </a:solidFill>
              <a:latin typeface="Times New Roman"/>
              <a:ea typeface="Times New Roman"/>
            </a:endParaRPr>
          </a:p>
          <a:p>
            <a:pPr marL="0" marR="0" indent="0" algn="just">
              <a:spcBef>
                <a:spcPts val="0"/>
              </a:spcBef>
              <a:spcAft>
                <a:spcPts val="0"/>
              </a:spcAft>
              <a:buNone/>
            </a:pPr>
            <a:r>
              <a:rPr lang="vi-VN" b="1" dirty="0">
                <a:solidFill>
                  <a:srgbClr val="0033CC"/>
                </a:solidFill>
                <a:latin typeface="Times New Roman"/>
                <a:ea typeface="Times New Roman"/>
              </a:rPr>
              <a:t>Câu 3. Đoàn thám hiểm của C. Cô-lôm-bô đã phát hiện ra châu lục nào?</a:t>
            </a:r>
          </a:p>
          <a:p>
            <a:pPr marL="514350" marR="0" indent="-514350" algn="just">
              <a:spcBef>
                <a:spcPts val="0"/>
              </a:spcBef>
              <a:spcAft>
                <a:spcPts val="0"/>
              </a:spcAft>
              <a:buAutoNum type="alphaUcPeriod"/>
            </a:pPr>
            <a:r>
              <a:rPr lang="vi-VN" dirty="0">
                <a:solidFill>
                  <a:srgbClr val="0033CC"/>
                </a:solidFill>
                <a:latin typeface="Times New Roman"/>
                <a:ea typeface="Times New Roman"/>
              </a:rPr>
              <a:t>Châu Á.		</a:t>
            </a:r>
            <a:r>
              <a:rPr lang="en-US" dirty="0">
                <a:solidFill>
                  <a:srgbClr val="0033CC"/>
                </a:solidFill>
                <a:latin typeface="Times New Roman"/>
                <a:ea typeface="Times New Roman"/>
              </a:rPr>
              <a:t>	</a:t>
            </a:r>
            <a:r>
              <a:rPr lang="vi-VN" dirty="0">
                <a:solidFill>
                  <a:srgbClr val="0033CC"/>
                </a:solidFill>
                <a:latin typeface="Times New Roman"/>
                <a:ea typeface="Times New Roman"/>
              </a:rPr>
              <a:t>B. Châu Âu.		</a:t>
            </a:r>
            <a:endParaRPr lang="en-US" dirty="0">
              <a:solidFill>
                <a:srgbClr val="0033CC"/>
              </a:solidFill>
              <a:latin typeface="Times New Roman"/>
              <a:ea typeface="Times New Roman"/>
            </a:endParaRPr>
          </a:p>
          <a:p>
            <a:pPr marL="0" marR="0" indent="0" algn="just">
              <a:spcBef>
                <a:spcPts val="0"/>
              </a:spcBef>
              <a:spcAft>
                <a:spcPts val="0"/>
              </a:spcAft>
              <a:buNone/>
            </a:pPr>
            <a:r>
              <a:rPr lang="vi-VN" dirty="0">
                <a:solidFill>
                  <a:srgbClr val="0033CC"/>
                </a:solidFill>
                <a:latin typeface="Times New Roman"/>
                <a:ea typeface="Times New Roman"/>
              </a:rPr>
              <a:t>C. Châu Phi.		</a:t>
            </a:r>
            <a:r>
              <a:rPr lang="en-US" dirty="0">
                <a:solidFill>
                  <a:srgbClr val="0033CC"/>
                </a:solidFill>
                <a:latin typeface="Times New Roman"/>
                <a:ea typeface="Times New Roman"/>
              </a:rPr>
              <a:t>	</a:t>
            </a:r>
            <a:r>
              <a:rPr lang="vi-VN" dirty="0">
                <a:solidFill>
                  <a:srgbClr val="0033CC"/>
                </a:solidFill>
                <a:latin typeface="Times New Roman"/>
                <a:ea typeface="Times New Roman"/>
              </a:rPr>
              <a:t>D. Châu Mĩ.</a:t>
            </a:r>
          </a:p>
          <a:p>
            <a:pPr marL="0" marR="0" indent="0" algn="just">
              <a:spcBef>
                <a:spcPts val="0"/>
              </a:spcBef>
              <a:spcAft>
                <a:spcPts val="0"/>
              </a:spcAft>
              <a:buNone/>
            </a:pPr>
            <a:r>
              <a:rPr lang="vi-VN" b="1" dirty="0">
                <a:solidFill>
                  <a:srgbClr val="0033CC"/>
                </a:solidFill>
                <a:latin typeface="Times New Roman"/>
                <a:ea typeface="Times New Roman"/>
              </a:rPr>
              <a:t>Câu 4. Nhà thám hiểm đầu tiên thực hiện chuyến đi vòng quanh thế giới là</a:t>
            </a:r>
          </a:p>
          <a:p>
            <a:pPr marL="0" marR="0" indent="0" algn="just">
              <a:spcBef>
                <a:spcPts val="0"/>
              </a:spcBef>
              <a:spcAft>
                <a:spcPts val="0"/>
              </a:spcAft>
              <a:buNone/>
            </a:pPr>
            <a:r>
              <a:rPr lang="vi-VN" dirty="0" smtClean="0">
                <a:solidFill>
                  <a:srgbClr val="0033CC"/>
                </a:solidFill>
                <a:latin typeface="Times New Roman"/>
                <a:ea typeface="Times New Roman"/>
              </a:rPr>
              <a:t>A. </a:t>
            </a:r>
            <a:r>
              <a:rPr lang="vi-VN" dirty="0">
                <a:solidFill>
                  <a:srgbClr val="0033CC"/>
                </a:solidFill>
                <a:latin typeface="Times New Roman"/>
                <a:ea typeface="Times New Roman"/>
              </a:rPr>
              <a:t>Đi-a-xơ.		</a:t>
            </a:r>
            <a:r>
              <a:rPr lang="en-US" dirty="0">
                <a:solidFill>
                  <a:srgbClr val="0033CC"/>
                </a:solidFill>
                <a:latin typeface="Times New Roman"/>
                <a:ea typeface="Times New Roman"/>
              </a:rPr>
              <a:t>	</a:t>
            </a:r>
            <a:r>
              <a:rPr lang="vi-VN" dirty="0">
                <a:solidFill>
                  <a:srgbClr val="0033CC"/>
                </a:solidFill>
                <a:latin typeface="Times New Roman"/>
                <a:ea typeface="Times New Roman"/>
              </a:rPr>
              <a:t>B. Va-xcô đơ Ga-ma.	</a:t>
            </a:r>
          </a:p>
          <a:p>
            <a:pPr marL="0" marR="0" indent="0" algn="just">
              <a:spcBef>
                <a:spcPts val="0"/>
              </a:spcBef>
              <a:spcAft>
                <a:spcPts val="0"/>
              </a:spcAft>
              <a:buNone/>
            </a:pPr>
            <a:r>
              <a:rPr lang="vi-VN" dirty="0" smtClean="0">
                <a:solidFill>
                  <a:srgbClr val="0033CC"/>
                </a:solidFill>
                <a:latin typeface="Times New Roman"/>
                <a:ea typeface="Times New Roman"/>
              </a:rPr>
              <a:t>C</a:t>
            </a:r>
            <a:r>
              <a:rPr lang="vi-VN" dirty="0">
                <a:solidFill>
                  <a:srgbClr val="0033CC"/>
                </a:solidFill>
                <a:latin typeface="Times New Roman"/>
                <a:ea typeface="Times New Roman"/>
              </a:rPr>
              <a:t>. Cô-lôm-bô.		</a:t>
            </a:r>
            <a:r>
              <a:rPr lang="en-US" dirty="0" smtClean="0">
                <a:solidFill>
                  <a:srgbClr val="0033CC"/>
                </a:solidFill>
                <a:latin typeface="Times New Roman"/>
                <a:ea typeface="Times New Roman"/>
              </a:rPr>
              <a:t>	</a:t>
            </a:r>
            <a:r>
              <a:rPr lang="vi-VN" dirty="0" smtClean="0">
                <a:solidFill>
                  <a:srgbClr val="0033CC"/>
                </a:solidFill>
                <a:latin typeface="Times New Roman"/>
                <a:ea typeface="Times New Roman"/>
              </a:rPr>
              <a:t>D</a:t>
            </a:r>
            <a:r>
              <a:rPr lang="vi-VN" dirty="0">
                <a:solidFill>
                  <a:srgbClr val="0033CC"/>
                </a:solidFill>
                <a:latin typeface="Times New Roman"/>
                <a:ea typeface="Times New Roman"/>
              </a:rPr>
              <a:t>. Ph.Ma-gien-lăng.</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
        <p:nvSpPr>
          <p:cNvPr id="4" name="Oval 3"/>
          <p:cNvSpPr/>
          <p:nvPr/>
        </p:nvSpPr>
        <p:spPr>
          <a:xfrm>
            <a:off x="4572000" y="19050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4474029" y="38100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04078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867400"/>
          </a:xfrm>
        </p:spPr>
        <p:txBody>
          <a:bodyPr>
            <a:normAutofit lnSpcReduction="10000"/>
          </a:bodyPr>
          <a:lstStyle/>
          <a:p>
            <a:pPr marL="0" marR="0" indent="0" algn="just">
              <a:spcBef>
                <a:spcPts val="0"/>
              </a:spcBef>
              <a:spcAft>
                <a:spcPts val="0"/>
              </a:spcAft>
              <a:buNone/>
            </a:pPr>
            <a:r>
              <a:rPr lang="vi-VN" sz="2800" b="1" dirty="0" smtClean="0">
                <a:solidFill>
                  <a:srgbClr val="FF0000"/>
                </a:solidFill>
                <a:latin typeface="Times New Roman"/>
                <a:ea typeface="Times New Roman"/>
              </a:rPr>
              <a:t>B </a:t>
            </a:r>
            <a:r>
              <a:rPr lang="vi-VN" sz="2800" b="1" dirty="0">
                <a:solidFill>
                  <a:srgbClr val="FF0000"/>
                </a:solidFill>
                <a:latin typeface="Times New Roman"/>
                <a:ea typeface="Times New Roman"/>
              </a:rPr>
              <a:t>3</a:t>
            </a:r>
            <a:r>
              <a:rPr lang="en-US" sz="2800" b="1" dirty="0">
                <a:solidFill>
                  <a:srgbClr val="FF0000"/>
                </a:solidFill>
                <a:latin typeface="Times New Roman"/>
                <a:ea typeface="Times New Roman"/>
              </a:rPr>
              <a:t>.</a:t>
            </a:r>
            <a:endParaRPr lang="vi-VN" sz="2800" b="1" dirty="0">
              <a:solidFill>
                <a:srgbClr val="FF0000"/>
              </a:solidFill>
              <a:latin typeface="Times New Roman"/>
              <a:ea typeface="Times New Roman"/>
            </a:endParaRPr>
          </a:p>
          <a:p>
            <a:pPr marL="0" marR="0" indent="0" algn="just">
              <a:spcBef>
                <a:spcPts val="0"/>
              </a:spcBef>
              <a:spcAft>
                <a:spcPts val="0"/>
              </a:spcAft>
              <a:buNone/>
            </a:pPr>
            <a:r>
              <a:rPr lang="vi-VN" b="1" dirty="0">
                <a:solidFill>
                  <a:srgbClr val="0033CC"/>
                </a:solidFill>
                <a:latin typeface="Times New Roman"/>
                <a:ea typeface="Times New Roman"/>
              </a:rPr>
              <a:t>Câu 5. Lực lượng bán sức lao động cho chủ xưởng là</a:t>
            </a:r>
          </a:p>
          <a:p>
            <a:pPr marL="0" marR="0" indent="0" algn="just">
              <a:spcBef>
                <a:spcPts val="0"/>
              </a:spcBef>
              <a:spcAft>
                <a:spcPts val="0"/>
              </a:spcAft>
              <a:buNone/>
            </a:pPr>
            <a:r>
              <a:rPr lang="vi-VN" dirty="0">
                <a:solidFill>
                  <a:srgbClr val="0033CC"/>
                </a:solidFill>
                <a:latin typeface="Times New Roman"/>
                <a:ea typeface="Times New Roman"/>
              </a:rPr>
              <a:t>A. thợ thủ công.		B. nông dân mất đất. </a:t>
            </a:r>
          </a:p>
          <a:p>
            <a:pPr marL="0" marR="0" indent="0" algn="just">
              <a:spcBef>
                <a:spcPts val="0"/>
              </a:spcBef>
              <a:spcAft>
                <a:spcPts val="0"/>
              </a:spcAft>
              <a:buNone/>
            </a:pPr>
            <a:r>
              <a:rPr lang="vi-VN" dirty="0">
                <a:solidFill>
                  <a:srgbClr val="0033CC"/>
                </a:solidFill>
                <a:latin typeface="Times New Roman"/>
                <a:ea typeface="Times New Roman"/>
              </a:rPr>
              <a:t>C. dân thành thị.		D. những người lao động làm thuê.</a:t>
            </a:r>
          </a:p>
          <a:p>
            <a:pPr marL="0" marR="0" indent="0" algn="just">
              <a:spcBef>
                <a:spcPts val="0"/>
              </a:spcBef>
              <a:spcAft>
                <a:spcPts val="0"/>
              </a:spcAft>
              <a:buNone/>
            </a:pPr>
            <a:r>
              <a:rPr lang="vi-VN" b="1" dirty="0">
                <a:solidFill>
                  <a:srgbClr val="0033CC"/>
                </a:solidFill>
                <a:latin typeface="Times New Roman"/>
                <a:ea typeface="Times New Roman"/>
              </a:rPr>
              <a:t>Câu  6. Giai cấp tư sản được hình thành </a:t>
            </a:r>
            <a:r>
              <a:rPr lang="en-US" b="1" dirty="0" err="1">
                <a:solidFill>
                  <a:srgbClr val="0033CC"/>
                </a:solidFill>
                <a:latin typeface="Times New Roman"/>
                <a:ea typeface="Times New Roman"/>
              </a:rPr>
              <a:t>từ</a:t>
            </a:r>
            <a:r>
              <a:rPr lang="en-US" b="1" dirty="0">
                <a:solidFill>
                  <a:srgbClr val="0033CC"/>
                </a:solidFill>
                <a:latin typeface="Times New Roman"/>
                <a:ea typeface="Times New Roman"/>
              </a:rPr>
              <a:t> </a:t>
            </a:r>
            <a:r>
              <a:rPr lang="vi-VN" b="1" dirty="0">
                <a:solidFill>
                  <a:srgbClr val="0033CC"/>
                </a:solidFill>
                <a:latin typeface="Times New Roman"/>
                <a:ea typeface="Times New Roman"/>
              </a:rPr>
              <a:t>những thành phần nào?</a:t>
            </a:r>
          </a:p>
          <a:p>
            <a:pPr marL="0" marR="0" indent="0" algn="just">
              <a:spcBef>
                <a:spcPts val="0"/>
              </a:spcBef>
              <a:spcAft>
                <a:spcPts val="0"/>
              </a:spcAft>
              <a:buNone/>
            </a:pPr>
            <a:r>
              <a:rPr lang="vi-VN" dirty="0">
                <a:solidFill>
                  <a:srgbClr val="0033CC"/>
                </a:solidFill>
                <a:latin typeface="Times New Roman"/>
                <a:ea typeface="Times New Roman"/>
              </a:rPr>
              <a:t>A. Lãnh chúa và  thương nhân giàu có</a:t>
            </a:r>
          </a:p>
          <a:p>
            <a:pPr marL="0" marR="0" indent="0" algn="just">
              <a:spcBef>
                <a:spcPts val="0"/>
              </a:spcBef>
              <a:spcAft>
                <a:spcPts val="0"/>
              </a:spcAft>
              <a:buNone/>
            </a:pPr>
            <a:r>
              <a:rPr lang="vi-VN" dirty="0">
                <a:solidFill>
                  <a:srgbClr val="0033CC"/>
                </a:solidFill>
                <a:latin typeface="Times New Roman"/>
                <a:ea typeface="Times New Roman"/>
              </a:rPr>
              <a:t>B. Quý tộc quân sự, dân thành thị, nông dân giàu có.</a:t>
            </a:r>
          </a:p>
          <a:p>
            <a:pPr marL="0" marR="0" indent="0" algn="just">
              <a:spcBef>
                <a:spcPts val="0"/>
              </a:spcBef>
              <a:spcAft>
                <a:spcPts val="0"/>
              </a:spcAft>
              <a:buNone/>
            </a:pPr>
            <a:r>
              <a:rPr lang="vi-VN" dirty="0">
                <a:solidFill>
                  <a:srgbClr val="0033CC"/>
                </a:solidFill>
                <a:latin typeface="Times New Roman"/>
                <a:ea typeface="Times New Roman"/>
              </a:rPr>
              <a:t>C. Thợ thủ công nhỏ lẻ, chủ đồn điền, chủ ngân hàng.</a:t>
            </a:r>
          </a:p>
          <a:p>
            <a:pPr marL="0" marR="0" indent="0" algn="just">
              <a:spcBef>
                <a:spcPts val="0"/>
              </a:spcBef>
              <a:spcAft>
                <a:spcPts val="0"/>
              </a:spcAft>
              <a:buNone/>
            </a:pPr>
            <a:r>
              <a:rPr lang="vi-VN" dirty="0">
                <a:solidFill>
                  <a:srgbClr val="0033CC"/>
                </a:solidFill>
                <a:latin typeface="Times New Roman"/>
                <a:ea typeface="Times New Roman"/>
              </a:rPr>
              <a:t>D. Thương nhân giàu có, chủ xưởng, chủ đồn điền, chủ ngân hàng.</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
        <p:nvSpPr>
          <p:cNvPr id="4" name="Oval 3"/>
          <p:cNvSpPr/>
          <p:nvPr/>
        </p:nvSpPr>
        <p:spPr>
          <a:xfrm>
            <a:off x="3657600" y="16764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0" y="46482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222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629400"/>
          </a:xfrm>
        </p:spPr>
        <p:txBody>
          <a:bodyPr>
            <a:normAutofit/>
          </a:bodyPr>
          <a:lstStyle/>
          <a:p>
            <a:pPr marL="0" marR="0" indent="0" algn="just">
              <a:spcBef>
                <a:spcPts val="0"/>
              </a:spcBef>
              <a:spcAft>
                <a:spcPts val="0"/>
              </a:spcAft>
              <a:buNone/>
            </a:pPr>
            <a:r>
              <a:rPr lang="vi-VN" sz="2800" b="1" dirty="0" smtClean="0">
                <a:solidFill>
                  <a:srgbClr val="FF0000"/>
                </a:solidFill>
                <a:latin typeface="Times New Roman"/>
                <a:ea typeface="Times New Roman"/>
              </a:rPr>
              <a:t>Bài </a:t>
            </a:r>
            <a:r>
              <a:rPr lang="en-US" sz="2800" b="1" dirty="0">
                <a:solidFill>
                  <a:srgbClr val="FF0000"/>
                </a:solidFill>
                <a:latin typeface="Times New Roman"/>
                <a:ea typeface="Times New Roman"/>
              </a:rPr>
              <a:t>4</a:t>
            </a:r>
            <a:r>
              <a:rPr lang="vi-VN" sz="2800" b="1" dirty="0">
                <a:solidFill>
                  <a:srgbClr val="FF0000"/>
                </a:solidFill>
                <a:latin typeface="Times New Roman"/>
                <a:ea typeface="Times New Roman"/>
              </a:rPr>
              <a:t>.</a:t>
            </a:r>
          </a:p>
          <a:p>
            <a:pPr marL="0" marR="0" indent="0" algn="just">
              <a:spcBef>
                <a:spcPts val="0"/>
              </a:spcBef>
              <a:spcAft>
                <a:spcPts val="0"/>
              </a:spcAft>
              <a:buNone/>
            </a:pPr>
            <a:r>
              <a:rPr lang="vi-VN" b="1" dirty="0">
                <a:solidFill>
                  <a:srgbClr val="0033CC"/>
                </a:solidFill>
                <a:latin typeface="Times New Roman"/>
                <a:ea typeface="Times New Roman"/>
              </a:rPr>
              <a:t>Câu 7. Ai là người mở đầu cho Phong trào Văn hóa Phục hưng?</a:t>
            </a:r>
          </a:p>
          <a:p>
            <a:pPr marL="0" marR="0" indent="0" algn="just">
              <a:spcBef>
                <a:spcPts val="0"/>
              </a:spcBef>
              <a:spcAft>
                <a:spcPts val="0"/>
              </a:spcAft>
              <a:buNone/>
            </a:pPr>
            <a:r>
              <a:rPr lang="vi-VN" dirty="0">
                <a:solidFill>
                  <a:srgbClr val="0033CC"/>
                </a:solidFill>
                <a:latin typeface="Times New Roman"/>
                <a:ea typeface="Times New Roman"/>
              </a:rPr>
              <a:t>A. Đan-tê				B. Mi-ken-lăng-giơ</a:t>
            </a:r>
          </a:p>
          <a:p>
            <a:pPr marL="0" marR="0" indent="0" algn="just">
              <a:spcBef>
                <a:spcPts val="0"/>
              </a:spcBef>
              <a:spcAft>
                <a:spcPts val="0"/>
              </a:spcAft>
              <a:buNone/>
            </a:pPr>
            <a:r>
              <a:rPr lang="vi-VN" dirty="0">
                <a:solidFill>
                  <a:srgbClr val="0033CC"/>
                </a:solidFill>
                <a:latin typeface="Times New Roman"/>
                <a:ea typeface="Times New Roman"/>
              </a:rPr>
              <a:t>C. Lê-ô-na-đơ Vanh-xi	D. M. Xéc-van-téc</a:t>
            </a:r>
          </a:p>
          <a:p>
            <a:pPr marL="0" marR="0" indent="0" algn="just">
              <a:spcBef>
                <a:spcPts val="0"/>
              </a:spcBef>
              <a:spcAft>
                <a:spcPts val="0"/>
              </a:spcAft>
              <a:buNone/>
            </a:pPr>
            <a:r>
              <a:rPr lang="vi-VN" b="1" dirty="0">
                <a:solidFill>
                  <a:srgbClr val="0033CC"/>
                </a:solidFill>
                <a:latin typeface="Times New Roman"/>
                <a:ea typeface="Times New Roman"/>
              </a:rPr>
              <a:t>Câu 8. Trong tác phẩm của mình, các nhà văn hóa thời Phục hưng đã đề cao</a:t>
            </a:r>
          </a:p>
          <a:p>
            <a:pPr marL="0" marR="0" indent="0" algn="just">
              <a:spcBef>
                <a:spcPts val="0"/>
              </a:spcBef>
              <a:spcAft>
                <a:spcPts val="0"/>
              </a:spcAft>
              <a:buNone/>
            </a:pPr>
            <a:r>
              <a:rPr lang="vi-VN" dirty="0">
                <a:solidFill>
                  <a:srgbClr val="0033CC"/>
                </a:solidFill>
                <a:latin typeface="Times New Roman"/>
                <a:ea typeface="Times New Roman"/>
              </a:rPr>
              <a:t>A. giáo lí của Thiên Chúa giáo.</a:t>
            </a:r>
          </a:p>
          <a:p>
            <a:pPr marL="0" marR="0" indent="0" algn="just">
              <a:spcBef>
                <a:spcPts val="0"/>
              </a:spcBef>
              <a:spcAft>
                <a:spcPts val="0"/>
              </a:spcAft>
              <a:buNone/>
            </a:pPr>
            <a:r>
              <a:rPr lang="vi-VN" dirty="0">
                <a:solidFill>
                  <a:srgbClr val="0033CC"/>
                </a:solidFill>
                <a:latin typeface="Times New Roman"/>
                <a:ea typeface="Times New Roman"/>
              </a:rPr>
              <a:t>B. trật tự và lễ giáo phong kiến.</a:t>
            </a:r>
          </a:p>
          <a:p>
            <a:pPr marL="0" marR="0" indent="0" algn="just">
              <a:spcBef>
                <a:spcPts val="0"/>
              </a:spcBef>
              <a:spcAft>
                <a:spcPts val="0"/>
              </a:spcAft>
              <a:buNone/>
            </a:pPr>
            <a:r>
              <a:rPr lang="vi-VN" dirty="0">
                <a:solidFill>
                  <a:srgbClr val="0033CC"/>
                </a:solidFill>
                <a:latin typeface="Times New Roman"/>
                <a:ea typeface="Times New Roman"/>
              </a:rPr>
              <a:t>C. quá trình cướp bóc và buôn bán nô lệ.</a:t>
            </a:r>
          </a:p>
          <a:p>
            <a:pPr marL="0" marR="0" indent="0" algn="just">
              <a:spcBef>
                <a:spcPts val="0"/>
              </a:spcBef>
              <a:spcAft>
                <a:spcPts val="0"/>
              </a:spcAft>
              <a:buNone/>
            </a:pPr>
            <a:r>
              <a:rPr lang="vi-VN" dirty="0">
                <a:solidFill>
                  <a:srgbClr val="0033CC"/>
                </a:solidFill>
                <a:latin typeface="Times New Roman"/>
                <a:ea typeface="Times New Roman"/>
              </a:rPr>
              <a:t>D. con người và tự do cá nhân, đề cao khoa học-kĩ thuật.</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
        <p:nvSpPr>
          <p:cNvPr id="4" name="Oval 3"/>
          <p:cNvSpPr/>
          <p:nvPr/>
        </p:nvSpPr>
        <p:spPr>
          <a:xfrm>
            <a:off x="0" y="14478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927" y="48006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551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marR="0" indent="0" algn="just">
              <a:spcBef>
                <a:spcPts val="0"/>
              </a:spcBef>
              <a:spcAft>
                <a:spcPts val="0"/>
              </a:spcAft>
              <a:buNone/>
            </a:pPr>
            <a:r>
              <a:rPr lang="vi-VN" sz="2800" b="1" dirty="0" smtClean="0">
                <a:solidFill>
                  <a:srgbClr val="FF0000"/>
                </a:solidFill>
                <a:latin typeface="Times New Roman"/>
                <a:ea typeface="Times New Roman"/>
              </a:rPr>
              <a:t>B </a:t>
            </a:r>
            <a:r>
              <a:rPr lang="vi-VN" sz="2800" b="1" dirty="0">
                <a:solidFill>
                  <a:srgbClr val="FF0000"/>
                </a:solidFill>
                <a:latin typeface="Times New Roman"/>
                <a:ea typeface="Times New Roman"/>
              </a:rPr>
              <a:t>5</a:t>
            </a:r>
            <a:r>
              <a:rPr lang="en-US" sz="2800" b="1" dirty="0">
                <a:solidFill>
                  <a:srgbClr val="FF0000"/>
                </a:solidFill>
                <a:latin typeface="Times New Roman"/>
                <a:ea typeface="Times New Roman"/>
              </a:rPr>
              <a:t>.</a:t>
            </a:r>
            <a:endParaRPr lang="vi-VN" sz="2800" b="1" dirty="0">
              <a:solidFill>
                <a:srgbClr val="FF0000"/>
              </a:solidFill>
              <a:latin typeface="Times New Roman"/>
              <a:ea typeface="Times New Roman"/>
            </a:endParaRPr>
          </a:p>
          <a:p>
            <a:pPr marL="0" marR="0" indent="0" algn="just">
              <a:spcBef>
                <a:spcPts val="0"/>
              </a:spcBef>
              <a:spcAft>
                <a:spcPts val="0"/>
              </a:spcAft>
              <a:buNone/>
            </a:pPr>
            <a:r>
              <a:rPr lang="vi-VN" b="1" dirty="0">
                <a:solidFill>
                  <a:srgbClr val="0033CC"/>
                </a:solidFill>
                <a:latin typeface="Times New Roman"/>
                <a:ea typeface="Times New Roman"/>
              </a:rPr>
              <a:t>Câu 9. Cơ sở tư tưởng chính thống của giai cấp phong kiến châu Âu là gì?</a:t>
            </a:r>
          </a:p>
          <a:p>
            <a:pPr marL="0" marR="0" indent="0" algn="just">
              <a:spcBef>
                <a:spcPts val="0"/>
              </a:spcBef>
              <a:spcAft>
                <a:spcPts val="0"/>
              </a:spcAft>
              <a:buNone/>
            </a:pPr>
            <a:r>
              <a:rPr lang="vi-VN" dirty="0">
                <a:solidFill>
                  <a:srgbClr val="0033CC"/>
                </a:solidFill>
                <a:latin typeface="Times New Roman"/>
                <a:ea typeface="Times New Roman"/>
              </a:rPr>
              <a:t>A. Giáo lý đạo Ki</a:t>
            </a:r>
            <a:r>
              <a:rPr lang="en-US" dirty="0">
                <a:solidFill>
                  <a:srgbClr val="0033CC"/>
                </a:solidFill>
                <a:latin typeface="Times New Roman"/>
                <a:ea typeface="Times New Roman"/>
              </a:rPr>
              <a:t> </a:t>
            </a:r>
            <a:r>
              <a:rPr lang="vi-VN" dirty="0">
                <a:solidFill>
                  <a:srgbClr val="0033CC"/>
                </a:solidFill>
                <a:latin typeface="Times New Roman"/>
                <a:ea typeface="Times New Roman"/>
              </a:rPr>
              <a:t>tô		B. Giáo lý đạo Phật</a:t>
            </a:r>
          </a:p>
          <a:p>
            <a:pPr marL="0" marR="0" indent="0" algn="just">
              <a:spcBef>
                <a:spcPts val="0"/>
              </a:spcBef>
              <a:spcAft>
                <a:spcPts val="0"/>
              </a:spcAft>
              <a:buNone/>
            </a:pPr>
            <a:r>
              <a:rPr lang="vi-VN" dirty="0">
                <a:solidFill>
                  <a:srgbClr val="0033CC"/>
                </a:solidFill>
                <a:latin typeface="Times New Roman"/>
                <a:ea typeface="Times New Roman"/>
              </a:rPr>
              <a:t>C. Giáo lý đạo Hồi		D. Giáo lý đạo Bà la môn</a:t>
            </a:r>
          </a:p>
          <a:p>
            <a:pPr marL="0" marR="0" indent="0" algn="just">
              <a:spcBef>
                <a:spcPts val="0"/>
              </a:spcBef>
              <a:spcAft>
                <a:spcPts val="0"/>
              </a:spcAft>
              <a:buNone/>
            </a:pPr>
            <a:r>
              <a:rPr lang="vi-VN" b="1" dirty="0">
                <a:solidFill>
                  <a:srgbClr val="0033CC"/>
                </a:solidFill>
                <a:latin typeface="Times New Roman"/>
                <a:ea typeface="Times New Roman"/>
              </a:rPr>
              <a:t>Câu 10: Sự kiện nào đã làm bùng lên Phong trào cải cách tôn giáo?</a:t>
            </a:r>
          </a:p>
          <a:p>
            <a:pPr marL="0" marR="0" indent="0" algn="just">
              <a:spcBef>
                <a:spcPts val="0"/>
              </a:spcBef>
              <a:spcAft>
                <a:spcPts val="0"/>
              </a:spcAft>
              <a:buNone/>
            </a:pPr>
            <a:r>
              <a:rPr lang="en-US" dirty="0">
                <a:solidFill>
                  <a:srgbClr val="0033CC"/>
                </a:solidFill>
                <a:latin typeface="Times New Roman"/>
                <a:ea typeface="Times New Roman"/>
              </a:rPr>
              <a:t>A</a:t>
            </a:r>
            <a:r>
              <a:rPr lang="vi-VN" dirty="0">
                <a:solidFill>
                  <a:srgbClr val="0033CC"/>
                </a:solidFill>
                <a:latin typeface="Times New Roman"/>
                <a:ea typeface="Times New Roman"/>
              </a:rPr>
              <a:t>. Giáo hội Thiên Chúa cho phép nhập cư</a:t>
            </a:r>
          </a:p>
          <a:p>
            <a:pPr marL="0" marR="0" indent="0" algn="just">
              <a:spcBef>
                <a:spcPts val="0"/>
              </a:spcBef>
              <a:spcAft>
                <a:spcPts val="0"/>
              </a:spcAft>
              <a:buNone/>
            </a:pPr>
            <a:r>
              <a:rPr lang="en-US" dirty="0">
                <a:solidFill>
                  <a:srgbClr val="0033CC"/>
                </a:solidFill>
                <a:latin typeface="Times New Roman"/>
                <a:ea typeface="Times New Roman"/>
              </a:rPr>
              <a:t>B</a:t>
            </a:r>
            <a:r>
              <a:rPr lang="vi-VN" dirty="0">
                <a:solidFill>
                  <a:srgbClr val="0033CC"/>
                </a:solidFill>
                <a:latin typeface="Times New Roman"/>
                <a:ea typeface="Times New Roman"/>
              </a:rPr>
              <a:t>. Giáo hội Thiên Chúa cho phép ngoại giao</a:t>
            </a:r>
          </a:p>
          <a:p>
            <a:pPr marL="0" marR="0" indent="0" algn="just">
              <a:spcBef>
                <a:spcPts val="0"/>
              </a:spcBef>
              <a:spcAft>
                <a:spcPts val="0"/>
              </a:spcAft>
              <a:buNone/>
            </a:pPr>
            <a:r>
              <a:rPr lang="en-US" dirty="0">
                <a:solidFill>
                  <a:srgbClr val="0033CC"/>
                </a:solidFill>
                <a:latin typeface="Times New Roman"/>
                <a:ea typeface="Times New Roman"/>
              </a:rPr>
              <a:t>C</a:t>
            </a:r>
            <a:r>
              <a:rPr lang="vi-VN" dirty="0">
                <a:solidFill>
                  <a:srgbClr val="0033CC"/>
                </a:solidFill>
                <a:latin typeface="Times New Roman"/>
                <a:ea typeface="Times New Roman"/>
              </a:rPr>
              <a:t>. Giáo hội Thiên Chúa cho phép phát triển du lịch</a:t>
            </a:r>
          </a:p>
          <a:p>
            <a:pPr marL="0" marR="0" indent="0" algn="just">
              <a:spcBef>
                <a:spcPts val="0"/>
              </a:spcBef>
              <a:spcAft>
                <a:spcPts val="0"/>
              </a:spcAft>
              <a:buNone/>
            </a:pPr>
            <a:r>
              <a:rPr lang="en-US" dirty="0">
                <a:solidFill>
                  <a:srgbClr val="0033CC"/>
                </a:solidFill>
                <a:latin typeface="Times New Roman"/>
                <a:ea typeface="Times New Roman"/>
              </a:rPr>
              <a:t>D. </a:t>
            </a:r>
            <a:r>
              <a:rPr lang="en-US" dirty="0" err="1">
                <a:solidFill>
                  <a:srgbClr val="0033CC"/>
                </a:solidFill>
                <a:latin typeface="Times New Roman"/>
                <a:ea typeface="Times New Roman"/>
              </a:rPr>
              <a:t>Giáo</a:t>
            </a:r>
            <a:r>
              <a:rPr lang="en-US" dirty="0">
                <a:solidFill>
                  <a:srgbClr val="0033CC"/>
                </a:solidFill>
                <a:latin typeface="Times New Roman"/>
                <a:ea typeface="Times New Roman"/>
              </a:rPr>
              <a:t> </a:t>
            </a:r>
            <a:r>
              <a:rPr lang="en-US" dirty="0" err="1">
                <a:solidFill>
                  <a:srgbClr val="0033CC"/>
                </a:solidFill>
                <a:latin typeface="Times New Roman"/>
                <a:ea typeface="Times New Roman"/>
              </a:rPr>
              <a:t>hội</a:t>
            </a:r>
            <a:r>
              <a:rPr lang="en-US" dirty="0">
                <a:solidFill>
                  <a:srgbClr val="0033CC"/>
                </a:solidFill>
                <a:latin typeface="Times New Roman"/>
                <a:ea typeface="Times New Roman"/>
              </a:rPr>
              <a:t> </a:t>
            </a:r>
            <a:r>
              <a:rPr lang="en-US" dirty="0" err="1">
                <a:solidFill>
                  <a:srgbClr val="0033CC"/>
                </a:solidFill>
                <a:latin typeface="Times New Roman"/>
                <a:ea typeface="Times New Roman"/>
              </a:rPr>
              <a:t>Thiên</a:t>
            </a:r>
            <a:r>
              <a:rPr lang="en-US" dirty="0">
                <a:solidFill>
                  <a:srgbClr val="0033CC"/>
                </a:solidFill>
                <a:latin typeface="Times New Roman"/>
                <a:ea typeface="Times New Roman"/>
              </a:rPr>
              <a:t> </a:t>
            </a:r>
            <a:r>
              <a:rPr lang="en-US" dirty="0" err="1">
                <a:solidFill>
                  <a:srgbClr val="0033CC"/>
                </a:solidFill>
                <a:latin typeface="Times New Roman"/>
                <a:ea typeface="Times New Roman"/>
              </a:rPr>
              <a:t>Chúa</a:t>
            </a:r>
            <a:r>
              <a:rPr lang="en-US" dirty="0">
                <a:solidFill>
                  <a:srgbClr val="0033CC"/>
                </a:solidFill>
                <a:latin typeface="Times New Roman"/>
                <a:ea typeface="Times New Roman"/>
              </a:rPr>
              <a:t> </a:t>
            </a:r>
            <a:r>
              <a:rPr lang="en-US" dirty="0" err="1">
                <a:solidFill>
                  <a:srgbClr val="0033CC"/>
                </a:solidFill>
                <a:latin typeface="Times New Roman"/>
                <a:ea typeface="Times New Roman"/>
              </a:rPr>
              <a:t>cho</a:t>
            </a:r>
            <a:r>
              <a:rPr lang="en-US" dirty="0">
                <a:solidFill>
                  <a:srgbClr val="0033CC"/>
                </a:solidFill>
                <a:latin typeface="Times New Roman"/>
                <a:ea typeface="Times New Roman"/>
              </a:rPr>
              <a:t> </a:t>
            </a:r>
            <a:r>
              <a:rPr lang="en-US" dirty="0" err="1">
                <a:solidFill>
                  <a:srgbClr val="0033CC"/>
                </a:solidFill>
                <a:latin typeface="Times New Roman"/>
                <a:ea typeface="Times New Roman"/>
              </a:rPr>
              <a:t>phép</a:t>
            </a:r>
            <a:r>
              <a:rPr lang="en-US" dirty="0">
                <a:solidFill>
                  <a:srgbClr val="0033CC"/>
                </a:solidFill>
                <a:latin typeface="Times New Roman"/>
                <a:ea typeface="Times New Roman"/>
              </a:rPr>
              <a:t> </a:t>
            </a:r>
            <a:r>
              <a:rPr lang="en-US" dirty="0" err="1">
                <a:solidFill>
                  <a:srgbClr val="0033CC"/>
                </a:solidFill>
                <a:latin typeface="Times New Roman"/>
                <a:ea typeface="Times New Roman"/>
              </a:rPr>
              <a:t>tự</a:t>
            </a:r>
            <a:r>
              <a:rPr lang="en-US" dirty="0">
                <a:solidFill>
                  <a:srgbClr val="0033CC"/>
                </a:solidFill>
                <a:latin typeface="Times New Roman"/>
                <a:ea typeface="Times New Roman"/>
              </a:rPr>
              <a:t> do </a:t>
            </a:r>
            <a:r>
              <a:rPr lang="en-US" dirty="0" err="1">
                <a:solidFill>
                  <a:srgbClr val="0033CC"/>
                </a:solidFill>
                <a:latin typeface="Times New Roman"/>
                <a:ea typeface="Times New Roman"/>
              </a:rPr>
              <a:t>bán</a:t>
            </a:r>
            <a:r>
              <a:rPr lang="en-US" dirty="0">
                <a:solidFill>
                  <a:srgbClr val="0033CC"/>
                </a:solidFill>
                <a:latin typeface="Times New Roman"/>
                <a:ea typeface="Times New Roman"/>
              </a:rPr>
              <a:t> “</a:t>
            </a:r>
            <a:r>
              <a:rPr lang="en-US" dirty="0" err="1">
                <a:solidFill>
                  <a:srgbClr val="0033CC"/>
                </a:solidFill>
                <a:latin typeface="Times New Roman"/>
                <a:ea typeface="Times New Roman"/>
              </a:rPr>
              <a:t>thẻ</a:t>
            </a:r>
            <a:r>
              <a:rPr lang="en-US" dirty="0">
                <a:solidFill>
                  <a:srgbClr val="0033CC"/>
                </a:solidFill>
                <a:latin typeface="Times New Roman"/>
                <a:ea typeface="Times New Roman"/>
              </a:rPr>
              <a:t> </a:t>
            </a:r>
            <a:r>
              <a:rPr lang="en-US" dirty="0" err="1">
                <a:solidFill>
                  <a:srgbClr val="0033CC"/>
                </a:solidFill>
                <a:latin typeface="Times New Roman"/>
                <a:ea typeface="Times New Roman"/>
              </a:rPr>
              <a:t>miễn</a:t>
            </a:r>
            <a:r>
              <a:rPr lang="en-US" dirty="0">
                <a:solidFill>
                  <a:srgbClr val="0033CC"/>
                </a:solidFill>
                <a:latin typeface="Times New Roman"/>
                <a:ea typeface="Times New Roman"/>
              </a:rPr>
              <a:t> </a:t>
            </a:r>
            <a:r>
              <a:rPr lang="en-US" dirty="0" err="1">
                <a:solidFill>
                  <a:srgbClr val="0033CC"/>
                </a:solidFill>
                <a:latin typeface="Times New Roman"/>
                <a:ea typeface="Times New Roman"/>
              </a:rPr>
              <a:t>tội</a:t>
            </a:r>
            <a:r>
              <a:rPr lang="en-US" dirty="0">
                <a:solidFill>
                  <a:srgbClr val="0033CC"/>
                </a:solidFill>
                <a:latin typeface="Times New Roman"/>
                <a:ea typeface="Times New Roman"/>
              </a:rPr>
              <a:t>”</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
        <p:nvSpPr>
          <p:cNvPr id="4" name="Oval 3"/>
          <p:cNvSpPr/>
          <p:nvPr/>
        </p:nvSpPr>
        <p:spPr>
          <a:xfrm>
            <a:off x="0" y="14478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927" y="47244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570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791200"/>
          </a:xfrm>
        </p:spPr>
        <p:txBody>
          <a:bodyPr>
            <a:normAutofit/>
          </a:bodyPr>
          <a:lstStyle/>
          <a:p>
            <a:pPr marL="0" marR="0" indent="0" algn="just">
              <a:spcBef>
                <a:spcPts val="0"/>
              </a:spcBef>
              <a:spcAft>
                <a:spcPts val="0"/>
              </a:spcAft>
              <a:buNone/>
            </a:pPr>
            <a:r>
              <a:rPr lang="vi-VN" sz="2800" b="1" dirty="0" smtClean="0">
                <a:solidFill>
                  <a:srgbClr val="FF0000"/>
                </a:solidFill>
                <a:latin typeface="Times New Roman"/>
                <a:ea typeface="Times New Roman"/>
              </a:rPr>
              <a:t>B </a:t>
            </a:r>
            <a:r>
              <a:rPr lang="vi-VN" sz="2800" b="1" dirty="0">
                <a:solidFill>
                  <a:srgbClr val="FF0000"/>
                </a:solidFill>
                <a:latin typeface="Times New Roman"/>
                <a:ea typeface="Times New Roman"/>
              </a:rPr>
              <a:t>6</a:t>
            </a:r>
            <a:r>
              <a:rPr lang="en-US" sz="2800" b="1" dirty="0">
                <a:solidFill>
                  <a:srgbClr val="FF0000"/>
                </a:solidFill>
                <a:latin typeface="Times New Roman"/>
                <a:ea typeface="Times New Roman"/>
              </a:rPr>
              <a:t>.</a:t>
            </a:r>
            <a:endParaRPr lang="vi-VN" sz="2800" b="1" dirty="0">
              <a:solidFill>
                <a:srgbClr val="FF0000"/>
              </a:solidFill>
              <a:latin typeface="Times New Roman"/>
              <a:ea typeface="Times New Roman"/>
            </a:endParaRPr>
          </a:p>
          <a:p>
            <a:pPr marL="0" marR="0" indent="0" algn="just">
              <a:spcBef>
                <a:spcPts val="0"/>
              </a:spcBef>
              <a:spcAft>
                <a:spcPts val="0"/>
              </a:spcAft>
              <a:buNone/>
            </a:pPr>
            <a:r>
              <a:rPr lang="vi-VN" b="1" dirty="0">
                <a:solidFill>
                  <a:srgbClr val="0033CC"/>
                </a:solidFill>
                <a:latin typeface="Times New Roman"/>
                <a:ea typeface="Times New Roman"/>
              </a:rPr>
              <a:t>Câu 11: Từ thế kỉ VII đến giữa thế kỉ XIX, Trung Quốc đã trải qua các triều đại</a:t>
            </a:r>
          </a:p>
          <a:p>
            <a:pPr marL="0" marR="0" indent="0" algn="just">
              <a:spcBef>
                <a:spcPts val="0"/>
              </a:spcBef>
              <a:spcAft>
                <a:spcPts val="0"/>
              </a:spcAft>
              <a:buNone/>
            </a:pPr>
            <a:r>
              <a:rPr lang="vi-VN" dirty="0">
                <a:solidFill>
                  <a:srgbClr val="0033CC"/>
                </a:solidFill>
                <a:latin typeface="Times New Roman"/>
                <a:ea typeface="Times New Roman"/>
              </a:rPr>
              <a:t>A. Tần, Hán, Tuỳ, Nguyên, Minh, Đường.</a:t>
            </a:r>
          </a:p>
          <a:p>
            <a:pPr marL="0" marR="0" indent="0" algn="just">
              <a:spcBef>
                <a:spcPts val="0"/>
              </a:spcBef>
              <a:spcAft>
                <a:spcPts val="0"/>
              </a:spcAft>
              <a:buNone/>
            </a:pPr>
            <a:r>
              <a:rPr lang="vi-VN" dirty="0">
                <a:solidFill>
                  <a:srgbClr val="0033CC"/>
                </a:solidFill>
                <a:latin typeface="Times New Roman"/>
                <a:ea typeface="Times New Roman"/>
              </a:rPr>
              <a:t>B. Tuỳ, Đường, Tống, Nguyên, Thanh, Minh.</a:t>
            </a:r>
          </a:p>
          <a:p>
            <a:pPr marL="0" marR="0" indent="0" algn="just">
              <a:spcBef>
                <a:spcPts val="0"/>
              </a:spcBef>
              <a:spcAft>
                <a:spcPts val="0"/>
              </a:spcAft>
              <a:buNone/>
            </a:pPr>
            <a:r>
              <a:rPr lang="vi-VN" dirty="0">
                <a:solidFill>
                  <a:srgbClr val="0033CC"/>
                </a:solidFill>
                <a:latin typeface="Times New Roman"/>
                <a:ea typeface="Times New Roman"/>
              </a:rPr>
              <a:t>C. Đường, Ngũ đại, Tống, Nguyên, Minh, Thanh.</a:t>
            </a:r>
          </a:p>
          <a:p>
            <a:pPr marL="0" marR="0" indent="0" algn="just">
              <a:spcBef>
                <a:spcPts val="0"/>
              </a:spcBef>
              <a:spcAft>
                <a:spcPts val="0"/>
              </a:spcAft>
              <a:buNone/>
            </a:pPr>
            <a:r>
              <a:rPr lang="vi-VN" dirty="0">
                <a:solidFill>
                  <a:srgbClr val="0033CC"/>
                </a:solidFill>
                <a:latin typeface="Times New Roman"/>
                <a:ea typeface="Times New Roman"/>
              </a:rPr>
              <a:t>D. Đường, Tùy, Nguyên, Ngũ đại, Minh, Tống.</a:t>
            </a:r>
          </a:p>
          <a:p>
            <a:pPr marL="0" marR="0" indent="0" algn="just">
              <a:spcBef>
                <a:spcPts val="0"/>
              </a:spcBef>
              <a:spcAft>
                <a:spcPts val="0"/>
              </a:spcAft>
              <a:buNone/>
            </a:pPr>
            <a:r>
              <a:rPr lang="vi-VN" b="1" dirty="0">
                <a:solidFill>
                  <a:srgbClr val="0033CC"/>
                </a:solidFill>
                <a:latin typeface="Times New Roman"/>
                <a:ea typeface="Times New Roman"/>
              </a:rPr>
              <a:t>Câu 12:</a:t>
            </a:r>
            <a:r>
              <a:rPr lang="en-US" b="1" dirty="0">
                <a:solidFill>
                  <a:srgbClr val="0033CC"/>
                </a:solidFill>
                <a:latin typeface="Times New Roman"/>
                <a:ea typeface="Times New Roman"/>
              </a:rPr>
              <a:t> </a:t>
            </a:r>
            <a:r>
              <a:rPr lang="vi-VN" b="1" dirty="0">
                <a:solidFill>
                  <a:srgbClr val="0033CC"/>
                </a:solidFill>
                <a:latin typeface="Times New Roman"/>
                <a:ea typeface="Times New Roman"/>
              </a:rPr>
              <a:t>Thời phong kiến,</a:t>
            </a:r>
            <a:r>
              <a:rPr lang="en-US" b="1" dirty="0">
                <a:solidFill>
                  <a:srgbClr val="0033CC"/>
                </a:solidFill>
                <a:latin typeface="Times New Roman"/>
                <a:ea typeface="Times New Roman"/>
              </a:rPr>
              <a:t>  </a:t>
            </a:r>
            <a:r>
              <a:rPr lang="vi-VN" b="1" dirty="0">
                <a:solidFill>
                  <a:srgbClr val="0033CC"/>
                </a:solidFill>
                <a:latin typeface="Times New Roman"/>
                <a:ea typeface="Times New Roman"/>
              </a:rPr>
              <a:t>hai triều đại</a:t>
            </a:r>
            <a:r>
              <a:rPr lang="en-US" b="1" dirty="0">
                <a:solidFill>
                  <a:srgbClr val="0033CC"/>
                </a:solidFill>
                <a:latin typeface="Times New Roman"/>
                <a:ea typeface="Times New Roman"/>
              </a:rPr>
              <a:t> </a:t>
            </a:r>
            <a:r>
              <a:rPr lang="en-US" b="1" dirty="0" err="1">
                <a:solidFill>
                  <a:srgbClr val="0033CC"/>
                </a:solidFill>
                <a:latin typeface="Times New Roman"/>
                <a:ea typeface="Times New Roman"/>
              </a:rPr>
              <a:t>ngoại</a:t>
            </a:r>
            <a:r>
              <a:rPr lang="en-US" b="1" dirty="0">
                <a:solidFill>
                  <a:srgbClr val="0033CC"/>
                </a:solidFill>
                <a:latin typeface="Times New Roman"/>
                <a:ea typeface="Times New Roman"/>
              </a:rPr>
              <a:t> </a:t>
            </a:r>
            <a:r>
              <a:rPr lang="en-US" b="1" dirty="0" err="1">
                <a:solidFill>
                  <a:srgbClr val="0033CC"/>
                </a:solidFill>
                <a:latin typeface="Times New Roman"/>
                <a:ea typeface="Times New Roman"/>
              </a:rPr>
              <a:t>tộc</a:t>
            </a:r>
            <a:r>
              <a:rPr lang="en-US" b="1" dirty="0">
                <a:solidFill>
                  <a:srgbClr val="0033CC"/>
                </a:solidFill>
                <a:latin typeface="Times New Roman"/>
                <a:ea typeface="Times New Roman"/>
              </a:rPr>
              <a:t> </a:t>
            </a:r>
          </a:p>
          <a:p>
            <a:pPr marL="0" marR="0" indent="0" algn="just">
              <a:spcBef>
                <a:spcPts val="0"/>
              </a:spcBef>
              <a:spcAft>
                <a:spcPts val="0"/>
              </a:spcAft>
              <a:buNone/>
            </a:pPr>
            <a:r>
              <a:rPr lang="en-US" b="1" dirty="0">
                <a:solidFill>
                  <a:srgbClr val="0033CC"/>
                </a:solidFill>
                <a:latin typeface="Times New Roman"/>
                <a:ea typeface="Times New Roman"/>
              </a:rPr>
              <a:t>(</a:t>
            </a:r>
            <a:r>
              <a:rPr lang="vi-VN" b="1" dirty="0">
                <a:solidFill>
                  <a:srgbClr val="0033CC"/>
                </a:solidFill>
                <a:latin typeface="Times New Roman"/>
                <a:ea typeface="Times New Roman"/>
              </a:rPr>
              <a:t>không phải người Hán</a:t>
            </a:r>
            <a:r>
              <a:rPr lang="en-US" b="1" dirty="0">
                <a:solidFill>
                  <a:srgbClr val="0033CC"/>
                </a:solidFill>
                <a:latin typeface="Times New Roman"/>
                <a:ea typeface="Times New Roman"/>
              </a:rPr>
              <a:t>)</a:t>
            </a:r>
            <a:r>
              <a:rPr lang="vi-VN" b="1" dirty="0">
                <a:solidFill>
                  <a:srgbClr val="0033CC"/>
                </a:solidFill>
                <a:latin typeface="Times New Roman"/>
                <a:ea typeface="Times New Roman"/>
              </a:rPr>
              <a:t> thành lập ở Trung Quốc là</a:t>
            </a:r>
          </a:p>
          <a:p>
            <a:pPr marL="0" marR="0" indent="0" algn="just">
              <a:spcBef>
                <a:spcPts val="0"/>
              </a:spcBef>
              <a:spcAft>
                <a:spcPts val="0"/>
              </a:spcAft>
              <a:buNone/>
            </a:pPr>
            <a:r>
              <a:rPr lang="vi-VN" dirty="0">
                <a:solidFill>
                  <a:srgbClr val="0033CC"/>
                </a:solidFill>
                <a:latin typeface="Times New Roman"/>
                <a:ea typeface="Times New Roman"/>
              </a:rPr>
              <a:t>A. Tần và Đường.		B. Nguyên và Thanh.</a:t>
            </a:r>
          </a:p>
          <a:p>
            <a:pPr marL="0" marR="0" indent="0" algn="just">
              <a:spcBef>
                <a:spcPts val="0"/>
              </a:spcBef>
              <a:spcAft>
                <a:spcPts val="0"/>
              </a:spcAft>
              <a:buNone/>
            </a:pPr>
            <a:r>
              <a:rPr lang="vi-VN" dirty="0">
                <a:solidFill>
                  <a:srgbClr val="0033CC"/>
                </a:solidFill>
                <a:latin typeface="Times New Roman"/>
                <a:ea typeface="Times New Roman"/>
              </a:rPr>
              <a:t>C. Đường và Thanh.		D. Tống và Nguyên.</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
        <p:nvSpPr>
          <p:cNvPr id="4" name="Oval 3"/>
          <p:cNvSpPr/>
          <p:nvPr/>
        </p:nvSpPr>
        <p:spPr>
          <a:xfrm>
            <a:off x="0" y="23622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495800" y="4343400"/>
            <a:ext cx="533400" cy="6096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974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5029200"/>
          </a:xfrm>
        </p:spPr>
        <p:txBody>
          <a:bodyPr>
            <a:normAutofit/>
          </a:bodyPr>
          <a:lstStyle/>
          <a:p>
            <a:pPr marL="0" indent="0" algn="just">
              <a:buNone/>
            </a:pPr>
            <a:r>
              <a:rPr lang="en-US" sz="2800" b="1" dirty="0" smtClean="0">
                <a:solidFill>
                  <a:srgbClr val="FF0000"/>
                </a:solidFill>
                <a:latin typeface="Times New Roman" pitchFamily="18" charset="0"/>
                <a:cs typeface="Times New Roman" pitchFamily="18" charset="0"/>
              </a:rPr>
              <a:t>1. </a:t>
            </a:r>
            <a:r>
              <a:rPr lang="vi-VN" sz="2800" b="1" dirty="0" smtClean="0">
                <a:solidFill>
                  <a:srgbClr val="FF0000"/>
                </a:solidFill>
                <a:latin typeface="Times New Roman" pitchFamily="18" charset="0"/>
                <a:cs typeface="Times New Roman" pitchFamily="18" charset="0"/>
              </a:rPr>
              <a:t>Em </a:t>
            </a:r>
            <a:r>
              <a:rPr lang="vi-VN" sz="2800" b="1" dirty="0">
                <a:solidFill>
                  <a:srgbClr val="FF0000"/>
                </a:solidFill>
                <a:latin typeface="Times New Roman" pitchFamily="18" charset="0"/>
                <a:cs typeface="Times New Roman" pitchFamily="18" charset="0"/>
              </a:rPr>
              <a:t>hãy trình bày những biến đổi chính trong xã hội Tây Âu từ thế kỉ XVI</a:t>
            </a:r>
            <a:r>
              <a:rPr lang="vi-VN" sz="2800" b="1" dirty="0" smtClean="0">
                <a:solidFill>
                  <a:srgbClr val="FF0000"/>
                </a:solidFill>
                <a:latin typeface="Times New Roman" pitchFamily="18" charset="0"/>
                <a:cs typeface="Times New Roman" pitchFamily="18" charset="0"/>
              </a:rPr>
              <a:t>.</a:t>
            </a:r>
            <a:r>
              <a:rPr lang="en-US" sz="2800" b="1" dirty="0" smtClean="0">
                <a:solidFill>
                  <a:srgbClr val="FF0000"/>
                </a:solidFill>
                <a:latin typeface="Times New Roman" pitchFamily="18" charset="0"/>
                <a:cs typeface="Times New Roman" pitchFamily="18" charset="0"/>
              </a:rPr>
              <a:t> ( B 3)</a:t>
            </a:r>
            <a:endParaRPr lang="vi-VN" sz="2800" b="1" dirty="0">
              <a:solidFill>
                <a:srgbClr val="FF0000"/>
              </a:solidFill>
              <a:latin typeface="Times New Roman" pitchFamily="18" charset="0"/>
              <a:cs typeface="Times New Roman" pitchFamily="18" charset="0"/>
            </a:endParaRPr>
          </a:p>
          <a:p>
            <a:pPr marL="0" indent="0" algn="just">
              <a:buNone/>
            </a:pPr>
            <a:r>
              <a:rPr lang="vi-VN" dirty="0">
                <a:solidFill>
                  <a:srgbClr val="0033CC"/>
                </a:solidFill>
                <a:latin typeface="Times New Roman" pitchFamily="18" charset="0"/>
                <a:cs typeface="Times New Roman" pitchFamily="18" charset="0"/>
              </a:rPr>
              <a:t>- Xã hội phân hóa sâu sắc: </a:t>
            </a:r>
          </a:p>
          <a:p>
            <a:pPr marL="0" indent="0" algn="just">
              <a:buNone/>
            </a:pPr>
            <a:r>
              <a:rPr lang="vi-VN" dirty="0">
                <a:solidFill>
                  <a:srgbClr val="0033CC"/>
                </a:solidFill>
                <a:latin typeface="Times New Roman" pitchFamily="18" charset="0"/>
                <a:cs typeface="Times New Roman" pitchFamily="18" charset="0"/>
              </a:rPr>
              <a:t>- Tầng lớp thương nhân, chủ xưởng, ngân hàng chi phối toàn bộ xã hội, họ có quyền công dân, giàu có .</a:t>
            </a:r>
          </a:p>
          <a:p>
            <a:pPr marL="0" indent="0" algn="just">
              <a:buNone/>
            </a:pPr>
            <a:r>
              <a:rPr lang="vi-VN" dirty="0">
                <a:solidFill>
                  <a:srgbClr val="0033CC"/>
                </a:solidFill>
                <a:latin typeface="Times New Roman" pitchFamily="18" charset="0"/>
                <a:cs typeface="Times New Roman" pitchFamily="18" charset="0"/>
              </a:rPr>
              <a:t>-  Đại đa số dân thành thị, từ thợ thủ công, người làm thuê, nông dân mất đất  không có quyền công dân, nghèo đói và bị bần cùng hoá.</a:t>
            </a:r>
          </a:p>
          <a:p>
            <a:pPr marL="0" indent="0" algn="just">
              <a:buNone/>
            </a:pPr>
            <a:endParaRPr lang="en-US" sz="2800" b="1" dirty="0" smtClean="0">
              <a:solidFill>
                <a:srgbClr val="FF0000"/>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27824920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0" y="0"/>
            <a:ext cx="9178636" cy="6858000"/>
          </a:xfrm>
        </p:spPr>
        <p:txBody>
          <a:bodyPr>
            <a:normAutofit/>
          </a:bodyPr>
          <a:lstStyle/>
          <a:p>
            <a:pPr marL="0" indent="0" algn="just">
              <a:buNone/>
            </a:pPr>
            <a:r>
              <a:rPr lang="vi-VN" sz="2800" b="1" dirty="0" smtClean="0">
                <a:solidFill>
                  <a:srgbClr val="FF0000"/>
                </a:solidFill>
                <a:latin typeface="Times New Roman" pitchFamily="18" charset="0"/>
                <a:cs typeface="Times New Roman" pitchFamily="18" charset="0"/>
              </a:rPr>
              <a:t>Bài</a:t>
            </a:r>
            <a:r>
              <a:rPr lang="en-US" sz="2800" b="1" dirty="0" smtClean="0">
                <a:solidFill>
                  <a:srgbClr val="FF0000"/>
                </a:solidFill>
                <a:latin typeface="Times New Roman" pitchFamily="18" charset="0"/>
                <a:cs typeface="Times New Roman" pitchFamily="18" charset="0"/>
              </a:rPr>
              <a:t>  2 </a:t>
            </a:r>
            <a:r>
              <a:rPr lang="en-US" sz="2800" b="1" dirty="0" err="1" smtClean="0">
                <a:solidFill>
                  <a:srgbClr val="FF0000"/>
                </a:solidFill>
                <a:latin typeface="Times New Roman" pitchFamily="18" charset="0"/>
                <a:cs typeface="Times New Roman" pitchFamily="18" charset="0"/>
              </a:rPr>
              <a:t>và</a:t>
            </a:r>
            <a:r>
              <a:rPr lang="en-US" sz="2800" b="1" dirty="0" smtClean="0">
                <a:solidFill>
                  <a:srgbClr val="FF0000"/>
                </a:solidFill>
                <a:latin typeface="Times New Roman" pitchFamily="18" charset="0"/>
                <a:cs typeface="Times New Roman" pitchFamily="18" charset="0"/>
              </a:rPr>
              <a:t> 4</a:t>
            </a:r>
            <a:r>
              <a:rPr lang="en-US" sz="2800" b="1" dirty="0">
                <a:solidFill>
                  <a:srgbClr val="FF0000"/>
                </a:solidFill>
                <a:latin typeface="Times New Roman" pitchFamily="18" charset="0"/>
                <a:cs typeface="Times New Roman" pitchFamily="18" charset="0"/>
              </a:rPr>
              <a:t>.</a:t>
            </a:r>
            <a:r>
              <a:rPr lang="vi-VN" sz="2800" b="1" dirty="0">
                <a:solidFill>
                  <a:srgbClr val="FF0000"/>
                </a:solidFill>
                <a:latin typeface="Times New Roman" pitchFamily="18" charset="0"/>
                <a:cs typeface="Times New Roman" pitchFamily="18" charset="0"/>
              </a:rPr>
              <a:t>  </a:t>
            </a:r>
            <a:endParaRPr lang="en-US" sz="2800" b="1" dirty="0">
              <a:solidFill>
                <a:srgbClr val="FF0000"/>
              </a:solidFill>
              <a:latin typeface="Times New Roman" pitchFamily="18" charset="0"/>
              <a:cs typeface="Times New Roman" pitchFamily="18" charset="0"/>
            </a:endParaRPr>
          </a:p>
          <a:p>
            <a:pPr marL="0" indent="0" algn="just">
              <a:buNone/>
            </a:pPr>
            <a:r>
              <a:rPr lang="en-US" sz="2800" b="1" dirty="0" smtClean="0">
                <a:solidFill>
                  <a:srgbClr val="FF0000"/>
                </a:solidFill>
                <a:latin typeface="Times New Roman" pitchFamily="18" charset="0"/>
                <a:cs typeface="Times New Roman" pitchFamily="18" charset="0"/>
              </a:rPr>
              <a:t>2. </a:t>
            </a:r>
            <a:r>
              <a:rPr lang="vi-VN" sz="2800" b="1" dirty="0" smtClean="0">
                <a:solidFill>
                  <a:srgbClr val="FF0000"/>
                </a:solidFill>
                <a:latin typeface="Times New Roman" pitchFamily="18" charset="0"/>
                <a:cs typeface="Times New Roman" pitchFamily="18" charset="0"/>
              </a:rPr>
              <a:t>Bằng </a:t>
            </a:r>
            <a:r>
              <a:rPr lang="vi-VN" sz="2800" b="1" dirty="0">
                <a:solidFill>
                  <a:srgbClr val="FF0000"/>
                </a:solidFill>
                <a:latin typeface="Times New Roman" pitchFamily="18" charset="0"/>
                <a:cs typeface="Times New Roman" pitchFamily="18" charset="0"/>
              </a:rPr>
              <a:t>những kiến thức đã học về  Văn hóa Phục hưng  và  </a:t>
            </a:r>
            <a:r>
              <a:rPr lang="en-US" sz="2800" b="1" dirty="0" smtClean="0">
                <a:solidFill>
                  <a:srgbClr val="FF0000"/>
                </a:solidFill>
                <a:latin typeface="Times New Roman" pitchFamily="18" charset="0"/>
                <a:cs typeface="Times New Roman" pitchFamily="18" charset="0"/>
              </a:rPr>
              <a:t>C</a:t>
            </a:r>
            <a:r>
              <a:rPr lang="vi-VN" sz="2800" b="1" dirty="0" smtClean="0">
                <a:solidFill>
                  <a:srgbClr val="FF0000"/>
                </a:solidFill>
                <a:latin typeface="Times New Roman" pitchFamily="18" charset="0"/>
                <a:cs typeface="Times New Roman" pitchFamily="18" charset="0"/>
              </a:rPr>
              <a:t>ác </a:t>
            </a:r>
            <a:r>
              <a:rPr lang="vi-VN" sz="2800" b="1" dirty="0">
                <a:solidFill>
                  <a:srgbClr val="FF0000"/>
                </a:solidFill>
                <a:latin typeface="Times New Roman" pitchFamily="18" charset="0"/>
                <a:cs typeface="Times New Roman" pitchFamily="18" charset="0"/>
              </a:rPr>
              <a:t>cuộc phát kiến địa lí , em hãy: </a:t>
            </a:r>
          </a:p>
          <a:p>
            <a:pPr marL="0" indent="0" algn="just">
              <a:buNone/>
            </a:pPr>
            <a:r>
              <a:rPr lang="vi-VN" sz="2800" b="1" dirty="0" smtClean="0">
                <a:solidFill>
                  <a:srgbClr val="FF0000"/>
                </a:solidFill>
                <a:latin typeface="Times New Roman" pitchFamily="18" charset="0"/>
                <a:cs typeface="Times New Roman" pitchFamily="18" charset="0"/>
              </a:rPr>
              <a:t>a. Nhận </a:t>
            </a:r>
            <a:r>
              <a:rPr lang="vi-VN" sz="2800" b="1" dirty="0">
                <a:solidFill>
                  <a:srgbClr val="FF0000"/>
                </a:solidFill>
                <a:latin typeface="Times New Roman" pitchFamily="18" charset="0"/>
                <a:cs typeface="Times New Roman" pitchFamily="18" charset="0"/>
              </a:rPr>
              <a:t>xét  về  tác động của phong trào Văn hóa Phục hưng  đối với xã hội Tây Âu.  </a:t>
            </a:r>
            <a:endParaRPr lang="en-US" sz="2800" b="1" dirty="0" smtClean="0">
              <a:solidFill>
                <a:srgbClr val="FF0000"/>
              </a:solidFill>
              <a:latin typeface="Times New Roman" pitchFamily="18" charset="0"/>
              <a:cs typeface="Times New Roman" pitchFamily="18" charset="0"/>
            </a:endParaRPr>
          </a:p>
          <a:p>
            <a:pPr marL="0" indent="0" algn="just">
              <a:buNone/>
            </a:pPr>
            <a:r>
              <a:rPr lang="vi-VN" dirty="0">
                <a:solidFill>
                  <a:srgbClr val="0033CC"/>
                </a:solidFill>
                <a:latin typeface="Times New Roman" pitchFamily="18" charset="0"/>
                <a:cs typeface="Times New Roman" pitchFamily="18" charset="0"/>
              </a:rPr>
              <a:t>-  Phong trào Văn hóa Phục hưng có tác động thay đổi nhận thức của con người thời bấy giờ, đặt cơ sở và mở đường phát triển văn hóa Tây Âu.</a:t>
            </a:r>
          </a:p>
          <a:p>
            <a:pPr marL="0" indent="0" algn="just">
              <a:buNone/>
            </a:pPr>
            <a:r>
              <a:rPr lang="vi-VN" sz="2800" b="1" dirty="0">
                <a:solidFill>
                  <a:srgbClr val="FF0000"/>
                </a:solidFill>
                <a:latin typeface="Times New Roman" pitchFamily="18" charset="0"/>
                <a:cs typeface="Times New Roman" pitchFamily="18" charset="0"/>
              </a:rPr>
              <a:t>b. Do những tác động của các cuộc phát kiến địa lí, mà  ngôn ngữ(tiếng nói) của nước nào phổ biến nhất trên thế giới  hiện nay ?</a:t>
            </a:r>
          </a:p>
          <a:p>
            <a:pPr marL="0" indent="0" algn="just">
              <a:buNone/>
            </a:pP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Tiếng</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Anh</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là</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ngôn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ngữ</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phổ</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biến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nhất</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hiện</a:t>
            </a:r>
            <a:r>
              <a:rPr lang="en-US" dirty="0">
                <a:solidFill>
                  <a:srgbClr val="0033CC"/>
                </a:solidFill>
                <a:latin typeface="Times New Roman" pitchFamily="18" charset="0"/>
                <a:cs typeface="Times New Roman" pitchFamily="18" charset="0"/>
              </a:rPr>
              <a:t> nay </a:t>
            </a:r>
            <a:r>
              <a:rPr lang="en-US" dirty="0" err="1">
                <a:solidFill>
                  <a:srgbClr val="0033CC"/>
                </a:solidFill>
                <a:latin typeface="Times New Roman" pitchFamily="18" charset="0"/>
                <a:cs typeface="Times New Roman" pitchFamily="18" charset="0"/>
              </a:rPr>
              <a:t>trên</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thế</a:t>
            </a:r>
            <a:r>
              <a:rPr lang="en-US" dirty="0">
                <a:solidFill>
                  <a:srgbClr val="0033CC"/>
                </a:solidFill>
                <a:latin typeface="Times New Roman" pitchFamily="18" charset="0"/>
                <a:cs typeface="Times New Roman" pitchFamily="18" charset="0"/>
              </a:rPr>
              <a:t> </a:t>
            </a:r>
            <a:r>
              <a:rPr lang="en-US" dirty="0" err="1">
                <a:solidFill>
                  <a:srgbClr val="0033CC"/>
                </a:solidFill>
                <a:latin typeface="Times New Roman" pitchFamily="18" charset="0"/>
                <a:cs typeface="Times New Roman" pitchFamily="18" charset="0"/>
              </a:rPr>
              <a:t>giới</a:t>
            </a:r>
            <a:r>
              <a:rPr lang="en-US" dirty="0">
                <a:solidFill>
                  <a:srgbClr val="0033CC"/>
                </a:solidFill>
                <a:latin typeface="Times New Roman" pitchFamily="18" charset="0"/>
                <a:cs typeface="Times New Roman" pitchFamily="18" charset="0"/>
              </a:rPr>
              <a:t>.</a:t>
            </a:r>
            <a:endParaRPr lang="en-US" dirty="0" smtClean="0">
              <a:solidFill>
                <a:srgbClr val="0033CC"/>
              </a:solidFill>
              <a:latin typeface="Times New Roman" pitchFamily="18" charset="0"/>
              <a:cs typeface="Times New Roman" pitchFamily="18" charset="0"/>
            </a:endParaRPr>
          </a:p>
          <a:p>
            <a:pPr marL="0" indent="0" algn="just">
              <a:buNone/>
            </a:pPr>
            <a:endParaRPr lang="en-US"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pPr marL="0" indent="0" algn="just">
              <a:buNone/>
            </a:pPr>
            <a:endParaRPr lang="en-US" sz="2800" dirty="0" smtClean="0">
              <a:solidFill>
                <a:srgbClr val="0033CC"/>
              </a:solidFill>
              <a:latin typeface="Times New Roman" pitchFamily="18" charset="0"/>
              <a:cs typeface="Times New Roman" pitchFamily="18" charset="0"/>
            </a:endParaRPr>
          </a:p>
          <a:p>
            <a:endParaRPr lang="en-US" dirty="0" smtClean="0"/>
          </a:p>
          <a:p>
            <a:endParaRPr lang="en-US" dirty="0"/>
          </a:p>
          <a:p>
            <a:endParaRPr lang="en-US" dirty="0"/>
          </a:p>
        </p:txBody>
      </p:sp>
    </p:spTree>
    <p:extLst>
      <p:ext uri="{BB962C8B-B14F-4D97-AF65-F5344CB8AC3E}">
        <p14:creationId xmlns:p14="http://schemas.microsoft.com/office/powerpoint/2010/main" val="3808415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ơi giữ chỗ cho Nội dung 2"/>
          <p:cNvSpPr>
            <a:spLocks noGrp="1"/>
          </p:cNvSpPr>
          <p:nvPr>
            <p:ph idx="1"/>
          </p:nvPr>
        </p:nvSpPr>
        <p:spPr>
          <a:xfrm>
            <a:off x="27709" y="13855"/>
            <a:ext cx="9144000" cy="6844145"/>
          </a:xfrm>
        </p:spPr>
        <p:txBody>
          <a:bodyPr>
            <a:normAutofit fontScale="92500"/>
          </a:bodyPr>
          <a:lstStyle/>
          <a:p>
            <a:pPr marL="0" indent="0" algn="just">
              <a:buNone/>
            </a:pPr>
            <a:r>
              <a:rPr lang="en-US" b="1" dirty="0" err="1" smtClean="0">
                <a:solidFill>
                  <a:srgbClr val="FF0000"/>
                </a:solidFill>
                <a:latin typeface="Times New Roman" pitchFamily="18" charset="0"/>
                <a:cs typeface="Times New Roman" pitchFamily="18" charset="0"/>
              </a:rPr>
              <a:t>Bài</a:t>
            </a:r>
            <a:r>
              <a:rPr lang="en-US" b="1" dirty="0" smtClean="0">
                <a:solidFill>
                  <a:srgbClr val="FF0000"/>
                </a:solidFill>
                <a:latin typeface="Times New Roman" pitchFamily="18" charset="0"/>
                <a:cs typeface="Times New Roman" pitchFamily="18" charset="0"/>
              </a:rPr>
              <a:t> 1. </a:t>
            </a:r>
            <a:r>
              <a:rPr lang="en-US" b="1" dirty="0" err="1" smtClean="0">
                <a:solidFill>
                  <a:srgbClr val="FF0000"/>
                </a:solidFill>
                <a:latin typeface="Times New Roman" pitchFamily="18" charset="0"/>
                <a:cs typeface="Times New Roman" pitchFamily="18" charset="0"/>
              </a:rPr>
              <a:t>Câu</a:t>
            </a:r>
            <a:r>
              <a:rPr lang="en-US" b="1" dirty="0" smtClean="0">
                <a:solidFill>
                  <a:srgbClr val="FF0000"/>
                </a:solidFill>
                <a:latin typeface="Times New Roman" pitchFamily="18" charset="0"/>
                <a:cs typeface="Times New Roman" pitchFamily="18" charset="0"/>
              </a:rPr>
              <a:t> 3</a:t>
            </a:r>
            <a:r>
              <a:rPr lang="vi-VN" b="1" dirty="0" smtClean="0">
                <a:solidFill>
                  <a:srgbClr val="FF0000"/>
                </a:solidFill>
                <a:latin typeface="Times New Roman" pitchFamily="18" charset="0"/>
                <a:cs typeface="Times New Roman" pitchFamily="18" charset="0"/>
              </a:rPr>
              <a:t>. </a:t>
            </a:r>
            <a:r>
              <a:rPr lang="vi-VN" b="1" dirty="0">
                <a:solidFill>
                  <a:srgbClr val="FF0000"/>
                </a:solidFill>
                <a:latin typeface="Times New Roman" pitchFamily="18" charset="0"/>
                <a:cs typeface="Times New Roman" pitchFamily="18" charset="0"/>
              </a:rPr>
              <a:t>Trình bày mối quan hệ xã hội của chế độ phong kiến ở Tây Âu.</a:t>
            </a:r>
          </a:p>
          <a:p>
            <a:pPr marL="0" indent="0" algn="just">
              <a:buNone/>
            </a:pPr>
            <a:r>
              <a:rPr lang="vi-VN" dirty="0">
                <a:solidFill>
                  <a:srgbClr val="0033CC"/>
                </a:solidFill>
                <a:latin typeface="Times New Roman" pitchFamily="18" charset="0"/>
                <a:cs typeface="Times New Roman" pitchFamily="18" charset="0"/>
              </a:rPr>
              <a:t>+ Lãnh chúa là giai cấp thống trị, họ bóc lột nông nô bằng địa tô và những thứ thuế.</a:t>
            </a:r>
          </a:p>
          <a:p>
            <a:pPr marL="0" indent="0" algn="just">
              <a:buNone/>
            </a:pPr>
            <a:r>
              <a:rPr lang="vi-VN" dirty="0">
                <a:solidFill>
                  <a:srgbClr val="0033CC"/>
                </a:solidFill>
                <a:latin typeface="Times New Roman" pitchFamily="18" charset="0"/>
                <a:cs typeface="Times New Roman" pitchFamily="18" charset="0"/>
              </a:rPr>
              <a:t>+ Nông nô lệ thuộc lãnh chúa về thân phận và ruộng đất, phải nộp tô, thuế  rất nặng</a:t>
            </a:r>
            <a:r>
              <a:rPr lang="vi-VN" dirty="0" smtClean="0">
                <a:solidFill>
                  <a:srgbClr val="0033CC"/>
                </a:solidFill>
                <a:latin typeface="Times New Roman" pitchFamily="18" charset="0"/>
                <a:cs typeface="Times New Roman" pitchFamily="18" charset="0"/>
              </a:rPr>
              <a:t>.</a:t>
            </a:r>
            <a:endParaRPr lang="en-US" dirty="0" smtClean="0">
              <a:solidFill>
                <a:srgbClr val="0033CC"/>
              </a:solidFill>
              <a:latin typeface="Times New Roman" pitchFamily="18" charset="0"/>
              <a:cs typeface="Times New Roman" pitchFamily="18" charset="0"/>
            </a:endParaRPr>
          </a:p>
          <a:p>
            <a:pPr marL="0" indent="0" algn="just">
              <a:buNone/>
            </a:pPr>
            <a:r>
              <a:rPr lang="en-US" b="1" dirty="0">
                <a:solidFill>
                  <a:srgbClr val="FF0000"/>
                </a:solidFill>
                <a:latin typeface="Times New Roman" pitchFamily="18" charset="0"/>
                <a:cs typeface="Times New Roman" pitchFamily="18" charset="0"/>
              </a:rPr>
              <a:t>4</a:t>
            </a:r>
            <a:r>
              <a:rPr lang="vi-VN"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Phân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tích</a:t>
            </a:r>
            <a:r>
              <a:rPr lang="en-US" b="1" dirty="0" smtClean="0">
                <a:solidFill>
                  <a:srgbClr val="FF0000"/>
                </a:solidFill>
                <a:latin typeface="Times New Roman" pitchFamily="18" charset="0"/>
                <a:cs typeface="Times New Roman" pitchFamily="18" charset="0"/>
              </a:rPr>
              <a:t> v</a:t>
            </a:r>
            <a:r>
              <a:rPr lang="vi-VN" b="1" dirty="0" smtClean="0">
                <a:solidFill>
                  <a:srgbClr val="FF0000"/>
                </a:solidFill>
                <a:latin typeface="Times New Roman" pitchFamily="18" charset="0"/>
                <a:cs typeface="Times New Roman" pitchFamily="18" charset="0"/>
              </a:rPr>
              <a:t>ai </a:t>
            </a:r>
            <a:r>
              <a:rPr lang="vi-VN" b="1" dirty="0">
                <a:solidFill>
                  <a:srgbClr val="FF0000"/>
                </a:solidFill>
                <a:latin typeface="Times New Roman" pitchFamily="18" charset="0"/>
                <a:cs typeface="Times New Roman" pitchFamily="18" charset="0"/>
              </a:rPr>
              <a:t>trò của thành thị Tây Âu trung </a:t>
            </a:r>
            <a:r>
              <a:rPr lang="vi-VN" b="1" dirty="0" smtClean="0">
                <a:solidFill>
                  <a:srgbClr val="FF0000"/>
                </a:solidFill>
                <a:latin typeface="Times New Roman" pitchFamily="18" charset="0"/>
                <a:cs typeface="Times New Roman" pitchFamily="18" charset="0"/>
              </a:rPr>
              <a:t>đại</a:t>
            </a:r>
            <a:r>
              <a:rPr lang="en-US" b="1" dirty="0" smtClean="0">
                <a:solidFill>
                  <a:srgbClr val="FF0000"/>
                </a:solidFill>
                <a:latin typeface="Times New Roman" pitchFamily="18" charset="0"/>
                <a:cs typeface="Times New Roman" pitchFamily="18" charset="0"/>
              </a:rPr>
              <a:t>.</a:t>
            </a:r>
            <a:endParaRPr lang="vi-VN" b="1" dirty="0">
              <a:solidFill>
                <a:srgbClr val="FF0000"/>
              </a:solidFill>
              <a:latin typeface="Times New Roman" pitchFamily="18" charset="0"/>
              <a:cs typeface="Times New Roman" pitchFamily="18" charset="0"/>
            </a:endParaRPr>
          </a:p>
          <a:p>
            <a:pPr marL="0" indent="0" algn="just">
              <a:buNone/>
            </a:pPr>
            <a:r>
              <a:rPr lang="vi-VN" dirty="0">
                <a:solidFill>
                  <a:srgbClr val="0033CC"/>
                </a:solidFill>
                <a:latin typeface="Times New Roman" pitchFamily="18" charset="0"/>
                <a:cs typeface="Times New Roman" pitchFamily="18" charset="0"/>
              </a:rPr>
              <a:t>+ </a:t>
            </a:r>
            <a:r>
              <a:rPr lang="vi-VN" dirty="0" smtClean="0">
                <a:solidFill>
                  <a:srgbClr val="0033CC"/>
                </a:solidFill>
                <a:latin typeface="Times New Roman" pitchFamily="18" charset="0"/>
                <a:cs typeface="Times New Roman" pitchFamily="18" charset="0"/>
              </a:rPr>
              <a:t>T</a:t>
            </a:r>
            <a:r>
              <a:rPr lang="en-US" dirty="0" err="1" smtClean="0">
                <a:solidFill>
                  <a:srgbClr val="0033CC"/>
                </a:solidFill>
                <a:latin typeface="Times New Roman" pitchFamily="18" charset="0"/>
                <a:cs typeface="Times New Roman" pitchFamily="18" charset="0"/>
              </a:rPr>
              <a:t>hành</a:t>
            </a:r>
            <a:r>
              <a:rPr lang="en-US" dirty="0" smtClean="0">
                <a:solidFill>
                  <a:srgbClr val="0033CC"/>
                </a:solidFill>
                <a:latin typeface="Times New Roman" pitchFamily="18" charset="0"/>
                <a:cs typeface="Times New Roman" pitchFamily="18" charset="0"/>
              </a:rPr>
              <a:t> </a:t>
            </a:r>
            <a:r>
              <a:rPr lang="en-US" dirty="0" err="1" smtClean="0">
                <a:solidFill>
                  <a:srgbClr val="0033CC"/>
                </a:solidFill>
                <a:latin typeface="Times New Roman" pitchFamily="18" charset="0"/>
                <a:cs typeface="Times New Roman" pitchFamily="18" charset="0"/>
              </a:rPr>
              <a:t>thị</a:t>
            </a:r>
            <a:r>
              <a:rPr lang="en-US" dirty="0" smtClean="0">
                <a:solidFill>
                  <a:srgbClr val="0033CC"/>
                </a:solidFill>
                <a:latin typeface="Times New Roman" pitchFamily="18" charset="0"/>
                <a:cs typeface="Times New Roman" pitchFamily="18" charset="0"/>
              </a:rPr>
              <a:t> t</a:t>
            </a:r>
            <a:r>
              <a:rPr lang="vi-VN" dirty="0" smtClean="0">
                <a:solidFill>
                  <a:srgbClr val="0033CC"/>
                </a:solidFill>
                <a:latin typeface="Times New Roman" pitchFamily="18" charset="0"/>
                <a:cs typeface="Times New Roman" pitchFamily="18" charset="0"/>
              </a:rPr>
              <a:t>ạo </a:t>
            </a:r>
            <a:r>
              <a:rPr lang="vi-VN" dirty="0">
                <a:solidFill>
                  <a:srgbClr val="0033CC"/>
                </a:solidFill>
                <a:latin typeface="Times New Roman" pitchFamily="18" charset="0"/>
                <a:cs typeface="Times New Roman" pitchFamily="18" charset="0"/>
              </a:rPr>
              <a:t>điều kiện cho kinh tế hàng hoá phát triển </a:t>
            </a:r>
          </a:p>
          <a:p>
            <a:pPr marL="0" indent="0" algn="just">
              <a:buNone/>
            </a:pPr>
            <a:r>
              <a:rPr lang="vi-VN" dirty="0">
                <a:solidFill>
                  <a:srgbClr val="0033CC"/>
                </a:solidFill>
                <a:latin typeface="Times New Roman" pitchFamily="18" charset="0"/>
                <a:cs typeface="Times New Roman" pitchFamily="18" charset="0"/>
              </a:rPr>
              <a:t>+ Thành thị mang lại không khí tự do và nhu cầu mở mang tri thức cho mọi người.</a:t>
            </a:r>
          </a:p>
          <a:p>
            <a:pPr marL="0" indent="0" algn="just">
              <a:buNone/>
            </a:pPr>
            <a:r>
              <a:rPr lang="vi-VN" dirty="0">
                <a:solidFill>
                  <a:srgbClr val="0033CC"/>
                </a:solidFill>
                <a:latin typeface="Times New Roman" pitchFamily="18" charset="0"/>
                <a:cs typeface="Times New Roman" pitchFamily="18" charset="0"/>
              </a:rPr>
              <a:t>+ Nhiều thành thị phát triển, trở thành trung tâm kinh tế, văn hoá của Tây Âu như London, Paris,...</a:t>
            </a:r>
          </a:p>
          <a:p>
            <a:pPr marL="0" indent="0" algn="just">
              <a:buNone/>
            </a:pPr>
            <a:r>
              <a:rPr lang="vi-VN" dirty="0">
                <a:solidFill>
                  <a:srgbClr val="0033CC"/>
                </a:solidFill>
                <a:latin typeface="Times New Roman" pitchFamily="18" charset="0"/>
                <a:cs typeface="Times New Roman" pitchFamily="18" charset="0"/>
              </a:rPr>
              <a:t>+ Nhiều thành thị ủng hộ các vị vua tập </a:t>
            </a:r>
            <a:r>
              <a:rPr lang="vi-VN" dirty="0" smtClean="0">
                <a:solidFill>
                  <a:srgbClr val="0033CC"/>
                </a:solidFill>
                <a:latin typeface="Times New Roman" pitchFamily="18" charset="0"/>
                <a:cs typeface="Times New Roman" pitchFamily="18" charset="0"/>
              </a:rPr>
              <a:t>quyền</a:t>
            </a:r>
            <a:r>
              <a:rPr lang="en-US" dirty="0">
                <a:solidFill>
                  <a:srgbClr val="0033CC"/>
                </a:solidFill>
                <a:latin typeface="Times New Roman" pitchFamily="18" charset="0"/>
                <a:cs typeface="Times New Roman" pitchFamily="18" charset="0"/>
              </a:rPr>
              <a:t>.</a:t>
            </a:r>
            <a:endParaRPr lang="vi-VN" dirty="0">
              <a:solidFill>
                <a:srgbClr val="0033CC"/>
              </a:solidFill>
              <a:latin typeface="Times New Roman" pitchFamily="18" charset="0"/>
              <a:cs typeface="Times New Roman" pitchFamily="18" charset="0"/>
            </a:endParaRPr>
          </a:p>
          <a:p>
            <a:pPr marL="0" indent="0" algn="just">
              <a:buNone/>
            </a:pPr>
            <a:endParaRPr lang="vi-VN" b="1" dirty="0">
              <a:solidFill>
                <a:srgbClr val="0033CC"/>
              </a:solidFill>
              <a:latin typeface="Times New Roman" pitchFamily="18" charset="0"/>
              <a:cs typeface="Times New Roman" pitchFamily="18" charset="0"/>
            </a:endParaRPr>
          </a:p>
          <a:p>
            <a:pPr marL="0" indent="0" algn="just">
              <a:buNone/>
            </a:pPr>
            <a:endParaRPr lang="en-US" b="1" dirty="0">
              <a:solidFill>
                <a:srgbClr val="0033CC"/>
              </a:solidFill>
              <a:latin typeface="Times New Roman" pitchFamily="18" charset="0"/>
              <a:cs typeface="Times New Roman" pitchFamily="18" charset="0"/>
            </a:endParaRPr>
          </a:p>
        </p:txBody>
      </p:sp>
    </p:spTree>
    <p:extLst>
      <p:ext uri="{BB962C8B-B14F-4D97-AF65-F5344CB8AC3E}">
        <p14:creationId xmlns:p14="http://schemas.microsoft.com/office/powerpoint/2010/main" val="35852371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956</Words>
  <Application>Microsoft Office PowerPoint</Application>
  <PresentationFormat>On-screen Show (4:3)</PresentationFormat>
  <Paragraphs>194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ĐỊA LÍ 9 </dc:title>
  <dc:creator>MyComputer</dc:creator>
  <cp:lastModifiedBy>ADmin</cp:lastModifiedBy>
  <cp:revision>223</cp:revision>
  <dcterms:created xsi:type="dcterms:W3CDTF">2006-08-16T00:00:00Z</dcterms:created>
  <dcterms:modified xsi:type="dcterms:W3CDTF">2022-10-24T12:39:51Z</dcterms:modified>
</cp:coreProperties>
</file>