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0" r:id="rId2"/>
    <p:sldId id="359" r:id="rId3"/>
    <p:sldId id="310" r:id="rId4"/>
    <p:sldId id="294" r:id="rId5"/>
    <p:sldId id="314" r:id="rId6"/>
    <p:sldId id="309" r:id="rId7"/>
    <p:sldId id="357" r:id="rId8"/>
    <p:sldId id="311" r:id="rId9"/>
    <p:sldId id="319" r:id="rId10"/>
    <p:sldId id="313" r:id="rId11"/>
    <p:sldId id="318" r:id="rId12"/>
    <p:sldId id="322" r:id="rId13"/>
    <p:sldId id="362" r:id="rId14"/>
    <p:sldId id="315" r:id="rId15"/>
    <p:sldId id="316" r:id="rId16"/>
    <p:sldId id="317" r:id="rId17"/>
    <p:sldId id="351" r:id="rId18"/>
    <p:sldId id="352" r:id="rId19"/>
    <p:sldId id="328" r:id="rId20"/>
    <p:sldId id="330" r:id="rId21"/>
    <p:sldId id="329" r:id="rId22"/>
    <p:sldId id="353" r:id="rId23"/>
    <p:sldId id="333" r:id="rId24"/>
    <p:sldId id="332" r:id="rId25"/>
    <p:sldId id="331" r:id="rId26"/>
    <p:sldId id="327" r:id="rId27"/>
    <p:sldId id="334" r:id="rId28"/>
    <p:sldId id="335" r:id="rId29"/>
    <p:sldId id="326" r:id="rId30"/>
    <p:sldId id="323" r:id="rId31"/>
    <p:sldId id="324" r:id="rId32"/>
    <p:sldId id="341" r:id="rId33"/>
    <p:sldId id="325" r:id="rId34"/>
    <p:sldId id="340" r:id="rId35"/>
    <p:sldId id="339" r:id="rId36"/>
    <p:sldId id="336" r:id="rId37"/>
    <p:sldId id="337" r:id="rId38"/>
    <p:sldId id="338" r:id="rId39"/>
    <p:sldId id="354" r:id="rId40"/>
    <p:sldId id="344" r:id="rId41"/>
    <p:sldId id="355" r:id="rId42"/>
    <p:sldId id="342" r:id="rId43"/>
    <p:sldId id="343" r:id="rId44"/>
    <p:sldId id="347" r:id="rId45"/>
    <p:sldId id="345" r:id="rId46"/>
    <p:sldId id="312" r:id="rId47"/>
    <p:sldId id="348" r:id="rId48"/>
    <p:sldId id="349" r:id="rId49"/>
    <p:sldId id="350" r:id="rId50"/>
    <p:sldId id="266" r:id="rId51"/>
    <p:sldId id="35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5" autoAdjust="0"/>
    <p:restoredTop sz="94660"/>
  </p:normalViewPr>
  <p:slideViewPr>
    <p:cSldViewPr>
      <p:cViewPr varScale="1">
        <p:scale>
          <a:sx n="86" d="100"/>
          <a:sy n="86" d="100"/>
        </p:scale>
        <p:origin x="8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152400" y="-152400"/>
            <a:ext cx="9677400" cy="7315200"/>
          </a:xfrm>
          <a:prstGeom prst="rect">
            <a:avLst/>
          </a:prstGeom>
        </p:spPr>
      </p:pic>
    </p:spTree>
    <p:extLst>
      <p:ext uri="{BB962C8B-B14F-4D97-AF65-F5344CB8AC3E}">
        <p14:creationId xmlns:p14="http://schemas.microsoft.com/office/powerpoint/2010/main" val="268335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3246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Nhà Lê sơ tiếp tục củng cố chế độ phong kiến tập quyền như thế nào </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sz="3000" dirty="0" smtClean="0">
                <a:solidFill>
                  <a:srgbClr val="0033CC"/>
                </a:solidFill>
                <a:latin typeface="Times New Roman" pitchFamily="18" charset="0"/>
                <a:cs typeface="Times New Roman" pitchFamily="18" charset="0"/>
              </a:rPr>
              <a:t>+ </a:t>
            </a:r>
            <a:r>
              <a:rPr lang="vi-VN" sz="3000" dirty="0">
                <a:solidFill>
                  <a:srgbClr val="0033CC"/>
                </a:solidFill>
                <a:latin typeface="Times New Roman" pitchFamily="18" charset="0"/>
                <a:cs typeface="Times New Roman" pitchFamily="18" charset="0"/>
              </a:rPr>
              <a:t>Chính quyền được hoàn thiện dần từ trung ương tới địa phương, hoàng đế trực tiếp nắm mọi quyền hành.</a:t>
            </a:r>
          </a:p>
          <a:p>
            <a:pPr marL="0" indent="0" algn="just">
              <a:buNone/>
            </a:pPr>
            <a:r>
              <a:rPr lang="vi-VN" sz="3000" dirty="0">
                <a:solidFill>
                  <a:srgbClr val="0033CC"/>
                </a:solidFill>
                <a:latin typeface="Times New Roman" pitchFamily="18" charset="0"/>
                <a:cs typeface="Times New Roman" pitchFamily="18" charset="0"/>
              </a:rPr>
              <a:t>+ Cả nước có 13 Đạo thừa tuyên và một phủ Trung Đô;  quan đứng đầu địa phương được thay bằng ba ti phụ trách ba lĩnh vực quân </a:t>
            </a:r>
            <a:r>
              <a:rPr lang="vi-VN" sz="3000" dirty="0" smtClean="0">
                <a:solidFill>
                  <a:srgbClr val="0033CC"/>
                </a:solidFill>
                <a:latin typeface="Times New Roman" pitchFamily="18" charset="0"/>
                <a:cs typeface="Times New Roman" pitchFamily="18" charset="0"/>
              </a:rPr>
              <a:t>sự</a:t>
            </a:r>
            <a:r>
              <a:rPr lang="en-US" sz="3000" dirty="0" smtClean="0">
                <a:solidFill>
                  <a:srgbClr val="0033CC"/>
                </a:solidFill>
                <a:latin typeface="Times New Roman" pitchFamily="18" charset="0"/>
                <a:cs typeface="Times New Roman" pitchFamily="18" charset="0"/>
              </a:rPr>
              <a:t>,</a:t>
            </a:r>
            <a:r>
              <a:rPr lang="vi-VN" sz="3000" dirty="0" smtClean="0">
                <a:solidFill>
                  <a:srgbClr val="0033CC"/>
                </a:solidFill>
                <a:latin typeface="Times New Roman" pitchFamily="18" charset="0"/>
                <a:cs typeface="Times New Roman" pitchFamily="18" charset="0"/>
              </a:rPr>
              <a:t> </a:t>
            </a:r>
            <a:r>
              <a:rPr lang="vi-VN" sz="3000" dirty="0">
                <a:solidFill>
                  <a:srgbClr val="0033CC"/>
                </a:solidFill>
                <a:latin typeface="Times New Roman" pitchFamily="18" charset="0"/>
                <a:cs typeface="Times New Roman" pitchFamily="18" charset="0"/>
              </a:rPr>
              <a:t>luật pháp,  hành chính, hộ tịch, thuế khoá. Cấp đơn vị hành chính nhỏ nhất là xã.</a:t>
            </a:r>
          </a:p>
          <a:p>
            <a:pPr marL="0" indent="0" algn="just">
              <a:buNone/>
            </a:pPr>
            <a:r>
              <a:rPr lang="vi-VN" sz="3000" dirty="0">
                <a:solidFill>
                  <a:srgbClr val="0033CC"/>
                </a:solidFill>
                <a:latin typeface="Times New Roman" pitchFamily="18" charset="0"/>
                <a:cs typeface="Times New Roman" pitchFamily="18" charset="0"/>
              </a:rPr>
              <a:t>+ Ban hành Quốc triều hình luật.</a:t>
            </a:r>
          </a:p>
          <a:p>
            <a:pPr marL="0" indent="0" algn="just">
              <a:buNone/>
            </a:pPr>
            <a:r>
              <a:rPr lang="vi-VN" sz="3000" dirty="0">
                <a:solidFill>
                  <a:srgbClr val="0033CC"/>
                </a:solidFill>
                <a:latin typeface="Times New Roman" pitchFamily="18" charset="0"/>
                <a:cs typeface="Times New Roman" pitchFamily="18" charset="0"/>
              </a:rPr>
              <a:t>+ Chú trọng xây dựng quân đội mạnh, tiếp tục chính sách "ngụ binh ư nông".</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59655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20. ĐẠI VIỆT THỜI LÊ SƠ (1428-1527)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0" indent="0" algn="just">
              <a:buNone/>
            </a:pPr>
            <a:r>
              <a:rPr lang="vi-VN" b="1" dirty="0" smtClean="0">
                <a:solidFill>
                  <a:srgbClr val="0033CC"/>
                </a:solidFill>
                <a:latin typeface="Times New Roman" pitchFamily="18" charset="0"/>
                <a:cs typeface="Times New Roman" pitchFamily="18" charset="0"/>
              </a:rPr>
              <a:t>1. Nhà </a:t>
            </a:r>
            <a:r>
              <a:rPr lang="vi-VN" b="1" dirty="0">
                <a:solidFill>
                  <a:srgbClr val="0033CC"/>
                </a:solidFill>
                <a:latin typeface="Times New Roman" pitchFamily="18" charset="0"/>
                <a:cs typeface="Times New Roman" pitchFamily="18" charset="0"/>
              </a:rPr>
              <a:t>Lê sơ thành </a:t>
            </a:r>
            <a:r>
              <a:rPr lang="vi-VN" b="1" dirty="0" smtClean="0">
                <a:solidFill>
                  <a:srgbClr val="0033CC"/>
                </a:solidFill>
                <a:latin typeface="Times New Roman" pitchFamily="18" charset="0"/>
                <a:cs typeface="Times New Roman" pitchFamily="18" charset="0"/>
              </a:rPr>
              <a:t>lập</a:t>
            </a:r>
            <a:endParaRPr lang="en-US" b="1" dirty="0" smtClean="0">
              <a:solidFill>
                <a:srgbClr val="0033CC"/>
              </a:solidFill>
              <a:latin typeface="Times New Roman" pitchFamily="18" charset="0"/>
              <a:cs typeface="Times New Roman" pitchFamily="18" charset="0"/>
            </a:endParaRPr>
          </a:p>
          <a:p>
            <a:pPr marL="0" indent="0" algn="just">
              <a:buNone/>
            </a:pPr>
            <a:endParaRPr lang="en-US" dirty="0"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620443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324600"/>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a:t>
            </a:r>
            <a:r>
              <a:rPr lang="vi-VN" b="1" dirty="0">
                <a:solidFill>
                  <a:srgbClr val="FF0000"/>
                </a:solidFill>
                <a:latin typeface="Times New Roman" pitchFamily="18" charset="0"/>
                <a:cs typeface="Times New Roman" pitchFamily="18" charset="0"/>
              </a:rPr>
              <a:t>. Nhà Lê sơ thành lập</a:t>
            </a:r>
          </a:p>
          <a:p>
            <a:pPr marL="0" indent="0" algn="just">
              <a:buNone/>
            </a:pPr>
            <a:r>
              <a:rPr lang="vi-VN" dirty="0" smtClean="0">
                <a:solidFill>
                  <a:srgbClr val="0033CC"/>
                </a:solidFill>
                <a:latin typeface="Times New Roman" pitchFamily="18" charset="0"/>
                <a:cs typeface="Times New Roman" pitchFamily="18" charset="0"/>
              </a:rPr>
              <a:t>- Tháng </a:t>
            </a:r>
            <a:r>
              <a:rPr lang="vi-VN" dirty="0">
                <a:solidFill>
                  <a:srgbClr val="0033CC"/>
                </a:solidFill>
                <a:latin typeface="Times New Roman" pitchFamily="18" charset="0"/>
                <a:cs typeface="Times New Roman" pitchFamily="18" charset="0"/>
              </a:rPr>
              <a:t>4/1428, sau thắng lợi của khởi nghĩa Lam Sơn, Lê Lợi lên ngôi hoàng đế, khôi phục quốc hiệu Đại Việt, lập ra nhà Lê sơ, đóng đô ở Thăng Long</a:t>
            </a:r>
            <a:r>
              <a:rPr lang="vi-VN" dirty="0" smtClean="0">
                <a:solidFill>
                  <a:srgbClr val="0033CC"/>
                </a:solidFill>
                <a:latin typeface="Times New Roman" pitchFamily="18" charset="0"/>
                <a:cs typeface="Times New Roman" pitchFamily="18" charset="0"/>
              </a:rPr>
              <a:t>.</a:t>
            </a:r>
            <a:endParaRPr lang="en-US" dirty="0" smtClean="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840713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lnSpcReduction="10000"/>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Nhà Lê sơ thành lập</a:t>
            </a:r>
          </a:p>
          <a:p>
            <a:pPr marL="0" indent="0" algn="just">
              <a:buNone/>
            </a:pPr>
            <a:r>
              <a:rPr lang="vi-VN" dirty="0" smtClean="0">
                <a:solidFill>
                  <a:srgbClr val="0033CC"/>
                </a:solidFill>
                <a:latin typeface="Times New Roman" pitchFamily="18" charset="0"/>
                <a:cs typeface="Times New Roman" pitchFamily="18" charset="0"/>
              </a:rPr>
              <a:t>- </a:t>
            </a:r>
            <a:r>
              <a:rPr lang="en-US" dirty="0" smtClean="0">
                <a:solidFill>
                  <a:srgbClr val="0033CC"/>
                </a:solidFill>
                <a:latin typeface="Times New Roman" pitchFamily="18" charset="0"/>
                <a:cs typeface="Times New Roman" pitchFamily="18" charset="0"/>
              </a:rPr>
              <a:t>……………………….</a:t>
            </a: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Nhà </a:t>
            </a:r>
            <a:r>
              <a:rPr lang="vi-VN" dirty="0">
                <a:solidFill>
                  <a:srgbClr val="0033CC"/>
                </a:solidFill>
                <a:latin typeface="Times New Roman" pitchFamily="18" charset="0"/>
                <a:cs typeface="Times New Roman" pitchFamily="18" charset="0"/>
              </a:rPr>
              <a:t>Lê sơ tiếp tục củng cố chế độ phong kiến tập quyền:</a:t>
            </a: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Chính quyền được hoàn thiện dần từ trung ương tới địa phương, hoàng đế trực tiếp nắm mọi quyền hành.</a:t>
            </a:r>
          </a:p>
          <a:p>
            <a:pPr marL="0" indent="0" algn="just">
              <a:buNone/>
            </a:pPr>
            <a:r>
              <a:rPr lang="vi-VN" dirty="0">
                <a:solidFill>
                  <a:srgbClr val="0033CC"/>
                </a:solidFill>
                <a:latin typeface="Times New Roman" pitchFamily="18" charset="0"/>
                <a:cs typeface="Times New Roman" pitchFamily="18" charset="0"/>
              </a:rPr>
              <a:t>+ Cả nước có 13 Đạo thừa tuyên và một phủ Trung Đô;  quan đứng đầu địa phương được thay bằng ba ti phụ trách ba lĩnh vực quân sự; luật pháp,  hành chính, hộ tịch, thuế khoá. Cấp đơn vị hành chính nhỏ nhất là xã.</a:t>
            </a:r>
          </a:p>
          <a:p>
            <a:pPr marL="0" indent="0" algn="just">
              <a:buNone/>
            </a:pPr>
            <a:r>
              <a:rPr lang="vi-VN" dirty="0">
                <a:solidFill>
                  <a:srgbClr val="0033CC"/>
                </a:solidFill>
                <a:latin typeface="Times New Roman" pitchFamily="18" charset="0"/>
                <a:cs typeface="Times New Roman" pitchFamily="18" charset="0"/>
              </a:rPr>
              <a:t>+ Ban hành Quốc triều hình luật.</a:t>
            </a:r>
          </a:p>
          <a:p>
            <a:pPr marL="0" indent="0" algn="just">
              <a:buNone/>
            </a:pPr>
            <a:r>
              <a:rPr lang="vi-VN" dirty="0">
                <a:solidFill>
                  <a:srgbClr val="0033CC"/>
                </a:solidFill>
                <a:latin typeface="Times New Roman" pitchFamily="18" charset="0"/>
                <a:cs typeface="Times New Roman" pitchFamily="18" charset="0"/>
              </a:rPr>
              <a:t>+ Chú trọng xây dựng quân đội mạnh, tiếp tục chính sách "ngụ binh ư nông".</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291861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20. ĐẠI VIỆT THỜI LÊ SƠ (1428-1527)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Nhà </a:t>
            </a:r>
            <a:r>
              <a:rPr lang="vi-VN" b="1" dirty="0">
                <a:solidFill>
                  <a:srgbClr val="FF0000"/>
                </a:solidFill>
                <a:latin typeface="Times New Roman" pitchFamily="18" charset="0"/>
                <a:cs typeface="Times New Roman" pitchFamily="18" charset="0"/>
              </a:rPr>
              <a:t>Lê sơ thành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FF0000"/>
                </a:solidFill>
                <a:latin typeface="Times New Roman" pitchFamily="18" charset="0"/>
                <a:cs typeface="Times New Roman" pitchFamily="18" charset="0"/>
              </a:rPr>
              <a:t>a. </a:t>
            </a:r>
            <a:r>
              <a:rPr lang="en-US" b="1" dirty="0" err="1" smtClean="0">
                <a:solidFill>
                  <a:srgbClr val="FF0000"/>
                </a:solidFill>
                <a:latin typeface="Times New Roman" pitchFamily="18" charset="0"/>
                <a:cs typeface="Times New Roman" pitchFamily="18" charset="0"/>
              </a:rPr>
              <a:t>Kinh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tế</a:t>
            </a:r>
            <a:r>
              <a:rPr lang="en-US"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032937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sz="3600" b="1" dirty="0" smtClean="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1. </a:t>
            </a:r>
            <a:r>
              <a:rPr lang="vi-VN" sz="3600" b="1" dirty="0" smtClean="0">
                <a:solidFill>
                  <a:srgbClr val="FF0000"/>
                </a:solidFill>
                <a:latin typeface="Times New Roman" pitchFamily="18" charset="0"/>
                <a:cs typeface="Times New Roman" pitchFamily="18" charset="0"/>
              </a:rPr>
              <a:t>Em </a:t>
            </a:r>
            <a:r>
              <a:rPr lang="vi-VN" sz="3600" b="1" dirty="0">
                <a:solidFill>
                  <a:srgbClr val="FF0000"/>
                </a:solidFill>
                <a:latin typeface="Times New Roman" pitchFamily="18" charset="0"/>
                <a:cs typeface="Times New Roman" pitchFamily="18" charset="0"/>
              </a:rPr>
              <a:t>hãy trình bày những nét chính về tình hình kinh tế thời Lê sơ. </a:t>
            </a:r>
            <a:r>
              <a:rPr lang="vi-VN" sz="3600" b="1" dirty="0" smtClean="0">
                <a:solidFill>
                  <a:srgbClr val="FF0000"/>
                </a:solidFill>
                <a:latin typeface="Times New Roman" pitchFamily="18" charset="0"/>
                <a:cs typeface="Times New Roman" pitchFamily="18" charset="0"/>
              </a:rPr>
              <a:t>Em </a:t>
            </a:r>
            <a:r>
              <a:rPr lang="vi-VN" sz="3600" b="1" dirty="0">
                <a:solidFill>
                  <a:srgbClr val="FF0000"/>
                </a:solidFill>
                <a:latin typeface="Times New Roman" pitchFamily="18" charset="0"/>
                <a:cs typeface="Times New Roman" pitchFamily="18" charset="0"/>
              </a:rPr>
              <a:t>có ấn tượng với thành tựu kinh tế nào nhất? Lí giải sự lựa chọn của em.</a:t>
            </a:r>
          </a:p>
          <a:p>
            <a:pPr marL="0" indent="0" algn="just">
              <a:buNone/>
            </a:pP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975160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9342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Em hãy trình bày những nét chính về tình hình kinh tế thời Lê sơ. Em có ấn tượng với thành tựu kinh tế nào nhất? Lí giải sự lựa chọn của em.</a:t>
            </a:r>
          </a:p>
          <a:p>
            <a:pPr marL="0" indent="0" algn="just">
              <a:buNone/>
            </a:pPr>
            <a:r>
              <a:rPr lang="vi-VN" sz="2800" b="1" dirty="0">
                <a:solidFill>
                  <a:srgbClr val="0033CC"/>
                </a:solidFill>
                <a:latin typeface="Times New Roman" pitchFamily="18" charset="0"/>
                <a:cs typeface="Times New Roman" pitchFamily="18" charset="0"/>
              </a:rPr>
              <a:t>* Về Nông nghiệp</a:t>
            </a:r>
            <a:r>
              <a:rPr lang="vi-VN" sz="2800" dirty="0">
                <a:solidFill>
                  <a:srgbClr val="0033CC"/>
                </a:solidFill>
                <a:latin typeface="Times New Roman" pitchFamily="18" charset="0"/>
                <a:cs typeface="Times New Roman" pitchFamily="18" charset="0"/>
              </a:rPr>
              <a:t>,  nhanh chóng được phục hồi và phát triển nhờ nhà Lê sơ ban hành nhiều chính sách tiến bộ như: </a:t>
            </a:r>
          </a:p>
          <a:p>
            <a:pPr marL="0" indent="0" algn="just">
              <a:buNone/>
            </a:pPr>
            <a:r>
              <a:rPr lang="vi-VN" sz="2800" dirty="0">
                <a:solidFill>
                  <a:srgbClr val="0033CC"/>
                </a:solidFill>
                <a:latin typeface="Times New Roman" pitchFamily="18" charset="0"/>
                <a:cs typeface="Times New Roman" pitchFamily="18" charset="0"/>
              </a:rPr>
              <a:t>+  Chính sách quân điền, chia ruộng đất công cho các thành viên trong làng xã.</a:t>
            </a:r>
          </a:p>
          <a:p>
            <a:pPr marL="0" indent="0" algn="just">
              <a:buNone/>
            </a:pPr>
            <a:r>
              <a:rPr lang="vi-VN" sz="2800" dirty="0">
                <a:solidFill>
                  <a:srgbClr val="0033CC"/>
                </a:solidFill>
                <a:latin typeface="Times New Roman" pitchFamily="18" charset="0"/>
                <a:cs typeface="Times New Roman" pitchFamily="18" charset="0"/>
              </a:rPr>
              <a:t>+ Cấm giết trâu, bò bừa bãi; cấm điều động dân phu trong mùa cấy gặt. </a:t>
            </a:r>
          </a:p>
          <a:p>
            <a:pPr marL="0" indent="0" algn="just">
              <a:buNone/>
            </a:pPr>
            <a:r>
              <a:rPr lang="vi-VN" sz="2800" dirty="0">
                <a:solidFill>
                  <a:srgbClr val="0033CC"/>
                </a:solidFill>
                <a:latin typeface="Times New Roman" pitchFamily="18" charset="0"/>
                <a:cs typeface="Times New Roman" pitchFamily="18" charset="0"/>
              </a:rPr>
              <a:t>+ Một số chức quan lo về nông nghiệp được đặt ra như Khuyến nông sứ, Hà đê sứ,...</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702340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9342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Em hãy trình bày những nét chính về tình hình kinh tế thời Lê sơ. Em có ấn tượng với thành tựu kinh tế nào nhất? Lí giải sự lựa chọn của em.</a:t>
            </a:r>
          </a:p>
          <a:p>
            <a:pPr marL="0" indent="0" algn="just">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Về thủ công nghiệp: </a:t>
            </a:r>
            <a:r>
              <a:rPr lang="vi-VN" sz="2800" dirty="0">
                <a:solidFill>
                  <a:srgbClr val="0033CC"/>
                </a:solidFill>
                <a:latin typeface="Times New Roman" pitchFamily="18" charset="0"/>
                <a:cs typeface="Times New Roman" pitchFamily="18" charset="0"/>
              </a:rPr>
              <a:t>Đông Kinh trở thành trung tâm kinh tế sầm uất với 36 phố phường, vừa sản xuất, vừa buôn bán.</a:t>
            </a:r>
          </a:p>
          <a:p>
            <a:pPr marL="0" indent="0" algn="just">
              <a:buNone/>
            </a:pPr>
            <a:r>
              <a:rPr lang="vi-VN" sz="2800" dirty="0">
                <a:solidFill>
                  <a:srgbClr val="0033CC"/>
                </a:solidFill>
                <a:latin typeface="Times New Roman" pitchFamily="18" charset="0"/>
                <a:cs typeface="Times New Roman" pitchFamily="18" charset="0"/>
              </a:rPr>
              <a:t>+ Các làng nghề thủ công cũng phát triển theo hướng chuyên nghiệp như đồ gốm Chu Đậu, đồ sắt Vân Chàng, đồ đồng Đại Bái….</a:t>
            </a:r>
          </a:p>
          <a:p>
            <a:pPr marL="0" indent="0" algn="just">
              <a:buNone/>
            </a:pPr>
            <a:r>
              <a:rPr lang="vi-VN" sz="2800" dirty="0">
                <a:solidFill>
                  <a:srgbClr val="0033CC"/>
                </a:solidFill>
                <a:latin typeface="Times New Roman" pitchFamily="18" charset="0"/>
                <a:cs typeface="Times New Roman" pitchFamily="18" charset="0"/>
              </a:rPr>
              <a:t>+ Triều đình lập ra Cục bách tác để chuyên đúc tiền, đúc vũ khí, đóng thuyền, may mũ áo cho vua quan,...</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87099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Em hãy trình bày những nét chính về tình hình kinh tế thời Lê sơ. Em có ấn tượng với thành tựu kinh tế nào nhất? Lí giải sự lựa chọn của em.</a:t>
            </a:r>
          </a:p>
          <a:p>
            <a:pPr marL="0" indent="0" algn="just">
              <a:buNone/>
            </a:pPr>
            <a:r>
              <a:rPr lang="vi-VN" b="1" dirty="0" smtClean="0">
                <a:solidFill>
                  <a:srgbClr val="0033CC"/>
                </a:solidFill>
                <a:latin typeface="Times New Roman" pitchFamily="18" charset="0"/>
                <a:cs typeface="Times New Roman" pitchFamily="18" charset="0"/>
              </a:rPr>
              <a:t>* Về </a:t>
            </a:r>
            <a:r>
              <a:rPr lang="vi-VN" b="1" dirty="0">
                <a:solidFill>
                  <a:srgbClr val="0033CC"/>
                </a:solidFill>
                <a:latin typeface="Times New Roman" pitchFamily="18" charset="0"/>
                <a:cs typeface="Times New Roman" pitchFamily="18" charset="0"/>
              </a:rPr>
              <a:t>thương nghiệp : </a:t>
            </a:r>
            <a:r>
              <a:rPr lang="vi-VN" dirty="0">
                <a:solidFill>
                  <a:srgbClr val="0033CC"/>
                </a:solidFill>
                <a:latin typeface="Times New Roman" pitchFamily="18" charset="0"/>
                <a:cs typeface="Times New Roman" pitchFamily="18" charset="0"/>
              </a:rPr>
              <a:t>Giao thương với nước ngoài tấp nập nhưng thuyền bè của các nước láng giềng qua lại buôn bán ở cửa khẩu được kiểm soát chặt chẽ; Các sản phẩm sành, sứ, vải, lụa, lâm sản quý được thương nhân nước ngoà ưa chuộng. </a:t>
            </a:r>
            <a:endParaRPr lang="en-US" dirty="0" smtClean="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784306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Em hãy trình bày những nét chính về tình hình kinh tế thời Lê sơ. Em có ấn tượng với thành tựu kinh tế nào nhất? Lí giải sự lựa chọn của em.</a:t>
            </a: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Em ấn tượng nhất với thành tựu về thủ công nghiệp thời Lê sơ. </a:t>
            </a:r>
            <a:r>
              <a:rPr lang="vi-VN" dirty="0">
                <a:solidFill>
                  <a:srgbClr val="0033CC"/>
                </a:solidFill>
                <a:latin typeface="Times New Roman" pitchFamily="18" charset="0"/>
                <a:cs typeface="Times New Roman" pitchFamily="18" charset="0"/>
              </a:rPr>
              <a:t>Các làng nghề thủ công thời kì này đã phát triển theo hướng chuyên nghiệp và đến tận ngày này, nhiều sản phẩm từ các làng nghề này vẫn giữ được nét văn hoá đặc sắc độc đáo của địa phương.</a:t>
            </a:r>
            <a:endParaRPr lang="en-US" dirty="0" smtClean="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468210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304800" y="0"/>
            <a:ext cx="9829799" cy="7010400"/>
          </a:xfrm>
          <a:prstGeom prst="rect">
            <a:avLst/>
          </a:prstGeom>
        </p:spPr>
      </p:pic>
    </p:spTree>
    <p:extLst>
      <p:ext uri="{BB962C8B-B14F-4D97-AF65-F5344CB8AC3E}">
        <p14:creationId xmlns:p14="http://schemas.microsoft.com/office/powerpoint/2010/main" val="285005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20. ĐẠI VIỆT THỜI LÊ SƠ (1428-1527)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Nhà </a:t>
            </a:r>
            <a:r>
              <a:rPr lang="vi-VN" b="1" dirty="0">
                <a:solidFill>
                  <a:srgbClr val="FF0000"/>
                </a:solidFill>
                <a:latin typeface="Times New Roman" pitchFamily="18" charset="0"/>
                <a:cs typeface="Times New Roman" pitchFamily="18" charset="0"/>
              </a:rPr>
              <a:t>Lê sơ thành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FF0000"/>
                </a:solidFill>
                <a:latin typeface="Times New Roman" pitchFamily="18" charset="0"/>
                <a:cs typeface="Times New Roman" pitchFamily="18" charset="0"/>
              </a:rPr>
              <a:t>a. </a:t>
            </a:r>
            <a:r>
              <a:rPr lang="en-US" b="1" dirty="0" err="1" smtClean="0">
                <a:solidFill>
                  <a:srgbClr val="FF0000"/>
                </a:solidFill>
                <a:latin typeface="Times New Roman" pitchFamily="18" charset="0"/>
                <a:cs typeface="Times New Roman" pitchFamily="18" charset="0"/>
              </a:rPr>
              <a:t>Kinh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tế</a:t>
            </a:r>
            <a:r>
              <a:rPr lang="en-US" b="1" dirty="0" smtClean="0">
                <a:solidFill>
                  <a:srgbClr val="FF0000"/>
                </a:solidFill>
                <a:latin typeface="Times New Roman" pitchFamily="18" charset="0"/>
                <a:cs typeface="Times New Roman" pitchFamily="18" charset="0"/>
              </a:rPr>
              <a:t>:</a:t>
            </a:r>
          </a:p>
          <a:p>
            <a:pPr marL="0" indent="0" algn="just">
              <a:buNone/>
            </a:pP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679461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934200"/>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2</a:t>
            </a:r>
            <a:r>
              <a:rPr lang="vi-VN" b="1" dirty="0">
                <a:solidFill>
                  <a:srgbClr val="FF0000"/>
                </a:solidFill>
                <a:latin typeface="Times New Roman" pitchFamily="18" charset="0"/>
                <a:cs typeface="Times New Roman" pitchFamily="18" charset="0"/>
              </a:rPr>
              <a:t>. Tình hình kinh tế - xã </a:t>
            </a:r>
            <a:r>
              <a:rPr lang="vi-VN" b="1" dirty="0"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 </a:t>
            </a:r>
            <a:r>
              <a:rPr lang="en-US" b="1" dirty="0" err="1" smtClean="0">
                <a:solidFill>
                  <a:srgbClr val="0033CC"/>
                </a:solidFill>
                <a:latin typeface="Times New Roman" pitchFamily="18" charset="0"/>
                <a:cs typeface="Times New Roman" pitchFamily="18" charset="0"/>
              </a:rPr>
              <a:t>Kinh</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tế</a:t>
            </a:r>
            <a:r>
              <a:rPr lang="en-US" b="1" dirty="0" smtClean="0">
                <a:solidFill>
                  <a:srgbClr val="0033CC"/>
                </a:solidFill>
                <a:latin typeface="Times New Roman" pitchFamily="18" charset="0"/>
                <a:cs typeface="Times New Roman" pitchFamily="18" charset="0"/>
              </a:rPr>
              <a:t>:</a:t>
            </a:r>
          </a:p>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Về Nông nghiệp</a:t>
            </a:r>
            <a:r>
              <a:rPr lang="vi-VN" dirty="0">
                <a:solidFill>
                  <a:srgbClr val="0033CC"/>
                </a:solidFill>
                <a:latin typeface="Times New Roman" pitchFamily="18" charset="0"/>
                <a:cs typeface="Times New Roman" pitchFamily="18" charset="0"/>
              </a:rPr>
              <a:t>,  nhanh chóng được phục hồi và phát triển nhờ nhà Lê sơ ban hành nhiều chính sách tiến bộ như: </a:t>
            </a:r>
          </a:p>
          <a:p>
            <a:pPr marL="0" indent="0" algn="just">
              <a:buNone/>
            </a:pPr>
            <a:r>
              <a:rPr lang="vi-VN" dirty="0">
                <a:solidFill>
                  <a:srgbClr val="0033CC"/>
                </a:solidFill>
                <a:latin typeface="Times New Roman" pitchFamily="18" charset="0"/>
                <a:cs typeface="Times New Roman" pitchFamily="18" charset="0"/>
              </a:rPr>
              <a:t>+  Chính sách quân điền, chia ruộng đất công cho các thành viên trong làng xã.</a:t>
            </a:r>
          </a:p>
          <a:p>
            <a:pPr marL="0" indent="0" algn="just">
              <a:buNone/>
            </a:pPr>
            <a:r>
              <a:rPr lang="vi-VN" dirty="0">
                <a:solidFill>
                  <a:srgbClr val="0033CC"/>
                </a:solidFill>
                <a:latin typeface="Times New Roman" pitchFamily="18" charset="0"/>
                <a:cs typeface="Times New Roman" pitchFamily="18" charset="0"/>
              </a:rPr>
              <a:t>+ Cấm giết trâu, bò bừa bãi; cấm điều động dân phu trong mùa cấy gặt. </a:t>
            </a:r>
          </a:p>
          <a:p>
            <a:pPr marL="0" indent="0" algn="just">
              <a:buNone/>
            </a:pPr>
            <a:r>
              <a:rPr lang="vi-VN" dirty="0">
                <a:solidFill>
                  <a:srgbClr val="0033CC"/>
                </a:solidFill>
                <a:latin typeface="Times New Roman" pitchFamily="18" charset="0"/>
                <a:cs typeface="Times New Roman" pitchFamily="18" charset="0"/>
              </a:rPr>
              <a:t>+ Một số chức quan lo về nông nghiệp được đặt ra như Khuyến nông sứ, Hà đê sứ,...</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053250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934200"/>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2</a:t>
            </a:r>
            <a:r>
              <a:rPr lang="vi-VN" b="1" dirty="0">
                <a:solidFill>
                  <a:srgbClr val="FF0000"/>
                </a:solidFill>
                <a:latin typeface="Times New Roman" pitchFamily="18" charset="0"/>
                <a:cs typeface="Times New Roman" pitchFamily="18" charset="0"/>
              </a:rPr>
              <a:t>. Tình hình kinh tế - xã </a:t>
            </a:r>
            <a:r>
              <a:rPr lang="vi-VN" b="1" dirty="0"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Về thủ công nghiệp: </a:t>
            </a:r>
            <a:r>
              <a:rPr lang="vi-VN" dirty="0">
                <a:solidFill>
                  <a:srgbClr val="0033CC"/>
                </a:solidFill>
                <a:latin typeface="Times New Roman" pitchFamily="18" charset="0"/>
                <a:cs typeface="Times New Roman" pitchFamily="18" charset="0"/>
              </a:rPr>
              <a:t>Đông Kinh trở thành trung tâm kinh tế sầm uất với 36 phố phường, vừa sản xuất, vừa buôn bán.</a:t>
            </a:r>
          </a:p>
          <a:p>
            <a:pPr marL="0" indent="0" algn="just">
              <a:buNone/>
            </a:pPr>
            <a:r>
              <a:rPr lang="vi-VN" dirty="0">
                <a:solidFill>
                  <a:srgbClr val="0033CC"/>
                </a:solidFill>
                <a:latin typeface="Times New Roman" pitchFamily="18" charset="0"/>
                <a:cs typeface="Times New Roman" pitchFamily="18" charset="0"/>
              </a:rPr>
              <a:t>+ Các làng nghề thủ công cũng phát triển theo hướng chuyên nghiệp như đồ gốm Chu Đậu, đồ sắt Vân Chàng, đồ đồng Đại Bái….</a:t>
            </a:r>
          </a:p>
          <a:p>
            <a:pPr marL="0" indent="0" algn="just">
              <a:buNone/>
            </a:pPr>
            <a:r>
              <a:rPr lang="vi-VN" dirty="0">
                <a:solidFill>
                  <a:srgbClr val="0033CC"/>
                </a:solidFill>
                <a:latin typeface="Times New Roman" pitchFamily="18" charset="0"/>
                <a:cs typeface="Times New Roman" pitchFamily="18" charset="0"/>
              </a:rPr>
              <a:t>+ Triều đình lập ra Cục bách tác để chuyên đúc tiền, đúc vũ khí, đóng thuyền, may mũ áo cho vua quan,...</a:t>
            </a:r>
          </a:p>
          <a:p>
            <a:pPr marL="0" indent="0" algn="just">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855300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b="1" dirty="0" smtClean="0">
                <a:solidFill>
                  <a:srgbClr val="0033CC"/>
                </a:solidFill>
                <a:latin typeface="Times New Roman" pitchFamily="18" charset="0"/>
                <a:cs typeface="Times New Roman" pitchFamily="18" charset="0"/>
              </a:rPr>
              <a:t>* Về </a:t>
            </a:r>
            <a:r>
              <a:rPr lang="vi-VN" b="1" dirty="0">
                <a:solidFill>
                  <a:srgbClr val="0033CC"/>
                </a:solidFill>
                <a:latin typeface="Times New Roman" pitchFamily="18" charset="0"/>
                <a:cs typeface="Times New Roman" pitchFamily="18" charset="0"/>
              </a:rPr>
              <a:t>thương nghiệp : </a:t>
            </a:r>
            <a:r>
              <a:rPr lang="vi-VN" dirty="0">
                <a:solidFill>
                  <a:srgbClr val="0033CC"/>
                </a:solidFill>
                <a:latin typeface="Times New Roman" pitchFamily="18" charset="0"/>
                <a:cs typeface="Times New Roman" pitchFamily="18" charset="0"/>
              </a:rPr>
              <a:t>Giao thương với nước ngoài tấp nập nhưng thuyền bè của các nước láng giềng qua lại buôn bán ở cửa khẩu được kiểm soát chặt chẽ; Các sản phẩm sành, sứ, vải, lụa, lâm sản quý được thương nhân nước </a:t>
            </a:r>
            <a:r>
              <a:rPr lang="vi-VN" dirty="0" smtClean="0">
                <a:solidFill>
                  <a:srgbClr val="0033CC"/>
                </a:solidFill>
                <a:latin typeface="Times New Roman" pitchFamily="18" charset="0"/>
                <a:cs typeface="Times New Roman" pitchFamily="18" charset="0"/>
              </a:rPr>
              <a:t>ngo</a:t>
            </a:r>
            <a:r>
              <a:rPr lang="en-US" dirty="0" err="1" smtClean="0">
                <a:solidFill>
                  <a:srgbClr val="0033CC"/>
                </a:solidFill>
                <a:latin typeface="Times New Roman" pitchFamily="18" charset="0"/>
                <a:cs typeface="Times New Roman" pitchFamily="18" charset="0"/>
              </a:rPr>
              <a:t>ài</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ưa chuộng. </a:t>
            </a:r>
            <a:endParaRPr lang="en-US" dirty="0" smtClean="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682266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20. ĐẠI VIỆT THỜI LÊ SƠ (1428-1527)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Nhà </a:t>
            </a:r>
            <a:r>
              <a:rPr lang="vi-VN" b="1" dirty="0">
                <a:solidFill>
                  <a:srgbClr val="FF0000"/>
                </a:solidFill>
                <a:latin typeface="Times New Roman" pitchFamily="18" charset="0"/>
                <a:cs typeface="Times New Roman" pitchFamily="18" charset="0"/>
              </a:rPr>
              <a:t>Lê sơ thành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FF0000"/>
                </a:solidFill>
                <a:latin typeface="Times New Roman" pitchFamily="18" charset="0"/>
                <a:cs typeface="Times New Roman" pitchFamily="18" charset="0"/>
              </a:rPr>
              <a:t>a. </a:t>
            </a:r>
            <a:r>
              <a:rPr lang="en-US" b="1" dirty="0" err="1" smtClean="0">
                <a:solidFill>
                  <a:srgbClr val="FF0000"/>
                </a:solidFill>
                <a:latin typeface="Times New Roman" pitchFamily="18" charset="0"/>
                <a:cs typeface="Times New Roman" pitchFamily="18" charset="0"/>
              </a:rPr>
              <a:t>Kinh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tế</a:t>
            </a:r>
            <a:r>
              <a:rPr lang="en-US" b="1" dirty="0" smtClean="0">
                <a:solidFill>
                  <a:srgbClr val="FF0000"/>
                </a:solidFill>
                <a:latin typeface="Times New Roman" pitchFamily="18" charset="0"/>
                <a:cs typeface="Times New Roman" pitchFamily="18" charset="0"/>
              </a:rPr>
              <a:t>:</a:t>
            </a:r>
          </a:p>
          <a:p>
            <a:pPr marL="0" indent="0" algn="just">
              <a:buNone/>
            </a:pPr>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Xã</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01191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sz="3600" b="1" dirty="0" smtClean="0">
                <a:solidFill>
                  <a:srgbClr val="FF0000"/>
                </a:solidFill>
                <a:latin typeface="Times New Roman" pitchFamily="18" charset="0"/>
                <a:cs typeface="Times New Roman" pitchFamily="18" charset="0"/>
              </a:rPr>
              <a:t>2. </a:t>
            </a:r>
            <a:r>
              <a:rPr lang="vi-VN" sz="3600" b="1" dirty="0" smtClean="0">
                <a:solidFill>
                  <a:srgbClr val="FF0000"/>
                </a:solidFill>
                <a:latin typeface="Times New Roman" pitchFamily="18" charset="0"/>
                <a:cs typeface="Times New Roman" pitchFamily="18" charset="0"/>
              </a:rPr>
              <a:t>Xã </a:t>
            </a:r>
            <a:r>
              <a:rPr lang="vi-VN" sz="3600" b="1" dirty="0">
                <a:solidFill>
                  <a:srgbClr val="FF0000"/>
                </a:solidFill>
                <a:latin typeface="Times New Roman" pitchFamily="18" charset="0"/>
                <a:cs typeface="Times New Roman" pitchFamily="18" charset="0"/>
              </a:rPr>
              <a:t>hội thời Lê sơ có những tầng lớp căn bản nào? Tầng lớp nào là lực lượng sản xuất chính?</a:t>
            </a:r>
          </a:p>
          <a:p>
            <a:pPr marL="0" indent="0" algn="just">
              <a:buNone/>
            </a:pP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4145504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5532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Xã hội thời Lê sơ có những tầng lớp căn bản nào? Tầng lớp nào là lực lượng sản xuất chính?</a:t>
            </a:r>
          </a:p>
          <a:p>
            <a:pPr marL="0" indent="0" algn="just">
              <a:buNone/>
            </a:pPr>
            <a:r>
              <a:rPr lang="en-US" b="1" dirty="0" smtClean="0">
                <a:solidFill>
                  <a:srgbClr val="0033CC"/>
                </a:solidFill>
                <a:latin typeface="Times New Roman" pitchFamily="18" charset="0"/>
                <a:cs typeface="Times New Roman" pitchFamily="18" charset="0"/>
              </a:rPr>
              <a:t>* </a:t>
            </a:r>
            <a:r>
              <a:rPr lang="vi-VN" b="1" dirty="0" smtClean="0">
                <a:solidFill>
                  <a:srgbClr val="0033CC"/>
                </a:solidFill>
                <a:latin typeface="Times New Roman" pitchFamily="18" charset="0"/>
                <a:cs typeface="Times New Roman" pitchFamily="18" charset="0"/>
              </a:rPr>
              <a:t>Xã </a:t>
            </a:r>
            <a:r>
              <a:rPr lang="vi-VN" b="1" dirty="0">
                <a:solidFill>
                  <a:srgbClr val="0033CC"/>
                </a:solidFill>
                <a:latin typeface="Times New Roman" pitchFamily="18" charset="0"/>
                <a:cs typeface="Times New Roman" pitchFamily="18" charset="0"/>
              </a:rPr>
              <a:t>hội  thời Lê sơ bao gồm các tầng lớp:</a:t>
            </a:r>
          </a:p>
          <a:p>
            <a:pPr marL="0" indent="0" algn="just">
              <a:buNone/>
            </a:pPr>
            <a:r>
              <a:rPr lang="vi-VN" dirty="0">
                <a:solidFill>
                  <a:srgbClr val="0033CC"/>
                </a:solidFill>
                <a:latin typeface="Times New Roman" pitchFamily="18" charset="0"/>
                <a:cs typeface="Times New Roman" pitchFamily="18" charset="0"/>
              </a:rPr>
              <a:t>+ Tầng lớp quý </a:t>
            </a:r>
            <a:r>
              <a:rPr lang="vi-VN" dirty="0" smtClean="0">
                <a:solidFill>
                  <a:srgbClr val="0033CC"/>
                </a:solidFill>
                <a:latin typeface="Times New Roman" pitchFamily="18" charset="0"/>
                <a:cs typeface="Times New Roman" pitchFamily="18" charset="0"/>
              </a:rPr>
              <a:t>tộc(vua</a:t>
            </a:r>
            <a:r>
              <a:rPr lang="vi-VN" dirty="0">
                <a:solidFill>
                  <a:srgbClr val="0033CC"/>
                </a:solidFill>
                <a:latin typeface="Times New Roman" pitchFamily="18" charset="0"/>
                <a:cs typeface="Times New Roman" pitchFamily="18" charset="0"/>
              </a:rPr>
              <a:t>, quan lại</a:t>
            </a:r>
            <a:r>
              <a:rPr lang="vi-VN" dirty="0" smtClean="0">
                <a:solidFill>
                  <a:srgbClr val="0033CC"/>
                </a:solidFill>
                <a:latin typeface="Times New Roman" pitchFamily="18" charset="0"/>
                <a:cs typeface="Times New Roman" pitchFamily="18" charset="0"/>
              </a:rPr>
              <a: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và</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địa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chủ</a:t>
            </a:r>
            <a:endParaRPr lang="vi-VN" dirty="0">
              <a:solidFill>
                <a:srgbClr val="0033CC"/>
              </a:solidFill>
              <a:latin typeface="Times New Roman" pitchFamily="18" charset="0"/>
              <a:cs typeface="Times New Roman" pitchFamily="18" charset="0"/>
            </a:endParaRPr>
          </a:p>
          <a:p>
            <a:pPr marL="0" indent="0" algn="just">
              <a:buNone/>
            </a:pPr>
            <a:r>
              <a:rPr lang="vi-VN" dirty="0">
                <a:solidFill>
                  <a:srgbClr val="0033CC"/>
                </a:solidFill>
                <a:latin typeface="Times New Roman" pitchFamily="18" charset="0"/>
                <a:cs typeface="Times New Roman" pitchFamily="18" charset="0"/>
              </a:rPr>
              <a:t>+ Tầng lớp nông dân </a:t>
            </a:r>
          </a:p>
          <a:p>
            <a:pPr marL="0" indent="0" algn="just">
              <a:buNone/>
            </a:pPr>
            <a:r>
              <a:rPr lang="vi-VN" dirty="0">
                <a:solidFill>
                  <a:srgbClr val="0033CC"/>
                </a:solidFill>
                <a:latin typeface="Times New Roman" pitchFamily="18" charset="0"/>
                <a:cs typeface="Times New Roman" pitchFamily="18" charset="0"/>
              </a:rPr>
              <a:t>+ Tầng lớp thương nhân, thợ thủ công</a:t>
            </a:r>
          </a:p>
          <a:p>
            <a:pPr marL="0" indent="0" algn="just">
              <a:buNone/>
            </a:pPr>
            <a:r>
              <a:rPr lang="vi-VN" dirty="0">
                <a:solidFill>
                  <a:srgbClr val="0033CC"/>
                </a:solidFill>
                <a:latin typeface="Times New Roman" pitchFamily="18" charset="0"/>
                <a:cs typeface="Times New Roman" pitchFamily="18" charset="0"/>
              </a:rPr>
              <a:t>+ Tầng lớp nô tì</a:t>
            </a:r>
          </a:p>
          <a:p>
            <a:pPr marL="0" indent="0" algn="just">
              <a:buNone/>
            </a:pPr>
            <a:r>
              <a:rPr lang="en-US" b="1" dirty="0" smtClean="0">
                <a:solidFill>
                  <a:srgbClr val="0033CC"/>
                </a:solidFill>
                <a:latin typeface="Times New Roman" pitchFamily="18" charset="0"/>
                <a:cs typeface="Times New Roman" pitchFamily="18" charset="0"/>
              </a:rPr>
              <a:t>*</a:t>
            </a:r>
            <a:r>
              <a:rPr lang="vi-VN" b="1" dirty="0" smtClean="0">
                <a:solidFill>
                  <a:srgbClr val="0033CC"/>
                </a:solidFill>
                <a:latin typeface="Times New Roman" pitchFamily="18" charset="0"/>
                <a:cs typeface="Times New Roman" pitchFamily="18" charset="0"/>
              </a:rPr>
              <a:t> Tầng lớp nông dân là lực lượng sản xuất chính, </a:t>
            </a:r>
            <a:r>
              <a:rPr lang="vi-VN" dirty="0" smtClean="0">
                <a:solidFill>
                  <a:srgbClr val="0033CC"/>
                </a:solidFill>
                <a:latin typeface="Times New Roman" pitchFamily="18" charset="0"/>
                <a:cs typeface="Times New Roman" pitchFamily="18" charset="0"/>
              </a:rPr>
              <a:t>họ chiếm đại đa số dân cư, họ cày ruộng đất công, nộp thuế cho nhà nước, thực hiện lao dịch, binh dịch hoặc phải cày cấy ruộng thuê của địa chủ, quan lại và nộp tô cho chủ ruộng.</a:t>
            </a:r>
            <a:endParaRPr lang="en-US" dirty="0" smtClean="0">
              <a:solidFill>
                <a:srgbClr val="0033CC"/>
              </a:solidFill>
              <a:latin typeface="Times New Roman" pitchFamily="18" charset="0"/>
              <a:cs typeface="Times New Roman" pitchFamily="18" charset="0"/>
            </a:endParaRPr>
          </a:p>
          <a:p>
            <a:pPr marL="0" indent="0" algn="just">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444701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20. ĐẠI VIỆT THỜI LÊ SƠ (1428-1527)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Nhà </a:t>
            </a:r>
            <a:r>
              <a:rPr lang="vi-VN" b="1" dirty="0">
                <a:solidFill>
                  <a:srgbClr val="FF0000"/>
                </a:solidFill>
                <a:latin typeface="Times New Roman" pitchFamily="18" charset="0"/>
                <a:cs typeface="Times New Roman" pitchFamily="18" charset="0"/>
              </a:rPr>
              <a:t>Lê sơ thành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FF0000"/>
                </a:solidFill>
                <a:latin typeface="Times New Roman" pitchFamily="18" charset="0"/>
                <a:cs typeface="Times New Roman" pitchFamily="18" charset="0"/>
              </a:rPr>
              <a:t>a. </a:t>
            </a:r>
            <a:r>
              <a:rPr lang="en-US" b="1" dirty="0" err="1" smtClean="0">
                <a:solidFill>
                  <a:srgbClr val="FF0000"/>
                </a:solidFill>
                <a:latin typeface="Times New Roman" pitchFamily="18" charset="0"/>
                <a:cs typeface="Times New Roman" pitchFamily="18" charset="0"/>
              </a:rPr>
              <a:t>Kinh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tế</a:t>
            </a:r>
            <a:r>
              <a:rPr lang="en-US" b="1" dirty="0" smtClean="0">
                <a:solidFill>
                  <a:srgbClr val="FF0000"/>
                </a:solidFill>
                <a:latin typeface="Times New Roman" pitchFamily="18" charset="0"/>
                <a:cs typeface="Times New Roman" pitchFamily="18" charset="0"/>
              </a:rPr>
              <a:t>:</a:t>
            </a:r>
          </a:p>
          <a:p>
            <a:pPr marL="0" indent="0" algn="just">
              <a:buNone/>
            </a:pPr>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Xã</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40682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4864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Tình hình kinh tế - xã hội</a:t>
            </a:r>
          </a:p>
          <a:p>
            <a:pPr marL="0" indent="0" algn="just">
              <a:buNone/>
            </a:pPr>
            <a:r>
              <a:rPr lang="vi-VN" sz="2800" b="1" dirty="0">
                <a:solidFill>
                  <a:srgbClr val="FF0000"/>
                </a:solidFill>
                <a:latin typeface="Times New Roman" pitchFamily="18" charset="0"/>
                <a:cs typeface="Times New Roman" pitchFamily="18" charset="0"/>
              </a:rPr>
              <a:t>* Kinh tế:</a:t>
            </a:r>
          </a:p>
          <a:p>
            <a:pPr marL="0" indent="0" algn="just">
              <a:buNone/>
            </a:pPr>
            <a:r>
              <a:rPr lang="vi-VN" sz="2800" b="1" dirty="0">
                <a:solidFill>
                  <a:srgbClr val="FF0000"/>
                </a:solidFill>
                <a:latin typeface="Times New Roman" pitchFamily="18" charset="0"/>
                <a:cs typeface="Times New Roman" pitchFamily="18" charset="0"/>
              </a:rPr>
              <a:t>* Xã hội: </a:t>
            </a:r>
            <a:endParaRPr lang="en-US" sz="2800" b="1" dirty="0" smtClean="0">
              <a:solidFill>
                <a:srgbClr val="FF0000"/>
              </a:solidFill>
              <a:latin typeface="Times New Roman" pitchFamily="18" charset="0"/>
              <a:cs typeface="Times New Roman" pitchFamily="18" charset="0"/>
            </a:endParaRPr>
          </a:p>
          <a:p>
            <a:pPr marL="0" indent="0" algn="just">
              <a:buNone/>
            </a:pPr>
            <a:r>
              <a:rPr lang="en-US" sz="3000" b="1" dirty="0" smtClean="0">
                <a:solidFill>
                  <a:srgbClr val="0033CC"/>
                </a:solidFill>
                <a:latin typeface="Times New Roman" pitchFamily="18" charset="0"/>
                <a:cs typeface="Times New Roman" pitchFamily="18" charset="0"/>
              </a:rPr>
              <a:t>* </a:t>
            </a:r>
            <a:r>
              <a:rPr lang="vi-VN" sz="3000" b="1" dirty="0" smtClean="0">
                <a:solidFill>
                  <a:srgbClr val="0033CC"/>
                </a:solidFill>
                <a:latin typeface="Times New Roman" pitchFamily="18" charset="0"/>
                <a:cs typeface="Times New Roman" pitchFamily="18" charset="0"/>
              </a:rPr>
              <a:t>Xã </a:t>
            </a:r>
            <a:r>
              <a:rPr lang="vi-VN" sz="3000" b="1" dirty="0">
                <a:solidFill>
                  <a:srgbClr val="0033CC"/>
                </a:solidFill>
                <a:latin typeface="Times New Roman" pitchFamily="18" charset="0"/>
                <a:cs typeface="Times New Roman" pitchFamily="18" charset="0"/>
              </a:rPr>
              <a:t>hội  thời Lê sơ bao gồm các tầng lớp:</a:t>
            </a:r>
          </a:p>
          <a:p>
            <a:pPr marL="0" indent="0" algn="just">
              <a:buNone/>
            </a:pPr>
            <a:r>
              <a:rPr lang="vi-VN" sz="3000" dirty="0">
                <a:solidFill>
                  <a:srgbClr val="0033CC"/>
                </a:solidFill>
                <a:latin typeface="Times New Roman" pitchFamily="18" charset="0"/>
                <a:cs typeface="Times New Roman" pitchFamily="18" charset="0"/>
              </a:rPr>
              <a:t>+ Tầng lớp quý tộc (vua, quan lại</a:t>
            </a:r>
            <a:r>
              <a:rPr lang="vi-VN" sz="3000" dirty="0" smtClean="0">
                <a:solidFill>
                  <a:srgbClr val="0033CC"/>
                </a:solidFill>
                <a:latin typeface="Times New Roman" pitchFamily="18" charset="0"/>
                <a:cs typeface="Times New Roman" pitchFamily="18" charset="0"/>
              </a:rPr>
              <a:t>)</a:t>
            </a:r>
            <a:r>
              <a:rPr lang="en-US" sz="3000" dirty="0" smtClean="0">
                <a:solidFill>
                  <a:srgbClr val="0033CC"/>
                </a:solidFill>
                <a:latin typeface="Times New Roman" pitchFamily="18" charset="0"/>
                <a:cs typeface="Times New Roman" pitchFamily="18" charset="0"/>
              </a:rPr>
              <a:t> </a:t>
            </a:r>
            <a:r>
              <a:rPr lang="en-US" sz="3000" dirty="0" err="1" smtClean="0">
                <a:solidFill>
                  <a:srgbClr val="0033CC"/>
                </a:solidFill>
                <a:latin typeface="Times New Roman" pitchFamily="18" charset="0"/>
                <a:cs typeface="Times New Roman" pitchFamily="18" charset="0"/>
              </a:rPr>
              <a:t>và</a:t>
            </a:r>
            <a:r>
              <a:rPr lang="en-US" sz="3000" dirty="0" smtClean="0">
                <a:solidFill>
                  <a:srgbClr val="0033CC"/>
                </a:solidFill>
                <a:latin typeface="Times New Roman" pitchFamily="18" charset="0"/>
                <a:cs typeface="Times New Roman" pitchFamily="18" charset="0"/>
              </a:rPr>
              <a:t> </a:t>
            </a:r>
            <a:r>
              <a:rPr lang="en-US" sz="3000" dirty="0" err="1" smtClean="0">
                <a:solidFill>
                  <a:srgbClr val="0033CC"/>
                </a:solidFill>
                <a:latin typeface="Times New Roman" pitchFamily="18" charset="0"/>
                <a:cs typeface="Times New Roman" pitchFamily="18" charset="0"/>
              </a:rPr>
              <a:t>địa</a:t>
            </a:r>
            <a:r>
              <a:rPr lang="en-US" sz="3000" dirty="0" smtClean="0">
                <a:solidFill>
                  <a:srgbClr val="0033CC"/>
                </a:solidFill>
                <a:latin typeface="Times New Roman" pitchFamily="18" charset="0"/>
                <a:cs typeface="Times New Roman" pitchFamily="18" charset="0"/>
              </a:rPr>
              <a:t> </a:t>
            </a:r>
            <a:r>
              <a:rPr lang="en-US" sz="3000" dirty="0" err="1" smtClean="0">
                <a:solidFill>
                  <a:srgbClr val="0033CC"/>
                </a:solidFill>
                <a:latin typeface="Times New Roman" pitchFamily="18" charset="0"/>
                <a:cs typeface="Times New Roman" pitchFamily="18" charset="0"/>
              </a:rPr>
              <a:t>chủ</a:t>
            </a:r>
            <a:endParaRPr lang="vi-VN" sz="3000" dirty="0">
              <a:solidFill>
                <a:srgbClr val="0033CC"/>
              </a:solidFill>
              <a:latin typeface="Times New Roman" pitchFamily="18" charset="0"/>
              <a:cs typeface="Times New Roman" pitchFamily="18" charset="0"/>
            </a:endParaRPr>
          </a:p>
          <a:p>
            <a:pPr marL="0" indent="0" algn="just">
              <a:buNone/>
            </a:pPr>
            <a:r>
              <a:rPr lang="vi-VN" sz="3000" dirty="0">
                <a:solidFill>
                  <a:srgbClr val="0033CC"/>
                </a:solidFill>
                <a:latin typeface="Times New Roman" pitchFamily="18" charset="0"/>
                <a:cs typeface="Times New Roman" pitchFamily="18" charset="0"/>
              </a:rPr>
              <a:t>+ Tầng lớp nông dân </a:t>
            </a:r>
          </a:p>
          <a:p>
            <a:pPr marL="0" indent="0" algn="just">
              <a:buNone/>
            </a:pPr>
            <a:r>
              <a:rPr lang="vi-VN" sz="3000" dirty="0">
                <a:solidFill>
                  <a:srgbClr val="0033CC"/>
                </a:solidFill>
                <a:latin typeface="Times New Roman" pitchFamily="18" charset="0"/>
                <a:cs typeface="Times New Roman" pitchFamily="18" charset="0"/>
              </a:rPr>
              <a:t>+ Tầng lớp thương nhân, thợ thủ công</a:t>
            </a:r>
          </a:p>
          <a:p>
            <a:pPr marL="0" indent="0" algn="just">
              <a:buNone/>
            </a:pPr>
            <a:r>
              <a:rPr lang="vi-VN" sz="3000" dirty="0">
                <a:solidFill>
                  <a:srgbClr val="0033CC"/>
                </a:solidFill>
                <a:latin typeface="Times New Roman" pitchFamily="18" charset="0"/>
                <a:cs typeface="Times New Roman" pitchFamily="18" charset="0"/>
              </a:rPr>
              <a:t>+ Tầng lớp nô tì</a:t>
            </a:r>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380880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20. ĐẠI VIỆT THỜI LÊ SƠ (1428-1527)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Nhà </a:t>
            </a:r>
            <a:r>
              <a:rPr lang="vi-VN" b="1" dirty="0">
                <a:solidFill>
                  <a:srgbClr val="FF0000"/>
                </a:solidFill>
                <a:latin typeface="Times New Roman" pitchFamily="18" charset="0"/>
                <a:cs typeface="Times New Roman" pitchFamily="18" charset="0"/>
              </a:rPr>
              <a:t>Lê sơ thành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lgn="just">
              <a:buNone/>
            </a:pP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794340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066800"/>
          </a:xfrm>
        </p:spPr>
        <p:txBody>
          <a:bodyPr>
            <a:normAutofit fontScale="90000"/>
          </a:bodyPr>
          <a:lstStyle/>
          <a:p>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44-46. </a:t>
            </a:r>
            <a:r>
              <a:rPr lang="vi-VN" sz="3600" b="1" dirty="0" smtClean="0">
                <a:solidFill>
                  <a:srgbClr val="FF0000"/>
                </a:solidFill>
                <a:latin typeface="Times New Roman" pitchFamily="18" charset="0"/>
                <a:cs typeface="Times New Roman" pitchFamily="18" charset="0"/>
              </a:rPr>
              <a:t>BÀI </a:t>
            </a:r>
            <a:r>
              <a:rPr lang="vi-VN" sz="3600" b="1" dirty="0">
                <a:solidFill>
                  <a:srgbClr val="FF0000"/>
                </a:solidFill>
                <a:latin typeface="Times New Roman" pitchFamily="18" charset="0"/>
                <a:cs typeface="Times New Roman" pitchFamily="18" charset="0"/>
              </a:rPr>
              <a:t>20. ĐẠI VIỆT THỜI LÊ SƠ </a:t>
            </a: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vi-VN" sz="3600" b="1" dirty="0" smtClean="0">
                <a:solidFill>
                  <a:srgbClr val="FF0000"/>
                </a:solidFill>
                <a:latin typeface="Times New Roman" pitchFamily="18" charset="0"/>
                <a:cs typeface="Times New Roman" pitchFamily="18" charset="0"/>
              </a:rPr>
              <a:t>(</a:t>
            </a:r>
            <a:r>
              <a:rPr lang="vi-VN" sz="3600" b="1" dirty="0">
                <a:solidFill>
                  <a:srgbClr val="FF0000"/>
                </a:solidFill>
                <a:latin typeface="Times New Roman" pitchFamily="18" charset="0"/>
                <a:cs typeface="Times New Roman" pitchFamily="18" charset="0"/>
              </a:rPr>
              <a:t>1428-1527)</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066800"/>
            <a:ext cx="9144000" cy="4983163"/>
          </a:xfrm>
        </p:spPr>
        <p:txBody>
          <a:bodyPr>
            <a:normAutofit/>
          </a:bodyPr>
          <a:lstStyle/>
          <a:p>
            <a:pPr marL="0" indent="0" algn="just">
              <a:buNone/>
            </a:pPr>
            <a:r>
              <a:rPr lang="vi-VN" sz="3600" b="1" dirty="0" smtClean="0">
                <a:solidFill>
                  <a:srgbClr val="0033CC"/>
                </a:solidFill>
                <a:latin typeface="Times New Roman" pitchFamily="18" charset="0"/>
                <a:cs typeface="Times New Roman" pitchFamily="18" charset="0"/>
              </a:rPr>
              <a:t>1. Nhà </a:t>
            </a:r>
            <a:r>
              <a:rPr lang="vi-VN" sz="3600" b="1" dirty="0">
                <a:solidFill>
                  <a:srgbClr val="0033CC"/>
                </a:solidFill>
                <a:latin typeface="Times New Roman" pitchFamily="18" charset="0"/>
                <a:cs typeface="Times New Roman" pitchFamily="18" charset="0"/>
              </a:rPr>
              <a:t>Lê sơ thành </a:t>
            </a:r>
            <a:r>
              <a:rPr lang="vi-VN" sz="3600" b="1" dirty="0" smtClean="0">
                <a:solidFill>
                  <a:srgbClr val="0033CC"/>
                </a:solidFill>
                <a:latin typeface="Times New Roman" pitchFamily="18" charset="0"/>
                <a:cs typeface="Times New Roman" pitchFamily="18" charset="0"/>
              </a:rPr>
              <a:t>lập</a:t>
            </a:r>
            <a:endParaRPr lang="en-US" sz="3600" b="1" dirty="0" smtClean="0">
              <a:solidFill>
                <a:srgbClr val="0033CC"/>
              </a:solidFill>
              <a:latin typeface="Times New Roman" pitchFamily="18" charset="0"/>
              <a:cs typeface="Times New Roman" pitchFamily="18" charset="0"/>
            </a:endParaRPr>
          </a:p>
          <a:p>
            <a:pPr marL="0" indent="0" algn="just">
              <a:buNone/>
            </a:pPr>
            <a:r>
              <a:rPr lang="en-US" sz="3600" b="1" dirty="0">
                <a:solidFill>
                  <a:srgbClr val="0033CC"/>
                </a:solidFill>
                <a:latin typeface="Times New Roman" pitchFamily="18" charset="0"/>
                <a:cs typeface="Times New Roman" pitchFamily="18" charset="0"/>
              </a:rPr>
              <a:t>2. </a:t>
            </a:r>
            <a:r>
              <a:rPr lang="en-US" sz="3600" b="1" dirty="0" err="1">
                <a:solidFill>
                  <a:srgbClr val="0033CC"/>
                </a:solidFill>
                <a:latin typeface="Times New Roman" pitchFamily="18" charset="0"/>
                <a:cs typeface="Times New Roman" pitchFamily="18" charset="0"/>
              </a:rPr>
              <a:t>Tình</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hình</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kinh</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tế</a:t>
            </a:r>
            <a:r>
              <a:rPr lang="en-US" sz="3600" b="1" dirty="0">
                <a:solidFill>
                  <a:srgbClr val="0033CC"/>
                </a:solidFill>
                <a:latin typeface="Times New Roman" pitchFamily="18" charset="0"/>
                <a:cs typeface="Times New Roman" pitchFamily="18" charset="0"/>
              </a:rPr>
              <a:t> - </a:t>
            </a:r>
            <a:r>
              <a:rPr lang="en-US" sz="3600" b="1" dirty="0" err="1">
                <a:solidFill>
                  <a:srgbClr val="0033CC"/>
                </a:solidFill>
                <a:latin typeface="Times New Roman" pitchFamily="18" charset="0"/>
                <a:cs typeface="Times New Roman" pitchFamily="18" charset="0"/>
              </a:rPr>
              <a:t>xã</a:t>
            </a:r>
            <a:r>
              <a:rPr lang="en-US" sz="3600" b="1" dirty="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hội</a:t>
            </a:r>
            <a:endParaRPr lang="en-US" sz="3600" b="1" dirty="0" smtClean="0">
              <a:solidFill>
                <a:srgbClr val="0033CC"/>
              </a:solidFill>
              <a:latin typeface="Times New Roman" pitchFamily="18" charset="0"/>
              <a:cs typeface="Times New Roman" pitchFamily="18" charset="0"/>
            </a:endParaRPr>
          </a:p>
          <a:p>
            <a:pPr marL="0" indent="0" algn="just">
              <a:buNone/>
            </a:pPr>
            <a:r>
              <a:rPr lang="vi-VN" sz="3600" b="1" dirty="0">
                <a:solidFill>
                  <a:srgbClr val="0033CC"/>
                </a:solidFill>
                <a:latin typeface="Times New Roman" pitchFamily="18" charset="0"/>
                <a:cs typeface="Times New Roman" pitchFamily="18" charset="0"/>
              </a:rPr>
              <a:t>3. Tình hình văn hóa, giáo </a:t>
            </a:r>
            <a:r>
              <a:rPr lang="vi-VN" sz="3600" b="1" dirty="0" smtClean="0">
                <a:solidFill>
                  <a:srgbClr val="0033CC"/>
                </a:solidFill>
                <a:latin typeface="Times New Roman" pitchFamily="18" charset="0"/>
                <a:cs typeface="Times New Roman" pitchFamily="18" charset="0"/>
              </a:rPr>
              <a:t>dục</a:t>
            </a:r>
            <a:endParaRPr lang="en-US" sz="3600" b="1" dirty="0" smtClean="0">
              <a:solidFill>
                <a:srgbClr val="0033CC"/>
              </a:solidFill>
              <a:latin typeface="Times New Roman" pitchFamily="18" charset="0"/>
              <a:cs typeface="Times New Roman" pitchFamily="18" charset="0"/>
            </a:endParaRPr>
          </a:p>
          <a:p>
            <a:pPr marL="0" indent="0" algn="just">
              <a:buNone/>
            </a:pPr>
            <a:r>
              <a:rPr lang="vi-VN" sz="3600" b="1" dirty="0">
                <a:solidFill>
                  <a:srgbClr val="0033CC"/>
                </a:solidFill>
                <a:latin typeface="Times New Roman" pitchFamily="18" charset="0"/>
                <a:cs typeface="Times New Roman" pitchFamily="18" charset="0"/>
              </a:rPr>
              <a:t>4. Một số danh nhân văn hóa tiêu biểu</a:t>
            </a:r>
            <a:endParaRPr lang="en-US" sz="36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5852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20. ĐẠI VIỆT THỜI LÊ SƠ (1428-1527)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Nhà </a:t>
            </a:r>
            <a:r>
              <a:rPr lang="vi-VN" b="1" dirty="0">
                <a:solidFill>
                  <a:srgbClr val="FF0000"/>
                </a:solidFill>
                <a:latin typeface="Times New Roman" pitchFamily="18" charset="0"/>
                <a:cs typeface="Times New Roman" pitchFamily="18" charset="0"/>
              </a:rPr>
              <a:t>Lê sơ thành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3. Tình hình văn hóa, giáo </a:t>
            </a:r>
            <a:r>
              <a:rPr lang="vi-VN" b="1" dirty="0" smtClean="0">
                <a:solidFill>
                  <a:srgbClr val="FF0000"/>
                </a:solidFill>
                <a:latin typeface="Times New Roman" pitchFamily="18" charset="0"/>
                <a:cs typeface="Times New Roman" pitchFamily="18" charset="0"/>
              </a:rPr>
              <a:t>dục</a:t>
            </a: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36957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sz="3600" b="1" dirty="0" smtClean="0">
                <a:solidFill>
                  <a:srgbClr val="FF0000"/>
                </a:solidFill>
                <a:latin typeface="Times New Roman" pitchFamily="18" charset="0"/>
                <a:cs typeface="Times New Roman" pitchFamily="18" charset="0"/>
              </a:rPr>
              <a:t>1.</a:t>
            </a: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Kể tên những thành tựu tiêu biểu về văn học, khoa học và nghệ thuật thời Lê sơ</a:t>
            </a:r>
            <a:r>
              <a:rPr lang="vi-VN" sz="3600" b="1" dirty="0" smtClean="0">
                <a:solidFill>
                  <a:srgbClr val="FF0000"/>
                </a:solidFill>
                <a:latin typeface="Times New Roman" pitchFamily="18" charset="0"/>
                <a:cs typeface="Times New Roman" pitchFamily="18" charset="0"/>
              </a:rPr>
              <a:t>.</a:t>
            </a:r>
            <a:endParaRPr lang="en-US" sz="3600" b="1" dirty="0" smtClean="0">
              <a:solidFill>
                <a:srgbClr val="FF0000"/>
              </a:solidFill>
              <a:latin typeface="Times New Roman" pitchFamily="18" charset="0"/>
              <a:cs typeface="Times New Roman" pitchFamily="18" charset="0"/>
            </a:endParaRPr>
          </a:p>
          <a:p>
            <a:pPr marL="0" indent="0" algn="just">
              <a:buNone/>
            </a:pPr>
            <a:r>
              <a:rPr lang="en-US" sz="3600" b="1" dirty="0" smtClean="0">
                <a:solidFill>
                  <a:srgbClr val="FF0000"/>
                </a:solidFill>
                <a:latin typeface="Times New Roman" pitchFamily="18" charset="0"/>
                <a:cs typeface="Times New Roman" pitchFamily="18" charset="0"/>
              </a:rPr>
              <a:t>2. </a:t>
            </a:r>
            <a:r>
              <a:rPr lang="vi-VN" sz="3600" b="1" dirty="0" smtClean="0">
                <a:solidFill>
                  <a:srgbClr val="FF0000"/>
                </a:solidFill>
                <a:latin typeface="Times New Roman" pitchFamily="18" charset="0"/>
                <a:cs typeface="Times New Roman" pitchFamily="18" charset="0"/>
              </a:rPr>
              <a:t>Giáo </a:t>
            </a:r>
            <a:r>
              <a:rPr lang="vi-VN" sz="3600" b="1" dirty="0">
                <a:solidFill>
                  <a:srgbClr val="FF0000"/>
                </a:solidFill>
                <a:latin typeface="Times New Roman" pitchFamily="18" charset="0"/>
                <a:cs typeface="Times New Roman" pitchFamily="18" charset="0"/>
              </a:rPr>
              <a:t>dục thời Lê sơ có bước phát triển như thế nào so với thời Trần?</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36952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0866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Kể tên những thành tựu tiêu biểu về văn học, khoa học và nghệ thuật thời Lê sơ.</a:t>
            </a:r>
          </a:p>
          <a:p>
            <a:pPr marL="0" indent="0" algn="just">
              <a:buNone/>
            </a:pPr>
            <a:r>
              <a:rPr lang="vi-VN" sz="2800" b="1" dirty="0">
                <a:solidFill>
                  <a:srgbClr val="0033CC"/>
                </a:solidFill>
                <a:latin typeface="Times New Roman" pitchFamily="18" charset="0"/>
                <a:cs typeface="Times New Roman" pitchFamily="18" charset="0"/>
              </a:rPr>
              <a:t>- Tôn </a:t>
            </a:r>
            <a:r>
              <a:rPr lang="vi-VN" sz="2800" b="1" dirty="0" smtClean="0">
                <a:solidFill>
                  <a:srgbClr val="0033CC"/>
                </a:solidFill>
                <a:latin typeface="Times New Roman" pitchFamily="18" charset="0"/>
                <a:cs typeface="Times New Roman" pitchFamily="18" charset="0"/>
              </a:rPr>
              <a:t>giáo</a:t>
            </a:r>
            <a:r>
              <a:rPr lang="en-US" sz="2800" dirty="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t</a:t>
            </a:r>
            <a:r>
              <a:rPr lang="vi-VN" sz="2800" dirty="0" smtClean="0">
                <a:solidFill>
                  <a:srgbClr val="0033CC"/>
                </a:solidFill>
                <a:latin typeface="Times New Roman" pitchFamily="18" charset="0"/>
                <a:cs typeface="Times New Roman" pitchFamily="18" charset="0"/>
              </a:rPr>
              <a:t>hời </a:t>
            </a:r>
            <a:r>
              <a:rPr lang="vi-VN" sz="2800" dirty="0">
                <a:solidFill>
                  <a:srgbClr val="0033CC"/>
                </a:solidFill>
                <a:latin typeface="Times New Roman" pitchFamily="18" charset="0"/>
                <a:cs typeface="Times New Roman" pitchFamily="18" charset="0"/>
              </a:rPr>
              <a:t>Lê sơ, Nho giáo chiếm vị trí độc </a:t>
            </a:r>
            <a:r>
              <a:rPr lang="vi-VN" sz="2800" dirty="0" smtClean="0">
                <a:solidFill>
                  <a:srgbClr val="0033CC"/>
                </a:solidFill>
                <a:latin typeface="Times New Roman" pitchFamily="18" charset="0"/>
                <a:cs typeface="Times New Roman" pitchFamily="18" charset="0"/>
              </a:rPr>
              <a:t>tôn</a:t>
            </a:r>
            <a:r>
              <a:rPr lang="en-US" sz="2800" dirty="0" smtClean="0">
                <a:solidFill>
                  <a:srgbClr val="0033CC"/>
                </a:solidFill>
                <a:latin typeface="Times New Roman" pitchFamily="18" charset="0"/>
                <a:cs typeface="Times New Roman" pitchFamily="18" charset="0"/>
              </a:rPr>
              <a:t>;</a:t>
            </a: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Phật giáo, Đạo giáo bị hạn chế.</a:t>
            </a:r>
          </a:p>
          <a:p>
            <a:pPr marL="0" indent="0" algn="just">
              <a:buNone/>
            </a:pPr>
            <a:r>
              <a:rPr lang="vi-VN" sz="2800" b="1" dirty="0">
                <a:solidFill>
                  <a:srgbClr val="0033CC"/>
                </a:solidFill>
                <a:latin typeface="Times New Roman" pitchFamily="18" charset="0"/>
                <a:cs typeface="Times New Roman" pitchFamily="18" charset="0"/>
              </a:rPr>
              <a:t>- </a:t>
            </a:r>
            <a:r>
              <a:rPr lang="vi-VN" sz="2800" b="1" dirty="0" smtClean="0">
                <a:solidFill>
                  <a:srgbClr val="0033CC"/>
                </a:solidFill>
                <a:latin typeface="Times New Roman" pitchFamily="18" charset="0"/>
                <a:cs typeface="Times New Roman" pitchFamily="18" charset="0"/>
              </a:rPr>
              <a:t>Giáo </a:t>
            </a:r>
            <a:r>
              <a:rPr lang="vi-VN" sz="2800" b="1" dirty="0">
                <a:solidFill>
                  <a:srgbClr val="0033CC"/>
                </a:solidFill>
                <a:latin typeface="Times New Roman" pitchFamily="18" charset="0"/>
                <a:cs typeface="Times New Roman" pitchFamily="18" charset="0"/>
              </a:rPr>
              <a:t>dục, </a:t>
            </a:r>
            <a:r>
              <a:rPr lang="vi-VN" sz="2800" dirty="0">
                <a:solidFill>
                  <a:srgbClr val="0033CC"/>
                </a:solidFill>
                <a:latin typeface="Times New Roman" pitchFamily="18" charset="0"/>
                <a:cs typeface="Times New Roman" pitchFamily="18" charset="0"/>
              </a:rPr>
              <a:t>đào tạo quan lại với nội dung thi cử là các sách của đạo Nho; </a:t>
            </a:r>
            <a:r>
              <a:rPr lang="en-US" sz="2800" dirty="0" err="1" smtClean="0">
                <a:solidFill>
                  <a:srgbClr val="0033CC"/>
                </a:solidFill>
                <a:latin typeface="Times New Roman" pitchFamily="18" charset="0"/>
                <a:cs typeface="Times New Roman" pitchFamily="18" charset="0"/>
              </a:rPr>
              <a:t>vua</a:t>
            </a: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cho </a:t>
            </a:r>
            <a:r>
              <a:rPr lang="vi-VN" sz="2800" dirty="0">
                <a:solidFill>
                  <a:srgbClr val="0033CC"/>
                </a:solidFill>
                <a:latin typeface="Times New Roman" pitchFamily="18" charset="0"/>
                <a:cs typeface="Times New Roman" pitchFamily="18" charset="0"/>
              </a:rPr>
              <a:t>dựng lại Quốc tử giám; ở các đạo, phủ đều có trường học; các khoa thi được mở thường xuyên để tuyển chọn quan lại;  những người đỗ đạt được khắc tên vào văn bia ở Văn Miếu</a:t>
            </a:r>
            <a:r>
              <a:rPr lang="vi-VN" sz="2800" dirty="0" smtClean="0">
                <a:solidFill>
                  <a:srgbClr val="0033CC"/>
                </a:solidFill>
                <a:latin typeface="Times New Roman" pitchFamily="18" charset="0"/>
                <a:cs typeface="Times New Roman" pitchFamily="18" charset="0"/>
              </a:rPr>
              <a:t>.</a:t>
            </a:r>
            <a:endParaRPr lang="en-US" sz="2800" dirty="0" smtClean="0">
              <a:solidFill>
                <a:srgbClr val="0033CC"/>
              </a:solidFill>
              <a:latin typeface="Times New Roman" pitchFamily="18" charset="0"/>
              <a:cs typeface="Times New Roman" pitchFamily="18" charset="0"/>
            </a:endParaRPr>
          </a:p>
          <a:p>
            <a:pPr marL="0" indent="0" algn="just">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Về văn </a:t>
            </a:r>
            <a:r>
              <a:rPr lang="vi-VN" sz="2800" b="1" dirty="0" smtClean="0">
                <a:solidFill>
                  <a:srgbClr val="0033CC"/>
                </a:solidFill>
                <a:latin typeface="Times New Roman" pitchFamily="18" charset="0"/>
                <a:cs typeface="Times New Roman" pitchFamily="18" charset="0"/>
              </a:rPr>
              <a:t>học:</a:t>
            </a:r>
            <a:r>
              <a:rPr lang="en-US" sz="2800" b="1"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Chiếm </a:t>
            </a:r>
            <a:r>
              <a:rPr lang="vi-VN" sz="2800" dirty="0">
                <a:solidFill>
                  <a:srgbClr val="0033CC"/>
                </a:solidFill>
                <a:latin typeface="Times New Roman" pitchFamily="18" charset="0"/>
                <a:cs typeface="Times New Roman" pitchFamily="18" charset="0"/>
              </a:rPr>
              <a:t>ưu thế là văn học chữ Hán với các tác phẩm "Bình Ngô đại cáo" của Nguyễn Trãi, "Quỳnh uyển cửu ca" của Lê Thánh Tông</a:t>
            </a: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Bên cạnh đó là các tác phẩm chữ Nôm tiêu biểu như "Quốc Âm thi tập" của Nguyễn Trãi, "Hồng Đức quốc âm thi tập" của Lê Thánh Tông,...</a:t>
            </a:r>
          </a:p>
          <a:p>
            <a:pPr marL="0" indent="0" algn="just">
              <a:buNone/>
            </a:pPr>
            <a:r>
              <a:rPr lang="vi-VN" sz="2800" b="1" dirty="0">
                <a:solidFill>
                  <a:srgbClr val="0033CC"/>
                </a:solidFill>
                <a:latin typeface="Times New Roman" pitchFamily="18" charset="0"/>
                <a:cs typeface="Times New Roman" pitchFamily="18" charset="0"/>
              </a:rPr>
              <a:t>- Về sử học</a:t>
            </a:r>
            <a:r>
              <a:rPr lang="vi-VN" sz="2800" dirty="0">
                <a:solidFill>
                  <a:srgbClr val="0033CC"/>
                </a:solidFill>
                <a:latin typeface="Times New Roman" pitchFamily="18" charset="0"/>
                <a:cs typeface="Times New Roman" pitchFamily="18" charset="0"/>
              </a:rPr>
              <a:t>, có Ngô Sỹ Liên với "Đại Việt sử ký toàn thư".</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266672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Kể tên những thành tựu tiêu biểu về văn học, khoa học và nghệ thuật thời Lê sơ.</a:t>
            </a:r>
          </a:p>
          <a:p>
            <a:pPr marL="0" indent="0" algn="just">
              <a:buNone/>
            </a:pPr>
            <a:r>
              <a:rPr lang="vi-VN" sz="2800" b="1" dirty="0">
                <a:solidFill>
                  <a:srgbClr val="0033CC"/>
                </a:solidFill>
                <a:latin typeface="Times New Roman" pitchFamily="18" charset="0"/>
                <a:cs typeface="Times New Roman" pitchFamily="18" charset="0"/>
              </a:rPr>
              <a:t>- Về địa lý</a:t>
            </a:r>
            <a:r>
              <a:rPr lang="vi-VN" sz="2800" dirty="0">
                <a:solidFill>
                  <a:srgbClr val="0033CC"/>
                </a:solidFill>
                <a:latin typeface="Times New Roman" pitchFamily="18" charset="0"/>
                <a:cs typeface="Times New Roman" pitchFamily="18" charset="0"/>
              </a:rPr>
              <a:t>, có bộ "Dư địa chí", "Hồng Đức bản đồ".</a:t>
            </a:r>
          </a:p>
          <a:p>
            <a:pPr marL="0" indent="0" algn="just">
              <a:buNone/>
            </a:pPr>
            <a:r>
              <a:rPr lang="vi-VN" sz="2800" b="1" dirty="0">
                <a:solidFill>
                  <a:srgbClr val="0033CC"/>
                </a:solidFill>
                <a:latin typeface="Times New Roman" pitchFamily="18" charset="0"/>
                <a:cs typeface="Times New Roman" pitchFamily="18" charset="0"/>
              </a:rPr>
              <a:t>- Về y học, </a:t>
            </a:r>
            <a:r>
              <a:rPr lang="vi-VN" sz="2800" dirty="0">
                <a:solidFill>
                  <a:srgbClr val="0033CC"/>
                </a:solidFill>
                <a:latin typeface="Times New Roman" pitchFamily="18" charset="0"/>
                <a:cs typeface="Times New Roman" pitchFamily="18" charset="0"/>
              </a:rPr>
              <a:t>có "Bản thảo thực vật toát yếu" của Phan Phu Tiên.</a:t>
            </a:r>
          </a:p>
          <a:p>
            <a:pPr marL="0" indent="0" algn="just">
              <a:buNone/>
            </a:pPr>
            <a:r>
              <a:rPr lang="vi-VN" sz="2800" b="1" dirty="0">
                <a:solidFill>
                  <a:srgbClr val="0033CC"/>
                </a:solidFill>
                <a:latin typeface="Times New Roman" pitchFamily="18" charset="0"/>
                <a:cs typeface="Times New Roman" pitchFamily="18" charset="0"/>
              </a:rPr>
              <a:t>- Về toán học,</a:t>
            </a:r>
            <a:r>
              <a:rPr lang="vi-VN" sz="2800" dirty="0">
                <a:solidFill>
                  <a:srgbClr val="0033CC"/>
                </a:solidFill>
                <a:latin typeface="Times New Roman" pitchFamily="18" charset="0"/>
                <a:cs typeface="Times New Roman" pitchFamily="18" charset="0"/>
              </a:rPr>
              <a:t> có "Đại thành toán pháp" của Lương Thế Vinh, " Lập thành toán pháp" của Vũ Hữu</a:t>
            </a:r>
            <a:r>
              <a:rPr lang="vi-VN" sz="2800" dirty="0" smtClean="0">
                <a:solidFill>
                  <a:srgbClr val="0033CC"/>
                </a:solidFill>
                <a:latin typeface="Times New Roman" pitchFamily="18" charset="0"/>
                <a:cs typeface="Times New Roman" pitchFamily="18" charset="0"/>
              </a:rPr>
              <a:t>.</a:t>
            </a:r>
            <a:endParaRPr lang="en-US" sz="2800" dirty="0" smtClean="0">
              <a:solidFill>
                <a:srgbClr val="0033CC"/>
              </a:solidFill>
              <a:latin typeface="Times New Roman" pitchFamily="18" charset="0"/>
              <a:cs typeface="Times New Roman" pitchFamily="18" charset="0"/>
            </a:endParaRPr>
          </a:p>
          <a:p>
            <a:pPr marL="0" indent="0" algn="just">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Về âm nhạc</a:t>
            </a:r>
            <a:r>
              <a:rPr lang="vi-VN" sz="2800" b="1" dirty="0" smtClean="0">
                <a:solidFill>
                  <a:srgbClr val="0033CC"/>
                </a:solidFill>
                <a:latin typeface="Times New Roman" pitchFamily="18" charset="0"/>
                <a:cs typeface="Times New Roman" pitchFamily="18" charset="0"/>
              </a:rPr>
              <a:t>:</a:t>
            </a:r>
            <a:r>
              <a:rPr lang="en-US" sz="2800" b="1"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Nhã nhạc cung đình chính thức ra đời, bước đầu quy định về nhạc khí và các bài biểu diễn đơn </a:t>
            </a:r>
            <a:r>
              <a:rPr lang="vi-VN" sz="2800" dirty="0" smtClean="0">
                <a:solidFill>
                  <a:srgbClr val="0033CC"/>
                </a:solidFill>
                <a:latin typeface="Times New Roman" pitchFamily="18" charset="0"/>
                <a:cs typeface="Times New Roman" pitchFamily="18" charset="0"/>
              </a:rPr>
              <a:t>giản.</a:t>
            </a: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Các </a:t>
            </a:r>
            <a:r>
              <a:rPr lang="vi-VN" sz="2800" dirty="0">
                <a:solidFill>
                  <a:srgbClr val="0033CC"/>
                </a:solidFill>
                <a:latin typeface="Times New Roman" pitchFamily="18" charset="0"/>
                <a:cs typeface="Times New Roman" pitchFamily="18" charset="0"/>
              </a:rPr>
              <a:t>loại hình nghệ thuật như chèo, tuồng rất phát triển và giữ một vị trí quan trọng trong đời sống tinh thần của dân chúng.</a:t>
            </a:r>
          </a:p>
          <a:p>
            <a:pPr marL="0" indent="0" algn="just">
              <a:buNone/>
            </a:pPr>
            <a:r>
              <a:rPr lang="vi-VN" sz="2800" b="1" dirty="0">
                <a:solidFill>
                  <a:srgbClr val="0033CC"/>
                </a:solidFill>
                <a:latin typeface="Times New Roman" pitchFamily="18" charset="0"/>
                <a:cs typeface="Times New Roman" pitchFamily="18" charset="0"/>
              </a:rPr>
              <a:t>- Về kiến trúc, </a:t>
            </a:r>
            <a:r>
              <a:rPr lang="vi-VN" sz="2800" dirty="0">
                <a:solidFill>
                  <a:srgbClr val="0033CC"/>
                </a:solidFill>
                <a:latin typeface="Times New Roman" pitchFamily="18" charset="0"/>
                <a:cs typeface="Times New Roman" pitchFamily="18" charset="0"/>
              </a:rPr>
              <a:t>chủ yếu là các công trình lăng tẩm, cung điện như điện Lam Kinh, điện Kính </a:t>
            </a:r>
            <a:r>
              <a:rPr lang="vi-VN" sz="2800" dirty="0" smtClean="0">
                <a:solidFill>
                  <a:srgbClr val="0033CC"/>
                </a:solidFill>
                <a:latin typeface="Times New Roman" pitchFamily="18" charset="0"/>
                <a:cs typeface="Times New Roman" pitchFamily="18" charset="0"/>
              </a:rPr>
              <a:t>Thiên</a:t>
            </a:r>
            <a:r>
              <a:rPr lang="en-US" sz="2800" dirty="0" smtClean="0">
                <a:solidFill>
                  <a:srgbClr val="0033CC"/>
                </a:solidFill>
                <a:latin typeface="Times New Roman" pitchFamily="18" charset="0"/>
                <a:cs typeface="Times New Roman" pitchFamily="18" charset="0"/>
              </a:rPr>
              <a:t>.</a:t>
            </a:r>
            <a:endParaRPr lang="vi-VN" sz="2800" dirty="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 Về  điêu khắc, </a:t>
            </a:r>
            <a:r>
              <a:rPr lang="vi-VN" sz="2800" dirty="0">
                <a:solidFill>
                  <a:srgbClr val="0033CC"/>
                </a:solidFill>
                <a:latin typeface="Times New Roman" pitchFamily="18" charset="0"/>
                <a:cs typeface="Times New Roman" pitchFamily="18" charset="0"/>
              </a:rPr>
              <a:t>phong cách điển hình là sử dụng chất liệu đá, trau chuốt, tỉ mỉ, khối hình hoà quyện trong không gian.</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820507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943600"/>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2. Giáo dục thời Lê sơ có bước phát triển như thế nào so với thời Trần?</a:t>
            </a: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Giáo </a:t>
            </a:r>
            <a:r>
              <a:rPr lang="vi-VN" dirty="0">
                <a:solidFill>
                  <a:srgbClr val="0033CC"/>
                </a:solidFill>
                <a:latin typeface="Times New Roman" pitchFamily="18" charset="0"/>
                <a:cs typeface="Times New Roman" pitchFamily="18" charset="0"/>
              </a:rPr>
              <a:t>dục, đào tạo quan lại với nội dung thi cử là </a:t>
            </a:r>
            <a:r>
              <a:rPr lang="vi-VN" dirty="0" smtClean="0">
                <a:solidFill>
                  <a:srgbClr val="0033CC"/>
                </a:solidFill>
                <a:latin typeface="Times New Roman" pitchFamily="18" charset="0"/>
                <a:cs typeface="Times New Roman" pitchFamily="18" charset="0"/>
              </a:rPr>
              <a:t>các</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sách </a:t>
            </a:r>
            <a:r>
              <a:rPr lang="vi-VN" dirty="0">
                <a:solidFill>
                  <a:srgbClr val="0033CC"/>
                </a:solidFill>
                <a:latin typeface="Times New Roman" pitchFamily="18" charset="0"/>
                <a:cs typeface="Times New Roman" pitchFamily="18" charset="0"/>
              </a:rPr>
              <a:t>của đạo Nho được đề cao. </a:t>
            </a:r>
            <a:endParaRPr lang="en-US" dirty="0" smtClean="0">
              <a:solidFill>
                <a:srgbClr val="0033CC"/>
              </a:solidFill>
              <a:latin typeface="Times New Roman" pitchFamily="18" charset="0"/>
              <a:cs typeface="Times New Roman" pitchFamily="18" charset="0"/>
            </a:endParaRPr>
          </a:p>
          <a:p>
            <a:pPr marL="0" indent="0" algn="just">
              <a:buNone/>
            </a:pPr>
            <a:r>
              <a:rPr lang="en-US" dirty="0" smtClean="0">
                <a:solidFill>
                  <a:srgbClr val="0033CC"/>
                </a:solidFill>
                <a:latin typeface="Times New Roman" pitchFamily="18" charset="0"/>
                <a:cs typeface="Times New Roman" pitchFamily="18" charset="0"/>
              </a:rPr>
              <a:t>- C</a:t>
            </a:r>
            <a:r>
              <a:rPr lang="vi-VN" dirty="0" smtClean="0">
                <a:solidFill>
                  <a:srgbClr val="0033CC"/>
                </a:solidFill>
                <a:latin typeface="Times New Roman" pitchFamily="18" charset="0"/>
                <a:cs typeface="Times New Roman" pitchFamily="18" charset="0"/>
              </a:rPr>
              <a:t>ác </a:t>
            </a:r>
            <a:r>
              <a:rPr lang="vi-VN" dirty="0">
                <a:solidFill>
                  <a:srgbClr val="0033CC"/>
                </a:solidFill>
                <a:latin typeface="Times New Roman" pitchFamily="18" charset="0"/>
                <a:cs typeface="Times New Roman" pitchFamily="18" charset="0"/>
              </a:rPr>
              <a:t>khoa thi được mở thường xuyên </a:t>
            </a:r>
            <a:r>
              <a:rPr lang="vi-VN" dirty="0" smtClean="0">
                <a:solidFill>
                  <a:srgbClr val="0033CC"/>
                </a:solidFill>
                <a:latin typeface="Times New Roman" pitchFamily="18" charset="0"/>
                <a:cs typeface="Times New Roman" pitchFamily="18" charset="0"/>
              </a:rPr>
              <a:t> </a:t>
            </a:r>
            <a:endParaRPr lang="en-US" dirty="0" smtClean="0">
              <a:solidFill>
                <a:srgbClr val="0033CC"/>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Ở các đạo, phủ đều có trường học. </a:t>
            </a:r>
          </a:p>
          <a:p>
            <a:pPr marL="0" indent="0" algn="just">
              <a:buNone/>
            </a:pPr>
            <a:r>
              <a:rPr lang="vi-VN" dirty="0">
                <a:solidFill>
                  <a:srgbClr val="0033CC"/>
                </a:solidFill>
                <a:latin typeface="Times New Roman" pitchFamily="18" charset="0"/>
                <a:cs typeface="Times New Roman" pitchFamily="18" charset="0"/>
              </a:rPr>
              <a:t>- Những người đỗ đạt được khắc tên vào văn bia ở Văn Miếu để “làm gương sáng cho muôn đời”.</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1812527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20. ĐẠI VIỆT THỜI LÊ SƠ (1428-1527)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Nhà </a:t>
            </a:r>
            <a:r>
              <a:rPr lang="vi-VN" b="1" dirty="0">
                <a:solidFill>
                  <a:srgbClr val="FF0000"/>
                </a:solidFill>
                <a:latin typeface="Times New Roman" pitchFamily="18" charset="0"/>
                <a:cs typeface="Times New Roman" pitchFamily="18" charset="0"/>
              </a:rPr>
              <a:t>Lê sơ thành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3. Tình hình văn hóa, giáo </a:t>
            </a:r>
            <a:r>
              <a:rPr lang="vi-VN" b="1" dirty="0" smtClean="0">
                <a:solidFill>
                  <a:srgbClr val="FF0000"/>
                </a:solidFill>
                <a:latin typeface="Times New Roman" pitchFamily="18" charset="0"/>
                <a:cs typeface="Times New Roman" pitchFamily="18" charset="0"/>
              </a:rPr>
              <a:t>dục</a:t>
            </a: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51599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20. ĐẠI VIỆT THỜI LÊ SƠ (1428-1527)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Nhà </a:t>
            </a:r>
            <a:r>
              <a:rPr lang="vi-VN" b="1" dirty="0">
                <a:solidFill>
                  <a:srgbClr val="FF0000"/>
                </a:solidFill>
                <a:latin typeface="Times New Roman" pitchFamily="18" charset="0"/>
                <a:cs typeface="Times New Roman" pitchFamily="18" charset="0"/>
              </a:rPr>
              <a:t>Lê sơ thành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3. Tình hình văn hóa, giáo </a:t>
            </a:r>
            <a:r>
              <a:rPr lang="vi-VN" b="1" dirty="0" smtClean="0">
                <a:solidFill>
                  <a:srgbClr val="FF0000"/>
                </a:solidFill>
                <a:latin typeface="Times New Roman" pitchFamily="18" charset="0"/>
                <a:cs typeface="Times New Roman" pitchFamily="18" charset="0"/>
              </a:rPr>
              <a:t>dục</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4. Một số danh nhân văn hóa tiêu biểu</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43288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Dựa vào thông tin trong bài, em hãy giới thiệu một số danh nhân văn hóa tiêu biểu thời Lê sơ.</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572947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0104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Dựa </a:t>
            </a:r>
            <a:r>
              <a:rPr lang="vi-VN" sz="2800" b="1" dirty="0">
                <a:solidFill>
                  <a:srgbClr val="FF0000"/>
                </a:solidFill>
                <a:latin typeface="Times New Roman" pitchFamily="18" charset="0"/>
                <a:cs typeface="Times New Roman" pitchFamily="18" charset="0"/>
              </a:rPr>
              <a:t>vào thông tin trong bài, em hãy giới thiệu một số danh nhân văn hóa tiêu biểu thời Lê sơ.</a:t>
            </a:r>
          </a:p>
          <a:p>
            <a:pPr marL="0" indent="0" algn="just">
              <a:buNone/>
            </a:pPr>
            <a:r>
              <a:rPr lang="vi-VN" b="1" dirty="0">
                <a:solidFill>
                  <a:srgbClr val="0033CC"/>
                </a:solidFill>
                <a:latin typeface="Times New Roman" pitchFamily="18" charset="0"/>
                <a:cs typeface="Times New Roman" pitchFamily="18" charset="0"/>
              </a:rPr>
              <a:t>- Nguyễn Trãi (1380 - 1420) </a:t>
            </a:r>
            <a:r>
              <a:rPr lang="vi-VN" dirty="0">
                <a:solidFill>
                  <a:srgbClr val="0033CC"/>
                </a:solidFill>
                <a:latin typeface="Times New Roman" pitchFamily="18" charset="0"/>
                <a:cs typeface="Times New Roman" pitchFamily="18" charset="0"/>
              </a:rPr>
              <a:t>là vị anh hùng giải phóng dân tộc, danh nhân văn hoá kiệt xuất thế giới. Cả cuộc đời của Nguyễn Trãi, khi đánh giặc cũng như khi xây dựng đất nước luôn đề cao tư tưởng nhân nghĩa, yêu nước, thương dân. Nguyễn Trãi để lại cho đời những tác phẩm văn học lớn, tiêu biểu như: Quân trung từ mệnh tập, Bình Ngô đại cáo, Lam Sơn thực lục, Dư địa chí,...</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707902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0104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Dựa </a:t>
            </a:r>
            <a:r>
              <a:rPr lang="vi-VN" sz="2800" b="1" dirty="0">
                <a:solidFill>
                  <a:srgbClr val="FF0000"/>
                </a:solidFill>
                <a:latin typeface="Times New Roman" pitchFamily="18" charset="0"/>
                <a:cs typeface="Times New Roman" pitchFamily="18" charset="0"/>
              </a:rPr>
              <a:t>vào thông tin trong bài, em hãy giới thiệu một số danh nhân văn hóa tiêu biểu thời Lê sơ.</a:t>
            </a:r>
          </a:p>
          <a:p>
            <a:pPr marL="0" indent="0" algn="just">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Vua Lê Thánh Tông (1442-1497) </a:t>
            </a:r>
            <a:r>
              <a:rPr lang="vi-VN" sz="2800" dirty="0">
                <a:solidFill>
                  <a:srgbClr val="0033CC"/>
                </a:solidFill>
                <a:latin typeface="Times New Roman" pitchFamily="18" charset="0"/>
                <a:cs typeface="Times New Roman" pitchFamily="18" charset="0"/>
              </a:rPr>
              <a:t>lên ngôi năm 1960, đặt niên hiệu là Quang Thuận, năm 1470 đổi niên hiệu là Hồng Đức. 37 năm trị vì của ông là giai đoạn đất nước thịnh vượng về mọi mặt. Ngoài tài trị nước, ông còn là nhà văn, nhà thơ lớn của dân tộc. Di sản thơ văn của ông khá đồ sộ với nhiều tác phẩm như Hồng Đức quốc âm thi tập, Quỳnh uyển cửu ca,... Ông lập hội “Tạo đàn” (Nhóm các nhà thơ), tạo nên trào lưu văn học cung đình, đánh dấu bước phát triển cao của văn chương đương thời.</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527077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MỤC TIÊU</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Mô tả được sự thành lập nhà Lê sơ.</a:t>
            </a:r>
          </a:p>
          <a:p>
            <a:pPr marL="0" indent="0" algn="just">
              <a:buNone/>
            </a:pPr>
            <a:r>
              <a:rPr lang="vi-VN" dirty="0">
                <a:solidFill>
                  <a:srgbClr val="0033CC"/>
                </a:solidFill>
                <a:latin typeface="Times New Roman" pitchFamily="18" charset="0"/>
                <a:cs typeface="Times New Roman" pitchFamily="18" charset="0"/>
              </a:rPr>
              <a:t>- Nhận biết được tình hình kinh tế – xã hội thời Lê sơ.</a:t>
            </a:r>
          </a:p>
          <a:p>
            <a:pPr marL="0" indent="0" algn="just">
              <a:buNone/>
            </a:pPr>
            <a:r>
              <a:rPr lang="vi-VN" dirty="0">
                <a:solidFill>
                  <a:srgbClr val="0033CC"/>
                </a:solidFill>
                <a:latin typeface="Times New Roman" pitchFamily="18" charset="0"/>
                <a:cs typeface="Times New Roman" pitchFamily="18" charset="0"/>
              </a:rPr>
              <a:t>- Giới thiệu được sự phát triển văn hoá, giáo dục và một số danh nhân văn hoá tiêu </a:t>
            </a:r>
            <a:r>
              <a:rPr lang="vi-VN" dirty="0" smtClean="0">
                <a:solidFill>
                  <a:srgbClr val="0033CC"/>
                </a:solidFill>
                <a:latin typeface="Times New Roman" pitchFamily="18" charset="0"/>
                <a:cs typeface="Times New Roman" pitchFamily="18" charset="0"/>
              </a:rPr>
              <a:t>biểu</a:t>
            </a: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endParaRPr lang="vi-VN" dirty="0">
              <a:solidFill>
                <a:srgbClr val="0033CC"/>
              </a:solidFill>
              <a:latin typeface="Times New Roman" pitchFamily="18" charset="0"/>
              <a:cs typeface="Times New Roman" pitchFamily="18" charset="0"/>
            </a:endParaRPr>
          </a:p>
          <a:p>
            <a:pPr marL="0" indent="0" algn="just">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70507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6294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Dựa </a:t>
            </a:r>
            <a:r>
              <a:rPr lang="vi-VN" sz="2800" b="1" dirty="0">
                <a:solidFill>
                  <a:srgbClr val="FF0000"/>
                </a:solidFill>
                <a:latin typeface="Times New Roman" pitchFamily="18" charset="0"/>
                <a:cs typeface="Times New Roman" pitchFamily="18" charset="0"/>
              </a:rPr>
              <a:t>vào thông tin trong bài, em hãy giới thiệu một số danh nhân văn hóa tiêu biểu thời Lê sơ.</a:t>
            </a:r>
          </a:p>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Lương Thế Vinh (1441 - 1496) </a:t>
            </a:r>
            <a:r>
              <a:rPr lang="vi-VN" dirty="0">
                <a:solidFill>
                  <a:srgbClr val="0033CC"/>
                </a:solidFill>
                <a:latin typeface="Times New Roman" pitchFamily="18" charset="0"/>
                <a:cs typeface="Times New Roman" pitchFamily="18" charset="0"/>
              </a:rPr>
              <a:t>là nhà toán học vĩ đại của Đại Việt. Ông đỗ Trạng nguyên năm 1463, do giỏi tính toán nên người ta thường gọi là Trạng Lường. Công trình tiêu biểu của ông là Đại thành toán pháp. Lương Thế Vinh còn là tác giả của tác phẩm Hí phường phả lục, trong đó mô tả các môn nghệ thuật thời bấy giờ như chèo, tuồng, múa rối,...</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71481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6294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Dựa </a:t>
            </a:r>
            <a:r>
              <a:rPr lang="vi-VN" sz="2800" b="1" dirty="0">
                <a:solidFill>
                  <a:srgbClr val="FF0000"/>
                </a:solidFill>
                <a:latin typeface="Times New Roman" pitchFamily="18" charset="0"/>
                <a:cs typeface="Times New Roman" pitchFamily="18" charset="0"/>
              </a:rPr>
              <a:t>vào thông tin trong bài, em hãy giới thiệu một số danh nhân văn hóa tiêu biểu thời Lê sơ.</a:t>
            </a:r>
          </a:p>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Ngô Sĩ Liên(thế kỉ XV),</a:t>
            </a:r>
            <a:r>
              <a:rPr lang="vi-VN" dirty="0">
                <a:solidFill>
                  <a:srgbClr val="0033CC"/>
                </a:solidFill>
                <a:latin typeface="Times New Roman" pitchFamily="18" charset="0"/>
                <a:cs typeface="Times New Roman" pitchFamily="18" charset="0"/>
              </a:rPr>
              <a:t> nhà sử học thời Lê sơ. Ông đỗ tiến sĩ năm 1442, từng đảm nhận các vị trí quan trọng ở Hàn lâm viện . Ông đóng vai trò trọng yếu trong việc biên soạn bộ quốc sử Đại Việt sử ký toàn thư.</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330409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20. ĐẠI VIỆT THỜI LÊ SƠ (1428-1527)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Nhà </a:t>
            </a:r>
            <a:r>
              <a:rPr lang="vi-VN" b="1" dirty="0">
                <a:solidFill>
                  <a:srgbClr val="FF0000"/>
                </a:solidFill>
                <a:latin typeface="Times New Roman" pitchFamily="18" charset="0"/>
                <a:cs typeface="Times New Roman" pitchFamily="18" charset="0"/>
              </a:rPr>
              <a:t>Lê sơ thành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3. Tình hình văn hóa, giáo </a:t>
            </a:r>
            <a:r>
              <a:rPr lang="vi-VN" b="1" dirty="0" smtClean="0">
                <a:solidFill>
                  <a:srgbClr val="FF0000"/>
                </a:solidFill>
                <a:latin typeface="Times New Roman" pitchFamily="18" charset="0"/>
                <a:cs typeface="Times New Roman" pitchFamily="18" charset="0"/>
              </a:rPr>
              <a:t>dục</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4. Một số danh nhân văn hóa tiêu biểu</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0338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lstStyle/>
          <a:p>
            <a:pPr marL="0" indent="0" algn="just">
              <a:buNone/>
            </a:pPr>
            <a:r>
              <a:rPr lang="vi-VN" sz="2800" b="1" dirty="0" smtClean="0">
                <a:solidFill>
                  <a:srgbClr val="FF0000"/>
                </a:solidFill>
                <a:latin typeface="Times New Roman" pitchFamily="18" charset="0"/>
                <a:cs typeface="Times New Roman" pitchFamily="18" charset="0"/>
              </a:rPr>
              <a:t>4</a:t>
            </a:r>
            <a:r>
              <a:rPr lang="vi-VN" sz="2800" b="1" dirty="0">
                <a:solidFill>
                  <a:srgbClr val="FF0000"/>
                </a:solidFill>
                <a:latin typeface="Times New Roman" pitchFamily="18" charset="0"/>
                <a:cs typeface="Times New Roman" pitchFamily="18" charset="0"/>
              </a:rPr>
              <a:t>. Một số danh nhân văn hóa tiêu biểu</a:t>
            </a:r>
          </a:p>
          <a:p>
            <a:pPr marL="0" indent="0" algn="just">
              <a:buNone/>
            </a:pPr>
            <a:r>
              <a:rPr lang="vi-VN" sz="3600" dirty="0">
                <a:solidFill>
                  <a:srgbClr val="0033CC"/>
                </a:solidFill>
                <a:latin typeface="Times New Roman" pitchFamily="18" charset="0"/>
                <a:cs typeface="Times New Roman" pitchFamily="18" charset="0"/>
              </a:rPr>
              <a:t>- Nguyễn Trãi (1380-1442)</a:t>
            </a:r>
          </a:p>
          <a:p>
            <a:pPr marL="0" indent="0" algn="just">
              <a:buNone/>
            </a:pPr>
            <a:r>
              <a:rPr lang="vi-VN" sz="3600" dirty="0">
                <a:solidFill>
                  <a:srgbClr val="0033CC"/>
                </a:solidFill>
                <a:latin typeface="Times New Roman" pitchFamily="18" charset="0"/>
                <a:cs typeface="Times New Roman" pitchFamily="18" charset="0"/>
              </a:rPr>
              <a:t>- Vua Lê Thánh Tông (1442-1497)</a:t>
            </a:r>
          </a:p>
          <a:p>
            <a:pPr marL="0" indent="0" algn="just">
              <a:buNone/>
            </a:pPr>
            <a:r>
              <a:rPr lang="vi-VN" sz="3600" dirty="0">
                <a:solidFill>
                  <a:srgbClr val="0033CC"/>
                </a:solidFill>
                <a:latin typeface="Times New Roman" pitchFamily="18" charset="0"/>
                <a:cs typeface="Times New Roman" pitchFamily="18" charset="0"/>
              </a:rPr>
              <a:t>- Lương Thế Vinh (1441-1496)</a:t>
            </a:r>
          </a:p>
          <a:p>
            <a:pPr marL="0" indent="0" algn="just">
              <a:buNone/>
            </a:pPr>
            <a:r>
              <a:rPr lang="vi-VN" sz="3600" dirty="0">
                <a:solidFill>
                  <a:srgbClr val="0033CC"/>
                </a:solidFill>
                <a:latin typeface="Times New Roman" pitchFamily="18" charset="0"/>
                <a:cs typeface="Times New Roman" pitchFamily="18" charset="0"/>
              </a:rPr>
              <a:t>- Ngô Sĩ Liên ( thế kỉ XV)</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949219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LUYỆN TẬP</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sz="3600" b="1" dirty="0">
                <a:solidFill>
                  <a:srgbClr val="FF0000"/>
                </a:solidFill>
                <a:latin typeface="Times New Roman" pitchFamily="18" charset="0"/>
                <a:cs typeface="Times New Roman" pitchFamily="18" charset="0"/>
              </a:rPr>
              <a:t>1</a:t>
            </a:r>
            <a:r>
              <a:rPr lang="en-US" sz="3600" b="1" dirty="0" smtClean="0">
                <a:solidFill>
                  <a:srgbClr val="FF0000"/>
                </a:solidFill>
                <a:latin typeface="Times New Roman" pitchFamily="18" charset="0"/>
                <a:cs typeface="Times New Roman" pitchFamily="18" charset="0"/>
              </a:rPr>
              <a:t>.</a:t>
            </a: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Em hãy cho biết các vua nhà Lê sơ đã có những biện pháp gì để khẳng định và bảo vệ chủ quyền lãnh thổ, lãnh hải của Đại Việt.</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3950569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normAutofit lnSpcReduction="10000"/>
          </a:bodyPr>
          <a:lstStyle/>
          <a:p>
            <a:pPr marL="0" indent="0" algn="just">
              <a:buNone/>
            </a:pPr>
            <a:r>
              <a:rPr lang="en-US" sz="2800" b="1" dirty="0" smtClean="0">
                <a:solidFill>
                  <a:srgbClr val="FF0000"/>
                </a:solidFill>
                <a:latin typeface="Times New Roman" pitchFamily="18" charset="0"/>
                <a:cs typeface="Times New Roman" pitchFamily="18" charset="0"/>
              </a:rPr>
              <a:t>1</a:t>
            </a: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Em hãy cho biết các vua nhà Lê sơ đã có những biện pháp gì để khẳng định và bảo vệ chủ quyền lãnh thổ, lãnh hải của Đại Việt.</a:t>
            </a:r>
          </a:p>
          <a:p>
            <a:pPr marL="0" indent="0" algn="just">
              <a:buNone/>
            </a:pPr>
            <a:r>
              <a:rPr lang="vi-VN" dirty="0">
                <a:solidFill>
                  <a:srgbClr val="0033CC"/>
                </a:solidFill>
                <a:latin typeface="Times New Roman" pitchFamily="18" charset="0"/>
                <a:cs typeface="Times New Roman" pitchFamily="18" charset="0"/>
              </a:rPr>
              <a:t>- Nhà Lê sơ đã ban hành Quốc triều hình luật, ngoài những điều luật bảo vệ vua và chế độ phong kiến thì bộ luật chú trọng bảo vệ chủ quyền quốc gia.</a:t>
            </a:r>
          </a:p>
          <a:p>
            <a:pPr marL="0" indent="0" algn="just">
              <a:buNone/>
            </a:pPr>
            <a:r>
              <a:rPr lang="vi-VN" dirty="0">
                <a:solidFill>
                  <a:srgbClr val="0033CC"/>
                </a:solidFill>
                <a:latin typeface="Times New Roman" pitchFamily="18" charset="0"/>
                <a:cs typeface="Times New Roman" pitchFamily="18" charset="0"/>
              </a:rPr>
              <a:t>- Triều Lê sơ cũng chú trọng xây dựng quân đội </a:t>
            </a:r>
            <a:r>
              <a:rPr lang="vi-VN" dirty="0" smtClean="0">
                <a:solidFill>
                  <a:srgbClr val="0033CC"/>
                </a:solidFill>
                <a:latin typeface="Times New Roman" pitchFamily="18" charset="0"/>
                <a:cs typeface="Times New Roman" pitchFamily="18" charset="0"/>
              </a:rPr>
              <a:t>mạnh</a:t>
            </a:r>
            <a:r>
              <a:rPr lang="en-US" dirty="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để</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bảo</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vệ</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đất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nước</a:t>
            </a:r>
            <a:r>
              <a:rPr lang="en-US" dirty="0" smtClean="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lgn="just">
              <a:buNone/>
            </a:pPr>
            <a:r>
              <a:rPr lang="vi-VN" dirty="0">
                <a:solidFill>
                  <a:srgbClr val="0033CC"/>
                </a:solidFill>
                <a:latin typeface="Times New Roman" pitchFamily="18" charset="0"/>
                <a:cs typeface="Times New Roman" pitchFamily="18" charset="0"/>
              </a:rPr>
              <a:t>- Căn dặn người sau phải cương quyết bảo vệ lãnh thổ và chủ quyền quốc gia.</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610410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b="1" dirty="0" smtClean="0">
                <a:solidFill>
                  <a:srgbClr val="FF0000"/>
                </a:solidFill>
                <a:latin typeface="Times New Roman" pitchFamily="18" charset="0"/>
                <a:cs typeface="Times New Roman" pitchFamily="18" charset="0"/>
              </a:rPr>
              <a:t> 2</a:t>
            </a:r>
            <a:r>
              <a:rPr lang="en-US" b="1" dirty="0" smtClean="0">
                <a:solidFill>
                  <a:srgbClr val="FF0000"/>
                </a:solidFill>
                <a:latin typeface="Times New Roman" pitchFamily="18" charset="0"/>
                <a:cs typeface="Times New Roman" pitchFamily="18" charset="0"/>
              </a:rPr>
              <a:t>.</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Lập bảng thống kê về tình hình xã hội và văn hoá thời Lê sơ</a:t>
            </a:r>
            <a:r>
              <a:rPr lang="vi-VN"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a:p>
            <a:pPr marL="0" indent="0" algn="just">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52854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lstStyle/>
          <a:p>
            <a:pPr marL="0" indent="0" algn="just">
              <a:buNone/>
            </a:pPr>
            <a:r>
              <a:rPr lang="vi-VN" sz="2800" b="1" dirty="0">
                <a:solidFill>
                  <a:srgbClr val="FF0000"/>
                </a:solidFill>
                <a:latin typeface="Times New Roman" pitchFamily="18" charset="0"/>
                <a:cs typeface="Times New Roman" pitchFamily="18" charset="0"/>
              </a:rPr>
              <a:t>2. Lập bảng thống kê về tình hình xã hội </a:t>
            </a: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thời Lê sơ.</a:t>
            </a: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314517713"/>
              </p:ext>
            </p:extLst>
          </p:nvPr>
        </p:nvGraphicFramePr>
        <p:xfrm>
          <a:off x="13855" y="914400"/>
          <a:ext cx="9144000" cy="499871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848839">
                <a:tc>
                  <a:txBody>
                    <a:bodyPr/>
                    <a:lstStyle/>
                    <a:p>
                      <a:endParaRPr lang="en-US" sz="2400"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en-US" sz="2400" dirty="0" err="1" smtClean="0">
                          <a:solidFill>
                            <a:srgbClr val="FF0000"/>
                          </a:solidFill>
                          <a:latin typeface="Times New Roman" pitchFamily="18" charset="0"/>
                          <a:cs typeface="Times New Roman" pitchFamily="18" charset="0"/>
                        </a:rPr>
                        <a:t>Tình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hình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xã</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hội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thời</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Lê</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sơ</a:t>
                      </a:r>
                      <a:endParaRPr lang="en-US" sz="2400" dirty="0" smtClean="0">
                        <a:solidFill>
                          <a:srgbClr val="FF0000"/>
                        </a:solidFill>
                        <a:latin typeface="Times New Roman" pitchFamily="18" charset="0"/>
                        <a:cs typeface="Times New Roman" pitchFamily="18" charset="0"/>
                      </a:endParaRPr>
                    </a:p>
                    <a:p>
                      <a:endParaRPr lang="en-US" sz="2400"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0"/>
                  </a:ext>
                </a:extLst>
              </a:tr>
              <a:tr h="848839">
                <a:tc>
                  <a:txBody>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Tầng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lớp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quý</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tộc</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pPr algn="just"/>
                      <a:r>
                        <a:rPr lang="vi-VN" sz="2400" b="1" dirty="0" smtClean="0">
                          <a:solidFill>
                            <a:srgbClr val="0033CC"/>
                          </a:solidFill>
                          <a:latin typeface="Times New Roman" pitchFamily="18" charset="0"/>
                          <a:cs typeface="Times New Roman" pitchFamily="18" charset="0"/>
                        </a:rPr>
                        <a:t> có nhiều đặc quyền đặc lợi</a:t>
                      </a:r>
                    </a:p>
                    <a:p>
                      <a:endParaRPr lang="en-US" sz="2400" b="1" dirty="0">
                        <a:solidFill>
                          <a:srgbClr val="0033CC"/>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1"/>
                  </a:ext>
                </a:extLst>
              </a:tr>
              <a:tr h="848839">
                <a:tc>
                  <a:txBody>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Tầng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lớp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nông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dân</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pPr algn="just"/>
                      <a:r>
                        <a:rPr lang="vi-VN" sz="2400" b="1" dirty="0" smtClean="0">
                          <a:solidFill>
                            <a:srgbClr val="0033CC"/>
                          </a:solidFill>
                          <a:latin typeface="Times New Roman" pitchFamily="18" charset="0"/>
                          <a:cs typeface="Times New Roman" pitchFamily="18" charset="0"/>
                        </a:rPr>
                        <a:t>chiếm đại đa số và là lực lượng sản xuất chính</a:t>
                      </a:r>
                    </a:p>
                  </a:txBody>
                  <a:tcPr>
                    <a:solidFill>
                      <a:schemeClr val="accent6">
                        <a:lumMod val="40000"/>
                        <a:lumOff val="60000"/>
                      </a:schemeClr>
                    </a:solidFill>
                  </a:tcPr>
                </a:tc>
                <a:extLst>
                  <a:ext uri="{0D108BD9-81ED-4DB2-BD59-A6C34878D82A}">
                    <a16:rowId xmlns:a16="http://schemas.microsoft.com/office/drawing/2014/main" val="10002"/>
                  </a:ext>
                </a:extLst>
              </a:tr>
              <a:tr h="1226101">
                <a:tc>
                  <a:txBody>
                    <a:bodyPr/>
                    <a:lstStyle/>
                    <a:p>
                      <a:r>
                        <a:rPr lang="vi-VN" sz="2400" b="1" dirty="0" smtClean="0">
                          <a:solidFill>
                            <a:srgbClr val="FF0000"/>
                          </a:solidFill>
                          <a:latin typeface="Times New Roman" pitchFamily="18" charset="0"/>
                          <a:cs typeface="Times New Roman" pitchFamily="18" charset="0"/>
                        </a:rPr>
                        <a:t>+ Tầng lớp thương nhân và thợ thủ công </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 ngày càng đông nhưng địa vị không được coi trọng.</a:t>
                      </a:r>
                    </a:p>
                    <a:p>
                      <a:endParaRPr lang="en-US" sz="2400" b="1" dirty="0">
                        <a:solidFill>
                          <a:srgbClr val="0033CC"/>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3"/>
                  </a:ext>
                </a:extLst>
              </a:tr>
              <a:tr h="1226101">
                <a:tc>
                  <a:txBody>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Tầng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lớp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nô</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tì</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 giảm dần nhờ nhà Lê sơ hạn chế nghiêm ngặt việc mua bán nô tì.</a:t>
                      </a:r>
                    </a:p>
                    <a:p>
                      <a:endParaRPr lang="en-US" sz="2400" b="1" dirty="0">
                        <a:solidFill>
                          <a:srgbClr val="0033CC"/>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40213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31487009"/>
              </p:ext>
            </p:extLst>
          </p:nvPr>
        </p:nvGraphicFramePr>
        <p:xfrm>
          <a:off x="0" y="685800"/>
          <a:ext cx="9144000" cy="5943600"/>
        </p:xfrm>
        <a:graphic>
          <a:graphicData uri="http://schemas.openxmlformats.org/drawingml/2006/table">
            <a:tbl>
              <a:tblPr firstRow="1" bandRow="1">
                <a:tableStyleId>{5C22544A-7EE6-4342-B048-85BDC9FD1C3A}</a:tableStyleId>
              </a:tblPr>
              <a:tblGrid>
                <a:gridCol w="2171699">
                  <a:extLst>
                    <a:ext uri="{9D8B030D-6E8A-4147-A177-3AD203B41FA5}">
                      <a16:colId xmlns:a16="http://schemas.microsoft.com/office/drawing/2014/main" val="20000"/>
                    </a:ext>
                  </a:extLst>
                </a:gridCol>
                <a:gridCol w="6972301">
                  <a:extLst>
                    <a:ext uri="{9D8B030D-6E8A-4147-A177-3AD203B41FA5}">
                      <a16:colId xmlns:a16="http://schemas.microsoft.com/office/drawing/2014/main" val="20001"/>
                    </a:ext>
                  </a:extLst>
                </a:gridCol>
              </a:tblGrid>
              <a:tr h="666415">
                <a:tc>
                  <a:txBody>
                    <a:bodyPr/>
                    <a:lstStyle/>
                    <a:p>
                      <a:endParaRPr lang="en-US" sz="2400"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en-US" sz="2400" dirty="0" err="1" smtClean="0">
                          <a:solidFill>
                            <a:srgbClr val="FF0000"/>
                          </a:solidFill>
                          <a:latin typeface="Times New Roman" pitchFamily="18" charset="0"/>
                          <a:cs typeface="Times New Roman" pitchFamily="18" charset="0"/>
                        </a:rPr>
                        <a:t>Thành</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tựu</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văn</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hóa</a:t>
                      </a:r>
                      <a:endParaRPr lang="en-US" sz="2400" dirty="0" smtClean="0">
                        <a:solidFill>
                          <a:srgbClr val="FF0000"/>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0"/>
                  </a:ext>
                </a:extLst>
              </a:tr>
              <a:tr h="1028182">
                <a:tc>
                  <a:txBody>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Tôn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giáo</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 Thời Lê sơ, Nho giáo chiếm vị trí độc tôn, Phật giáo, Đạo giáo bị hạn chế.</a:t>
                      </a:r>
                      <a:endParaRPr lang="en-US" sz="2400" b="1" dirty="0">
                        <a:solidFill>
                          <a:srgbClr val="0033CC"/>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1"/>
                  </a:ext>
                </a:extLst>
              </a:tr>
              <a:tr h="2547181">
                <a:tc>
                  <a:txBody>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Giáo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dục</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đào tạo quan lại với nội dung thi cử là các sách của đạo Nho;  vua cho dựng lại Quốc tử giám; ở các đạo, phủ đều có trường học; các khoa thi được mở thường xuyên để tuyển chọn quan lại;  những người đỗ đạt được khắc tên vào văn bia ở Văn Miếu.</a:t>
                      </a:r>
                      <a:endParaRPr lang="en-US" sz="2400" b="1" dirty="0">
                        <a:solidFill>
                          <a:srgbClr val="0033CC"/>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2"/>
                  </a:ext>
                </a:extLst>
              </a:tr>
              <a:tr h="582874">
                <a:tc>
                  <a:txBody>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Sử</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học</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 có Ngô Sỹ Liên với "Đại Việt sử ký toàn thư".</a:t>
                      </a:r>
                    </a:p>
                  </a:txBody>
                  <a:tcPr>
                    <a:solidFill>
                      <a:schemeClr val="accent6">
                        <a:lumMod val="40000"/>
                        <a:lumOff val="60000"/>
                      </a:schemeClr>
                    </a:solidFill>
                  </a:tcPr>
                </a:tc>
                <a:extLst>
                  <a:ext uri="{0D108BD9-81ED-4DB2-BD59-A6C34878D82A}">
                    <a16:rowId xmlns:a16="http://schemas.microsoft.com/office/drawing/2014/main" val="10003"/>
                  </a:ext>
                </a:extLst>
              </a:tr>
              <a:tr h="537492">
                <a:tc>
                  <a:txBody>
                    <a:bodyPr/>
                    <a:lstStyle/>
                    <a:p>
                      <a:r>
                        <a:rPr lang="vi-VN"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Đ</a:t>
                      </a:r>
                      <a:r>
                        <a:rPr lang="vi-VN" sz="2400" b="1" dirty="0" smtClean="0">
                          <a:solidFill>
                            <a:srgbClr val="FF0000"/>
                          </a:solidFill>
                          <a:latin typeface="Times New Roman" pitchFamily="18" charset="0"/>
                          <a:cs typeface="Times New Roman" pitchFamily="18" charset="0"/>
                        </a:rPr>
                        <a:t>ịa lý</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có bộ "Dư địa chí", "Hồng Đức bản đồ".</a:t>
                      </a:r>
                    </a:p>
                  </a:txBody>
                  <a:tcPr>
                    <a:solidFill>
                      <a:schemeClr val="accent6">
                        <a:lumMod val="40000"/>
                        <a:lumOff val="60000"/>
                      </a:schemeClr>
                    </a:solidFill>
                  </a:tcPr>
                </a:tc>
                <a:extLst>
                  <a:ext uri="{0D108BD9-81ED-4DB2-BD59-A6C34878D82A}">
                    <a16:rowId xmlns:a16="http://schemas.microsoft.com/office/drawing/2014/main" val="10004"/>
                  </a:ext>
                </a:extLst>
              </a:tr>
              <a:tr h="581456">
                <a:tc>
                  <a:txBody>
                    <a:bodyPr/>
                    <a:lstStyle/>
                    <a:p>
                      <a:r>
                        <a:rPr lang="en-US" sz="2400" b="1" dirty="0" smtClean="0">
                          <a:solidFill>
                            <a:srgbClr val="FF0000"/>
                          </a:solidFill>
                          <a:latin typeface="Times New Roman" pitchFamily="18" charset="0"/>
                          <a:cs typeface="Times New Roman" pitchFamily="18" charset="0"/>
                        </a:rPr>
                        <a:t>- Y </a:t>
                      </a:r>
                      <a:r>
                        <a:rPr lang="en-US" sz="2400" b="1" dirty="0" err="1" smtClean="0">
                          <a:solidFill>
                            <a:srgbClr val="FF0000"/>
                          </a:solidFill>
                          <a:latin typeface="Times New Roman" pitchFamily="18" charset="0"/>
                          <a:cs typeface="Times New Roman" pitchFamily="18" charset="0"/>
                        </a:rPr>
                        <a:t>học</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en-US" sz="2400" b="1" dirty="0" err="1" smtClean="0">
                          <a:solidFill>
                            <a:srgbClr val="0033CC"/>
                          </a:solidFill>
                          <a:latin typeface="Times New Roman" pitchFamily="18" charset="0"/>
                          <a:cs typeface="Times New Roman" pitchFamily="18" charset="0"/>
                        </a:rPr>
                        <a:t>có</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Bản</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thảo</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thực</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vật</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toát</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yếu</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của</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Phan</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Phu</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Tiên</a:t>
                      </a:r>
                      <a:r>
                        <a:rPr lang="en-US" sz="2400" b="1" dirty="0" smtClean="0">
                          <a:solidFill>
                            <a:srgbClr val="0033CC"/>
                          </a:solidFill>
                          <a:latin typeface="Times New Roman" pitchFamily="18" charset="0"/>
                          <a:cs typeface="Times New Roman" pitchFamily="18" charset="0"/>
                        </a:rPr>
                        <a:t>.</a:t>
                      </a:r>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5" name="Rectangle 4"/>
          <p:cNvSpPr/>
          <p:nvPr/>
        </p:nvSpPr>
        <p:spPr>
          <a:xfrm>
            <a:off x="0" y="2417"/>
            <a:ext cx="9144000" cy="738664"/>
          </a:xfrm>
          <a:prstGeom prst="rect">
            <a:avLst/>
          </a:prstGeom>
        </p:spPr>
        <p:txBody>
          <a:bodyPr wrap="square">
            <a:spAutoFit/>
          </a:bodyPr>
          <a:lstStyle/>
          <a:p>
            <a:pPr algn="just"/>
            <a:r>
              <a:rPr lang="vi-VN" sz="2400" b="1" dirty="0">
                <a:solidFill>
                  <a:srgbClr val="FF0000"/>
                </a:solidFill>
                <a:latin typeface="Times New Roman" pitchFamily="18" charset="0"/>
                <a:cs typeface="Times New Roman" pitchFamily="18" charset="0"/>
              </a:rPr>
              <a:t>2</a:t>
            </a:r>
            <a:r>
              <a:rPr lang="en-US" sz="2400" b="1" dirty="0">
                <a:solidFill>
                  <a:srgbClr val="FF0000"/>
                </a:solidFill>
                <a:latin typeface="Times New Roman" pitchFamily="18" charset="0"/>
                <a:cs typeface="Times New Roman" pitchFamily="18" charset="0"/>
              </a:rPr>
              <a:t>.</a:t>
            </a:r>
            <a:r>
              <a:rPr lang="vi-VN" sz="2400" b="1" dirty="0">
                <a:solidFill>
                  <a:srgbClr val="FF0000"/>
                </a:solidFill>
                <a:latin typeface="Times New Roman" pitchFamily="18" charset="0"/>
                <a:cs typeface="Times New Roman" pitchFamily="18" charset="0"/>
              </a:rPr>
              <a:t> Lập bảng thống kê về tình hình </a:t>
            </a:r>
            <a:r>
              <a:rPr lang="vi-VN" sz="24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văn hoá thời Lê sơ</a:t>
            </a:r>
            <a:r>
              <a:rPr lang="vi-VN" sz="2400" b="1" dirty="0" smtClean="0">
                <a:solidFill>
                  <a:srgbClr val="FF0000"/>
                </a:solidFill>
                <a:latin typeface="Times New Roman" pitchFamily="18" charset="0"/>
                <a:cs typeface="Times New Roman" pitchFamily="18" charset="0"/>
              </a:rPr>
              <a:t>.</a:t>
            </a:r>
            <a:endParaRPr lang="en-US" sz="2400" b="1" dirty="0" smtClean="0">
              <a:solidFill>
                <a:srgbClr val="FF0000"/>
              </a:solidFill>
              <a:latin typeface="Times New Roman" pitchFamily="18" charset="0"/>
              <a:cs typeface="Times New Roman" pitchFamily="18" charset="0"/>
            </a:endParaRPr>
          </a:p>
          <a:p>
            <a:pPr algn="just"/>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069569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lstStyle/>
          <a:p>
            <a:pPr marL="0" indent="0" algn="just">
              <a:buNone/>
            </a:pPr>
            <a:r>
              <a:rPr lang="en-US" sz="2800" b="1" smtClean="0">
                <a:solidFill>
                  <a:srgbClr val="FF0000"/>
                </a:solidFill>
                <a:latin typeface="Times New Roman" pitchFamily="18" charset="0"/>
                <a:cs typeface="Times New Roman" pitchFamily="18" charset="0"/>
              </a:rPr>
              <a:t>1</a:t>
            </a: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25560651"/>
              </p:ext>
            </p:extLst>
          </p:nvPr>
        </p:nvGraphicFramePr>
        <p:xfrm>
          <a:off x="0" y="2"/>
          <a:ext cx="9144000" cy="6857997"/>
        </p:xfrm>
        <a:graphic>
          <a:graphicData uri="http://schemas.openxmlformats.org/drawingml/2006/table">
            <a:tbl>
              <a:tblPr firstRow="1" bandRow="1">
                <a:tableStyleId>{5C22544A-7EE6-4342-B048-85BDC9FD1C3A}</a:tableStyleId>
              </a:tblPr>
              <a:tblGrid>
                <a:gridCol w="2171699">
                  <a:extLst>
                    <a:ext uri="{9D8B030D-6E8A-4147-A177-3AD203B41FA5}">
                      <a16:colId xmlns:a16="http://schemas.microsoft.com/office/drawing/2014/main" val="20000"/>
                    </a:ext>
                  </a:extLst>
                </a:gridCol>
                <a:gridCol w="6972301">
                  <a:extLst>
                    <a:ext uri="{9D8B030D-6E8A-4147-A177-3AD203B41FA5}">
                      <a16:colId xmlns:a16="http://schemas.microsoft.com/office/drawing/2014/main" val="20001"/>
                    </a:ext>
                  </a:extLst>
                </a:gridCol>
              </a:tblGrid>
              <a:tr h="773050">
                <a:tc>
                  <a:txBody>
                    <a:bodyPr/>
                    <a:lstStyle/>
                    <a:p>
                      <a:endParaRPr lang="en-US" sz="2400"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en-US" sz="2400" dirty="0" err="1" smtClean="0">
                          <a:solidFill>
                            <a:srgbClr val="FF0000"/>
                          </a:solidFill>
                          <a:latin typeface="Times New Roman" pitchFamily="18" charset="0"/>
                          <a:cs typeface="Times New Roman" pitchFamily="18" charset="0"/>
                        </a:rPr>
                        <a:t>Thành</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tựu</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văn</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hóa</a:t>
                      </a:r>
                      <a:endParaRPr lang="en-US" sz="2400" dirty="0" smtClean="0">
                        <a:solidFill>
                          <a:srgbClr val="FF0000"/>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0"/>
                  </a:ext>
                </a:extLst>
              </a:tr>
              <a:tr h="1224310">
                <a:tc>
                  <a:txBody>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Về</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toán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học</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 có "Đại thành toán pháp" của Lương Thế Vinh, " Lập thành toán pháp" của Vũ Hữu.</a:t>
                      </a:r>
                    </a:p>
                  </a:txBody>
                  <a:tcPr>
                    <a:solidFill>
                      <a:schemeClr val="accent6">
                        <a:lumMod val="40000"/>
                        <a:lumOff val="60000"/>
                      </a:schemeClr>
                    </a:solidFill>
                  </a:tcPr>
                </a:tc>
                <a:extLst>
                  <a:ext uri="{0D108BD9-81ED-4DB2-BD59-A6C34878D82A}">
                    <a16:rowId xmlns:a16="http://schemas.microsoft.com/office/drawing/2014/main" val="10001"/>
                  </a:ext>
                </a:extLst>
              </a:tr>
              <a:tr h="2376295">
                <a:tc>
                  <a:txBody>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Về</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nhạc</a:t>
                      </a:r>
                      <a:endParaRPr lang="en-US" sz="2400" b="1" dirty="0" smtClean="0">
                        <a:solidFill>
                          <a:srgbClr val="FF0000"/>
                        </a:solidFill>
                        <a:latin typeface="Times New Roman" pitchFamily="18" charset="0"/>
                        <a:cs typeface="Times New Roman" pitchFamily="18" charset="0"/>
                      </a:endParaRPr>
                    </a:p>
                    <a:p>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 Nhã nhạc cung đình chính thức ra đời, bước đầu quy định về nhạc khí và các bài biểu diễn đơn giản.</a:t>
                      </a:r>
                    </a:p>
                    <a:p>
                      <a:r>
                        <a:rPr lang="vi-VN" sz="2400" b="1" dirty="0" smtClean="0">
                          <a:solidFill>
                            <a:srgbClr val="0033CC"/>
                          </a:solidFill>
                          <a:latin typeface="Times New Roman" pitchFamily="18" charset="0"/>
                          <a:cs typeface="Times New Roman" pitchFamily="18" charset="0"/>
                        </a:rPr>
                        <a:t>+ Các loại hình nghệ thuật như chèo, tuồng rất phát triển và giữ một vị trí quan trọng trong đời sống tinh thần của dân chúng.</a:t>
                      </a:r>
                    </a:p>
                  </a:txBody>
                  <a:tcPr>
                    <a:solidFill>
                      <a:schemeClr val="accent6">
                        <a:lumMod val="40000"/>
                        <a:lumOff val="60000"/>
                      </a:schemeClr>
                    </a:solidFill>
                  </a:tcPr>
                </a:tc>
                <a:extLst>
                  <a:ext uri="{0D108BD9-81ED-4DB2-BD59-A6C34878D82A}">
                    <a16:rowId xmlns:a16="http://schemas.microsoft.com/office/drawing/2014/main" val="10002"/>
                  </a:ext>
                </a:extLst>
              </a:tr>
              <a:tr h="1127991">
                <a:tc>
                  <a:txBody>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Về</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kiến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trúc</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 chủ yếu là các công trình lăng tẩm, cung điện như điện Lam Kinh, điện Kính Thiên</a:t>
                      </a:r>
                    </a:p>
                  </a:txBody>
                  <a:tcPr>
                    <a:solidFill>
                      <a:schemeClr val="accent6">
                        <a:lumMod val="40000"/>
                        <a:lumOff val="60000"/>
                      </a:schemeClr>
                    </a:solidFill>
                  </a:tcPr>
                </a:tc>
                <a:extLst>
                  <a:ext uri="{0D108BD9-81ED-4DB2-BD59-A6C34878D82A}">
                    <a16:rowId xmlns:a16="http://schemas.microsoft.com/office/drawing/2014/main" val="10003"/>
                  </a:ext>
                </a:extLst>
              </a:tr>
              <a:tr h="1356351">
                <a:tc>
                  <a:txBody>
                    <a:bodyPr/>
                    <a:lstStyle/>
                    <a:p>
                      <a:r>
                        <a:rPr lang="vi-VN" sz="2400" b="1" dirty="0" smtClean="0">
                          <a:solidFill>
                            <a:srgbClr val="FF0000"/>
                          </a:solidFill>
                          <a:latin typeface="Times New Roman" pitchFamily="18" charset="0"/>
                          <a:cs typeface="Times New Roman" pitchFamily="18" charset="0"/>
                        </a:rPr>
                        <a:t>- Về điêu khắc </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 phong cách điển hình là sử dụng chất liệu đá, trau chuốt, tỉ mỉ, khối hình hoà quyện trong không gian.</a:t>
                      </a:r>
                    </a:p>
                  </a:txBody>
                  <a:tcP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07548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fontScale="90000"/>
          </a:body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44-46. </a:t>
            </a:r>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20. ĐẠI VIỆT THỜI LÊ SƠ (1428-1527)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0" indent="0" algn="just">
              <a:buNone/>
            </a:pPr>
            <a:r>
              <a:rPr lang="vi-VN" b="1" dirty="0" smtClean="0">
                <a:solidFill>
                  <a:srgbClr val="0033CC"/>
                </a:solidFill>
                <a:latin typeface="Times New Roman" pitchFamily="18" charset="0"/>
                <a:cs typeface="Times New Roman" pitchFamily="18" charset="0"/>
              </a:rPr>
              <a:t>1. Nhà </a:t>
            </a:r>
            <a:r>
              <a:rPr lang="vi-VN" b="1" dirty="0">
                <a:solidFill>
                  <a:srgbClr val="0033CC"/>
                </a:solidFill>
                <a:latin typeface="Times New Roman" pitchFamily="18" charset="0"/>
                <a:cs typeface="Times New Roman" pitchFamily="18" charset="0"/>
              </a:rPr>
              <a:t>Lê sơ thành </a:t>
            </a:r>
            <a:r>
              <a:rPr lang="vi-VN" b="1" dirty="0" smtClean="0">
                <a:solidFill>
                  <a:srgbClr val="0033CC"/>
                </a:solidFill>
                <a:latin typeface="Times New Roman" pitchFamily="18" charset="0"/>
                <a:cs typeface="Times New Roman" pitchFamily="18" charset="0"/>
              </a:rPr>
              <a:t>lập</a:t>
            </a:r>
            <a:endParaRPr lang="en-US" b="1" dirty="0" smtClean="0">
              <a:solidFill>
                <a:srgbClr val="0033CC"/>
              </a:solidFill>
              <a:latin typeface="Times New Roman" pitchFamily="18" charset="0"/>
              <a:cs typeface="Times New Roman" pitchFamily="18" charset="0"/>
            </a:endParaRPr>
          </a:p>
          <a:p>
            <a:pPr marL="0" indent="0" algn="just">
              <a:buNone/>
            </a:pPr>
            <a:endParaRPr lang="en-US" dirty="0"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7685600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381000" y="0"/>
            <a:ext cx="8229600" cy="685800"/>
          </a:xfrm>
        </p:spPr>
        <p:txBody>
          <a:bodyPr>
            <a:normAutofit/>
          </a:bodyPr>
          <a:lstStyle/>
          <a:p>
            <a:r>
              <a:rPr lang="en-US" sz="3200" b="1" u="sng" dirty="0" smtClean="0">
                <a:solidFill>
                  <a:srgbClr val="FF0000"/>
                </a:solidFill>
                <a:latin typeface="Times New Roman" pitchFamily="18" charset="0"/>
                <a:cs typeface="Times New Roman" pitchFamily="18" charset="0"/>
              </a:rPr>
              <a:t>HƯỚNG DẪN TỰ HỌC </a:t>
            </a:r>
            <a:r>
              <a:rPr lang="en-US" sz="3200" b="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609600"/>
            <a:ext cx="9144000" cy="5867400"/>
          </a:xfrm>
        </p:spPr>
        <p:txBody>
          <a:bodyPr>
            <a:normAutofit/>
          </a:bodyPr>
          <a:lstStyle/>
          <a:p>
            <a:pPr marL="0" marR="0" indent="0" algn="just">
              <a:spcBef>
                <a:spcPts val="0"/>
              </a:spcBef>
              <a:spcAft>
                <a:spcPts val="0"/>
              </a:spcAft>
              <a:buNone/>
            </a:pPr>
            <a:r>
              <a:rPr lang="en-US" sz="2800" b="1" dirty="0">
                <a:solidFill>
                  <a:srgbClr val="FF0000"/>
                </a:solidFill>
                <a:latin typeface="Times New Roman"/>
                <a:ea typeface="Times New Roman"/>
              </a:rPr>
              <a:t>a)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vừa</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a:solidFill>
                  <a:srgbClr val="FF0000"/>
                </a:solidFill>
                <a:latin typeface="Times New Roman"/>
                <a:ea typeface="Times New Roman"/>
              </a:rPr>
              <a:t>:</a:t>
            </a:r>
            <a:endParaRPr lang="en-US" sz="2800" dirty="0">
              <a:solidFill>
                <a:srgbClr val="FF0000"/>
              </a:solidFill>
              <a:latin typeface="Times New Roman"/>
              <a:ea typeface="Times New Roman"/>
            </a:endParaRPr>
          </a:p>
          <a:p>
            <a:pPr marL="0" marR="0" indent="0" algn="just">
              <a:spcBef>
                <a:spcPts val="0"/>
              </a:spcBef>
              <a:spcAft>
                <a:spcPts val="0"/>
              </a:spcAft>
              <a:buNone/>
            </a:pPr>
            <a:r>
              <a:rPr lang="vi-VN" sz="2800" dirty="0">
                <a:solidFill>
                  <a:srgbClr val="0033CC"/>
                </a:solidFill>
                <a:latin typeface="Times New Roman"/>
                <a:ea typeface="Times New Roman"/>
              </a:rPr>
              <a:t>- Mô tả được sự thành lập nhà Lê sơ.</a:t>
            </a:r>
          </a:p>
          <a:p>
            <a:pPr marL="0" marR="0" indent="0" algn="just">
              <a:spcBef>
                <a:spcPts val="0"/>
              </a:spcBef>
              <a:spcAft>
                <a:spcPts val="0"/>
              </a:spcAft>
              <a:buNone/>
            </a:pPr>
            <a:r>
              <a:rPr lang="vi-VN" sz="2800" dirty="0">
                <a:solidFill>
                  <a:srgbClr val="0033CC"/>
                </a:solidFill>
                <a:latin typeface="Times New Roman"/>
                <a:ea typeface="Times New Roman"/>
              </a:rPr>
              <a:t>- Nhận biết được tình hình kinh tế – xã hội thời Lê sơ.</a:t>
            </a:r>
          </a:p>
          <a:p>
            <a:pPr marL="0" marR="0" indent="0" algn="just">
              <a:spcBef>
                <a:spcPts val="0"/>
              </a:spcBef>
              <a:spcAft>
                <a:spcPts val="0"/>
              </a:spcAft>
              <a:buNone/>
            </a:pPr>
            <a:r>
              <a:rPr lang="vi-VN" sz="2800" dirty="0">
                <a:solidFill>
                  <a:srgbClr val="0033CC"/>
                </a:solidFill>
                <a:latin typeface="Times New Roman"/>
                <a:ea typeface="Times New Roman"/>
              </a:rPr>
              <a:t>- Giới thiệu được sự phát triển văn hoá, giáo dục và một số danh nhân văn hoá tiêu biểu. </a:t>
            </a:r>
          </a:p>
          <a:p>
            <a:pPr marL="0" marR="0" indent="0" algn="just">
              <a:spcBef>
                <a:spcPts val="0"/>
              </a:spcBef>
              <a:spcAft>
                <a:spcPts val="0"/>
              </a:spcAft>
              <a:buNone/>
            </a:pPr>
            <a:r>
              <a:rPr lang="en-US" sz="2800" b="1" dirty="0" smtClean="0">
                <a:solidFill>
                  <a:srgbClr val="FF0000"/>
                </a:solidFill>
                <a:latin typeface="Times New Roman"/>
                <a:ea typeface="Times New Roman"/>
              </a:rPr>
              <a:t>b</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sắp</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smtClean="0">
                <a:solidFill>
                  <a:srgbClr val="FF0000"/>
                </a:solidFill>
                <a:latin typeface="Times New Roman"/>
                <a:ea typeface="Times New Roman"/>
              </a:rPr>
              <a:t>:</a:t>
            </a:r>
          </a:p>
          <a:p>
            <a:pPr marL="0" marR="0" indent="0" algn="just">
              <a:spcBef>
                <a:spcPts val="0"/>
              </a:spcBef>
              <a:spcAft>
                <a:spcPts val="0"/>
              </a:spcAft>
              <a:buNone/>
            </a:pPr>
            <a:r>
              <a:rPr lang="en-US" sz="2800" b="1" dirty="0" err="1" smtClean="0">
                <a:solidFill>
                  <a:srgbClr val="0033CC"/>
                </a:solidFill>
                <a:latin typeface="Times New Roman"/>
                <a:ea typeface="Times New Roman"/>
              </a:rPr>
              <a:t>Bài</a:t>
            </a:r>
            <a:r>
              <a:rPr lang="en-US" sz="2800" b="1" dirty="0" smtClean="0">
                <a:solidFill>
                  <a:srgbClr val="0033CC"/>
                </a:solidFill>
                <a:latin typeface="Times New Roman"/>
                <a:ea typeface="Times New Roman"/>
              </a:rPr>
              <a:t> 21. </a:t>
            </a:r>
            <a:r>
              <a:rPr lang="en-US" sz="2800" b="1" dirty="0" err="1" smtClean="0">
                <a:solidFill>
                  <a:srgbClr val="0033CC"/>
                </a:solidFill>
                <a:latin typeface="Times New Roman"/>
                <a:ea typeface="Times New Roman"/>
              </a:rPr>
              <a:t>Vùng</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đất</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phía</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nam</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từ</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đầu</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thế</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kỉ</a:t>
            </a:r>
            <a:r>
              <a:rPr lang="en-US" sz="2800" b="1" dirty="0" smtClean="0">
                <a:solidFill>
                  <a:srgbClr val="0033CC"/>
                </a:solidFill>
                <a:latin typeface="Times New Roman"/>
                <a:ea typeface="Times New Roman"/>
              </a:rPr>
              <a:t> X </a:t>
            </a:r>
            <a:r>
              <a:rPr lang="en-US" sz="2800" b="1" dirty="0" err="1" smtClean="0">
                <a:solidFill>
                  <a:srgbClr val="0033CC"/>
                </a:solidFill>
                <a:latin typeface="Times New Roman"/>
                <a:ea typeface="Times New Roman"/>
              </a:rPr>
              <a:t>đến</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đầu</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thế</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kỉ</a:t>
            </a:r>
            <a:r>
              <a:rPr lang="en-US" sz="2800" b="1" dirty="0" smtClean="0">
                <a:solidFill>
                  <a:srgbClr val="0033CC"/>
                </a:solidFill>
                <a:latin typeface="Times New Roman"/>
                <a:ea typeface="Times New Roman"/>
              </a:rPr>
              <a:t> XVI</a:t>
            </a:r>
          </a:p>
          <a:p>
            <a:pPr marL="0" marR="0" indent="0" algn="just">
              <a:spcBef>
                <a:spcPts val="0"/>
              </a:spcBef>
              <a:spcAft>
                <a:spcPts val="0"/>
              </a:spcAft>
              <a:buNone/>
            </a:pPr>
            <a:r>
              <a:rPr lang="vi-VN" sz="2800" dirty="0" smtClean="0">
                <a:solidFill>
                  <a:srgbClr val="0033CC"/>
                </a:solidFill>
                <a:latin typeface="Times New Roman"/>
                <a:ea typeface="Times New Roman"/>
              </a:rPr>
              <a:t>- </a:t>
            </a:r>
            <a:r>
              <a:rPr lang="vi-VN" sz="2800" dirty="0">
                <a:solidFill>
                  <a:srgbClr val="0033CC"/>
                </a:solidFill>
                <a:latin typeface="Times New Roman"/>
                <a:ea typeface="Times New Roman"/>
              </a:rPr>
              <a:t>Nêu được những diễn biến cơ bản về chính trị, kinh </a:t>
            </a:r>
            <a:r>
              <a:rPr lang="vi-VN" sz="2800" dirty="0" smtClean="0">
                <a:solidFill>
                  <a:srgbClr val="0033CC"/>
                </a:solidFill>
                <a:latin typeface="Times New Roman"/>
                <a:ea typeface="Times New Roman"/>
              </a:rPr>
              <a:t>tế</a:t>
            </a:r>
            <a:r>
              <a:rPr lang="en-US" sz="2800" dirty="0" smtClean="0">
                <a:solidFill>
                  <a:srgbClr val="0033CC"/>
                </a:solidFill>
                <a:latin typeface="Times New Roman"/>
                <a:ea typeface="Times New Roman"/>
              </a:rPr>
              <a:t>,</a:t>
            </a:r>
            <a:r>
              <a:rPr lang="vi-VN" sz="2800" dirty="0" smtClean="0">
                <a:solidFill>
                  <a:srgbClr val="0033CC"/>
                </a:solidFill>
                <a:latin typeface="Times New Roman"/>
                <a:ea typeface="Times New Roman"/>
              </a:rPr>
              <a:t> </a:t>
            </a:r>
            <a:r>
              <a:rPr lang="vi-VN" sz="2800" dirty="0">
                <a:solidFill>
                  <a:srgbClr val="0033CC"/>
                </a:solidFill>
                <a:latin typeface="Times New Roman"/>
                <a:ea typeface="Times New Roman"/>
              </a:rPr>
              <a:t>văn hoá ở vùng đất phía nam từ đầu thế kỉ X đến đầu thế kỉ XVI.</a:t>
            </a:r>
            <a:endParaRPr lang="en-US" sz="2800" dirty="0">
              <a:solidFill>
                <a:srgbClr val="0033CC"/>
              </a:solidFill>
              <a:latin typeface="Times New Roman"/>
              <a:ea typeface="Times New Roman"/>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1026" name="Picture 2" descr="https://img.loigiaihay.com/picture/2022/0407/26f65284-7559-4139-a691-643f56c9c402_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443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228600" y="0"/>
            <a:ext cx="9067800" cy="6858000"/>
          </a:xfrm>
          <a:prstGeom prst="rect">
            <a:avLst/>
          </a:prstGeom>
        </p:spPr>
      </p:pic>
    </p:spTree>
    <p:extLst>
      <p:ext uri="{BB962C8B-B14F-4D97-AF65-F5344CB8AC3E}">
        <p14:creationId xmlns:p14="http://schemas.microsoft.com/office/powerpoint/2010/main" val="3407915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152400" y="152400"/>
            <a:ext cx="8839200" cy="6553200"/>
          </a:xfrm>
          <a:prstGeom prst="rect">
            <a:avLst/>
          </a:prstGeom>
        </p:spPr>
      </p:pic>
    </p:spTree>
    <p:extLst>
      <p:ext uri="{BB962C8B-B14F-4D97-AF65-F5344CB8AC3E}">
        <p14:creationId xmlns:p14="http://schemas.microsoft.com/office/powerpoint/2010/main" val="172783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sz="3600" b="1" dirty="0" smtClean="0">
                <a:solidFill>
                  <a:srgbClr val="FF0000"/>
                </a:solidFill>
                <a:latin typeface="Times New Roman" pitchFamily="18" charset="0"/>
                <a:cs typeface="Times New Roman" pitchFamily="18" charset="0"/>
              </a:rPr>
              <a:t>1. </a:t>
            </a:r>
            <a:r>
              <a:rPr lang="vi-VN" sz="3600" b="1" dirty="0" smtClean="0">
                <a:solidFill>
                  <a:srgbClr val="FF0000"/>
                </a:solidFill>
                <a:latin typeface="Times New Roman" pitchFamily="18" charset="0"/>
                <a:cs typeface="Times New Roman" pitchFamily="18" charset="0"/>
              </a:rPr>
              <a:t>Em </a:t>
            </a:r>
            <a:r>
              <a:rPr lang="vi-VN" sz="3600" b="1" dirty="0">
                <a:solidFill>
                  <a:srgbClr val="FF0000"/>
                </a:solidFill>
                <a:latin typeface="Times New Roman" pitchFamily="18" charset="0"/>
                <a:cs typeface="Times New Roman" pitchFamily="18" charset="0"/>
              </a:rPr>
              <a:t>hãy mô tả những nét chính về sự thành lập nhà Lê sơ.</a:t>
            </a:r>
          </a:p>
          <a:p>
            <a:pPr marL="0" indent="0" algn="just">
              <a:buNone/>
            </a:pPr>
            <a:r>
              <a:rPr lang="en-US" sz="3600" b="1" dirty="0" smtClean="0">
                <a:solidFill>
                  <a:srgbClr val="FF0000"/>
                </a:solidFill>
                <a:latin typeface="Times New Roman" pitchFamily="18" charset="0"/>
                <a:cs typeface="Times New Roman" pitchFamily="18" charset="0"/>
              </a:rPr>
              <a:t>2.</a:t>
            </a:r>
            <a:r>
              <a:rPr lang="vi-VN" sz="3600" b="1" dirty="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Nhà </a:t>
            </a:r>
            <a:r>
              <a:rPr lang="vi-VN" sz="3600" b="1" dirty="0">
                <a:solidFill>
                  <a:srgbClr val="FF0000"/>
                </a:solidFill>
                <a:latin typeface="Times New Roman" pitchFamily="18" charset="0"/>
                <a:cs typeface="Times New Roman" pitchFamily="18" charset="0"/>
              </a:rPr>
              <a:t>Lê sơ tiếp tục củng cố chế độ phong kiến tập quyền </a:t>
            </a:r>
            <a:r>
              <a:rPr lang="vi-VN" sz="3600" b="1" dirty="0" smtClean="0">
                <a:solidFill>
                  <a:srgbClr val="FF0000"/>
                </a:solidFill>
                <a:latin typeface="Times New Roman" pitchFamily="18" charset="0"/>
                <a:cs typeface="Times New Roman" pitchFamily="18" charset="0"/>
              </a:rPr>
              <a:t>n</a:t>
            </a:r>
            <a:r>
              <a:rPr lang="en-US" sz="3600" b="1" dirty="0" err="1" smtClean="0">
                <a:solidFill>
                  <a:srgbClr val="FF0000"/>
                </a:solidFill>
                <a:latin typeface="Times New Roman" pitchFamily="18" charset="0"/>
                <a:cs typeface="Times New Roman" pitchFamily="18" charset="0"/>
              </a:rPr>
              <a:t>hư</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thế</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nào</a:t>
            </a: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42063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lstStyle/>
          <a:p>
            <a:pPr marL="0" indent="0" algn="just">
              <a:buNone/>
            </a:pPr>
            <a:r>
              <a:rPr lang="vi-VN" sz="2800" b="1" dirty="0" smtClean="0">
                <a:solidFill>
                  <a:srgbClr val="FF0000"/>
                </a:solidFill>
                <a:latin typeface="Times New Roman" pitchFamily="18" charset="0"/>
                <a:cs typeface="Times New Roman" pitchFamily="18" charset="0"/>
              </a:rPr>
              <a:t>1. Em </a:t>
            </a:r>
            <a:r>
              <a:rPr lang="vi-VN" sz="2800" b="1" dirty="0">
                <a:solidFill>
                  <a:srgbClr val="FF0000"/>
                </a:solidFill>
                <a:latin typeface="Times New Roman" pitchFamily="18" charset="0"/>
                <a:cs typeface="Times New Roman" pitchFamily="18" charset="0"/>
              </a:rPr>
              <a:t>hãy mô tả những nét chính về sự thành lập nhà Lê </a:t>
            </a:r>
            <a:r>
              <a:rPr lang="vi-VN" sz="2800" b="1" dirty="0" smtClean="0">
                <a:solidFill>
                  <a:srgbClr val="FF0000"/>
                </a:solidFill>
                <a:latin typeface="Times New Roman" pitchFamily="18" charset="0"/>
                <a:cs typeface="Times New Roman" pitchFamily="18" charset="0"/>
              </a:rPr>
              <a:t>sơ.</a:t>
            </a:r>
            <a:endParaRPr lang="en-US" sz="2800" b="1" dirty="0" smtClean="0">
              <a:solidFill>
                <a:srgbClr val="FF0000"/>
              </a:solidFill>
              <a:latin typeface="Times New Roman" pitchFamily="18" charset="0"/>
              <a:cs typeface="Times New Roman" pitchFamily="18" charset="0"/>
            </a:endParaRPr>
          </a:p>
          <a:p>
            <a:pPr marL="0" indent="0" algn="just">
              <a:buNone/>
            </a:pPr>
            <a:r>
              <a:rPr lang="vi-VN" dirty="0">
                <a:solidFill>
                  <a:srgbClr val="0033CC"/>
                </a:solidFill>
                <a:latin typeface="Times New Roman" pitchFamily="18" charset="0"/>
                <a:cs typeface="Times New Roman" pitchFamily="18" charset="0"/>
              </a:rPr>
              <a:t>- Tháng 4/1428, sau thắng lợi của khởi nghĩa Lam Sơn, Lê Lợi lên ngôi hoàng đế, khôi phục quốc hiệu Đại Việt, lập ra nhà Lê sơ, đóng đô ở Thăng Long.</a:t>
            </a: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366571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3517</Words>
  <Application>Microsoft Office PowerPoint</Application>
  <PresentationFormat>On-screen Show (4:3)</PresentationFormat>
  <Paragraphs>255</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Times New Roman</vt:lpstr>
      <vt:lpstr>Office Theme</vt:lpstr>
      <vt:lpstr>PowerPoint Presentation</vt:lpstr>
      <vt:lpstr>PowerPoint Presentation</vt:lpstr>
      <vt:lpstr>Tiết 44-46. BÀI 20. ĐẠI VIỆT THỜI LÊ SƠ  (1428-1527)</vt:lpstr>
      <vt:lpstr>MỤC TIÊU</vt:lpstr>
      <vt:lpstr>Tiết 44-46. BÀI 20. ĐẠI VIỆT THỜI LÊ SƠ (1428-1527)</vt:lpstr>
      <vt:lpstr>PowerPoint Presentation</vt:lpstr>
      <vt:lpstr>PowerPoint Presentation</vt:lpstr>
      <vt:lpstr>THẢO LUẬN NHÓM</vt:lpstr>
      <vt:lpstr>PowerPoint Presentation</vt:lpstr>
      <vt:lpstr>PowerPoint Presentation</vt:lpstr>
      <vt:lpstr>BÀI 20. ĐẠI VIỆT THỜI LÊ SƠ (1428-1527)</vt:lpstr>
      <vt:lpstr>PowerPoint Presentation</vt:lpstr>
      <vt:lpstr>PowerPoint Presentation</vt:lpstr>
      <vt:lpstr>BÀI 20. ĐẠI VIỆT THỜI LÊ SƠ (1428-1527)</vt:lpstr>
      <vt:lpstr>THẢO LUẬN NHÓM</vt:lpstr>
      <vt:lpstr>PowerPoint Presentation</vt:lpstr>
      <vt:lpstr>PowerPoint Presentation</vt:lpstr>
      <vt:lpstr>PowerPoint Presentation</vt:lpstr>
      <vt:lpstr>PowerPoint Presentation</vt:lpstr>
      <vt:lpstr>BÀI 20. ĐẠI VIỆT THỜI LÊ SƠ (1428-1527)</vt:lpstr>
      <vt:lpstr>PowerPoint Presentation</vt:lpstr>
      <vt:lpstr>PowerPoint Presentation</vt:lpstr>
      <vt:lpstr>PowerPoint Presentation</vt:lpstr>
      <vt:lpstr>BÀI 20. ĐẠI VIỆT THỜI LÊ SƠ (1428-1527)</vt:lpstr>
      <vt:lpstr>THẢO LUẬN NHÓM</vt:lpstr>
      <vt:lpstr>PowerPoint Presentation</vt:lpstr>
      <vt:lpstr>BÀI 20. ĐẠI VIỆT THỜI LÊ SƠ (1428-1527)</vt:lpstr>
      <vt:lpstr>PowerPoint Presentation</vt:lpstr>
      <vt:lpstr>BÀI 20. ĐẠI VIỆT THỜI LÊ SƠ (1428-1527)</vt:lpstr>
      <vt:lpstr>BÀI 20. ĐẠI VIỆT THỜI LÊ SƠ (1428-1527)</vt:lpstr>
      <vt:lpstr>THẢO LUẬN NHÓM</vt:lpstr>
      <vt:lpstr>PowerPoint Presentation</vt:lpstr>
      <vt:lpstr>PowerPoint Presentation</vt:lpstr>
      <vt:lpstr>PowerPoint Presentation</vt:lpstr>
      <vt:lpstr>BÀI 20. ĐẠI VIỆT THỜI LÊ SƠ (1428-1527)</vt:lpstr>
      <vt:lpstr>BÀI 20. ĐẠI VIỆT THỜI LÊ SƠ (1428-1527)</vt:lpstr>
      <vt:lpstr>THẢO LUẬN NHÓM</vt:lpstr>
      <vt:lpstr>PowerPoint Presentation</vt:lpstr>
      <vt:lpstr>PowerPoint Presentation</vt:lpstr>
      <vt:lpstr>PowerPoint Presentation</vt:lpstr>
      <vt:lpstr>PowerPoint Presentation</vt:lpstr>
      <vt:lpstr>BÀI 20. ĐẠI VIỆT THỜI LÊ SƠ (1428-1527)</vt:lpstr>
      <vt:lpstr>PowerPoint Presentation</vt:lpstr>
      <vt:lpstr>LUYỆN TẬP</vt:lpstr>
      <vt:lpstr>PowerPoint Presentation</vt:lpstr>
      <vt:lpstr>LUYỆN TẬP</vt:lpstr>
      <vt:lpstr>PowerPoint Presentation</vt:lpstr>
      <vt:lpstr>PowerPoint Presentation</vt:lpstr>
      <vt:lpstr>PowerPoint Presentation</vt:lpstr>
      <vt:lpstr>HƯỚNG DẪN TỰ HỌC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 </dc:title>
  <dc:creator>MyComputer</dc:creator>
  <cp:lastModifiedBy>Admin</cp:lastModifiedBy>
  <cp:revision>282</cp:revision>
  <dcterms:created xsi:type="dcterms:W3CDTF">2006-08-16T00:00:00Z</dcterms:created>
  <dcterms:modified xsi:type="dcterms:W3CDTF">2023-04-08T12:54:58Z</dcterms:modified>
</cp:coreProperties>
</file>