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52" r:id="rId3"/>
    <p:sldId id="310" r:id="rId4"/>
    <p:sldId id="294" r:id="rId5"/>
    <p:sldId id="314" r:id="rId6"/>
    <p:sldId id="350" r:id="rId7"/>
    <p:sldId id="355" r:id="rId8"/>
    <p:sldId id="356" r:id="rId9"/>
    <p:sldId id="357" r:id="rId10"/>
    <p:sldId id="311" r:id="rId11"/>
    <p:sldId id="313" r:id="rId12"/>
    <p:sldId id="318" r:id="rId13"/>
    <p:sldId id="319" r:id="rId14"/>
    <p:sldId id="315" r:id="rId15"/>
    <p:sldId id="316" r:id="rId16"/>
    <p:sldId id="317" r:id="rId17"/>
    <p:sldId id="324" r:id="rId18"/>
    <p:sldId id="323" r:id="rId19"/>
    <p:sldId id="320" r:id="rId20"/>
    <p:sldId id="351" r:id="rId21"/>
    <p:sldId id="321" r:id="rId22"/>
    <p:sldId id="322" r:id="rId23"/>
    <p:sldId id="328" r:id="rId24"/>
    <p:sldId id="329" r:id="rId25"/>
    <p:sldId id="325" r:id="rId26"/>
    <p:sldId id="326" r:id="rId27"/>
    <p:sldId id="353" r:id="rId28"/>
    <p:sldId id="354" r:id="rId29"/>
    <p:sldId id="327" r:id="rId30"/>
    <p:sldId id="334" r:id="rId31"/>
    <p:sldId id="333" r:id="rId32"/>
    <p:sldId id="336" r:id="rId33"/>
    <p:sldId id="349" r:id="rId34"/>
    <p:sldId id="335" r:id="rId35"/>
    <p:sldId id="330" r:id="rId36"/>
    <p:sldId id="331" r:id="rId37"/>
    <p:sldId id="338" r:id="rId38"/>
    <p:sldId id="332" r:id="rId39"/>
    <p:sldId id="337" r:id="rId40"/>
    <p:sldId id="339" r:id="rId41"/>
    <p:sldId id="312" r:id="rId42"/>
    <p:sldId id="341" r:id="rId43"/>
    <p:sldId id="342" r:id="rId44"/>
    <p:sldId id="343" r:id="rId45"/>
    <p:sldId id="347" r:id="rId46"/>
    <p:sldId id="348" r:id="rId47"/>
    <p:sldId id="340" r:id="rId48"/>
    <p:sldId id="344" r:id="rId49"/>
    <p:sldId id="266" r:id="rId50"/>
    <p:sldId id="34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86" d="100"/>
          <a:sy n="86" d="100"/>
        </p:scale>
        <p:origin x="8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stretch>
            <a:fillRect/>
          </a:stretch>
        </p:blipFill>
        <p:spPr>
          <a:xfrm>
            <a:off x="-228600" y="-76200"/>
            <a:ext cx="9677400" cy="6934200"/>
          </a:xfrm>
          <a:prstGeom prst="rect">
            <a:avLst/>
          </a:prstGeom>
        </p:spPr>
      </p:pic>
    </p:spTree>
    <p:extLst>
      <p:ext uri="{BB962C8B-B14F-4D97-AF65-F5344CB8AC3E}">
        <p14:creationId xmlns:p14="http://schemas.microsoft.com/office/powerpoint/2010/main" val="34079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 </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Lê Lợi dựng cờ khởi nghĩa như thế nào ?</a:t>
            </a:r>
          </a:p>
          <a:p>
            <a:pPr marL="0" indent="0" algn="just">
              <a:buNone/>
            </a:pP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Vì sao anh hùng hào kiệt khắp nơi tụ về Lam Sơn? Mục đích của họ là gì? </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638800"/>
          </a:xfrm>
        </p:spPr>
        <p:txBody>
          <a:bodyPr>
            <a:normAutofit lnSpcReduction="10000"/>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Lê Lợi dựng cờ khởi nghĩa như thế nào ?</a:t>
            </a:r>
          </a:p>
          <a:p>
            <a:pPr marL="0" indent="0" algn="just">
              <a:buNone/>
            </a:pPr>
            <a:r>
              <a:rPr lang="vi-VN" dirty="0">
                <a:solidFill>
                  <a:srgbClr val="0033CC"/>
                </a:solidFill>
                <a:latin typeface="Times New Roman" pitchFamily="18" charset="0"/>
                <a:cs typeface="Times New Roman" pitchFamily="18" charset="0"/>
              </a:rPr>
              <a:t>- Sau khi chiếm được nước ta, nhà Minh thiết lập bộ máy đô hộ, đàn áp những cuộc khởi nghĩa của nhân dân  ta.</a:t>
            </a:r>
          </a:p>
          <a:p>
            <a:pPr marL="0" indent="0" algn="just">
              <a:buNone/>
            </a:pPr>
            <a:r>
              <a:rPr lang="vi-VN" dirty="0">
                <a:solidFill>
                  <a:srgbClr val="0033CC"/>
                </a:solidFill>
                <a:latin typeface="Times New Roman" pitchFamily="18" charset="0"/>
                <a:cs typeface="Times New Roman" pitchFamily="18" charset="0"/>
              </a:rPr>
              <a:t>- Lê </a:t>
            </a:r>
            <a:r>
              <a:rPr lang="vi-VN" dirty="0" smtClean="0">
                <a:solidFill>
                  <a:srgbClr val="0033CC"/>
                </a:solidFill>
                <a:latin typeface="Times New Roman" pitchFamily="18" charset="0"/>
                <a:cs typeface="Times New Roman" pitchFamily="18" charset="0"/>
              </a:rPr>
              <a:t>Lợi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là</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hào trưởng vùng Lam Sơn, tích trữ lương thực vũ khí, tập hợp những người cùng chí hướng chuẩn bị khởi nghĩa.</a:t>
            </a:r>
          </a:p>
          <a:p>
            <a:pPr marL="0" indent="0" algn="just">
              <a:buNone/>
            </a:pPr>
            <a:r>
              <a:rPr lang="vi-VN" dirty="0">
                <a:solidFill>
                  <a:srgbClr val="0033CC"/>
                </a:solidFill>
                <a:latin typeface="Times New Roman" pitchFamily="18" charset="0"/>
                <a:cs typeface="Times New Roman" pitchFamily="18" charset="0"/>
              </a:rPr>
              <a:t>- Đông đảo anh hùng đã tụ nghĩa về Lam Sơn, trong đó có Nguyễn Trãi.</a:t>
            </a:r>
          </a:p>
          <a:p>
            <a:pPr marL="0" indent="0" algn="just">
              <a:buNone/>
            </a:pPr>
            <a:r>
              <a:rPr lang="vi-VN" dirty="0">
                <a:solidFill>
                  <a:srgbClr val="0033CC"/>
                </a:solidFill>
                <a:latin typeface="Times New Roman" pitchFamily="18" charset="0"/>
                <a:cs typeface="Times New Roman" pitchFamily="18" charset="0"/>
              </a:rPr>
              <a:t>- Năm 1418, Lê Lợi tự xưng là </a:t>
            </a:r>
            <a:r>
              <a:rPr lang="vi-VN" b="1" dirty="0">
                <a:solidFill>
                  <a:srgbClr val="0033CC"/>
                </a:solidFill>
                <a:latin typeface="Times New Roman" pitchFamily="18" charset="0"/>
                <a:cs typeface="Times New Roman" pitchFamily="18" charset="0"/>
              </a:rPr>
              <a:t>Bình Định Vương, </a:t>
            </a:r>
            <a:r>
              <a:rPr lang="vi-VN" dirty="0">
                <a:solidFill>
                  <a:srgbClr val="0033CC"/>
                </a:solidFill>
                <a:latin typeface="Times New Roman" pitchFamily="18" charset="0"/>
                <a:cs typeface="Times New Roman" pitchFamily="18" charset="0"/>
              </a:rPr>
              <a:t>kêu gọi nhân dân khởi nghĩa.</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965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b="1" dirty="0" smtClean="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Vì sao anh hùng hào kiệt khắp nơi tụ về Lam Sơn? Mục đích của họ là gì? </a:t>
            </a:r>
          </a:p>
          <a:p>
            <a:pPr marL="0" indent="0" algn="just">
              <a:buNone/>
            </a:pPr>
            <a:r>
              <a:rPr lang="en-US"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 Hào kiệt khắp nơi tụ về Lam Sơn  khởi nghĩa của là vì :</a:t>
            </a:r>
          </a:p>
          <a:p>
            <a:pPr marL="0" indent="0" algn="just">
              <a:buNone/>
            </a:pPr>
            <a:r>
              <a:rPr lang="vi-VN" dirty="0">
                <a:solidFill>
                  <a:srgbClr val="0033CC"/>
                </a:solidFill>
                <a:latin typeface="Times New Roman" pitchFamily="18" charset="0"/>
                <a:cs typeface="Times New Roman" pitchFamily="18" charset="0"/>
              </a:rPr>
              <a:t>+ Nhân dân ta có lòng yêu nước nồng nàn,  không chịu khuất phục, lầm than nô </a:t>
            </a:r>
            <a:r>
              <a:rPr lang="vi-VN" dirty="0" smtClean="0">
                <a:solidFill>
                  <a:srgbClr val="0033CC"/>
                </a:solidFill>
                <a:latin typeface="Times New Roman" pitchFamily="18" charset="0"/>
                <a:cs typeface="Times New Roman" pitchFamily="18" charset="0"/>
              </a:rPr>
              <a:t>lệ</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Lê Lợi là người yêu nước, giàu lòng nhân nghĩa, có chí khí, ...</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807036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533400"/>
          </a:xfrm>
        </p:spPr>
        <p:txBody>
          <a:bodyPr>
            <a:normAutofit fontScale="90000"/>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44000" cy="6477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Một </a:t>
            </a:r>
            <a:r>
              <a:rPr lang="vi-VN" sz="2800" b="1" dirty="0">
                <a:solidFill>
                  <a:srgbClr val="FF0000"/>
                </a:solidFill>
                <a:latin typeface="Times New Roman" pitchFamily="18" charset="0"/>
                <a:cs typeface="Times New Roman" pitchFamily="18" charset="0"/>
              </a:rPr>
              <a:t>số sự kiện tiêu biểu của cuộc khởi nghĩa Lam </a:t>
            </a:r>
            <a:r>
              <a:rPr lang="vi-VN" sz="2800" b="1" dirty="0" smtClean="0">
                <a:solidFill>
                  <a:srgbClr val="FF0000"/>
                </a:solidFill>
                <a:latin typeface="Times New Roman" pitchFamily="18" charset="0"/>
                <a:cs typeface="Times New Roman" pitchFamily="18" charset="0"/>
              </a:rPr>
              <a:t>Sơn</a:t>
            </a:r>
            <a:endParaRPr lang="en-US" sz="2800" b="1" dirty="0" smtClean="0">
              <a:solidFill>
                <a:srgbClr val="FF0000"/>
              </a:solidFill>
              <a:latin typeface="Times New Roman" pitchFamily="18" charset="0"/>
              <a:cs typeface="Times New Roman" pitchFamily="18" charset="0"/>
            </a:endParaRPr>
          </a:p>
          <a:p>
            <a:pPr marL="0" indent="0" algn="just">
              <a:buNone/>
            </a:pPr>
            <a:r>
              <a:rPr lang="en-US" sz="2800" b="1" dirty="0" smtClean="0">
                <a:solidFill>
                  <a:srgbClr val="0033CC"/>
                </a:solidFill>
                <a:latin typeface="Times New Roman" pitchFamily="18" charset="0"/>
                <a:cs typeface="Times New Roman" pitchFamily="18" charset="0"/>
              </a:rPr>
              <a:t>a. </a:t>
            </a:r>
            <a:r>
              <a:rPr lang="en-US" sz="2800" b="1" dirty="0" err="1" smtClean="0">
                <a:solidFill>
                  <a:srgbClr val="0033CC"/>
                </a:solidFill>
                <a:latin typeface="Times New Roman" pitchFamily="18" charset="0"/>
                <a:cs typeface="Times New Roman" pitchFamily="18" charset="0"/>
              </a:rPr>
              <a:t>Lê</a:t>
            </a:r>
            <a:r>
              <a:rPr lang="en-US" sz="2800" b="1" dirty="0" smtClean="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Lợi</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dựng</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cờ</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khởi</a:t>
            </a:r>
            <a:r>
              <a:rPr lang="en-US" sz="2800" b="1" dirty="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nghĩa</a:t>
            </a:r>
            <a:endParaRPr lang="en-US" sz="2800" b="1" dirty="0" smtClean="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Sau </a:t>
            </a:r>
            <a:r>
              <a:rPr lang="vi-VN" dirty="0">
                <a:solidFill>
                  <a:srgbClr val="0033CC"/>
                </a:solidFill>
                <a:latin typeface="Times New Roman" pitchFamily="18" charset="0"/>
                <a:cs typeface="Times New Roman" pitchFamily="18" charset="0"/>
              </a:rPr>
              <a:t>khi chiếm được nước ta, nhà Minh thiết lập bộ máy đô hộ, đàn áp những cuộc khởi nghĩa của nhân dân  ta.</a:t>
            </a:r>
          </a:p>
          <a:p>
            <a:pPr marL="0" indent="0" algn="just">
              <a:buNone/>
            </a:pPr>
            <a:r>
              <a:rPr lang="vi-VN" dirty="0">
                <a:solidFill>
                  <a:srgbClr val="0033CC"/>
                </a:solidFill>
                <a:latin typeface="Times New Roman" pitchFamily="18" charset="0"/>
                <a:cs typeface="Times New Roman" pitchFamily="18" charset="0"/>
              </a:rPr>
              <a:t>- Lê Lợi, hào trưởng vùng Lam Sơn tập hợp những người cùng chí hướng chuẩn bị khởi nghĩa.</a:t>
            </a:r>
          </a:p>
          <a:p>
            <a:pPr marL="0" indent="0" algn="just">
              <a:buNone/>
            </a:pPr>
            <a:r>
              <a:rPr lang="vi-VN" dirty="0">
                <a:solidFill>
                  <a:srgbClr val="0033CC"/>
                </a:solidFill>
                <a:latin typeface="Times New Roman" pitchFamily="18" charset="0"/>
                <a:cs typeface="Times New Roman" pitchFamily="18" charset="0"/>
              </a:rPr>
              <a:t>- Năm 1418, Lê Lợi tự xưng là Bình Định Vương, kêu gọi nhân dân khởi nghĩa.</a:t>
            </a:r>
          </a:p>
          <a:p>
            <a:pPr marL="0" indent="0" algn="just">
              <a:buNone/>
            </a:pP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55124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5473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Trình bày những khó khăn của khởi nghĩa Lam Sơn trong những năm đầu của cuộc khởi nghĩa.</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012314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normAutofit lnSpcReduction="10000"/>
          </a:bodyPr>
          <a:lstStyle/>
          <a:p>
            <a:pPr marL="0" indent="0" algn="just">
              <a:buNone/>
            </a:pPr>
            <a:r>
              <a:rPr lang="vi-VN" sz="2800" b="1" dirty="0" smtClean="0">
                <a:solidFill>
                  <a:srgbClr val="FF0000"/>
                </a:solidFill>
                <a:latin typeface="Times New Roman" pitchFamily="18" charset="0"/>
                <a:cs typeface="Times New Roman" pitchFamily="18" charset="0"/>
              </a:rPr>
              <a:t>Trình </a:t>
            </a:r>
            <a:r>
              <a:rPr lang="vi-VN" sz="2800" b="1" dirty="0">
                <a:solidFill>
                  <a:srgbClr val="FF0000"/>
                </a:solidFill>
                <a:latin typeface="Times New Roman" pitchFamily="18" charset="0"/>
                <a:cs typeface="Times New Roman" pitchFamily="18" charset="0"/>
              </a:rPr>
              <a:t>bày những khó khăn của khởi nghĩa Lam Sơn trong những năm đầu của cuộc khởi nghĩa</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Trong những buổi đầu khởi nghĩa, dưới sự đàn áp của quân Minh, nghĩa quân gặp rất nhiều khó khăn và chịu những tổn thất lớn, ba lần Lê Lợi phải rút quân lên Chí Linh, có lúc lực lượng chỉ còn 100 người. </a:t>
            </a:r>
          </a:p>
          <a:p>
            <a:pPr marL="0" indent="0" algn="just">
              <a:buNone/>
            </a:pPr>
            <a:r>
              <a:rPr lang="vi-VN" dirty="0">
                <a:solidFill>
                  <a:srgbClr val="0033CC"/>
                </a:solidFill>
                <a:latin typeface="Times New Roman" pitchFamily="18" charset="0"/>
                <a:cs typeface="Times New Roman" pitchFamily="18" charset="0"/>
              </a:rPr>
              <a:t>- Giữa năm 1418, quân Minh vây ráp liên tiếp, nghĩa quân rơi vào tình thế nguy khốn, Lê Lai - một trong 18 hào kiệt đã hy sinh để cứu Lê Lợi khỏi việc bị truy sát, giải vây cho cuộc khởi nghĩa.</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124869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6714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b. Những năm đầu của cuộc khởi </a:t>
            </a:r>
            <a:r>
              <a:rPr lang="vi-VN" b="1" dirty="0" smtClean="0">
                <a:solidFill>
                  <a:srgbClr val="FF0000"/>
                </a:solidFill>
                <a:latin typeface="Times New Roman" pitchFamily="18" charset="0"/>
                <a:cs typeface="Times New Roman" pitchFamily="18" charset="0"/>
              </a:rPr>
              <a:t>nghĩa</a:t>
            </a:r>
            <a:r>
              <a:rPr lang="en-US" b="1" dirty="0" smtClean="0">
                <a:solidFill>
                  <a:srgbClr val="FF0000"/>
                </a:solidFill>
                <a:latin typeface="Times New Roman" pitchFamily="18" charset="0"/>
                <a:cs typeface="Times New Roman" pitchFamily="18" charset="0"/>
              </a:rPr>
              <a:t>(1418-1423)</a:t>
            </a:r>
            <a:endParaRPr lang="vi-VN" b="1" dirty="0">
              <a:solidFill>
                <a:srgbClr val="FF0000"/>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Trong </a:t>
            </a:r>
            <a:r>
              <a:rPr lang="vi-VN" dirty="0">
                <a:solidFill>
                  <a:srgbClr val="0033CC"/>
                </a:solidFill>
                <a:latin typeface="Times New Roman" pitchFamily="18" charset="0"/>
                <a:cs typeface="Times New Roman" pitchFamily="18" charset="0"/>
              </a:rPr>
              <a:t>những buổi đầu khởi nghĩa</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nghĩa quân gặp rất nhiều khó khăn và chịu những tổn thất lớn, ba lần Lê Lợi phải rút quân lên Chí </a:t>
            </a:r>
            <a:r>
              <a:rPr lang="vi-VN" dirty="0" smtClean="0">
                <a:solidFill>
                  <a:srgbClr val="0033CC"/>
                </a:solidFill>
                <a:latin typeface="Times New Roman" pitchFamily="18" charset="0"/>
                <a:cs typeface="Times New Roman" pitchFamily="18" charset="0"/>
              </a:rPr>
              <a:t>Linh</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endParaRPr lang="en-US" dirty="0" smtClean="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Giữa năm 1418, quân Minh vây ráp liên tiếp, nghĩa quân rơi vào tình thế nguy khốn, Lê Lai </a:t>
            </a:r>
            <a:r>
              <a:rPr lang="vi-VN" dirty="0" smtClean="0">
                <a:solidFill>
                  <a:srgbClr val="0033CC"/>
                </a:solidFill>
                <a:latin typeface="Times New Roman" pitchFamily="18" charset="0"/>
                <a:cs typeface="Times New Roman" pitchFamily="18" charset="0"/>
              </a:rPr>
              <a:t>đã </a:t>
            </a:r>
            <a:r>
              <a:rPr lang="vi-VN" dirty="0">
                <a:solidFill>
                  <a:srgbClr val="0033CC"/>
                </a:solidFill>
                <a:latin typeface="Times New Roman" pitchFamily="18" charset="0"/>
                <a:cs typeface="Times New Roman" pitchFamily="18" charset="0"/>
              </a:rPr>
              <a:t>hy sinh để cứu Lê Lợi </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giải vây cho cuộc khởi nghĩa.</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278531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r>
              <a:rPr lang="vi-VN" b="1" dirty="0" smtClean="0">
                <a:solidFill>
                  <a:srgbClr val="0033CC"/>
                </a:solidFill>
                <a:latin typeface="Times New Roman" pitchFamily="18" charset="0"/>
                <a:cs typeface="Times New Roman" pitchFamily="18" charset="0"/>
              </a:rPr>
              <a:t>c</a:t>
            </a:r>
            <a:r>
              <a:rPr lang="vi-VN" b="1" dirty="0">
                <a:solidFill>
                  <a:srgbClr val="0033CC"/>
                </a:solidFill>
                <a:latin typeface="Times New Roman" pitchFamily="18" charset="0"/>
                <a:cs typeface="Times New Roman" pitchFamily="18" charset="0"/>
              </a:rPr>
              <a:t>. Mở rộng địa bàn hoạt động và giành những </a:t>
            </a:r>
            <a:r>
              <a:rPr lang="vi-VN" b="1" dirty="0" smtClean="0">
                <a:solidFill>
                  <a:srgbClr val="0033CC"/>
                </a:solidFill>
                <a:latin typeface="Times New Roman" pitchFamily="18" charset="0"/>
                <a:cs typeface="Times New Roman" pitchFamily="18" charset="0"/>
              </a:rPr>
              <a:t>thắng </a:t>
            </a:r>
            <a:r>
              <a:rPr lang="vi-VN" b="1" dirty="0">
                <a:solidFill>
                  <a:srgbClr val="0033CC"/>
                </a:solidFill>
                <a:latin typeface="Times New Roman" pitchFamily="18" charset="0"/>
                <a:cs typeface="Times New Roman" pitchFamily="18" charset="0"/>
              </a:rPr>
              <a:t>lợi đầu </a:t>
            </a:r>
            <a:r>
              <a:rPr lang="vi-VN" b="1" dirty="0" smtClean="0">
                <a:solidFill>
                  <a:srgbClr val="0033CC"/>
                </a:solidFill>
                <a:latin typeface="Times New Roman" pitchFamily="18" charset="0"/>
                <a:cs typeface="Times New Roman" pitchFamily="18" charset="0"/>
              </a:rPr>
              <a:t>tiên</a:t>
            </a:r>
            <a:r>
              <a:rPr lang="en-US" b="1" dirty="0" smtClean="0">
                <a:solidFill>
                  <a:srgbClr val="0033CC"/>
                </a:solidFill>
                <a:latin typeface="Times New Roman" pitchFamily="18" charset="0"/>
                <a:cs typeface="Times New Roman" pitchFamily="18" charset="0"/>
              </a:rPr>
              <a:t>(1424-1425)</a:t>
            </a:r>
          </a:p>
        </p:txBody>
      </p:sp>
    </p:spTree>
    <p:extLst>
      <p:ext uri="{BB962C8B-B14F-4D97-AF65-F5344CB8AC3E}">
        <p14:creationId xmlns:p14="http://schemas.microsoft.com/office/powerpoint/2010/main" val="270401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3" name="Content Placeholder 2"/>
          <p:cNvPicPr>
            <a:picLocks noGrp="1" noChangeAspect="1"/>
          </p:cNvPicPr>
          <p:nvPr>
            <p:ph idx="1"/>
          </p:nvPr>
        </p:nvPicPr>
        <p:blipFill>
          <a:blip r:embed="rId2"/>
          <a:stretch>
            <a:fillRect/>
          </a:stretch>
        </p:blipFill>
        <p:spPr>
          <a:xfrm>
            <a:off x="-304800" y="-76200"/>
            <a:ext cx="9753600" cy="7162800"/>
          </a:xfrm>
          <a:prstGeom prst="rect">
            <a:avLst/>
          </a:prstGeom>
        </p:spPr>
      </p:pic>
    </p:spTree>
    <p:extLst>
      <p:ext uri="{BB962C8B-B14F-4D97-AF65-F5344CB8AC3E}">
        <p14:creationId xmlns:p14="http://schemas.microsoft.com/office/powerpoint/2010/main" val="227108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3" name="Content Placeholder 2"/>
          <p:cNvPicPr>
            <a:picLocks noGrp="1" noChangeAspect="1"/>
          </p:cNvPicPr>
          <p:nvPr>
            <p:ph idx="1"/>
          </p:nvPr>
        </p:nvPicPr>
        <p:blipFill>
          <a:blip r:embed="rId2"/>
          <a:stretch>
            <a:fillRect/>
          </a:stretch>
        </p:blipFill>
        <p:spPr>
          <a:xfrm>
            <a:off x="-76200" y="-152400"/>
            <a:ext cx="9220200" cy="7467600"/>
          </a:xfrm>
          <a:prstGeom prst="rect">
            <a:avLst/>
          </a:prstGeom>
        </p:spPr>
      </p:pic>
    </p:spTree>
    <p:extLst>
      <p:ext uri="{BB962C8B-B14F-4D97-AF65-F5344CB8AC3E}">
        <p14:creationId xmlns:p14="http://schemas.microsoft.com/office/powerpoint/2010/main" val="26040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sz="3600" b="1" dirty="0" smtClean="0">
                <a:solidFill>
                  <a:srgbClr val="FF0000"/>
                </a:solidFill>
                <a:latin typeface="Times New Roman" pitchFamily="18" charset="0"/>
                <a:cs typeface="Times New Roman" pitchFamily="18" charset="0"/>
              </a:rPr>
              <a:t>Khai </a:t>
            </a:r>
            <a:r>
              <a:rPr lang="vi-VN" sz="3600" b="1" dirty="0">
                <a:solidFill>
                  <a:srgbClr val="FF0000"/>
                </a:solidFill>
                <a:latin typeface="Times New Roman" pitchFamily="18" charset="0"/>
                <a:cs typeface="Times New Roman" pitchFamily="18" charset="0"/>
              </a:rPr>
              <a:t>thác tư liệu 19.3 và cho biết tại sao Nguyễn Chích đề xuất kế hoạch chuyển địa bàn hoạt động chính của nghĩa quân vào Nghệ An? Kế hoạch đó đem lại kết quả như thế nào?</a:t>
            </a:r>
          </a:p>
          <a:p>
            <a:pPr marL="0" indent="0" algn="just">
              <a:buNone/>
            </a:pPr>
            <a:endParaRPr lang="vi-VN" sz="3600" b="1" dirty="0">
              <a:solidFill>
                <a:srgbClr val="FF0000"/>
              </a:solidFill>
              <a:latin typeface="Times New Roman" pitchFamily="18" charset="0"/>
              <a:cs typeface="Times New Roman" pitchFamily="18" charset="0"/>
            </a:endParaRP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548149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867400"/>
          </a:xfrm>
        </p:spPr>
        <p:txBody>
          <a:bodyPr>
            <a:normAutofit lnSpcReduction="10000"/>
          </a:bodyPr>
          <a:lstStyle/>
          <a:p>
            <a:pPr marL="0" indent="0" algn="just">
              <a:buNone/>
            </a:pPr>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Khai </a:t>
            </a:r>
            <a:r>
              <a:rPr lang="vi-VN" sz="2800" b="1" dirty="0">
                <a:solidFill>
                  <a:srgbClr val="FF0000"/>
                </a:solidFill>
                <a:latin typeface="Times New Roman" pitchFamily="18" charset="0"/>
                <a:cs typeface="Times New Roman" pitchFamily="18" charset="0"/>
              </a:rPr>
              <a:t>thác tư liệu 19.3 và cho biết tại sao Nguyễn Chích đề xuất kế hoạch chuyển địa bàn hoạt động chính của nghĩa quân vào Nghệ An? Kế hoạch đó đem lại kết quả như thế nào?</a:t>
            </a:r>
          </a:p>
          <a:p>
            <a:pPr marL="0" indent="0" algn="just">
              <a:buNone/>
            </a:pPr>
            <a:r>
              <a:rPr lang="vi-VN" dirty="0">
                <a:solidFill>
                  <a:srgbClr val="0033CC"/>
                </a:solidFill>
                <a:latin typeface="Times New Roman" pitchFamily="18" charset="0"/>
                <a:cs typeface="Times New Roman" pitchFamily="18" charset="0"/>
              </a:rPr>
              <a:t>- Nguyễn Chích đề xuất kế hoạch chuyển địa bàn hoạt động chính của nghĩa quân vào Nghệ An vì ông nhận thấy Nghệ An là nơi hiểm yếu, đất rộng, người đông,..., nếu chiếm được Nghệ An, nghĩa quân có thể dựa vào sức người và của cải của Nghệ An để đánh Đông Đô, dẹp yên thiên hạ.</a:t>
            </a:r>
          </a:p>
          <a:p>
            <a:pPr marL="0" indent="0" algn="just">
              <a:buNone/>
            </a:pPr>
            <a:r>
              <a:rPr lang="vi-VN" dirty="0">
                <a:solidFill>
                  <a:srgbClr val="0033CC"/>
                </a:solidFill>
                <a:latin typeface="Times New Roman" pitchFamily="18" charset="0"/>
                <a:cs typeface="Times New Roman" pitchFamily="18" charset="0"/>
              </a:rPr>
              <a:t>- Kế hoạch đó đã giúp nghĩa quân trong vòng 10 tháng giải phóng được một vùng rộng lớn từ Thanh Hoá đến đèo Hải Vân.</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8727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r>
              <a:rPr lang="vi-VN" b="1" dirty="0" smtClean="0">
                <a:solidFill>
                  <a:srgbClr val="0033CC"/>
                </a:solidFill>
                <a:latin typeface="Times New Roman" pitchFamily="18" charset="0"/>
                <a:cs typeface="Times New Roman" pitchFamily="18" charset="0"/>
              </a:rPr>
              <a:t>c</a:t>
            </a:r>
            <a:r>
              <a:rPr lang="vi-VN" b="1" dirty="0">
                <a:solidFill>
                  <a:srgbClr val="0033CC"/>
                </a:solidFill>
                <a:latin typeface="Times New Roman" pitchFamily="18" charset="0"/>
                <a:cs typeface="Times New Roman" pitchFamily="18" charset="0"/>
              </a:rPr>
              <a:t>. Mở rộng địa bàn hoạt động và giành những </a:t>
            </a:r>
            <a:r>
              <a:rPr lang="vi-VN" b="1" dirty="0" smtClean="0">
                <a:solidFill>
                  <a:srgbClr val="0033CC"/>
                </a:solidFill>
                <a:latin typeface="Times New Roman" pitchFamily="18" charset="0"/>
                <a:cs typeface="Times New Roman" pitchFamily="18" charset="0"/>
              </a:rPr>
              <a:t>thắng </a:t>
            </a:r>
            <a:r>
              <a:rPr lang="vi-VN" b="1" dirty="0">
                <a:solidFill>
                  <a:srgbClr val="0033CC"/>
                </a:solidFill>
                <a:latin typeface="Times New Roman" pitchFamily="18" charset="0"/>
                <a:cs typeface="Times New Roman" pitchFamily="18" charset="0"/>
              </a:rPr>
              <a:t>lợi đầu </a:t>
            </a:r>
            <a:r>
              <a:rPr lang="vi-VN" b="1" dirty="0" smtClean="0">
                <a:solidFill>
                  <a:srgbClr val="0033CC"/>
                </a:solidFill>
                <a:latin typeface="Times New Roman" pitchFamily="18" charset="0"/>
                <a:cs typeface="Times New Roman" pitchFamily="18" charset="0"/>
              </a:rPr>
              <a:t>tiên</a:t>
            </a:r>
            <a:r>
              <a:rPr lang="en-US" b="1" dirty="0" smtClean="0">
                <a:solidFill>
                  <a:srgbClr val="0033CC"/>
                </a:solidFill>
                <a:latin typeface="Times New Roman" pitchFamily="18" charset="0"/>
                <a:cs typeface="Times New Roman" pitchFamily="18" charset="0"/>
              </a:rPr>
              <a:t>(1424-1425)</a:t>
            </a:r>
          </a:p>
        </p:txBody>
      </p:sp>
    </p:spTree>
    <p:extLst>
      <p:ext uri="{BB962C8B-B14F-4D97-AF65-F5344CB8AC3E}">
        <p14:creationId xmlns:p14="http://schemas.microsoft.com/office/powerpoint/2010/main" val="342354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867400"/>
          </a:xfrm>
        </p:spPr>
        <p:txBody>
          <a:bodyPr>
            <a:normAutofit/>
          </a:bodyPr>
          <a:lstStyle/>
          <a:p>
            <a:pPr marL="0" indent="0" algn="just">
              <a:buNone/>
            </a:pPr>
            <a:r>
              <a:rPr lang="vi-VN" b="1" dirty="0">
                <a:solidFill>
                  <a:srgbClr val="FF0000"/>
                </a:solidFill>
                <a:latin typeface="Times New Roman" pitchFamily="18" charset="0"/>
                <a:cs typeface="Times New Roman" pitchFamily="18" charset="0"/>
              </a:rPr>
              <a:t> c. Mở rộng địa bàn hoạt động và giành những thắng lợi đầu </a:t>
            </a:r>
            <a:r>
              <a:rPr lang="vi-VN" b="1" dirty="0" smtClean="0">
                <a:solidFill>
                  <a:srgbClr val="FF0000"/>
                </a:solidFill>
                <a:latin typeface="Times New Roman" pitchFamily="18" charset="0"/>
                <a:cs typeface="Times New Roman" pitchFamily="18" charset="0"/>
              </a:rPr>
              <a:t>tiên</a:t>
            </a:r>
            <a:r>
              <a:rPr lang="en-US" b="1" dirty="0" smtClean="0">
                <a:solidFill>
                  <a:srgbClr val="FF0000"/>
                </a:solidFill>
                <a:latin typeface="Times New Roman" pitchFamily="18" charset="0"/>
                <a:cs typeface="Times New Roman" pitchFamily="18" charset="0"/>
              </a:rPr>
              <a:t>(1424-1425)</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Nguyễn Chích đề xuất kế hoạch chuyển địa bàn hoạt động </a:t>
            </a:r>
            <a:r>
              <a:rPr lang="vi-VN" dirty="0" smtClean="0">
                <a:solidFill>
                  <a:srgbClr val="0033CC"/>
                </a:solidFill>
                <a:latin typeface="Times New Roman" pitchFamily="18" charset="0"/>
                <a:cs typeface="Times New Roman" pitchFamily="18" charset="0"/>
              </a:rPr>
              <a:t>của </a:t>
            </a:r>
            <a:r>
              <a:rPr lang="vi-VN" dirty="0" smtClean="0">
                <a:solidFill>
                  <a:srgbClr val="0033CC"/>
                </a:solidFill>
                <a:latin typeface="Times New Roman" pitchFamily="18" charset="0"/>
                <a:cs typeface="Times New Roman" pitchFamily="18" charset="0"/>
              </a:rPr>
              <a:t>nghĩa quân vào Nghệ An </a:t>
            </a:r>
            <a:r>
              <a:rPr lang="en-US" dirty="0" smtClean="0">
                <a:solidFill>
                  <a:srgbClr val="0033CC"/>
                </a:solidFill>
                <a:latin typeface="Times New Roman" pitchFamily="18" charset="0"/>
                <a:cs typeface="Times New Roman" pitchFamily="18" charset="0"/>
              </a:rPr>
              <a:t>.</a:t>
            </a: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Kế hoạch đó đã giúp nghĩa quân trong vòng 10 tháng giải phóng được một vùng rộng lớn từ Thanh Hoá đến đèo Hải Vân.</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03096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r>
              <a:rPr lang="vi-VN" b="1" dirty="0" smtClean="0">
                <a:solidFill>
                  <a:srgbClr val="0033CC"/>
                </a:solidFill>
                <a:latin typeface="Times New Roman" pitchFamily="18" charset="0"/>
                <a:cs typeface="Times New Roman" pitchFamily="18" charset="0"/>
              </a:rPr>
              <a:t>c</a:t>
            </a:r>
            <a:r>
              <a:rPr lang="vi-VN" b="1" dirty="0">
                <a:solidFill>
                  <a:srgbClr val="0033CC"/>
                </a:solidFill>
                <a:latin typeface="Times New Roman" pitchFamily="18" charset="0"/>
                <a:cs typeface="Times New Roman" pitchFamily="18" charset="0"/>
              </a:rPr>
              <a:t>. Mở rộng địa bàn hoạt động và giành những </a:t>
            </a:r>
            <a:r>
              <a:rPr lang="vi-VN" b="1" dirty="0" smtClean="0">
                <a:solidFill>
                  <a:srgbClr val="0033CC"/>
                </a:solidFill>
                <a:latin typeface="Times New Roman" pitchFamily="18" charset="0"/>
                <a:cs typeface="Times New Roman" pitchFamily="18" charset="0"/>
              </a:rPr>
              <a:t>thắng </a:t>
            </a:r>
            <a:r>
              <a:rPr lang="vi-VN" b="1" dirty="0">
                <a:solidFill>
                  <a:srgbClr val="0033CC"/>
                </a:solidFill>
                <a:latin typeface="Times New Roman" pitchFamily="18" charset="0"/>
                <a:cs typeface="Times New Roman" pitchFamily="18" charset="0"/>
              </a:rPr>
              <a:t>lợi đầu </a:t>
            </a:r>
            <a:r>
              <a:rPr lang="vi-VN" b="1" dirty="0" smtClean="0">
                <a:solidFill>
                  <a:srgbClr val="0033CC"/>
                </a:solidFill>
                <a:latin typeface="Times New Roman" pitchFamily="18" charset="0"/>
                <a:cs typeface="Times New Roman" pitchFamily="18" charset="0"/>
              </a:rPr>
              <a:t>tiên</a:t>
            </a:r>
            <a:r>
              <a:rPr lang="en-US" b="1" dirty="0" smtClean="0">
                <a:solidFill>
                  <a:srgbClr val="0033CC"/>
                </a:solidFill>
                <a:latin typeface="Times New Roman" pitchFamily="18" charset="0"/>
                <a:cs typeface="Times New Roman" pitchFamily="18" charset="0"/>
              </a:rPr>
              <a:t>(1424-1425)</a:t>
            </a:r>
          </a:p>
          <a:p>
            <a:pPr marL="0" indent="0" algn="just">
              <a:buNone/>
            </a:pPr>
            <a:r>
              <a:rPr lang="en-US" b="1" dirty="0" smtClean="0">
                <a:solidFill>
                  <a:srgbClr val="0033CC"/>
                </a:solidFill>
                <a:latin typeface="Times New Roman" pitchFamily="18" charset="0"/>
                <a:cs typeface="Times New Roman" pitchFamily="18" charset="0"/>
              </a:rPr>
              <a:t>d</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nghĩa</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toàn</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thắng</a:t>
            </a:r>
            <a:r>
              <a:rPr lang="en-US" b="1" dirty="0" smtClean="0">
                <a:solidFill>
                  <a:srgbClr val="0033CC"/>
                </a:solidFill>
                <a:latin typeface="Times New Roman" pitchFamily="18" charset="0"/>
                <a:cs typeface="Times New Roman" pitchFamily="18" charset="0"/>
              </a:rPr>
              <a:t>(1426-1427)</a:t>
            </a:r>
          </a:p>
          <a:p>
            <a:pPr marL="0" indent="0" algn="just">
              <a:buNone/>
            </a:pP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589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Dựa vào lược đồ 19.4, 19.5 và thông tin trong bài, em hãy trình bày tóm tắt diễn biến trận Tốt Động - Chúc Động và trận Chi Lăng - Xương Giang.</a:t>
            </a:r>
          </a:p>
          <a:p>
            <a:pPr marL="0" indent="0" algn="just">
              <a:buNone/>
            </a:pPr>
            <a:r>
              <a:rPr lang="en-US" sz="3600" b="1" dirty="0" smtClean="0">
                <a:solidFill>
                  <a:srgbClr val="FF0000"/>
                </a:solidFill>
                <a:latin typeface="Times New Roman" pitchFamily="18" charset="0"/>
                <a:cs typeface="Times New Roman" pitchFamily="18" charset="0"/>
              </a:rPr>
              <a:t>2. </a:t>
            </a:r>
            <a:r>
              <a:rPr lang="vi-VN" sz="3600" b="1" dirty="0" smtClean="0">
                <a:solidFill>
                  <a:srgbClr val="FF0000"/>
                </a:solidFill>
                <a:latin typeface="Times New Roman" pitchFamily="18" charset="0"/>
                <a:cs typeface="Times New Roman" pitchFamily="18" charset="0"/>
              </a:rPr>
              <a:t>Hội </a:t>
            </a:r>
            <a:r>
              <a:rPr lang="vi-VN" sz="3600" b="1" dirty="0">
                <a:solidFill>
                  <a:srgbClr val="FF0000"/>
                </a:solidFill>
                <a:latin typeface="Times New Roman" pitchFamily="18" charset="0"/>
                <a:cs typeface="Times New Roman" pitchFamily="18" charset="0"/>
              </a:rPr>
              <a:t>thề Đông Quan diễn ra trong hoàn cảnh nào ?</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770971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3" name="Content Placeholder 2"/>
          <p:cNvPicPr>
            <a:picLocks noGrp="1" noChangeAspect="1"/>
          </p:cNvPicPr>
          <p:nvPr>
            <p:ph idx="1"/>
          </p:nvPr>
        </p:nvPicPr>
        <p:blipFill>
          <a:blip r:embed="rId2"/>
          <a:stretch>
            <a:fillRect/>
          </a:stretch>
        </p:blipFill>
        <p:spPr>
          <a:xfrm>
            <a:off x="-152400" y="-228600"/>
            <a:ext cx="9448800" cy="7239000"/>
          </a:xfrm>
          <a:prstGeom prst="rect">
            <a:avLst/>
          </a:prstGeom>
        </p:spPr>
      </p:pic>
    </p:spTree>
    <p:extLst>
      <p:ext uri="{BB962C8B-B14F-4D97-AF65-F5344CB8AC3E}">
        <p14:creationId xmlns:p14="http://schemas.microsoft.com/office/powerpoint/2010/main" val="976417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3" name="Content Placeholder 2"/>
          <p:cNvPicPr>
            <a:picLocks noGrp="1" noChangeAspect="1"/>
          </p:cNvPicPr>
          <p:nvPr>
            <p:ph idx="1"/>
          </p:nvPr>
        </p:nvPicPr>
        <p:blipFill>
          <a:blip r:embed="rId2"/>
          <a:stretch>
            <a:fillRect/>
          </a:stretch>
        </p:blipFill>
        <p:spPr>
          <a:xfrm>
            <a:off x="152400" y="-76200"/>
            <a:ext cx="8839200" cy="6934200"/>
          </a:xfrm>
          <a:prstGeom prst="rect">
            <a:avLst/>
          </a:prstGeom>
        </p:spPr>
      </p:pic>
    </p:spTree>
    <p:extLst>
      <p:ext uri="{BB962C8B-B14F-4D97-AF65-F5344CB8AC3E}">
        <p14:creationId xmlns:p14="http://schemas.microsoft.com/office/powerpoint/2010/main" val="3066624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77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Dựa </a:t>
            </a:r>
            <a:r>
              <a:rPr lang="vi-VN" sz="2800" b="1" dirty="0">
                <a:solidFill>
                  <a:srgbClr val="FF0000"/>
                </a:solidFill>
                <a:latin typeface="Times New Roman" pitchFamily="18" charset="0"/>
                <a:cs typeface="Times New Roman" pitchFamily="18" charset="0"/>
              </a:rPr>
              <a:t>vào lược đồ 19.4, 19.5 và thông tin trong bài, em hãy trình bày tóm tắt diễn biến trận Tốt Động - Chúc Động và trận Chi Lăng - Xương Giang</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 Diễn biến trận Tốt Động - Chúc Động:</a:t>
            </a:r>
          </a:p>
          <a:p>
            <a:pPr marL="0" indent="0" algn="just">
              <a:buNone/>
            </a:pPr>
            <a:r>
              <a:rPr lang="vi-VN" sz="2800" dirty="0">
                <a:solidFill>
                  <a:srgbClr val="0033CC"/>
                </a:solidFill>
                <a:latin typeface="Times New Roman" pitchFamily="18" charset="0"/>
                <a:cs typeface="Times New Roman" pitchFamily="18" charset="0"/>
              </a:rPr>
              <a:t>+ Tháng 11/1426, Vương Thông chỉ huy viện binh kéo đến Đông Quan, mở cuộc tấn công đánh vào Cao Bộ - nơi quân chủ lực Lam Sơn đóng giữ.</a:t>
            </a:r>
          </a:p>
          <a:p>
            <a:pPr marL="0" indent="0" algn="just">
              <a:buNone/>
            </a:pPr>
            <a:r>
              <a:rPr lang="vi-VN" sz="2800" dirty="0">
                <a:solidFill>
                  <a:srgbClr val="0033CC"/>
                </a:solidFill>
                <a:latin typeface="Times New Roman" pitchFamily="18" charset="0"/>
                <a:cs typeface="Times New Roman" pitchFamily="18" charset="0"/>
              </a:rPr>
              <a:t>+ Nghĩa quân bố trí mai phục ở Tốt Động - Chúc Động.</a:t>
            </a:r>
          </a:p>
          <a:p>
            <a:pPr marL="0" indent="0" algn="just">
              <a:buNone/>
            </a:pPr>
            <a:r>
              <a:rPr lang="vi-VN" sz="2800" dirty="0">
                <a:solidFill>
                  <a:srgbClr val="0033CC"/>
                </a:solidFill>
                <a:latin typeface="Times New Roman" pitchFamily="18" charset="0"/>
                <a:cs typeface="Times New Roman" pitchFamily="18" charset="0"/>
              </a:rPr>
              <a:t>+ Quân Minh rơi vào trận địa, bị phục kích và tổn thất nặng nề.</a:t>
            </a:r>
          </a:p>
          <a:p>
            <a:pPr marL="0" indent="0" algn="just">
              <a:buNone/>
            </a:pPr>
            <a:r>
              <a:rPr lang="vi-VN" sz="2800" dirty="0">
                <a:solidFill>
                  <a:srgbClr val="0033CC"/>
                </a:solidFill>
                <a:latin typeface="Times New Roman" pitchFamily="18" charset="0"/>
                <a:cs typeface="Times New Roman" pitchFamily="18" charset="0"/>
              </a:rPr>
              <a:t>+ Nghĩa quân thừa thắng vây hãm Đông Quan và giải phóng nhiều châu, huyện.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617100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fontScale="90000"/>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40-43. </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smtClean="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r>
              <a:rPr lang="vi-VN" b="1" dirty="0" smtClean="0">
                <a:solidFill>
                  <a:srgbClr val="0033CC"/>
                </a:solidFill>
                <a:latin typeface="Times New Roman" pitchFamily="18" charset="0"/>
                <a:cs typeface="Times New Roman" pitchFamily="18" charset="0"/>
              </a:rPr>
              <a:t>c</a:t>
            </a:r>
            <a:r>
              <a:rPr lang="vi-VN" b="1" dirty="0">
                <a:solidFill>
                  <a:srgbClr val="0033CC"/>
                </a:solidFill>
                <a:latin typeface="Times New Roman" pitchFamily="18" charset="0"/>
                <a:cs typeface="Times New Roman" pitchFamily="18" charset="0"/>
              </a:rPr>
              <a:t>. Mở rộng địa bàn hoạt động và giành những </a:t>
            </a:r>
            <a:r>
              <a:rPr lang="vi-VN" b="1" dirty="0" smtClean="0">
                <a:solidFill>
                  <a:srgbClr val="0033CC"/>
                </a:solidFill>
                <a:latin typeface="Times New Roman" pitchFamily="18" charset="0"/>
                <a:cs typeface="Times New Roman" pitchFamily="18" charset="0"/>
              </a:rPr>
              <a:t>thắng </a:t>
            </a:r>
            <a:r>
              <a:rPr lang="vi-VN" b="1" dirty="0">
                <a:solidFill>
                  <a:srgbClr val="0033CC"/>
                </a:solidFill>
                <a:latin typeface="Times New Roman" pitchFamily="18" charset="0"/>
                <a:cs typeface="Times New Roman" pitchFamily="18" charset="0"/>
              </a:rPr>
              <a:t>lợi đầu </a:t>
            </a:r>
            <a:r>
              <a:rPr lang="vi-VN" b="1" dirty="0" smtClean="0">
                <a:solidFill>
                  <a:srgbClr val="0033CC"/>
                </a:solidFill>
                <a:latin typeface="Times New Roman" pitchFamily="18" charset="0"/>
                <a:cs typeface="Times New Roman" pitchFamily="18" charset="0"/>
              </a:rPr>
              <a:t>tiên</a:t>
            </a:r>
            <a:r>
              <a:rPr lang="en-US" b="1" dirty="0" smtClean="0">
                <a:solidFill>
                  <a:srgbClr val="0033CC"/>
                </a:solidFill>
                <a:latin typeface="Times New Roman" pitchFamily="18" charset="0"/>
                <a:cs typeface="Times New Roman" pitchFamily="18" charset="0"/>
              </a:rPr>
              <a:t>(1424-1425)</a:t>
            </a:r>
          </a:p>
          <a:p>
            <a:pPr marL="0" indent="0" algn="just">
              <a:buNone/>
            </a:pPr>
            <a:r>
              <a:rPr lang="en-US" b="1" dirty="0" smtClean="0">
                <a:solidFill>
                  <a:srgbClr val="0033CC"/>
                </a:solidFill>
                <a:latin typeface="Times New Roman" pitchFamily="18" charset="0"/>
                <a:cs typeface="Times New Roman" pitchFamily="18" charset="0"/>
              </a:rPr>
              <a:t>d</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nghĩa</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toàn</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thắng</a:t>
            </a:r>
            <a:r>
              <a:rPr lang="en-US" b="1" dirty="0" smtClean="0">
                <a:solidFill>
                  <a:srgbClr val="0033CC"/>
                </a:solidFill>
                <a:latin typeface="Times New Roman" pitchFamily="18" charset="0"/>
                <a:cs typeface="Times New Roman" pitchFamily="18" charset="0"/>
              </a:rPr>
              <a:t>(1426-1427)</a:t>
            </a: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thắng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ý </a:t>
            </a:r>
            <a:r>
              <a:rPr lang="en-US" b="1" dirty="0" err="1">
                <a:solidFill>
                  <a:srgbClr val="FF0000"/>
                </a:solidFill>
                <a:latin typeface="Times New Roman" pitchFamily="18" charset="0"/>
                <a:cs typeface="Times New Roman" pitchFamily="18" charset="0"/>
              </a:rPr>
              <a:t>nghĩa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lịch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sử</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77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Dựa </a:t>
            </a:r>
            <a:r>
              <a:rPr lang="vi-VN" sz="2800" b="1" dirty="0">
                <a:solidFill>
                  <a:srgbClr val="FF0000"/>
                </a:solidFill>
                <a:latin typeface="Times New Roman" pitchFamily="18" charset="0"/>
                <a:cs typeface="Times New Roman" pitchFamily="18" charset="0"/>
              </a:rPr>
              <a:t>vào lược đồ 19.4, 19.5 và thông tin trong bài, em hãy trình bày tóm tắt diễn biến trận Tốt Động - Chúc Động và trận Chi Lăng - Xương Giang</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Diễn biến trận Chi Lăng - Xương Giang:</a:t>
            </a:r>
          </a:p>
          <a:p>
            <a:pPr marL="0" indent="0" algn="just">
              <a:buNone/>
            </a:pPr>
            <a:r>
              <a:rPr lang="vi-VN" sz="2800" dirty="0">
                <a:solidFill>
                  <a:srgbClr val="0033CC"/>
                </a:solidFill>
                <a:latin typeface="Times New Roman" pitchFamily="18" charset="0"/>
                <a:cs typeface="Times New Roman" pitchFamily="18" charset="0"/>
              </a:rPr>
              <a:t>+ Tháng 10/1427, Liễu Thăng và Mộc Thạnh dẫn 15 vạn quân chia thành 2 ngả tiến vào nước ta, chi viện cho Vương Thông.</a:t>
            </a:r>
          </a:p>
          <a:p>
            <a:pPr marL="0" indent="0" algn="just">
              <a:buNone/>
            </a:pPr>
            <a:r>
              <a:rPr lang="vi-VN" sz="2800" dirty="0">
                <a:solidFill>
                  <a:srgbClr val="0033CC"/>
                </a:solidFill>
                <a:latin typeface="Times New Roman" pitchFamily="18" charset="0"/>
                <a:cs typeface="Times New Roman" pitchFamily="18" charset="0"/>
              </a:rPr>
              <a:t>+ Tại Chi Lăng, quân Minh rơi vào trận địa phục kích của nghĩa quân, Liễu Thăng bị chém đầu, số quân còn lại rút về Xương Giang cũng bị truy đuổi và tiêu diệt, Mộc Thạnh vội vã rút quân về nước.</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074822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Hội thề Đông Quan diễn ra trong hoàn cảnh nào ?</a:t>
            </a:r>
          </a:p>
          <a:p>
            <a:pPr marL="0" indent="0" algn="just">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Sau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khi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hai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đạo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viện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binh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của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giặc</a:t>
            </a:r>
            <a:r>
              <a:rPr lang="en-US" dirty="0" smtClean="0">
                <a:solidFill>
                  <a:srgbClr val="0033CC"/>
                </a:solidFill>
                <a:latin typeface="Times New Roman" pitchFamily="18" charset="0"/>
                <a:cs typeface="Times New Roman" pitchFamily="18" charset="0"/>
              </a:rPr>
              <a:t> Minh </a:t>
            </a:r>
            <a:r>
              <a:rPr lang="en-US" dirty="0" err="1" smtClean="0">
                <a:solidFill>
                  <a:srgbClr val="0033CC"/>
                </a:solidFill>
                <a:latin typeface="Times New Roman" pitchFamily="18" charset="0"/>
                <a:cs typeface="Times New Roman" pitchFamily="18" charset="0"/>
              </a:rPr>
              <a:t>bị</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nghĩa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quân</a:t>
            </a:r>
            <a:r>
              <a:rPr lang="en-US" dirty="0" smtClean="0">
                <a:solidFill>
                  <a:srgbClr val="0033CC"/>
                </a:solidFill>
                <a:latin typeface="Times New Roman" pitchFamily="18" charset="0"/>
                <a:cs typeface="Times New Roman" pitchFamily="18" charset="0"/>
              </a:rPr>
              <a:t> Lam </a:t>
            </a:r>
            <a:r>
              <a:rPr lang="en-US" dirty="0" err="1" smtClean="0">
                <a:solidFill>
                  <a:srgbClr val="0033CC"/>
                </a:solidFill>
                <a:latin typeface="Times New Roman" pitchFamily="18" charset="0"/>
                <a:cs typeface="Times New Roman" pitchFamily="18" charset="0"/>
              </a:rPr>
              <a:t>Sơn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tiêu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diệt</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thành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Đông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Quan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bị</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bao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vây</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Nguyễn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Trãi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viết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thư</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dụ</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giặc</a:t>
            </a:r>
            <a:r>
              <a:rPr lang="en-US" dirty="0" smtClean="0">
                <a:solidFill>
                  <a:srgbClr val="0033CC"/>
                </a:solidFill>
                <a:latin typeface="Times New Roman" pitchFamily="18" charset="0"/>
                <a:cs typeface="Times New Roman" pitchFamily="18" charset="0"/>
              </a:rPr>
              <a:t> Minh </a:t>
            </a:r>
            <a:r>
              <a:rPr lang="en-US" dirty="0" err="1" smtClean="0">
                <a:solidFill>
                  <a:srgbClr val="0033CC"/>
                </a:solidFill>
                <a:latin typeface="Times New Roman" pitchFamily="18" charset="0"/>
                <a:cs typeface="Times New Roman" pitchFamily="18" charset="0"/>
              </a:rPr>
              <a:t>ra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hàng</a:t>
            </a:r>
            <a:r>
              <a:rPr lang="en-US" dirty="0" smtClean="0">
                <a:solidFill>
                  <a:srgbClr val="0033CC"/>
                </a:solidFill>
                <a:latin typeface="Times New Roman" pitchFamily="18" charset="0"/>
                <a:cs typeface="Times New Roman" pitchFamily="18" charset="0"/>
              </a:rPr>
              <a:t>.</a:t>
            </a:r>
          </a:p>
          <a:p>
            <a:pPr marL="0" indent="0" algn="just">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Ngày</a:t>
            </a:r>
            <a:r>
              <a:rPr lang="en-US" dirty="0" smtClean="0">
                <a:solidFill>
                  <a:srgbClr val="0033CC"/>
                </a:solidFill>
                <a:latin typeface="Times New Roman" pitchFamily="18" charset="0"/>
                <a:cs typeface="Times New Roman" pitchFamily="18" charset="0"/>
              </a:rPr>
              <a:t> 10-12-1427, </a:t>
            </a:r>
            <a:r>
              <a:rPr lang="en-US" dirty="0" err="1" smtClean="0">
                <a:solidFill>
                  <a:srgbClr val="0033CC"/>
                </a:solidFill>
                <a:latin typeface="Times New Roman" pitchFamily="18" charset="0"/>
                <a:cs typeface="Times New Roman" pitchFamily="18" charset="0"/>
              </a:rPr>
              <a:t>tại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phía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nam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thành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Đông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Quan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đã</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diễn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ra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hội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thề</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chấm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dứt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chiến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tranh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quân</a:t>
            </a:r>
            <a:r>
              <a:rPr lang="en-US" dirty="0" smtClean="0">
                <a:solidFill>
                  <a:srgbClr val="0033CC"/>
                </a:solidFill>
                <a:latin typeface="Times New Roman" pitchFamily="18" charset="0"/>
                <a:cs typeface="Times New Roman" pitchFamily="18" charset="0"/>
              </a:rPr>
              <a:t> Minh </a:t>
            </a:r>
            <a:r>
              <a:rPr lang="en-US" dirty="0" err="1" smtClean="0">
                <a:solidFill>
                  <a:srgbClr val="0033CC"/>
                </a:solidFill>
                <a:latin typeface="Times New Roman" pitchFamily="18" charset="0"/>
                <a:cs typeface="Times New Roman" pitchFamily="18" charset="0"/>
              </a:rPr>
              <a:t>rút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về</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717910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r>
              <a:rPr lang="vi-VN" b="1" dirty="0" smtClean="0">
                <a:solidFill>
                  <a:srgbClr val="0033CC"/>
                </a:solidFill>
                <a:latin typeface="Times New Roman" pitchFamily="18" charset="0"/>
                <a:cs typeface="Times New Roman" pitchFamily="18" charset="0"/>
              </a:rPr>
              <a:t>c</a:t>
            </a:r>
            <a:r>
              <a:rPr lang="vi-VN" b="1" dirty="0">
                <a:solidFill>
                  <a:srgbClr val="0033CC"/>
                </a:solidFill>
                <a:latin typeface="Times New Roman" pitchFamily="18" charset="0"/>
                <a:cs typeface="Times New Roman" pitchFamily="18" charset="0"/>
              </a:rPr>
              <a:t>. Mở rộng địa bàn hoạt động và giành những </a:t>
            </a:r>
            <a:r>
              <a:rPr lang="vi-VN" b="1" dirty="0" smtClean="0">
                <a:solidFill>
                  <a:srgbClr val="0033CC"/>
                </a:solidFill>
                <a:latin typeface="Times New Roman" pitchFamily="18" charset="0"/>
                <a:cs typeface="Times New Roman" pitchFamily="18" charset="0"/>
              </a:rPr>
              <a:t>thắng </a:t>
            </a:r>
            <a:r>
              <a:rPr lang="vi-VN" b="1" dirty="0">
                <a:solidFill>
                  <a:srgbClr val="0033CC"/>
                </a:solidFill>
                <a:latin typeface="Times New Roman" pitchFamily="18" charset="0"/>
                <a:cs typeface="Times New Roman" pitchFamily="18" charset="0"/>
              </a:rPr>
              <a:t>lợi đầu </a:t>
            </a:r>
            <a:r>
              <a:rPr lang="vi-VN" b="1" dirty="0" smtClean="0">
                <a:solidFill>
                  <a:srgbClr val="0033CC"/>
                </a:solidFill>
                <a:latin typeface="Times New Roman" pitchFamily="18" charset="0"/>
                <a:cs typeface="Times New Roman" pitchFamily="18" charset="0"/>
              </a:rPr>
              <a:t>tiên</a:t>
            </a:r>
            <a:r>
              <a:rPr lang="en-US" b="1" dirty="0" smtClean="0">
                <a:solidFill>
                  <a:srgbClr val="0033CC"/>
                </a:solidFill>
                <a:latin typeface="Times New Roman" pitchFamily="18" charset="0"/>
                <a:cs typeface="Times New Roman" pitchFamily="18" charset="0"/>
              </a:rPr>
              <a:t>(1424-1425)</a:t>
            </a:r>
          </a:p>
          <a:p>
            <a:pPr marL="0" indent="0" algn="just">
              <a:buNone/>
            </a:pPr>
            <a:r>
              <a:rPr lang="en-US" b="1" dirty="0" smtClean="0">
                <a:solidFill>
                  <a:srgbClr val="0033CC"/>
                </a:solidFill>
                <a:latin typeface="Times New Roman" pitchFamily="18" charset="0"/>
                <a:cs typeface="Times New Roman" pitchFamily="18" charset="0"/>
              </a:rPr>
              <a:t>d</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nghĩa</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toàn</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thắng</a:t>
            </a:r>
            <a:r>
              <a:rPr lang="en-US" b="1" dirty="0" smtClean="0">
                <a:solidFill>
                  <a:srgbClr val="0033CC"/>
                </a:solidFill>
                <a:latin typeface="Times New Roman" pitchFamily="18" charset="0"/>
                <a:cs typeface="Times New Roman" pitchFamily="18" charset="0"/>
              </a:rPr>
              <a:t>(1426-1427)</a:t>
            </a:r>
          </a:p>
          <a:p>
            <a:pPr marL="0" indent="0" algn="just">
              <a:buNone/>
            </a:pP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1437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104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d</a:t>
            </a:r>
            <a:r>
              <a:rPr lang="vi-VN" sz="2800" b="1" dirty="0">
                <a:solidFill>
                  <a:srgbClr val="FF0000"/>
                </a:solidFill>
                <a:latin typeface="Times New Roman" pitchFamily="18" charset="0"/>
                <a:cs typeface="Times New Roman" pitchFamily="18" charset="0"/>
              </a:rPr>
              <a:t>. Khởi nghĩa toàn </a:t>
            </a:r>
            <a:r>
              <a:rPr lang="vi-VN" sz="2800" b="1" dirty="0" smtClean="0">
                <a:solidFill>
                  <a:srgbClr val="FF0000"/>
                </a:solidFill>
                <a:latin typeface="Times New Roman" pitchFamily="18" charset="0"/>
                <a:cs typeface="Times New Roman" pitchFamily="18" charset="0"/>
              </a:rPr>
              <a:t>thắng</a:t>
            </a:r>
            <a:r>
              <a:rPr lang="en-US" sz="2800" b="1" dirty="0" smtClean="0">
                <a:solidFill>
                  <a:srgbClr val="FF0000"/>
                </a:solidFill>
                <a:latin typeface="Times New Roman" pitchFamily="18" charset="0"/>
                <a:cs typeface="Times New Roman" pitchFamily="18" charset="0"/>
              </a:rPr>
              <a:t>(1426-1427)</a:t>
            </a: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Diễn biến trận Tốt Động - Chúc Động:</a:t>
            </a:r>
          </a:p>
          <a:p>
            <a:pPr marL="0" indent="0" algn="just">
              <a:buNone/>
            </a:pPr>
            <a:r>
              <a:rPr lang="vi-VN" sz="2800" dirty="0">
                <a:solidFill>
                  <a:srgbClr val="0033CC"/>
                </a:solidFill>
                <a:latin typeface="Times New Roman" pitchFamily="18" charset="0"/>
                <a:cs typeface="Times New Roman" pitchFamily="18" charset="0"/>
              </a:rPr>
              <a:t>+ Tháng 11/1426, Vương Thông chỉ huy viện binh kéo đến Đông Quan, mở cuộc tấn công đánh vào Cao Bộ - nơi quân chủ lực Lam Sơn đóng giữ.</a:t>
            </a:r>
          </a:p>
          <a:p>
            <a:pPr marL="0" indent="0" algn="just">
              <a:buNone/>
            </a:pPr>
            <a:r>
              <a:rPr lang="vi-VN" sz="2800" dirty="0">
                <a:solidFill>
                  <a:srgbClr val="0033CC"/>
                </a:solidFill>
                <a:latin typeface="Times New Roman" pitchFamily="18" charset="0"/>
                <a:cs typeface="Times New Roman" pitchFamily="18" charset="0"/>
              </a:rPr>
              <a:t>+ Nghĩa quân bố trí mai phục ở Tốt Động - Chúc Động.</a:t>
            </a:r>
          </a:p>
          <a:p>
            <a:pPr marL="0" indent="0" algn="just">
              <a:buNone/>
            </a:pPr>
            <a:r>
              <a:rPr lang="vi-VN" sz="2800" dirty="0">
                <a:solidFill>
                  <a:srgbClr val="0033CC"/>
                </a:solidFill>
                <a:latin typeface="Times New Roman" pitchFamily="18" charset="0"/>
                <a:cs typeface="Times New Roman" pitchFamily="18" charset="0"/>
              </a:rPr>
              <a:t>+ Quân Minh rơi vào trận địa, bị phục kích và tổn thất nặng nề.</a:t>
            </a:r>
          </a:p>
          <a:p>
            <a:pPr marL="0" indent="0" algn="just">
              <a:buNone/>
            </a:pPr>
            <a:r>
              <a:rPr lang="vi-VN" sz="2800" dirty="0">
                <a:solidFill>
                  <a:srgbClr val="0033CC"/>
                </a:solidFill>
                <a:latin typeface="Times New Roman" pitchFamily="18" charset="0"/>
                <a:cs typeface="Times New Roman" pitchFamily="18" charset="0"/>
              </a:rPr>
              <a:t>+ Nghĩa quân thừa thắng vây hãm Đông Quan và giải phóng nhiều châu, huyện.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298378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104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d</a:t>
            </a:r>
            <a:r>
              <a:rPr lang="vi-VN" sz="2800" b="1" dirty="0">
                <a:solidFill>
                  <a:srgbClr val="FF0000"/>
                </a:solidFill>
                <a:latin typeface="Times New Roman" pitchFamily="18" charset="0"/>
                <a:cs typeface="Times New Roman" pitchFamily="18" charset="0"/>
              </a:rPr>
              <a:t>. Khởi nghĩa toàn </a:t>
            </a:r>
            <a:r>
              <a:rPr lang="vi-VN" sz="2800" b="1" dirty="0" smtClean="0">
                <a:solidFill>
                  <a:srgbClr val="FF0000"/>
                </a:solidFill>
                <a:latin typeface="Times New Roman" pitchFamily="18" charset="0"/>
                <a:cs typeface="Times New Roman" pitchFamily="18" charset="0"/>
              </a:rPr>
              <a:t>thắng</a:t>
            </a:r>
            <a:r>
              <a:rPr lang="en-US" sz="2800" b="1" dirty="0" smtClean="0">
                <a:solidFill>
                  <a:srgbClr val="FF0000"/>
                </a:solidFill>
                <a:latin typeface="Times New Roman" pitchFamily="18" charset="0"/>
                <a:cs typeface="Times New Roman" pitchFamily="18" charset="0"/>
              </a:rPr>
              <a:t>(1426-1427)</a:t>
            </a: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Diễn biến trận Tốt Động - Chúc Động:</a:t>
            </a: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Diễn biến trận Chi Lăng - Xương Giang:</a:t>
            </a:r>
          </a:p>
          <a:p>
            <a:pPr marL="0" indent="0" algn="just">
              <a:buNone/>
            </a:pPr>
            <a:r>
              <a:rPr lang="vi-VN" sz="2800" dirty="0">
                <a:solidFill>
                  <a:srgbClr val="0033CC"/>
                </a:solidFill>
                <a:latin typeface="Times New Roman" pitchFamily="18" charset="0"/>
                <a:cs typeface="Times New Roman" pitchFamily="18" charset="0"/>
              </a:rPr>
              <a:t>+ Tháng 10/1427, Liễu Thăng và Mộc Thạnh dẫn 15 vạn quân chia thành 2 ngả tiến vào nước </a:t>
            </a:r>
            <a:r>
              <a:rPr lang="vi-VN" sz="2800" dirty="0" smtClean="0">
                <a:solidFill>
                  <a:srgbClr val="0033CC"/>
                </a:solidFill>
                <a:latin typeface="Times New Roman" pitchFamily="18" charset="0"/>
                <a:cs typeface="Times New Roman" pitchFamily="18" charset="0"/>
              </a:rPr>
              <a:t>ta</a:t>
            </a:r>
            <a:r>
              <a:rPr lang="en-US" sz="2800" dirty="0" smtClean="0">
                <a:solidFill>
                  <a:srgbClr val="0033CC"/>
                </a:solidFill>
                <a:latin typeface="Times New Roman" pitchFamily="18" charset="0"/>
                <a:cs typeface="Times New Roman" pitchFamily="18" charset="0"/>
              </a:rPr>
              <a:t>.</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Tại Chi Lăng, quân Minh rơi vào trận địa phục kích của nghĩa quân, Liễu Thăng bị </a:t>
            </a:r>
            <a:r>
              <a:rPr lang="en-US" sz="2800" dirty="0" err="1" smtClean="0">
                <a:solidFill>
                  <a:srgbClr val="0033CC"/>
                </a:solidFill>
                <a:latin typeface="Times New Roman" pitchFamily="18" charset="0"/>
                <a:cs typeface="Times New Roman" pitchFamily="18" charset="0"/>
              </a:rPr>
              <a:t>giết</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số quân còn lại rút về Xương Giang cũng bị truy đuổi và tiêu diệt, Mộc Thạnh vội vã rút quân về nước.</a:t>
            </a:r>
          </a:p>
          <a:p>
            <a:pPr marL="0" indent="0" algn="just">
              <a:buNone/>
            </a:pPr>
            <a:r>
              <a:rPr lang="vi-VN" sz="2800" dirty="0">
                <a:solidFill>
                  <a:srgbClr val="0033CC"/>
                </a:solidFill>
                <a:latin typeface="Times New Roman" pitchFamily="18" charset="0"/>
                <a:cs typeface="Times New Roman" pitchFamily="18" charset="0"/>
              </a:rPr>
              <a:t>- Cuối năm 1427, quân Minh chấp nhận Hội thề ở Đông Quan, xin rút quân về nước.</a:t>
            </a: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941159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(1418-1423)</a:t>
            </a:r>
          </a:p>
          <a:p>
            <a:pPr marL="0" indent="0" algn="just">
              <a:buNone/>
            </a:pPr>
            <a:r>
              <a:rPr lang="vi-VN" b="1" dirty="0" smtClean="0">
                <a:solidFill>
                  <a:srgbClr val="0033CC"/>
                </a:solidFill>
                <a:latin typeface="Times New Roman" pitchFamily="18" charset="0"/>
                <a:cs typeface="Times New Roman" pitchFamily="18" charset="0"/>
              </a:rPr>
              <a:t>c</a:t>
            </a:r>
            <a:r>
              <a:rPr lang="vi-VN" b="1" dirty="0">
                <a:solidFill>
                  <a:srgbClr val="0033CC"/>
                </a:solidFill>
                <a:latin typeface="Times New Roman" pitchFamily="18" charset="0"/>
                <a:cs typeface="Times New Roman" pitchFamily="18" charset="0"/>
              </a:rPr>
              <a:t>. Mở rộng địa bàn hoạt động và giành những </a:t>
            </a:r>
            <a:r>
              <a:rPr lang="vi-VN" b="1" dirty="0" smtClean="0">
                <a:solidFill>
                  <a:srgbClr val="0033CC"/>
                </a:solidFill>
                <a:latin typeface="Times New Roman" pitchFamily="18" charset="0"/>
                <a:cs typeface="Times New Roman" pitchFamily="18" charset="0"/>
              </a:rPr>
              <a:t>thắng </a:t>
            </a:r>
            <a:r>
              <a:rPr lang="vi-VN" b="1" dirty="0">
                <a:solidFill>
                  <a:srgbClr val="0033CC"/>
                </a:solidFill>
                <a:latin typeface="Times New Roman" pitchFamily="18" charset="0"/>
                <a:cs typeface="Times New Roman" pitchFamily="18" charset="0"/>
              </a:rPr>
              <a:t>lợi đầu </a:t>
            </a:r>
            <a:r>
              <a:rPr lang="vi-VN" b="1" dirty="0" smtClean="0">
                <a:solidFill>
                  <a:srgbClr val="0033CC"/>
                </a:solidFill>
                <a:latin typeface="Times New Roman" pitchFamily="18" charset="0"/>
                <a:cs typeface="Times New Roman" pitchFamily="18" charset="0"/>
              </a:rPr>
              <a:t>tiên</a:t>
            </a:r>
            <a:r>
              <a:rPr lang="en-US" b="1" dirty="0" smtClean="0">
                <a:solidFill>
                  <a:srgbClr val="0033CC"/>
                </a:solidFill>
                <a:latin typeface="Times New Roman" pitchFamily="18" charset="0"/>
                <a:cs typeface="Times New Roman" pitchFamily="18" charset="0"/>
              </a:rPr>
              <a:t>(1424-1425)</a:t>
            </a:r>
          </a:p>
          <a:p>
            <a:pPr marL="0" indent="0" algn="just">
              <a:buNone/>
            </a:pPr>
            <a:r>
              <a:rPr lang="en-US" b="1" dirty="0" smtClean="0">
                <a:solidFill>
                  <a:srgbClr val="0033CC"/>
                </a:solidFill>
                <a:latin typeface="Times New Roman" pitchFamily="18" charset="0"/>
                <a:cs typeface="Times New Roman" pitchFamily="18" charset="0"/>
              </a:rPr>
              <a:t>d</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nghĩa</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toàn</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thắng</a:t>
            </a:r>
            <a:r>
              <a:rPr lang="en-US" b="1" dirty="0" smtClean="0">
                <a:solidFill>
                  <a:srgbClr val="0033CC"/>
                </a:solidFill>
                <a:latin typeface="Times New Roman" pitchFamily="18" charset="0"/>
                <a:cs typeface="Times New Roman" pitchFamily="18" charset="0"/>
              </a:rPr>
              <a:t>(1426-1427)</a:t>
            </a: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thắng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ý </a:t>
            </a:r>
            <a:r>
              <a:rPr lang="en-US" b="1" dirty="0" err="1">
                <a:solidFill>
                  <a:srgbClr val="FF0000"/>
                </a:solidFill>
                <a:latin typeface="Times New Roman" pitchFamily="18" charset="0"/>
                <a:cs typeface="Times New Roman" pitchFamily="18" charset="0"/>
              </a:rPr>
              <a:t>nghĩa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lịch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sử</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72120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 </a:t>
            </a:r>
            <a:r>
              <a:rPr lang="vi-VN" sz="3600" b="1" dirty="0" smtClean="0">
                <a:solidFill>
                  <a:srgbClr val="FF0000"/>
                </a:solidFill>
                <a:latin typeface="Times New Roman" pitchFamily="18" charset="0"/>
                <a:cs typeface="Times New Roman" pitchFamily="18" charset="0"/>
              </a:rPr>
              <a:t>Giải </a:t>
            </a:r>
            <a:r>
              <a:rPr lang="vi-VN" sz="3600" b="1" dirty="0">
                <a:solidFill>
                  <a:srgbClr val="FF0000"/>
                </a:solidFill>
                <a:latin typeface="Times New Roman" pitchFamily="18" charset="0"/>
                <a:cs typeface="Times New Roman" pitchFamily="18" charset="0"/>
              </a:rPr>
              <a:t>thích nguyên nhân chính dẫn đến thắng lợi của cuộc khởi nghĩa Lam Sơn.</a:t>
            </a:r>
          </a:p>
          <a:p>
            <a:pPr marL="0" indent="0" algn="just">
              <a:buNone/>
            </a:pPr>
            <a:r>
              <a:rPr lang="en-US" sz="3600" b="1" dirty="0" smtClean="0">
                <a:solidFill>
                  <a:srgbClr val="FF0000"/>
                </a:solidFill>
                <a:latin typeface="Times New Roman" pitchFamily="18" charset="0"/>
                <a:cs typeface="Times New Roman" pitchFamily="18" charset="0"/>
              </a:rPr>
              <a:t>2. </a:t>
            </a:r>
            <a:r>
              <a:rPr lang="vi-VN" sz="3600" b="1" dirty="0" smtClean="0">
                <a:solidFill>
                  <a:srgbClr val="FF0000"/>
                </a:solidFill>
                <a:latin typeface="Times New Roman" pitchFamily="18" charset="0"/>
                <a:cs typeface="Times New Roman" pitchFamily="18" charset="0"/>
              </a:rPr>
              <a:t>Hãy </a:t>
            </a:r>
            <a:r>
              <a:rPr lang="vi-VN" sz="3600" b="1" dirty="0">
                <a:solidFill>
                  <a:srgbClr val="FF0000"/>
                </a:solidFill>
                <a:latin typeface="Times New Roman" pitchFamily="18" charset="0"/>
                <a:cs typeface="Times New Roman" pitchFamily="18" charset="0"/>
              </a:rPr>
              <a:t>trình bày ý nghĩa lịch sử của cuộc khởi nghĩa Lam Sơn.</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35983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Giải thích nguyên nhân chính dẫn đến thắng lợi của cuộc khởi nghĩa Lam Sơn.</a:t>
            </a:r>
          </a:p>
          <a:p>
            <a:pPr marL="0" indent="0" algn="just">
              <a:buNone/>
            </a:pPr>
            <a:r>
              <a:rPr lang="vi-VN" dirty="0">
                <a:solidFill>
                  <a:srgbClr val="0033CC"/>
                </a:solidFill>
                <a:latin typeface="Times New Roman" pitchFamily="18" charset="0"/>
                <a:cs typeface="Times New Roman" pitchFamily="18" charset="0"/>
              </a:rPr>
              <a:t>- Nguyên nhân </a:t>
            </a:r>
            <a:r>
              <a:rPr lang="en-US" dirty="0" err="1" smtClean="0">
                <a:solidFill>
                  <a:srgbClr val="0033CC"/>
                </a:solidFill>
                <a:latin typeface="Times New Roman" pitchFamily="18" charset="0"/>
                <a:cs typeface="Times New Roman" pitchFamily="18" charset="0"/>
              </a:rPr>
              <a:t>thắng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lợi</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Do tinh thần yêu nước, đoàn kết của cả dân tộc.</a:t>
            </a:r>
          </a:p>
          <a:p>
            <a:pPr marL="0" indent="0" algn="just">
              <a:buNone/>
            </a:pPr>
            <a:r>
              <a:rPr lang="vi-VN" dirty="0">
                <a:solidFill>
                  <a:srgbClr val="0033CC"/>
                </a:solidFill>
                <a:latin typeface="Times New Roman" pitchFamily="18" charset="0"/>
                <a:cs typeface="Times New Roman" pitchFamily="18" charset="0"/>
              </a:rPr>
              <a:t>+ Những người lãnh đạo khởi nghĩa đã đề ra đường lối chiến lược, chiến thuật đúng đắn: Lê Lợi, Nguyễn Trãi đã biết dựa vào dân, đưa cuộc khởi nghĩa phát triển thành cuộc chiến tranh giải phóng dân tộc.</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105743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Hãy trình bày ý nghĩa lịch sử của cuộc khởi nghĩa Lam Sơn.</a:t>
            </a:r>
          </a:p>
          <a:p>
            <a:pPr marL="0" indent="0" algn="just">
              <a:buNone/>
            </a:pPr>
            <a:r>
              <a:rPr lang="vi-VN" dirty="0">
                <a:solidFill>
                  <a:srgbClr val="0033CC"/>
                </a:solidFill>
                <a:latin typeface="Times New Roman" pitchFamily="18" charset="0"/>
                <a:cs typeface="Times New Roman" pitchFamily="18" charset="0"/>
              </a:rPr>
              <a:t>- </a:t>
            </a:r>
            <a:r>
              <a:rPr lang="en-US" dirty="0">
                <a:solidFill>
                  <a:srgbClr val="0033CC"/>
                </a:solidFill>
                <a:latin typeface="Times New Roman" pitchFamily="18" charset="0"/>
                <a:cs typeface="Times New Roman" pitchFamily="18" charset="0"/>
              </a:rPr>
              <a:t>Ý</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nghĩa lịch </a:t>
            </a:r>
            <a:r>
              <a:rPr lang="vi-VN" dirty="0" smtClean="0">
                <a:solidFill>
                  <a:srgbClr val="0033CC"/>
                </a:solidFill>
                <a:latin typeface="Times New Roman" pitchFamily="18" charset="0"/>
                <a:cs typeface="Times New Roman" pitchFamily="18" charset="0"/>
              </a:rPr>
              <a:t>sử</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Khởi </a:t>
            </a:r>
            <a:r>
              <a:rPr lang="vi-VN" dirty="0">
                <a:solidFill>
                  <a:srgbClr val="0033CC"/>
                </a:solidFill>
                <a:latin typeface="Times New Roman" pitchFamily="18" charset="0"/>
                <a:cs typeface="Times New Roman" pitchFamily="18" charset="0"/>
              </a:rPr>
              <a:t>nghĩa đã lật đổ được ách thống trị tàn bạo của nhà Minh, mở ra thời kì phát triển mới của Đại Việt.</a:t>
            </a: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651753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Những năm đầu của cuộc khởi </a:t>
            </a:r>
            <a:r>
              <a:rPr lang="vi-VN" b="1" dirty="0"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c</a:t>
            </a:r>
            <a:r>
              <a:rPr lang="vi-VN" b="1" dirty="0">
                <a:solidFill>
                  <a:srgbClr val="0033CC"/>
                </a:solidFill>
                <a:latin typeface="Times New Roman" pitchFamily="18" charset="0"/>
                <a:cs typeface="Times New Roman" pitchFamily="18" charset="0"/>
              </a:rPr>
              <a:t>. Mở rộng địa bàn hoạt động và giành những </a:t>
            </a:r>
            <a:r>
              <a:rPr lang="vi-VN" b="1" dirty="0" smtClean="0">
                <a:solidFill>
                  <a:srgbClr val="0033CC"/>
                </a:solidFill>
                <a:latin typeface="Times New Roman" pitchFamily="18" charset="0"/>
                <a:cs typeface="Times New Roman" pitchFamily="18" charset="0"/>
              </a:rPr>
              <a:t>thắng </a:t>
            </a:r>
            <a:r>
              <a:rPr lang="vi-VN" b="1" dirty="0">
                <a:solidFill>
                  <a:srgbClr val="0033CC"/>
                </a:solidFill>
                <a:latin typeface="Times New Roman" pitchFamily="18" charset="0"/>
                <a:cs typeface="Times New Roman" pitchFamily="18" charset="0"/>
              </a:rPr>
              <a:t>lợi đầu </a:t>
            </a:r>
            <a:r>
              <a:rPr lang="vi-VN" b="1" dirty="0" smtClean="0">
                <a:solidFill>
                  <a:srgbClr val="0033CC"/>
                </a:solidFill>
                <a:latin typeface="Times New Roman" pitchFamily="18" charset="0"/>
                <a:cs typeface="Times New Roman" pitchFamily="18" charset="0"/>
              </a:rPr>
              <a:t>tiên</a:t>
            </a:r>
            <a:endParaRPr lang="en-US" b="1" dirty="0" smtClean="0">
              <a:solidFill>
                <a:srgbClr val="0033CC"/>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d</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nghĩa</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toàn</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thắng</a:t>
            </a:r>
            <a:endParaRPr lang="en-US" b="1" dirty="0" smtClean="0">
              <a:solidFill>
                <a:srgbClr val="0033CC"/>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thắng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ý </a:t>
            </a:r>
            <a:r>
              <a:rPr lang="en-US" b="1" dirty="0" err="1">
                <a:solidFill>
                  <a:srgbClr val="FF0000"/>
                </a:solidFill>
                <a:latin typeface="Times New Roman" pitchFamily="18" charset="0"/>
                <a:cs typeface="Times New Roman" pitchFamily="18" charset="0"/>
              </a:rPr>
              <a:t>nghĩa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lịch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sử</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0929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Trình bày được một số sự kiện tiêu biểu của cuộc khởi nghĩa Lam Sơn.</a:t>
            </a:r>
          </a:p>
          <a:p>
            <a:pPr marL="0" indent="0" algn="just">
              <a:buNone/>
            </a:pPr>
            <a:r>
              <a:rPr lang="vi-VN" dirty="0">
                <a:solidFill>
                  <a:srgbClr val="0033CC"/>
                </a:solidFill>
                <a:latin typeface="Times New Roman" pitchFamily="18" charset="0"/>
                <a:cs typeface="Times New Roman" pitchFamily="18" charset="0"/>
              </a:rPr>
              <a:t>– Giải thích được nguyên nhân chính dẫn đến thắng lợi của cuộc khởi nghĩa Lam Sơn.</a:t>
            </a:r>
          </a:p>
          <a:p>
            <a:pPr marL="0" indent="0" algn="just">
              <a:buNone/>
            </a:pPr>
            <a:r>
              <a:rPr lang="vi-VN" dirty="0">
                <a:solidFill>
                  <a:srgbClr val="0033CC"/>
                </a:solidFill>
                <a:latin typeface="Times New Roman" pitchFamily="18" charset="0"/>
                <a:cs typeface="Times New Roman" pitchFamily="18" charset="0"/>
              </a:rPr>
              <a:t>–Nêu được ý nghĩa của cuộc khởi nghĩa Lam  Sơn  và  đánh  giá được vai trò của một số nhân vật tiêu biểu: Lê Lợi, Nguyễn Trãi, Nguyễn Chích,...</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638800"/>
          </a:xfrm>
        </p:spPr>
        <p:txBody>
          <a:bodyPr>
            <a:normAutofit/>
          </a:bodyPr>
          <a:lstStyle/>
          <a:p>
            <a:pPr marL="0" indent="0" algn="just">
              <a:buNone/>
            </a:pPr>
            <a:r>
              <a:rPr lang="vi-VN" b="1" dirty="0">
                <a:solidFill>
                  <a:srgbClr val="FF0000"/>
                </a:solidFill>
                <a:latin typeface="Times New Roman" pitchFamily="18" charset="0"/>
                <a:cs typeface="Times New Roman" pitchFamily="18" charset="0"/>
              </a:rPr>
              <a:t>2. Nguyên nhân thắng lợi và ý nghĩa lịch sử</a:t>
            </a:r>
          </a:p>
          <a:p>
            <a:pPr marL="0" indent="0" algn="just">
              <a:buNone/>
            </a:pPr>
            <a:r>
              <a:rPr lang="vi-VN" b="1" dirty="0">
                <a:solidFill>
                  <a:srgbClr val="0033CC"/>
                </a:solidFill>
                <a:latin typeface="Times New Roman" pitchFamily="18" charset="0"/>
                <a:cs typeface="Times New Roman" pitchFamily="18" charset="0"/>
              </a:rPr>
              <a:t>- Nguyên nhân </a:t>
            </a:r>
            <a:r>
              <a:rPr lang="en-US" b="1" dirty="0" err="1" smtClean="0">
                <a:solidFill>
                  <a:srgbClr val="0033CC"/>
                </a:solidFill>
                <a:latin typeface="Times New Roman" pitchFamily="18" charset="0"/>
                <a:cs typeface="Times New Roman" pitchFamily="18" charset="0"/>
              </a:rPr>
              <a:t>thắng</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lợi</a:t>
            </a:r>
            <a:r>
              <a:rPr lang="en-US" b="1" dirty="0" smtClean="0">
                <a:solidFill>
                  <a:srgbClr val="0033CC"/>
                </a:solidFill>
                <a:latin typeface="Times New Roman" pitchFamily="18" charset="0"/>
                <a:cs typeface="Times New Roman" pitchFamily="18" charset="0"/>
              </a:rPr>
              <a:t>:</a:t>
            </a:r>
            <a:endParaRPr lang="vi-VN" b="1" dirty="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Do tinh thần yêu nước, đoàn kết của cả dân tộc.</a:t>
            </a:r>
          </a:p>
          <a:p>
            <a:pPr marL="0" indent="0" algn="just">
              <a:buNone/>
            </a:pPr>
            <a:r>
              <a:rPr lang="vi-VN" dirty="0">
                <a:solidFill>
                  <a:srgbClr val="0033CC"/>
                </a:solidFill>
                <a:latin typeface="Times New Roman" pitchFamily="18" charset="0"/>
                <a:cs typeface="Times New Roman" pitchFamily="18" charset="0"/>
              </a:rPr>
              <a:t>+ Những người lãnh đạo khởi nghĩa đã đề ra đường lối chiến lược, chiến thuật đúng đắn: Lê Lợi, Nguyễn Trãi đã biết dựa vào dân, đưa cuộc khởi nghĩa phát triển thành cuộc chiến tranh giải phóng dân tộc</a:t>
            </a:r>
            <a:r>
              <a:rPr lang="vi-VN" dirty="0" smtClean="0">
                <a:solidFill>
                  <a:srgbClr val="0033CC"/>
                </a:solidFill>
                <a:latin typeface="Times New Roman" pitchFamily="18" charset="0"/>
                <a:cs typeface="Times New Roman" pitchFamily="18" charset="0"/>
              </a:rPr>
              <a:t>.</a:t>
            </a:r>
            <a:endParaRPr lang="vi-VN" b="1" dirty="0">
              <a:solidFill>
                <a:srgbClr val="FF0000"/>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 Ý nghĩa lịch </a:t>
            </a:r>
            <a:r>
              <a:rPr lang="vi-VN" b="1" dirty="0" smtClean="0">
                <a:solidFill>
                  <a:srgbClr val="0033CC"/>
                </a:solidFill>
                <a:latin typeface="Times New Roman" pitchFamily="18" charset="0"/>
                <a:cs typeface="Times New Roman" pitchFamily="18" charset="0"/>
              </a:rPr>
              <a:t>sử</a:t>
            </a:r>
            <a:r>
              <a:rPr lang="en-US" b="1"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Khởi </a:t>
            </a:r>
            <a:r>
              <a:rPr lang="vi-VN" dirty="0">
                <a:solidFill>
                  <a:srgbClr val="0033CC"/>
                </a:solidFill>
                <a:latin typeface="Times New Roman" pitchFamily="18" charset="0"/>
                <a:cs typeface="Times New Roman" pitchFamily="18" charset="0"/>
              </a:rPr>
              <a:t>nghĩa đã lật đổ được ách thống trị tàn bạo của nhà Minh, mở ra thời kì phát triển mới của Đại Việt.</a:t>
            </a: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855075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867400"/>
          </a:xfrm>
        </p:spPr>
        <p:txBody>
          <a:bodyPr/>
          <a:lstStyle/>
          <a:p>
            <a:pPr marL="0" indent="0" algn="just">
              <a:buNone/>
            </a:pPr>
            <a:r>
              <a:rPr lang="en-US" b="1" dirty="0" smtClean="0">
                <a:solidFill>
                  <a:srgbClr val="FF0000"/>
                </a:solidFill>
                <a:latin typeface="Times New Roman" pitchFamily="18" charset="0"/>
                <a:cs typeface="Times New Roman" pitchFamily="18" charset="0"/>
              </a:rPr>
              <a:t>1. </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Em hãy xác định thời gian, ý nghĩa của những sự kiện tiêu biểu trong khởi nghĩa Lam Sơn theo bảng sau:</a:t>
            </a: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2854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78636" cy="5867400"/>
          </a:xfrm>
        </p:spPr>
        <p:txBody>
          <a:bodyPr/>
          <a:lstStyle/>
          <a:p>
            <a:pPr marL="0" indent="0" algn="just">
              <a:buNone/>
            </a:pPr>
            <a:r>
              <a:rPr lang="en-US" b="1" dirty="0" smtClean="0">
                <a:solidFill>
                  <a:srgbClr val="FF0000"/>
                </a:solidFill>
                <a:latin typeface="Times New Roman" pitchFamily="18" charset="0"/>
                <a:cs typeface="Times New Roman" pitchFamily="18" charset="0"/>
              </a:rPr>
              <a:t>1.</a:t>
            </a:r>
            <a:r>
              <a:rPr lang="vi-VN" b="1" dirty="0" smtClean="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Em hãy xác định thời gian, ý nghĩa của những sự kiện tiêu biểu trong khởi nghĩa Lam Sơn theo bảng sau:</a:t>
            </a:r>
            <a:endParaRPr lang="en-US" sz="20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67207972"/>
              </p:ext>
            </p:extLst>
          </p:nvPr>
        </p:nvGraphicFramePr>
        <p:xfrm>
          <a:off x="76200" y="1447801"/>
          <a:ext cx="9067800" cy="5562598"/>
        </p:xfrm>
        <a:graphic>
          <a:graphicData uri="http://schemas.openxmlformats.org/drawingml/2006/table">
            <a:tbl>
              <a:tblPr firstRow="1" firstCol="1" bandRow="1">
                <a:tableStyleId>{5C22544A-7EE6-4342-B048-85BDC9FD1C3A}</a:tableStyleId>
              </a:tblPr>
              <a:tblGrid>
                <a:gridCol w="30226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760430">
                <a:tc>
                  <a:txBody>
                    <a:bodyPr/>
                    <a:lstStyle/>
                    <a:p>
                      <a:pPr marL="0" marR="0">
                        <a:spcBef>
                          <a:spcPts val="0"/>
                        </a:spcBef>
                        <a:spcAft>
                          <a:spcPts val="0"/>
                        </a:spcAft>
                      </a:pPr>
                      <a:r>
                        <a:rPr lang="vi-VN" sz="2400" dirty="0">
                          <a:solidFill>
                            <a:srgbClr val="FF0000"/>
                          </a:solidFill>
                          <a:effectLst/>
                          <a:latin typeface="+mj-lt"/>
                        </a:rPr>
                        <a:t>Sự kiện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spcBef>
                          <a:spcPts val="0"/>
                        </a:spcBef>
                        <a:spcAft>
                          <a:spcPts val="0"/>
                        </a:spcAft>
                      </a:pPr>
                      <a:r>
                        <a:rPr lang="vi-VN" sz="2400" dirty="0">
                          <a:solidFill>
                            <a:srgbClr val="FF0000"/>
                          </a:solidFill>
                          <a:effectLst/>
                          <a:latin typeface="+mj-lt"/>
                        </a:rPr>
                        <a:t>Thời gian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spcBef>
                          <a:spcPts val="0"/>
                        </a:spcBef>
                        <a:spcAft>
                          <a:spcPts val="0"/>
                        </a:spcAft>
                      </a:pPr>
                      <a:r>
                        <a:rPr lang="vi-VN" sz="2400" dirty="0">
                          <a:solidFill>
                            <a:srgbClr val="FF0000"/>
                          </a:solidFill>
                          <a:effectLst/>
                          <a:latin typeface="+mj-lt"/>
                        </a:rPr>
                        <a:t>Ý nghĩa</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0"/>
                  </a:ext>
                </a:extLst>
              </a:tr>
              <a:tr h="760430">
                <a:tc>
                  <a:txBody>
                    <a:bodyPr/>
                    <a:lstStyle/>
                    <a:p>
                      <a:pPr marL="0" marR="0">
                        <a:spcBef>
                          <a:spcPts val="0"/>
                        </a:spcBef>
                        <a:spcAft>
                          <a:spcPts val="0"/>
                        </a:spcAft>
                      </a:pPr>
                      <a:r>
                        <a:rPr lang="vi-VN" sz="2400" dirty="0">
                          <a:solidFill>
                            <a:srgbClr val="FF0000"/>
                          </a:solidFill>
                          <a:effectLst/>
                          <a:latin typeface="+mj-lt"/>
                        </a:rPr>
                        <a:t>Hồi thề Lũng Nhai</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1"/>
                  </a:ext>
                </a:extLst>
              </a:tr>
              <a:tr h="760430">
                <a:tc>
                  <a:txBody>
                    <a:bodyPr/>
                    <a:lstStyle/>
                    <a:p>
                      <a:pPr marL="0" marR="0">
                        <a:spcBef>
                          <a:spcPts val="0"/>
                        </a:spcBef>
                        <a:spcAft>
                          <a:spcPts val="0"/>
                        </a:spcAft>
                      </a:pPr>
                      <a:r>
                        <a:rPr lang="vi-VN" sz="2400" dirty="0">
                          <a:solidFill>
                            <a:srgbClr val="FF0000"/>
                          </a:solidFill>
                          <a:effectLst/>
                          <a:latin typeface="+mj-lt"/>
                        </a:rPr>
                        <a:t>Giải phóng Nghệ An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2"/>
                  </a:ext>
                </a:extLst>
              </a:tr>
              <a:tr h="1260439">
                <a:tc>
                  <a:txBody>
                    <a:bodyPr/>
                    <a:lstStyle/>
                    <a:p>
                      <a:pPr marL="0" marR="0">
                        <a:spcBef>
                          <a:spcPts val="0"/>
                        </a:spcBef>
                        <a:spcAft>
                          <a:spcPts val="0"/>
                        </a:spcAft>
                      </a:pPr>
                      <a:r>
                        <a:rPr lang="vi-VN" sz="2400" dirty="0">
                          <a:solidFill>
                            <a:srgbClr val="FF0000"/>
                          </a:solidFill>
                          <a:effectLst/>
                          <a:latin typeface="+mj-lt"/>
                        </a:rPr>
                        <a:t>Chiến thắng Tốt Động – Chúc Động</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3"/>
                  </a:ext>
                </a:extLst>
              </a:tr>
              <a:tr h="1260439">
                <a:tc>
                  <a:txBody>
                    <a:bodyPr/>
                    <a:lstStyle/>
                    <a:p>
                      <a:pPr marL="0" marR="0">
                        <a:spcBef>
                          <a:spcPts val="0"/>
                        </a:spcBef>
                        <a:spcAft>
                          <a:spcPts val="0"/>
                        </a:spcAft>
                      </a:pPr>
                      <a:r>
                        <a:rPr lang="vi-VN" sz="2400" dirty="0">
                          <a:solidFill>
                            <a:srgbClr val="FF0000"/>
                          </a:solidFill>
                          <a:effectLst/>
                          <a:latin typeface="+mj-lt"/>
                        </a:rPr>
                        <a:t>Chiến thắng Chi Lăng – Xương Giang</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4"/>
                  </a:ext>
                </a:extLst>
              </a:tr>
              <a:tr h="760430">
                <a:tc>
                  <a:txBody>
                    <a:bodyPr/>
                    <a:lstStyle/>
                    <a:p>
                      <a:pPr marL="0" marR="0">
                        <a:spcBef>
                          <a:spcPts val="0"/>
                        </a:spcBef>
                        <a:spcAft>
                          <a:spcPts val="0"/>
                        </a:spcAft>
                      </a:pPr>
                      <a:r>
                        <a:rPr lang="vi-VN" sz="2400" dirty="0">
                          <a:solidFill>
                            <a:srgbClr val="FF0000"/>
                          </a:solidFill>
                          <a:effectLst/>
                          <a:latin typeface="+mj-lt"/>
                        </a:rPr>
                        <a:t>Hội thề Đông Quan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6898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78636" cy="5867400"/>
          </a:xfrm>
        </p:spPr>
        <p:txBody>
          <a:bodyPr/>
          <a:lstStyle/>
          <a:p>
            <a:pPr marL="0" indent="0" algn="just">
              <a:buNone/>
            </a:pPr>
            <a:r>
              <a:rPr lang="vi-VN"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1. </a:t>
            </a:r>
            <a:r>
              <a:rPr lang="vi-VN" sz="2000" b="1" dirty="0" smtClean="0">
                <a:solidFill>
                  <a:srgbClr val="FF0000"/>
                </a:solidFill>
                <a:latin typeface="Times New Roman" pitchFamily="18" charset="0"/>
                <a:cs typeface="Times New Roman" pitchFamily="18" charset="0"/>
              </a:rPr>
              <a:t>Em </a:t>
            </a:r>
            <a:r>
              <a:rPr lang="vi-VN" sz="2000" b="1" dirty="0">
                <a:solidFill>
                  <a:srgbClr val="FF0000"/>
                </a:solidFill>
                <a:latin typeface="Times New Roman" pitchFamily="18" charset="0"/>
                <a:cs typeface="Times New Roman" pitchFamily="18" charset="0"/>
              </a:rPr>
              <a:t>hãy xác định thời gian, ý nghĩa của những sự kiện tiêu biểu trong khởi nghĩa Lam Sơn theo bảng sau:</a:t>
            </a:r>
            <a:endParaRPr lang="en-US" sz="20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7508425"/>
              </p:ext>
            </p:extLst>
          </p:nvPr>
        </p:nvGraphicFramePr>
        <p:xfrm>
          <a:off x="76200" y="1295400"/>
          <a:ext cx="9067800" cy="3511250"/>
        </p:xfrm>
        <a:graphic>
          <a:graphicData uri="http://schemas.openxmlformats.org/drawingml/2006/table">
            <a:tbl>
              <a:tblPr firstRow="1" firstCol="1" bandRow="1">
                <a:tableStyleId>{5C22544A-7EE6-4342-B048-85BDC9FD1C3A}</a:tableStyleId>
              </a:tblPr>
              <a:tblGrid>
                <a:gridCol w="30226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760430">
                <a:tc>
                  <a:txBody>
                    <a:bodyPr/>
                    <a:lstStyle/>
                    <a:p>
                      <a:pPr marL="0" marR="0">
                        <a:spcBef>
                          <a:spcPts val="0"/>
                        </a:spcBef>
                        <a:spcAft>
                          <a:spcPts val="0"/>
                        </a:spcAft>
                      </a:pPr>
                      <a:r>
                        <a:rPr lang="vi-VN" sz="2400" dirty="0">
                          <a:solidFill>
                            <a:srgbClr val="FF0000"/>
                          </a:solidFill>
                          <a:effectLst/>
                          <a:latin typeface="+mj-lt"/>
                        </a:rPr>
                        <a:t>Sự kiện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spcBef>
                          <a:spcPts val="0"/>
                        </a:spcBef>
                        <a:spcAft>
                          <a:spcPts val="0"/>
                        </a:spcAft>
                      </a:pPr>
                      <a:r>
                        <a:rPr lang="vi-VN" sz="2400" dirty="0">
                          <a:solidFill>
                            <a:srgbClr val="FF0000"/>
                          </a:solidFill>
                          <a:effectLst/>
                          <a:latin typeface="+mj-lt"/>
                        </a:rPr>
                        <a:t>Thời gian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spcBef>
                          <a:spcPts val="0"/>
                        </a:spcBef>
                        <a:spcAft>
                          <a:spcPts val="0"/>
                        </a:spcAft>
                      </a:pPr>
                      <a:r>
                        <a:rPr lang="vi-VN" sz="2400" dirty="0">
                          <a:solidFill>
                            <a:srgbClr val="FF0000"/>
                          </a:solidFill>
                          <a:effectLst/>
                          <a:latin typeface="+mj-lt"/>
                        </a:rPr>
                        <a:t>Ý nghĩa</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0"/>
                  </a:ext>
                </a:extLst>
              </a:tr>
              <a:tr h="760430">
                <a:tc>
                  <a:txBody>
                    <a:bodyPr/>
                    <a:lstStyle/>
                    <a:p>
                      <a:pPr marL="0" marR="0">
                        <a:spcBef>
                          <a:spcPts val="0"/>
                        </a:spcBef>
                        <a:spcAft>
                          <a:spcPts val="0"/>
                        </a:spcAft>
                      </a:pPr>
                      <a:r>
                        <a:rPr lang="vi-VN" sz="2400" dirty="0">
                          <a:solidFill>
                            <a:srgbClr val="FF0000"/>
                          </a:solidFill>
                          <a:effectLst/>
                          <a:latin typeface="+mj-lt"/>
                        </a:rPr>
                        <a:t>Hồi thề Lũng Nhai</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smtClean="0">
                          <a:solidFill>
                            <a:srgbClr val="0033CC"/>
                          </a:solidFill>
                          <a:effectLst/>
                          <a:latin typeface="Times New Roman" pitchFamily="18" charset="0"/>
                          <a:ea typeface="Times New Roman"/>
                          <a:cs typeface="Times New Roman" pitchFamily="18" charset="0"/>
                        </a:rPr>
                        <a:t>1416</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vi-VN" sz="2400" b="1" dirty="0" smtClean="0">
                          <a:solidFill>
                            <a:srgbClr val="0033CC"/>
                          </a:solidFill>
                          <a:effectLst/>
                          <a:latin typeface="Times New Roman" pitchFamily="18" charset="0"/>
                          <a:ea typeface="Times New Roman"/>
                          <a:cs typeface="Times New Roman" pitchFamily="18" charset="0"/>
                        </a:rPr>
                        <a:t>Anh hùng hào kiệt tụ về Lam Sơn làm lễ thề kết nghĩa anh em, nguyện một lòng đánh giặc cứu nước để nhân dân được sống yên lành.</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1"/>
                  </a:ext>
                </a:extLst>
              </a:tr>
              <a:tr h="760430">
                <a:tc>
                  <a:txBody>
                    <a:bodyPr/>
                    <a:lstStyle/>
                    <a:p>
                      <a:pPr marL="0" marR="0">
                        <a:spcBef>
                          <a:spcPts val="0"/>
                        </a:spcBef>
                        <a:spcAft>
                          <a:spcPts val="0"/>
                        </a:spcAft>
                      </a:pPr>
                      <a:r>
                        <a:rPr lang="vi-VN" sz="2400" dirty="0">
                          <a:solidFill>
                            <a:srgbClr val="FF0000"/>
                          </a:solidFill>
                          <a:effectLst/>
                          <a:latin typeface="+mj-lt"/>
                        </a:rPr>
                        <a:t>Giải phóng Nghệ An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smtClean="0">
                          <a:solidFill>
                            <a:srgbClr val="0033CC"/>
                          </a:solidFill>
                          <a:effectLst/>
                          <a:latin typeface="Times New Roman" pitchFamily="18" charset="0"/>
                          <a:ea typeface="Times New Roman"/>
                          <a:cs typeface="Times New Roman" pitchFamily="18" charset="0"/>
                        </a:rPr>
                        <a:t>1424</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vi-VN" sz="2400" b="1" dirty="0" smtClean="0">
                          <a:solidFill>
                            <a:srgbClr val="0033CC"/>
                          </a:solidFill>
                          <a:effectLst/>
                          <a:latin typeface="Times New Roman" pitchFamily="18" charset="0"/>
                          <a:ea typeface="Times New Roman"/>
                          <a:cs typeface="Times New Roman" pitchFamily="18" charset="0"/>
                        </a:rPr>
                        <a:t>Mở rộng địa bàn hoạt động, làm bàn đạp để tiến đánh Đông Đô.</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9574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78636" cy="5867400"/>
          </a:xfrm>
        </p:spPr>
        <p:txBody>
          <a:bodyPr/>
          <a:lstStyle/>
          <a:p>
            <a:pPr marL="0" indent="0" algn="just">
              <a:buNone/>
            </a:pPr>
            <a:r>
              <a:rPr lang="vi-VN"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1. </a:t>
            </a:r>
            <a:r>
              <a:rPr lang="vi-VN" sz="2000" b="1" dirty="0" smtClean="0">
                <a:solidFill>
                  <a:srgbClr val="FF0000"/>
                </a:solidFill>
                <a:latin typeface="Times New Roman" pitchFamily="18" charset="0"/>
                <a:cs typeface="Times New Roman" pitchFamily="18" charset="0"/>
              </a:rPr>
              <a:t>Em </a:t>
            </a:r>
            <a:r>
              <a:rPr lang="vi-VN" sz="2000" b="1" dirty="0">
                <a:solidFill>
                  <a:srgbClr val="FF0000"/>
                </a:solidFill>
                <a:latin typeface="Times New Roman" pitchFamily="18" charset="0"/>
                <a:cs typeface="Times New Roman" pitchFamily="18" charset="0"/>
              </a:rPr>
              <a:t>hãy xác định thời gian, ý nghĩa của những sự kiện tiêu biểu trong khởi nghĩa Lam Sơn theo bảng sau:</a:t>
            </a:r>
            <a:endParaRPr lang="en-US" sz="20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06654188"/>
              </p:ext>
            </p:extLst>
          </p:nvPr>
        </p:nvGraphicFramePr>
        <p:xfrm>
          <a:off x="76200" y="1295400"/>
          <a:ext cx="9067800" cy="5507690"/>
        </p:xfrm>
        <a:graphic>
          <a:graphicData uri="http://schemas.openxmlformats.org/drawingml/2006/table">
            <a:tbl>
              <a:tblPr firstRow="1" firstCol="1" bandRow="1">
                <a:tableStyleId>{5C22544A-7EE6-4342-B048-85BDC9FD1C3A}</a:tableStyleId>
              </a:tblPr>
              <a:tblGrid>
                <a:gridCol w="30226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533400">
                <a:tc>
                  <a:txBody>
                    <a:bodyPr/>
                    <a:lstStyle/>
                    <a:p>
                      <a:pPr marL="0" marR="0">
                        <a:spcBef>
                          <a:spcPts val="0"/>
                        </a:spcBef>
                        <a:spcAft>
                          <a:spcPts val="0"/>
                        </a:spcAft>
                      </a:pPr>
                      <a:r>
                        <a:rPr lang="vi-VN" sz="2400" dirty="0">
                          <a:solidFill>
                            <a:srgbClr val="FF0000"/>
                          </a:solidFill>
                          <a:effectLst/>
                          <a:latin typeface="+mj-lt"/>
                        </a:rPr>
                        <a:t>Sự kiện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spcBef>
                          <a:spcPts val="0"/>
                        </a:spcBef>
                        <a:spcAft>
                          <a:spcPts val="0"/>
                        </a:spcAft>
                      </a:pPr>
                      <a:r>
                        <a:rPr lang="vi-VN" sz="2400" dirty="0">
                          <a:solidFill>
                            <a:srgbClr val="FF0000"/>
                          </a:solidFill>
                          <a:effectLst/>
                          <a:latin typeface="+mj-lt"/>
                        </a:rPr>
                        <a:t>Thời gian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spcBef>
                          <a:spcPts val="0"/>
                        </a:spcBef>
                        <a:spcAft>
                          <a:spcPts val="0"/>
                        </a:spcAft>
                      </a:pPr>
                      <a:r>
                        <a:rPr lang="vi-VN" sz="2400" dirty="0">
                          <a:solidFill>
                            <a:srgbClr val="FF0000"/>
                          </a:solidFill>
                          <a:effectLst/>
                          <a:latin typeface="+mj-lt"/>
                        </a:rPr>
                        <a:t>Ý nghĩa</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0"/>
                  </a:ext>
                </a:extLst>
              </a:tr>
              <a:tr h="1260440">
                <a:tc>
                  <a:txBody>
                    <a:bodyPr/>
                    <a:lstStyle/>
                    <a:p>
                      <a:pPr marL="0" marR="0">
                        <a:spcBef>
                          <a:spcPts val="0"/>
                        </a:spcBef>
                        <a:spcAft>
                          <a:spcPts val="0"/>
                        </a:spcAft>
                      </a:pPr>
                      <a:r>
                        <a:rPr lang="vi-VN" sz="2400" dirty="0">
                          <a:solidFill>
                            <a:srgbClr val="FF0000"/>
                          </a:solidFill>
                          <a:effectLst/>
                          <a:latin typeface="+mj-lt"/>
                        </a:rPr>
                        <a:t>Chiến thắng Tốt Động – Chúc Động</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smtClean="0">
                          <a:solidFill>
                            <a:srgbClr val="0033CC"/>
                          </a:solidFill>
                          <a:effectLst/>
                          <a:latin typeface="Times New Roman" pitchFamily="18" charset="0"/>
                          <a:ea typeface="Times New Roman"/>
                          <a:cs typeface="Times New Roman" pitchFamily="18" charset="0"/>
                        </a:rPr>
                        <a:t>11-1426</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vi-VN" sz="2400" b="1" dirty="0" smtClean="0">
                          <a:solidFill>
                            <a:srgbClr val="0033CC"/>
                          </a:solidFill>
                          <a:effectLst/>
                          <a:latin typeface="Times New Roman"/>
                          <a:ea typeface="Times New Roman"/>
                          <a:cs typeface="Times New Roman"/>
                        </a:rPr>
                        <a:t>Làm thay đổi tương quan lực lượng giữa ta và địch, đập tan kế hoạch tấn công của Vương Thông, làm thất bại bước đầu âm mưu của quân Minh, tạo điều kiện vây hãm Đông Quan, giải phóng nhiều châu huyện.</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1"/>
                  </a:ext>
                </a:extLst>
              </a:tr>
              <a:tr h="1260440">
                <a:tc>
                  <a:txBody>
                    <a:bodyPr/>
                    <a:lstStyle/>
                    <a:p>
                      <a:pPr marL="0" marR="0">
                        <a:spcBef>
                          <a:spcPts val="0"/>
                        </a:spcBef>
                        <a:spcAft>
                          <a:spcPts val="0"/>
                        </a:spcAft>
                      </a:pPr>
                      <a:r>
                        <a:rPr lang="vi-VN" sz="2400" dirty="0">
                          <a:solidFill>
                            <a:srgbClr val="FF0000"/>
                          </a:solidFill>
                          <a:effectLst/>
                          <a:latin typeface="+mj-lt"/>
                        </a:rPr>
                        <a:t>Chiến thắng Chi Lăng – Xương Giang</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smtClean="0">
                          <a:solidFill>
                            <a:srgbClr val="0033CC"/>
                          </a:solidFill>
                          <a:effectLst/>
                          <a:latin typeface="Times New Roman"/>
                          <a:ea typeface="Times New Roman"/>
                          <a:cs typeface="Times New Roman"/>
                        </a:rPr>
                        <a:t>10-1427</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vi-VN" sz="2400" b="1" dirty="0" smtClean="0">
                          <a:solidFill>
                            <a:srgbClr val="0033CC"/>
                          </a:solidFill>
                          <a:effectLst/>
                          <a:latin typeface="Times New Roman"/>
                          <a:ea typeface="Times New Roman"/>
                          <a:cs typeface="Times New Roman"/>
                        </a:rPr>
                        <a:t>Khiến cho mưu đồ cứu viện Đông Quan của quân Minh bị tan vỡ, đồng thời khiến quân Minh phải đầu hàng và rút lui về nước.</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2"/>
                  </a:ext>
                </a:extLst>
              </a:tr>
              <a:tr h="760430">
                <a:tc>
                  <a:txBody>
                    <a:bodyPr/>
                    <a:lstStyle/>
                    <a:p>
                      <a:pPr marL="0" marR="0">
                        <a:spcBef>
                          <a:spcPts val="0"/>
                        </a:spcBef>
                        <a:spcAft>
                          <a:spcPts val="0"/>
                        </a:spcAft>
                      </a:pPr>
                      <a:r>
                        <a:rPr lang="vi-VN" sz="2400" dirty="0">
                          <a:solidFill>
                            <a:srgbClr val="FF0000"/>
                          </a:solidFill>
                          <a:effectLst/>
                          <a:latin typeface="+mj-lt"/>
                        </a:rPr>
                        <a:t>Hội thề Đông Quan</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smtClean="0">
                          <a:solidFill>
                            <a:srgbClr val="0033CC"/>
                          </a:solidFill>
                          <a:effectLst/>
                          <a:latin typeface="Times New Roman"/>
                          <a:ea typeface="Times New Roman"/>
                          <a:cs typeface="Times New Roman"/>
                        </a:rPr>
                        <a:t>12-1427</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err="1" smtClean="0">
                          <a:solidFill>
                            <a:srgbClr val="0033CC"/>
                          </a:solidFill>
                          <a:effectLst/>
                          <a:latin typeface="Times New Roman"/>
                          <a:ea typeface="Times New Roman"/>
                          <a:cs typeface="Times New Roman"/>
                        </a:rPr>
                        <a:t>Chấm</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dứt</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chiến</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tranh</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6672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78636" cy="5867400"/>
          </a:xfrm>
        </p:spPr>
        <p:txBody>
          <a:bodyPr/>
          <a:lstStyle/>
          <a:p>
            <a:pPr marL="0" indent="0" algn="just">
              <a:buNone/>
            </a:pPr>
            <a:r>
              <a:rPr lang="vi-VN"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Lập </a:t>
            </a:r>
            <a:r>
              <a:rPr lang="vi-VN" b="1" dirty="0">
                <a:solidFill>
                  <a:srgbClr val="FF0000"/>
                </a:solidFill>
                <a:latin typeface="Times New Roman" pitchFamily="18" charset="0"/>
                <a:cs typeface="Times New Roman" pitchFamily="18" charset="0"/>
              </a:rPr>
              <a:t>niên biểu tóm tắt những sự kiện tiêu biểu của cuộc khởi nghĩa Lam Sơn</a:t>
            </a:r>
          </a:p>
          <a:p>
            <a:pPr marL="0" indent="0" algn="just">
              <a:buNone/>
            </a:pPr>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2145038"/>
              </p:ext>
            </p:extLst>
          </p:nvPr>
        </p:nvGraphicFramePr>
        <p:xfrm>
          <a:off x="152400" y="1600200"/>
          <a:ext cx="8839200" cy="4763927"/>
        </p:xfrm>
        <a:graphic>
          <a:graphicData uri="http://schemas.openxmlformats.org/drawingml/2006/table">
            <a:tbl>
              <a:tblPr firstRow="1" firstCol="1" bandRow="1">
                <a:tableStyleId>{5C22544A-7EE6-4342-B048-85BDC9FD1C3A}</a:tableStyleId>
              </a:tblPr>
              <a:tblGrid>
                <a:gridCol w="1473200">
                  <a:extLst>
                    <a:ext uri="{9D8B030D-6E8A-4147-A177-3AD203B41FA5}">
                      <a16:colId xmlns:a16="http://schemas.microsoft.com/office/drawing/2014/main" val="20000"/>
                    </a:ext>
                  </a:extLst>
                </a:gridCol>
                <a:gridCol w="7366000">
                  <a:extLst>
                    <a:ext uri="{9D8B030D-6E8A-4147-A177-3AD203B41FA5}">
                      <a16:colId xmlns:a16="http://schemas.microsoft.com/office/drawing/2014/main" val="20001"/>
                    </a:ext>
                  </a:extLst>
                </a:gridCol>
              </a:tblGrid>
              <a:tr h="572927">
                <a:tc>
                  <a:txBody>
                    <a:bodyPr/>
                    <a:lstStyle/>
                    <a:p>
                      <a:pPr marL="0" marR="0">
                        <a:spcBef>
                          <a:spcPts val="0"/>
                        </a:spcBef>
                        <a:spcAft>
                          <a:spcPts val="0"/>
                        </a:spcAft>
                      </a:pPr>
                      <a:r>
                        <a:rPr lang="en-US" sz="2400" dirty="0" err="1" smtClean="0">
                          <a:solidFill>
                            <a:srgbClr val="FF0000"/>
                          </a:solidFill>
                          <a:effectLst/>
                          <a:latin typeface="Times New Roman" pitchFamily="18" charset="0"/>
                          <a:ea typeface="Times New Roman"/>
                          <a:cs typeface="Times New Roman" pitchFamily="18" charset="0"/>
                        </a:rPr>
                        <a:t>Thời</a:t>
                      </a:r>
                      <a:r>
                        <a:rPr lang="en-US" sz="2400" baseline="0" dirty="0" smtClean="0">
                          <a:solidFill>
                            <a:srgbClr val="FF0000"/>
                          </a:solidFill>
                          <a:effectLst/>
                          <a:latin typeface="Times New Roman" pitchFamily="18" charset="0"/>
                          <a:ea typeface="Times New Roman"/>
                          <a:cs typeface="Times New Roman" pitchFamily="18" charset="0"/>
                        </a:rPr>
                        <a:t> </a:t>
                      </a:r>
                      <a:r>
                        <a:rPr lang="en-US" sz="2400" baseline="0" dirty="0" err="1" smtClean="0">
                          <a:solidFill>
                            <a:srgbClr val="FF0000"/>
                          </a:solidFill>
                          <a:effectLst/>
                          <a:latin typeface="Times New Roman" pitchFamily="18" charset="0"/>
                          <a:ea typeface="Times New Roman"/>
                          <a:cs typeface="Times New Roman" pitchFamily="18" charset="0"/>
                        </a:rPr>
                        <a:t>gian</a:t>
                      </a:r>
                      <a:r>
                        <a:rPr lang="en-US" sz="2400" baseline="0" dirty="0" smtClean="0">
                          <a:solidFill>
                            <a:srgbClr val="FF0000"/>
                          </a:solidFill>
                          <a:effectLst/>
                          <a:latin typeface="Times New Roman" pitchFamily="18" charset="0"/>
                          <a:ea typeface="Times New Roman"/>
                          <a:cs typeface="Times New Roman" pitchFamily="18" charset="0"/>
                        </a:rPr>
                        <a:t> </a:t>
                      </a:r>
                      <a:endParaRPr lang="en-US" sz="2400" dirty="0">
                        <a:solidFill>
                          <a:srgbClr val="FF0000"/>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ctr">
                        <a:spcBef>
                          <a:spcPts val="0"/>
                        </a:spcBef>
                        <a:spcAft>
                          <a:spcPts val="0"/>
                        </a:spcAft>
                      </a:pPr>
                      <a:r>
                        <a:rPr lang="en-US" sz="2400" dirty="0" err="1" smtClean="0">
                          <a:solidFill>
                            <a:srgbClr val="FF0000"/>
                          </a:solidFill>
                          <a:effectLst/>
                          <a:latin typeface="Times New Roman" pitchFamily="18" charset="0"/>
                          <a:ea typeface="Times New Roman"/>
                          <a:cs typeface="Times New Roman" pitchFamily="18" charset="0"/>
                        </a:rPr>
                        <a:t>Sự</a:t>
                      </a:r>
                      <a:r>
                        <a:rPr lang="en-US" sz="2400" baseline="0" dirty="0" smtClean="0">
                          <a:solidFill>
                            <a:srgbClr val="FF0000"/>
                          </a:solidFill>
                          <a:effectLst/>
                          <a:latin typeface="Times New Roman" pitchFamily="18" charset="0"/>
                          <a:ea typeface="Times New Roman"/>
                          <a:cs typeface="Times New Roman" pitchFamily="18" charset="0"/>
                        </a:rPr>
                        <a:t> </a:t>
                      </a:r>
                      <a:r>
                        <a:rPr lang="en-US" sz="2400" baseline="0" dirty="0" err="1" smtClean="0">
                          <a:solidFill>
                            <a:srgbClr val="FF0000"/>
                          </a:solidFill>
                          <a:effectLst/>
                          <a:latin typeface="Times New Roman" pitchFamily="18" charset="0"/>
                          <a:ea typeface="Times New Roman"/>
                          <a:cs typeface="Times New Roman" pitchFamily="18" charset="0"/>
                        </a:rPr>
                        <a:t>kiện</a:t>
                      </a:r>
                      <a:endParaRPr lang="en-US" sz="2400" dirty="0">
                        <a:solidFill>
                          <a:srgbClr val="FF0000"/>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0"/>
                  </a:ext>
                </a:extLst>
              </a:tr>
              <a:tr h="572927">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1407</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1"/>
                  </a:ext>
                </a:extLst>
              </a:tr>
              <a:tr h="572927">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1416</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2"/>
                  </a:ext>
                </a:extLst>
              </a:tr>
              <a:tr h="949646">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1418</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3"/>
                  </a:ext>
                </a:extLst>
              </a:tr>
              <a:tr h="949646">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1424</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4"/>
                  </a:ext>
                </a:extLst>
              </a:tr>
              <a:tr h="572927">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1426</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5"/>
                  </a:ext>
                </a:extLst>
              </a:tr>
              <a:tr h="572927">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1427</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9113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78636" cy="5867400"/>
          </a:xfrm>
        </p:spPr>
        <p:txBody>
          <a:bodyPr/>
          <a:lstStyle/>
          <a:p>
            <a:pPr marL="0" indent="0" algn="just">
              <a:buNone/>
            </a:pPr>
            <a:r>
              <a:rPr lang="vi-VN"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2. </a:t>
            </a:r>
            <a:r>
              <a:rPr lang="vi-VN" sz="2400" b="1" dirty="0" smtClean="0">
                <a:solidFill>
                  <a:srgbClr val="FF0000"/>
                </a:solidFill>
                <a:latin typeface="Times New Roman" pitchFamily="18" charset="0"/>
                <a:cs typeface="Times New Roman" pitchFamily="18" charset="0"/>
              </a:rPr>
              <a:t>Lập </a:t>
            </a:r>
            <a:r>
              <a:rPr lang="vi-VN" sz="2400" b="1" dirty="0">
                <a:solidFill>
                  <a:srgbClr val="FF0000"/>
                </a:solidFill>
                <a:latin typeface="Times New Roman" pitchFamily="18" charset="0"/>
                <a:cs typeface="Times New Roman" pitchFamily="18" charset="0"/>
              </a:rPr>
              <a:t>niên biểu tóm tắt những sự kiện tiêu biểu của cuộc khởi nghĩa Lam Sơn</a:t>
            </a:r>
          </a:p>
          <a:p>
            <a:pPr marL="0" indent="0" algn="just">
              <a:buNone/>
            </a:pPr>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57206150"/>
              </p:ext>
            </p:extLst>
          </p:nvPr>
        </p:nvGraphicFramePr>
        <p:xfrm>
          <a:off x="152400" y="1371601"/>
          <a:ext cx="8839200" cy="5486400"/>
        </p:xfrm>
        <a:graphic>
          <a:graphicData uri="http://schemas.openxmlformats.org/drawingml/2006/table">
            <a:tbl>
              <a:tblPr firstRow="1" firstCol="1" bandRow="1">
                <a:tableStyleId>{5C22544A-7EE6-4342-B048-85BDC9FD1C3A}</a:tableStyleId>
              </a:tblPr>
              <a:tblGrid>
                <a:gridCol w="1473200">
                  <a:extLst>
                    <a:ext uri="{9D8B030D-6E8A-4147-A177-3AD203B41FA5}">
                      <a16:colId xmlns:a16="http://schemas.microsoft.com/office/drawing/2014/main" val="20000"/>
                    </a:ext>
                  </a:extLst>
                </a:gridCol>
                <a:gridCol w="7366000">
                  <a:extLst>
                    <a:ext uri="{9D8B030D-6E8A-4147-A177-3AD203B41FA5}">
                      <a16:colId xmlns:a16="http://schemas.microsoft.com/office/drawing/2014/main" val="20001"/>
                    </a:ext>
                  </a:extLst>
                </a:gridCol>
              </a:tblGrid>
              <a:tr h="640851">
                <a:tc>
                  <a:txBody>
                    <a:bodyPr/>
                    <a:lstStyle/>
                    <a:p>
                      <a:pPr marL="0" marR="0">
                        <a:spcBef>
                          <a:spcPts val="0"/>
                        </a:spcBef>
                        <a:spcAft>
                          <a:spcPts val="0"/>
                        </a:spcAft>
                      </a:pPr>
                      <a:r>
                        <a:rPr lang="en-US" sz="2400" dirty="0" err="1" smtClean="0">
                          <a:solidFill>
                            <a:srgbClr val="FF0000"/>
                          </a:solidFill>
                          <a:effectLst/>
                          <a:latin typeface="Times New Roman" pitchFamily="18" charset="0"/>
                          <a:ea typeface="Times New Roman"/>
                          <a:cs typeface="Times New Roman" pitchFamily="18" charset="0"/>
                        </a:rPr>
                        <a:t>Thời</a:t>
                      </a:r>
                      <a:r>
                        <a:rPr lang="en-US" sz="2400" baseline="0" dirty="0" smtClean="0">
                          <a:solidFill>
                            <a:srgbClr val="FF0000"/>
                          </a:solidFill>
                          <a:effectLst/>
                          <a:latin typeface="Times New Roman" pitchFamily="18" charset="0"/>
                          <a:ea typeface="Times New Roman"/>
                          <a:cs typeface="Times New Roman" pitchFamily="18" charset="0"/>
                        </a:rPr>
                        <a:t> </a:t>
                      </a:r>
                      <a:r>
                        <a:rPr lang="en-US" sz="2400" baseline="0" dirty="0" err="1" smtClean="0">
                          <a:solidFill>
                            <a:srgbClr val="FF0000"/>
                          </a:solidFill>
                          <a:effectLst/>
                          <a:latin typeface="Times New Roman" pitchFamily="18" charset="0"/>
                          <a:ea typeface="Times New Roman"/>
                          <a:cs typeface="Times New Roman" pitchFamily="18" charset="0"/>
                        </a:rPr>
                        <a:t>gian</a:t>
                      </a:r>
                      <a:r>
                        <a:rPr lang="en-US" sz="2400" baseline="0" dirty="0" smtClean="0">
                          <a:solidFill>
                            <a:srgbClr val="FF0000"/>
                          </a:solidFill>
                          <a:effectLst/>
                          <a:latin typeface="Times New Roman" pitchFamily="18" charset="0"/>
                          <a:ea typeface="Times New Roman"/>
                          <a:cs typeface="Times New Roman" pitchFamily="18" charset="0"/>
                        </a:rPr>
                        <a:t> </a:t>
                      </a:r>
                      <a:endParaRPr lang="en-US" sz="2400" dirty="0">
                        <a:solidFill>
                          <a:srgbClr val="FF0000"/>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tc>
                  <a:txBody>
                    <a:bodyPr/>
                    <a:lstStyle/>
                    <a:p>
                      <a:pPr marL="0" marR="0" algn="ctr">
                        <a:spcBef>
                          <a:spcPts val="0"/>
                        </a:spcBef>
                        <a:spcAft>
                          <a:spcPts val="0"/>
                        </a:spcAft>
                      </a:pPr>
                      <a:r>
                        <a:rPr lang="en-US" sz="2400" dirty="0" err="1" smtClean="0">
                          <a:solidFill>
                            <a:srgbClr val="FF0000"/>
                          </a:solidFill>
                          <a:effectLst/>
                          <a:latin typeface="Times New Roman" pitchFamily="18" charset="0"/>
                          <a:ea typeface="Times New Roman"/>
                          <a:cs typeface="Times New Roman" pitchFamily="18" charset="0"/>
                        </a:rPr>
                        <a:t>Sự</a:t>
                      </a:r>
                      <a:r>
                        <a:rPr lang="en-US" sz="2400" baseline="0" dirty="0" smtClean="0">
                          <a:solidFill>
                            <a:srgbClr val="FF0000"/>
                          </a:solidFill>
                          <a:effectLst/>
                          <a:latin typeface="Times New Roman" pitchFamily="18" charset="0"/>
                          <a:ea typeface="Times New Roman"/>
                          <a:cs typeface="Times New Roman" pitchFamily="18" charset="0"/>
                        </a:rPr>
                        <a:t> </a:t>
                      </a:r>
                      <a:r>
                        <a:rPr lang="en-US" sz="2400" baseline="0" dirty="0" err="1" smtClean="0">
                          <a:solidFill>
                            <a:srgbClr val="FF0000"/>
                          </a:solidFill>
                          <a:effectLst/>
                          <a:latin typeface="Times New Roman" pitchFamily="18" charset="0"/>
                          <a:ea typeface="Times New Roman"/>
                          <a:cs typeface="Times New Roman" pitchFamily="18" charset="0"/>
                        </a:rPr>
                        <a:t>kiện</a:t>
                      </a:r>
                      <a:endParaRPr lang="en-US" sz="2400" dirty="0">
                        <a:solidFill>
                          <a:srgbClr val="FF0000"/>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0"/>
                  </a:ext>
                </a:extLst>
              </a:tr>
              <a:tr h="640851">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1407</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vi-VN" sz="2400" b="1" dirty="0" smtClean="0">
                          <a:solidFill>
                            <a:srgbClr val="0033CC"/>
                          </a:solidFill>
                          <a:effectLst/>
                          <a:latin typeface="Times New Roman" pitchFamily="18" charset="0"/>
                          <a:ea typeface="Times New Roman"/>
                          <a:cs typeface="Times New Roman" pitchFamily="18" charset="0"/>
                        </a:rPr>
                        <a:t>Quân Minh đặt ách thống trị</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1"/>
                  </a:ext>
                </a:extLst>
              </a:tr>
              <a:tr h="640851">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1416</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err="1" smtClean="0">
                          <a:solidFill>
                            <a:srgbClr val="0033CC"/>
                          </a:solidFill>
                          <a:effectLst/>
                          <a:latin typeface="Times New Roman" pitchFamily="18" charset="0"/>
                          <a:ea typeface="Times New Roman"/>
                          <a:cs typeface="Times New Roman" pitchFamily="18" charset="0"/>
                        </a:rPr>
                        <a:t>Hội</a:t>
                      </a:r>
                      <a:r>
                        <a:rPr lang="en-US" sz="2400" b="1" dirty="0" smtClean="0">
                          <a:solidFill>
                            <a:srgbClr val="0033CC"/>
                          </a:solidFill>
                          <a:effectLst/>
                          <a:latin typeface="Times New Roman" pitchFamily="18" charset="0"/>
                          <a:ea typeface="Times New Roman"/>
                          <a:cs typeface="Times New Roman" pitchFamily="18" charset="0"/>
                        </a:rPr>
                        <a:t> </a:t>
                      </a:r>
                      <a:r>
                        <a:rPr lang="en-US" sz="2400" b="1" dirty="0" err="1" smtClean="0">
                          <a:solidFill>
                            <a:srgbClr val="0033CC"/>
                          </a:solidFill>
                          <a:effectLst/>
                          <a:latin typeface="Times New Roman" pitchFamily="18" charset="0"/>
                          <a:ea typeface="Times New Roman"/>
                          <a:cs typeface="Times New Roman" pitchFamily="18" charset="0"/>
                        </a:rPr>
                        <a:t>thề</a:t>
                      </a:r>
                      <a:r>
                        <a:rPr lang="en-US" sz="2400" b="1" dirty="0" smtClean="0">
                          <a:solidFill>
                            <a:srgbClr val="0033CC"/>
                          </a:solidFill>
                          <a:effectLst/>
                          <a:latin typeface="Times New Roman" pitchFamily="18" charset="0"/>
                          <a:ea typeface="Times New Roman"/>
                          <a:cs typeface="Times New Roman" pitchFamily="18" charset="0"/>
                        </a:rPr>
                        <a:t> </a:t>
                      </a:r>
                      <a:r>
                        <a:rPr lang="en-US" sz="2400" b="1" dirty="0" err="1" smtClean="0">
                          <a:solidFill>
                            <a:srgbClr val="0033CC"/>
                          </a:solidFill>
                          <a:effectLst/>
                          <a:latin typeface="Times New Roman" pitchFamily="18" charset="0"/>
                          <a:ea typeface="Times New Roman"/>
                          <a:cs typeface="Times New Roman" pitchFamily="18" charset="0"/>
                        </a:rPr>
                        <a:t>Lũng</a:t>
                      </a:r>
                      <a:r>
                        <a:rPr lang="en-US" sz="2400" b="1" dirty="0" smtClean="0">
                          <a:solidFill>
                            <a:srgbClr val="0033CC"/>
                          </a:solidFill>
                          <a:effectLst/>
                          <a:latin typeface="Times New Roman" pitchFamily="18" charset="0"/>
                          <a:ea typeface="Times New Roman"/>
                          <a:cs typeface="Times New Roman" pitchFamily="18" charset="0"/>
                        </a:rPr>
                        <a:t> </a:t>
                      </a:r>
                      <a:r>
                        <a:rPr lang="en-US" sz="2400" b="1" dirty="0" err="1" smtClean="0">
                          <a:solidFill>
                            <a:srgbClr val="0033CC"/>
                          </a:solidFill>
                          <a:effectLst/>
                          <a:latin typeface="Times New Roman" pitchFamily="18" charset="0"/>
                          <a:ea typeface="Times New Roman"/>
                          <a:cs typeface="Times New Roman" pitchFamily="18" charset="0"/>
                        </a:rPr>
                        <a:t>Nhai</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2"/>
                  </a:ext>
                </a:extLst>
              </a:tr>
              <a:tr h="634466">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1418</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vi-VN" sz="2400" b="1" dirty="0" smtClean="0">
                          <a:solidFill>
                            <a:srgbClr val="0033CC"/>
                          </a:solidFill>
                          <a:effectLst/>
                          <a:latin typeface="Times New Roman" pitchFamily="18" charset="0"/>
                          <a:ea typeface="Times New Roman"/>
                          <a:cs typeface="Times New Roman" pitchFamily="18" charset="0"/>
                        </a:rPr>
                        <a:t>Lê Lợi tự xưng là Bình Định Vương dựng cờ khởi nghĩa</a:t>
                      </a:r>
                      <a:endParaRPr lang="en-US" sz="2400" b="1" dirty="0">
                        <a:solidFill>
                          <a:srgbClr val="0033CC"/>
                        </a:solidFill>
                        <a:effectLst/>
                        <a:latin typeface="Times New Roman" pitchFamily="18" charset="0"/>
                        <a:ea typeface="Times New Roman"/>
                        <a:cs typeface="Times New Roman" pitchFamily="18" charset="0"/>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3"/>
                  </a:ext>
                </a:extLst>
              </a:tr>
              <a:tr h="681871">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1424</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err="1" smtClean="0">
                          <a:solidFill>
                            <a:srgbClr val="0033CC"/>
                          </a:solidFill>
                          <a:effectLst/>
                          <a:latin typeface="Times New Roman"/>
                          <a:ea typeface="Times New Roman"/>
                          <a:cs typeface="Times New Roman"/>
                        </a:rPr>
                        <a:t>Giải</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phóng</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Nghệ</a:t>
                      </a:r>
                      <a:r>
                        <a:rPr lang="en-US" sz="2400" b="1" dirty="0" smtClean="0">
                          <a:solidFill>
                            <a:srgbClr val="0033CC"/>
                          </a:solidFill>
                          <a:effectLst/>
                          <a:latin typeface="Times New Roman"/>
                          <a:ea typeface="Times New Roman"/>
                          <a:cs typeface="Times New Roman"/>
                        </a:rPr>
                        <a:t> An</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4"/>
                  </a:ext>
                </a:extLst>
              </a:tr>
              <a:tr h="681871">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1425</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err="1" smtClean="0">
                          <a:solidFill>
                            <a:srgbClr val="0033CC"/>
                          </a:solidFill>
                          <a:effectLst/>
                          <a:latin typeface="Times New Roman"/>
                          <a:ea typeface="Times New Roman"/>
                          <a:cs typeface="Times New Roman"/>
                        </a:rPr>
                        <a:t>Giải</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phóng</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Tân</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Binh</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Thuận</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Hóa</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5"/>
                  </a:ext>
                </a:extLst>
              </a:tr>
              <a:tr h="640851">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1426</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en-US" sz="2400" b="1" dirty="0" err="1" smtClean="0">
                          <a:solidFill>
                            <a:srgbClr val="0033CC"/>
                          </a:solidFill>
                          <a:effectLst/>
                          <a:latin typeface="Times New Roman"/>
                          <a:ea typeface="Times New Roman"/>
                          <a:cs typeface="Times New Roman"/>
                        </a:rPr>
                        <a:t>Tiến</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quân</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ra</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Bắc</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chiến</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thắng</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Tốt</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Động-Chúc</a:t>
                      </a:r>
                      <a:r>
                        <a:rPr lang="en-US" sz="2400" b="1" dirty="0" smtClean="0">
                          <a:solidFill>
                            <a:srgbClr val="0033CC"/>
                          </a:solidFill>
                          <a:effectLst/>
                          <a:latin typeface="Times New Roman"/>
                          <a:ea typeface="Times New Roman"/>
                          <a:cs typeface="Times New Roman"/>
                        </a:rPr>
                        <a:t> </a:t>
                      </a:r>
                      <a:r>
                        <a:rPr lang="en-US" sz="2400" b="1" dirty="0" err="1" smtClean="0">
                          <a:solidFill>
                            <a:srgbClr val="0033CC"/>
                          </a:solidFill>
                          <a:effectLst/>
                          <a:latin typeface="Times New Roman"/>
                          <a:ea typeface="Times New Roman"/>
                          <a:cs typeface="Times New Roman"/>
                        </a:rPr>
                        <a:t>Động</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6"/>
                  </a:ext>
                </a:extLst>
              </a:tr>
              <a:tr h="924788">
                <a:tc>
                  <a:txBody>
                    <a:bodyPr/>
                    <a:lstStyle/>
                    <a:p>
                      <a:pPr marL="0" marR="0">
                        <a:spcBef>
                          <a:spcPts val="0"/>
                        </a:spcBef>
                        <a:spcAft>
                          <a:spcPts val="0"/>
                        </a:spcAft>
                      </a:pPr>
                      <a:r>
                        <a:rPr lang="en-US" sz="2400" dirty="0" smtClean="0">
                          <a:solidFill>
                            <a:srgbClr val="FF0000"/>
                          </a:solidFill>
                          <a:effectLst/>
                          <a:latin typeface="+mj-lt"/>
                          <a:ea typeface="Times New Roman"/>
                          <a:cs typeface="Times New Roman"/>
                        </a:rPr>
                        <a:t>1427</a:t>
                      </a:r>
                      <a:endParaRPr lang="en-US" sz="2400" dirty="0">
                        <a:solidFill>
                          <a:srgbClr val="FF0000"/>
                        </a:solidFill>
                        <a:effectLst/>
                        <a:latin typeface="+mj-lt"/>
                        <a:ea typeface="Times New Roman"/>
                        <a:cs typeface="Times New Roman"/>
                      </a:endParaRPr>
                    </a:p>
                  </a:txBody>
                  <a:tcPr marL="47625" marR="47625" marT="47625" marB="47625">
                    <a:solidFill>
                      <a:schemeClr val="accent6">
                        <a:lumMod val="40000"/>
                        <a:lumOff val="60000"/>
                      </a:schemeClr>
                    </a:solidFill>
                  </a:tcPr>
                </a:tc>
                <a:tc>
                  <a:txBody>
                    <a:bodyPr/>
                    <a:lstStyle/>
                    <a:p>
                      <a:pPr marL="0" marR="0" algn="just">
                        <a:spcBef>
                          <a:spcPts val="0"/>
                        </a:spcBef>
                        <a:spcAft>
                          <a:spcPts val="0"/>
                        </a:spcAft>
                      </a:pPr>
                      <a:r>
                        <a:rPr lang="vi-VN" sz="2400" b="1" dirty="0" smtClean="0">
                          <a:solidFill>
                            <a:srgbClr val="0033CC"/>
                          </a:solidFill>
                          <a:effectLst/>
                          <a:latin typeface="Times New Roman"/>
                          <a:ea typeface="Times New Roman"/>
                          <a:cs typeface="Times New Roman"/>
                        </a:rPr>
                        <a:t>Chiến thắng Chi Lăng-Xương Giang; Hội thề Đông Quan</a:t>
                      </a:r>
                      <a:endParaRPr lang="en-US" sz="2400" b="1" dirty="0">
                        <a:solidFill>
                          <a:srgbClr val="0033CC"/>
                        </a:solidFill>
                        <a:effectLst/>
                        <a:latin typeface="Times New Roman"/>
                        <a:ea typeface="Times New Roman"/>
                        <a:cs typeface="Times New Roman"/>
                      </a:endParaRPr>
                    </a:p>
                  </a:txBody>
                  <a:tcPr marL="47625" marR="47625" marT="47625" marB="47625">
                    <a:solidFill>
                      <a:schemeClr val="accent6">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01674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Kể tên các vị anh hùng trong cuộc khởi nghĩa Lam Sơn</a:t>
            </a:r>
            <a:r>
              <a:rPr lang="vi-VN" b="1" dirty="0" smtClean="0">
                <a:solidFill>
                  <a:srgbClr val="FF0000"/>
                </a:solidFill>
                <a:latin typeface="Times New Roman" pitchFamily="18" charset="0"/>
                <a:cs typeface="Times New Roman" pitchFamily="18" charset="0"/>
              </a:rPr>
              <a:t>.</a:t>
            </a:r>
            <a:r>
              <a:rPr lang="en-US" b="1" dirty="0" smtClean="0">
                <a:solidFill>
                  <a:srgbClr val="FF0000"/>
                </a:solidFill>
                <a:latin typeface="Times New Roman" pitchFamily="18" charset="0"/>
                <a:cs typeface="Times New Roman" pitchFamily="18" charset="0"/>
              </a:rPr>
              <a:t> </a:t>
            </a:r>
            <a:r>
              <a:rPr lang="vi-VN" b="1" dirty="0" smtClean="0">
                <a:solidFill>
                  <a:srgbClr val="FF0000"/>
                </a:solidFill>
                <a:latin typeface="Times New Roman" pitchFamily="18" charset="0"/>
                <a:cs typeface="Times New Roman" pitchFamily="18" charset="0"/>
              </a:rPr>
              <a:t>Sưu </a:t>
            </a:r>
            <a:r>
              <a:rPr lang="vi-VN" b="1" dirty="0">
                <a:solidFill>
                  <a:srgbClr val="FF0000"/>
                </a:solidFill>
                <a:latin typeface="Times New Roman" pitchFamily="18" charset="0"/>
                <a:cs typeface="Times New Roman" pitchFamily="18" charset="0"/>
              </a:rPr>
              <a:t>tầm tài liệu và viết 1 đoạn văn ngắn kể về người anh hùng mà em có ấn tượng nhất.</a:t>
            </a: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290222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37073" cy="381000"/>
          </a:xfrm>
        </p:spPr>
        <p:txBody>
          <a:bodyPr>
            <a:noAutofit/>
          </a:bodyPr>
          <a:lstStyle/>
          <a:p>
            <a:r>
              <a:rPr lang="en-US" sz="3200" b="1" dirty="0" smtClean="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78636" cy="6477000"/>
          </a:xfrm>
        </p:spPr>
        <p:txBody>
          <a:bodyPr>
            <a:normAutofit lnSpcReduction="10000"/>
          </a:bodyPr>
          <a:lstStyle/>
          <a:p>
            <a:pPr marL="0" indent="0" algn="just">
              <a:buNone/>
            </a:pPr>
            <a:r>
              <a:rPr lang="vi-VN" sz="2200" b="1" dirty="0" smtClean="0">
                <a:solidFill>
                  <a:srgbClr val="FF0000"/>
                </a:solidFill>
                <a:latin typeface="Times New Roman" pitchFamily="18" charset="0"/>
                <a:cs typeface="Times New Roman" pitchFamily="18" charset="0"/>
              </a:rPr>
              <a:t>Kể </a:t>
            </a:r>
            <a:r>
              <a:rPr lang="vi-VN" sz="2200" b="1" dirty="0">
                <a:solidFill>
                  <a:srgbClr val="FF0000"/>
                </a:solidFill>
                <a:latin typeface="Times New Roman" pitchFamily="18" charset="0"/>
                <a:cs typeface="Times New Roman" pitchFamily="18" charset="0"/>
              </a:rPr>
              <a:t>tên các vị anh hùng trong cuộc khởi nghĩa Lam Sơn</a:t>
            </a:r>
            <a:r>
              <a:rPr lang="vi-VN" sz="2200" b="1" dirty="0" smtClean="0">
                <a:solidFill>
                  <a:srgbClr val="FF0000"/>
                </a:solidFill>
                <a:latin typeface="Times New Roman" pitchFamily="18" charset="0"/>
                <a:cs typeface="Times New Roman" pitchFamily="18" charset="0"/>
              </a:rPr>
              <a:t>.</a:t>
            </a:r>
            <a:r>
              <a:rPr lang="en-US" sz="2200" b="1" dirty="0" smtClean="0">
                <a:solidFill>
                  <a:srgbClr val="FF0000"/>
                </a:solidFill>
                <a:latin typeface="Times New Roman" pitchFamily="18" charset="0"/>
                <a:cs typeface="Times New Roman" pitchFamily="18" charset="0"/>
              </a:rPr>
              <a:t> </a:t>
            </a:r>
            <a:r>
              <a:rPr lang="vi-VN" sz="2200" b="1" dirty="0" smtClean="0">
                <a:solidFill>
                  <a:srgbClr val="FF0000"/>
                </a:solidFill>
                <a:latin typeface="Times New Roman" pitchFamily="18" charset="0"/>
                <a:cs typeface="Times New Roman" pitchFamily="18" charset="0"/>
              </a:rPr>
              <a:t>Sưu </a:t>
            </a:r>
            <a:r>
              <a:rPr lang="vi-VN" sz="2200" b="1" dirty="0">
                <a:solidFill>
                  <a:srgbClr val="FF0000"/>
                </a:solidFill>
                <a:latin typeface="Times New Roman" pitchFamily="18" charset="0"/>
                <a:cs typeface="Times New Roman" pitchFamily="18" charset="0"/>
              </a:rPr>
              <a:t>tầm tài liệu và viết 1 đoạn văn ngắn kể về người anh hùng mà em có ấn tượng nhất</a:t>
            </a:r>
            <a:r>
              <a:rPr lang="vi-VN" sz="2200" b="1" dirty="0" smtClean="0">
                <a:solidFill>
                  <a:srgbClr val="FF0000"/>
                </a:solidFill>
                <a:latin typeface="Times New Roman" pitchFamily="18" charset="0"/>
                <a:cs typeface="Times New Roman" pitchFamily="18" charset="0"/>
              </a:rPr>
              <a:t>.</a:t>
            </a:r>
            <a:endParaRPr lang="en-US" sz="2200" b="1" dirty="0" smtClean="0">
              <a:solidFill>
                <a:srgbClr val="FF0000"/>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Các vị anh hùng trong cuộc khởi nghĩa Lam Sơn: </a:t>
            </a:r>
            <a:r>
              <a:rPr lang="vi-VN" sz="2800" b="1" dirty="0">
                <a:solidFill>
                  <a:srgbClr val="0033CC"/>
                </a:solidFill>
                <a:latin typeface="Times New Roman" pitchFamily="18" charset="0"/>
                <a:cs typeface="Times New Roman" pitchFamily="18" charset="0"/>
              </a:rPr>
              <a:t>Lê Lợi</a:t>
            </a:r>
            <a:r>
              <a:rPr lang="vi-VN" sz="2800" dirty="0">
                <a:solidFill>
                  <a:srgbClr val="0033CC"/>
                </a:solidFill>
                <a:latin typeface="Times New Roman" pitchFamily="18" charset="0"/>
                <a:cs typeface="Times New Roman" pitchFamily="18" charset="0"/>
              </a:rPr>
              <a:t>, Lê Lai, </a:t>
            </a:r>
            <a:r>
              <a:rPr lang="vi-VN" sz="2800" b="1" dirty="0">
                <a:solidFill>
                  <a:srgbClr val="0033CC"/>
                </a:solidFill>
                <a:latin typeface="Times New Roman" pitchFamily="18" charset="0"/>
                <a:cs typeface="Times New Roman" pitchFamily="18" charset="0"/>
              </a:rPr>
              <a:t>Nguyễn Trãi, </a:t>
            </a:r>
            <a:r>
              <a:rPr lang="vi-VN" sz="2800" dirty="0">
                <a:solidFill>
                  <a:srgbClr val="0033CC"/>
                </a:solidFill>
                <a:latin typeface="Times New Roman" pitchFamily="18" charset="0"/>
                <a:cs typeface="Times New Roman" pitchFamily="18" charset="0"/>
              </a:rPr>
              <a:t>Nguyễn Chích...</a:t>
            </a:r>
          </a:p>
          <a:p>
            <a:pPr marL="0" indent="0" algn="just">
              <a:buNone/>
            </a:pPr>
            <a:r>
              <a:rPr lang="vi-VN" sz="2800" dirty="0">
                <a:solidFill>
                  <a:srgbClr val="0033CC"/>
                </a:solidFill>
                <a:latin typeface="Times New Roman" pitchFamily="18" charset="0"/>
                <a:cs typeface="Times New Roman" pitchFamily="18" charset="0"/>
              </a:rPr>
              <a:t>- Trong cuộc khởi nghĩa Lam Sơn, Nguyễn Trãi là một nhà chính trị, quân sự tài ba, đóng góp của ông chính là nguyên nhân quan trọng dẫn đến thắng lợi của cuộc khởi nghĩa. Ông là cố vấn, phò tá đắc lực cho Lê Lợi, cùng Lê Lợi lãnh đạo cuộc khởi nghĩa Lam Sơn. Ông cũng là người chiêu mộ quân lính cho nghĩa quân, với nghệ thuật tâm công, ông đã giúp nghĩa quân dành được nhiều thành trì mà không tốn xương máu. Ông đã giành cả tâm hồn, trí tuệ, tài năng cống hiến cho lợi ích của dân tộc trong phong trào khởi nghĩa Lam Sơn. Tư tưởng chính trị quân sự ưu tú và tài ngoại giao kiệt xuất của ông đã góp phần không nhỏ cho phong trào khởi nghĩa Lam Sơn đi tới thắng lợi. </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34484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685800"/>
          </a:xfrm>
        </p:spPr>
        <p:txBody>
          <a:bodyPr>
            <a:normAutofit/>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5867400"/>
          </a:xfrm>
        </p:spPr>
        <p:txBody>
          <a:bodyPr>
            <a:normAutofit/>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r>
              <a:rPr lang="vi-VN" sz="2800" dirty="0">
                <a:solidFill>
                  <a:srgbClr val="0033CC"/>
                </a:solidFill>
                <a:latin typeface="Times New Roman"/>
                <a:ea typeface="Times New Roman"/>
              </a:rPr>
              <a:t>– Trình bày được một số sự kiện tiêu biểu của cuộc khởi nghĩa Lam Sơn.</a:t>
            </a:r>
          </a:p>
          <a:p>
            <a:pPr marL="0" marR="0" indent="0" algn="just">
              <a:spcBef>
                <a:spcPts val="0"/>
              </a:spcBef>
              <a:spcAft>
                <a:spcPts val="0"/>
              </a:spcAft>
              <a:buNone/>
            </a:pPr>
            <a:r>
              <a:rPr lang="vi-VN" sz="2800" dirty="0">
                <a:solidFill>
                  <a:srgbClr val="0033CC"/>
                </a:solidFill>
                <a:latin typeface="Times New Roman"/>
                <a:ea typeface="Times New Roman"/>
              </a:rPr>
              <a:t>– Giải thích được nguyên nhân chính dẫn đến thắng lợi của cuộc khởi nghĩa Lam Sơn.</a:t>
            </a:r>
          </a:p>
          <a:p>
            <a:pPr marL="0" marR="0" indent="0" algn="just">
              <a:spcBef>
                <a:spcPts val="0"/>
              </a:spcBef>
              <a:spcAft>
                <a:spcPts val="0"/>
              </a:spcAft>
              <a:buNone/>
            </a:pPr>
            <a:r>
              <a:rPr lang="vi-VN" sz="2800" dirty="0">
                <a:solidFill>
                  <a:srgbClr val="0033CC"/>
                </a:solidFill>
                <a:latin typeface="Times New Roman"/>
                <a:ea typeface="Times New Roman"/>
              </a:rPr>
              <a:t>–Nêu được ý nghĩa của cuộc khởi nghĩa Lam  Sơn  và  đánh  giá được vai trò của một số nhân vật tiêu biểu: Lê Lợi, Nguyễn Trãi, Nguyễn Chích</a:t>
            </a:r>
            <a:r>
              <a:rPr lang="vi-VN" sz="2800" dirty="0" smtClean="0">
                <a:solidFill>
                  <a:srgbClr val="0033CC"/>
                </a:solidFill>
                <a:latin typeface="Times New Roman"/>
                <a:ea typeface="Times New Roman"/>
              </a:rPr>
              <a:t>,...</a:t>
            </a:r>
            <a:endParaRPr lang="vi-VN" sz="2800" dirty="0">
              <a:solidFill>
                <a:srgbClr val="0033CC"/>
              </a:solidFill>
              <a:latin typeface="Times New Roman"/>
              <a:ea typeface="Times New Roman"/>
            </a:endParaRPr>
          </a:p>
          <a:p>
            <a:pPr marL="0" marR="0" indent="0" algn="just">
              <a:spcBef>
                <a:spcPts val="0"/>
              </a:spcBef>
              <a:spcAft>
                <a:spcPts val="0"/>
              </a:spcAft>
              <a:buNone/>
            </a:pPr>
            <a:r>
              <a:rPr lang="en-US" sz="2800" b="1" dirty="0"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a:t>
            </a:r>
          </a:p>
          <a:p>
            <a:pPr marL="0" marR="0" indent="0" algn="just">
              <a:spcBef>
                <a:spcPts val="0"/>
              </a:spcBef>
              <a:spcAft>
                <a:spcPts val="0"/>
              </a:spcAft>
              <a:buNone/>
            </a:pPr>
            <a:endParaRPr lang="en-US" sz="2800" dirty="0">
              <a:solidFill>
                <a:srgbClr val="0033CC"/>
              </a:solidFill>
              <a:latin typeface="Times New Roman"/>
              <a:ea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fontScale="90000"/>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40-43. </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19. KHỞI NGHĨA LAM SƠN </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smtClean="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1418-1427)</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Một </a:t>
            </a:r>
            <a:r>
              <a:rPr lang="vi-VN" b="1" dirty="0">
                <a:solidFill>
                  <a:srgbClr val="FF0000"/>
                </a:solidFill>
                <a:latin typeface="Times New Roman" pitchFamily="18" charset="0"/>
                <a:cs typeface="Times New Roman" pitchFamily="18" charset="0"/>
              </a:rPr>
              <a:t>số sự kiện tiêu biểu của cuộc khởi nghĩa Lam </a:t>
            </a:r>
            <a:r>
              <a:rPr lang="vi-VN" b="1" dirty="0" smtClean="0">
                <a:solidFill>
                  <a:srgbClr val="FF0000"/>
                </a:solidFill>
                <a:latin typeface="Times New Roman" pitchFamily="18" charset="0"/>
                <a:cs typeface="Times New Roman" pitchFamily="18" charset="0"/>
              </a:rPr>
              <a:t>Sơn</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dựng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cờ</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khởi</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nghĩa</a:t>
            </a:r>
            <a:endParaRPr lang="en-US" b="1" dirty="0" smtClean="0">
              <a:solidFill>
                <a:srgbClr val="0033CC"/>
              </a:solidFill>
              <a:latin typeface="Times New Roman" pitchFamily="18" charset="0"/>
              <a:cs typeface="Times New Roman" pitchFamily="18" charset="0"/>
            </a:endParaRPr>
          </a:p>
          <a:p>
            <a:pPr marL="0" indent="0" algn="just">
              <a:buNone/>
            </a:pP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9663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685800"/>
          </a:xfrm>
        </p:spPr>
        <p:txBody>
          <a:bodyPr>
            <a:normAutofit/>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5867400"/>
          </a:xfrm>
        </p:spPr>
        <p:txBody>
          <a:bodyPr>
            <a:normAutofit/>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r>
              <a:rPr lang="en-US" sz="2800" b="1" dirty="0"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a:t>
            </a:r>
          </a:p>
          <a:p>
            <a:pPr marL="0" marR="0" indent="0" algn="just">
              <a:spcBef>
                <a:spcPts val="0"/>
              </a:spcBef>
              <a:spcAft>
                <a:spcPts val="0"/>
              </a:spcAft>
              <a:buNone/>
            </a:pPr>
            <a:r>
              <a:rPr lang="en-US" sz="2800" b="1" dirty="0" err="1" smtClean="0">
                <a:solidFill>
                  <a:srgbClr val="0033CC"/>
                </a:solidFill>
                <a:latin typeface="Times New Roman"/>
                <a:ea typeface="Times New Roman"/>
              </a:rPr>
              <a:t>Bài</a:t>
            </a:r>
            <a:r>
              <a:rPr lang="en-US" sz="2800" b="1" dirty="0" smtClean="0">
                <a:solidFill>
                  <a:srgbClr val="0033CC"/>
                </a:solidFill>
                <a:latin typeface="Times New Roman"/>
                <a:ea typeface="Times New Roman"/>
              </a:rPr>
              <a:t> 20. </a:t>
            </a:r>
            <a:r>
              <a:rPr lang="en-US" sz="2800" b="1" dirty="0" err="1" smtClean="0">
                <a:solidFill>
                  <a:srgbClr val="0033CC"/>
                </a:solidFill>
                <a:latin typeface="Times New Roman"/>
                <a:ea typeface="Times New Roman"/>
              </a:rPr>
              <a:t>Nước</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Đại</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Việt</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thời</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Lê</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sơ</a:t>
            </a:r>
            <a:r>
              <a:rPr lang="en-US" sz="2800" b="1" dirty="0" smtClean="0">
                <a:solidFill>
                  <a:srgbClr val="0033CC"/>
                </a:solidFill>
                <a:latin typeface="Times New Roman"/>
                <a:ea typeface="Times New Roman"/>
              </a:rPr>
              <a:t> (1428-1527)</a:t>
            </a:r>
          </a:p>
          <a:p>
            <a:pPr marL="0" marR="0" indent="0" algn="just">
              <a:spcBef>
                <a:spcPts val="0"/>
              </a:spcBef>
              <a:spcAft>
                <a:spcPts val="0"/>
              </a:spcAft>
              <a:buNone/>
            </a:pPr>
            <a:r>
              <a:rPr lang="en-US" sz="2800" dirty="0" smtClean="0">
                <a:solidFill>
                  <a:srgbClr val="0033CC"/>
                </a:solidFill>
                <a:latin typeface="Times New Roman"/>
                <a:ea typeface="Times New Roman"/>
              </a:rPr>
              <a:t>- </a:t>
            </a:r>
            <a:r>
              <a:rPr lang="vi-VN" sz="2800" dirty="0" smtClean="0">
                <a:solidFill>
                  <a:srgbClr val="0033CC"/>
                </a:solidFill>
                <a:latin typeface="Times New Roman"/>
                <a:ea typeface="Times New Roman"/>
              </a:rPr>
              <a:t>Mô </a:t>
            </a:r>
            <a:r>
              <a:rPr lang="vi-VN" sz="2800" dirty="0">
                <a:solidFill>
                  <a:srgbClr val="0033CC"/>
                </a:solidFill>
                <a:latin typeface="Times New Roman"/>
                <a:ea typeface="Times New Roman"/>
              </a:rPr>
              <a:t>tả được sự thành lập nhà Lê sơ.</a:t>
            </a:r>
          </a:p>
          <a:p>
            <a:pPr marL="0" marR="0" indent="0" algn="just">
              <a:spcBef>
                <a:spcPts val="0"/>
              </a:spcBef>
              <a:spcAft>
                <a:spcPts val="0"/>
              </a:spcAft>
              <a:buNone/>
            </a:pPr>
            <a:r>
              <a:rPr lang="en-US" sz="2800" dirty="0" smtClean="0">
                <a:solidFill>
                  <a:srgbClr val="0033CC"/>
                </a:solidFill>
                <a:latin typeface="Times New Roman"/>
                <a:ea typeface="Times New Roman"/>
              </a:rPr>
              <a:t>- </a:t>
            </a:r>
            <a:r>
              <a:rPr lang="vi-VN" sz="2800" dirty="0" smtClean="0">
                <a:solidFill>
                  <a:srgbClr val="0033CC"/>
                </a:solidFill>
                <a:latin typeface="Times New Roman"/>
                <a:ea typeface="Times New Roman"/>
              </a:rPr>
              <a:t>Nhận </a:t>
            </a:r>
            <a:r>
              <a:rPr lang="vi-VN" sz="2800" dirty="0">
                <a:solidFill>
                  <a:srgbClr val="0033CC"/>
                </a:solidFill>
                <a:latin typeface="Times New Roman"/>
                <a:ea typeface="Times New Roman"/>
              </a:rPr>
              <a:t>biết được tình hình kinh tế – xã hội thời Lê sơ.</a:t>
            </a:r>
          </a:p>
          <a:p>
            <a:pPr marL="0" marR="0" indent="0" algn="just">
              <a:spcBef>
                <a:spcPts val="0"/>
              </a:spcBef>
              <a:spcAft>
                <a:spcPts val="0"/>
              </a:spcAft>
              <a:buNone/>
            </a:pPr>
            <a:r>
              <a:rPr lang="en-US" sz="2800" dirty="0" smtClean="0">
                <a:solidFill>
                  <a:srgbClr val="0033CC"/>
                </a:solidFill>
                <a:latin typeface="Times New Roman"/>
                <a:ea typeface="Times New Roman"/>
              </a:rPr>
              <a:t>- </a:t>
            </a:r>
            <a:r>
              <a:rPr lang="vi-VN" sz="2800" dirty="0" smtClean="0">
                <a:solidFill>
                  <a:srgbClr val="0033CC"/>
                </a:solidFill>
                <a:latin typeface="Times New Roman"/>
                <a:ea typeface="Times New Roman"/>
              </a:rPr>
              <a:t>Giới </a:t>
            </a:r>
            <a:r>
              <a:rPr lang="vi-VN" sz="2800" dirty="0">
                <a:solidFill>
                  <a:srgbClr val="0033CC"/>
                </a:solidFill>
                <a:latin typeface="Times New Roman"/>
                <a:ea typeface="Times New Roman"/>
              </a:rPr>
              <a:t>thiệu được sự phát triển văn hoá, giáo dục và một số danh nhân văn hoá tiêu biểu </a:t>
            </a:r>
          </a:p>
          <a:p>
            <a:pPr marL="0" marR="0" indent="0" algn="just">
              <a:spcBef>
                <a:spcPts val="0"/>
              </a:spcBef>
              <a:spcAft>
                <a:spcPts val="0"/>
              </a:spcAft>
              <a:buNone/>
            </a:pPr>
            <a:endParaRPr lang="en-US" sz="2800" dirty="0">
              <a:solidFill>
                <a:srgbClr val="0033CC"/>
              </a:solidFill>
              <a:latin typeface="Times New Roman"/>
              <a:ea typeface="Times New Roman"/>
            </a:endParaRPr>
          </a:p>
        </p:txBody>
      </p:sp>
    </p:spTree>
    <p:extLst>
      <p:ext uri="{BB962C8B-B14F-4D97-AF65-F5344CB8AC3E}">
        <p14:creationId xmlns:p14="http://schemas.microsoft.com/office/powerpoint/2010/main" val="390275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228600" y="0"/>
            <a:ext cx="9372600" cy="7239000"/>
          </a:xfrm>
          <a:prstGeom prst="rect">
            <a:avLst/>
          </a:prstGeom>
        </p:spPr>
      </p:pic>
    </p:spTree>
    <p:extLst>
      <p:ext uri="{BB962C8B-B14F-4D97-AF65-F5344CB8AC3E}">
        <p14:creationId xmlns:p14="http://schemas.microsoft.com/office/powerpoint/2010/main" val="9699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stretch>
            <a:fillRect/>
          </a:stretch>
        </p:blipFill>
        <p:spPr>
          <a:xfrm>
            <a:off x="-533400" y="0"/>
            <a:ext cx="9982200" cy="7239000"/>
          </a:xfrm>
          <a:prstGeom prst="rect">
            <a:avLst/>
          </a:prstGeom>
        </p:spPr>
      </p:pic>
    </p:spTree>
    <p:extLst>
      <p:ext uri="{BB962C8B-B14F-4D97-AF65-F5344CB8AC3E}">
        <p14:creationId xmlns:p14="http://schemas.microsoft.com/office/powerpoint/2010/main" val="6713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stretch>
            <a:fillRect/>
          </a:stretch>
        </p:blipFill>
        <p:spPr>
          <a:xfrm>
            <a:off x="-228600" y="-228600"/>
            <a:ext cx="9753600" cy="7315199"/>
          </a:xfrm>
          <a:prstGeom prst="rect">
            <a:avLst/>
          </a:prstGeom>
        </p:spPr>
      </p:pic>
    </p:spTree>
    <p:extLst>
      <p:ext uri="{BB962C8B-B14F-4D97-AF65-F5344CB8AC3E}">
        <p14:creationId xmlns:p14="http://schemas.microsoft.com/office/powerpoint/2010/main" val="11622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3" name="Content Placeholder 2"/>
          <p:cNvPicPr>
            <a:picLocks noGrp="1" noChangeAspect="1"/>
          </p:cNvPicPr>
          <p:nvPr>
            <p:ph idx="1"/>
          </p:nvPr>
        </p:nvPicPr>
        <p:blipFill>
          <a:blip r:embed="rId2"/>
          <a:stretch>
            <a:fillRect/>
          </a:stretch>
        </p:blipFill>
        <p:spPr>
          <a:xfrm>
            <a:off x="838200" y="-152400"/>
            <a:ext cx="7543800" cy="7315200"/>
          </a:xfrm>
          <a:prstGeom prst="rect">
            <a:avLst/>
          </a:prstGeom>
        </p:spPr>
      </p:pic>
    </p:spTree>
    <p:extLst>
      <p:ext uri="{BB962C8B-B14F-4D97-AF65-F5344CB8AC3E}">
        <p14:creationId xmlns:p14="http://schemas.microsoft.com/office/powerpoint/2010/main" val="31655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3048</Words>
  <Application>Microsoft Office PowerPoint</Application>
  <PresentationFormat>On-screen Show (4:3)</PresentationFormat>
  <Paragraphs>266</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 New Roman</vt:lpstr>
      <vt:lpstr>Office Theme</vt:lpstr>
      <vt:lpstr>PowerPoint Presentation</vt:lpstr>
      <vt:lpstr>PowerPoint Presentation</vt:lpstr>
      <vt:lpstr>Tiết 40-43. BÀI 19. KHỞI NGHĨA LAM SƠN  (1418-1427)</vt:lpstr>
      <vt:lpstr>MỤC TIÊU</vt:lpstr>
      <vt:lpstr>Tiết 40-43. BÀI 19. KHỞI NGHĨA LAM SƠN  (1418-1427)</vt:lpstr>
      <vt:lpstr>PowerPoint Presentation</vt:lpstr>
      <vt:lpstr>PowerPoint Presentation</vt:lpstr>
      <vt:lpstr>PowerPoint Presentation</vt:lpstr>
      <vt:lpstr>PowerPoint Presentation</vt:lpstr>
      <vt:lpstr>THẢO LUẬN NHÓM</vt:lpstr>
      <vt:lpstr>PowerPoint Presentation</vt:lpstr>
      <vt:lpstr>PowerPoint Presentation</vt:lpstr>
      <vt:lpstr>BÀI 19. KHỞI NGHĨA LAM SƠN (1418-1427)</vt:lpstr>
      <vt:lpstr>BÀI 19. KHỞI NGHĨA LAM SƠN (1418-1427)</vt:lpstr>
      <vt:lpstr>THẢO LUẬN NHÓM</vt:lpstr>
      <vt:lpstr>PowerPoint Presentation</vt:lpstr>
      <vt:lpstr>BÀI 19. KHỞI NGHĨA LAM SƠN (1418-1427)</vt:lpstr>
      <vt:lpstr>PowerPoint Presentation</vt:lpstr>
      <vt:lpstr>BÀI 19. KHỞI NGHĨA LAM SƠN (1418-1427)</vt:lpstr>
      <vt:lpstr>PowerPoint Presentation</vt:lpstr>
      <vt:lpstr>THẢO LUẬN NHÓM</vt:lpstr>
      <vt:lpstr>PowerPoint Presentation</vt:lpstr>
      <vt:lpstr>BÀI 19. KHỞI NGHĨA LAM SƠN (1418-1427)</vt:lpstr>
      <vt:lpstr>PowerPoint Presentation</vt:lpstr>
      <vt:lpstr>BÀI 19. KHỞI NGHĨA LAM SƠN (1418-1427)</vt:lpstr>
      <vt:lpstr>THẢO LUẬN NHÓM</vt:lpstr>
      <vt:lpstr>PowerPoint Presentation</vt:lpstr>
      <vt:lpstr>PowerPoint Presentation</vt:lpstr>
      <vt:lpstr>PowerPoint Presentation</vt:lpstr>
      <vt:lpstr>PowerPoint Presentation</vt:lpstr>
      <vt:lpstr>PowerPoint Presentation</vt:lpstr>
      <vt:lpstr>BÀI 19. KHỞI NGHĨA LAM SƠN (1418-1427)</vt:lpstr>
      <vt:lpstr>PowerPoint Presentation</vt:lpstr>
      <vt:lpstr>PowerPoint Presentation</vt:lpstr>
      <vt:lpstr>BÀI 19. KHỞI NGHĨA LAM SƠN (1418-1427)</vt:lpstr>
      <vt:lpstr>THẢO LUẬN NHÓM</vt:lpstr>
      <vt:lpstr>PowerPoint Presentation</vt:lpstr>
      <vt:lpstr>PowerPoint Presentation</vt:lpstr>
      <vt:lpstr>BÀI 19. KHỞI NGHĨA LAM SƠN (1418-1427)</vt:lpstr>
      <vt:lpstr>PowerPoint Presentation</vt:lpstr>
      <vt:lpstr>LUYỆN TẬP</vt:lpstr>
      <vt:lpstr>LUYỆN TẬP</vt:lpstr>
      <vt:lpstr>LUYỆN TẬP</vt:lpstr>
      <vt:lpstr>LUYỆN TẬP</vt:lpstr>
      <vt:lpstr>LUYỆN TẬP</vt:lpstr>
      <vt:lpstr>LUYỆN TẬP</vt:lpstr>
      <vt:lpstr>VẬN DỤNG</vt:lpstr>
      <vt:lpstr>VẬN DỤNG</vt:lpstr>
      <vt:lpstr>HƯỚNG DẪN TỰ HỌC  </vt:lpstr>
      <vt:lpstr>HƯỚNG DẪN TỰ HỌC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Admin</cp:lastModifiedBy>
  <cp:revision>299</cp:revision>
  <dcterms:created xsi:type="dcterms:W3CDTF">2006-08-16T00:00:00Z</dcterms:created>
  <dcterms:modified xsi:type="dcterms:W3CDTF">2023-04-03T13:23:39Z</dcterms:modified>
</cp:coreProperties>
</file>