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9" r:id="rId2"/>
    <p:sldId id="310" r:id="rId3"/>
    <p:sldId id="294" r:id="rId4"/>
    <p:sldId id="314" r:id="rId5"/>
    <p:sldId id="311" r:id="rId6"/>
    <p:sldId id="313" r:id="rId7"/>
    <p:sldId id="318" r:id="rId8"/>
    <p:sldId id="317" r:id="rId9"/>
    <p:sldId id="315" r:id="rId10"/>
    <p:sldId id="316" r:id="rId11"/>
    <p:sldId id="323" r:id="rId12"/>
    <p:sldId id="322" r:id="rId13"/>
    <p:sldId id="326" r:id="rId14"/>
    <p:sldId id="336" r:id="rId15"/>
    <p:sldId id="327" r:id="rId16"/>
    <p:sldId id="319" r:id="rId17"/>
    <p:sldId id="320" r:id="rId18"/>
    <p:sldId id="328" r:id="rId19"/>
    <p:sldId id="321" r:id="rId20"/>
    <p:sldId id="329" r:id="rId21"/>
    <p:sldId id="324" r:id="rId22"/>
    <p:sldId id="325" r:id="rId23"/>
    <p:sldId id="337" r:id="rId24"/>
    <p:sldId id="312" r:id="rId25"/>
    <p:sldId id="333" r:id="rId26"/>
    <p:sldId id="330" r:id="rId27"/>
    <p:sldId id="331" r:id="rId28"/>
    <p:sldId id="334" r:id="rId29"/>
    <p:sldId id="266" r:id="rId30"/>
    <p:sldId id="33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75" autoAdjust="0"/>
    <p:restoredTop sz="94660"/>
  </p:normalViewPr>
  <p:slideViewPr>
    <p:cSldViewPr>
      <p:cViewPr>
        <p:scale>
          <a:sx n="76" d="100"/>
          <a:sy n="76" d="100"/>
        </p:scale>
        <p:origin x="-564"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143000"/>
          </a:xfrm>
        </p:spPr>
        <p:txBody>
          <a:bodyPr>
            <a:normAutofit/>
          </a:bodyPr>
          <a:lstStyle/>
          <a:p>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143000"/>
            <a:ext cx="9144000" cy="4983163"/>
          </a:xfrm>
        </p:spPr>
        <p:txBody>
          <a:bodyPr>
            <a:normAutofit/>
          </a:bodyPr>
          <a:lstStyle/>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40791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7086600"/>
          </a:xfrm>
        </p:spPr>
        <p:txBody>
          <a:bodyPr>
            <a:normAutofit/>
          </a:bodyPr>
          <a:lstStyle/>
          <a:p>
            <a:pPr marL="0" indent="0" algn="just">
              <a:buNone/>
            </a:pPr>
            <a:r>
              <a:rPr lang="vi-VN" sz="2800" b="1" dirty="0" smtClean="0">
                <a:solidFill>
                  <a:srgbClr val="FF0000"/>
                </a:solidFill>
                <a:latin typeface="Times New Roman" pitchFamily="18" charset="0"/>
                <a:cs typeface="Times New Roman" pitchFamily="18" charset="0"/>
              </a:rPr>
              <a:t>1</a:t>
            </a:r>
            <a:r>
              <a:rPr lang="vi-VN" sz="2800" b="1" dirty="0">
                <a:solidFill>
                  <a:srgbClr val="FF0000"/>
                </a:solidFill>
                <a:latin typeface="Times New Roman" pitchFamily="18" charset="0"/>
                <a:cs typeface="Times New Roman" pitchFamily="18" charset="0"/>
              </a:rPr>
              <a:t>. Nêu những nội dung chính trong cải cách của Hồ Quý Ly.</a:t>
            </a:r>
          </a:p>
          <a:p>
            <a:pPr marL="0" indent="0" algn="just">
              <a:buNone/>
            </a:pPr>
            <a:r>
              <a:rPr lang="vi-VN" sz="2800" b="1" dirty="0">
                <a:solidFill>
                  <a:srgbClr val="0033CC"/>
                </a:solidFill>
                <a:latin typeface="Times New Roman" pitchFamily="18" charset="0"/>
                <a:cs typeface="Times New Roman" pitchFamily="18" charset="0"/>
              </a:rPr>
              <a:t>- Về chính trị - hành chính:</a:t>
            </a:r>
          </a:p>
          <a:p>
            <a:pPr marL="0" indent="0" algn="just">
              <a:buNone/>
            </a:pPr>
            <a:r>
              <a:rPr lang="vi-VN" sz="2800" dirty="0">
                <a:solidFill>
                  <a:srgbClr val="0033CC"/>
                </a:solidFill>
                <a:latin typeface="Times New Roman" pitchFamily="18" charset="0"/>
                <a:cs typeface="Times New Roman" pitchFamily="18" charset="0"/>
              </a:rPr>
              <a:t>+ Thống nhất bộ máy hành chính từ trung ương đến địa phương. Đặt chức An phủ sứ ở các lộ để quản mọi việc trong phủ, châu, huyện.</a:t>
            </a:r>
          </a:p>
          <a:p>
            <a:pPr marL="0" indent="0" algn="just">
              <a:buNone/>
            </a:pPr>
            <a:r>
              <a:rPr lang="vi-VN" sz="2800" dirty="0">
                <a:solidFill>
                  <a:srgbClr val="0033CC"/>
                </a:solidFill>
                <a:latin typeface="Times New Roman" pitchFamily="18" charset="0"/>
                <a:cs typeface="Times New Roman" pitchFamily="18" charset="0"/>
              </a:rPr>
              <a:t>+ Thông qua thi cử, tuyển chọn người đỗ đạt, bổ nhiệm làm quan.</a:t>
            </a:r>
          </a:p>
          <a:p>
            <a:pPr marL="0" indent="0" algn="just">
              <a:buNone/>
            </a:pPr>
            <a:r>
              <a:rPr lang="vi-VN" sz="2800" dirty="0">
                <a:solidFill>
                  <a:srgbClr val="0033CC"/>
                </a:solidFill>
                <a:latin typeface="Times New Roman" pitchFamily="18" charset="0"/>
                <a:cs typeface="Times New Roman" pitchFamily="18" charset="0"/>
              </a:rPr>
              <a:t>+ Dời đô về thành An Tôn</a:t>
            </a:r>
            <a:r>
              <a:rPr lang="vi-VN" sz="2800" dirty="0" smtClean="0">
                <a:solidFill>
                  <a:srgbClr val="0033CC"/>
                </a:solidFill>
                <a:latin typeface="Times New Roman" pitchFamily="18" charset="0"/>
                <a:cs typeface="Times New Roman" pitchFamily="18" charset="0"/>
              </a:rPr>
              <a:t>.</a:t>
            </a:r>
            <a:endParaRPr lang="en-US" sz="2800" dirty="0" smtClean="0">
              <a:solidFill>
                <a:srgbClr val="0033CC"/>
              </a:solidFill>
              <a:latin typeface="Times New Roman" pitchFamily="18" charset="0"/>
              <a:cs typeface="Times New Roman" pitchFamily="18" charset="0"/>
            </a:endParaRPr>
          </a:p>
          <a:p>
            <a:pPr marL="0" indent="0" algn="just">
              <a:buNone/>
            </a:pPr>
            <a:r>
              <a:rPr lang="vi-VN" sz="2800" b="1" dirty="0">
                <a:solidFill>
                  <a:srgbClr val="0033CC"/>
                </a:solidFill>
                <a:latin typeface="Times New Roman" pitchFamily="18" charset="0"/>
                <a:cs typeface="Times New Roman" pitchFamily="18" charset="0"/>
              </a:rPr>
              <a:t>- Về quân sự - quốc phòng:</a:t>
            </a:r>
          </a:p>
          <a:p>
            <a:pPr marL="0" indent="0" algn="just">
              <a:buNone/>
            </a:pPr>
            <a:r>
              <a:rPr lang="vi-VN" sz="2800" dirty="0">
                <a:solidFill>
                  <a:srgbClr val="0033CC"/>
                </a:solidFill>
                <a:latin typeface="Times New Roman" pitchFamily="18" charset="0"/>
                <a:cs typeface="Times New Roman" pitchFamily="18" charset="0"/>
              </a:rPr>
              <a:t>+ Chỉnh đốn lại quân đội, xây dựng tuyến phòng thủ, xây thành Đa Bang, thành An Tôn,...</a:t>
            </a:r>
          </a:p>
          <a:p>
            <a:pPr marL="0" indent="0" algn="just">
              <a:buNone/>
            </a:pPr>
            <a:r>
              <a:rPr lang="vi-VN" sz="2800" dirty="0">
                <a:solidFill>
                  <a:srgbClr val="0033CC"/>
                </a:solidFill>
                <a:latin typeface="Times New Roman" pitchFamily="18" charset="0"/>
                <a:cs typeface="Times New Roman" pitchFamily="18" charset="0"/>
              </a:rPr>
              <a:t>+ Chú trọng chế tạo nhiều vũ khí mới: súng thần cơ, cổ lâu thuyền,...</a:t>
            </a: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32573502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7086600"/>
          </a:xfrm>
        </p:spPr>
        <p:txBody>
          <a:bodyPr>
            <a:normAutofit/>
          </a:bodyPr>
          <a:lstStyle/>
          <a:p>
            <a:pPr marL="0" indent="0" algn="just">
              <a:buNone/>
            </a:pPr>
            <a:r>
              <a:rPr lang="vi-VN" b="1" dirty="0">
                <a:solidFill>
                  <a:srgbClr val="0033CC"/>
                </a:solidFill>
                <a:latin typeface="Times New Roman" pitchFamily="18" charset="0"/>
                <a:cs typeface="Times New Roman" pitchFamily="18" charset="0"/>
              </a:rPr>
              <a:t>- Về kinh tế - tài chính:</a:t>
            </a:r>
          </a:p>
          <a:p>
            <a:pPr marL="0" indent="0" algn="just">
              <a:buNone/>
            </a:pPr>
            <a:r>
              <a:rPr lang="vi-VN" dirty="0">
                <a:solidFill>
                  <a:srgbClr val="0033CC"/>
                </a:solidFill>
                <a:latin typeface="Times New Roman" pitchFamily="18" charset="0"/>
                <a:cs typeface="Times New Roman" pitchFamily="18" charset="0"/>
              </a:rPr>
              <a:t>+ Ban hành tiền giấy.</a:t>
            </a:r>
          </a:p>
          <a:p>
            <a:pPr marL="0" indent="0" algn="just">
              <a:buNone/>
            </a:pPr>
            <a:r>
              <a:rPr lang="vi-VN" dirty="0">
                <a:solidFill>
                  <a:srgbClr val="0033CC"/>
                </a:solidFill>
                <a:latin typeface="Times New Roman" pitchFamily="18" charset="0"/>
                <a:cs typeface="Times New Roman" pitchFamily="18" charset="0"/>
              </a:rPr>
              <a:t>+ Ban hành chính sách hạn nô và hạn điền.</a:t>
            </a:r>
          </a:p>
          <a:p>
            <a:pPr marL="0" indent="0" algn="just">
              <a:buNone/>
            </a:pPr>
            <a:r>
              <a:rPr lang="vi-VN" dirty="0">
                <a:solidFill>
                  <a:srgbClr val="0033CC"/>
                </a:solidFill>
                <a:latin typeface="Times New Roman" pitchFamily="18" charset="0"/>
                <a:cs typeface="Times New Roman" pitchFamily="18" charset="0"/>
              </a:rPr>
              <a:t>+ Ban hành chính sách thuế mới.</a:t>
            </a:r>
            <a:endParaRPr lang="en-US" dirty="0" smtClean="0">
              <a:solidFill>
                <a:srgbClr val="0033CC"/>
              </a:solidFill>
              <a:latin typeface="Times New Roman" pitchFamily="18" charset="0"/>
              <a:cs typeface="Times New Roman" pitchFamily="18" charset="0"/>
            </a:endParaRPr>
          </a:p>
          <a:p>
            <a:pPr marL="0" indent="0" algn="just">
              <a:buNone/>
            </a:pPr>
            <a:r>
              <a:rPr lang="vi-VN" b="1" dirty="0" smtClean="0">
                <a:solidFill>
                  <a:srgbClr val="0033CC"/>
                </a:solidFill>
                <a:latin typeface="Times New Roman" pitchFamily="18" charset="0"/>
                <a:cs typeface="Times New Roman" pitchFamily="18" charset="0"/>
              </a:rPr>
              <a:t>- </a:t>
            </a:r>
            <a:r>
              <a:rPr lang="vi-VN" b="1" dirty="0">
                <a:solidFill>
                  <a:srgbClr val="0033CC"/>
                </a:solidFill>
                <a:latin typeface="Times New Roman" pitchFamily="18" charset="0"/>
                <a:cs typeface="Times New Roman" pitchFamily="18" charset="0"/>
              </a:rPr>
              <a:t>Về văn hoá - giáo dục:</a:t>
            </a:r>
          </a:p>
          <a:p>
            <a:pPr marL="0" indent="0" algn="just">
              <a:buNone/>
            </a:pPr>
            <a:r>
              <a:rPr lang="vi-VN" dirty="0">
                <a:solidFill>
                  <a:srgbClr val="0033CC"/>
                </a:solidFill>
                <a:latin typeface="Times New Roman" pitchFamily="18" charset="0"/>
                <a:cs typeface="Times New Roman" pitchFamily="18" charset="0"/>
              </a:rPr>
              <a:t>+ Chấn chỉnh lại Phật giáo, đề cao Nho giáo thực dụng.</a:t>
            </a:r>
          </a:p>
          <a:p>
            <a:pPr marL="0" indent="0" algn="just">
              <a:buNone/>
            </a:pPr>
            <a:r>
              <a:rPr lang="vi-VN" dirty="0">
                <a:solidFill>
                  <a:srgbClr val="0033CC"/>
                </a:solidFill>
                <a:latin typeface="Times New Roman" pitchFamily="18" charset="0"/>
                <a:cs typeface="Times New Roman" pitchFamily="18" charset="0"/>
              </a:rPr>
              <a:t>+ Dùng chữ Nôm để chấn hưng văn hoá dân tộc. Dịch sách chữ Hán sang chữ Nôm, khuyến khích sáng tác bằng thơ chữ Nôm.</a:t>
            </a: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38450808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5029200"/>
          </a:xfrm>
        </p:spPr>
        <p:txBody>
          <a:bodyPr/>
          <a:lstStyle/>
          <a:p>
            <a:pPr marL="0" indent="0" algn="just">
              <a:buNone/>
            </a:pPr>
            <a:r>
              <a:rPr lang="vi-VN" sz="2800" b="1" dirty="0" smtClean="0">
                <a:solidFill>
                  <a:srgbClr val="FF0000"/>
                </a:solidFill>
                <a:latin typeface="Times New Roman" pitchFamily="18" charset="0"/>
                <a:cs typeface="Times New Roman" pitchFamily="18" charset="0"/>
              </a:rPr>
              <a:t>2</a:t>
            </a:r>
            <a:r>
              <a:rPr lang="vi-VN" sz="2800" b="1" dirty="0">
                <a:solidFill>
                  <a:srgbClr val="FF0000"/>
                </a:solidFill>
                <a:latin typeface="Times New Roman" pitchFamily="18" charset="0"/>
                <a:cs typeface="Times New Roman" pitchFamily="18" charset="0"/>
              </a:rPr>
              <a:t>. Những cải cách của Hồ Quý Ly đã tác động thế nào đến xã hội đương thời? </a:t>
            </a:r>
          </a:p>
          <a:p>
            <a:pPr marL="0" indent="0" algn="just">
              <a:buNone/>
            </a:pPr>
            <a:r>
              <a:rPr lang="en-US" sz="2800" dirty="0" smtClean="0">
                <a:solidFill>
                  <a:srgbClr val="0033CC"/>
                </a:solidFill>
                <a:latin typeface="Times New Roman" pitchFamily="18" charset="0"/>
                <a:cs typeface="Times New Roman" pitchFamily="18" charset="0"/>
              </a:rPr>
              <a:t> </a:t>
            </a:r>
            <a:r>
              <a:rPr lang="vi-VN" sz="2800" dirty="0" smtClean="0">
                <a:solidFill>
                  <a:srgbClr val="0033CC"/>
                </a:solidFill>
                <a:latin typeface="Times New Roman" pitchFamily="18" charset="0"/>
                <a:cs typeface="Times New Roman" pitchFamily="18" charset="0"/>
              </a:rPr>
              <a:t> </a:t>
            </a:r>
            <a:r>
              <a:rPr lang="vi-VN" dirty="0" smtClean="0">
                <a:solidFill>
                  <a:srgbClr val="0033CC"/>
                </a:solidFill>
                <a:latin typeface="Times New Roman" pitchFamily="18" charset="0"/>
                <a:cs typeface="Times New Roman" pitchFamily="18" charset="0"/>
              </a:rPr>
              <a:t>Công cuộc cải cách của Hồ Quý Ly khá toàn diện và có tác động tích cực, đã giải quyết phần nào những khủng hoảng xã hội thời Trần</a:t>
            </a:r>
            <a:r>
              <a:rPr lang="en-US" dirty="0" smtClean="0">
                <a:solidFill>
                  <a:srgbClr val="0033CC"/>
                </a:solidFill>
                <a:latin typeface="Times New Roman" pitchFamily="18" charset="0"/>
                <a:cs typeface="Times New Roman" pitchFamily="18" charset="0"/>
              </a:rPr>
              <a:t> .</a:t>
            </a:r>
          </a:p>
          <a:p>
            <a:endParaRPr lang="en-US" dirty="0" smtClean="0"/>
          </a:p>
          <a:p>
            <a:endParaRPr lang="en-US" dirty="0"/>
          </a:p>
          <a:p>
            <a:endParaRPr lang="en-US" dirty="0"/>
          </a:p>
        </p:txBody>
      </p:sp>
    </p:spTree>
    <p:extLst>
      <p:ext uri="{BB962C8B-B14F-4D97-AF65-F5344CB8AC3E}">
        <p14:creationId xmlns:p14="http://schemas.microsoft.com/office/powerpoint/2010/main" val="28458263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219200"/>
          </a:xfrm>
        </p:spPr>
        <p:txBody>
          <a:bodyPr>
            <a:normAutofit/>
          </a:bodyPr>
          <a:lstStyle/>
          <a:p>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18. NHÀ HỒ VÀ CUỘC KHÁNG CHIẾN CHỐNG QUÂN XÂM LƯỢC MINH (1400-1407)</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6927" y="1295400"/>
            <a:ext cx="9144000" cy="4983163"/>
          </a:xfrm>
        </p:spPr>
        <p:txBody>
          <a:bodyPr>
            <a:normAutofit/>
          </a:bodyPr>
          <a:lstStyle/>
          <a:p>
            <a:pPr marL="0" indent="0" algn="just">
              <a:buNone/>
            </a:pPr>
            <a:r>
              <a:rPr lang="en-US" b="1" dirty="0" smtClean="0">
                <a:solidFill>
                  <a:srgbClr val="0033CC"/>
                </a:solidFill>
                <a:latin typeface="Times New Roman" pitchFamily="18" charset="0"/>
                <a:cs typeface="Times New Roman" pitchFamily="18" charset="0"/>
              </a:rPr>
              <a:t>1. </a:t>
            </a:r>
            <a:r>
              <a:rPr lang="en-US" b="1" dirty="0" err="1" smtClean="0">
                <a:solidFill>
                  <a:srgbClr val="0033CC"/>
                </a:solidFill>
                <a:latin typeface="Times New Roman" pitchFamily="18" charset="0"/>
                <a:cs typeface="Times New Roman" pitchFamily="18" charset="0"/>
              </a:rPr>
              <a:t>Nhà</a:t>
            </a:r>
            <a:r>
              <a:rPr lang="en-US" b="1" dirty="0" smtClean="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Hồ</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thành</a:t>
            </a:r>
            <a:r>
              <a:rPr lang="en-US" b="1" dirty="0">
                <a:solidFill>
                  <a:srgbClr val="0033CC"/>
                </a:solidFill>
                <a:latin typeface="Times New Roman" pitchFamily="18" charset="0"/>
                <a:cs typeface="Times New Roman" pitchFamily="18" charset="0"/>
              </a:rPr>
              <a:t> </a:t>
            </a:r>
            <a:r>
              <a:rPr lang="en-US" b="1" dirty="0" err="1" smtClean="0">
                <a:solidFill>
                  <a:srgbClr val="0033CC"/>
                </a:solidFill>
                <a:latin typeface="Times New Roman" pitchFamily="18" charset="0"/>
                <a:cs typeface="Times New Roman" pitchFamily="18" charset="0"/>
              </a:rPr>
              <a:t>lập</a:t>
            </a:r>
            <a:endParaRPr lang="en-US" b="1" dirty="0" smtClean="0">
              <a:solidFill>
                <a:srgbClr val="0033CC"/>
              </a:solidFill>
              <a:latin typeface="Times New Roman" pitchFamily="18" charset="0"/>
              <a:cs typeface="Times New Roman" pitchFamily="18" charset="0"/>
            </a:endParaRPr>
          </a:p>
          <a:p>
            <a:pPr marL="0" indent="0" algn="just">
              <a:buNone/>
            </a:pPr>
            <a:r>
              <a:rPr lang="en-US" b="1" dirty="0">
                <a:solidFill>
                  <a:srgbClr val="0033CC"/>
                </a:solidFill>
                <a:latin typeface="Times New Roman" pitchFamily="18" charset="0"/>
                <a:cs typeface="Times New Roman" pitchFamily="18" charset="0"/>
              </a:rPr>
              <a:t>2. </a:t>
            </a:r>
            <a:r>
              <a:rPr lang="en-US" b="1" dirty="0" err="1">
                <a:solidFill>
                  <a:srgbClr val="0033CC"/>
                </a:solidFill>
                <a:latin typeface="Times New Roman" pitchFamily="18" charset="0"/>
                <a:cs typeface="Times New Roman" pitchFamily="18" charset="0"/>
              </a:rPr>
              <a:t>Cải</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cách</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của</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Hồ</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Quý</a:t>
            </a:r>
            <a:r>
              <a:rPr lang="en-US" b="1" dirty="0">
                <a:solidFill>
                  <a:srgbClr val="0033CC"/>
                </a:solidFill>
                <a:latin typeface="Times New Roman" pitchFamily="18" charset="0"/>
                <a:cs typeface="Times New Roman" pitchFamily="18" charset="0"/>
              </a:rPr>
              <a:t> </a:t>
            </a:r>
            <a:r>
              <a:rPr lang="en-US" b="1" dirty="0" smtClean="0">
                <a:solidFill>
                  <a:srgbClr val="0033CC"/>
                </a:solidFill>
                <a:latin typeface="Times New Roman" pitchFamily="18" charset="0"/>
                <a:cs typeface="Times New Roman" pitchFamily="18" charset="0"/>
              </a:rPr>
              <a:t>Ly</a:t>
            </a:r>
          </a:p>
          <a:p>
            <a:pPr marL="0" indent="0" algn="just">
              <a:buNone/>
            </a:pPr>
            <a:endParaRPr lang="en-US" b="1" dirty="0" smtClean="0">
              <a:solidFill>
                <a:srgbClr val="0033CC"/>
              </a:solidFill>
              <a:latin typeface="Times New Roman" pitchFamily="18" charset="0"/>
              <a:cs typeface="Times New Roman" pitchFamily="18" charset="0"/>
            </a:endParaRPr>
          </a:p>
          <a:p>
            <a:pPr marL="0" indent="0" algn="just">
              <a:buNone/>
            </a:pPr>
            <a:r>
              <a:rPr lang="en-US" b="1" dirty="0">
                <a:solidFill>
                  <a:srgbClr val="0033CC"/>
                </a:solidFill>
                <a:latin typeface="Times New Roman" pitchFamily="18" charset="0"/>
                <a:cs typeface="Times New Roman" pitchFamily="18" charset="0"/>
              </a:rPr>
              <a:t>	 </a:t>
            </a:r>
          </a:p>
        </p:txBody>
      </p:sp>
    </p:spTree>
    <p:extLst>
      <p:ext uri="{BB962C8B-B14F-4D97-AF65-F5344CB8AC3E}">
        <p14:creationId xmlns:p14="http://schemas.microsoft.com/office/powerpoint/2010/main" val="18326886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7086600"/>
          </a:xfrm>
        </p:spPr>
        <p:txBody>
          <a:bodyPr>
            <a:normAutofit/>
          </a:bodyPr>
          <a:lstStyle/>
          <a:p>
            <a:pPr marL="0" indent="0" algn="just">
              <a:buNone/>
            </a:pPr>
            <a:r>
              <a:rPr lang="en-US" sz="2800" b="1" dirty="0" smtClean="0">
                <a:solidFill>
                  <a:srgbClr val="FF0000"/>
                </a:solidFill>
                <a:latin typeface="Times New Roman" pitchFamily="18" charset="0"/>
                <a:cs typeface="Times New Roman" pitchFamily="18" charset="0"/>
              </a:rPr>
              <a:t>2</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Cải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cách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của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Hồ</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Quý</a:t>
            </a:r>
            <a:r>
              <a:rPr lang="en-US" sz="2800" b="1" dirty="0">
                <a:solidFill>
                  <a:srgbClr val="FF0000"/>
                </a:solidFill>
                <a:latin typeface="Times New Roman" pitchFamily="18" charset="0"/>
                <a:cs typeface="Times New Roman" pitchFamily="18" charset="0"/>
              </a:rPr>
              <a:t> Ly</a:t>
            </a:r>
          </a:p>
          <a:p>
            <a:pPr marL="0" indent="0" algn="just">
              <a:buNone/>
            </a:pPr>
            <a:r>
              <a:rPr lang="vi-VN" b="1" dirty="0">
                <a:solidFill>
                  <a:srgbClr val="0033CC"/>
                </a:solidFill>
                <a:latin typeface="Times New Roman" pitchFamily="18" charset="0"/>
                <a:cs typeface="Times New Roman" pitchFamily="18" charset="0"/>
              </a:rPr>
              <a:t>- Về chính trị - hành chính:</a:t>
            </a:r>
          </a:p>
          <a:p>
            <a:pPr marL="0" indent="0" algn="just">
              <a:buNone/>
            </a:pPr>
            <a:r>
              <a:rPr lang="vi-VN" dirty="0">
                <a:solidFill>
                  <a:srgbClr val="0033CC"/>
                </a:solidFill>
                <a:latin typeface="Times New Roman" pitchFamily="18" charset="0"/>
                <a:cs typeface="Times New Roman" pitchFamily="18" charset="0"/>
              </a:rPr>
              <a:t>+ Thống nhất bộ máy hành chính từ trung ương đến địa phương. Đặt chức An phủ sứ ở các lộ để quản mọi việc trong phủ, châu, huyện.</a:t>
            </a:r>
          </a:p>
          <a:p>
            <a:pPr marL="0" indent="0" algn="just">
              <a:buNone/>
            </a:pPr>
            <a:r>
              <a:rPr lang="vi-VN" dirty="0">
                <a:solidFill>
                  <a:srgbClr val="0033CC"/>
                </a:solidFill>
                <a:latin typeface="Times New Roman" pitchFamily="18" charset="0"/>
                <a:cs typeface="Times New Roman" pitchFamily="18" charset="0"/>
              </a:rPr>
              <a:t>+ Thông qua thi cử, tuyển chọn người đỗ đạt, bổ nhiệm làm quan.</a:t>
            </a:r>
          </a:p>
          <a:p>
            <a:pPr marL="0" indent="0" algn="just">
              <a:buNone/>
            </a:pPr>
            <a:r>
              <a:rPr lang="vi-VN" dirty="0">
                <a:solidFill>
                  <a:srgbClr val="0033CC"/>
                </a:solidFill>
                <a:latin typeface="Times New Roman" pitchFamily="18" charset="0"/>
                <a:cs typeface="Times New Roman" pitchFamily="18" charset="0"/>
              </a:rPr>
              <a:t>+ Dời đô về thành An </a:t>
            </a:r>
            <a:r>
              <a:rPr lang="vi-VN" dirty="0" smtClean="0">
                <a:solidFill>
                  <a:srgbClr val="0033CC"/>
                </a:solidFill>
                <a:latin typeface="Times New Roman" pitchFamily="18" charset="0"/>
                <a:cs typeface="Times New Roman" pitchFamily="18" charset="0"/>
              </a:rPr>
              <a:t>Tôn</a:t>
            </a:r>
            <a:r>
              <a:rPr lang="en-US" dirty="0" smtClean="0">
                <a:solidFill>
                  <a:srgbClr val="0033CC"/>
                </a:solidFill>
                <a:latin typeface="Times New Roman" pitchFamily="18" charset="0"/>
                <a:cs typeface="Times New Roman" pitchFamily="18" charset="0"/>
              </a:rPr>
              <a:t>(</a:t>
            </a:r>
            <a:r>
              <a:rPr lang="en-US" dirty="0" err="1" smtClean="0">
                <a:solidFill>
                  <a:srgbClr val="0033CC"/>
                </a:solidFill>
                <a:latin typeface="Times New Roman" pitchFamily="18" charset="0"/>
                <a:cs typeface="Times New Roman" pitchFamily="18" charset="0"/>
              </a:rPr>
              <a:t>thành</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Tây</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Đô-Thanh</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Hóa</a:t>
            </a:r>
            <a:r>
              <a:rPr lang="en-US" dirty="0" smtClean="0">
                <a:solidFill>
                  <a:srgbClr val="0033CC"/>
                </a:solidFill>
                <a:latin typeface="Times New Roman" pitchFamily="18" charset="0"/>
                <a:cs typeface="Times New Roman" pitchFamily="18" charset="0"/>
              </a:rPr>
              <a:t>)</a:t>
            </a:r>
            <a:r>
              <a:rPr lang="vi-VN" dirty="0" smtClean="0">
                <a:solidFill>
                  <a:srgbClr val="0033CC"/>
                </a:solidFill>
                <a:latin typeface="Times New Roman" pitchFamily="18" charset="0"/>
                <a:cs typeface="Times New Roman" pitchFamily="18" charset="0"/>
              </a:rPr>
              <a:t>.</a:t>
            </a:r>
            <a:endParaRPr lang="vi-VN" dirty="0">
              <a:solidFill>
                <a:srgbClr val="0033CC"/>
              </a:solidFill>
              <a:latin typeface="Times New Roman" pitchFamily="18" charset="0"/>
              <a:cs typeface="Times New Roman" pitchFamily="18" charset="0"/>
            </a:endParaRPr>
          </a:p>
          <a:p>
            <a:pPr marL="0" indent="0" algn="just">
              <a:buNone/>
            </a:pPr>
            <a:r>
              <a:rPr lang="vi-VN" b="1" dirty="0">
                <a:solidFill>
                  <a:srgbClr val="0033CC"/>
                </a:solidFill>
                <a:latin typeface="Times New Roman" pitchFamily="18" charset="0"/>
                <a:cs typeface="Times New Roman" pitchFamily="18" charset="0"/>
              </a:rPr>
              <a:t>- Về kinh tế - tài chính:</a:t>
            </a:r>
          </a:p>
          <a:p>
            <a:pPr marL="0" indent="0" algn="just">
              <a:buNone/>
            </a:pPr>
            <a:r>
              <a:rPr lang="vi-VN" dirty="0">
                <a:solidFill>
                  <a:srgbClr val="0033CC"/>
                </a:solidFill>
                <a:latin typeface="Times New Roman" pitchFamily="18" charset="0"/>
                <a:cs typeface="Times New Roman" pitchFamily="18" charset="0"/>
              </a:rPr>
              <a:t>+ Ban hành tiền giấy.</a:t>
            </a:r>
          </a:p>
          <a:p>
            <a:pPr marL="0" indent="0" algn="just">
              <a:buNone/>
            </a:pPr>
            <a:r>
              <a:rPr lang="vi-VN" dirty="0">
                <a:solidFill>
                  <a:srgbClr val="0033CC"/>
                </a:solidFill>
                <a:latin typeface="Times New Roman" pitchFamily="18" charset="0"/>
                <a:cs typeface="Times New Roman" pitchFamily="18" charset="0"/>
              </a:rPr>
              <a:t>+ Ban hành chính sách hạn nô và hạn điền.</a:t>
            </a: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42437679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34636" y="0"/>
            <a:ext cx="9178636" cy="7086600"/>
          </a:xfrm>
        </p:spPr>
        <p:txBody>
          <a:bodyPr>
            <a:normAutofit/>
          </a:bodyPr>
          <a:lstStyle/>
          <a:p>
            <a:pPr marL="0" indent="0" algn="just">
              <a:buNone/>
            </a:pPr>
            <a:r>
              <a:rPr lang="en-US" sz="2800" b="1" dirty="0" smtClean="0">
                <a:solidFill>
                  <a:srgbClr val="FF0000"/>
                </a:solidFill>
                <a:latin typeface="Times New Roman" pitchFamily="18" charset="0"/>
                <a:cs typeface="Times New Roman" pitchFamily="18" charset="0"/>
              </a:rPr>
              <a:t>2</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Cải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cách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của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Hồ</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Quý</a:t>
            </a:r>
            <a:r>
              <a:rPr lang="en-US" sz="2800" b="1" dirty="0">
                <a:solidFill>
                  <a:srgbClr val="FF0000"/>
                </a:solidFill>
                <a:latin typeface="Times New Roman" pitchFamily="18" charset="0"/>
                <a:cs typeface="Times New Roman" pitchFamily="18" charset="0"/>
              </a:rPr>
              <a:t> Ly</a:t>
            </a:r>
          </a:p>
          <a:p>
            <a:pPr marL="0" indent="0" algn="just">
              <a:buNone/>
            </a:pPr>
            <a:r>
              <a:rPr lang="vi-VN" b="1" dirty="0" smtClean="0">
                <a:solidFill>
                  <a:srgbClr val="0033CC"/>
                </a:solidFill>
                <a:latin typeface="Times New Roman" pitchFamily="18" charset="0"/>
                <a:cs typeface="Times New Roman" pitchFamily="18" charset="0"/>
              </a:rPr>
              <a:t>- </a:t>
            </a:r>
            <a:r>
              <a:rPr lang="vi-VN" b="1" dirty="0">
                <a:solidFill>
                  <a:srgbClr val="0033CC"/>
                </a:solidFill>
                <a:latin typeface="Times New Roman" pitchFamily="18" charset="0"/>
                <a:cs typeface="Times New Roman" pitchFamily="18" charset="0"/>
              </a:rPr>
              <a:t>Về quân sự - quốc phòng:</a:t>
            </a:r>
          </a:p>
          <a:p>
            <a:pPr marL="0" indent="0" algn="just">
              <a:buNone/>
            </a:pPr>
            <a:r>
              <a:rPr lang="vi-VN" dirty="0">
                <a:solidFill>
                  <a:srgbClr val="0033CC"/>
                </a:solidFill>
                <a:latin typeface="Times New Roman" pitchFamily="18" charset="0"/>
                <a:cs typeface="Times New Roman" pitchFamily="18" charset="0"/>
              </a:rPr>
              <a:t>+ Chỉnh đốn lại quân đội, xây dựng tuyến phòng thủ, xây thành Đa Bang, thành An Tôn,...</a:t>
            </a:r>
          </a:p>
          <a:p>
            <a:pPr marL="0" indent="0" algn="just">
              <a:buNone/>
            </a:pPr>
            <a:r>
              <a:rPr lang="vi-VN" dirty="0">
                <a:solidFill>
                  <a:srgbClr val="0033CC"/>
                </a:solidFill>
                <a:latin typeface="Times New Roman" pitchFamily="18" charset="0"/>
                <a:cs typeface="Times New Roman" pitchFamily="18" charset="0"/>
              </a:rPr>
              <a:t>+ Chú trọng chế tạo nhiều vũ khí mới: súng thần cơ, cổ lâu thuyền,...</a:t>
            </a:r>
          </a:p>
          <a:p>
            <a:pPr marL="0" indent="0" algn="just">
              <a:buNone/>
            </a:pPr>
            <a:r>
              <a:rPr lang="vi-VN" b="1" dirty="0">
                <a:solidFill>
                  <a:srgbClr val="0033CC"/>
                </a:solidFill>
                <a:latin typeface="Times New Roman" pitchFamily="18" charset="0"/>
                <a:cs typeface="Times New Roman" pitchFamily="18" charset="0"/>
              </a:rPr>
              <a:t>- Về văn hoá - giáo dục:</a:t>
            </a:r>
          </a:p>
          <a:p>
            <a:pPr marL="0" indent="0" algn="just">
              <a:buNone/>
            </a:pPr>
            <a:r>
              <a:rPr lang="vi-VN" dirty="0">
                <a:solidFill>
                  <a:srgbClr val="0033CC"/>
                </a:solidFill>
                <a:latin typeface="Times New Roman" pitchFamily="18" charset="0"/>
                <a:cs typeface="Times New Roman" pitchFamily="18" charset="0"/>
              </a:rPr>
              <a:t>+ Chấn chỉnh lại Phật giáo, đề cao Nho giáo thực dụng.</a:t>
            </a:r>
          </a:p>
          <a:p>
            <a:pPr marL="0" indent="0" algn="just">
              <a:buNone/>
            </a:pPr>
            <a:r>
              <a:rPr lang="vi-VN" dirty="0">
                <a:solidFill>
                  <a:srgbClr val="0033CC"/>
                </a:solidFill>
                <a:latin typeface="Times New Roman" pitchFamily="18" charset="0"/>
                <a:cs typeface="Times New Roman" pitchFamily="18" charset="0"/>
              </a:rPr>
              <a:t>+ Dùng chữ Nôm để chấn hưng văn hoá dân tộc. Dịch sách chữ Hán sang chữ Nôm, khuyến khích sáng tác bằng thơ chữ Nôm.</a:t>
            </a: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1821585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219200"/>
          </a:xfrm>
        </p:spPr>
        <p:txBody>
          <a:bodyPr>
            <a:normAutofit/>
          </a:bodyPr>
          <a:lstStyle/>
          <a:p>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18. NHÀ HỒ VÀ CUỘC KHÁNG CHIẾN CHỐNG QUÂN XÂM LƯỢC MINH (1400-1407)</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6927" y="1295400"/>
            <a:ext cx="9144000" cy="4983163"/>
          </a:xfrm>
        </p:spPr>
        <p:txBody>
          <a:bodyPr>
            <a:normAutofit/>
          </a:bodyPr>
          <a:lstStyle/>
          <a:p>
            <a:pPr marL="0" indent="0" algn="just">
              <a:buNone/>
            </a:pP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Nhà</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Hồ</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thành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lập</a:t>
            </a:r>
            <a:endParaRPr lang="en-US" b="1" dirty="0" smtClean="0">
              <a:solidFill>
                <a:srgbClr val="FF0000"/>
              </a:solidFill>
              <a:latin typeface="Times New Roman" pitchFamily="18" charset="0"/>
              <a:cs typeface="Times New Roman" pitchFamily="18" charset="0"/>
            </a:endParaRPr>
          </a:p>
          <a:p>
            <a:pPr marL="0" indent="0" algn="just">
              <a:buNone/>
            </a:pPr>
            <a:r>
              <a:rPr lang="en-US" b="1" dirty="0">
                <a:solidFill>
                  <a:srgbClr val="FF0000"/>
                </a:solidFill>
                <a:latin typeface="Times New Roman" pitchFamily="18" charset="0"/>
                <a:cs typeface="Times New Roman" pitchFamily="18" charset="0"/>
              </a:rPr>
              <a:t>2. </a:t>
            </a:r>
            <a:r>
              <a:rPr lang="en-US" b="1" dirty="0" err="1">
                <a:solidFill>
                  <a:srgbClr val="FF0000"/>
                </a:solidFill>
                <a:latin typeface="Times New Roman" pitchFamily="18" charset="0"/>
                <a:cs typeface="Times New Roman" pitchFamily="18" charset="0"/>
              </a:rPr>
              <a:t>Cải</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cách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của</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Hồ</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Quý</a:t>
            </a:r>
            <a:r>
              <a:rPr lang="en-US" b="1" dirty="0">
                <a:solidFill>
                  <a:srgbClr val="FF0000"/>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Ly</a:t>
            </a:r>
          </a:p>
          <a:p>
            <a:pPr marL="0" indent="0" algn="just">
              <a:buNone/>
            </a:pPr>
            <a:r>
              <a:rPr lang="vi-VN" b="1" dirty="0">
                <a:solidFill>
                  <a:srgbClr val="FF0000"/>
                </a:solidFill>
                <a:latin typeface="Times New Roman" pitchFamily="18" charset="0"/>
                <a:cs typeface="Times New Roman" pitchFamily="18" charset="0"/>
              </a:rPr>
              <a:t>3. Cuộc kháng chiến chống quân xâm lược Minh (1406 - 1407</a:t>
            </a:r>
            <a:r>
              <a:rPr lang="vi-VN" b="1" dirty="0" smtClean="0">
                <a:solidFill>
                  <a:srgbClr val="FF0000"/>
                </a:solidFill>
                <a:latin typeface="Times New Roman" pitchFamily="18" charset="0"/>
                <a:cs typeface="Times New Roman" pitchFamily="18" charset="0"/>
              </a:rPr>
              <a:t>)</a:t>
            </a:r>
            <a:endParaRPr lang="en-US" b="1" dirty="0" smtClean="0">
              <a:solidFill>
                <a:srgbClr val="FF0000"/>
              </a:solidFill>
              <a:latin typeface="Times New Roman" pitchFamily="18" charset="0"/>
              <a:cs typeface="Times New Roman" pitchFamily="18" charset="0"/>
            </a:endParaRPr>
          </a:p>
          <a:p>
            <a:pPr marL="0" indent="0" algn="just">
              <a:buNone/>
            </a:pPr>
            <a:endParaRPr lang="en-US" b="1" dirty="0" smtClean="0">
              <a:solidFill>
                <a:srgbClr val="0033CC"/>
              </a:solidFill>
              <a:latin typeface="Times New Roman" pitchFamily="18" charset="0"/>
              <a:cs typeface="Times New Roman" pitchFamily="18" charset="0"/>
            </a:endParaRPr>
          </a:p>
          <a:p>
            <a:pPr marL="0" indent="0" algn="just">
              <a:buNone/>
            </a:pPr>
            <a:r>
              <a:rPr lang="en-US" b="1" dirty="0">
                <a:solidFill>
                  <a:srgbClr val="0033CC"/>
                </a:solidFill>
                <a:latin typeface="Times New Roman" pitchFamily="18" charset="0"/>
                <a:cs typeface="Times New Roman" pitchFamily="18" charset="0"/>
              </a:rPr>
              <a:t>	 </a:t>
            </a:r>
          </a:p>
        </p:txBody>
      </p:sp>
    </p:spTree>
    <p:extLst>
      <p:ext uri="{BB962C8B-B14F-4D97-AF65-F5344CB8AC3E}">
        <p14:creationId xmlns:p14="http://schemas.microsoft.com/office/powerpoint/2010/main" val="1072706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u="sng" dirty="0" smtClean="0">
                <a:solidFill>
                  <a:srgbClr val="FF0000"/>
                </a:solidFill>
                <a:latin typeface="Times New Roman" pitchFamily="18" charset="0"/>
                <a:cs typeface="Times New Roman" pitchFamily="18" charset="0"/>
              </a:rPr>
              <a:t>THẢO LUẬN NHÓM</a:t>
            </a:r>
            <a:endParaRPr lang="en-US" sz="3600" b="1" u="sng"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lgn="just">
              <a:buNone/>
            </a:pPr>
            <a:r>
              <a:rPr lang="en-US" sz="3600" b="1" dirty="0" smtClean="0">
                <a:solidFill>
                  <a:srgbClr val="FF0000"/>
                </a:solidFill>
                <a:latin typeface="Times New Roman" pitchFamily="18" charset="0"/>
                <a:cs typeface="Times New Roman" pitchFamily="18" charset="0"/>
              </a:rPr>
              <a:t>1</a:t>
            </a:r>
            <a:r>
              <a:rPr lang="en-US" sz="3600" b="1" dirty="0">
                <a:solidFill>
                  <a:srgbClr val="FF0000"/>
                </a:solidFill>
                <a:latin typeface="Times New Roman" pitchFamily="18" charset="0"/>
                <a:cs typeface="Times New Roman" pitchFamily="18" charset="0"/>
              </a:rPr>
              <a:t>.</a:t>
            </a:r>
            <a:r>
              <a:rPr lang="vi-VN" sz="3600" b="1" dirty="0" smtClean="0">
                <a:solidFill>
                  <a:srgbClr val="FF0000"/>
                </a:solidFill>
                <a:latin typeface="Times New Roman" pitchFamily="18" charset="0"/>
                <a:cs typeface="Times New Roman" pitchFamily="18" charset="0"/>
              </a:rPr>
              <a:t> </a:t>
            </a:r>
            <a:r>
              <a:rPr lang="vi-VN" sz="3600" b="1" dirty="0">
                <a:solidFill>
                  <a:srgbClr val="FF0000"/>
                </a:solidFill>
                <a:latin typeface="Times New Roman" pitchFamily="18" charset="0"/>
                <a:cs typeface="Times New Roman" pitchFamily="18" charset="0"/>
              </a:rPr>
              <a:t>Mô tả những nét chính về cuộc kháng chiến của nhà Hồ chống quân xâm lược Minh.</a:t>
            </a:r>
          </a:p>
          <a:p>
            <a:pPr marL="0" indent="0" algn="just">
              <a:buNone/>
            </a:pPr>
            <a:r>
              <a:rPr lang="vi-VN" sz="3600" b="1" dirty="0" smtClean="0">
                <a:solidFill>
                  <a:srgbClr val="FF0000"/>
                </a:solidFill>
                <a:latin typeface="Times New Roman" pitchFamily="18" charset="0"/>
                <a:cs typeface="Times New Roman" pitchFamily="18" charset="0"/>
              </a:rPr>
              <a:t>2</a:t>
            </a:r>
            <a:r>
              <a:rPr lang="en-US" sz="3600" b="1" dirty="0">
                <a:solidFill>
                  <a:srgbClr val="FF0000"/>
                </a:solidFill>
                <a:latin typeface="Times New Roman" pitchFamily="18" charset="0"/>
                <a:cs typeface="Times New Roman" pitchFamily="18" charset="0"/>
              </a:rPr>
              <a:t>.</a:t>
            </a:r>
            <a:r>
              <a:rPr lang="vi-VN" sz="3600" b="1" dirty="0" smtClean="0">
                <a:solidFill>
                  <a:srgbClr val="FF0000"/>
                </a:solidFill>
                <a:latin typeface="Times New Roman" pitchFamily="18" charset="0"/>
                <a:cs typeface="Times New Roman" pitchFamily="18" charset="0"/>
              </a:rPr>
              <a:t> </a:t>
            </a:r>
            <a:r>
              <a:rPr lang="vi-VN" sz="3600" b="1" dirty="0">
                <a:solidFill>
                  <a:srgbClr val="FF0000"/>
                </a:solidFill>
                <a:latin typeface="Times New Roman" pitchFamily="18" charset="0"/>
                <a:cs typeface="Times New Roman" pitchFamily="18" charset="0"/>
              </a:rPr>
              <a:t>Vì sao cuộc kháng chiến chống quân Minh xâm lược của nhà Hồ bị thất bại nhanh chóng?</a:t>
            </a:r>
          </a:p>
          <a:p>
            <a:pPr marL="0" indent="0" algn="just">
              <a:buNone/>
            </a:pPr>
            <a:endParaRPr lang="en-US" sz="3600"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20253071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5867400"/>
          </a:xfrm>
        </p:spPr>
        <p:txBody>
          <a:bodyPr>
            <a:normAutofit/>
          </a:bodyPr>
          <a:lstStyle/>
          <a:p>
            <a:pPr marL="0" indent="0" algn="just">
              <a:buNone/>
            </a:pPr>
            <a:r>
              <a:rPr lang="vi-VN" sz="2800" b="1" dirty="0" smtClean="0">
                <a:solidFill>
                  <a:srgbClr val="FF0000"/>
                </a:solidFill>
                <a:latin typeface="Times New Roman" pitchFamily="18" charset="0"/>
                <a:cs typeface="Times New Roman" pitchFamily="18" charset="0"/>
              </a:rPr>
              <a:t>1</a:t>
            </a:r>
            <a:r>
              <a:rPr lang="vi-VN" sz="2800" b="1" dirty="0">
                <a:solidFill>
                  <a:srgbClr val="FF0000"/>
                </a:solidFill>
                <a:latin typeface="Times New Roman" pitchFamily="18" charset="0"/>
                <a:cs typeface="Times New Roman" pitchFamily="18" charset="0"/>
              </a:rPr>
              <a:t>. Mô tả những nét chính về cuộc kháng chiến của nhà Hồ chống quân xâm lược Minh.</a:t>
            </a:r>
          </a:p>
          <a:p>
            <a:pPr marL="0" indent="0" algn="just">
              <a:buNone/>
            </a:pPr>
            <a:r>
              <a:rPr lang="vi-VN" dirty="0">
                <a:solidFill>
                  <a:srgbClr val="0033CC"/>
                </a:solidFill>
                <a:latin typeface="Times New Roman" pitchFamily="18" charset="0"/>
                <a:cs typeface="Times New Roman" pitchFamily="18" charset="0"/>
              </a:rPr>
              <a:t>- Tháng 11/1406, lấy cớ "phù Trần, diệt Hồ", hơn 20 vạn quân Minh do Trương Phụ, Mộc Thạnh chỉ huy tiến vào nước ta, nhà Hồ thất bại ở biên giới, lui </a:t>
            </a:r>
            <a:r>
              <a:rPr lang="vi-VN" dirty="0" smtClean="0">
                <a:solidFill>
                  <a:srgbClr val="0033CC"/>
                </a:solidFill>
                <a:latin typeface="Times New Roman" pitchFamily="18" charset="0"/>
                <a:cs typeface="Times New Roman" pitchFamily="18" charset="0"/>
              </a:rPr>
              <a:t>về</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thành</a:t>
            </a:r>
            <a:r>
              <a:rPr lang="vi-VN" dirty="0" smtClean="0">
                <a:solidFill>
                  <a:srgbClr val="0033CC"/>
                </a:solidFill>
                <a:latin typeface="Times New Roman" pitchFamily="18" charset="0"/>
                <a:cs typeface="Times New Roman" pitchFamily="18" charset="0"/>
              </a:rPr>
              <a:t> </a:t>
            </a:r>
            <a:r>
              <a:rPr lang="vi-VN" dirty="0">
                <a:solidFill>
                  <a:srgbClr val="0033CC"/>
                </a:solidFill>
                <a:latin typeface="Times New Roman" pitchFamily="18" charset="0"/>
                <a:cs typeface="Times New Roman" pitchFamily="18" charset="0"/>
              </a:rPr>
              <a:t>Đa Bang cố thủ.</a:t>
            </a:r>
          </a:p>
          <a:p>
            <a:pPr marL="0" indent="0" algn="just">
              <a:buNone/>
            </a:pPr>
            <a:r>
              <a:rPr lang="vi-VN" dirty="0">
                <a:solidFill>
                  <a:srgbClr val="0033CC"/>
                </a:solidFill>
                <a:latin typeface="Times New Roman" pitchFamily="18" charset="0"/>
                <a:cs typeface="Times New Roman" pitchFamily="18" charset="0"/>
              </a:rPr>
              <a:t>- Tháng 1/1407, nhiều trận chiến ác liệt diễn ra, thành Đa Bang thất thủ, Đông Đô cũng bị chiếm, nhà Hồ rút về cố thủ ở Tây Đô.</a:t>
            </a:r>
          </a:p>
          <a:p>
            <a:pPr marL="0" indent="0" algn="just">
              <a:buNone/>
            </a:pPr>
            <a:r>
              <a:rPr lang="vi-VN" dirty="0">
                <a:solidFill>
                  <a:srgbClr val="0033CC"/>
                </a:solidFill>
                <a:latin typeface="Times New Roman" pitchFamily="18" charset="0"/>
                <a:cs typeface="Times New Roman" pitchFamily="18" charset="0"/>
              </a:rPr>
              <a:t>- Tháng 6/1407, Hồ Quý Ly và các con bị bắt, cuộc kháng chiến của nhà Hồ hoàn toàn thất bại.</a:t>
            </a: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19071767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5029200"/>
          </a:xfrm>
        </p:spPr>
        <p:txBody>
          <a:bodyPr/>
          <a:lstStyle/>
          <a:p>
            <a:pPr marL="0" indent="0" algn="just">
              <a:buNone/>
            </a:pPr>
            <a:r>
              <a:rPr lang="vi-VN" sz="2800" b="1" dirty="0" smtClean="0">
                <a:solidFill>
                  <a:srgbClr val="FF0000"/>
                </a:solidFill>
                <a:latin typeface="Times New Roman" pitchFamily="18" charset="0"/>
                <a:cs typeface="Times New Roman" pitchFamily="18" charset="0"/>
              </a:rPr>
              <a:t>2</a:t>
            </a:r>
            <a:r>
              <a:rPr lang="vi-VN" sz="2800" b="1" dirty="0">
                <a:solidFill>
                  <a:srgbClr val="FF0000"/>
                </a:solidFill>
                <a:latin typeface="Times New Roman" pitchFamily="18" charset="0"/>
                <a:cs typeface="Times New Roman" pitchFamily="18" charset="0"/>
              </a:rPr>
              <a:t>. Vì sao cuộc kháng chiến chống quân Minh xâm lược của nhà Hồ bị thất bại nhanh chóng?</a:t>
            </a:r>
          </a:p>
          <a:p>
            <a:pPr marL="0" indent="0" algn="just">
              <a:buNone/>
            </a:pPr>
            <a:r>
              <a:rPr lang="vi-VN" dirty="0">
                <a:solidFill>
                  <a:srgbClr val="0033CC"/>
                </a:solidFill>
                <a:latin typeface="Times New Roman" pitchFamily="18" charset="0"/>
                <a:cs typeface="Times New Roman" pitchFamily="18" charset="0"/>
              </a:rPr>
              <a:t>+ </a:t>
            </a:r>
            <a:r>
              <a:rPr lang="vi-VN" dirty="0" smtClean="0">
                <a:solidFill>
                  <a:srgbClr val="0033CC"/>
                </a:solidFill>
                <a:latin typeface="Times New Roman" pitchFamily="18" charset="0"/>
                <a:cs typeface="Times New Roman" pitchFamily="18" charset="0"/>
              </a:rPr>
              <a:t>Những chính sách của nhà </a:t>
            </a:r>
            <a:r>
              <a:rPr lang="vi-VN" dirty="0">
                <a:solidFill>
                  <a:srgbClr val="0033CC"/>
                </a:solidFill>
                <a:latin typeface="Times New Roman" pitchFamily="18" charset="0"/>
                <a:cs typeface="Times New Roman" pitchFamily="18" charset="0"/>
              </a:rPr>
              <a:t>Hồ không được nhân dân ủng hộ.</a:t>
            </a:r>
          </a:p>
          <a:p>
            <a:pPr marL="0" indent="0" algn="just">
              <a:buNone/>
            </a:pPr>
            <a:r>
              <a:rPr lang="vi-VN" dirty="0">
                <a:solidFill>
                  <a:srgbClr val="0033CC"/>
                </a:solidFill>
                <a:latin typeface="Times New Roman" pitchFamily="18" charset="0"/>
                <a:cs typeface="Times New Roman" pitchFamily="18" charset="0"/>
              </a:rPr>
              <a:t>+ Nhà Hồ không đề ra được đường lối kháng chiến đúng đắn, quá chú trọng xây dựng phòng tuyến quân sự và lực lượng quân đội chính quy.</a:t>
            </a: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2179714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219200"/>
          </a:xfrm>
        </p:spPr>
        <p:txBody>
          <a:bodyPr>
            <a:normAutofit fontScale="90000"/>
          </a:bodyPr>
          <a:lstStyle/>
          <a:p>
            <a:r>
              <a:rPr lang="en-US" sz="2700" b="1" dirty="0" err="1" smtClean="0">
                <a:solidFill>
                  <a:srgbClr val="FF0000"/>
                </a:solidFill>
                <a:latin typeface="Times New Roman" pitchFamily="18" charset="0"/>
                <a:cs typeface="Times New Roman" pitchFamily="18" charset="0"/>
              </a:rPr>
              <a:t>Tiết</a:t>
            </a:r>
            <a:r>
              <a:rPr lang="en-US" sz="2700" b="1" dirty="0" smtClean="0">
                <a:solidFill>
                  <a:srgbClr val="FF0000"/>
                </a:solidFill>
                <a:latin typeface="Times New Roman" pitchFamily="18" charset="0"/>
                <a:cs typeface="Times New Roman" pitchFamily="18" charset="0"/>
              </a:rPr>
              <a:t> 38,39. </a:t>
            </a:r>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18. NHÀ HỒ VÀ CUỘC KHÁNG CHIẾN CHỐNG QUÂN XÂM LƯỢC MINH (1400-1407)</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6927" y="1295400"/>
            <a:ext cx="9144000" cy="4983163"/>
          </a:xfrm>
        </p:spPr>
        <p:txBody>
          <a:bodyPr>
            <a:normAutofit/>
          </a:bodyPr>
          <a:lstStyle/>
          <a:p>
            <a:pPr marL="0" indent="0" algn="just">
              <a:buNone/>
            </a:pPr>
            <a:r>
              <a:rPr lang="en-US" b="1" dirty="0" smtClean="0">
                <a:solidFill>
                  <a:srgbClr val="0033CC"/>
                </a:solidFill>
                <a:latin typeface="Times New Roman" pitchFamily="18" charset="0"/>
                <a:cs typeface="Times New Roman" pitchFamily="18" charset="0"/>
              </a:rPr>
              <a:t>1. </a:t>
            </a:r>
            <a:r>
              <a:rPr lang="en-US" b="1" dirty="0" err="1" smtClean="0">
                <a:solidFill>
                  <a:srgbClr val="0033CC"/>
                </a:solidFill>
                <a:latin typeface="Times New Roman" pitchFamily="18" charset="0"/>
                <a:cs typeface="Times New Roman" pitchFamily="18" charset="0"/>
              </a:rPr>
              <a:t>Nhà</a:t>
            </a:r>
            <a:r>
              <a:rPr lang="en-US" b="1" dirty="0" smtClean="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Hồ</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thành</a:t>
            </a:r>
            <a:r>
              <a:rPr lang="en-US" b="1" dirty="0">
                <a:solidFill>
                  <a:srgbClr val="0033CC"/>
                </a:solidFill>
                <a:latin typeface="Times New Roman" pitchFamily="18" charset="0"/>
                <a:cs typeface="Times New Roman" pitchFamily="18" charset="0"/>
              </a:rPr>
              <a:t> </a:t>
            </a:r>
            <a:r>
              <a:rPr lang="en-US" b="1" dirty="0" err="1" smtClean="0">
                <a:solidFill>
                  <a:srgbClr val="0033CC"/>
                </a:solidFill>
                <a:latin typeface="Times New Roman" pitchFamily="18" charset="0"/>
                <a:cs typeface="Times New Roman" pitchFamily="18" charset="0"/>
              </a:rPr>
              <a:t>lập</a:t>
            </a:r>
            <a:endParaRPr lang="en-US" b="1" dirty="0" smtClean="0">
              <a:solidFill>
                <a:srgbClr val="0033CC"/>
              </a:solidFill>
              <a:latin typeface="Times New Roman" pitchFamily="18" charset="0"/>
              <a:cs typeface="Times New Roman" pitchFamily="18" charset="0"/>
            </a:endParaRPr>
          </a:p>
          <a:p>
            <a:pPr marL="0" indent="0" algn="just">
              <a:buNone/>
            </a:pPr>
            <a:r>
              <a:rPr lang="en-US" b="1" dirty="0">
                <a:solidFill>
                  <a:srgbClr val="0033CC"/>
                </a:solidFill>
                <a:latin typeface="Times New Roman" pitchFamily="18" charset="0"/>
                <a:cs typeface="Times New Roman" pitchFamily="18" charset="0"/>
              </a:rPr>
              <a:t>2. </a:t>
            </a:r>
            <a:r>
              <a:rPr lang="en-US" b="1" dirty="0" err="1">
                <a:solidFill>
                  <a:srgbClr val="0033CC"/>
                </a:solidFill>
                <a:latin typeface="Times New Roman" pitchFamily="18" charset="0"/>
                <a:cs typeface="Times New Roman" pitchFamily="18" charset="0"/>
              </a:rPr>
              <a:t>Cải</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cách</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của</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Hồ</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Quý</a:t>
            </a:r>
            <a:r>
              <a:rPr lang="en-US" b="1" dirty="0">
                <a:solidFill>
                  <a:srgbClr val="0033CC"/>
                </a:solidFill>
                <a:latin typeface="Times New Roman" pitchFamily="18" charset="0"/>
                <a:cs typeface="Times New Roman" pitchFamily="18" charset="0"/>
              </a:rPr>
              <a:t> </a:t>
            </a:r>
            <a:r>
              <a:rPr lang="en-US" b="1" dirty="0" smtClean="0">
                <a:solidFill>
                  <a:srgbClr val="0033CC"/>
                </a:solidFill>
                <a:latin typeface="Times New Roman" pitchFamily="18" charset="0"/>
                <a:cs typeface="Times New Roman" pitchFamily="18" charset="0"/>
              </a:rPr>
              <a:t>Ly</a:t>
            </a:r>
          </a:p>
          <a:p>
            <a:pPr marL="0" indent="0" algn="just">
              <a:buNone/>
            </a:pPr>
            <a:r>
              <a:rPr lang="vi-VN" b="1" dirty="0">
                <a:solidFill>
                  <a:srgbClr val="0033CC"/>
                </a:solidFill>
                <a:latin typeface="Times New Roman" pitchFamily="18" charset="0"/>
                <a:cs typeface="Times New Roman" pitchFamily="18" charset="0"/>
              </a:rPr>
              <a:t>3. Cuộc kháng chiến chống quân xâm lược Minh (1406 - 1407</a:t>
            </a:r>
            <a:r>
              <a:rPr lang="vi-VN" b="1" dirty="0" smtClean="0">
                <a:solidFill>
                  <a:srgbClr val="0033CC"/>
                </a:solidFill>
                <a:latin typeface="Times New Roman" pitchFamily="18" charset="0"/>
                <a:cs typeface="Times New Roman" pitchFamily="18" charset="0"/>
              </a:rPr>
              <a:t>)</a:t>
            </a:r>
            <a:endParaRPr lang="en-US" b="1" dirty="0" smtClean="0">
              <a:solidFill>
                <a:srgbClr val="0033CC"/>
              </a:solidFill>
              <a:latin typeface="Times New Roman" pitchFamily="18" charset="0"/>
              <a:cs typeface="Times New Roman" pitchFamily="18" charset="0"/>
            </a:endParaRPr>
          </a:p>
          <a:p>
            <a:pPr marL="0" indent="0" algn="just">
              <a:buNone/>
            </a:pPr>
            <a:endParaRPr lang="en-US" b="1" dirty="0" smtClean="0">
              <a:solidFill>
                <a:srgbClr val="0033CC"/>
              </a:solidFill>
              <a:latin typeface="Times New Roman" pitchFamily="18" charset="0"/>
              <a:cs typeface="Times New Roman" pitchFamily="18" charset="0"/>
            </a:endParaRPr>
          </a:p>
          <a:p>
            <a:pPr marL="0" indent="0" algn="just">
              <a:buNone/>
            </a:pPr>
            <a:r>
              <a:rPr lang="en-US" b="1" dirty="0">
                <a:solidFill>
                  <a:srgbClr val="0033CC"/>
                </a:solidFill>
                <a:latin typeface="Times New Roman" pitchFamily="18" charset="0"/>
                <a:cs typeface="Times New Roman" pitchFamily="18" charset="0"/>
              </a:rPr>
              <a:t>	 </a:t>
            </a:r>
          </a:p>
        </p:txBody>
      </p:sp>
    </p:spTree>
    <p:extLst>
      <p:ext uri="{BB962C8B-B14F-4D97-AF65-F5344CB8AC3E}">
        <p14:creationId xmlns:p14="http://schemas.microsoft.com/office/powerpoint/2010/main" val="358523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5029200"/>
          </a:xfrm>
        </p:spPr>
        <p:txBody>
          <a:bodyPr/>
          <a:lstStyle/>
          <a:p>
            <a:pPr marL="0" indent="0" algn="just">
              <a:buNone/>
            </a:pPr>
            <a:r>
              <a:rPr lang="vi-VN" sz="2800" b="1" dirty="0">
                <a:solidFill>
                  <a:srgbClr val="FF0000"/>
                </a:solidFill>
                <a:latin typeface="Times New Roman" pitchFamily="18" charset="0"/>
                <a:cs typeface="Times New Roman" pitchFamily="18" charset="0"/>
              </a:rPr>
              <a:t> </a:t>
            </a:r>
            <a:r>
              <a:rPr lang="vi-VN" sz="2800" b="1" dirty="0" smtClean="0">
                <a:solidFill>
                  <a:srgbClr val="FF0000"/>
                </a:solidFill>
                <a:latin typeface="Times New Roman" pitchFamily="18" charset="0"/>
                <a:cs typeface="Times New Roman" pitchFamily="18" charset="0"/>
              </a:rPr>
              <a:t> </a:t>
            </a:r>
            <a:r>
              <a:rPr lang="vi-VN" sz="2800" b="1" dirty="0">
                <a:solidFill>
                  <a:srgbClr val="FF0000"/>
                </a:solidFill>
                <a:latin typeface="Times New Roman" pitchFamily="18" charset="0"/>
                <a:cs typeface="Times New Roman" pitchFamily="18" charset="0"/>
              </a:rPr>
              <a:t>Em có suy nghĩ gì về câu nói của Hồ Nguyên Trừng: "Thần không sợ đánh, chỉ sợ lòng dân không theo"?</a:t>
            </a:r>
            <a:endParaRPr lang="en-US" sz="2800" b="1" dirty="0" smtClean="0">
              <a:solidFill>
                <a:srgbClr val="FF0000"/>
              </a:solidFill>
              <a:latin typeface="Times New Roman" pitchFamily="18" charset="0"/>
              <a:cs typeface="Times New Roman" pitchFamily="18" charset="0"/>
            </a:endParaRPr>
          </a:p>
          <a:p>
            <a:pPr marL="0" indent="0" algn="just">
              <a:buNone/>
            </a:pPr>
            <a:r>
              <a:rPr lang="vi-VN" dirty="0" smtClean="0">
                <a:solidFill>
                  <a:srgbClr val="0033CC"/>
                </a:solidFill>
                <a:latin typeface="Times New Roman" pitchFamily="18" charset="0"/>
                <a:cs typeface="Times New Roman" pitchFamily="18" charset="0"/>
              </a:rPr>
              <a:t>- </a:t>
            </a:r>
            <a:r>
              <a:rPr lang="vi-VN" dirty="0">
                <a:solidFill>
                  <a:srgbClr val="0033CC"/>
                </a:solidFill>
                <a:latin typeface="Times New Roman" pitchFamily="18" charset="0"/>
                <a:cs typeface="Times New Roman" pitchFamily="18" charset="0"/>
              </a:rPr>
              <a:t>Hồ Nguyên Trừng nói: "Thần không sợ đánh, chỉ sợ lòng dân không theo" cho thấy ông đề cao vai trò quan trọng của lòng dân trong cuộc kháng chiến chống quân Minh xâm lược. Thực tế đúng như ông đã nói, dù cho cha con Hồ Quý Ly đã xây dựng đội quân tinh nhuệ nhưng khi lòng dân không theo, đội quân đông đảo đó nhanh chóng thất bại.</a:t>
            </a: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42656676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219200"/>
          </a:xfrm>
        </p:spPr>
        <p:txBody>
          <a:bodyPr>
            <a:normAutofit/>
          </a:bodyPr>
          <a:lstStyle/>
          <a:p>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18. NHÀ HỒ VÀ CUỘC KHÁNG CHIẾN CHỐNG QUÂN XÂM LƯỢC MINH (1400-1407)</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6927" y="1295400"/>
            <a:ext cx="9144000" cy="4983163"/>
          </a:xfrm>
        </p:spPr>
        <p:txBody>
          <a:bodyPr>
            <a:normAutofit/>
          </a:bodyPr>
          <a:lstStyle/>
          <a:p>
            <a:pPr marL="0" indent="0" algn="just">
              <a:buNone/>
            </a:pP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Nhà</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Hồ</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thành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lập</a:t>
            </a:r>
            <a:endParaRPr lang="en-US" b="1" dirty="0" smtClean="0">
              <a:solidFill>
                <a:srgbClr val="FF0000"/>
              </a:solidFill>
              <a:latin typeface="Times New Roman" pitchFamily="18" charset="0"/>
              <a:cs typeface="Times New Roman" pitchFamily="18" charset="0"/>
            </a:endParaRPr>
          </a:p>
          <a:p>
            <a:pPr marL="0" indent="0" algn="just">
              <a:buNone/>
            </a:pPr>
            <a:r>
              <a:rPr lang="en-US" b="1" dirty="0">
                <a:solidFill>
                  <a:srgbClr val="FF0000"/>
                </a:solidFill>
                <a:latin typeface="Times New Roman" pitchFamily="18" charset="0"/>
                <a:cs typeface="Times New Roman" pitchFamily="18" charset="0"/>
              </a:rPr>
              <a:t>2. </a:t>
            </a:r>
            <a:r>
              <a:rPr lang="en-US" b="1" dirty="0" err="1">
                <a:solidFill>
                  <a:srgbClr val="FF0000"/>
                </a:solidFill>
                <a:latin typeface="Times New Roman" pitchFamily="18" charset="0"/>
                <a:cs typeface="Times New Roman" pitchFamily="18" charset="0"/>
              </a:rPr>
              <a:t>Cải</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cách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của</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Hồ</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Quý</a:t>
            </a:r>
            <a:r>
              <a:rPr lang="en-US" b="1" dirty="0">
                <a:solidFill>
                  <a:srgbClr val="FF0000"/>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Ly</a:t>
            </a:r>
          </a:p>
          <a:p>
            <a:pPr marL="0" indent="0" algn="just">
              <a:buNone/>
            </a:pPr>
            <a:r>
              <a:rPr lang="vi-VN" b="1" dirty="0">
                <a:solidFill>
                  <a:srgbClr val="FF0000"/>
                </a:solidFill>
                <a:latin typeface="Times New Roman" pitchFamily="18" charset="0"/>
                <a:cs typeface="Times New Roman" pitchFamily="18" charset="0"/>
              </a:rPr>
              <a:t>3. Cuộc kháng chiến chống quân xâm lược Minh (1406 - 1407</a:t>
            </a:r>
            <a:r>
              <a:rPr lang="vi-VN" b="1" dirty="0" smtClean="0">
                <a:solidFill>
                  <a:srgbClr val="FF0000"/>
                </a:solidFill>
                <a:latin typeface="Times New Roman" pitchFamily="18" charset="0"/>
                <a:cs typeface="Times New Roman" pitchFamily="18" charset="0"/>
              </a:rPr>
              <a:t>)</a:t>
            </a:r>
            <a:endParaRPr lang="en-US" b="1" dirty="0" smtClean="0">
              <a:solidFill>
                <a:srgbClr val="FF0000"/>
              </a:solidFill>
              <a:latin typeface="Times New Roman" pitchFamily="18" charset="0"/>
              <a:cs typeface="Times New Roman" pitchFamily="18" charset="0"/>
            </a:endParaRPr>
          </a:p>
          <a:p>
            <a:pPr marL="0" indent="0" algn="just">
              <a:buNone/>
            </a:pPr>
            <a:endParaRPr lang="en-US" b="1" dirty="0" smtClean="0">
              <a:solidFill>
                <a:srgbClr val="0033CC"/>
              </a:solidFill>
              <a:latin typeface="Times New Roman" pitchFamily="18" charset="0"/>
              <a:cs typeface="Times New Roman" pitchFamily="18" charset="0"/>
            </a:endParaRPr>
          </a:p>
          <a:p>
            <a:pPr marL="0" indent="0" algn="just">
              <a:buNone/>
            </a:pPr>
            <a:r>
              <a:rPr lang="en-US" b="1" dirty="0">
                <a:solidFill>
                  <a:srgbClr val="0033CC"/>
                </a:solidFill>
                <a:latin typeface="Times New Roman" pitchFamily="18" charset="0"/>
                <a:cs typeface="Times New Roman" pitchFamily="18" charset="0"/>
              </a:rPr>
              <a:t>	 </a:t>
            </a:r>
          </a:p>
        </p:txBody>
      </p:sp>
    </p:spTree>
    <p:extLst>
      <p:ext uri="{BB962C8B-B14F-4D97-AF65-F5344CB8AC3E}">
        <p14:creationId xmlns:p14="http://schemas.microsoft.com/office/powerpoint/2010/main" val="10518123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a:bodyPr>
          <a:lstStyle/>
          <a:p>
            <a:pPr marL="0" indent="0" algn="just">
              <a:buNone/>
            </a:pPr>
            <a:r>
              <a:rPr lang="vi-VN" sz="2800" b="1" dirty="0" smtClean="0">
                <a:solidFill>
                  <a:srgbClr val="FF0000"/>
                </a:solidFill>
                <a:latin typeface="Times New Roman" pitchFamily="18" charset="0"/>
                <a:cs typeface="Times New Roman" pitchFamily="18" charset="0"/>
              </a:rPr>
              <a:t>3</a:t>
            </a:r>
            <a:r>
              <a:rPr lang="vi-VN" sz="2800" b="1" dirty="0">
                <a:solidFill>
                  <a:srgbClr val="FF0000"/>
                </a:solidFill>
                <a:latin typeface="Times New Roman" pitchFamily="18" charset="0"/>
                <a:cs typeface="Times New Roman" pitchFamily="18" charset="0"/>
              </a:rPr>
              <a:t>. Cuộc kháng chiến chống quân xâm lược Minh (1406 - 1407)</a:t>
            </a:r>
          </a:p>
          <a:p>
            <a:pPr marL="0" indent="0" algn="just">
              <a:buNone/>
            </a:pPr>
            <a:r>
              <a:rPr lang="vi-VN" dirty="0">
                <a:solidFill>
                  <a:srgbClr val="0033CC"/>
                </a:solidFill>
                <a:latin typeface="Times New Roman" pitchFamily="18" charset="0"/>
                <a:cs typeface="Times New Roman" pitchFamily="18" charset="0"/>
              </a:rPr>
              <a:t>- Tháng 11/1406, lấy cớ "phù Trần, diệt Hồ", </a:t>
            </a:r>
            <a:r>
              <a:rPr lang="vi-VN" dirty="0" smtClean="0">
                <a:solidFill>
                  <a:srgbClr val="0033CC"/>
                </a:solidFill>
                <a:latin typeface="Times New Roman" pitchFamily="18" charset="0"/>
                <a:cs typeface="Times New Roman" pitchFamily="18" charset="0"/>
              </a:rPr>
              <a:t>20 </a:t>
            </a:r>
            <a:r>
              <a:rPr lang="vi-VN" dirty="0">
                <a:solidFill>
                  <a:srgbClr val="0033CC"/>
                </a:solidFill>
                <a:latin typeface="Times New Roman" pitchFamily="18" charset="0"/>
                <a:cs typeface="Times New Roman" pitchFamily="18" charset="0"/>
              </a:rPr>
              <a:t>vạn quân Minh </a:t>
            </a:r>
            <a:r>
              <a:rPr lang="en-US" dirty="0" err="1" smtClean="0">
                <a:solidFill>
                  <a:srgbClr val="0033CC"/>
                </a:solidFill>
                <a:latin typeface="Times New Roman" pitchFamily="18" charset="0"/>
                <a:cs typeface="Times New Roman" pitchFamily="18" charset="0"/>
              </a:rPr>
              <a:t>xâm</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lược</a:t>
            </a:r>
            <a:r>
              <a:rPr lang="vi-VN" dirty="0" smtClean="0">
                <a:solidFill>
                  <a:srgbClr val="0033CC"/>
                </a:solidFill>
                <a:latin typeface="Times New Roman" pitchFamily="18" charset="0"/>
                <a:cs typeface="Times New Roman" pitchFamily="18" charset="0"/>
              </a:rPr>
              <a:t> </a:t>
            </a:r>
            <a:r>
              <a:rPr lang="vi-VN" dirty="0">
                <a:solidFill>
                  <a:srgbClr val="0033CC"/>
                </a:solidFill>
                <a:latin typeface="Times New Roman" pitchFamily="18" charset="0"/>
                <a:cs typeface="Times New Roman" pitchFamily="18" charset="0"/>
              </a:rPr>
              <a:t>nước ta, nhà Hồ thất bại ở biên giới, lui về Đa Bang cố thủ.</a:t>
            </a:r>
          </a:p>
          <a:p>
            <a:pPr marL="0" indent="0" algn="just">
              <a:buNone/>
            </a:pPr>
            <a:r>
              <a:rPr lang="vi-VN" dirty="0">
                <a:solidFill>
                  <a:srgbClr val="0033CC"/>
                </a:solidFill>
                <a:latin typeface="Times New Roman" pitchFamily="18" charset="0"/>
                <a:cs typeface="Times New Roman" pitchFamily="18" charset="0"/>
              </a:rPr>
              <a:t>- </a:t>
            </a:r>
            <a:r>
              <a:rPr lang="en-US" dirty="0">
                <a:solidFill>
                  <a:srgbClr val="0033CC"/>
                </a:solidFill>
                <a:latin typeface="Times New Roman" pitchFamily="18" charset="0"/>
                <a:cs typeface="Times New Roman" pitchFamily="18" charset="0"/>
              </a:rPr>
              <a:t>N</a:t>
            </a:r>
            <a:r>
              <a:rPr lang="vi-VN" dirty="0" smtClean="0">
                <a:solidFill>
                  <a:srgbClr val="0033CC"/>
                </a:solidFill>
                <a:latin typeface="Times New Roman" pitchFamily="18" charset="0"/>
                <a:cs typeface="Times New Roman" pitchFamily="18" charset="0"/>
              </a:rPr>
              <a:t>hiều </a:t>
            </a:r>
            <a:r>
              <a:rPr lang="vi-VN" dirty="0">
                <a:solidFill>
                  <a:srgbClr val="0033CC"/>
                </a:solidFill>
                <a:latin typeface="Times New Roman" pitchFamily="18" charset="0"/>
                <a:cs typeface="Times New Roman" pitchFamily="18" charset="0"/>
              </a:rPr>
              <a:t>trận chiến ác liệt diễn ra, thành Đa Bang </a:t>
            </a:r>
            <a:r>
              <a:rPr lang="en-US" dirty="0" err="1" smtClean="0">
                <a:solidFill>
                  <a:srgbClr val="0033CC"/>
                </a:solidFill>
                <a:latin typeface="Times New Roman" pitchFamily="18" charset="0"/>
                <a:cs typeface="Times New Roman" pitchFamily="18" charset="0"/>
              </a:rPr>
              <a:t>rồi</a:t>
            </a:r>
            <a:r>
              <a:rPr lang="vi-VN" dirty="0" smtClean="0">
                <a:solidFill>
                  <a:srgbClr val="0033CC"/>
                </a:solidFill>
                <a:latin typeface="Times New Roman" pitchFamily="18" charset="0"/>
                <a:cs typeface="Times New Roman" pitchFamily="18" charset="0"/>
              </a:rPr>
              <a:t> </a:t>
            </a:r>
            <a:r>
              <a:rPr lang="vi-VN" dirty="0">
                <a:solidFill>
                  <a:srgbClr val="0033CC"/>
                </a:solidFill>
                <a:latin typeface="Times New Roman" pitchFamily="18" charset="0"/>
                <a:cs typeface="Times New Roman" pitchFamily="18" charset="0"/>
              </a:rPr>
              <a:t>Đông Đô cũng bị chiếm, nhà Hồ </a:t>
            </a:r>
            <a:r>
              <a:rPr lang="en-US" dirty="0" err="1" smtClean="0">
                <a:solidFill>
                  <a:srgbClr val="0033CC"/>
                </a:solidFill>
                <a:latin typeface="Times New Roman" pitchFamily="18" charset="0"/>
                <a:cs typeface="Times New Roman" pitchFamily="18" charset="0"/>
              </a:rPr>
              <a:t>lui</a:t>
            </a:r>
            <a:r>
              <a:rPr lang="vi-VN" dirty="0" smtClean="0">
                <a:solidFill>
                  <a:srgbClr val="0033CC"/>
                </a:solidFill>
                <a:latin typeface="Times New Roman" pitchFamily="18" charset="0"/>
                <a:cs typeface="Times New Roman" pitchFamily="18" charset="0"/>
              </a:rPr>
              <a:t> </a:t>
            </a:r>
            <a:r>
              <a:rPr lang="vi-VN" dirty="0">
                <a:solidFill>
                  <a:srgbClr val="0033CC"/>
                </a:solidFill>
                <a:latin typeface="Times New Roman" pitchFamily="18" charset="0"/>
                <a:cs typeface="Times New Roman" pitchFamily="18" charset="0"/>
              </a:rPr>
              <a:t>về cố thủ ở Tây Đô.</a:t>
            </a:r>
          </a:p>
          <a:p>
            <a:pPr marL="0" indent="0" algn="just">
              <a:buNone/>
            </a:pPr>
            <a:r>
              <a:rPr lang="vi-VN" dirty="0">
                <a:solidFill>
                  <a:srgbClr val="0033CC"/>
                </a:solidFill>
                <a:latin typeface="Times New Roman" pitchFamily="18" charset="0"/>
                <a:cs typeface="Times New Roman" pitchFamily="18" charset="0"/>
              </a:rPr>
              <a:t>- Tháng 6/1407, Hồ Quý Ly và các con bị bắt, cuộc kháng chiến của nhà Hồ hoàn toàn thất bại.</a:t>
            </a: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8103921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a:bodyPr>
          <a:lstStyle/>
          <a:p>
            <a:pPr marL="0" indent="0" algn="just">
              <a:buNone/>
            </a:pPr>
            <a:r>
              <a:rPr lang="en-US" b="1" dirty="0" smtClean="0">
                <a:solidFill>
                  <a:srgbClr val="0033CC"/>
                </a:solidFill>
                <a:latin typeface="Times New Roman" pitchFamily="18" charset="0"/>
                <a:cs typeface="Times New Roman" pitchFamily="18" charset="0"/>
              </a:rPr>
              <a:t>*</a:t>
            </a:r>
            <a:r>
              <a:rPr lang="vi-VN" b="1" dirty="0" smtClean="0">
                <a:solidFill>
                  <a:srgbClr val="0033CC"/>
                </a:solidFill>
                <a:latin typeface="Times New Roman" pitchFamily="18" charset="0"/>
                <a:cs typeface="Times New Roman" pitchFamily="18" charset="0"/>
              </a:rPr>
              <a:t>Cuộc </a:t>
            </a:r>
            <a:r>
              <a:rPr lang="vi-VN" b="1" dirty="0">
                <a:solidFill>
                  <a:srgbClr val="0033CC"/>
                </a:solidFill>
                <a:latin typeface="Times New Roman" pitchFamily="18" charset="0"/>
                <a:cs typeface="Times New Roman" pitchFamily="18" charset="0"/>
              </a:rPr>
              <a:t>kháng </a:t>
            </a:r>
            <a:r>
              <a:rPr lang="vi-VN" b="1" dirty="0" smtClean="0">
                <a:solidFill>
                  <a:srgbClr val="0033CC"/>
                </a:solidFill>
                <a:latin typeface="Times New Roman" pitchFamily="18" charset="0"/>
                <a:cs typeface="Times New Roman" pitchFamily="18" charset="0"/>
              </a:rPr>
              <a:t>chiến </a:t>
            </a:r>
            <a:r>
              <a:rPr lang="vi-VN" b="1" dirty="0">
                <a:solidFill>
                  <a:srgbClr val="0033CC"/>
                </a:solidFill>
                <a:latin typeface="Times New Roman" pitchFamily="18" charset="0"/>
                <a:cs typeface="Times New Roman" pitchFamily="18" charset="0"/>
              </a:rPr>
              <a:t>của nhà Hồ bị thất bại nhanh chóng vì:</a:t>
            </a:r>
          </a:p>
          <a:p>
            <a:pPr marL="0" indent="0" algn="just">
              <a:buNone/>
            </a:pPr>
            <a:r>
              <a:rPr lang="vi-VN" dirty="0">
                <a:solidFill>
                  <a:srgbClr val="0033CC"/>
                </a:solidFill>
                <a:latin typeface="Times New Roman" pitchFamily="18" charset="0"/>
                <a:cs typeface="Times New Roman" pitchFamily="18" charset="0"/>
              </a:rPr>
              <a:t>+ Những chính sách của nhà Hồ không được nhân dân ủng hộ.</a:t>
            </a:r>
          </a:p>
          <a:p>
            <a:pPr marL="0" indent="0" algn="just">
              <a:buNone/>
            </a:pPr>
            <a:r>
              <a:rPr lang="vi-VN" dirty="0">
                <a:solidFill>
                  <a:srgbClr val="0033CC"/>
                </a:solidFill>
                <a:latin typeface="Times New Roman" pitchFamily="18" charset="0"/>
                <a:cs typeface="Times New Roman" pitchFamily="18" charset="0"/>
              </a:rPr>
              <a:t>+ Nhà Hồ không đề ra được đường lối kháng chiến đúng đắn, quá chú trọng xây dựng phòng tuyến quân sự và lực lượng quân đội chính quy.</a:t>
            </a: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6558855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dirty="0" smtClean="0">
                <a:solidFill>
                  <a:srgbClr val="FF0000"/>
                </a:solidFill>
                <a:latin typeface="Times New Roman" pitchFamily="18" charset="0"/>
                <a:cs typeface="Times New Roman" pitchFamily="18" charset="0"/>
              </a:rPr>
              <a:t>LUYỆN TẬP</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6927" y="609600"/>
            <a:ext cx="9178636" cy="5867400"/>
          </a:xfrm>
        </p:spPr>
        <p:txBody>
          <a:bodyPr/>
          <a:lstStyle/>
          <a:p>
            <a:pPr marL="0" indent="0" algn="just">
              <a:buNone/>
            </a:pPr>
            <a:r>
              <a:rPr lang="vi-VN" b="1" dirty="0" smtClean="0">
                <a:solidFill>
                  <a:srgbClr val="FF0000"/>
                </a:solidFill>
                <a:latin typeface="Times New Roman" pitchFamily="18" charset="0"/>
                <a:cs typeface="Times New Roman" pitchFamily="18" charset="0"/>
              </a:rPr>
              <a:t> 1</a:t>
            </a:r>
            <a:r>
              <a:rPr lang="en-US" b="1" dirty="0" smtClean="0">
                <a:solidFill>
                  <a:srgbClr val="FF0000"/>
                </a:solidFill>
                <a:latin typeface="Times New Roman" pitchFamily="18" charset="0"/>
                <a:cs typeface="Times New Roman" pitchFamily="18" charset="0"/>
              </a:rPr>
              <a:t>.</a:t>
            </a:r>
            <a:r>
              <a:rPr lang="vi-VN" b="1" dirty="0" smtClean="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Hoàn thành sơ đồ tư duy theo yêu cầu bên cạnh về những cải cách của Hồ Quý Ly.</a:t>
            </a:r>
          </a:p>
          <a:p>
            <a:pPr marL="0" indent="0" algn="just">
              <a:buNone/>
            </a:pPr>
            <a:endParaRPr lang="vi-VN" b="1" dirty="0">
              <a:solidFill>
                <a:srgbClr val="FF0000"/>
              </a:solidFill>
              <a:latin typeface="Times New Roman" pitchFamily="18" charset="0"/>
              <a:cs typeface="Times New Roman" pitchFamily="18" charset="0"/>
            </a:endParaRPr>
          </a:p>
          <a:p>
            <a:pPr marL="0" indent="0" algn="just">
              <a:buNone/>
            </a:pPr>
            <a:endParaRPr lang="en-US"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600200"/>
            <a:ext cx="97536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8543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803546" y="2632364"/>
            <a:ext cx="1889884" cy="1939636"/>
          </a:xfrm>
          <a:prstGeom prst="ellipse">
            <a:avLst/>
          </a:prstGeom>
          <a:solidFill>
            <a:schemeClr val="bg1"/>
          </a:solid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smtClean="0">
                <a:solidFill>
                  <a:srgbClr val="FF0000"/>
                </a:solidFill>
                <a:latin typeface="Times New Roman" pitchFamily="18" charset="0"/>
                <a:cs typeface="Times New Roman" pitchFamily="18" charset="0"/>
              </a:rPr>
              <a:t>Những</a:t>
            </a:r>
            <a:r>
              <a:rPr lang="en-US" sz="2000" b="1" dirty="0" smtClean="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chính</a:t>
            </a:r>
            <a:r>
              <a:rPr lang="en-US" sz="2000" b="1" dirty="0" smtClean="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sách</a:t>
            </a:r>
            <a:r>
              <a:rPr lang="en-US" sz="2000" b="1" dirty="0" smtClean="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cải</a:t>
            </a:r>
            <a:r>
              <a:rPr lang="en-US" sz="2000" b="1" dirty="0" smtClean="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cách</a:t>
            </a:r>
            <a:r>
              <a:rPr lang="en-US" sz="2000" b="1" dirty="0" smtClean="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của</a:t>
            </a:r>
            <a:r>
              <a:rPr lang="en-US" sz="2000" b="1" dirty="0" smtClean="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Hồ</a:t>
            </a:r>
            <a:r>
              <a:rPr lang="en-US" sz="2000" b="1" dirty="0" smtClean="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Quý</a:t>
            </a:r>
            <a:r>
              <a:rPr lang="en-US" sz="2000" b="1" dirty="0" smtClean="0">
                <a:solidFill>
                  <a:srgbClr val="FF0000"/>
                </a:solidFill>
                <a:latin typeface="Times New Roman" pitchFamily="18" charset="0"/>
                <a:cs typeface="Times New Roman" pitchFamily="18" charset="0"/>
              </a:rPr>
              <a:t> Ly</a:t>
            </a:r>
            <a:endParaRPr lang="en-US" sz="2000" b="1" dirty="0">
              <a:solidFill>
                <a:srgbClr val="FF0000"/>
              </a:solidFill>
              <a:latin typeface="Times New Roman" pitchFamily="18" charset="0"/>
              <a:cs typeface="Times New Roman" pitchFamily="18" charset="0"/>
            </a:endParaRPr>
          </a:p>
        </p:txBody>
      </p:sp>
      <p:sp>
        <p:nvSpPr>
          <p:cNvPr id="4" name="Rounded Rectangle 3"/>
          <p:cNvSpPr/>
          <p:nvPr/>
        </p:nvSpPr>
        <p:spPr>
          <a:xfrm>
            <a:off x="-4150" y="574965"/>
            <a:ext cx="3630564" cy="2957945"/>
          </a:xfrm>
          <a:prstGeom prst="roundRect">
            <a:avLst/>
          </a:prstGeom>
          <a:ln w="76200"/>
        </p:spPr>
        <p:style>
          <a:lnRef idx="2">
            <a:schemeClr val="accent3"/>
          </a:lnRef>
          <a:fillRef idx="1">
            <a:schemeClr val="lt1"/>
          </a:fillRef>
          <a:effectRef idx="0">
            <a:schemeClr val="accent3"/>
          </a:effectRef>
          <a:fontRef idx="minor">
            <a:schemeClr val="dk1"/>
          </a:fontRef>
        </p:style>
        <p:txBody>
          <a:bodyPr rtlCol="0" anchor="ctr"/>
          <a:lstStyle/>
          <a:p>
            <a:pPr algn="just"/>
            <a:r>
              <a:rPr lang="en-US" sz="2000" b="1" dirty="0" smtClean="0">
                <a:solidFill>
                  <a:srgbClr val="0033CC"/>
                </a:solidFill>
                <a:latin typeface="Times New Roman" pitchFamily="18" charset="0"/>
                <a:cs typeface="Times New Roman" pitchFamily="18" charset="0"/>
              </a:rPr>
              <a:t>+</a:t>
            </a:r>
            <a:r>
              <a:rPr lang="vi-VN" sz="2000" b="1" dirty="0" smtClean="0">
                <a:solidFill>
                  <a:srgbClr val="0033CC"/>
                </a:solidFill>
                <a:latin typeface="Times New Roman" pitchFamily="18" charset="0"/>
                <a:cs typeface="Times New Roman" pitchFamily="18" charset="0"/>
              </a:rPr>
              <a:t>Thống </a:t>
            </a:r>
            <a:r>
              <a:rPr lang="vi-VN" sz="2000" b="1" dirty="0">
                <a:solidFill>
                  <a:srgbClr val="0033CC"/>
                </a:solidFill>
                <a:latin typeface="Times New Roman" pitchFamily="18" charset="0"/>
                <a:cs typeface="Times New Roman" pitchFamily="18" charset="0"/>
              </a:rPr>
              <a:t>nhất bộ máy hành chính từ trung ương đến địa phương. Đặt chức An phủ sứ ở các lộ để quản mọi việc trong phủ, châu, huyện.</a:t>
            </a:r>
          </a:p>
          <a:p>
            <a:pPr algn="just"/>
            <a:r>
              <a:rPr lang="vi-VN" sz="2000" b="1" dirty="0">
                <a:solidFill>
                  <a:srgbClr val="0033CC"/>
                </a:solidFill>
                <a:latin typeface="Times New Roman" pitchFamily="18" charset="0"/>
                <a:cs typeface="Times New Roman" pitchFamily="18" charset="0"/>
              </a:rPr>
              <a:t>+ Thông qua thi cử, tuyển chọn người đỗ đạt, bổ nhiệm làm quan.</a:t>
            </a:r>
          </a:p>
          <a:p>
            <a:pPr algn="just"/>
            <a:r>
              <a:rPr lang="vi-VN" sz="2000" b="1" dirty="0">
                <a:solidFill>
                  <a:srgbClr val="0033CC"/>
                </a:solidFill>
                <a:latin typeface="Times New Roman" pitchFamily="18" charset="0"/>
                <a:cs typeface="Times New Roman" pitchFamily="18" charset="0"/>
              </a:rPr>
              <a:t>+ Dời đô về thành An Tôn.</a:t>
            </a:r>
          </a:p>
        </p:txBody>
      </p:sp>
      <p:sp>
        <p:nvSpPr>
          <p:cNvPr id="6" name="Rounded Rectangle 5"/>
          <p:cNvSpPr/>
          <p:nvPr/>
        </p:nvSpPr>
        <p:spPr>
          <a:xfrm>
            <a:off x="5714999" y="576168"/>
            <a:ext cx="3422073" cy="2957945"/>
          </a:xfrm>
          <a:prstGeom prst="roundRect">
            <a:avLst/>
          </a:prstGeom>
          <a:ln w="76200"/>
        </p:spPr>
        <p:style>
          <a:lnRef idx="2">
            <a:schemeClr val="accent3"/>
          </a:lnRef>
          <a:fillRef idx="1">
            <a:schemeClr val="lt1"/>
          </a:fillRef>
          <a:effectRef idx="0">
            <a:schemeClr val="accent3"/>
          </a:effectRef>
          <a:fontRef idx="minor">
            <a:schemeClr val="dk1"/>
          </a:fontRef>
        </p:style>
        <p:txBody>
          <a:bodyPr rtlCol="0" anchor="ctr"/>
          <a:lstStyle/>
          <a:p>
            <a:pPr algn="just"/>
            <a:r>
              <a:rPr lang="vi-VN" sz="2000" b="1" dirty="0" smtClean="0">
                <a:solidFill>
                  <a:srgbClr val="0033CC"/>
                </a:solidFill>
                <a:latin typeface="Times New Roman" pitchFamily="18" charset="0"/>
                <a:cs typeface="Times New Roman" pitchFamily="18" charset="0"/>
              </a:rPr>
              <a:t>+ </a:t>
            </a:r>
            <a:r>
              <a:rPr lang="vi-VN" sz="2000" b="1" dirty="0">
                <a:solidFill>
                  <a:srgbClr val="0033CC"/>
                </a:solidFill>
                <a:latin typeface="Times New Roman" pitchFamily="18" charset="0"/>
                <a:cs typeface="Times New Roman" pitchFamily="18" charset="0"/>
              </a:rPr>
              <a:t>Ban hành tiền giấy.</a:t>
            </a:r>
          </a:p>
          <a:p>
            <a:pPr algn="just"/>
            <a:r>
              <a:rPr lang="vi-VN" sz="2000" b="1" dirty="0">
                <a:solidFill>
                  <a:srgbClr val="0033CC"/>
                </a:solidFill>
                <a:latin typeface="Times New Roman" pitchFamily="18" charset="0"/>
                <a:cs typeface="Times New Roman" pitchFamily="18" charset="0"/>
              </a:rPr>
              <a:t>+ Ban hành chính sách hạn nô và hạn điền.</a:t>
            </a:r>
          </a:p>
          <a:p>
            <a:pPr algn="just"/>
            <a:r>
              <a:rPr lang="vi-VN" sz="2000" b="1" dirty="0">
                <a:solidFill>
                  <a:srgbClr val="0033CC"/>
                </a:solidFill>
                <a:latin typeface="Times New Roman" pitchFamily="18" charset="0"/>
                <a:cs typeface="Times New Roman" pitchFamily="18" charset="0"/>
              </a:rPr>
              <a:t>+ Ban hành chính sách thuế mới.</a:t>
            </a:r>
          </a:p>
          <a:p>
            <a:pPr algn="just"/>
            <a:r>
              <a:rPr lang="vi-VN" sz="2000" b="1" dirty="0">
                <a:solidFill>
                  <a:srgbClr val="0033CC"/>
                </a:solidFill>
                <a:latin typeface="Times New Roman" pitchFamily="18" charset="0"/>
                <a:cs typeface="Times New Roman" pitchFamily="18" charset="0"/>
              </a:rPr>
              <a:t>- Về quân sự - quốc phòng:</a:t>
            </a:r>
          </a:p>
          <a:p>
            <a:pPr algn="just"/>
            <a:endParaRPr lang="vi-VN" sz="2000" b="1" dirty="0">
              <a:solidFill>
                <a:srgbClr val="0033CC"/>
              </a:solidFill>
              <a:latin typeface="Times New Roman" pitchFamily="18" charset="0"/>
              <a:cs typeface="Times New Roman" pitchFamily="18" charset="0"/>
            </a:endParaRPr>
          </a:p>
        </p:txBody>
      </p:sp>
      <p:sp>
        <p:nvSpPr>
          <p:cNvPr id="7" name="Rounded Rectangle 6"/>
          <p:cNvSpPr/>
          <p:nvPr/>
        </p:nvSpPr>
        <p:spPr>
          <a:xfrm>
            <a:off x="44812" y="4352313"/>
            <a:ext cx="3733800" cy="2209800"/>
          </a:xfrm>
          <a:prstGeom prst="roundRect">
            <a:avLst/>
          </a:prstGeom>
          <a:ln w="76200"/>
        </p:spPr>
        <p:style>
          <a:lnRef idx="2">
            <a:schemeClr val="accent3"/>
          </a:lnRef>
          <a:fillRef idx="1">
            <a:schemeClr val="lt1"/>
          </a:fillRef>
          <a:effectRef idx="0">
            <a:schemeClr val="accent3"/>
          </a:effectRef>
          <a:fontRef idx="minor">
            <a:schemeClr val="dk1"/>
          </a:fontRef>
        </p:style>
        <p:txBody>
          <a:bodyPr rtlCol="0" anchor="ctr"/>
          <a:lstStyle/>
          <a:p>
            <a:pPr algn="just"/>
            <a:endParaRPr lang="en-US" sz="2000" b="1" dirty="0" smtClean="0">
              <a:solidFill>
                <a:srgbClr val="0033CC"/>
              </a:solidFill>
              <a:latin typeface="Times New Roman" pitchFamily="18" charset="0"/>
              <a:cs typeface="Times New Roman" pitchFamily="18" charset="0"/>
            </a:endParaRPr>
          </a:p>
          <a:p>
            <a:pPr algn="just"/>
            <a:r>
              <a:rPr lang="vi-VN" sz="2000" b="1" dirty="0" smtClean="0">
                <a:solidFill>
                  <a:srgbClr val="0033CC"/>
                </a:solidFill>
                <a:latin typeface="Times New Roman" pitchFamily="18" charset="0"/>
                <a:cs typeface="Times New Roman" pitchFamily="18" charset="0"/>
              </a:rPr>
              <a:t>+ </a:t>
            </a:r>
            <a:r>
              <a:rPr lang="vi-VN" sz="2000" b="1" dirty="0">
                <a:solidFill>
                  <a:srgbClr val="0033CC"/>
                </a:solidFill>
                <a:latin typeface="Times New Roman" pitchFamily="18" charset="0"/>
                <a:cs typeface="Times New Roman" pitchFamily="18" charset="0"/>
              </a:rPr>
              <a:t>Chỉnh đốn lại quân đội, xây dựng tuyến phòng thủ, xây thành Đa Bang, thành An Tôn,...</a:t>
            </a:r>
          </a:p>
          <a:p>
            <a:pPr algn="just"/>
            <a:r>
              <a:rPr lang="vi-VN" sz="2000" b="1" dirty="0">
                <a:solidFill>
                  <a:srgbClr val="0033CC"/>
                </a:solidFill>
                <a:latin typeface="Times New Roman" pitchFamily="18" charset="0"/>
                <a:cs typeface="Times New Roman" pitchFamily="18" charset="0"/>
              </a:rPr>
              <a:t>+ Chú trọng chế tạo nhiều vũ khí mới: súng thần cơ, cổ lâu thuyền,...</a:t>
            </a:r>
          </a:p>
          <a:p>
            <a:pPr algn="just"/>
            <a:endParaRPr lang="vi-VN" sz="2000" b="1" dirty="0">
              <a:solidFill>
                <a:srgbClr val="0033CC"/>
              </a:solidFill>
              <a:latin typeface="Times New Roman" pitchFamily="18" charset="0"/>
              <a:cs typeface="Times New Roman" pitchFamily="18" charset="0"/>
            </a:endParaRPr>
          </a:p>
        </p:txBody>
      </p:sp>
      <p:sp>
        <p:nvSpPr>
          <p:cNvPr id="8" name="Rounded Rectangle 7"/>
          <p:cNvSpPr/>
          <p:nvPr/>
        </p:nvSpPr>
        <p:spPr>
          <a:xfrm>
            <a:off x="5693429" y="4359240"/>
            <a:ext cx="3422073" cy="2292927"/>
          </a:xfrm>
          <a:prstGeom prst="roundRect">
            <a:avLst/>
          </a:prstGeom>
          <a:ln w="76200"/>
        </p:spPr>
        <p:style>
          <a:lnRef idx="2">
            <a:schemeClr val="accent3"/>
          </a:lnRef>
          <a:fillRef idx="1">
            <a:schemeClr val="lt1"/>
          </a:fillRef>
          <a:effectRef idx="0">
            <a:schemeClr val="accent3"/>
          </a:effectRef>
          <a:fontRef idx="minor">
            <a:schemeClr val="dk1"/>
          </a:fontRef>
        </p:style>
        <p:txBody>
          <a:bodyPr rtlCol="0" anchor="ctr"/>
          <a:lstStyle/>
          <a:p>
            <a:pPr algn="just"/>
            <a:endParaRPr lang="en-US" sz="2000" b="1" dirty="0" smtClean="0">
              <a:solidFill>
                <a:srgbClr val="0033CC"/>
              </a:solidFill>
              <a:latin typeface="Times New Roman" pitchFamily="18" charset="0"/>
              <a:cs typeface="Times New Roman" pitchFamily="18" charset="0"/>
            </a:endParaRPr>
          </a:p>
          <a:p>
            <a:pPr algn="just"/>
            <a:r>
              <a:rPr lang="vi-VN" sz="2000" b="1" dirty="0" smtClean="0">
                <a:solidFill>
                  <a:srgbClr val="0033CC"/>
                </a:solidFill>
                <a:latin typeface="Times New Roman" pitchFamily="18" charset="0"/>
                <a:cs typeface="Times New Roman" pitchFamily="18" charset="0"/>
              </a:rPr>
              <a:t>+ </a:t>
            </a:r>
            <a:r>
              <a:rPr lang="vi-VN" sz="2000" b="1" dirty="0">
                <a:solidFill>
                  <a:srgbClr val="0033CC"/>
                </a:solidFill>
                <a:latin typeface="Times New Roman" pitchFamily="18" charset="0"/>
                <a:cs typeface="Times New Roman" pitchFamily="18" charset="0"/>
              </a:rPr>
              <a:t>Chấn chỉnh lại Phật giáo, đề cao Nho giáo thực dụng.</a:t>
            </a:r>
          </a:p>
          <a:p>
            <a:pPr algn="just"/>
            <a:r>
              <a:rPr lang="vi-VN" sz="2000" b="1" dirty="0">
                <a:solidFill>
                  <a:srgbClr val="0033CC"/>
                </a:solidFill>
                <a:latin typeface="Times New Roman" pitchFamily="18" charset="0"/>
                <a:cs typeface="Times New Roman" pitchFamily="18" charset="0"/>
              </a:rPr>
              <a:t>+ Dùng chữ Nôm để chấn hưng văn hoá dân tộc. Dịch sách chữ Hán sang chữ Nôm, khuyến khích sáng tác bằng thơ chữ Nôm.</a:t>
            </a:r>
          </a:p>
          <a:p>
            <a:pPr algn="just"/>
            <a:endParaRPr lang="vi-VN" sz="2000" b="1" dirty="0">
              <a:solidFill>
                <a:srgbClr val="0033CC"/>
              </a:solidFill>
              <a:latin typeface="Times New Roman" pitchFamily="18" charset="0"/>
              <a:cs typeface="Times New Roman" pitchFamily="18" charset="0"/>
            </a:endParaRPr>
          </a:p>
        </p:txBody>
      </p:sp>
      <p:sp>
        <p:nvSpPr>
          <p:cNvPr id="9" name="Rectangle 8"/>
          <p:cNvSpPr/>
          <p:nvPr/>
        </p:nvSpPr>
        <p:spPr>
          <a:xfrm>
            <a:off x="82655" y="24035"/>
            <a:ext cx="3720890" cy="52322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lvl="0" algn="ctr">
              <a:spcBef>
                <a:spcPct val="20000"/>
              </a:spcBef>
            </a:pPr>
            <a:r>
              <a:rPr lang="en-US" sz="2800" b="1" dirty="0">
                <a:solidFill>
                  <a:srgbClr val="FF0000"/>
                </a:solidFill>
                <a:latin typeface="Times New Roman" pitchFamily="18" charset="0"/>
                <a:cs typeface="Times New Roman" pitchFamily="18" charset="0"/>
              </a:rPr>
              <a:t>C</a:t>
            </a:r>
            <a:r>
              <a:rPr lang="vi-VN" sz="2800" b="1" dirty="0" smtClean="0">
                <a:solidFill>
                  <a:srgbClr val="FF0000"/>
                </a:solidFill>
                <a:latin typeface="Times New Roman" pitchFamily="18" charset="0"/>
                <a:cs typeface="Times New Roman" pitchFamily="18" charset="0"/>
              </a:rPr>
              <a:t>hính </a:t>
            </a:r>
            <a:r>
              <a:rPr lang="vi-VN" sz="2800" b="1" dirty="0">
                <a:solidFill>
                  <a:srgbClr val="FF0000"/>
                </a:solidFill>
                <a:latin typeface="Times New Roman" pitchFamily="18" charset="0"/>
                <a:cs typeface="Times New Roman" pitchFamily="18" charset="0"/>
              </a:rPr>
              <a:t>trị - </a:t>
            </a:r>
            <a:r>
              <a:rPr lang="en-US" sz="2800" b="1" dirty="0" smtClean="0">
                <a:solidFill>
                  <a:srgbClr val="FF0000"/>
                </a:solidFill>
                <a:latin typeface="Times New Roman" pitchFamily="18" charset="0"/>
                <a:cs typeface="Times New Roman" pitchFamily="18" charset="0"/>
              </a:rPr>
              <a:t>H</a:t>
            </a:r>
            <a:r>
              <a:rPr lang="vi-VN" sz="2800" b="1" dirty="0" smtClean="0">
                <a:solidFill>
                  <a:srgbClr val="FF0000"/>
                </a:solidFill>
                <a:latin typeface="Times New Roman" pitchFamily="18" charset="0"/>
                <a:cs typeface="Times New Roman" pitchFamily="18" charset="0"/>
              </a:rPr>
              <a:t>ành chính</a:t>
            </a:r>
            <a:endParaRPr lang="vi-VN" sz="2800" b="1" dirty="0">
              <a:solidFill>
                <a:srgbClr val="FF0000"/>
              </a:solidFill>
              <a:latin typeface="Times New Roman" pitchFamily="18" charset="0"/>
              <a:cs typeface="Times New Roman" pitchFamily="18" charset="0"/>
            </a:endParaRPr>
          </a:p>
        </p:txBody>
      </p:sp>
      <p:sp>
        <p:nvSpPr>
          <p:cNvPr id="10" name="Rectangle 9"/>
          <p:cNvSpPr/>
          <p:nvPr/>
        </p:nvSpPr>
        <p:spPr>
          <a:xfrm>
            <a:off x="6202498" y="24035"/>
            <a:ext cx="2460930" cy="52322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lvl="0" algn="just">
              <a:spcBef>
                <a:spcPct val="20000"/>
              </a:spcBef>
            </a:pPr>
            <a:r>
              <a:rPr lang="en-US" sz="2800" b="1" dirty="0" err="1" smtClean="0">
                <a:solidFill>
                  <a:srgbClr val="FF0000"/>
                </a:solidFill>
                <a:latin typeface="Times New Roman" pitchFamily="18" charset="0"/>
                <a:cs typeface="Times New Roman" pitchFamily="18" charset="0"/>
              </a:rPr>
              <a:t>Kinh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tế-Xã</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hội</a:t>
            </a:r>
            <a:endParaRPr lang="vi-VN" sz="2800" b="1" dirty="0">
              <a:solidFill>
                <a:srgbClr val="FF0000"/>
              </a:solidFill>
              <a:latin typeface="Times New Roman" pitchFamily="18" charset="0"/>
              <a:cs typeface="Times New Roman" pitchFamily="18" charset="0"/>
            </a:endParaRPr>
          </a:p>
        </p:txBody>
      </p:sp>
      <p:sp>
        <p:nvSpPr>
          <p:cNvPr id="11" name="Rectangle 10"/>
          <p:cNvSpPr/>
          <p:nvPr/>
        </p:nvSpPr>
        <p:spPr>
          <a:xfrm>
            <a:off x="259786" y="3794457"/>
            <a:ext cx="3366627" cy="52322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lvl="0" algn="ctr">
              <a:spcBef>
                <a:spcPct val="20000"/>
              </a:spcBef>
            </a:pPr>
            <a:r>
              <a:rPr lang="en-US" sz="2800" b="1" dirty="0" err="1" smtClean="0">
                <a:solidFill>
                  <a:srgbClr val="FF0000"/>
                </a:solidFill>
                <a:latin typeface="Times New Roman" pitchFamily="18" charset="0"/>
                <a:cs typeface="Times New Roman" pitchFamily="18" charset="0"/>
              </a:rPr>
              <a:t>Quân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sự</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quốc</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phòng</a:t>
            </a:r>
            <a:endParaRPr lang="vi-VN" sz="2800" b="1" dirty="0">
              <a:solidFill>
                <a:srgbClr val="FF0000"/>
              </a:solidFill>
              <a:latin typeface="Times New Roman" pitchFamily="18" charset="0"/>
              <a:cs typeface="Times New Roman" pitchFamily="18" charset="0"/>
            </a:endParaRPr>
          </a:p>
        </p:txBody>
      </p:sp>
      <p:sp>
        <p:nvSpPr>
          <p:cNvPr id="12" name="Rectangle 11"/>
          <p:cNvSpPr/>
          <p:nvPr/>
        </p:nvSpPr>
        <p:spPr>
          <a:xfrm>
            <a:off x="5914314" y="3805841"/>
            <a:ext cx="2980304" cy="52322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lvl="0" algn="ctr">
              <a:spcBef>
                <a:spcPct val="20000"/>
              </a:spcBef>
            </a:pPr>
            <a:r>
              <a:rPr lang="en-US" sz="2800" b="1" dirty="0" err="1" smtClean="0">
                <a:solidFill>
                  <a:srgbClr val="FF0000"/>
                </a:solidFill>
                <a:latin typeface="Times New Roman" pitchFamily="18" charset="0"/>
                <a:cs typeface="Times New Roman" pitchFamily="18" charset="0"/>
              </a:rPr>
              <a:t>Văn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hóa-Giáo</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dục</a:t>
            </a:r>
            <a:endParaRPr lang="vi-VN" sz="2800" b="1" dirty="0">
              <a:solidFill>
                <a:srgbClr val="FF0000"/>
              </a:solidFill>
              <a:latin typeface="Times New Roman" pitchFamily="18" charset="0"/>
              <a:cs typeface="Times New Roman" pitchFamily="18" charset="0"/>
            </a:endParaRPr>
          </a:p>
        </p:txBody>
      </p:sp>
      <p:cxnSp>
        <p:nvCxnSpPr>
          <p:cNvPr id="5" name="Straight Arrow Connector 4"/>
          <p:cNvCxnSpPr/>
          <p:nvPr/>
        </p:nvCxnSpPr>
        <p:spPr>
          <a:xfrm>
            <a:off x="3626414" y="1828800"/>
            <a:ext cx="625679" cy="1066800"/>
          </a:xfrm>
          <a:prstGeom prst="straightConnector1">
            <a:avLst/>
          </a:prstGeom>
          <a:ln w="57150">
            <a:solidFill>
              <a:srgbClr val="C0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7" idx="3"/>
          </p:cNvCxnSpPr>
          <p:nvPr/>
        </p:nvCxnSpPr>
        <p:spPr>
          <a:xfrm flipV="1">
            <a:off x="3778612" y="4359240"/>
            <a:ext cx="473481" cy="1097973"/>
          </a:xfrm>
          <a:prstGeom prst="straightConnector1">
            <a:avLst/>
          </a:prstGeom>
          <a:ln w="57150">
            <a:solidFill>
              <a:srgbClr val="C0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5205648" y="1828800"/>
            <a:ext cx="487781" cy="933978"/>
          </a:xfrm>
          <a:prstGeom prst="straightConnector1">
            <a:avLst/>
          </a:prstGeom>
          <a:ln w="57150">
            <a:solidFill>
              <a:srgbClr val="C0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flipV="1">
            <a:off x="5205648" y="4572000"/>
            <a:ext cx="487783" cy="1066800"/>
          </a:xfrm>
          <a:prstGeom prst="straightConnector1">
            <a:avLst/>
          </a:prstGeom>
          <a:ln w="57150">
            <a:solidFill>
              <a:srgbClr val="C0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927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6" grpId="0" animBg="1"/>
      <p:bldP spid="7" grpId="0" animBg="1"/>
      <p:bldP spid="8" grpId="0" animBg="1"/>
      <p:bldP spid="9" grpId="0" animBg="1"/>
      <p:bldP spid="10" grpId="0" animBg="1"/>
      <p:bldP spid="11" grpId="0" animBg="1"/>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dirty="0" smtClean="0">
                <a:solidFill>
                  <a:srgbClr val="FF0000"/>
                </a:solidFill>
                <a:latin typeface="Times New Roman" pitchFamily="18" charset="0"/>
                <a:cs typeface="Times New Roman" pitchFamily="18" charset="0"/>
              </a:rPr>
              <a:t>LUYỆN TẬP</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lgn="just">
              <a:buNone/>
            </a:pPr>
            <a:r>
              <a:rPr lang="en-US" b="1" dirty="0" smtClean="0">
                <a:solidFill>
                  <a:srgbClr val="FF0000"/>
                </a:solidFill>
                <a:latin typeface="Times New Roman" pitchFamily="18" charset="0"/>
                <a:cs typeface="Times New Roman" pitchFamily="18" charset="0"/>
              </a:rPr>
              <a:t>2. </a:t>
            </a:r>
            <a:r>
              <a:rPr lang="en-US" b="1" dirty="0" err="1" smtClean="0">
                <a:solidFill>
                  <a:srgbClr val="FF0000"/>
                </a:solidFill>
                <a:latin typeface="Times New Roman" pitchFamily="18" charset="0"/>
                <a:cs typeface="Times New Roman" pitchFamily="18" charset="0"/>
              </a:rPr>
              <a:t>Lập</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niên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biểu</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những</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sự</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kiện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tiêu</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biểu</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trong</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cuộc</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kháng</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chiến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chống</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quân</a:t>
            </a:r>
            <a:r>
              <a:rPr lang="en-US" b="1" dirty="0">
                <a:solidFill>
                  <a:srgbClr val="FF0000"/>
                </a:solidFill>
                <a:latin typeface="Times New Roman" pitchFamily="18" charset="0"/>
                <a:cs typeface="Times New Roman" pitchFamily="18" charset="0"/>
              </a:rPr>
              <a:t> Minh </a:t>
            </a:r>
            <a:r>
              <a:rPr lang="en-US" b="1" dirty="0" err="1">
                <a:solidFill>
                  <a:srgbClr val="FF0000"/>
                </a:solidFill>
                <a:latin typeface="Times New Roman" pitchFamily="18" charset="0"/>
                <a:cs typeface="Times New Roman" pitchFamily="18" charset="0"/>
              </a:rPr>
              <a:t>của</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nhà</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Hồ</a:t>
            </a:r>
            <a:r>
              <a:rPr lang="en-US" b="1" dirty="0" smtClean="0">
                <a:solidFill>
                  <a:srgbClr val="FF0000"/>
                </a:solidFill>
                <a:latin typeface="Times New Roman" pitchFamily="18" charset="0"/>
                <a:cs typeface="Times New Roman" pitchFamily="18" charset="0"/>
              </a:rPr>
              <a:t>.</a:t>
            </a:r>
          </a:p>
          <a:p>
            <a:pPr marL="0" indent="0" algn="just">
              <a:buNone/>
            </a:pPr>
            <a:endParaRPr lang="en-US"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22021148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34636" y="685800"/>
            <a:ext cx="9178636" cy="5334000"/>
          </a:xfrm>
        </p:spPr>
        <p:txBody>
          <a:bodyPr/>
          <a:lstStyle/>
          <a:p>
            <a:pPr marL="0" indent="0" algn="just">
              <a:buNone/>
            </a:pPr>
            <a:r>
              <a:rPr lang="en-US" b="1" dirty="0" smtClean="0">
                <a:solidFill>
                  <a:srgbClr val="FF0000"/>
                </a:solidFill>
                <a:latin typeface="Times New Roman" pitchFamily="18" charset="0"/>
                <a:cs typeface="Times New Roman" pitchFamily="18" charset="0"/>
              </a:rPr>
              <a:t>2. </a:t>
            </a:r>
            <a:r>
              <a:rPr lang="en-US" b="1" dirty="0" err="1" smtClean="0">
                <a:solidFill>
                  <a:srgbClr val="FF0000"/>
                </a:solidFill>
                <a:latin typeface="Times New Roman" pitchFamily="18" charset="0"/>
                <a:cs typeface="Times New Roman" pitchFamily="18" charset="0"/>
              </a:rPr>
              <a:t>Lập</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niên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biểu</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những</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sự</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kiện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tiêu</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biểu</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trong</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cuộc</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kháng</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chiến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chống</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quân</a:t>
            </a:r>
            <a:r>
              <a:rPr lang="en-US" b="1" dirty="0">
                <a:solidFill>
                  <a:srgbClr val="FF0000"/>
                </a:solidFill>
                <a:latin typeface="Times New Roman" pitchFamily="18" charset="0"/>
                <a:cs typeface="Times New Roman" pitchFamily="18" charset="0"/>
              </a:rPr>
              <a:t> Minh </a:t>
            </a:r>
            <a:r>
              <a:rPr lang="en-US" b="1" dirty="0" err="1">
                <a:solidFill>
                  <a:srgbClr val="FF0000"/>
                </a:solidFill>
                <a:latin typeface="Times New Roman" pitchFamily="18" charset="0"/>
                <a:cs typeface="Times New Roman" pitchFamily="18" charset="0"/>
              </a:rPr>
              <a:t>của</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nhà</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Hồ</a:t>
            </a:r>
            <a:r>
              <a:rPr lang="en-US" b="1" dirty="0" smtClean="0">
                <a:solidFill>
                  <a:srgbClr val="FF0000"/>
                </a:solidFill>
                <a:latin typeface="Times New Roman" pitchFamily="18" charset="0"/>
                <a:cs typeface="Times New Roman" pitchFamily="18" charset="0"/>
              </a:rPr>
              <a:t>.</a:t>
            </a:r>
          </a:p>
          <a:p>
            <a:pPr marL="0" indent="0" algn="just">
              <a:buNone/>
            </a:pPr>
            <a:endParaRPr lang="en-US"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55303110"/>
              </p:ext>
            </p:extLst>
          </p:nvPr>
        </p:nvGraphicFramePr>
        <p:xfrm>
          <a:off x="304800" y="2362200"/>
          <a:ext cx="8686800" cy="3962400"/>
        </p:xfrm>
        <a:graphic>
          <a:graphicData uri="http://schemas.openxmlformats.org/drawingml/2006/table">
            <a:tbl>
              <a:tblPr firstRow="1" firstCol="1" bandRow="1">
                <a:tableStyleId>{5C22544A-7EE6-4342-B048-85BDC9FD1C3A}</a:tableStyleId>
              </a:tblPr>
              <a:tblGrid>
                <a:gridCol w="2004645"/>
                <a:gridCol w="6682155"/>
              </a:tblGrid>
              <a:tr h="990600">
                <a:tc>
                  <a:txBody>
                    <a:bodyPr/>
                    <a:lstStyle/>
                    <a:p>
                      <a:pPr marL="457200" marR="0" indent="-457200" algn="ctr">
                        <a:spcBef>
                          <a:spcPts val="0"/>
                        </a:spcBef>
                        <a:spcAft>
                          <a:spcPts val="0"/>
                        </a:spcAft>
                      </a:pPr>
                      <a:r>
                        <a:rPr lang="en-US" sz="2400" dirty="0">
                          <a:solidFill>
                            <a:srgbClr val="FF0000"/>
                          </a:solidFill>
                          <a:effectLst/>
                          <a:latin typeface="Times New Roman" pitchFamily="18" charset="0"/>
                          <a:cs typeface="Times New Roman" pitchFamily="18" charset="0"/>
                        </a:rPr>
                        <a:t>T</a:t>
                      </a:r>
                      <a:r>
                        <a:rPr lang="vi-VN" sz="2400" dirty="0">
                          <a:solidFill>
                            <a:srgbClr val="FF0000"/>
                          </a:solidFill>
                          <a:effectLst/>
                          <a:latin typeface="Times New Roman" pitchFamily="18" charset="0"/>
                          <a:cs typeface="Times New Roman" pitchFamily="18" charset="0"/>
                        </a:rPr>
                        <a:t>hời gian</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2">
                        <a:lumMod val="20000"/>
                        <a:lumOff val="80000"/>
                      </a:schemeClr>
                    </a:solidFill>
                  </a:tcPr>
                </a:tc>
                <a:tc>
                  <a:txBody>
                    <a:bodyPr/>
                    <a:lstStyle/>
                    <a:p>
                      <a:pPr marL="0" marR="0" algn="ctr">
                        <a:spcBef>
                          <a:spcPts val="0"/>
                        </a:spcBef>
                        <a:spcAft>
                          <a:spcPts val="0"/>
                        </a:spcAft>
                      </a:pPr>
                      <a:r>
                        <a:rPr lang="vi-VN" sz="2400" dirty="0">
                          <a:solidFill>
                            <a:srgbClr val="FF0000"/>
                          </a:solidFill>
                          <a:effectLst/>
                          <a:latin typeface="Times New Roman" pitchFamily="18" charset="0"/>
                          <a:cs typeface="Times New Roman" pitchFamily="18" charset="0"/>
                        </a:rPr>
                        <a:t>Diễn biến</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2">
                        <a:lumMod val="20000"/>
                        <a:lumOff val="80000"/>
                      </a:schemeClr>
                    </a:solidFill>
                  </a:tcPr>
                </a:tc>
              </a:tr>
              <a:tr h="990600">
                <a:tc>
                  <a:txBody>
                    <a:bodyPr/>
                    <a:lstStyle/>
                    <a:p>
                      <a:pPr marL="0" marR="0">
                        <a:spcBef>
                          <a:spcPts val="0"/>
                        </a:spcBef>
                        <a:spcAft>
                          <a:spcPts val="0"/>
                        </a:spcAft>
                      </a:pPr>
                      <a:r>
                        <a:rPr lang="vi-VN" sz="2400" dirty="0" smtClean="0">
                          <a:solidFill>
                            <a:srgbClr val="FF0000"/>
                          </a:solidFill>
                          <a:effectLst/>
                          <a:latin typeface="Times New Roman" pitchFamily="18" charset="0"/>
                          <a:cs typeface="Times New Roman" pitchFamily="18" charset="0"/>
                        </a:rPr>
                        <a:t>11</a:t>
                      </a:r>
                      <a:r>
                        <a:rPr lang="en-US" sz="2400" dirty="0" smtClean="0">
                          <a:solidFill>
                            <a:srgbClr val="FF0000"/>
                          </a:solidFill>
                          <a:effectLst/>
                          <a:latin typeface="Times New Roman" pitchFamily="18" charset="0"/>
                          <a:cs typeface="Times New Roman" pitchFamily="18" charset="0"/>
                        </a:rPr>
                        <a:t>-</a:t>
                      </a:r>
                      <a:r>
                        <a:rPr lang="vi-VN" sz="2400" dirty="0" smtClean="0">
                          <a:solidFill>
                            <a:srgbClr val="FF0000"/>
                          </a:solidFill>
                          <a:effectLst/>
                          <a:latin typeface="Times New Roman" pitchFamily="18" charset="0"/>
                          <a:cs typeface="Times New Roman" pitchFamily="18" charset="0"/>
                        </a:rPr>
                        <a:t>1406</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2">
                        <a:lumMod val="20000"/>
                        <a:lumOff val="80000"/>
                      </a:schemeClr>
                    </a:solidFill>
                  </a:tcPr>
                </a:tc>
                <a:tc>
                  <a:txBody>
                    <a:bodyPr/>
                    <a:lstStyle/>
                    <a:p>
                      <a:endParaRPr lang="en-US" sz="1000" dirty="0">
                        <a:effectLst/>
                        <a:latin typeface="Arial"/>
                        <a:cs typeface="Times New Roman"/>
                      </a:endParaRPr>
                    </a:p>
                  </a:txBody>
                  <a:tcPr marL="47625" marR="47625" marT="47625" marB="47625">
                    <a:solidFill>
                      <a:schemeClr val="accent2">
                        <a:lumMod val="20000"/>
                        <a:lumOff val="80000"/>
                      </a:schemeClr>
                    </a:solidFill>
                  </a:tcPr>
                </a:tc>
              </a:tr>
              <a:tr h="990600">
                <a:tc>
                  <a:txBody>
                    <a:bodyPr/>
                    <a:lstStyle/>
                    <a:p>
                      <a:pPr marL="0" marR="0">
                        <a:spcBef>
                          <a:spcPts val="0"/>
                        </a:spcBef>
                        <a:spcAft>
                          <a:spcPts val="0"/>
                        </a:spcAft>
                      </a:pPr>
                      <a:r>
                        <a:rPr lang="vi-VN" sz="2400" dirty="0" smtClean="0">
                          <a:solidFill>
                            <a:srgbClr val="FF0000"/>
                          </a:solidFill>
                          <a:effectLst/>
                          <a:latin typeface="Times New Roman" pitchFamily="18" charset="0"/>
                          <a:cs typeface="Times New Roman" pitchFamily="18" charset="0"/>
                        </a:rPr>
                        <a:t>1</a:t>
                      </a:r>
                      <a:r>
                        <a:rPr lang="en-US" sz="2400" dirty="0" smtClean="0">
                          <a:solidFill>
                            <a:srgbClr val="FF0000"/>
                          </a:solidFill>
                          <a:effectLst/>
                          <a:latin typeface="Times New Roman" pitchFamily="18" charset="0"/>
                          <a:cs typeface="Times New Roman" pitchFamily="18" charset="0"/>
                        </a:rPr>
                        <a:t>-</a:t>
                      </a:r>
                      <a:r>
                        <a:rPr lang="vi-VN" sz="2400" dirty="0" smtClean="0">
                          <a:solidFill>
                            <a:srgbClr val="FF0000"/>
                          </a:solidFill>
                          <a:effectLst/>
                          <a:latin typeface="Times New Roman" pitchFamily="18" charset="0"/>
                          <a:cs typeface="Times New Roman" pitchFamily="18" charset="0"/>
                        </a:rPr>
                        <a:t>1407</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2">
                        <a:lumMod val="20000"/>
                        <a:lumOff val="80000"/>
                      </a:schemeClr>
                    </a:solidFill>
                  </a:tcPr>
                </a:tc>
                <a:tc>
                  <a:txBody>
                    <a:bodyPr/>
                    <a:lstStyle/>
                    <a:p>
                      <a:endParaRPr lang="en-US" sz="1000" dirty="0">
                        <a:effectLst/>
                        <a:latin typeface="Arial"/>
                        <a:cs typeface="Times New Roman"/>
                      </a:endParaRPr>
                    </a:p>
                  </a:txBody>
                  <a:tcPr marL="47625" marR="47625" marT="47625" marB="47625">
                    <a:solidFill>
                      <a:schemeClr val="accent2">
                        <a:lumMod val="20000"/>
                        <a:lumOff val="80000"/>
                      </a:schemeClr>
                    </a:solidFill>
                  </a:tcPr>
                </a:tc>
              </a:tr>
              <a:tr h="990600">
                <a:tc>
                  <a:txBody>
                    <a:bodyPr/>
                    <a:lstStyle/>
                    <a:p>
                      <a:pPr marL="0" marR="0">
                        <a:spcBef>
                          <a:spcPts val="0"/>
                        </a:spcBef>
                        <a:spcAft>
                          <a:spcPts val="0"/>
                        </a:spcAft>
                      </a:pPr>
                      <a:r>
                        <a:rPr lang="vi-VN" sz="2400" dirty="0" smtClean="0">
                          <a:solidFill>
                            <a:srgbClr val="FF0000"/>
                          </a:solidFill>
                          <a:effectLst/>
                          <a:latin typeface="Times New Roman" pitchFamily="18" charset="0"/>
                          <a:cs typeface="Times New Roman" pitchFamily="18" charset="0"/>
                        </a:rPr>
                        <a:t>6</a:t>
                      </a:r>
                      <a:r>
                        <a:rPr lang="en-US" sz="2400" dirty="0" smtClean="0">
                          <a:solidFill>
                            <a:srgbClr val="FF0000"/>
                          </a:solidFill>
                          <a:effectLst/>
                          <a:latin typeface="Times New Roman" pitchFamily="18" charset="0"/>
                          <a:cs typeface="Times New Roman" pitchFamily="18" charset="0"/>
                        </a:rPr>
                        <a:t>-</a:t>
                      </a:r>
                      <a:r>
                        <a:rPr lang="vi-VN" sz="2400" dirty="0" smtClean="0">
                          <a:solidFill>
                            <a:srgbClr val="FF0000"/>
                          </a:solidFill>
                          <a:effectLst/>
                          <a:latin typeface="Times New Roman" pitchFamily="18" charset="0"/>
                          <a:cs typeface="Times New Roman" pitchFamily="18" charset="0"/>
                        </a:rPr>
                        <a:t>1407</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2">
                        <a:lumMod val="20000"/>
                        <a:lumOff val="80000"/>
                      </a:schemeClr>
                    </a:solidFill>
                  </a:tcPr>
                </a:tc>
                <a:tc>
                  <a:txBody>
                    <a:bodyPr/>
                    <a:lstStyle/>
                    <a:p>
                      <a:endParaRPr lang="en-US" sz="1000" dirty="0">
                        <a:effectLst/>
                        <a:latin typeface="Arial"/>
                        <a:cs typeface="Times New Roman"/>
                      </a:endParaRPr>
                    </a:p>
                  </a:txBody>
                  <a:tcPr marL="47625" marR="47625" marT="47625" marB="47625">
                    <a:solidFill>
                      <a:schemeClr val="accent2">
                        <a:lumMod val="20000"/>
                        <a:lumOff val="80000"/>
                      </a:schemeClr>
                    </a:solidFill>
                  </a:tcPr>
                </a:tc>
              </a:tr>
            </a:tbl>
          </a:graphicData>
        </a:graphic>
      </p:graphicFrame>
      <p:sp>
        <p:nvSpPr>
          <p:cNvPr id="6" name="Tiêu đề 1"/>
          <p:cNvSpPr>
            <a:spLocks noGrp="1"/>
          </p:cNvSpPr>
          <p:nvPr>
            <p:ph type="title"/>
          </p:nvPr>
        </p:nvSpPr>
        <p:spPr>
          <a:xfrm>
            <a:off x="6927" y="0"/>
            <a:ext cx="9137073" cy="609600"/>
          </a:xfrm>
        </p:spPr>
        <p:txBody>
          <a:bodyPr>
            <a:noAutofit/>
          </a:bodyPr>
          <a:lstStyle/>
          <a:p>
            <a:r>
              <a:rPr lang="en-US" sz="3200" b="1" dirty="0" smtClean="0">
                <a:solidFill>
                  <a:srgbClr val="FF0000"/>
                </a:solidFill>
                <a:latin typeface="Times New Roman" pitchFamily="18" charset="0"/>
                <a:cs typeface="Times New Roman" pitchFamily="18" charset="0"/>
              </a:rPr>
              <a:t>LUYỆN TẬP</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0374265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34636" y="0"/>
            <a:ext cx="9178636" cy="6019800"/>
          </a:xfrm>
        </p:spPr>
        <p:txBody>
          <a:bodyPr/>
          <a:lstStyle/>
          <a:p>
            <a:pPr marL="0" indent="0" algn="just">
              <a:buNone/>
            </a:pPr>
            <a:r>
              <a:rPr lang="en-US" sz="2400" b="1" dirty="0" smtClean="0">
                <a:solidFill>
                  <a:srgbClr val="FF0000"/>
                </a:solidFill>
                <a:latin typeface="Times New Roman" pitchFamily="18" charset="0"/>
                <a:cs typeface="Times New Roman" pitchFamily="18" charset="0"/>
              </a:rPr>
              <a:t>2. </a:t>
            </a:r>
            <a:r>
              <a:rPr lang="en-US" sz="2400" b="1" dirty="0" err="1" smtClean="0">
                <a:solidFill>
                  <a:srgbClr val="FF0000"/>
                </a:solidFill>
                <a:latin typeface="Times New Roman" pitchFamily="18" charset="0"/>
                <a:cs typeface="Times New Roman" pitchFamily="18" charset="0"/>
              </a:rPr>
              <a:t>Lập</a:t>
            </a:r>
            <a:r>
              <a:rPr lang="en-US" sz="2400" b="1" dirty="0" smtClean="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niên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biểu</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những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sự</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kiện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tiêu</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biểu</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trong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cuộc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kháng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chiến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chống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quân</a:t>
            </a:r>
            <a:r>
              <a:rPr lang="en-US" sz="2400" b="1" dirty="0">
                <a:solidFill>
                  <a:srgbClr val="FF0000"/>
                </a:solidFill>
                <a:latin typeface="Times New Roman" pitchFamily="18" charset="0"/>
                <a:cs typeface="Times New Roman" pitchFamily="18" charset="0"/>
              </a:rPr>
              <a:t> Minh </a:t>
            </a:r>
            <a:r>
              <a:rPr lang="en-US" sz="2400" b="1" dirty="0" err="1">
                <a:solidFill>
                  <a:srgbClr val="FF0000"/>
                </a:solidFill>
                <a:latin typeface="Times New Roman" pitchFamily="18" charset="0"/>
                <a:cs typeface="Times New Roman" pitchFamily="18" charset="0"/>
              </a:rPr>
              <a:t>của</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nhà</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Hồ</a:t>
            </a:r>
            <a:r>
              <a:rPr lang="en-US" sz="2400" b="1" dirty="0" smtClean="0">
                <a:solidFill>
                  <a:srgbClr val="FF0000"/>
                </a:solidFill>
                <a:latin typeface="Times New Roman" pitchFamily="18" charset="0"/>
                <a:cs typeface="Times New Roman" pitchFamily="18" charset="0"/>
              </a:rPr>
              <a:t>.</a:t>
            </a:r>
          </a:p>
          <a:p>
            <a:pPr marL="0" indent="0" algn="just">
              <a:buNone/>
            </a:pPr>
            <a:endParaRPr lang="en-US"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35203726"/>
              </p:ext>
            </p:extLst>
          </p:nvPr>
        </p:nvGraphicFramePr>
        <p:xfrm>
          <a:off x="152400" y="1066799"/>
          <a:ext cx="8915400" cy="5791200"/>
        </p:xfrm>
        <a:graphic>
          <a:graphicData uri="http://schemas.openxmlformats.org/drawingml/2006/table">
            <a:tbl>
              <a:tblPr firstRow="1" firstCol="1" bandRow="1">
                <a:tableStyleId>{5C22544A-7EE6-4342-B048-85BDC9FD1C3A}</a:tableStyleId>
              </a:tblPr>
              <a:tblGrid>
                <a:gridCol w="2057398"/>
                <a:gridCol w="6858002"/>
              </a:tblGrid>
              <a:tr h="912868">
                <a:tc>
                  <a:txBody>
                    <a:bodyPr/>
                    <a:lstStyle/>
                    <a:p>
                      <a:pPr marL="457200" marR="0" indent="-457200" algn="ctr">
                        <a:spcBef>
                          <a:spcPts val="0"/>
                        </a:spcBef>
                        <a:spcAft>
                          <a:spcPts val="0"/>
                        </a:spcAft>
                      </a:pPr>
                      <a:r>
                        <a:rPr lang="en-US" sz="2400" dirty="0">
                          <a:solidFill>
                            <a:srgbClr val="FF0000"/>
                          </a:solidFill>
                          <a:effectLst/>
                          <a:latin typeface="Times New Roman" pitchFamily="18" charset="0"/>
                          <a:cs typeface="Times New Roman" pitchFamily="18" charset="0"/>
                        </a:rPr>
                        <a:t>T</a:t>
                      </a:r>
                      <a:r>
                        <a:rPr lang="vi-VN" sz="2400" dirty="0">
                          <a:solidFill>
                            <a:srgbClr val="FF0000"/>
                          </a:solidFill>
                          <a:effectLst/>
                          <a:latin typeface="Times New Roman" pitchFamily="18" charset="0"/>
                          <a:cs typeface="Times New Roman" pitchFamily="18" charset="0"/>
                        </a:rPr>
                        <a:t>hời gian</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2">
                        <a:lumMod val="20000"/>
                        <a:lumOff val="80000"/>
                      </a:schemeClr>
                    </a:solidFill>
                  </a:tcPr>
                </a:tc>
                <a:tc>
                  <a:txBody>
                    <a:bodyPr/>
                    <a:lstStyle/>
                    <a:p>
                      <a:pPr marL="0" marR="0" algn="ctr">
                        <a:spcBef>
                          <a:spcPts val="0"/>
                        </a:spcBef>
                        <a:spcAft>
                          <a:spcPts val="0"/>
                        </a:spcAft>
                      </a:pPr>
                      <a:r>
                        <a:rPr lang="vi-VN" sz="2400" dirty="0">
                          <a:solidFill>
                            <a:srgbClr val="FF0000"/>
                          </a:solidFill>
                          <a:effectLst/>
                          <a:latin typeface="Times New Roman" pitchFamily="18" charset="0"/>
                          <a:cs typeface="Times New Roman" pitchFamily="18" charset="0"/>
                        </a:rPr>
                        <a:t>Diễn biến</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2">
                        <a:lumMod val="20000"/>
                        <a:lumOff val="80000"/>
                      </a:schemeClr>
                    </a:solidFill>
                  </a:tcPr>
                </a:tc>
              </a:tr>
              <a:tr h="1870276">
                <a:tc>
                  <a:txBody>
                    <a:bodyPr/>
                    <a:lstStyle/>
                    <a:p>
                      <a:pPr marL="0" marR="0">
                        <a:spcBef>
                          <a:spcPts val="0"/>
                        </a:spcBef>
                        <a:spcAft>
                          <a:spcPts val="0"/>
                        </a:spcAft>
                      </a:pPr>
                      <a:r>
                        <a:rPr lang="vi-VN" sz="2400" dirty="0" smtClean="0">
                          <a:solidFill>
                            <a:srgbClr val="FF0000"/>
                          </a:solidFill>
                          <a:effectLst/>
                          <a:latin typeface="Times New Roman" pitchFamily="18" charset="0"/>
                          <a:cs typeface="Times New Roman" pitchFamily="18" charset="0"/>
                        </a:rPr>
                        <a:t>11</a:t>
                      </a:r>
                      <a:r>
                        <a:rPr lang="en-US" sz="2400" dirty="0" smtClean="0">
                          <a:solidFill>
                            <a:srgbClr val="FF0000"/>
                          </a:solidFill>
                          <a:effectLst/>
                          <a:latin typeface="Times New Roman" pitchFamily="18" charset="0"/>
                          <a:cs typeface="Times New Roman" pitchFamily="18" charset="0"/>
                        </a:rPr>
                        <a:t>-</a:t>
                      </a:r>
                      <a:r>
                        <a:rPr lang="vi-VN" sz="2400" dirty="0" smtClean="0">
                          <a:solidFill>
                            <a:srgbClr val="FF0000"/>
                          </a:solidFill>
                          <a:effectLst/>
                          <a:latin typeface="Times New Roman" pitchFamily="18" charset="0"/>
                          <a:cs typeface="Times New Roman" pitchFamily="18" charset="0"/>
                        </a:rPr>
                        <a:t>1406</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2">
                        <a:lumMod val="20000"/>
                        <a:lumOff val="80000"/>
                      </a:schemeClr>
                    </a:solidFill>
                  </a:tcPr>
                </a:tc>
                <a:tc>
                  <a:txBody>
                    <a:bodyPr/>
                    <a:lstStyle/>
                    <a:p>
                      <a:r>
                        <a:rPr lang="vi-VN" sz="2400" b="1" dirty="0" smtClean="0">
                          <a:solidFill>
                            <a:srgbClr val="0033CC"/>
                          </a:solidFill>
                          <a:effectLst/>
                          <a:latin typeface="Times New Roman" pitchFamily="18" charset="0"/>
                          <a:cs typeface="Times New Roman" pitchFamily="18" charset="0"/>
                        </a:rPr>
                        <a:t>Lấy cớ "phù Trần, diệt Hồ", hơn 20 vạn quân Minh do Trương Phụ, Mộc Thạnh chỉ huy tiến vào nước ta, nhà Hồ thất bại ở biên giới, lui về Đa Bang cố thủ.</a:t>
                      </a:r>
                      <a:endParaRPr lang="en-US" sz="2400" b="1" dirty="0">
                        <a:solidFill>
                          <a:srgbClr val="0033CC"/>
                        </a:solidFill>
                        <a:effectLst/>
                        <a:latin typeface="Times New Roman" pitchFamily="18" charset="0"/>
                        <a:cs typeface="Times New Roman" pitchFamily="18" charset="0"/>
                      </a:endParaRPr>
                    </a:p>
                  </a:txBody>
                  <a:tcPr marL="47625" marR="47625" marT="47625" marB="47625">
                    <a:solidFill>
                      <a:schemeClr val="accent2">
                        <a:lumMod val="20000"/>
                        <a:lumOff val="80000"/>
                      </a:schemeClr>
                    </a:solidFill>
                  </a:tcPr>
                </a:tc>
              </a:tr>
              <a:tr h="1431287">
                <a:tc>
                  <a:txBody>
                    <a:bodyPr/>
                    <a:lstStyle/>
                    <a:p>
                      <a:pPr marL="0" marR="0">
                        <a:spcBef>
                          <a:spcPts val="0"/>
                        </a:spcBef>
                        <a:spcAft>
                          <a:spcPts val="0"/>
                        </a:spcAft>
                      </a:pPr>
                      <a:r>
                        <a:rPr lang="vi-VN" sz="2400" dirty="0" smtClean="0">
                          <a:solidFill>
                            <a:srgbClr val="FF0000"/>
                          </a:solidFill>
                          <a:effectLst/>
                          <a:latin typeface="Times New Roman" pitchFamily="18" charset="0"/>
                          <a:cs typeface="Times New Roman" pitchFamily="18" charset="0"/>
                        </a:rPr>
                        <a:t>1</a:t>
                      </a:r>
                      <a:r>
                        <a:rPr lang="en-US" sz="2400" dirty="0" smtClean="0">
                          <a:solidFill>
                            <a:srgbClr val="FF0000"/>
                          </a:solidFill>
                          <a:effectLst/>
                          <a:latin typeface="Times New Roman" pitchFamily="18" charset="0"/>
                          <a:cs typeface="Times New Roman" pitchFamily="18" charset="0"/>
                        </a:rPr>
                        <a:t>-</a:t>
                      </a:r>
                      <a:r>
                        <a:rPr lang="vi-VN" sz="2400" dirty="0" smtClean="0">
                          <a:solidFill>
                            <a:srgbClr val="FF0000"/>
                          </a:solidFill>
                          <a:effectLst/>
                          <a:latin typeface="Times New Roman" pitchFamily="18" charset="0"/>
                          <a:cs typeface="Times New Roman" pitchFamily="18" charset="0"/>
                        </a:rPr>
                        <a:t>1407</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2">
                        <a:lumMod val="20000"/>
                        <a:lumOff val="80000"/>
                      </a:schemeClr>
                    </a:solidFill>
                  </a:tcPr>
                </a:tc>
                <a:tc>
                  <a:txBody>
                    <a:bodyPr/>
                    <a:lstStyle/>
                    <a:p>
                      <a:r>
                        <a:rPr lang="en-US" sz="2400" b="1" dirty="0" err="1" smtClean="0">
                          <a:solidFill>
                            <a:srgbClr val="0033CC"/>
                          </a:solidFill>
                          <a:effectLst/>
                          <a:latin typeface="Times New Roman" pitchFamily="18" charset="0"/>
                          <a:cs typeface="Times New Roman" pitchFamily="18" charset="0"/>
                        </a:rPr>
                        <a:t>Nhiều</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trận</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chiến</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ác</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liệt</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diễn</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ra</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thành</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Đa</a:t>
                      </a:r>
                      <a:r>
                        <a:rPr lang="en-US" sz="2400" b="1" dirty="0" smtClean="0">
                          <a:solidFill>
                            <a:srgbClr val="0033CC"/>
                          </a:solidFill>
                          <a:effectLst/>
                          <a:latin typeface="Times New Roman" pitchFamily="18" charset="0"/>
                          <a:cs typeface="Times New Roman" pitchFamily="18" charset="0"/>
                        </a:rPr>
                        <a:t> Bang </a:t>
                      </a:r>
                      <a:r>
                        <a:rPr lang="en-US" sz="2400" b="1" dirty="0" err="1" smtClean="0">
                          <a:solidFill>
                            <a:srgbClr val="0033CC"/>
                          </a:solidFill>
                          <a:effectLst/>
                          <a:latin typeface="Times New Roman" pitchFamily="18" charset="0"/>
                          <a:cs typeface="Times New Roman" pitchFamily="18" charset="0"/>
                        </a:rPr>
                        <a:t>thất</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thủ</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Đông</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Đô</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cũng</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bị</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chiếm</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nhà</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Hồ</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rút</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về</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cố</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thủ</a:t>
                      </a:r>
                      <a:r>
                        <a:rPr lang="en-US" sz="2400" b="1" dirty="0" smtClean="0">
                          <a:solidFill>
                            <a:srgbClr val="0033CC"/>
                          </a:solidFill>
                          <a:effectLst/>
                          <a:latin typeface="Times New Roman" pitchFamily="18" charset="0"/>
                          <a:cs typeface="Times New Roman" pitchFamily="18" charset="0"/>
                        </a:rPr>
                        <a:t> ở </a:t>
                      </a:r>
                      <a:r>
                        <a:rPr lang="en-US" sz="2400" b="1" dirty="0" err="1" smtClean="0">
                          <a:solidFill>
                            <a:srgbClr val="0033CC"/>
                          </a:solidFill>
                          <a:effectLst/>
                          <a:latin typeface="Times New Roman" pitchFamily="18" charset="0"/>
                          <a:cs typeface="Times New Roman" pitchFamily="18" charset="0"/>
                        </a:rPr>
                        <a:t>Tây</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Đô</a:t>
                      </a:r>
                      <a:r>
                        <a:rPr lang="en-US" sz="2400" b="1" dirty="0" smtClean="0">
                          <a:solidFill>
                            <a:srgbClr val="0033CC"/>
                          </a:solidFill>
                          <a:effectLst/>
                          <a:latin typeface="Times New Roman" pitchFamily="18" charset="0"/>
                          <a:cs typeface="Times New Roman" pitchFamily="18" charset="0"/>
                        </a:rPr>
                        <a:t>.</a:t>
                      </a:r>
                      <a:endParaRPr lang="en-US" sz="2400" b="1" dirty="0">
                        <a:solidFill>
                          <a:srgbClr val="0033CC"/>
                        </a:solidFill>
                        <a:effectLst/>
                        <a:latin typeface="Times New Roman" pitchFamily="18" charset="0"/>
                        <a:cs typeface="Times New Roman" pitchFamily="18" charset="0"/>
                      </a:endParaRPr>
                    </a:p>
                  </a:txBody>
                  <a:tcPr marL="47625" marR="47625" marT="47625" marB="47625">
                    <a:solidFill>
                      <a:schemeClr val="accent2">
                        <a:lumMod val="20000"/>
                        <a:lumOff val="80000"/>
                      </a:schemeClr>
                    </a:solidFill>
                  </a:tcPr>
                </a:tc>
              </a:tr>
              <a:tr h="1576769">
                <a:tc>
                  <a:txBody>
                    <a:bodyPr/>
                    <a:lstStyle/>
                    <a:p>
                      <a:pPr marL="0" marR="0">
                        <a:spcBef>
                          <a:spcPts val="0"/>
                        </a:spcBef>
                        <a:spcAft>
                          <a:spcPts val="0"/>
                        </a:spcAft>
                      </a:pPr>
                      <a:r>
                        <a:rPr lang="vi-VN" sz="2400" dirty="0" smtClean="0">
                          <a:solidFill>
                            <a:srgbClr val="FF0000"/>
                          </a:solidFill>
                          <a:effectLst/>
                          <a:latin typeface="Times New Roman" pitchFamily="18" charset="0"/>
                          <a:cs typeface="Times New Roman" pitchFamily="18" charset="0"/>
                        </a:rPr>
                        <a:t>6</a:t>
                      </a:r>
                      <a:r>
                        <a:rPr lang="en-US" sz="2400" dirty="0" smtClean="0">
                          <a:solidFill>
                            <a:srgbClr val="FF0000"/>
                          </a:solidFill>
                          <a:effectLst/>
                          <a:latin typeface="Times New Roman" pitchFamily="18" charset="0"/>
                          <a:cs typeface="Times New Roman" pitchFamily="18" charset="0"/>
                        </a:rPr>
                        <a:t>-</a:t>
                      </a:r>
                      <a:r>
                        <a:rPr lang="vi-VN" sz="2400" dirty="0" smtClean="0">
                          <a:solidFill>
                            <a:srgbClr val="FF0000"/>
                          </a:solidFill>
                          <a:effectLst/>
                          <a:latin typeface="Times New Roman" pitchFamily="18" charset="0"/>
                          <a:cs typeface="Times New Roman" pitchFamily="18" charset="0"/>
                        </a:rPr>
                        <a:t>1407</a:t>
                      </a:r>
                      <a:endParaRPr lang="en-US" sz="2400" dirty="0">
                        <a:solidFill>
                          <a:srgbClr val="FF0000"/>
                        </a:solidFill>
                        <a:effectLst/>
                        <a:latin typeface="Times New Roman" pitchFamily="18" charset="0"/>
                        <a:ea typeface="Times New Roman"/>
                        <a:cs typeface="Times New Roman" pitchFamily="18" charset="0"/>
                      </a:endParaRPr>
                    </a:p>
                  </a:txBody>
                  <a:tcPr marL="47625" marR="47625" marT="47625" marB="47625">
                    <a:solidFill>
                      <a:schemeClr val="accent2">
                        <a:lumMod val="20000"/>
                        <a:lumOff val="80000"/>
                      </a:schemeClr>
                    </a:solidFill>
                  </a:tcPr>
                </a:tc>
                <a:tc>
                  <a:txBody>
                    <a:bodyPr/>
                    <a:lstStyle/>
                    <a:p>
                      <a:r>
                        <a:rPr lang="en-US" sz="2400" b="1" dirty="0" err="1" smtClean="0">
                          <a:solidFill>
                            <a:srgbClr val="0033CC"/>
                          </a:solidFill>
                          <a:effectLst/>
                          <a:latin typeface="Times New Roman" pitchFamily="18" charset="0"/>
                          <a:cs typeface="Times New Roman" pitchFamily="18" charset="0"/>
                        </a:rPr>
                        <a:t>Hồ</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Quý</a:t>
                      </a:r>
                      <a:r>
                        <a:rPr lang="en-US" sz="2400" b="1" dirty="0" smtClean="0">
                          <a:solidFill>
                            <a:srgbClr val="0033CC"/>
                          </a:solidFill>
                          <a:effectLst/>
                          <a:latin typeface="Times New Roman" pitchFamily="18" charset="0"/>
                          <a:cs typeface="Times New Roman" pitchFamily="18" charset="0"/>
                        </a:rPr>
                        <a:t> Ly </a:t>
                      </a:r>
                      <a:r>
                        <a:rPr lang="en-US" sz="2400" b="1" dirty="0" err="1" smtClean="0">
                          <a:solidFill>
                            <a:srgbClr val="0033CC"/>
                          </a:solidFill>
                          <a:effectLst/>
                          <a:latin typeface="Times New Roman" pitchFamily="18" charset="0"/>
                          <a:cs typeface="Times New Roman" pitchFamily="18" charset="0"/>
                        </a:rPr>
                        <a:t>và</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các</a:t>
                      </a:r>
                      <a:r>
                        <a:rPr lang="en-US" sz="2400" b="1" dirty="0" smtClean="0">
                          <a:solidFill>
                            <a:srgbClr val="0033CC"/>
                          </a:solidFill>
                          <a:effectLst/>
                          <a:latin typeface="Times New Roman" pitchFamily="18" charset="0"/>
                          <a:cs typeface="Times New Roman" pitchFamily="18" charset="0"/>
                        </a:rPr>
                        <a:t> con </a:t>
                      </a:r>
                      <a:r>
                        <a:rPr lang="en-US" sz="2400" b="1" dirty="0" err="1" smtClean="0">
                          <a:solidFill>
                            <a:srgbClr val="0033CC"/>
                          </a:solidFill>
                          <a:effectLst/>
                          <a:latin typeface="Times New Roman" pitchFamily="18" charset="0"/>
                          <a:cs typeface="Times New Roman" pitchFamily="18" charset="0"/>
                        </a:rPr>
                        <a:t>bị</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bắt</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cuộc</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kháng</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chiến</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của</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nhà</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Hồ</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hoàn</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toàn</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thất</a:t>
                      </a:r>
                      <a:r>
                        <a:rPr lang="en-US" sz="2400" b="1" dirty="0" smtClean="0">
                          <a:solidFill>
                            <a:srgbClr val="0033CC"/>
                          </a:solidFill>
                          <a:effectLst/>
                          <a:latin typeface="Times New Roman" pitchFamily="18" charset="0"/>
                          <a:cs typeface="Times New Roman" pitchFamily="18" charset="0"/>
                        </a:rPr>
                        <a:t> </a:t>
                      </a:r>
                      <a:r>
                        <a:rPr lang="en-US" sz="2400" b="1" dirty="0" err="1" smtClean="0">
                          <a:solidFill>
                            <a:srgbClr val="0033CC"/>
                          </a:solidFill>
                          <a:effectLst/>
                          <a:latin typeface="Times New Roman" pitchFamily="18" charset="0"/>
                          <a:cs typeface="Times New Roman" pitchFamily="18" charset="0"/>
                        </a:rPr>
                        <a:t>bại</a:t>
                      </a:r>
                      <a:r>
                        <a:rPr lang="en-US" sz="2400" b="1" dirty="0" smtClean="0">
                          <a:solidFill>
                            <a:srgbClr val="0033CC"/>
                          </a:solidFill>
                          <a:effectLst/>
                          <a:latin typeface="Times New Roman" pitchFamily="18" charset="0"/>
                          <a:cs typeface="Times New Roman" pitchFamily="18" charset="0"/>
                        </a:rPr>
                        <a:t>.</a:t>
                      </a:r>
                      <a:endParaRPr lang="en-US" sz="2400" b="1" dirty="0">
                        <a:solidFill>
                          <a:srgbClr val="0033CC"/>
                        </a:solidFill>
                        <a:effectLst/>
                        <a:latin typeface="Times New Roman" pitchFamily="18" charset="0"/>
                        <a:cs typeface="Times New Roman" pitchFamily="18" charset="0"/>
                      </a:endParaRPr>
                    </a:p>
                  </a:txBody>
                  <a:tcPr marL="47625" marR="47625" marT="47625" marB="47625">
                    <a:solidFill>
                      <a:schemeClr val="accent2">
                        <a:lumMod val="20000"/>
                        <a:lumOff val="80000"/>
                      </a:schemeClr>
                    </a:solidFill>
                  </a:tcPr>
                </a:tc>
              </a:tr>
            </a:tbl>
          </a:graphicData>
        </a:graphic>
      </p:graphicFrame>
    </p:spTree>
    <p:extLst>
      <p:ext uri="{BB962C8B-B14F-4D97-AF65-F5344CB8AC3E}">
        <p14:creationId xmlns:p14="http://schemas.microsoft.com/office/powerpoint/2010/main" val="3104830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381000" y="0"/>
            <a:ext cx="8229600" cy="685800"/>
          </a:xfrm>
        </p:spPr>
        <p:txBody>
          <a:bodyPr>
            <a:normAutofit/>
          </a:bodyPr>
          <a:lstStyle/>
          <a:p>
            <a:r>
              <a:rPr lang="en-US" sz="3200" b="1" u="sng" dirty="0" smtClean="0">
                <a:solidFill>
                  <a:srgbClr val="FF0000"/>
                </a:solidFill>
                <a:latin typeface="Times New Roman" pitchFamily="18" charset="0"/>
                <a:cs typeface="Times New Roman" pitchFamily="18" charset="0"/>
              </a:rPr>
              <a:t>HƯỚNG DẪN TỰ HỌC </a:t>
            </a:r>
            <a:r>
              <a:rPr lang="en-US" sz="3200" b="1" dirty="0" smtClean="0">
                <a:solidFill>
                  <a:srgbClr val="FF0000"/>
                </a:solidFill>
                <a:latin typeface="Times New Roman" pitchFamily="18" charset="0"/>
                <a:cs typeface="Times New Roman" pitchFamily="18" charset="0"/>
              </a:rPr>
              <a:t> </a:t>
            </a:r>
            <a:endParaRPr lang="en-US" sz="3200"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609600"/>
            <a:ext cx="9144000" cy="5867400"/>
          </a:xfrm>
        </p:spPr>
        <p:txBody>
          <a:bodyPr>
            <a:normAutofit/>
          </a:bodyPr>
          <a:lstStyle/>
          <a:p>
            <a:pPr marL="0" marR="0" indent="0" algn="just">
              <a:spcBef>
                <a:spcPts val="0"/>
              </a:spcBef>
              <a:spcAft>
                <a:spcPts val="0"/>
              </a:spcAft>
              <a:buNone/>
            </a:pPr>
            <a:r>
              <a:rPr lang="en-US" sz="2800" b="1" dirty="0">
                <a:solidFill>
                  <a:srgbClr val="FF0000"/>
                </a:solidFill>
                <a:latin typeface="Times New Roman"/>
                <a:ea typeface="Times New Roman"/>
              </a:rPr>
              <a:t>a) </a:t>
            </a:r>
            <a:r>
              <a:rPr lang="en-US" sz="2800" b="1" dirty="0" err="1">
                <a:solidFill>
                  <a:srgbClr val="FF0000"/>
                </a:solidFill>
                <a:latin typeface="Times New Roman"/>
                <a:ea typeface="Times New Roman"/>
              </a:rPr>
              <a:t>Bài</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vừa</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học</a:t>
            </a:r>
            <a:r>
              <a:rPr lang="en-US" sz="2800" b="1" dirty="0">
                <a:solidFill>
                  <a:srgbClr val="FF0000"/>
                </a:solidFill>
                <a:latin typeface="Times New Roman"/>
                <a:ea typeface="Times New Roman"/>
              </a:rPr>
              <a:t>:</a:t>
            </a:r>
            <a:endParaRPr lang="en-US" sz="2800" dirty="0">
              <a:solidFill>
                <a:srgbClr val="FF0000"/>
              </a:solidFill>
              <a:latin typeface="Times New Roman"/>
              <a:ea typeface="Times New Roman"/>
            </a:endParaRPr>
          </a:p>
          <a:p>
            <a:pPr marL="0" marR="0" indent="0" algn="just">
              <a:spcBef>
                <a:spcPts val="0"/>
              </a:spcBef>
              <a:spcAft>
                <a:spcPts val="0"/>
              </a:spcAft>
              <a:buNone/>
            </a:pPr>
            <a:r>
              <a:rPr lang="vi-VN" dirty="0">
                <a:solidFill>
                  <a:srgbClr val="0033CC"/>
                </a:solidFill>
                <a:latin typeface="Times New Roman"/>
                <a:ea typeface="Times New Roman"/>
              </a:rPr>
              <a:t>– Trình bày được sự ra đời của nhà Hồ.</a:t>
            </a:r>
          </a:p>
          <a:p>
            <a:pPr marL="0" marR="0" indent="0" algn="just">
              <a:spcBef>
                <a:spcPts val="0"/>
              </a:spcBef>
              <a:spcAft>
                <a:spcPts val="0"/>
              </a:spcAft>
              <a:buNone/>
            </a:pPr>
            <a:r>
              <a:rPr lang="vi-VN" dirty="0">
                <a:solidFill>
                  <a:srgbClr val="0033CC"/>
                </a:solidFill>
                <a:latin typeface="Times New Roman"/>
                <a:ea typeface="Times New Roman"/>
              </a:rPr>
              <a:t>– Giới thiệu được một số nội dung chủ yếu trong cải cách của Hồ Quý Ly và nêu được tác động của những cải cách ấy đối với xã hội thời nhà Hồ.</a:t>
            </a:r>
          </a:p>
          <a:p>
            <a:pPr marL="0" marR="0" indent="0" algn="just">
              <a:spcBef>
                <a:spcPts val="0"/>
              </a:spcBef>
              <a:spcAft>
                <a:spcPts val="0"/>
              </a:spcAft>
              <a:buNone/>
            </a:pPr>
            <a:r>
              <a:rPr lang="vi-VN" dirty="0">
                <a:solidFill>
                  <a:srgbClr val="0033CC"/>
                </a:solidFill>
                <a:latin typeface="Times New Roman"/>
                <a:ea typeface="Times New Roman"/>
              </a:rPr>
              <a:t>– Mô tả được những nét chính về cuộc kháng chiến chống quân xâm lược nhà Minh.</a:t>
            </a:r>
          </a:p>
          <a:p>
            <a:pPr marL="0" marR="0" indent="0" algn="just">
              <a:spcBef>
                <a:spcPts val="0"/>
              </a:spcBef>
              <a:spcAft>
                <a:spcPts val="0"/>
              </a:spcAft>
              <a:buNone/>
            </a:pPr>
            <a:r>
              <a:rPr lang="vi-VN" dirty="0">
                <a:solidFill>
                  <a:srgbClr val="0033CC"/>
                </a:solidFill>
                <a:latin typeface="Times New Roman"/>
                <a:ea typeface="Times New Roman"/>
              </a:rPr>
              <a:t>– Giải thích được nguyên nhân thất bại của cuộc kháng chiến chống quân Minh xâm lược</a:t>
            </a:r>
            <a:r>
              <a:rPr lang="vi-VN" dirty="0" smtClean="0">
                <a:solidFill>
                  <a:srgbClr val="0033CC"/>
                </a:solidFill>
                <a:latin typeface="Times New Roman"/>
                <a:ea typeface="Times New Roman"/>
              </a:rPr>
              <a:t>.</a:t>
            </a:r>
            <a:endParaRPr lang="vi-VN" dirty="0">
              <a:solidFill>
                <a:srgbClr val="0033CC"/>
              </a:solidFill>
              <a:latin typeface="Times New Roman"/>
              <a:ea typeface="Times New Roman"/>
            </a:endParaRPr>
          </a:p>
          <a:p>
            <a:pPr marL="0" marR="0" indent="0" algn="just">
              <a:spcBef>
                <a:spcPts val="0"/>
              </a:spcBef>
              <a:spcAft>
                <a:spcPts val="0"/>
              </a:spcAft>
              <a:buNone/>
            </a:pPr>
            <a:r>
              <a:rPr lang="en-US" sz="2800" b="1" dirty="0" smtClean="0">
                <a:solidFill>
                  <a:srgbClr val="FF0000"/>
                </a:solidFill>
                <a:latin typeface="Times New Roman"/>
                <a:ea typeface="Times New Roman"/>
              </a:rPr>
              <a:t>b</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Bài</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sắp</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học</a:t>
            </a:r>
            <a:r>
              <a:rPr lang="en-US" sz="2800" b="1" dirty="0" smtClean="0">
                <a:solidFill>
                  <a:srgbClr val="FF0000"/>
                </a:solidFill>
                <a:latin typeface="Times New Roman"/>
                <a:ea typeface="Times New Roman"/>
              </a:rPr>
              <a:t>:</a:t>
            </a:r>
          </a:p>
          <a:p>
            <a:pPr marL="0" marR="0" indent="0" algn="just">
              <a:spcBef>
                <a:spcPts val="0"/>
              </a:spcBef>
              <a:spcAft>
                <a:spcPts val="0"/>
              </a:spcAft>
              <a:buNone/>
            </a:pPr>
            <a:endParaRPr lang="en-US" sz="2800" dirty="0">
              <a:solidFill>
                <a:srgbClr val="0033CC"/>
              </a:solidFill>
              <a:latin typeface="Times New Roman"/>
              <a:ea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dirty="0" smtClean="0">
                <a:solidFill>
                  <a:srgbClr val="FF0000"/>
                </a:solidFill>
                <a:latin typeface="Times New Roman" pitchFamily="18" charset="0"/>
                <a:cs typeface="Times New Roman" pitchFamily="18" charset="0"/>
              </a:rPr>
              <a:t>MỤC TIÊU</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lgn="just">
              <a:buNone/>
            </a:pPr>
            <a:r>
              <a:rPr lang="vi-VN" dirty="0" smtClean="0">
                <a:solidFill>
                  <a:srgbClr val="0033CC"/>
                </a:solidFill>
                <a:latin typeface="Times New Roman" pitchFamily="18" charset="0"/>
                <a:cs typeface="Times New Roman" pitchFamily="18" charset="0"/>
              </a:rPr>
              <a:t>– </a:t>
            </a:r>
            <a:r>
              <a:rPr lang="vi-VN" dirty="0">
                <a:solidFill>
                  <a:srgbClr val="0033CC"/>
                </a:solidFill>
                <a:latin typeface="Times New Roman" pitchFamily="18" charset="0"/>
                <a:cs typeface="Times New Roman" pitchFamily="18" charset="0"/>
              </a:rPr>
              <a:t>Trình bày được sự ra đời của nhà Hồ.</a:t>
            </a:r>
          </a:p>
          <a:p>
            <a:pPr marL="0" indent="0" algn="just">
              <a:buNone/>
            </a:pPr>
            <a:r>
              <a:rPr lang="vi-VN" dirty="0">
                <a:solidFill>
                  <a:srgbClr val="0033CC"/>
                </a:solidFill>
                <a:latin typeface="Times New Roman" pitchFamily="18" charset="0"/>
                <a:cs typeface="Times New Roman" pitchFamily="18" charset="0"/>
              </a:rPr>
              <a:t>– Giới thiệu được một số nội dung chủ yếu trong cải cách của Hồ Quý Ly và nêu được tác động của những cải cách ấy đối với xã hội thời nhà Hồ.</a:t>
            </a:r>
          </a:p>
          <a:p>
            <a:pPr marL="0" indent="0" algn="just">
              <a:buNone/>
            </a:pPr>
            <a:r>
              <a:rPr lang="vi-VN" dirty="0">
                <a:solidFill>
                  <a:srgbClr val="0033CC"/>
                </a:solidFill>
                <a:latin typeface="Times New Roman" pitchFamily="18" charset="0"/>
                <a:cs typeface="Times New Roman" pitchFamily="18" charset="0"/>
              </a:rPr>
              <a:t>– Mô tả được những nét chính về cuộc kháng chiến chống quân xâm lược nhà Minh.</a:t>
            </a:r>
          </a:p>
          <a:p>
            <a:pPr marL="0" indent="0" algn="just">
              <a:buNone/>
            </a:pPr>
            <a:r>
              <a:rPr lang="vi-VN" dirty="0">
                <a:solidFill>
                  <a:srgbClr val="0033CC"/>
                </a:solidFill>
                <a:latin typeface="Times New Roman" pitchFamily="18" charset="0"/>
                <a:cs typeface="Times New Roman" pitchFamily="18" charset="0"/>
              </a:rPr>
              <a:t>– Giải thích được nguyên nhân thất bại của cuộc kháng chiến chống quân Minh xâm lược.</a:t>
            </a:r>
          </a:p>
          <a:p>
            <a:pPr marL="0" indent="0" algn="just">
              <a:buNone/>
            </a:pPr>
            <a:endParaRPr lang="en-US"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14705076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381000" y="0"/>
            <a:ext cx="8229600" cy="685800"/>
          </a:xfrm>
        </p:spPr>
        <p:txBody>
          <a:bodyPr>
            <a:normAutofit/>
          </a:bodyPr>
          <a:lstStyle/>
          <a:p>
            <a:r>
              <a:rPr lang="en-US" sz="3200" b="1" u="sng" dirty="0" smtClean="0">
                <a:solidFill>
                  <a:srgbClr val="FF0000"/>
                </a:solidFill>
                <a:latin typeface="Times New Roman" pitchFamily="18" charset="0"/>
                <a:cs typeface="Times New Roman" pitchFamily="18" charset="0"/>
              </a:rPr>
              <a:t>HƯỚNG DẪN TỰ HỌC </a:t>
            </a:r>
            <a:r>
              <a:rPr lang="en-US" sz="3200" b="1" dirty="0" smtClean="0">
                <a:solidFill>
                  <a:srgbClr val="FF0000"/>
                </a:solidFill>
                <a:latin typeface="Times New Roman" pitchFamily="18" charset="0"/>
                <a:cs typeface="Times New Roman" pitchFamily="18" charset="0"/>
              </a:rPr>
              <a:t> </a:t>
            </a:r>
            <a:endParaRPr lang="en-US" sz="3200"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609600"/>
            <a:ext cx="9144000" cy="5867400"/>
          </a:xfrm>
        </p:spPr>
        <p:txBody>
          <a:bodyPr>
            <a:normAutofit/>
          </a:bodyPr>
          <a:lstStyle/>
          <a:p>
            <a:pPr marL="0" marR="0" indent="0" algn="just">
              <a:spcBef>
                <a:spcPts val="0"/>
              </a:spcBef>
              <a:spcAft>
                <a:spcPts val="0"/>
              </a:spcAft>
              <a:buNone/>
            </a:pPr>
            <a:r>
              <a:rPr lang="en-US" sz="2800" b="1" dirty="0">
                <a:solidFill>
                  <a:srgbClr val="FF0000"/>
                </a:solidFill>
                <a:latin typeface="Times New Roman"/>
                <a:ea typeface="Times New Roman"/>
              </a:rPr>
              <a:t>a) </a:t>
            </a:r>
            <a:r>
              <a:rPr lang="en-US" sz="2800" b="1" dirty="0" err="1">
                <a:solidFill>
                  <a:srgbClr val="FF0000"/>
                </a:solidFill>
                <a:latin typeface="Times New Roman"/>
                <a:ea typeface="Times New Roman"/>
              </a:rPr>
              <a:t>Bài</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vừa</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học</a:t>
            </a:r>
            <a:r>
              <a:rPr lang="en-US" sz="2800" b="1" dirty="0">
                <a:solidFill>
                  <a:srgbClr val="FF0000"/>
                </a:solidFill>
                <a:latin typeface="Times New Roman"/>
                <a:ea typeface="Times New Roman"/>
              </a:rPr>
              <a:t>:</a:t>
            </a:r>
            <a:endParaRPr lang="en-US" sz="2800" dirty="0">
              <a:solidFill>
                <a:srgbClr val="FF0000"/>
              </a:solidFill>
              <a:latin typeface="Times New Roman"/>
              <a:ea typeface="Times New Roman"/>
            </a:endParaRPr>
          </a:p>
          <a:p>
            <a:pPr marL="0" marR="0" indent="0" algn="just">
              <a:spcBef>
                <a:spcPts val="0"/>
              </a:spcBef>
              <a:spcAft>
                <a:spcPts val="0"/>
              </a:spcAft>
              <a:buNone/>
            </a:pPr>
            <a:r>
              <a:rPr lang="en-US" sz="2800" b="1" dirty="0" smtClean="0">
                <a:solidFill>
                  <a:srgbClr val="FF0000"/>
                </a:solidFill>
                <a:latin typeface="Times New Roman"/>
                <a:ea typeface="Times New Roman"/>
              </a:rPr>
              <a:t>b</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Bài</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sắp</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học</a:t>
            </a:r>
            <a:r>
              <a:rPr lang="en-US" sz="2800" b="1" dirty="0" smtClean="0">
                <a:solidFill>
                  <a:srgbClr val="FF0000"/>
                </a:solidFill>
                <a:latin typeface="Times New Roman"/>
                <a:ea typeface="Times New Roman"/>
              </a:rPr>
              <a:t>:</a:t>
            </a:r>
          </a:p>
          <a:p>
            <a:pPr marL="0" marR="0" indent="0" algn="just">
              <a:spcBef>
                <a:spcPts val="0"/>
              </a:spcBef>
              <a:spcAft>
                <a:spcPts val="0"/>
              </a:spcAft>
              <a:buNone/>
            </a:pPr>
            <a:r>
              <a:rPr lang="vi-VN" dirty="0">
                <a:solidFill>
                  <a:srgbClr val="0033CC"/>
                </a:solidFill>
                <a:latin typeface="Times New Roman"/>
                <a:ea typeface="Times New Roman"/>
              </a:rPr>
              <a:t>– Trình bày được một số sự kiện tiêu biểu của cuộc khởi nghĩa Lam Sơn.</a:t>
            </a:r>
          </a:p>
          <a:p>
            <a:pPr marL="0" marR="0" indent="0" algn="just">
              <a:spcBef>
                <a:spcPts val="0"/>
              </a:spcBef>
              <a:spcAft>
                <a:spcPts val="0"/>
              </a:spcAft>
              <a:buNone/>
            </a:pPr>
            <a:r>
              <a:rPr lang="vi-VN" dirty="0">
                <a:solidFill>
                  <a:srgbClr val="0033CC"/>
                </a:solidFill>
                <a:latin typeface="Times New Roman"/>
                <a:ea typeface="Times New Roman"/>
              </a:rPr>
              <a:t>– Giải thích được nguyên nhân chính dẫn đến thắng lợi của cuộc khởi nghĩa Lam Sơn.</a:t>
            </a:r>
          </a:p>
          <a:p>
            <a:pPr marL="0" marR="0" indent="0" algn="just">
              <a:spcBef>
                <a:spcPts val="0"/>
              </a:spcBef>
              <a:spcAft>
                <a:spcPts val="0"/>
              </a:spcAft>
              <a:buNone/>
            </a:pPr>
            <a:r>
              <a:rPr lang="vi-VN" dirty="0" smtClean="0">
                <a:solidFill>
                  <a:srgbClr val="0033CC"/>
                </a:solidFill>
                <a:latin typeface="Times New Roman"/>
                <a:ea typeface="Times New Roman"/>
              </a:rPr>
              <a:t>–</a:t>
            </a:r>
            <a:r>
              <a:rPr lang="en-US" dirty="0" smtClean="0">
                <a:solidFill>
                  <a:srgbClr val="0033CC"/>
                </a:solidFill>
                <a:latin typeface="Times New Roman"/>
                <a:ea typeface="Times New Roman"/>
              </a:rPr>
              <a:t> </a:t>
            </a:r>
            <a:r>
              <a:rPr lang="vi-VN" dirty="0" smtClean="0">
                <a:solidFill>
                  <a:srgbClr val="0033CC"/>
                </a:solidFill>
                <a:latin typeface="Times New Roman"/>
                <a:ea typeface="Times New Roman"/>
              </a:rPr>
              <a:t>Nêu </a:t>
            </a:r>
            <a:r>
              <a:rPr lang="vi-VN" dirty="0">
                <a:solidFill>
                  <a:srgbClr val="0033CC"/>
                </a:solidFill>
                <a:latin typeface="Times New Roman"/>
                <a:ea typeface="Times New Roman"/>
              </a:rPr>
              <a:t>được ý nghĩa của cuộc khởi nghĩa Lam  Sơn  và  đánh  giá được vai trò của một số nhân vật tiêu biểu: Lê Lợi, Nguyễn Trãi, Nguyễn Chích,...</a:t>
            </a:r>
          </a:p>
          <a:p>
            <a:pPr marL="0" marR="0" indent="0" algn="just">
              <a:spcBef>
                <a:spcPts val="0"/>
              </a:spcBef>
              <a:spcAft>
                <a:spcPts val="0"/>
              </a:spcAft>
              <a:buNone/>
            </a:pPr>
            <a:endParaRPr lang="en-US" sz="2800" dirty="0">
              <a:solidFill>
                <a:srgbClr val="0033CC"/>
              </a:solidFill>
              <a:latin typeface="Times New Roman"/>
              <a:ea typeface="Times New Roman"/>
            </a:endParaRPr>
          </a:p>
        </p:txBody>
      </p:sp>
    </p:spTree>
    <p:extLst>
      <p:ext uri="{BB962C8B-B14F-4D97-AF65-F5344CB8AC3E}">
        <p14:creationId xmlns:p14="http://schemas.microsoft.com/office/powerpoint/2010/main" val="582065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219200"/>
          </a:xfrm>
        </p:spPr>
        <p:txBody>
          <a:bodyPr>
            <a:normAutofit fontScale="90000"/>
          </a:bodyPr>
          <a:lstStyle/>
          <a:p>
            <a:r>
              <a:rPr lang="en-US" sz="2400" b="1" dirty="0" err="1" smtClean="0">
                <a:solidFill>
                  <a:srgbClr val="FF0000"/>
                </a:solidFill>
                <a:latin typeface="Times New Roman" pitchFamily="18" charset="0"/>
                <a:cs typeface="Times New Roman" pitchFamily="18" charset="0"/>
              </a:rPr>
              <a:t>Tiết</a:t>
            </a:r>
            <a:r>
              <a:rPr lang="en-US" sz="2400" b="1" dirty="0" smtClean="0">
                <a:solidFill>
                  <a:srgbClr val="FF0000"/>
                </a:solidFill>
                <a:latin typeface="Times New Roman" pitchFamily="18" charset="0"/>
                <a:cs typeface="Times New Roman" pitchFamily="18" charset="0"/>
              </a:rPr>
              <a:t> 38,39. </a:t>
            </a:r>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18. NHÀ HỒ VÀ CUỘC KHÁNG CHIẾN CHỐNG QUÂN XÂM LƯỢC MINH (1400-1407)</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6927" y="1295400"/>
            <a:ext cx="9144000" cy="4983163"/>
          </a:xfrm>
        </p:spPr>
        <p:txBody>
          <a:bodyPr>
            <a:normAutofit/>
          </a:bodyPr>
          <a:lstStyle/>
          <a:p>
            <a:pPr marL="0" indent="0" algn="just">
              <a:buNone/>
            </a:pP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Nhà</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Hồ</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thành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lập</a:t>
            </a:r>
            <a:endParaRPr lang="en-US" b="1" dirty="0" smtClean="0">
              <a:solidFill>
                <a:srgbClr val="FF0000"/>
              </a:solidFill>
              <a:latin typeface="Times New Roman" pitchFamily="18" charset="0"/>
              <a:cs typeface="Times New Roman" pitchFamily="18" charset="0"/>
            </a:endParaRPr>
          </a:p>
          <a:p>
            <a:pPr marL="0" indent="0" algn="just">
              <a:buNone/>
            </a:pPr>
            <a:endParaRPr lang="en-US" b="1" dirty="0" smtClean="0">
              <a:solidFill>
                <a:srgbClr val="0033CC"/>
              </a:solidFill>
              <a:latin typeface="Times New Roman" pitchFamily="18" charset="0"/>
              <a:cs typeface="Times New Roman" pitchFamily="18" charset="0"/>
            </a:endParaRPr>
          </a:p>
          <a:p>
            <a:pPr marL="0" indent="0" algn="just">
              <a:buNone/>
            </a:pPr>
            <a:r>
              <a:rPr lang="en-US" b="1" dirty="0">
                <a:solidFill>
                  <a:srgbClr val="0033CC"/>
                </a:solidFill>
                <a:latin typeface="Times New Roman" pitchFamily="18" charset="0"/>
                <a:cs typeface="Times New Roman" pitchFamily="18" charset="0"/>
              </a:rPr>
              <a:t>	 </a:t>
            </a:r>
          </a:p>
        </p:txBody>
      </p:sp>
    </p:spTree>
    <p:extLst>
      <p:ext uri="{BB962C8B-B14F-4D97-AF65-F5344CB8AC3E}">
        <p14:creationId xmlns:p14="http://schemas.microsoft.com/office/powerpoint/2010/main" val="2224197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u="sng" dirty="0" smtClean="0">
                <a:solidFill>
                  <a:srgbClr val="FF0000"/>
                </a:solidFill>
                <a:latin typeface="Times New Roman" pitchFamily="18" charset="0"/>
                <a:cs typeface="Times New Roman" pitchFamily="18" charset="0"/>
              </a:rPr>
              <a:t>THẢO LUẬN NHÓM</a:t>
            </a:r>
            <a:endParaRPr lang="en-US" sz="3600" b="1" u="sng"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lgn="ctr">
              <a:buNone/>
            </a:pPr>
            <a:r>
              <a:rPr lang="vi-VN" sz="3600" b="1" dirty="0" smtClean="0">
                <a:solidFill>
                  <a:srgbClr val="FF0000"/>
                </a:solidFill>
                <a:latin typeface="Times New Roman" pitchFamily="18" charset="0"/>
                <a:cs typeface="Times New Roman" pitchFamily="18" charset="0"/>
              </a:rPr>
              <a:t> </a:t>
            </a:r>
            <a:r>
              <a:rPr lang="vi-VN" sz="3600" b="1" dirty="0">
                <a:solidFill>
                  <a:srgbClr val="FF0000"/>
                </a:solidFill>
                <a:latin typeface="Times New Roman" pitchFamily="18" charset="0"/>
                <a:cs typeface="Times New Roman" pitchFamily="18" charset="0"/>
              </a:rPr>
              <a:t>Nhà Hồ được thành lập như thế nào?</a:t>
            </a:r>
            <a:endParaRPr lang="en-US" sz="3600"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1442063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5029200"/>
          </a:xfrm>
        </p:spPr>
        <p:txBody>
          <a:bodyPr/>
          <a:lstStyle/>
          <a:p>
            <a:pPr marL="0" indent="0" algn="just">
              <a:buNone/>
            </a:pPr>
            <a:r>
              <a:rPr lang="vi-VN" sz="2800" b="1" dirty="0" smtClean="0">
                <a:solidFill>
                  <a:srgbClr val="FF0000"/>
                </a:solidFill>
                <a:latin typeface="Times New Roman" pitchFamily="18" charset="0"/>
                <a:cs typeface="Times New Roman" pitchFamily="18" charset="0"/>
              </a:rPr>
              <a:t> </a:t>
            </a:r>
            <a:r>
              <a:rPr lang="vi-VN" sz="2800" b="1" dirty="0">
                <a:solidFill>
                  <a:srgbClr val="FF0000"/>
                </a:solidFill>
                <a:latin typeface="Times New Roman" pitchFamily="18" charset="0"/>
                <a:cs typeface="Times New Roman" pitchFamily="18" charset="0"/>
              </a:rPr>
              <a:t>Nhà Hồ được thành lập như thế nào</a:t>
            </a:r>
            <a:r>
              <a:rPr lang="vi-VN" sz="2800" b="1" dirty="0" smtClean="0">
                <a:solidFill>
                  <a:srgbClr val="FF0000"/>
                </a:solidFill>
                <a:latin typeface="Times New Roman" pitchFamily="18" charset="0"/>
                <a:cs typeface="Times New Roman" pitchFamily="18" charset="0"/>
              </a:rPr>
              <a:t>?</a:t>
            </a:r>
            <a:endParaRPr lang="en-US" sz="2800" b="1" dirty="0" smtClean="0">
              <a:solidFill>
                <a:srgbClr val="FF0000"/>
              </a:solidFill>
              <a:latin typeface="Times New Roman" pitchFamily="18" charset="0"/>
              <a:cs typeface="Times New Roman" pitchFamily="18" charset="0"/>
            </a:endParaRPr>
          </a:p>
          <a:p>
            <a:pPr marL="0" indent="0" algn="just">
              <a:buNone/>
            </a:pPr>
            <a:r>
              <a:rPr lang="vi-VN" dirty="0">
                <a:solidFill>
                  <a:srgbClr val="0033CC"/>
                </a:solidFill>
                <a:latin typeface="Times New Roman" pitchFamily="18" charset="0"/>
                <a:cs typeface="Times New Roman" pitchFamily="18" charset="0"/>
              </a:rPr>
              <a:t>- Cuối thế kỉ XIV, nhà Trần bước vào thời kì khủng hoảng, suy yếu, không chăm lo phát triển kinh tế, nạn mất mùa xảy ra liên tiếp, các cuộc khởi nghĩa nông dân nổ ra khắp cả nước.</a:t>
            </a:r>
          </a:p>
          <a:p>
            <a:pPr marL="0" indent="0" algn="just">
              <a:buNone/>
            </a:pPr>
            <a:r>
              <a:rPr lang="vi-VN" dirty="0">
                <a:solidFill>
                  <a:srgbClr val="0033CC"/>
                </a:solidFill>
                <a:latin typeface="Times New Roman" pitchFamily="18" charset="0"/>
                <a:cs typeface="Times New Roman" pitchFamily="18" charset="0"/>
              </a:rPr>
              <a:t>- Năm 1400, Hồ Quý Ly phế truất vua Trần, lập ra nhà Hồ, đổi tên nước là Đại </a:t>
            </a:r>
            <a:r>
              <a:rPr lang="vi-VN" dirty="0" smtClean="0">
                <a:solidFill>
                  <a:srgbClr val="0033CC"/>
                </a:solidFill>
                <a:latin typeface="Times New Roman" pitchFamily="18" charset="0"/>
                <a:cs typeface="Times New Roman" pitchFamily="18" charset="0"/>
              </a:rPr>
              <a:t>Ngu</a:t>
            </a:r>
            <a:r>
              <a:rPr lang="en-US" dirty="0" smtClean="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n</a:t>
            </a:r>
            <a:r>
              <a:rPr lang="en-US" dirty="0" err="1" smtClean="0">
                <a:solidFill>
                  <a:srgbClr val="0033CC"/>
                </a:solidFill>
                <a:latin typeface="Times New Roman" pitchFamily="18" charset="0"/>
                <a:cs typeface="Times New Roman" pitchFamily="18" charset="0"/>
              </a:rPr>
              <a:t>iềm</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vui</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lớn</a:t>
            </a:r>
            <a:r>
              <a:rPr lang="en-US" dirty="0" smtClean="0">
                <a:solidFill>
                  <a:srgbClr val="0033CC"/>
                </a:solidFill>
                <a:latin typeface="Times New Roman" pitchFamily="18" charset="0"/>
                <a:cs typeface="Times New Roman" pitchFamily="18" charset="0"/>
              </a:rPr>
              <a:t>)</a:t>
            </a:r>
            <a:r>
              <a:rPr lang="vi-VN" dirty="0" smtClean="0">
                <a:solidFill>
                  <a:srgbClr val="0033CC"/>
                </a:solidFill>
                <a:latin typeface="Times New Roman" pitchFamily="18" charset="0"/>
                <a:cs typeface="Times New Roman" pitchFamily="18" charset="0"/>
              </a:rPr>
              <a:t>.</a:t>
            </a:r>
            <a:endParaRPr lang="vi-VN"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59655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219200"/>
          </a:xfrm>
        </p:spPr>
        <p:txBody>
          <a:bodyPr>
            <a:normAutofit/>
          </a:bodyPr>
          <a:lstStyle/>
          <a:p>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18. NHÀ HỒ VÀ CUỘC KHÁNG CHIẾN CHỐNG QUÂN XÂM LƯỢC MINH (1400-1407)</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6927" y="1295400"/>
            <a:ext cx="9144000" cy="4983163"/>
          </a:xfrm>
        </p:spPr>
        <p:txBody>
          <a:bodyPr>
            <a:normAutofit/>
          </a:bodyPr>
          <a:lstStyle/>
          <a:p>
            <a:pPr marL="0" indent="0" algn="just">
              <a:buNone/>
            </a:pP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Nhà</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Hồ</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thành</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lập</a:t>
            </a:r>
            <a:endParaRPr lang="en-US" b="1" dirty="0" smtClean="0">
              <a:solidFill>
                <a:srgbClr val="FF0000"/>
              </a:solidFill>
              <a:latin typeface="Times New Roman" pitchFamily="18" charset="0"/>
              <a:cs typeface="Times New Roman" pitchFamily="18" charset="0"/>
            </a:endParaRPr>
          </a:p>
          <a:p>
            <a:pPr marL="0" indent="0" algn="just">
              <a:buNone/>
            </a:pPr>
            <a:r>
              <a:rPr lang="vi-VN" dirty="0">
                <a:solidFill>
                  <a:srgbClr val="0033CC"/>
                </a:solidFill>
                <a:latin typeface="Times New Roman" pitchFamily="18" charset="0"/>
                <a:cs typeface="Times New Roman" pitchFamily="18" charset="0"/>
              </a:rPr>
              <a:t>- Cuối thế kỉ XIV, nhà Trần bước vào thời kì khủng hoảng, suy yếu, không chăm lo phát triển kinh tế, nạn mất mùa xảy ra liên tiếp, các cuộc khởi nghĩa nông dân nổ ra khắp cả nước.</a:t>
            </a:r>
          </a:p>
          <a:p>
            <a:pPr marL="0" indent="0" algn="just">
              <a:buNone/>
            </a:pPr>
            <a:r>
              <a:rPr lang="vi-VN" dirty="0">
                <a:solidFill>
                  <a:srgbClr val="0033CC"/>
                </a:solidFill>
                <a:latin typeface="Times New Roman" pitchFamily="18" charset="0"/>
                <a:cs typeface="Times New Roman" pitchFamily="18" charset="0"/>
              </a:rPr>
              <a:t>- Năm 1400, Hồ Quý Ly phế truất vua Trần, lập ra nhà Hồ, đổi tên nước là Đại Ngu.</a:t>
            </a:r>
          </a:p>
          <a:p>
            <a:pPr marL="0" indent="0" algn="just">
              <a:buNone/>
            </a:pPr>
            <a:endParaRPr lang="en-US" dirty="0" smtClean="0">
              <a:solidFill>
                <a:srgbClr val="0033CC"/>
              </a:solidFill>
              <a:latin typeface="Times New Roman" pitchFamily="18" charset="0"/>
              <a:cs typeface="Times New Roman" pitchFamily="18" charset="0"/>
            </a:endParaRPr>
          </a:p>
          <a:p>
            <a:pPr marL="0" indent="0" algn="just">
              <a:buNone/>
            </a:pPr>
            <a:r>
              <a:rPr lang="en-US" b="1" dirty="0">
                <a:solidFill>
                  <a:srgbClr val="0033CC"/>
                </a:solidFill>
                <a:latin typeface="Times New Roman" pitchFamily="18" charset="0"/>
                <a:cs typeface="Times New Roman" pitchFamily="18" charset="0"/>
              </a:rPr>
              <a:t>	 </a:t>
            </a:r>
          </a:p>
        </p:txBody>
      </p:sp>
    </p:spTree>
    <p:extLst>
      <p:ext uri="{BB962C8B-B14F-4D97-AF65-F5344CB8AC3E}">
        <p14:creationId xmlns:p14="http://schemas.microsoft.com/office/powerpoint/2010/main" val="669793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219200"/>
          </a:xfrm>
        </p:spPr>
        <p:txBody>
          <a:bodyPr>
            <a:normAutofit/>
          </a:bodyPr>
          <a:lstStyle/>
          <a:p>
            <a:r>
              <a:rPr lang="vi-VN" sz="3200" b="1" dirty="0" smtClean="0">
                <a:solidFill>
                  <a:srgbClr val="FF0000"/>
                </a:solidFill>
                <a:latin typeface="Times New Roman" pitchFamily="18" charset="0"/>
                <a:cs typeface="Times New Roman" pitchFamily="18" charset="0"/>
              </a:rPr>
              <a:t>BÀI </a:t>
            </a:r>
            <a:r>
              <a:rPr lang="vi-VN" sz="3200" b="1" dirty="0">
                <a:solidFill>
                  <a:srgbClr val="FF0000"/>
                </a:solidFill>
                <a:latin typeface="Times New Roman" pitchFamily="18" charset="0"/>
                <a:cs typeface="Times New Roman" pitchFamily="18" charset="0"/>
              </a:rPr>
              <a:t>18. NHÀ HỒ VÀ CUỘC KHÁNG CHIẾN CHỐNG QUÂN XÂM LƯỢC MINH (1400-1407)</a:t>
            </a:r>
            <a:endParaRPr lang="en-US" sz="4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6927" y="1295400"/>
            <a:ext cx="9144000" cy="4983163"/>
          </a:xfrm>
        </p:spPr>
        <p:txBody>
          <a:bodyPr>
            <a:normAutofit/>
          </a:bodyPr>
          <a:lstStyle/>
          <a:p>
            <a:pPr marL="0" indent="0" algn="just">
              <a:buNone/>
            </a:pPr>
            <a:r>
              <a:rPr lang="en-US" b="1" dirty="0" smtClean="0">
                <a:solidFill>
                  <a:srgbClr val="0033CC"/>
                </a:solidFill>
                <a:latin typeface="Times New Roman" pitchFamily="18" charset="0"/>
                <a:cs typeface="Times New Roman" pitchFamily="18" charset="0"/>
              </a:rPr>
              <a:t>1. </a:t>
            </a:r>
            <a:r>
              <a:rPr lang="en-US" b="1" dirty="0" err="1" smtClean="0">
                <a:solidFill>
                  <a:srgbClr val="0033CC"/>
                </a:solidFill>
                <a:latin typeface="Times New Roman" pitchFamily="18" charset="0"/>
                <a:cs typeface="Times New Roman" pitchFamily="18" charset="0"/>
              </a:rPr>
              <a:t>Nhà</a:t>
            </a:r>
            <a:r>
              <a:rPr lang="en-US" b="1" dirty="0" smtClean="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Hồ</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thành</a:t>
            </a:r>
            <a:r>
              <a:rPr lang="en-US" b="1" dirty="0">
                <a:solidFill>
                  <a:srgbClr val="0033CC"/>
                </a:solidFill>
                <a:latin typeface="Times New Roman" pitchFamily="18" charset="0"/>
                <a:cs typeface="Times New Roman" pitchFamily="18" charset="0"/>
              </a:rPr>
              <a:t> </a:t>
            </a:r>
            <a:r>
              <a:rPr lang="en-US" b="1" dirty="0" err="1" smtClean="0">
                <a:solidFill>
                  <a:srgbClr val="0033CC"/>
                </a:solidFill>
                <a:latin typeface="Times New Roman" pitchFamily="18" charset="0"/>
                <a:cs typeface="Times New Roman" pitchFamily="18" charset="0"/>
              </a:rPr>
              <a:t>lập</a:t>
            </a:r>
            <a:endParaRPr lang="en-US" b="1" dirty="0" smtClean="0">
              <a:solidFill>
                <a:srgbClr val="0033CC"/>
              </a:solidFill>
              <a:latin typeface="Times New Roman" pitchFamily="18" charset="0"/>
              <a:cs typeface="Times New Roman" pitchFamily="18" charset="0"/>
            </a:endParaRPr>
          </a:p>
          <a:p>
            <a:pPr marL="0" indent="0" algn="just">
              <a:buNone/>
            </a:pPr>
            <a:r>
              <a:rPr lang="en-US" b="1" dirty="0">
                <a:solidFill>
                  <a:srgbClr val="0033CC"/>
                </a:solidFill>
                <a:latin typeface="Times New Roman" pitchFamily="18" charset="0"/>
                <a:cs typeface="Times New Roman" pitchFamily="18" charset="0"/>
              </a:rPr>
              <a:t>2. </a:t>
            </a:r>
            <a:r>
              <a:rPr lang="en-US" b="1" dirty="0" err="1">
                <a:solidFill>
                  <a:srgbClr val="0033CC"/>
                </a:solidFill>
                <a:latin typeface="Times New Roman" pitchFamily="18" charset="0"/>
                <a:cs typeface="Times New Roman" pitchFamily="18" charset="0"/>
              </a:rPr>
              <a:t>Cải</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cách</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của</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Hồ</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Quý</a:t>
            </a:r>
            <a:r>
              <a:rPr lang="en-US" b="1" dirty="0">
                <a:solidFill>
                  <a:srgbClr val="0033CC"/>
                </a:solidFill>
                <a:latin typeface="Times New Roman" pitchFamily="18" charset="0"/>
                <a:cs typeface="Times New Roman" pitchFamily="18" charset="0"/>
              </a:rPr>
              <a:t> </a:t>
            </a:r>
            <a:r>
              <a:rPr lang="en-US" b="1" dirty="0" smtClean="0">
                <a:solidFill>
                  <a:srgbClr val="0033CC"/>
                </a:solidFill>
                <a:latin typeface="Times New Roman" pitchFamily="18" charset="0"/>
                <a:cs typeface="Times New Roman" pitchFamily="18" charset="0"/>
              </a:rPr>
              <a:t>Ly</a:t>
            </a:r>
          </a:p>
          <a:p>
            <a:pPr marL="0" indent="0" algn="just">
              <a:buNone/>
            </a:pPr>
            <a:endParaRPr lang="en-US" b="1" dirty="0" smtClean="0">
              <a:solidFill>
                <a:srgbClr val="0033CC"/>
              </a:solidFill>
              <a:latin typeface="Times New Roman" pitchFamily="18" charset="0"/>
              <a:cs typeface="Times New Roman" pitchFamily="18" charset="0"/>
            </a:endParaRPr>
          </a:p>
          <a:p>
            <a:pPr marL="0" indent="0" algn="just">
              <a:buNone/>
            </a:pPr>
            <a:r>
              <a:rPr lang="en-US" b="1" dirty="0">
                <a:solidFill>
                  <a:srgbClr val="0033CC"/>
                </a:solidFill>
                <a:latin typeface="Times New Roman" pitchFamily="18" charset="0"/>
                <a:cs typeface="Times New Roman" pitchFamily="18" charset="0"/>
              </a:rPr>
              <a:t>	 </a:t>
            </a:r>
          </a:p>
        </p:txBody>
      </p:sp>
    </p:spTree>
    <p:extLst>
      <p:ext uri="{BB962C8B-B14F-4D97-AF65-F5344CB8AC3E}">
        <p14:creationId xmlns:p14="http://schemas.microsoft.com/office/powerpoint/2010/main" val="18099871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u="sng" dirty="0" smtClean="0">
                <a:solidFill>
                  <a:srgbClr val="FF0000"/>
                </a:solidFill>
                <a:latin typeface="Times New Roman" pitchFamily="18" charset="0"/>
                <a:cs typeface="Times New Roman" pitchFamily="18" charset="0"/>
              </a:rPr>
              <a:t>THẢO LUẬN NHÓM</a:t>
            </a:r>
            <a:endParaRPr lang="en-US" sz="3600" b="1" u="sng"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lgn="just">
              <a:buNone/>
            </a:pPr>
            <a:r>
              <a:rPr lang="en-US" sz="3600" b="1" dirty="0" smtClean="0">
                <a:solidFill>
                  <a:srgbClr val="FF0000"/>
                </a:solidFill>
                <a:latin typeface="Times New Roman" pitchFamily="18" charset="0"/>
                <a:cs typeface="Times New Roman" pitchFamily="18" charset="0"/>
              </a:rPr>
              <a:t>1</a:t>
            </a:r>
            <a:r>
              <a:rPr lang="en-US" sz="3600" b="1" dirty="0">
                <a:solidFill>
                  <a:srgbClr val="FF0000"/>
                </a:solidFill>
                <a:latin typeface="Times New Roman" pitchFamily="18" charset="0"/>
                <a:cs typeface="Times New Roman" pitchFamily="18" charset="0"/>
              </a:rPr>
              <a:t>.</a:t>
            </a:r>
            <a:r>
              <a:rPr lang="vi-VN" sz="3600" b="1" dirty="0" smtClean="0">
                <a:solidFill>
                  <a:srgbClr val="FF0000"/>
                </a:solidFill>
                <a:latin typeface="Times New Roman" pitchFamily="18" charset="0"/>
                <a:cs typeface="Times New Roman" pitchFamily="18" charset="0"/>
              </a:rPr>
              <a:t> </a:t>
            </a:r>
            <a:r>
              <a:rPr lang="vi-VN" sz="3600" b="1" dirty="0">
                <a:solidFill>
                  <a:srgbClr val="FF0000"/>
                </a:solidFill>
                <a:latin typeface="Times New Roman" pitchFamily="18" charset="0"/>
                <a:cs typeface="Times New Roman" pitchFamily="18" charset="0"/>
              </a:rPr>
              <a:t>Nêu những nội dung chính trong cải cách của Hồ Quý Ly.</a:t>
            </a:r>
          </a:p>
          <a:p>
            <a:pPr marL="0" indent="0" algn="just">
              <a:buNone/>
            </a:pPr>
            <a:r>
              <a:rPr lang="en-US" sz="3600" b="1" dirty="0" smtClean="0">
                <a:solidFill>
                  <a:srgbClr val="FF0000"/>
                </a:solidFill>
                <a:latin typeface="Times New Roman" pitchFamily="18" charset="0"/>
                <a:cs typeface="Times New Roman" pitchFamily="18" charset="0"/>
              </a:rPr>
              <a:t>2. </a:t>
            </a:r>
            <a:r>
              <a:rPr lang="vi-VN" sz="3600" b="1" dirty="0" smtClean="0">
                <a:solidFill>
                  <a:srgbClr val="FF0000"/>
                </a:solidFill>
                <a:latin typeface="Times New Roman" pitchFamily="18" charset="0"/>
                <a:cs typeface="Times New Roman" pitchFamily="18" charset="0"/>
              </a:rPr>
              <a:t>Những </a:t>
            </a:r>
            <a:r>
              <a:rPr lang="vi-VN" sz="3600" b="1" dirty="0">
                <a:solidFill>
                  <a:srgbClr val="FF0000"/>
                </a:solidFill>
                <a:latin typeface="Times New Roman" pitchFamily="18" charset="0"/>
                <a:cs typeface="Times New Roman" pitchFamily="18" charset="0"/>
              </a:rPr>
              <a:t>cải cách của Hồ Quý Ly đã tác động thế nào đến xã hội đương thời? </a:t>
            </a:r>
            <a:endParaRPr lang="en-US" sz="3600" b="1" dirty="0" smtClean="0">
              <a:solidFill>
                <a:srgbClr val="FF0000"/>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2001068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TotalTime>
  <Words>2120</Words>
  <Application>Microsoft Office PowerPoint</Application>
  <PresentationFormat>On-screen Show (4:3)</PresentationFormat>
  <Paragraphs>188</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Tiết 38,39. BÀI 18. NHÀ HỒ VÀ CUỘC KHÁNG CHIẾN CHỐNG QUÂN XÂM LƯỢC MINH (1400-1407)</vt:lpstr>
      <vt:lpstr>MỤC TIÊU</vt:lpstr>
      <vt:lpstr>Tiết 38,39. BÀI 18. NHÀ HỒ VÀ CUỘC KHÁNG CHIẾN CHỐNG QUÂN XÂM LƯỢC MINH (1400-1407)</vt:lpstr>
      <vt:lpstr>THẢO LUẬN NHÓM</vt:lpstr>
      <vt:lpstr>PowerPoint Presentation</vt:lpstr>
      <vt:lpstr>BÀI 18. NHÀ HỒ VÀ CUỘC KHÁNG CHIẾN CHỐNG QUÂN XÂM LƯỢC MINH (1400-1407)</vt:lpstr>
      <vt:lpstr>BÀI 18. NHÀ HỒ VÀ CUỘC KHÁNG CHIẾN CHỐNG QUÂN XÂM LƯỢC MINH (1400-1407)</vt:lpstr>
      <vt:lpstr>THẢO LUẬN NHÓM</vt:lpstr>
      <vt:lpstr>PowerPoint Presentation</vt:lpstr>
      <vt:lpstr>PowerPoint Presentation</vt:lpstr>
      <vt:lpstr>PowerPoint Presentation</vt:lpstr>
      <vt:lpstr>BÀI 18. NHÀ HỒ VÀ CUỘC KHÁNG CHIẾN CHỐNG QUÂN XÂM LƯỢC MINH (1400-1407)</vt:lpstr>
      <vt:lpstr>PowerPoint Presentation</vt:lpstr>
      <vt:lpstr>PowerPoint Presentation</vt:lpstr>
      <vt:lpstr>BÀI 18. NHÀ HỒ VÀ CUỘC KHÁNG CHIẾN CHỐNG QUÂN XÂM LƯỢC MINH (1400-1407)</vt:lpstr>
      <vt:lpstr>THẢO LUẬN NHÓM</vt:lpstr>
      <vt:lpstr>PowerPoint Presentation</vt:lpstr>
      <vt:lpstr>PowerPoint Presentation</vt:lpstr>
      <vt:lpstr>PowerPoint Presentation</vt:lpstr>
      <vt:lpstr>BÀI 18. NHÀ HỒ VÀ CUỘC KHÁNG CHIẾN CHỐNG QUÂN XÂM LƯỢC MINH (1400-1407)</vt:lpstr>
      <vt:lpstr>PowerPoint Presentation</vt:lpstr>
      <vt:lpstr>PowerPoint Presentation</vt:lpstr>
      <vt:lpstr>LUYỆN TẬP</vt:lpstr>
      <vt:lpstr>PowerPoint Presentation</vt:lpstr>
      <vt:lpstr>LUYỆN TẬP</vt:lpstr>
      <vt:lpstr>LUYỆN TẬP</vt:lpstr>
      <vt:lpstr>PowerPoint Presentation</vt:lpstr>
      <vt:lpstr>HƯỚNG DẪN TỰ HỌC  </vt:lpstr>
      <vt:lpstr>HƯỚNG DẪN TỰ HỌC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ĐỊA LÍ 9 </dc:title>
  <dc:creator>MyComputer</dc:creator>
  <cp:lastModifiedBy>user</cp:lastModifiedBy>
  <cp:revision>255</cp:revision>
  <dcterms:created xsi:type="dcterms:W3CDTF">2006-08-16T00:00:00Z</dcterms:created>
  <dcterms:modified xsi:type="dcterms:W3CDTF">2023-03-28T03:53:04Z</dcterms:modified>
</cp:coreProperties>
</file>