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294" r:id="rId4"/>
    <p:sldId id="314" r:id="rId5"/>
    <p:sldId id="311" r:id="rId6"/>
    <p:sldId id="318" r:id="rId7"/>
    <p:sldId id="313" r:id="rId8"/>
    <p:sldId id="321" r:id="rId9"/>
    <p:sldId id="322" r:id="rId10"/>
    <p:sldId id="315" r:id="rId11"/>
    <p:sldId id="316" r:id="rId12"/>
    <p:sldId id="348" r:id="rId13"/>
    <p:sldId id="326" r:id="rId14"/>
    <p:sldId id="327" r:id="rId15"/>
    <p:sldId id="317" r:id="rId16"/>
    <p:sldId id="325" r:id="rId17"/>
    <p:sldId id="343" r:id="rId18"/>
    <p:sldId id="319" r:id="rId19"/>
    <p:sldId id="323" r:id="rId20"/>
    <p:sldId id="344" r:id="rId21"/>
    <p:sldId id="324" r:id="rId22"/>
    <p:sldId id="331" r:id="rId23"/>
    <p:sldId id="332" r:id="rId24"/>
    <p:sldId id="345" r:id="rId25"/>
    <p:sldId id="328" r:id="rId26"/>
    <p:sldId id="329" r:id="rId27"/>
    <p:sldId id="330" r:id="rId28"/>
    <p:sldId id="336" r:id="rId29"/>
    <p:sldId id="335" r:id="rId30"/>
    <p:sldId id="333" r:id="rId31"/>
    <p:sldId id="337" r:id="rId32"/>
    <p:sldId id="334" r:id="rId33"/>
    <p:sldId id="312" r:id="rId34"/>
    <p:sldId id="339" r:id="rId35"/>
    <p:sldId id="338" r:id="rId36"/>
    <p:sldId id="340" r:id="rId37"/>
    <p:sldId id="341" r:id="rId38"/>
    <p:sldId id="266" r:id="rId39"/>
    <p:sldId id="34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60"/>
  </p:normalViewPr>
  <p:slideViewPr>
    <p:cSldViewPr>
      <p:cViewPr varScale="1">
        <p:scale>
          <a:sx n="69" d="100"/>
          <a:sy n="69" d="100"/>
        </p:scale>
        <p:origin x="-4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3200" b="1" smtClean="0">
                <a:solidFill>
                  <a:srgbClr val="FF0000"/>
                </a:solidFill>
                <a:latin typeface="Times New Roman" pitchFamily="18" charset="0"/>
                <a:cs typeface="Times New Roman" pitchFamily="18" charset="0"/>
              </a:rPr>
              <a:t>K</a:t>
            </a:r>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079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17. BA LẦN KHÁNG CHIẾN CHỐNG QUÂN XÂM LƯỢC MÔNG-NGUYÊN</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762000"/>
            <a:ext cx="9144000" cy="5105400"/>
          </a:xfrm>
        </p:spPr>
        <p:txBody>
          <a:bodyPr>
            <a:normAutofit/>
          </a:bodyPr>
          <a:lstStyle/>
          <a:p>
            <a:pPr marL="0" indent="0" algn="just">
              <a:buNone/>
            </a:pPr>
            <a:r>
              <a:rPr lang="vi-VN" sz="2800" b="1" dirty="0" smtClean="0">
                <a:solidFill>
                  <a:srgbClr val="0033CC"/>
                </a:solidFill>
                <a:latin typeface="Times New Roman" pitchFamily="18" charset="0"/>
                <a:cs typeface="Times New Roman" pitchFamily="18" charset="0"/>
              </a:rPr>
              <a:t>1. Cuộc </a:t>
            </a:r>
            <a:r>
              <a:rPr lang="vi-VN" sz="2800" b="1" dirty="0">
                <a:solidFill>
                  <a:srgbClr val="0033CC"/>
                </a:solidFill>
                <a:latin typeface="Times New Roman" pitchFamily="18" charset="0"/>
                <a:cs typeface="Times New Roman" pitchFamily="18" charset="0"/>
              </a:rPr>
              <a:t>kháng chiến chống quân xâm lược Mông Cổ năm </a:t>
            </a:r>
            <a:r>
              <a:rPr lang="vi-VN" sz="2800" b="1" dirty="0" smtClean="0">
                <a:solidFill>
                  <a:srgbClr val="0033CC"/>
                </a:solidFill>
                <a:latin typeface="Times New Roman" pitchFamily="18" charset="0"/>
                <a:cs typeface="Times New Roman" pitchFamily="18" charset="0"/>
              </a:rPr>
              <a:t>1258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2. Cuộc kháng chiến chống quân xâm lược Nguyên năm </a:t>
            </a:r>
            <a:r>
              <a:rPr lang="vi-VN" sz="2800" b="1" dirty="0" smtClean="0">
                <a:solidFill>
                  <a:srgbClr val="0033CC"/>
                </a:solidFill>
                <a:latin typeface="Times New Roman" pitchFamily="18" charset="0"/>
                <a:cs typeface="Times New Roman" pitchFamily="18" charset="0"/>
              </a:rPr>
              <a:t>1285</a:t>
            </a:r>
            <a:endParaRPr lang="en-US" sz="2800" b="1" dirty="0" smtClean="0">
              <a:solidFill>
                <a:srgbClr val="0033CC"/>
              </a:solidFill>
              <a:latin typeface="Times New Roman" pitchFamily="18" charset="0"/>
              <a:cs typeface="Times New Roman" pitchFamily="18" charset="0"/>
            </a:endParaRPr>
          </a:p>
          <a:p>
            <a:pPr marL="0" indent="0" algn="just">
              <a:buNone/>
            </a:pP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7809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b="1" dirty="0" smtClean="0">
                <a:solidFill>
                  <a:srgbClr val="FF0000"/>
                </a:solidFill>
                <a:latin typeface="Times New Roman" pitchFamily="18" charset="0"/>
                <a:cs typeface="Times New Roman" pitchFamily="18" charset="0"/>
              </a:rPr>
              <a:t>1. </a:t>
            </a:r>
            <a:r>
              <a:rPr lang="vi-VN" b="1" dirty="0" smtClean="0">
                <a:solidFill>
                  <a:srgbClr val="FF0000"/>
                </a:solidFill>
                <a:latin typeface="Times New Roman" pitchFamily="18" charset="0"/>
                <a:cs typeface="Times New Roman" pitchFamily="18" charset="0"/>
              </a:rPr>
              <a:t>Khai </a:t>
            </a:r>
            <a:r>
              <a:rPr lang="vi-VN" b="1" dirty="0">
                <a:solidFill>
                  <a:srgbClr val="FF0000"/>
                </a:solidFill>
                <a:latin typeface="Times New Roman" pitchFamily="18" charset="0"/>
                <a:cs typeface="Times New Roman" pitchFamily="18" charset="0"/>
              </a:rPr>
              <a:t>thác thông tin trong bài và lược đồ 17.5, em hãy vẽ sơ đồ </a:t>
            </a:r>
            <a:r>
              <a:rPr lang="vi-VN" b="1" dirty="0" smtClean="0">
                <a:solidFill>
                  <a:srgbClr val="FF0000"/>
                </a:solidFill>
                <a:latin typeface="Times New Roman" pitchFamily="18" charset="0"/>
                <a:cs typeface="Times New Roman" pitchFamily="18" charset="0"/>
              </a:rPr>
              <a:t>diễn </a:t>
            </a:r>
            <a:r>
              <a:rPr lang="vi-VN" b="1" dirty="0">
                <a:solidFill>
                  <a:srgbClr val="FF0000"/>
                </a:solidFill>
                <a:latin typeface="Times New Roman" pitchFamily="18" charset="0"/>
                <a:cs typeface="Times New Roman" pitchFamily="18" charset="0"/>
              </a:rPr>
              <a:t>biến chính của cuộc kháng chiến chống quân Nguyên năm 1285.</a:t>
            </a:r>
          </a:p>
          <a:p>
            <a:pPr marL="0" indent="0" algn="just">
              <a:buNone/>
            </a:pPr>
            <a:r>
              <a:rPr lang="en-US" b="1" dirty="0" smtClean="0">
                <a:solidFill>
                  <a:srgbClr val="FF0000"/>
                </a:solidFill>
                <a:latin typeface="Times New Roman" pitchFamily="18" charset="0"/>
                <a:cs typeface="Times New Roman" pitchFamily="18" charset="0"/>
              </a:rPr>
              <a:t>2. </a:t>
            </a:r>
            <a:r>
              <a:rPr lang="vi-VN" b="1" dirty="0" smtClean="0">
                <a:solidFill>
                  <a:srgbClr val="FF0000"/>
                </a:solidFill>
                <a:latin typeface="Times New Roman" pitchFamily="18" charset="0"/>
                <a:cs typeface="Times New Roman" pitchFamily="18" charset="0"/>
              </a:rPr>
              <a:t>Khai </a:t>
            </a:r>
            <a:r>
              <a:rPr lang="vi-VN" b="1" dirty="0">
                <a:solidFill>
                  <a:srgbClr val="FF0000"/>
                </a:solidFill>
                <a:latin typeface="Times New Roman" pitchFamily="18" charset="0"/>
                <a:cs typeface="Times New Roman" pitchFamily="18" charset="0"/>
              </a:rPr>
              <a:t>thác tư liệu 17.3 và 17.4, em hãy rút ra đặc điểm chung về tinh thần chống giặc ngoại xâm của vua quan và nhân dân thời Trần.</a:t>
            </a:r>
          </a:p>
          <a:p>
            <a:pPr marL="0" indent="0" algn="just">
              <a:buNone/>
            </a:pPr>
            <a:endParaRPr lang="en-US" dirty="0" smtClean="0"/>
          </a:p>
          <a:p>
            <a:endParaRPr lang="en-US" dirty="0"/>
          </a:p>
          <a:p>
            <a:endParaRPr lang="en-US" dirty="0"/>
          </a:p>
        </p:txBody>
      </p:sp>
    </p:spTree>
    <p:extLst>
      <p:ext uri="{BB962C8B-B14F-4D97-AF65-F5344CB8AC3E}">
        <p14:creationId xmlns:p14="http://schemas.microsoft.com/office/powerpoint/2010/main" val="3222722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lgn="ctr">
              <a:buNone/>
            </a:pPr>
            <a:r>
              <a:rPr lang="en-US" sz="2000" b="1" dirty="0">
                <a:solidFill>
                  <a:srgbClr val="FF0000"/>
                </a:solidFill>
                <a:latin typeface="Times New Roman" pitchFamily="18" charset="0"/>
                <a:cs typeface="Times New Roman" pitchFamily="18" charset="0"/>
              </a:rPr>
              <a:t>D</a:t>
            </a:r>
            <a:r>
              <a:rPr lang="vi-VN" sz="2000" b="1" dirty="0" smtClean="0">
                <a:solidFill>
                  <a:srgbClr val="FF0000"/>
                </a:solidFill>
                <a:latin typeface="Times New Roman" pitchFamily="18" charset="0"/>
                <a:cs typeface="Times New Roman" pitchFamily="18" charset="0"/>
              </a:rPr>
              <a:t>iễn </a:t>
            </a:r>
            <a:r>
              <a:rPr lang="vi-VN" sz="2000" b="1" dirty="0">
                <a:solidFill>
                  <a:srgbClr val="FF0000"/>
                </a:solidFill>
                <a:latin typeface="Times New Roman" pitchFamily="18" charset="0"/>
                <a:cs typeface="Times New Roman" pitchFamily="18" charset="0"/>
              </a:rPr>
              <a:t>biến chính của cuộc kháng chiến chống quân Nguyên năm 1285.</a:t>
            </a:r>
          </a:p>
          <a:p>
            <a:pPr marL="0" indent="0" algn="just">
              <a:buNone/>
            </a:pP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Năm </a:t>
            </a:r>
            <a:r>
              <a:rPr lang="vi-VN" sz="2800" dirty="0">
                <a:solidFill>
                  <a:srgbClr val="0033CC"/>
                </a:solidFill>
                <a:latin typeface="Times New Roman" pitchFamily="18" charset="0"/>
                <a:cs typeface="Times New Roman" pitchFamily="18" charset="0"/>
              </a:rPr>
              <a:t>1279, nhà Nguyên tập trung lực lượng chuẩn bị đánh Đại Việt.</a:t>
            </a:r>
            <a:endParaRPr lang="en-US" sz="2800" dirty="0">
              <a:solidFill>
                <a:srgbClr val="0033CC"/>
              </a:solidFill>
              <a:latin typeface="Times New Roman" pitchFamily="18" charset="0"/>
              <a:cs typeface="Times New Roman" pitchFamily="18" charset="0"/>
            </a:endParaRPr>
          </a:p>
          <a:p>
            <a:pPr marL="0" indent="0" algn="just">
              <a:buNone/>
            </a:pPr>
            <a:r>
              <a:rPr lang="en-US"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Năm 1282, vua Trần triệu tập hội nghị Bình Than, hội nghị Diên Hồng năn 1285 để bàn kế đánh giặc.</a:t>
            </a:r>
            <a:endParaRPr lang="en-US" sz="2800" dirty="0">
              <a:solidFill>
                <a:srgbClr val="0033CC"/>
              </a:solidFill>
              <a:latin typeface="Times New Roman" pitchFamily="18" charset="0"/>
              <a:cs typeface="Times New Roman" pitchFamily="18" charset="0"/>
            </a:endParaRPr>
          </a:p>
          <a:p>
            <a:pPr marL="0" indent="0" algn="just">
              <a:buNone/>
            </a:pPr>
            <a:r>
              <a:rPr lang="en-US" sz="2800" dirty="0" smtClean="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Tháng</a:t>
            </a:r>
            <a:r>
              <a:rPr lang="en-US" sz="2800" dirty="0">
                <a:solidFill>
                  <a:srgbClr val="0033CC"/>
                </a:solidFill>
                <a:latin typeface="Times New Roman" pitchFamily="18" charset="0"/>
                <a:cs typeface="Times New Roman" pitchFamily="18" charset="0"/>
              </a:rPr>
              <a:t> 1- 1285, </a:t>
            </a:r>
            <a:r>
              <a:rPr lang="en-US" sz="2800" dirty="0" err="1">
                <a:solidFill>
                  <a:srgbClr val="0033CC"/>
                </a:solidFill>
                <a:latin typeface="Times New Roman" pitchFamily="18" charset="0"/>
                <a:cs typeface="Times New Roman" pitchFamily="18" charset="0"/>
              </a:rPr>
              <a:t>Thoát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Hoan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dẫn</a:t>
            </a:r>
            <a:r>
              <a:rPr lang="en-US" sz="2800" dirty="0">
                <a:solidFill>
                  <a:srgbClr val="0033CC"/>
                </a:solidFill>
                <a:latin typeface="Times New Roman" pitchFamily="18" charset="0"/>
                <a:cs typeface="Times New Roman" pitchFamily="18" charset="0"/>
              </a:rPr>
              <a:t> 50 </a:t>
            </a:r>
            <a:r>
              <a:rPr lang="en-US" sz="2800" dirty="0" err="1">
                <a:solidFill>
                  <a:srgbClr val="0033CC"/>
                </a:solidFill>
                <a:latin typeface="Times New Roman" pitchFamily="18" charset="0"/>
                <a:cs typeface="Times New Roman" pitchFamily="18" charset="0"/>
              </a:rPr>
              <a:t>vạn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quân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từ</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phía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bắc</a:t>
            </a:r>
            <a:r>
              <a:rPr lang="en-US" sz="2800" dirty="0">
                <a:solidFill>
                  <a:srgbClr val="0033CC"/>
                </a:solidFill>
                <a:latin typeface="Times New Roman" pitchFamily="18" charset="0"/>
                <a:cs typeface="Times New Roman" pitchFamily="18" charset="0"/>
              </a:rPr>
              <a:t>, Toa </a:t>
            </a:r>
            <a:r>
              <a:rPr lang="en-US" sz="2800" dirty="0" err="1">
                <a:solidFill>
                  <a:srgbClr val="0033CC"/>
                </a:solidFill>
                <a:latin typeface="Times New Roman" pitchFamily="18" charset="0"/>
                <a:cs typeface="Times New Roman" pitchFamily="18" charset="0"/>
              </a:rPr>
              <a:t>Đô</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dẫn</a:t>
            </a:r>
            <a:r>
              <a:rPr lang="en-US" sz="2800" dirty="0">
                <a:solidFill>
                  <a:srgbClr val="0033CC"/>
                </a:solidFill>
                <a:latin typeface="Times New Roman" pitchFamily="18" charset="0"/>
                <a:cs typeface="Times New Roman" pitchFamily="18" charset="0"/>
              </a:rPr>
              <a:t> 10 </a:t>
            </a:r>
            <a:r>
              <a:rPr lang="en-US" sz="2800" dirty="0" err="1">
                <a:solidFill>
                  <a:srgbClr val="0033CC"/>
                </a:solidFill>
                <a:latin typeface="Times New Roman" pitchFamily="18" charset="0"/>
                <a:cs typeface="Times New Roman" pitchFamily="18" charset="0"/>
              </a:rPr>
              <a:t>vạn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quân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từ</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phía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nam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tấn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công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Đại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Quân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Trần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lui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về</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Vạn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Kiếp</a:t>
            </a:r>
            <a:r>
              <a:rPr lang="en-US" sz="2800" dirty="0">
                <a:solidFill>
                  <a:srgbClr val="0033CC"/>
                </a:solidFill>
                <a:latin typeface="Times New Roman" pitchFamily="18" charset="0"/>
                <a:cs typeface="Times New Roman" pitchFamily="18" charset="0"/>
              </a:rPr>
              <a:t>.</a:t>
            </a:r>
          </a:p>
          <a:p>
            <a:pPr marL="0" indent="0" algn="just">
              <a:buNone/>
            </a:pPr>
            <a:r>
              <a:rPr lang="en-US"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Nhà Trần thực hiện kế sách “ vườn không nhà trống” rút từ Thăng Long về Thiên Trường.</a:t>
            </a:r>
            <a:endParaRPr lang="en-US" sz="2800" dirty="0">
              <a:solidFill>
                <a:srgbClr val="0033CC"/>
              </a:solidFill>
              <a:latin typeface="Times New Roman" pitchFamily="18" charset="0"/>
              <a:cs typeface="Times New Roman" pitchFamily="18" charset="0"/>
            </a:endParaRPr>
          </a:p>
          <a:p>
            <a:pPr marL="0" indent="0" algn="just">
              <a:buNone/>
            </a:pPr>
            <a:r>
              <a:rPr lang="en-US"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Tháng 5-1285, quân Trần phản công đánh bại quân Nguyên ở Tây Kết, Hàm Tử, Chương Dương, tiến về Thăng Long.</a:t>
            </a:r>
            <a:endParaRPr lang="en-US" sz="2800" dirty="0">
              <a:solidFill>
                <a:srgbClr val="0033CC"/>
              </a:solidFill>
              <a:latin typeface="Times New Roman" pitchFamily="18" charset="0"/>
              <a:cs typeface="Times New Roman" pitchFamily="18" charset="0"/>
            </a:endParaRPr>
          </a:p>
          <a:p>
            <a:pPr marL="0" indent="0" algn="just">
              <a:buNone/>
            </a:pPr>
            <a:r>
              <a:rPr lang="en-US"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Toa Đô tử trận, Thoát Hoan chui ống đồng bỏ chạy về nước, kháng chiến kết thúc thắng lợi.</a:t>
            </a:r>
            <a:endParaRPr lang="en-US"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FF0000"/>
              </a:solidFill>
              <a:latin typeface="Times New Roman" pitchFamily="18" charset="0"/>
              <a:cs typeface="Times New Roman" pitchFamily="18" charset="0"/>
            </a:endParaRPr>
          </a:p>
          <a:p>
            <a:pPr marL="0" indent="0" algn="just">
              <a:buNone/>
            </a:pPr>
            <a:endParaRPr lang="vi-VN" sz="2800" dirty="0">
              <a:solidFill>
                <a:srgbClr val="FF0000"/>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448047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Khai thác thông tin trong bài và lược đồ 17.5, em hãy vẽ sơ </a:t>
            </a:r>
            <a:r>
              <a:rPr lang="vi-VN" sz="2800" b="1" dirty="0" smtClean="0">
                <a:solidFill>
                  <a:srgbClr val="FF0000"/>
                </a:solidFill>
                <a:latin typeface="Times New Roman" pitchFamily="18" charset="0"/>
                <a:cs typeface="Times New Roman" pitchFamily="18" charset="0"/>
              </a:rPr>
              <a:t>đồ </a:t>
            </a:r>
            <a:r>
              <a:rPr lang="vi-VN" sz="2800" b="1" dirty="0">
                <a:solidFill>
                  <a:srgbClr val="FF0000"/>
                </a:solidFill>
                <a:latin typeface="Times New Roman" pitchFamily="18" charset="0"/>
                <a:cs typeface="Times New Roman" pitchFamily="18" charset="0"/>
              </a:rPr>
              <a:t>diễn biến chính của cuộc kháng chiến chống quân Nguyên năm 1285.</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9982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17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lstStyle/>
          <a:p>
            <a:pPr marL="0" indent="0" algn="just">
              <a:buNone/>
            </a:pPr>
            <a:r>
              <a:rPr lang="vi-VN" sz="2000" b="1" dirty="0" smtClean="0">
                <a:solidFill>
                  <a:srgbClr val="FF0000"/>
                </a:solidFill>
                <a:latin typeface="Times New Roman" pitchFamily="18" charset="0"/>
                <a:cs typeface="Times New Roman" pitchFamily="18" charset="0"/>
              </a:rPr>
              <a:t>1</a:t>
            </a:r>
            <a:r>
              <a:rPr lang="vi-VN" sz="2000" b="1" dirty="0">
                <a:solidFill>
                  <a:srgbClr val="FF0000"/>
                </a:solidFill>
                <a:latin typeface="Times New Roman" pitchFamily="18" charset="0"/>
                <a:cs typeface="Times New Roman" pitchFamily="18" charset="0"/>
              </a:rPr>
              <a:t>. Khai thác thông tin trong bài và lược đồ 17.5, em hãy vẽ sơ đồ </a:t>
            </a:r>
            <a:r>
              <a:rPr lang="vi-VN" sz="2000" b="1" dirty="0" smtClean="0">
                <a:solidFill>
                  <a:srgbClr val="FF0000"/>
                </a:solidFill>
                <a:latin typeface="Times New Roman" pitchFamily="18" charset="0"/>
                <a:cs typeface="Times New Roman" pitchFamily="18" charset="0"/>
              </a:rPr>
              <a:t>t</a:t>
            </a:r>
            <a:r>
              <a:rPr lang="en-US" sz="2000" b="1" dirty="0" err="1" smtClean="0">
                <a:solidFill>
                  <a:srgbClr val="FF0000"/>
                </a:solidFill>
                <a:latin typeface="Times New Roman" pitchFamily="18" charset="0"/>
                <a:cs typeface="Times New Roman" pitchFamily="18" charset="0"/>
              </a:rPr>
              <a:t>hời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gian</a:t>
            </a:r>
            <a:r>
              <a:rPr lang="vi-VN" sz="2000" b="1" dirty="0" smtClean="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diễn biến chính của cuộc kháng chiến chống quân Nguyên năm 1285.</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3448844"/>
            <a:ext cx="941228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3207983"/>
            <a:ext cx="0" cy="4817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995" y="1562100"/>
            <a:ext cx="2292061" cy="1631216"/>
          </a:xfrm>
          <a:prstGeom prst="rect">
            <a:avLst/>
          </a:prstGeom>
          <a:noFill/>
          <a:ln w="38100">
            <a:solidFill>
              <a:srgbClr val="7030A0"/>
            </a:solidFill>
          </a:ln>
        </p:spPr>
        <p:txBody>
          <a:bodyPr wrap="square" rtlCol="0">
            <a:spAutoFit/>
          </a:bodyPr>
          <a:lstStyle/>
          <a:p>
            <a:r>
              <a:rPr lang="vi-VN" sz="2000" b="1" dirty="0" smtClean="0">
                <a:solidFill>
                  <a:srgbClr val="0033CC"/>
                </a:solidFill>
                <a:latin typeface="Times New Roman" pitchFamily="18" charset="0"/>
                <a:cs typeface="Times New Roman" pitchFamily="18" charset="0"/>
              </a:rPr>
              <a:t>Năm </a:t>
            </a:r>
            <a:r>
              <a:rPr lang="vi-VN" sz="2000" b="1" dirty="0">
                <a:solidFill>
                  <a:srgbClr val="0033CC"/>
                </a:solidFill>
                <a:latin typeface="Times New Roman" pitchFamily="18" charset="0"/>
                <a:cs typeface="Times New Roman" pitchFamily="18" charset="0"/>
              </a:rPr>
              <a:t>1279, nhà Nguyên tập trung lực lượng chuẩn bị đánh Đại </a:t>
            </a:r>
            <a:r>
              <a:rPr lang="vi-VN" sz="2000" b="1" dirty="0" smtClean="0">
                <a:solidFill>
                  <a:srgbClr val="0033CC"/>
                </a:solidFill>
                <a:latin typeface="Times New Roman" pitchFamily="18" charset="0"/>
                <a:cs typeface="Times New Roman" pitchFamily="18" charset="0"/>
              </a:rPr>
              <a:t>Việt.</a:t>
            </a:r>
            <a:endParaRPr lang="en-US" sz="2000" b="1" dirty="0" smtClean="0">
              <a:solidFill>
                <a:srgbClr val="0033CC"/>
              </a:solidFill>
              <a:latin typeface="Times New Roman" pitchFamily="18" charset="0"/>
              <a:cs typeface="Times New Roman" pitchFamily="18" charset="0"/>
            </a:endParaRPr>
          </a:p>
          <a:p>
            <a:endParaRPr lang="en-US" sz="2000" b="1" dirty="0" smtClean="0">
              <a:solidFill>
                <a:srgbClr val="0033CC"/>
              </a:solidFill>
              <a:latin typeface="Times New Roman" pitchFamily="18" charset="0"/>
              <a:cs typeface="Times New Roman" pitchFamily="18" charset="0"/>
            </a:endParaRPr>
          </a:p>
        </p:txBody>
      </p:sp>
      <p:cxnSp>
        <p:nvCxnSpPr>
          <p:cNvPr id="7" name="Straight Connector 6"/>
          <p:cNvCxnSpPr/>
          <p:nvPr/>
        </p:nvCxnSpPr>
        <p:spPr>
          <a:xfrm>
            <a:off x="4572794" y="3972070"/>
            <a:ext cx="0" cy="4817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3231937"/>
            <a:ext cx="0" cy="4817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54963" y="3930507"/>
            <a:ext cx="0" cy="4817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43800" y="3158907"/>
            <a:ext cx="0" cy="4817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47800" y="3897593"/>
            <a:ext cx="0" cy="48172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3825" y="4399651"/>
            <a:ext cx="2647950" cy="1692771"/>
          </a:xfrm>
          <a:prstGeom prst="rect">
            <a:avLst/>
          </a:prstGeom>
          <a:noFill/>
          <a:ln w="38100">
            <a:solidFill>
              <a:srgbClr val="7030A0"/>
            </a:solidFill>
          </a:ln>
        </p:spPr>
        <p:txBody>
          <a:bodyPr wrap="square" rtlCol="0">
            <a:spAutoFit/>
          </a:bodyPr>
          <a:lstStyle/>
          <a:p>
            <a:r>
              <a:rPr lang="vi-VN" sz="2400" b="1" dirty="0" smtClean="0">
                <a:solidFill>
                  <a:srgbClr val="0033CC"/>
                </a:solidFill>
                <a:latin typeface="Times New Roman" pitchFamily="18" charset="0"/>
                <a:cs typeface="Times New Roman" pitchFamily="18" charset="0"/>
              </a:rPr>
              <a:t> </a:t>
            </a:r>
            <a:r>
              <a:rPr lang="vi-VN" sz="2000" b="1" dirty="0">
                <a:solidFill>
                  <a:srgbClr val="0033CC"/>
                </a:solidFill>
                <a:latin typeface="Times New Roman" pitchFamily="18" charset="0"/>
                <a:cs typeface="Times New Roman" pitchFamily="18" charset="0"/>
              </a:rPr>
              <a:t>Năm 1282, vua Trần triệu tập hội nghị Bình Than, hội nghị Diên Hồng năn 1285 để bàn kế đánh giặc.</a:t>
            </a:r>
            <a:endParaRPr lang="en-US" sz="2000" b="1" dirty="0" smtClean="0">
              <a:solidFill>
                <a:srgbClr val="0033CC"/>
              </a:solidFill>
              <a:latin typeface="Times New Roman" pitchFamily="18" charset="0"/>
              <a:cs typeface="Times New Roman" pitchFamily="18" charset="0"/>
            </a:endParaRPr>
          </a:p>
        </p:txBody>
      </p:sp>
      <p:sp>
        <p:nvSpPr>
          <p:cNvPr id="13" name="TextBox 12"/>
          <p:cNvSpPr txBox="1"/>
          <p:nvPr/>
        </p:nvSpPr>
        <p:spPr>
          <a:xfrm>
            <a:off x="2309018" y="1576767"/>
            <a:ext cx="3653127" cy="1631216"/>
          </a:xfrm>
          <a:prstGeom prst="rect">
            <a:avLst/>
          </a:prstGeom>
          <a:noFill/>
          <a:ln w="38100">
            <a:solidFill>
              <a:srgbClr val="7030A0"/>
            </a:solidFill>
          </a:ln>
        </p:spPr>
        <p:txBody>
          <a:bodyPr wrap="square" rtlCol="0">
            <a:spAutoFit/>
          </a:bodyPr>
          <a:lstStyle/>
          <a:p>
            <a:r>
              <a:rPr lang="en-US" sz="2000" b="1" dirty="0" err="1">
                <a:solidFill>
                  <a:srgbClr val="0033CC"/>
                </a:solidFill>
                <a:latin typeface="Times New Roman" pitchFamily="18" charset="0"/>
                <a:cs typeface="Times New Roman" pitchFamily="18" charset="0"/>
              </a:rPr>
              <a:t>Tháng</a:t>
            </a:r>
            <a:r>
              <a:rPr lang="en-US" sz="2000" b="1" dirty="0">
                <a:solidFill>
                  <a:srgbClr val="0033CC"/>
                </a:solidFill>
                <a:latin typeface="Times New Roman" pitchFamily="18" charset="0"/>
                <a:cs typeface="Times New Roman" pitchFamily="18" charset="0"/>
              </a:rPr>
              <a:t> 1- 1285, </a:t>
            </a:r>
            <a:r>
              <a:rPr lang="en-US" sz="2000" b="1" dirty="0" err="1">
                <a:solidFill>
                  <a:srgbClr val="0033CC"/>
                </a:solidFill>
                <a:latin typeface="Times New Roman" pitchFamily="18" charset="0"/>
                <a:cs typeface="Times New Roman" pitchFamily="18" charset="0"/>
              </a:rPr>
              <a:t>Thoát</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Hoan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dẫn</a:t>
            </a:r>
            <a:r>
              <a:rPr lang="en-US" sz="2000" b="1" dirty="0">
                <a:solidFill>
                  <a:srgbClr val="0033CC"/>
                </a:solidFill>
                <a:latin typeface="Times New Roman" pitchFamily="18" charset="0"/>
                <a:cs typeface="Times New Roman" pitchFamily="18" charset="0"/>
              </a:rPr>
              <a:t> 50 </a:t>
            </a:r>
            <a:r>
              <a:rPr lang="en-US" sz="2000" b="1" dirty="0" err="1">
                <a:solidFill>
                  <a:srgbClr val="0033CC"/>
                </a:solidFill>
                <a:latin typeface="Times New Roman" pitchFamily="18" charset="0"/>
                <a:cs typeface="Times New Roman" pitchFamily="18" charset="0"/>
              </a:rPr>
              <a:t>vạn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quân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từ</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phía</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bắc</a:t>
            </a:r>
            <a:r>
              <a:rPr lang="en-US" sz="2000" b="1" dirty="0">
                <a:solidFill>
                  <a:srgbClr val="0033CC"/>
                </a:solidFill>
                <a:latin typeface="Times New Roman" pitchFamily="18" charset="0"/>
                <a:cs typeface="Times New Roman" pitchFamily="18" charset="0"/>
              </a:rPr>
              <a:t>, Toa </a:t>
            </a:r>
            <a:r>
              <a:rPr lang="en-US" sz="2000" b="1" dirty="0" err="1">
                <a:solidFill>
                  <a:srgbClr val="0033CC"/>
                </a:solidFill>
                <a:latin typeface="Times New Roman" pitchFamily="18" charset="0"/>
                <a:cs typeface="Times New Roman" pitchFamily="18" charset="0"/>
              </a:rPr>
              <a:t>Đô</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dẫn</a:t>
            </a:r>
            <a:r>
              <a:rPr lang="en-US" sz="2000" b="1" dirty="0">
                <a:solidFill>
                  <a:srgbClr val="0033CC"/>
                </a:solidFill>
                <a:latin typeface="Times New Roman" pitchFamily="18" charset="0"/>
                <a:cs typeface="Times New Roman" pitchFamily="18" charset="0"/>
              </a:rPr>
              <a:t> 10 </a:t>
            </a:r>
            <a:r>
              <a:rPr lang="en-US" sz="2000" b="1" dirty="0" err="1">
                <a:solidFill>
                  <a:srgbClr val="0033CC"/>
                </a:solidFill>
                <a:latin typeface="Times New Roman" pitchFamily="18" charset="0"/>
                <a:cs typeface="Times New Roman" pitchFamily="18" charset="0"/>
              </a:rPr>
              <a:t>vạn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quân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từ</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phía</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nam</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tấn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công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Đại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Việt</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Quân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Trần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lui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về</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Vạn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Kiếp</a:t>
            </a:r>
            <a:r>
              <a:rPr lang="en-US" sz="2000" b="1" dirty="0">
                <a:solidFill>
                  <a:srgbClr val="0033CC"/>
                </a:solidFill>
                <a:latin typeface="Times New Roman" pitchFamily="18" charset="0"/>
                <a:cs typeface="Times New Roman" pitchFamily="18" charset="0"/>
              </a:rPr>
              <a:t>.</a:t>
            </a:r>
            <a:endParaRPr lang="en-US" sz="2000" b="1" dirty="0" smtClean="0">
              <a:solidFill>
                <a:srgbClr val="0033CC"/>
              </a:solidFill>
              <a:latin typeface="Times New Roman" pitchFamily="18" charset="0"/>
              <a:cs typeface="Times New Roman" pitchFamily="18" charset="0"/>
            </a:endParaRPr>
          </a:p>
        </p:txBody>
      </p:sp>
      <p:sp>
        <p:nvSpPr>
          <p:cNvPr id="14" name="TextBox 13"/>
          <p:cNvSpPr txBox="1"/>
          <p:nvPr/>
        </p:nvSpPr>
        <p:spPr>
          <a:xfrm>
            <a:off x="3314195" y="4465472"/>
            <a:ext cx="2647950" cy="1631216"/>
          </a:xfrm>
          <a:prstGeom prst="rect">
            <a:avLst/>
          </a:prstGeom>
          <a:noFill/>
          <a:ln w="38100">
            <a:solidFill>
              <a:srgbClr val="7030A0"/>
            </a:solidFill>
          </a:ln>
        </p:spPr>
        <p:txBody>
          <a:bodyPr wrap="square" rtlCol="0">
            <a:spAutoFit/>
          </a:bodyPr>
          <a:lstStyle/>
          <a:p>
            <a:r>
              <a:rPr lang="vi-VN" sz="2000" b="1" dirty="0">
                <a:solidFill>
                  <a:srgbClr val="0033CC"/>
                </a:solidFill>
                <a:latin typeface="Times New Roman" pitchFamily="18" charset="0"/>
                <a:cs typeface="Times New Roman" pitchFamily="18" charset="0"/>
              </a:rPr>
              <a:t>Nhà Trần thực hiện kế sách “ vườn không nhà trống” rút từ Thăng Long về Thiên Trường.</a:t>
            </a:r>
            <a:endParaRPr lang="en-US" sz="2000" b="1" dirty="0" smtClean="0">
              <a:solidFill>
                <a:srgbClr val="0033CC"/>
              </a:solidFill>
              <a:latin typeface="Times New Roman" pitchFamily="18" charset="0"/>
              <a:cs typeface="Times New Roman" pitchFamily="18" charset="0"/>
            </a:endParaRPr>
          </a:p>
        </p:txBody>
      </p:sp>
      <p:sp>
        <p:nvSpPr>
          <p:cNvPr id="15" name="TextBox 14"/>
          <p:cNvSpPr txBox="1"/>
          <p:nvPr/>
        </p:nvSpPr>
        <p:spPr>
          <a:xfrm>
            <a:off x="6194570" y="1527691"/>
            <a:ext cx="2970212" cy="1631216"/>
          </a:xfrm>
          <a:prstGeom prst="rect">
            <a:avLst/>
          </a:prstGeom>
          <a:noFill/>
          <a:ln w="38100">
            <a:solidFill>
              <a:srgbClr val="7030A0"/>
            </a:solidFill>
          </a:ln>
        </p:spPr>
        <p:txBody>
          <a:bodyPr wrap="square" rtlCol="0">
            <a:spAutoFit/>
          </a:bodyPr>
          <a:lstStyle/>
          <a:p>
            <a:r>
              <a:rPr lang="vi-VN" sz="2000" b="1" dirty="0" smtClean="0">
                <a:solidFill>
                  <a:srgbClr val="0033CC"/>
                </a:solidFill>
                <a:latin typeface="Times New Roman" pitchFamily="18" charset="0"/>
                <a:cs typeface="Times New Roman" pitchFamily="18" charset="0"/>
              </a:rPr>
              <a:t>Tháng </a:t>
            </a:r>
            <a:r>
              <a:rPr lang="vi-VN" sz="2000" b="1" dirty="0">
                <a:solidFill>
                  <a:srgbClr val="0033CC"/>
                </a:solidFill>
                <a:latin typeface="Times New Roman" pitchFamily="18" charset="0"/>
                <a:cs typeface="Times New Roman" pitchFamily="18" charset="0"/>
              </a:rPr>
              <a:t>5-1285, quân Trần phản công đánh bại quân Nguyên ở Tây Kết, Hàm Tử, Chương Dương, tiến về Thăng Long.</a:t>
            </a:r>
            <a:endParaRPr lang="en-US" sz="2000" b="1" dirty="0" smtClean="0">
              <a:solidFill>
                <a:srgbClr val="0033CC"/>
              </a:solidFill>
              <a:latin typeface="Times New Roman" pitchFamily="18" charset="0"/>
              <a:cs typeface="Times New Roman" pitchFamily="18" charset="0"/>
            </a:endParaRPr>
          </a:p>
        </p:txBody>
      </p:sp>
      <p:sp>
        <p:nvSpPr>
          <p:cNvPr id="16" name="TextBox 15"/>
          <p:cNvSpPr txBox="1"/>
          <p:nvPr/>
        </p:nvSpPr>
        <p:spPr>
          <a:xfrm>
            <a:off x="6630988" y="4463318"/>
            <a:ext cx="2513012" cy="1631216"/>
          </a:xfrm>
          <a:prstGeom prst="rect">
            <a:avLst/>
          </a:prstGeom>
          <a:noFill/>
          <a:ln w="38100">
            <a:solidFill>
              <a:srgbClr val="7030A0"/>
            </a:solidFill>
          </a:ln>
        </p:spPr>
        <p:txBody>
          <a:bodyPr wrap="square" rtlCol="0">
            <a:spAutoFit/>
          </a:bodyPr>
          <a:lstStyle/>
          <a:p>
            <a:r>
              <a:rPr lang="vi-VN" sz="2000" b="1" dirty="0">
                <a:solidFill>
                  <a:srgbClr val="0033CC"/>
                </a:solidFill>
                <a:latin typeface="Times New Roman" pitchFamily="18" charset="0"/>
                <a:cs typeface="Times New Roman" pitchFamily="18" charset="0"/>
              </a:rPr>
              <a:t>Toa Đô tử trận, Thoát Hoan chui ống đồng bỏ chạy về nước, kháng chiến kết thúc thắng lợi.</a:t>
            </a:r>
            <a:endParaRPr lang="en-US" sz="2000" b="1"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0191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Khai thác tư liệu 17.3 và 17.4, em hãy rút ra đặc điểm chung về tinh thần chống giặc ngoại xâm của vua quan và nhân dân thời Trần</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Cả nước đồng lòng, chung sức chống giặc.</a:t>
            </a:r>
          </a:p>
          <a:p>
            <a:pPr marL="0" indent="0" algn="just">
              <a:buNone/>
            </a:pP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Tất cả các lớp lớp nhân dân, già trẻ gái trai đều tham gia vào công cuộc chống giặc.</a:t>
            </a:r>
          </a:p>
          <a:p>
            <a:pPr marL="0" indent="0" algn="just">
              <a:buNone/>
            </a:pPr>
            <a:endParaRPr lang="vi-VN" sz="2800" dirty="0">
              <a:solidFill>
                <a:srgbClr val="FF0000"/>
              </a:solidFill>
              <a:latin typeface="Times New Roman" pitchFamily="18" charset="0"/>
              <a:cs typeface="Times New Roman" pitchFamily="18" charset="0"/>
            </a:endParaRPr>
          </a:p>
          <a:p>
            <a:pPr marL="0" indent="0" algn="just">
              <a:buNone/>
            </a:pPr>
            <a:endParaRPr lang="vi-VN" sz="2800" dirty="0">
              <a:solidFill>
                <a:srgbClr val="FF0000"/>
              </a:solidFill>
              <a:latin typeface="Times New Roman" pitchFamily="18" charset="0"/>
              <a:cs typeface="Times New Roman" pitchFamily="18" charset="0"/>
            </a:endParaRPr>
          </a:p>
          <a:p>
            <a:pPr marL="0" indent="0" algn="just">
              <a:buNone/>
            </a:pPr>
            <a:endParaRPr lang="vi-VN" sz="2800" dirty="0">
              <a:solidFill>
                <a:srgbClr val="FF0000"/>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42428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17. BA LẦN KHÁNG CHIẾN CHỐNG QUÂN XÂM LƯỢC MÔNG-NGUYÊN</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762000"/>
            <a:ext cx="9144000" cy="5105400"/>
          </a:xfrm>
        </p:spPr>
        <p:txBody>
          <a:bodyPr>
            <a:normAutofit/>
          </a:bodyPr>
          <a:lstStyle/>
          <a:p>
            <a:pPr marL="0" indent="0" algn="just">
              <a:buNone/>
            </a:pPr>
            <a:r>
              <a:rPr lang="vi-VN" sz="2800" b="1" dirty="0" smtClean="0">
                <a:solidFill>
                  <a:srgbClr val="0033CC"/>
                </a:solidFill>
                <a:latin typeface="Times New Roman" pitchFamily="18" charset="0"/>
                <a:cs typeface="Times New Roman" pitchFamily="18" charset="0"/>
              </a:rPr>
              <a:t>1. Cuộc </a:t>
            </a:r>
            <a:r>
              <a:rPr lang="vi-VN" sz="2800" b="1" dirty="0">
                <a:solidFill>
                  <a:srgbClr val="0033CC"/>
                </a:solidFill>
                <a:latin typeface="Times New Roman" pitchFamily="18" charset="0"/>
                <a:cs typeface="Times New Roman" pitchFamily="18" charset="0"/>
              </a:rPr>
              <a:t>kháng chiến chống quân xâm lược Mông Cổ năm </a:t>
            </a:r>
            <a:r>
              <a:rPr lang="vi-VN" sz="2800" b="1" dirty="0" smtClean="0">
                <a:solidFill>
                  <a:srgbClr val="0033CC"/>
                </a:solidFill>
                <a:latin typeface="Times New Roman" pitchFamily="18" charset="0"/>
                <a:cs typeface="Times New Roman" pitchFamily="18" charset="0"/>
              </a:rPr>
              <a:t>1258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2. Cuộc kháng chiến chống quân xâm lược Nguyên năm </a:t>
            </a:r>
            <a:r>
              <a:rPr lang="vi-VN" sz="2800" b="1" dirty="0" smtClean="0">
                <a:solidFill>
                  <a:srgbClr val="0033CC"/>
                </a:solidFill>
                <a:latin typeface="Times New Roman" pitchFamily="18" charset="0"/>
                <a:cs typeface="Times New Roman" pitchFamily="18" charset="0"/>
              </a:rPr>
              <a:t>1285</a:t>
            </a:r>
            <a:endParaRPr lang="en-US" sz="2800" b="1" dirty="0" smtClean="0">
              <a:solidFill>
                <a:srgbClr val="0033CC"/>
              </a:solidFill>
              <a:latin typeface="Times New Roman" pitchFamily="18" charset="0"/>
              <a:cs typeface="Times New Roman" pitchFamily="18" charset="0"/>
            </a:endParaRPr>
          </a:p>
          <a:p>
            <a:pPr marL="0" indent="0" algn="just">
              <a:buNone/>
            </a:pP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84341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a:solidFill>
                  <a:srgbClr val="FF0000"/>
                </a:solidFill>
                <a:latin typeface="Times New Roman" pitchFamily="18" charset="0"/>
                <a:cs typeface="Times New Roman" pitchFamily="18" charset="0"/>
              </a:rPr>
              <a:t> 2. Cuộc kháng chiến chống quân xâm lược Nguyên năm </a:t>
            </a:r>
            <a:r>
              <a:rPr lang="vi-VN" sz="2800" b="1" dirty="0" smtClean="0">
                <a:solidFill>
                  <a:srgbClr val="FF0000"/>
                </a:solidFill>
                <a:latin typeface="Times New Roman" pitchFamily="18" charset="0"/>
                <a:cs typeface="Times New Roman" pitchFamily="18" charset="0"/>
              </a:rPr>
              <a:t>1285</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Năm 1279, nhà Nguyên </a:t>
            </a:r>
            <a:r>
              <a:rPr lang="en-US" sz="2800" dirty="0" err="1" smtClean="0">
                <a:solidFill>
                  <a:srgbClr val="0033CC"/>
                </a:solidFill>
                <a:latin typeface="Times New Roman" pitchFamily="18" charset="0"/>
                <a:cs typeface="Times New Roman" pitchFamily="18" charset="0"/>
              </a:rPr>
              <a:t>âm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mưu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xâm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chiếm</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Đại </a:t>
            </a:r>
            <a:r>
              <a:rPr lang="vi-VN" sz="2800" dirty="0">
                <a:solidFill>
                  <a:srgbClr val="0033CC"/>
                </a:solidFill>
                <a:latin typeface="Times New Roman" pitchFamily="18" charset="0"/>
                <a:cs typeface="Times New Roman" pitchFamily="18" charset="0"/>
              </a:rPr>
              <a:t>Việt.</a:t>
            </a:r>
          </a:p>
          <a:p>
            <a:pPr marL="0" indent="0" algn="just">
              <a:buNone/>
            </a:pPr>
            <a:r>
              <a:rPr lang="vi-VN" sz="2800" dirty="0">
                <a:solidFill>
                  <a:srgbClr val="0033CC"/>
                </a:solidFill>
                <a:latin typeface="Times New Roman" pitchFamily="18" charset="0"/>
                <a:cs typeface="Times New Roman" pitchFamily="18" charset="0"/>
              </a:rPr>
              <a:t>- Năm 1282, vua Trần triệu tập hội nghị Bình Than, hội nghị Diên Hồng năn 1285 để bàn kế đánh giặc.</a:t>
            </a:r>
          </a:p>
          <a:p>
            <a:pPr marL="0" indent="0" algn="just">
              <a:buNone/>
            </a:pPr>
            <a:r>
              <a:rPr lang="vi-VN" sz="2800" dirty="0">
                <a:solidFill>
                  <a:srgbClr val="0033CC"/>
                </a:solidFill>
                <a:latin typeface="Times New Roman" pitchFamily="18" charset="0"/>
                <a:cs typeface="Times New Roman" pitchFamily="18" charset="0"/>
              </a:rPr>
              <a:t>- Tháng 1- 1285, Thoát Hoan dẫn 50 vạn quân từ phía bắc, Toa Đô dẫn 10 vạn quân từ phía nam tấn công Đại Việt. Quân Trần lui về Vạn Kiếp.</a:t>
            </a:r>
          </a:p>
          <a:p>
            <a:pPr marL="0" indent="0" algn="just">
              <a:buNone/>
            </a:pPr>
            <a:r>
              <a:rPr lang="vi-VN" sz="2800" dirty="0">
                <a:solidFill>
                  <a:srgbClr val="0033CC"/>
                </a:solidFill>
                <a:latin typeface="Times New Roman" pitchFamily="18" charset="0"/>
                <a:cs typeface="Times New Roman" pitchFamily="18" charset="0"/>
              </a:rPr>
              <a:t>- Nhà Trần thực hiện kế sách “ vườn không nhà trống” rút từ Thăng Long về Thiên Trường.</a:t>
            </a:r>
          </a:p>
          <a:p>
            <a:pPr marL="0" indent="0" algn="just">
              <a:buNone/>
            </a:pPr>
            <a:r>
              <a:rPr lang="vi-VN" sz="2800" dirty="0">
                <a:solidFill>
                  <a:srgbClr val="0033CC"/>
                </a:solidFill>
                <a:latin typeface="Times New Roman" pitchFamily="18" charset="0"/>
                <a:cs typeface="Times New Roman" pitchFamily="18" charset="0"/>
              </a:rPr>
              <a:t>- Tháng 5-1285, quân Trần phản công đánh bại quân Nguyên ở Tây Kết, Hàm Tử, Chương Dương, tiến về Thăng Long.</a:t>
            </a:r>
          </a:p>
          <a:p>
            <a:pPr marL="0" indent="0" algn="just">
              <a:buNone/>
            </a:pPr>
            <a:r>
              <a:rPr lang="vi-VN" sz="2800" dirty="0">
                <a:solidFill>
                  <a:srgbClr val="0033CC"/>
                </a:solidFill>
                <a:latin typeface="Times New Roman" pitchFamily="18" charset="0"/>
                <a:cs typeface="Times New Roman" pitchFamily="18" charset="0"/>
              </a:rPr>
              <a:t>- Toa Đô tử trận, Thoát Hoan chui ống đồng bỏ chạy về nước, kháng chiến kết thúc thắng lợi.</a:t>
            </a: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vi-VN" sz="2800" dirty="0">
              <a:solidFill>
                <a:srgbClr val="FF0000"/>
              </a:solidFill>
              <a:latin typeface="Times New Roman" pitchFamily="18" charset="0"/>
              <a:cs typeface="Times New Roman" pitchFamily="18" charset="0"/>
            </a:endParaRPr>
          </a:p>
          <a:p>
            <a:pPr marL="0" indent="0" algn="just">
              <a:buNone/>
            </a:pPr>
            <a:endParaRPr lang="vi-VN" sz="2800" dirty="0">
              <a:solidFill>
                <a:srgbClr val="FF0000"/>
              </a:solidFill>
              <a:latin typeface="Times New Roman" pitchFamily="18" charset="0"/>
              <a:cs typeface="Times New Roman" pitchFamily="18" charset="0"/>
            </a:endParaRPr>
          </a:p>
          <a:p>
            <a:pPr marL="0" indent="0" algn="just">
              <a:buNone/>
            </a:pPr>
            <a:endParaRPr lang="vi-VN" sz="2800" dirty="0">
              <a:solidFill>
                <a:srgbClr val="FF0000"/>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741110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17. BA LẦN KHÁNG CHIẾN CHỐNG QUÂN XÂM LƯỢC MÔNG-NGUYÊN</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762000"/>
            <a:ext cx="9144000" cy="5105400"/>
          </a:xfrm>
        </p:spPr>
        <p:txBody>
          <a:bodyPr>
            <a:normAutofit/>
          </a:bodyPr>
          <a:lstStyle/>
          <a:p>
            <a:pPr marL="0" indent="0" algn="just">
              <a:buNone/>
            </a:pPr>
            <a:r>
              <a:rPr lang="vi-VN" sz="2800" b="1" smtClean="0">
                <a:solidFill>
                  <a:srgbClr val="0033CC"/>
                </a:solidFill>
                <a:latin typeface="Times New Roman" pitchFamily="18" charset="0"/>
                <a:cs typeface="Times New Roman" pitchFamily="18" charset="0"/>
              </a:rPr>
              <a:t>1. Cuộc kháng chiến chống quân xâm lược Mông Cổ năm 1258</a:t>
            </a:r>
            <a:endParaRPr lang="en-US" sz="2800" b="1" smtClean="0">
              <a:solidFill>
                <a:srgbClr val="0033CC"/>
              </a:solidFill>
              <a:latin typeface="Times New Roman" pitchFamily="18" charset="0"/>
              <a:cs typeface="Times New Roman" pitchFamily="18" charset="0"/>
            </a:endParaRPr>
          </a:p>
          <a:p>
            <a:pPr marL="0" indent="0" algn="just">
              <a:buNone/>
            </a:pPr>
            <a:r>
              <a:rPr lang="vi-VN" sz="2800" b="1" smtClean="0">
                <a:solidFill>
                  <a:srgbClr val="0033CC"/>
                </a:solidFill>
                <a:latin typeface="Times New Roman" pitchFamily="18" charset="0"/>
                <a:cs typeface="Times New Roman" pitchFamily="18" charset="0"/>
              </a:rPr>
              <a:t>2. Cuộc kháng chiến chống quân xâm lược Nguyên năm 1285</a:t>
            </a:r>
            <a:endParaRPr lang="en-US" sz="2800" b="1" smtClean="0">
              <a:solidFill>
                <a:srgbClr val="0033CC"/>
              </a:solidFill>
              <a:latin typeface="Times New Roman" pitchFamily="18" charset="0"/>
              <a:cs typeface="Times New Roman" pitchFamily="18" charset="0"/>
            </a:endParaRPr>
          </a:p>
          <a:p>
            <a:pPr marL="0" indent="0" algn="just">
              <a:buNone/>
            </a:pPr>
            <a:r>
              <a:rPr lang="vi-VN" sz="2800" b="1" smtClean="0">
                <a:solidFill>
                  <a:srgbClr val="0033CC"/>
                </a:solidFill>
                <a:latin typeface="Times New Roman" pitchFamily="18" charset="0"/>
                <a:cs typeface="Times New Roman" pitchFamily="18" charset="0"/>
              </a:rPr>
              <a:t>3. Cuộc kháng chiến chống quân xâm lược Nguyên năm 1287 – 1288</a:t>
            </a:r>
            <a:endParaRPr lang="en-US" sz="2800" b="1" smtClean="0">
              <a:solidFill>
                <a:srgbClr val="0033CC"/>
              </a:solidFill>
              <a:latin typeface="Times New Roman" pitchFamily="18" charset="0"/>
              <a:cs typeface="Times New Roman" pitchFamily="18" charset="0"/>
            </a:endParaRPr>
          </a:p>
          <a:p>
            <a:pPr marL="0" indent="0" algn="just">
              <a:buNone/>
            </a:pP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3613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b="1" dirty="0" smtClean="0">
                <a:solidFill>
                  <a:srgbClr val="FF0000"/>
                </a:solidFill>
                <a:latin typeface="Times New Roman" pitchFamily="18" charset="0"/>
                <a:cs typeface="Times New Roman" pitchFamily="18" charset="0"/>
              </a:rPr>
              <a:t>1. </a:t>
            </a:r>
            <a:r>
              <a:rPr lang="vi-VN" b="1" dirty="0" smtClean="0">
                <a:solidFill>
                  <a:srgbClr val="FF0000"/>
                </a:solidFill>
                <a:latin typeface="Times New Roman" pitchFamily="18" charset="0"/>
                <a:cs typeface="Times New Roman" pitchFamily="18" charset="0"/>
              </a:rPr>
              <a:t>Dựa </a:t>
            </a:r>
            <a:r>
              <a:rPr lang="vi-VN" b="1" dirty="0">
                <a:solidFill>
                  <a:srgbClr val="FF0000"/>
                </a:solidFill>
                <a:latin typeface="Times New Roman" pitchFamily="18" charset="0"/>
                <a:cs typeface="Times New Roman" pitchFamily="18" charset="0"/>
              </a:rPr>
              <a:t>vào sơ đồ 17.6 và lược đồ </a:t>
            </a:r>
            <a:r>
              <a:rPr lang="vi-VN" b="1" dirty="0" smtClean="0">
                <a:solidFill>
                  <a:srgbClr val="FF0000"/>
                </a:solidFill>
                <a:latin typeface="Times New Roman" pitchFamily="18" charset="0"/>
                <a:cs typeface="Times New Roman" pitchFamily="18" charset="0"/>
              </a:rPr>
              <a:t>17.7, em hãy </a:t>
            </a:r>
            <a:r>
              <a:rPr lang="vi-VN" b="1" dirty="0">
                <a:solidFill>
                  <a:srgbClr val="FF0000"/>
                </a:solidFill>
                <a:latin typeface="Times New Roman" pitchFamily="18" charset="0"/>
                <a:cs typeface="Times New Roman" pitchFamily="18" charset="0"/>
              </a:rPr>
              <a:t>diễn biến chính của cuộc kháng chiến chống quân Nguyên năm 1287 - 1288. </a:t>
            </a:r>
          </a:p>
          <a:p>
            <a:pPr marL="0" indent="0" algn="just">
              <a:buNone/>
            </a:pPr>
            <a:r>
              <a:rPr lang="en-US" b="1" dirty="0" smtClean="0">
                <a:solidFill>
                  <a:srgbClr val="FF0000"/>
                </a:solidFill>
                <a:latin typeface="Times New Roman" pitchFamily="18" charset="0"/>
                <a:cs typeface="Times New Roman" pitchFamily="18" charset="0"/>
              </a:rPr>
              <a:t>2. </a:t>
            </a:r>
            <a:r>
              <a:rPr lang="vi-VN" b="1" dirty="0" smtClean="0">
                <a:solidFill>
                  <a:srgbClr val="FF0000"/>
                </a:solidFill>
                <a:latin typeface="Times New Roman" pitchFamily="18" charset="0"/>
                <a:cs typeface="Times New Roman" pitchFamily="18" charset="0"/>
              </a:rPr>
              <a:t>Vì </a:t>
            </a:r>
            <a:r>
              <a:rPr lang="vi-VN" b="1" dirty="0">
                <a:solidFill>
                  <a:srgbClr val="FF0000"/>
                </a:solidFill>
                <a:latin typeface="Times New Roman" pitchFamily="18" charset="0"/>
                <a:cs typeface="Times New Roman" pitchFamily="18" charset="0"/>
              </a:rPr>
              <a:t>sao khi bước vào kháng chiến, trước thế giặc rất mạnh, Hưng Đạo Vương lại khẳng định với vua Trần: "Năm nay đánh giặc nhàn"?</a:t>
            </a:r>
          </a:p>
          <a:p>
            <a:pPr marL="0" indent="0" algn="just">
              <a:buNone/>
            </a:pPr>
            <a:endParaRPr lang="en-US" dirty="0" smtClean="0"/>
          </a:p>
          <a:p>
            <a:endParaRPr lang="en-US" dirty="0"/>
          </a:p>
          <a:p>
            <a:endParaRPr lang="en-US" dirty="0"/>
          </a:p>
        </p:txBody>
      </p:sp>
    </p:spTree>
    <p:extLst>
      <p:ext uri="{BB962C8B-B14F-4D97-AF65-F5344CB8AC3E}">
        <p14:creationId xmlns:p14="http://schemas.microsoft.com/office/powerpoint/2010/main" val="166542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smtClean="0">
                <a:solidFill>
                  <a:srgbClr val="FF0000"/>
                </a:solidFill>
                <a:latin typeface="Times New Roman" pitchFamily="18" charset="0"/>
                <a:cs typeface="Times New Roman" pitchFamily="18" charset="0"/>
              </a:rPr>
              <a:t> 32,33,34</a:t>
            </a:r>
            <a:r>
              <a:rPr lang="en-US" sz="24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17. BA LẦN KHÁNG CHIẾN CHỐNG QUÂN XÂM LƯỢC MÔNG-NGUYÊN</a:t>
            </a: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371600"/>
            <a:ext cx="9144000" cy="5105400"/>
          </a:xfrm>
        </p:spPr>
        <p:txBody>
          <a:bodyPr>
            <a:normAutofit/>
          </a:bodyPr>
          <a:lstStyle/>
          <a:p>
            <a:pPr marL="0" indent="0" algn="just">
              <a:buNone/>
            </a:pPr>
            <a:r>
              <a:rPr lang="vi-VN" sz="2800" b="1" dirty="0" smtClean="0">
                <a:solidFill>
                  <a:srgbClr val="0033CC"/>
                </a:solidFill>
                <a:latin typeface="Times New Roman" pitchFamily="18" charset="0"/>
                <a:cs typeface="Times New Roman" pitchFamily="18" charset="0"/>
              </a:rPr>
              <a:t>1. Cuộc </a:t>
            </a:r>
            <a:r>
              <a:rPr lang="vi-VN" sz="2800" b="1" dirty="0">
                <a:solidFill>
                  <a:srgbClr val="0033CC"/>
                </a:solidFill>
                <a:latin typeface="Times New Roman" pitchFamily="18" charset="0"/>
                <a:cs typeface="Times New Roman" pitchFamily="18" charset="0"/>
              </a:rPr>
              <a:t>kháng chiến chống quân xâm lược Mông Cổ năm </a:t>
            </a:r>
            <a:r>
              <a:rPr lang="vi-VN" sz="2800" b="1" dirty="0" smtClean="0">
                <a:solidFill>
                  <a:srgbClr val="0033CC"/>
                </a:solidFill>
                <a:latin typeface="Times New Roman" pitchFamily="18" charset="0"/>
                <a:cs typeface="Times New Roman" pitchFamily="18" charset="0"/>
              </a:rPr>
              <a:t>1258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2. Cuộc kháng chiến chống quân xâm lược Nguyên năm </a:t>
            </a:r>
            <a:r>
              <a:rPr lang="vi-VN" sz="2800" b="1" dirty="0" smtClean="0">
                <a:solidFill>
                  <a:srgbClr val="0033CC"/>
                </a:solidFill>
                <a:latin typeface="Times New Roman" pitchFamily="18" charset="0"/>
                <a:cs typeface="Times New Roman" pitchFamily="18" charset="0"/>
              </a:rPr>
              <a:t>1285</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3. Cuộc kháng chiến chống quân xâm lược Nguyên năm 1287 </a:t>
            </a:r>
            <a:r>
              <a:rPr lang="vi-VN" sz="2800" b="1" dirty="0" smtClean="0">
                <a:solidFill>
                  <a:srgbClr val="0033CC"/>
                </a:solidFill>
                <a:latin typeface="Times New Roman" pitchFamily="18" charset="0"/>
                <a:cs typeface="Times New Roman" pitchFamily="18" charset="0"/>
              </a:rPr>
              <a:t>– 1288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4. Nguyên nhân thắng lợi và ý nghĩa lịch sử của ba lần kháng chiến chống quân xâm lược Mông - Nguyên</a:t>
            </a: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162800"/>
          </a:xfrm>
        </p:spPr>
        <p:txBody>
          <a:bodyPr>
            <a:normAutofit fontScale="92500" lnSpcReduction="10000"/>
          </a:bodyPr>
          <a:lstStyle/>
          <a:p>
            <a:pPr marL="0" lvl="0" indent="0" algn="just">
              <a:buNone/>
            </a:pPr>
            <a:r>
              <a:rPr lang="vi-VN" sz="3000" b="1" dirty="0" smtClean="0">
                <a:solidFill>
                  <a:srgbClr val="FF0000"/>
                </a:solidFill>
                <a:latin typeface="Times New Roman" pitchFamily="18" charset="0"/>
                <a:cs typeface="Times New Roman" pitchFamily="18" charset="0"/>
              </a:rPr>
              <a:t>1</a:t>
            </a:r>
            <a:r>
              <a:rPr lang="vi-VN" sz="3000" b="1" dirty="0">
                <a:solidFill>
                  <a:srgbClr val="FF0000"/>
                </a:solidFill>
                <a:latin typeface="Times New Roman" pitchFamily="18" charset="0"/>
                <a:cs typeface="Times New Roman" pitchFamily="18" charset="0"/>
              </a:rPr>
              <a:t>. Dựa vào sơ đồ 17.6 và lược đồ 17.7, em hãy diễn biến chính của cuộc kháng chiến chống quân Nguyên năm 1287 - 1288. </a:t>
            </a:r>
            <a:endParaRPr lang="en-US" sz="3000" b="1" dirty="0" smtClean="0">
              <a:solidFill>
                <a:srgbClr val="FF0000"/>
              </a:solidFill>
              <a:latin typeface="Times New Roman" pitchFamily="18" charset="0"/>
              <a:cs typeface="Times New Roman" pitchFamily="18" charset="0"/>
            </a:endParaRPr>
          </a:p>
          <a:p>
            <a:pPr marL="0" lvl="0" indent="0" algn="just">
              <a:buNone/>
            </a:pPr>
            <a:r>
              <a:rPr lang="vi-VN" sz="3000" dirty="0" smtClean="0">
                <a:solidFill>
                  <a:srgbClr val="0033CC"/>
                </a:solidFill>
                <a:latin typeface="Times New Roman" pitchFamily="18" charset="0"/>
                <a:cs typeface="Times New Roman" pitchFamily="18" charset="0"/>
              </a:rPr>
              <a:t>- </a:t>
            </a:r>
            <a:r>
              <a:rPr lang="vi-VN" sz="3000" dirty="0">
                <a:solidFill>
                  <a:srgbClr val="0033CC"/>
                </a:solidFill>
                <a:latin typeface="Times New Roman" pitchFamily="18" charset="0"/>
                <a:cs typeface="Times New Roman" pitchFamily="18" charset="0"/>
              </a:rPr>
              <a:t>Tháng 12-1287, 50 vạn quân Nguyên do Thoát Hoan chỉ huy theo đường bộ tiến vào Đại Việt, hơn 600 chiến thuyền do Ô-Mã-Nhi theo đường thủy tiến vào vùng biển đông bắc, tiếp theo là đoàn thuyền lương.</a:t>
            </a:r>
          </a:p>
          <a:p>
            <a:pPr marL="0" indent="0" algn="just">
              <a:buNone/>
            </a:pPr>
            <a:r>
              <a:rPr lang="vi-VN" sz="3000" dirty="0">
                <a:solidFill>
                  <a:srgbClr val="0033CC"/>
                </a:solidFill>
                <a:latin typeface="Times New Roman" pitchFamily="18" charset="0"/>
                <a:cs typeface="Times New Roman" pitchFamily="18" charset="0"/>
              </a:rPr>
              <a:t>- Tại Vân Đồn Trần Khánh Dư chỉ huy quân Trần phục kích và đánh tan đoàn thuyền lương của quân Nguyên.</a:t>
            </a:r>
          </a:p>
          <a:p>
            <a:pPr marL="0" indent="0" algn="just">
              <a:buNone/>
            </a:pPr>
            <a:r>
              <a:rPr lang="vi-VN" sz="3000" dirty="0">
                <a:solidFill>
                  <a:srgbClr val="0033CC"/>
                </a:solidFill>
                <a:latin typeface="Times New Roman" pitchFamily="18" charset="0"/>
                <a:cs typeface="Times New Roman" pitchFamily="18" charset="0"/>
              </a:rPr>
              <a:t>- Quân Nguyên chiếm được thành Thăng Long “ vườn không nhà trống” nên ngày càng lâm vào thế khó khăn. Đường cùng, Thoát Hoan rút quân về nước.</a:t>
            </a:r>
          </a:p>
          <a:p>
            <a:pPr marL="0" indent="0" algn="just">
              <a:buNone/>
            </a:pPr>
            <a:r>
              <a:rPr lang="vi-VN" sz="3000" dirty="0">
                <a:solidFill>
                  <a:srgbClr val="0033CC"/>
                </a:solidFill>
                <a:latin typeface="Times New Roman" pitchFamily="18" charset="0"/>
                <a:cs typeface="Times New Roman" pitchFamily="18" charset="0"/>
              </a:rPr>
              <a:t>- Tháng 4-1288, Trần Hưng Đạo bố trí trận địa mai phục trên sông Bạch Đằng. Toàn bộ cánh quân thủy giặc bị tiêu diệt, Ô-Mã-Nhi bị bắt. Cánh quân của Thoát Hoan trên đường rút chạy cũng bị truy đuổi quyết liệt. Cuộc kháng chiến kết thúc thắng lợi.</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789513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Dựa vào sơ đồ 17.6 và lược đồ 17.7, em hãy vẽ sơ đồ thời gian những diễn biến chính của cuộc kháng chiến chống quân Nguyên năm 1287 - 1288. </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01346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347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9436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Vì sao khi bước vào kháng chiến, trước thế giặc rất mạnh, Hưng Đạo Vương lại khẳng định với vua Trần: "Năm nay đánh giặc nhàn"?</a:t>
            </a:r>
          </a:p>
          <a:p>
            <a:pPr marL="0" indent="0" algn="just">
              <a:buNone/>
            </a:pPr>
            <a:r>
              <a:rPr lang="en-US" sz="28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Khi </a:t>
            </a:r>
            <a:r>
              <a:rPr lang="vi-VN" sz="2800" dirty="0">
                <a:solidFill>
                  <a:srgbClr val="0033CC"/>
                </a:solidFill>
                <a:latin typeface="Times New Roman" pitchFamily="18" charset="0"/>
                <a:cs typeface="Times New Roman" pitchFamily="18" charset="0"/>
              </a:rPr>
              <a:t>bước vào kháng chiến, trước thế giặc rất mạnh, Hưng Đạo Vương lại khẳng định với vua Trần: “Năm nay đánh giặc nhàn” vì:</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Trong lần này, nhà Trần chủ động mai phục và tiêu diệt đoàn thuyền chở quân lương của giặc, đẩy chúng lâm vào tình thế khó khăn, thiếu thốn. </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Chủ động xây dựng trận địa mai phục trên sông Bạch Đằng, tiêu diệt gọn lực lượng quân giặc, kết thúc thắng lợi cuộc kháng chiến.</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9168921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17. BA LẦN KHÁNG CHIẾN CHỐNG QUÂN XÂM LƯỢC MÔNG-NGUYÊN</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762000"/>
            <a:ext cx="9144000" cy="5105400"/>
          </a:xfrm>
        </p:spPr>
        <p:txBody>
          <a:bodyPr>
            <a:normAutofit/>
          </a:bodyPr>
          <a:lstStyle/>
          <a:p>
            <a:pPr marL="0" indent="0" algn="just">
              <a:buNone/>
            </a:pPr>
            <a:r>
              <a:rPr lang="vi-VN" sz="2800" b="1" dirty="0" smtClean="0">
                <a:solidFill>
                  <a:srgbClr val="0033CC"/>
                </a:solidFill>
                <a:latin typeface="Times New Roman" pitchFamily="18" charset="0"/>
                <a:cs typeface="Times New Roman" pitchFamily="18" charset="0"/>
              </a:rPr>
              <a:t>1. Cuộc </a:t>
            </a:r>
            <a:r>
              <a:rPr lang="vi-VN" sz="2800" b="1" dirty="0">
                <a:solidFill>
                  <a:srgbClr val="0033CC"/>
                </a:solidFill>
                <a:latin typeface="Times New Roman" pitchFamily="18" charset="0"/>
                <a:cs typeface="Times New Roman" pitchFamily="18" charset="0"/>
              </a:rPr>
              <a:t>kháng chiến chống quân xâm lược Mông Cổ năm </a:t>
            </a:r>
            <a:r>
              <a:rPr lang="vi-VN" sz="2800" b="1" dirty="0" smtClean="0">
                <a:solidFill>
                  <a:srgbClr val="0033CC"/>
                </a:solidFill>
                <a:latin typeface="Times New Roman" pitchFamily="18" charset="0"/>
                <a:cs typeface="Times New Roman" pitchFamily="18" charset="0"/>
              </a:rPr>
              <a:t>1258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2. Cuộc kháng chiến chống quân xâm lược Nguyên năm </a:t>
            </a:r>
            <a:r>
              <a:rPr lang="vi-VN" sz="2800" b="1" dirty="0" smtClean="0">
                <a:solidFill>
                  <a:srgbClr val="0033CC"/>
                </a:solidFill>
                <a:latin typeface="Times New Roman" pitchFamily="18" charset="0"/>
                <a:cs typeface="Times New Roman" pitchFamily="18" charset="0"/>
              </a:rPr>
              <a:t>1285</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3. Cuộc kháng chiến chống quân xâm lược Nguyên năm 1287 </a:t>
            </a:r>
            <a:r>
              <a:rPr lang="vi-VN" sz="2800" b="1" dirty="0" smtClean="0">
                <a:solidFill>
                  <a:srgbClr val="0033CC"/>
                </a:solidFill>
                <a:latin typeface="Times New Roman" pitchFamily="18" charset="0"/>
                <a:cs typeface="Times New Roman" pitchFamily="18" charset="0"/>
              </a:rPr>
              <a:t>– 1288</a:t>
            </a:r>
            <a:endParaRPr lang="en-US" sz="2800" b="1" dirty="0" smtClean="0">
              <a:solidFill>
                <a:srgbClr val="0033CC"/>
              </a:solidFill>
              <a:latin typeface="Times New Roman" pitchFamily="18" charset="0"/>
              <a:cs typeface="Times New Roman" pitchFamily="18" charset="0"/>
            </a:endParaRPr>
          </a:p>
          <a:p>
            <a:pPr marL="0" indent="0" algn="just">
              <a:buNone/>
            </a:pP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17446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162800"/>
          </a:xfrm>
        </p:spPr>
        <p:txBody>
          <a:bodyPr>
            <a:normAutofit fontScale="92500" lnSpcReduction="10000"/>
          </a:bodyPr>
          <a:lstStyle/>
          <a:p>
            <a:pPr marL="0" lvl="0" indent="0" algn="just">
              <a:buNone/>
            </a:pPr>
            <a:r>
              <a:rPr lang="vi-VN" sz="3000" b="1" dirty="0">
                <a:solidFill>
                  <a:srgbClr val="FF0000"/>
                </a:solidFill>
                <a:latin typeface="Times New Roman" pitchFamily="18" charset="0"/>
                <a:cs typeface="Times New Roman" pitchFamily="18" charset="0"/>
              </a:rPr>
              <a:t>3. Cuộc kháng chiến chống quân xâm lược Nguyên năm 1287 – </a:t>
            </a:r>
            <a:r>
              <a:rPr lang="vi-VN" sz="3000" b="1" dirty="0" smtClean="0">
                <a:solidFill>
                  <a:srgbClr val="FF0000"/>
                </a:solidFill>
                <a:latin typeface="Times New Roman" pitchFamily="18" charset="0"/>
                <a:cs typeface="Times New Roman" pitchFamily="18" charset="0"/>
              </a:rPr>
              <a:t>1288</a:t>
            </a:r>
            <a:endParaRPr lang="en-US" sz="3000" dirty="0">
              <a:solidFill>
                <a:srgbClr val="FF0000"/>
              </a:solidFill>
              <a:latin typeface="Times New Roman" pitchFamily="18" charset="0"/>
              <a:cs typeface="Times New Roman" pitchFamily="18" charset="0"/>
            </a:endParaRPr>
          </a:p>
          <a:p>
            <a:pPr marL="0" indent="0" algn="just">
              <a:buNone/>
            </a:pPr>
            <a:r>
              <a:rPr lang="vi-VN" sz="3000" dirty="0">
                <a:solidFill>
                  <a:srgbClr val="0033CC"/>
                </a:solidFill>
                <a:latin typeface="Times New Roman" pitchFamily="18" charset="0"/>
                <a:cs typeface="Times New Roman" pitchFamily="18" charset="0"/>
              </a:rPr>
              <a:t>- Tháng 12-1287, 50 vạn quân Nguyên do Thoát Hoan chỉ huy theo đường bộ tiến vào Đại Việt, hơn 600 chiến thuyền do Ô-Mã-Nhi theo đường thủy tiến vào vùng biển đông bắc, tiếp theo là đoàn thuyền lương.</a:t>
            </a:r>
          </a:p>
          <a:p>
            <a:pPr marL="0" indent="0" algn="just">
              <a:buNone/>
            </a:pPr>
            <a:r>
              <a:rPr lang="vi-VN" sz="3000" dirty="0">
                <a:solidFill>
                  <a:srgbClr val="0033CC"/>
                </a:solidFill>
                <a:latin typeface="Times New Roman" pitchFamily="18" charset="0"/>
                <a:cs typeface="Times New Roman" pitchFamily="18" charset="0"/>
              </a:rPr>
              <a:t>- Tại Vân Đồn Trần Khánh Dư chỉ huy quân Trần phục kích và đánh tan đoàn thuyền lương của quân Nguyên.</a:t>
            </a:r>
          </a:p>
          <a:p>
            <a:pPr marL="0" indent="0" algn="just">
              <a:buNone/>
            </a:pPr>
            <a:r>
              <a:rPr lang="vi-VN" sz="3000" dirty="0">
                <a:solidFill>
                  <a:srgbClr val="0033CC"/>
                </a:solidFill>
                <a:latin typeface="Times New Roman" pitchFamily="18" charset="0"/>
                <a:cs typeface="Times New Roman" pitchFamily="18" charset="0"/>
              </a:rPr>
              <a:t>- Quân Nguyên chiếm được thành Thăng Long “ vườn không nhà trống” nên ngày càng lâm vào thế khó khăn. Đường cùng, Thoát Hoan rút quân về nước.</a:t>
            </a:r>
          </a:p>
          <a:p>
            <a:pPr marL="0" indent="0" algn="just">
              <a:buNone/>
            </a:pPr>
            <a:r>
              <a:rPr lang="vi-VN" sz="3000" dirty="0">
                <a:solidFill>
                  <a:srgbClr val="0033CC"/>
                </a:solidFill>
                <a:latin typeface="Times New Roman" pitchFamily="18" charset="0"/>
                <a:cs typeface="Times New Roman" pitchFamily="18" charset="0"/>
              </a:rPr>
              <a:t>- Tháng 4-1288, Trần Hưng Đạo bố trí trận địa mai phục trên sông Bạch Đằng. Toàn bộ cánh quân thủy giặc bị tiêu diệt, Ô-Mã-Nhi bị bắt. Cánh quân của Thoát Hoan trên đường rút chạy cũng bị truy đuổi quyết liệt. Cuộc kháng chiến kết thúc thắng lợi.</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970109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17. BA LẦN KHÁNG CHIẾN CHỐNG QUÂN XÂM LƯỢC MÔNG-NGUYÊN</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762000"/>
            <a:ext cx="9144000" cy="5105400"/>
          </a:xfrm>
        </p:spPr>
        <p:txBody>
          <a:bodyPr>
            <a:normAutofit/>
          </a:bodyPr>
          <a:lstStyle/>
          <a:p>
            <a:pPr marL="0" indent="0" algn="just">
              <a:buNone/>
            </a:pPr>
            <a:r>
              <a:rPr lang="vi-VN" sz="2800" b="1" dirty="0" smtClean="0">
                <a:solidFill>
                  <a:srgbClr val="0033CC"/>
                </a:solidFill>
                <a:latin typeface="Times New Roman" pitchFamily="18" charset="0"/>
                <a:cs typeface="Times New Roman" pitchFamily="18" charset="0"/>
              </a:rPr>
              <a:t>1. Cuộc </a:t>
            </a:r>
            <a:r>
              <a:rPr lang="vi-VN" sz="2800" b="1" dirty="0">
                <a:solidFill>
                  <a:srgbClr val="0033CC"/>
                </a:solidFill>
                <a:latin typeface="Times New Roman" pitchFamily="18" charset="0"/>
                <a:cs typeface="Times New Roman" pitchFamily="18" charset="0"/>
              </a:rPr>
              <a:t>kháng chiến chống quân xâm lược Mông Cổ năm </a:t>
            </a:r>
            <a:r>
              <a:rPr lang="vi-VN" sz="2800" b="1" dirty="0" smtClean="0">
                <a:solidFill>
                  <a:srgbClr val="0033CC"/>
                </a:solidFill>
                <a:latin typeface="Times New Roman" pitchFamily="18" charset="0"/>
                <a:cs typeface="Times New Roman" pitchFamily="18" charset="0"/>
              </a:rPr>
              <a:t>1258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2. Cuộc kháng chiến chống quân xâm lược Nguyên năm </a:t>
            </a:r>
            <a:r>
              <a:rPr lang="vi-VN" sz="2800" b="1" dirty="0" smtClean="0">
                <a:solidFill>
                  <a:srgbClr val="0033CC"/>
                </a:solidFill>
                <a:latin typeface="Times New Roman" pitchFamily="18" charset="0"/>
                <a:cs typeface="Times New Roman" pitchFamily="18" charset="0"/>
              </a:rPr>
              <a:t>1285</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3. Cuộc kháng chiến chống quân xâm lược Nguyên năm 1287 </a:t>
            </a:r>
            <a:r>
              <a:rPr lang="vi-VN" sz="2800" b="1" dirty="0" smtClean="0">
                <a:solidFill>
                  <a:srgbClr val="0033CC"/>
                </a:solidFill>
                <a:latin typeface="Times New Roman" pitchFamily="18" charset="0"/>
                <a:cs typeface="Times New Roman" pitchFamily="18" charset="0"/>
              </a:rPr>
              <a:t>– 1288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4. Nguyên nhân thắng lợi và ý nghĩa lịch sử của ba lần kháng chiến chống quân xâm lược Mông - Nguyên</a:t>
            </a: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22532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normAutofit/>
          </a:bodyPr>
          <a:lstStyle/>
          <a:p>
            <a:pPr marL="0" indent="0" algn="just">
              <a:buNone/>
            </a:pPr>
            <a:r>
              <a:rPr lang="en-US" sz="2800" b="1" dirty="0" smtClean="0">
                <a:solidFill>
                  <a:srgbClr val="FF0000"/>
                </a:solidFill>
                <a:latin typeface="Times New Roman" pitchFamily="18" charset="0"/>
                <a:cs typeface="Times New Roman" pitchFamily="18" charset="0"/>
              </a:rPr>
              <a:t>1.</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Phân tích nguyên nhân thắng lợi của ba lần kháng chiến chống quân xâm lược Mông - Nguyên (thế kỉ XIII). Tham khảo thêm tư liệu 17.9 cho câu trả lời của em.</a:t>
            </a:r>
          </a:p>
          <a:p>
            <a:pPr marL="0" indent="0" algn="just">
              <a:buNone/>
            </a:pPr>
            <a:r>
              <a:rPr lang="en-US" sz="2800" b="1" dirty="0" smtClean="0">
                <a:solidFill>
                  <a:srgbClr val="FF0000"/>
                </a:solidFill>
                <a:latin typeface="Times New Roman" pitchFamily="18" charset="0"/>
                <a:cs typeface="Times New Roman" pitchFamily="18" charset="0"/>
              </a:rPr>
              <a:t>2. </a:t>
            </a:r>
            <a:r>
              <a:rPr lang="vi-VN" sz="2800" b="1" dirty="0" smtClean="0">
                <a:solidFill>
                  <a:srgbClr val="FF0000"/>
                </a:solidFill>
                <a:latin typeface="Times New Roman" pitchFamily="18" charset="0"/>
                <a:cs typeface="Times New Roman" pitchFamily="18" charset="0"/>
              </a:rPr>
              <a:t>Nêu </a:t>
            </a:r>
            <a:r>
              <a:rPr lang="vi-VN" sz="2800" b="1" dirty="0">
                <a:solidFill>
                  <a:srgbClr val="FF0000"/>
                </a:solidFill>
                <a:latin typeface="Times New Roman" pitchFamily="18" charset="0"/>
                <a:cs typeface="Times New Roman" pitchFamily="18" charset="0"/>
              </a:rPr>
              <a:t>ý nghĩa lịch sử của ba lần kháng chiến chống quân xâm lược Mông - Nguyên.</a:t>
            </a:r>
          </a:p>
          <a:p>
            <a:pPr marL="0" indent="0" algn="just">
              <a:buNone/>
            </a:pPr>
            <a:r>
              <a:rPr lang="en-US" sz="2800" b="1" dirty="0" smtClean="0">
                <a:solidFill>
                  <a:srgbClr val="FF0000"/>
                </a:solidFill>
                <a:latin typeface="Times New Roman" pitchFamily="18" charset="0"/>
                <a:cs typeface="Times New Roman" pitchFamily="18" charset="0"/>
              </a:rPr>
              <a:t>3. </a:t>
            </a:r>
            <a:r>
              <a:rPr lang="vi-VN" sz="2800" b="1" dirty="0" smtClean="0">
                <a:solidFill>
                  <a:srgbClr val="FF0000"/>
                </a:solidFill>
                <a:latin typeface="Times New Roman" pitchFamily="18" charset="0"/>
                <a:cs typeface="Times New Roman" pitchFamily="18" charset="0"/>
              </a:rPr>
              <a:t>Hưng </a:t>
            </a:r>
            <a:r>
              <a:rPr lang="vi-VN" sz="2800" b="1" dirty="0">
                <a:solidFill>
                  <a:srgbClr val="FF0000"/>
                </a:solidFill>
                <a:latin typeface="Times New Roman" pitchFamily="18" charset="0"/>
                <a:cs typeface="Times New Roman" pitchFamily="18" charset="0"/>
              </a:rPr>
              <a:t>Đạo Đại Vương Trần Quốc Tuấn có vai trò như thế nào đối với triều đại nhà Trần và lịch sử dân tộc thế kỉ XIII?</a:t>
            </a:r>
          </a:p>
          <a:p>
            <a:pPr marL="0" indent="0" algn="just">
              <a:buNone/>
            </a:pPr>
            <a:endParaRPr lang="en-US" dirty="0" smtClean="0"/>
          </a:p>
          <a:p>
            <a:endParaRPr lang="en-US" dirty="0"/>
          </a:p>
          <a:p>
            <a:endParaRPr lang="en-US" dirty="0"/>
          </a:p>
        </p:txBody>
      </p:sp>
    </p:spTree>
    <p:extLst>
      <p:ext uri="{BB962C8B-B14F-4D97-AF65-F5344CB8AC3E}">
        <p14:creationId xmlns:p14="http://schemas.microsoft.com/office/powerpoint/2010/main" val="1653080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Phân tích nguyên nhân thắng lợi của ba lần kháng chiến chống quân xâm lược Mông - Nguyên (thế kỉ XIII). </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Kết quả của lòng yêu nước, của sự đoàn kết toàn dân, trên dưới một lòng cùng tham gia đánh giặc.</a:t>
            </a:r>
          </a:p>
          <a:p>
            <a:pPr marL="0" indent="0" algn="just">
              <a:buNone/>
            </a:pPr>
            <a:r>
              <a:rPr lang="vi-VN" sz="2800" dirty="0">
                <a:solidFill>
                  <a:srgbClr val="0033CC"/>
                </a:solidFill>
                <a:latin typeface="Times New Roman" pitchFamily="18" charset="0"/>
                <a:cs typeface="Times New Roman" pitchFamily="18" charset="0"/>
              </a:rPr>
              <a:t>+ Nhà Trần đã đề ra kế sách đánh giặc đúng đắn, sáng tạo, biết phát huy truyền thống đánh giặc của cha ông "lấy ít địch nhiều, lấy yếu chống mạnh", "tránh chỗ mạnh, đánh chỗ yếu",...</a:t>
            </a:r>
          </a:p>
          <a:p>
            <a:pPr marL="0" indent="0" algn="just">
              <a:buNone/>
            </a:pPr>
            <a:r>
              <a:rPr lang="vi-VN" sz="2800" dirty="0">
                <a:solidFill>
                  <a:srgbClr val="0033CC"/>
                </a:solidFill>
                <a:latin typeface="Times New Roman" pitchFamily="18" charset="0"/>
                <a:cs typeface="Times New Roman" pitchFamily="18" charset="0"/>
              </a:rPr>
              <a:t>+ Tài năng thao lược của các vua nhà Trần cùng các danh tướng như Trần Quang </a:t>
            </a:r>
            <a:r>
              <a:rPr lang="vi-VN" sz="2800" dirty="0" smtClean="0">
                <a:solidFill>
                  <a:srgbClr val="0033CC"/>
                </a:solidFill>
                <a:latin typeface="Times New Roman" pitchFamily="18" charset="0"/>
                <a:cs typeface="Times New Roman" pitchFamily="18" charset="0"/>
              </a:rPr>
              <a:t>Khải</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Trần </a:t>
            </a:r>
            <a:r>
              <a:rPr lang="vi-VN" sz="2800" dirty="0">
                <a:solidFill>
                  <a:srgbClr val="0033CC"/>
                </a:solidFill>
                <a:latin typeface="Times New Roman" pitchFamily="18" charset="0"/>
                <a:cs typeface="Times New Roman" pitchFamily="18" charset="0"/>
              </a:rPr>
              <a:t>Khánh </a:t>
            </a:r>
            <a:r>
              <a:rPr lang="vi-VN" sz="2800" dirty="0" smtClean="0">
                <a:solidFill>
                  <a:srgbClr val="0033CC"/>
                </a:solidFill>
                <a:latin typeface="Times New Roman" pitchFamily="18" charset="0"/>
                <a:cs typeface="Times New Roman" pitchFamily="18" charset="0"/>
              </a:rPr>
              <a:t>Dư</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đặc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biệt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Trần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Quốc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Tuấn</a:t>
            </a:r>
            <a:r>
              <a:rPr lang="vi-VN" sz="2800" dirty="0" smtClean="0">
                <a:solidFill>
                  <a:srgbClr val="0033CC"/>
                </a:solidFill>
                <a:latin typeface="Times New Roman" pitchFamily="18" charset="0"/>
                <a:cs typeface="Times New Roman" pitchFamily="18" charset="0"/>
              </a:rPr>
              <a:t>.</a:t>
            </a:r>
            <a:endParaRPr lang="vi-VN" sz="28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170476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normAutofit fontScale="92500"/>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Nêu ý nghĩa lịch sử của ba lần kháng chiến chống quân xâm lược Mông - Nguyên.</a:t>
            </a:r>
          </a:p>
          <a:p>
            <a:pPr marL="0" indent="0" algn="just">
              <a:buNone/>
            </a:pPr>
            <a:r>
              <a:rPr lang="vi-VN" sz="2800" dirty="0">
                <a:solidFill>
                  <a:srgbClr val="0033CC"/>
                </a:solidFill>
                <a:latin typeface="Times New Roman" pitchFamily="18" charset="0"/>
                <a:cs typeface="Times New Roman" pitchFamily="18" charset="0"/>
              </a:rPr>
              <a:t>+ Đập tan tham vọng, ý chí xâm lược của quân Mông - Nguyên, bảo vệ vững chắc nền độc lập dân tộc, mở ra nền thái bình hơn một thế kỉ cho Đại Việt. </a:t>
            </a:r>
          </a:p>
          <a:p>
            <a:pPr marL="0" indent="0" algn="just">
              <a:buNone/>
            </a:pPr>
            <a:r>
              <a:rPr lang="vi-VN" sz="2800" dirty="0">
                <a:solidFill>
                  <a:srgbClr val="0033CC"/>
                </a:solidFill>
                <a:latin typeface="Times New Roman" pitchFamily="18" charset="0"/>
                <a:cs typeface="Times New Roman" pitchFamily="18" charset="0"/>
              </a:rPr>
              <a:t>+ Chiến thắng góp phần chặn đứng làn sóng xâm lược của quân Mông - Nguyên đối với Nhật Bản và các nước Đông Nam Á. </a:t>
            </a:r>
          </a:p>
          <a:p>
            <a:pPr marL="0" indent="0" algn="just">
              <a:buNone/>
            </a:pPr>
            <a:r>
              <a:rPr lang="vi-VN" sz="2800" dirty="0">
                <a:solidFill>
                  <a:srgbClr val="0033CC"/>
                </a:solidFill>
                <a:latin typeface="Times New Roman" pitchFamily="18" charset="0"/>
                <a:cs typeface="Times New Roman" pitchFamily="18" charset="0"/>
              </a:rPr>
              <a:t>+ Khẳng định tinh thần quật cường, khí phách của một dân tộc không chịu khuất phục trước bất kì kẻ thù nào.</a:t>
            </a:r>
          </a:p>
          <a:p>
            <a:pPr marL="0" indent="0" algn="just">
              <a:buNone/>
            </a:pPr>
            <a:r>
              <a:rPr lang="vi-VN" sz="2800" dirty="0">
                <a:solidFill>
                  <a:srgbClr val="0033CC"/>
                </a:solidFill>
                <a:latin typeface="Times New Roman" pitchFamily="18" charset="0"/>
                <a:cs typeface="Times New Roman" pitchFamily="18" charset="0"/>
              </a:rPr>
              <a:t>+ Chiến thắng để lại nhiều bài học lịch sử quý giá về xây dựng khối đoàn kết quân dân trong công cuộc đấu tranh và bảo vệ Tổ quốc.</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634072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normAutofit lnSpcReduction="10000"/>
          </a:bodyPr>
          <a:lstStyle/>
          <a:p>
            <a:pPr marL="0" indent="0" algn="just">
              <a:buNone/>
            </a:pPr>
            <a:r>
              <a:rPr lang="vi-VN" sz="2800" b="1" dirty="0" smtClean="0">
                <a:solidFill>
                  <a:srgbClr val="FF0000"/>
                </a:solidFill>
                <a:latin typeface="Times New Roman" pitchFamily="18" charset="0"/>
                <a:cs typeface="Times New Roman" pitchFamily="18" charset="0"/>
              </a:rPr>
              <a:t>3</a:t>
            </a:r>
            <a:r>
              <a:rPr lang="vi-VN" sz="2800" b="1" dirty="0">
                <a:solidFill>
                  <a:srgbClr val="FF0000"/>
                </a:solidFill>
                <a:latin typeface="Times New Roman" pitchFamily="18" charset="0"/>
                <a:cs typeface="Times New Roman" pitchFamily="18" charset="0"/>
              </a:rPr>
              <a:t>. Hưng Đạo Đại Vương Trần Quốc Tuấn có vai trò như thế nào đối với triều đại nhà Trần và lịch sử dân tộc thế kỉ XIII?</a:t>
            </a:r>
          </a:p>
          <a:p>
            <a:pPr marL="0" indent="0" algn="just">
              <a:buNone/>
            </a:pPr>
            <a:r>
              <a:rPr lang="vi-VN" sz="2800" dirty="0">
                <a:solidFill>
                  <a:srgbClr val="0033CC"/>
                </a:solidFill>
                <a:latin typeface="Times New Roman" pitchFamily="18" charset="0"/>
                <a:cs typeface="Times New Roman" pitchFamily="18" charset="0"/>
              </a:rPr>
              <a:t>- Là vị chỉ huy quân đội, lãnh đạo tối cao cùng với các vua Trần.</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Đưa ra những chủ trương kế sách đúng đắn, là điều kiện tiên quyết dẫn đến thắng lợi của các cuộc kháng chiến.</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Là người huấn luyện quân đội, khích lệ tinh thần các chiến sĩ thông qua việc soạn thảo “Hịch tướng sĩ”.</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Là tác giả của các bộ binh thư nổi tiếng: Binh thư yếu lược, Vạn kiếp tông bí truyền thư.</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927721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normAutofit lnSpcReduction="10000"/>
          </a:bodyPr>
          <a:lstStyle/>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Lập được lược đồ diễn biến chính của ba lần kháng chiến </a:t>
            </a:r>
            <a:r>
              <a:rPr lang="vi-VN" dirty="0" smtClean="0">
                <a:solidFill>
                  <a:srgbClr val="0033CC"/>
                </a:solidFill>
                <a:latin typeface="Times New Roman" pitchFamily="18" charset="0"/>
                <a:cs typeface="Times New Roman" pitchFamily="18" charset="0"/>
              </a:rPr>
              <a:t>chống</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quân </a:t>
            </a:r>
            <a:r>
              <a:rPr lang="vi-VN" dirty="0">
                <a:solidFill>
                  <a:srgbClr val="0033CC"/>
                </a:solidFill>
                <a:latin typeface="Times New Roman" pitchFamily="18" charset="0"/>
                <a:cs typeface="Times New Roman" pitchFamily="18" charset="0"/>
              </a:rPr>
              <a:t>xâm lược Mông – Nguyên.</a:t>
            </a:r>
          </a:p>
          <a:p>
            <a:pPr marL="0" indent="0" algn="just">
              <a:buNone/>
            </a:pPr>
            <a:r>
              <a:rPr lang="vi-VN" dirty="0">
                <a:solidFill>
                  <a:srgbClr val="0033CC"/>
                </a:solidFill>
                <a:latin typeface="Times New Roman" pitchFamily="18" charset="0"/>
                <a:cs typeface="Times New Roman" pitchFamily="18" charset="0"/>
              </a:rPr>
              <a:t>– Phân tích được nguyên nhân thắng lợi, nêu được ý nghĩa lịch sử của ba lần kháng chiến chống quân xâm lược Mông – Nguyên, nhận </a:t>
            </a:r>
            <a:r>
              <a:rPr lang="vi-VN" dirty="0" smtClean="0">
                <a:solidFill>
                  <a:srgbClr val="0033CC"/>
                </a:solidFill>
                <a:latin typeface="Times New Roman" pitchFamily="18" charset="0"/>
                <a:cs typeface="Times New Roman" pitchFamily="18" charset="0"/>
              </a:rPr>
              <a:t>thức</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được </a:t>
            </a:r>
            <a:r>
              <a:rPr lang="vi-VN" dirty="0">
                <a:solidFill>
                  <a:srgbClr val="0033CC"/>
                </a:solidFill>
                <a:latin typeface="Times New Roman" pitchFamily="18" charset="0"/>
                <a:cs typeface="Times New Roman" pitchFamily="18" charset="0"/>
              </a:rPr>
              <a:t>sâu sắc tinh thần đoàn kết và quyết tâm chống giặc ngoại xâm của quân dân Đại Việt.</a:t>
            </a:r>
          </a:p>
          <a:p>
            <a:pPr marL="0" indent="0" algn="just">
              <a:buNone/>
            </a:pPr>
            <a:r>
              <a:rPr lang="vi-VN" dirty="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Đ</a:t>
            </a:r>
            <a:r>
              <a:rPr lang="vi-VN" dirty="0" smtClean="0">
                <a:solidFill>
                  <a:srgbClr val="0033CC"/>
                </a:solidFill>
                <a:latin typeface="Times New Roman" pitchFamily="18" charset="0"/>
                <a:cs typeface="Times New Roman" pitchFamily="18" charset="0"/>
              </a:rPr>
              <a:t>ánh </a:t>
            </a:r>
            <a:r>
              <a:rPr lang="vi-VN" dirty="0">
                <a:solidFill>
                  <a:srgbClr val="0033CC"/>
                </a:solidFill>
                <a:latin typeface="Times New Roman" pitchFamily="18" charset="0"/>
                <a:cs typeface="Times New Roman" pitchFamily="18" charset="0"/>
              </a:rPr>
              <a:t>giá được vai trò của một số nhân vật lịch sử tiêu biểu thời Trần: Trần Thủ Độ, Trần Quốc Tuấn, Trần Nhân Tông,...</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17. BA LẦN KHÁNG CHIẾN CHỐNG QUÂN XÂM LƯỢC MÔNG-NGUYÊN</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762000"/>
            <a:ext cx="9144000" cy="5105400"/>
          </a:xfrm>
        </p:spPr>
        <p:txBody>
          <a:bodyPr>
            <a:normAutofit/>
          </a:bodyPr>
          <a:lstStyle/>
          <a:p>
            <a:pPr marL="0" indent="0" algn="just">
              <a:buNone/>
            </a:pPr>
            <a:r>
              <a:rPr lang="vi-VN" sz="2800" b="1" dirty="0" smtClean="0">
                <a:solidFill>
                  <a:srgbClr val="0033CC"/>
                </a:solidFill>
                <a:latin typeface="Times New Roman" pitchFamily="18" charset="0"/>
                <a:cs typeface="Times New Roman" pitchFamily="18" charset="0"/>
              </a:rPr>
              <a:t>1. Cuộc </a:t>
            </a:r>
            <a:r>
              <a:rPr lang="vi-VN" sz="2800" b="1" dirty="0">
                <a:solidFill>
                  <a:srgbClr val="0033CC"/>
                </a:solidFill>
                <a:latin typeface="Times New Roman" pitchFamily="18" charset="0"/>
                <a:cs typeface="Times New Roman" pitchFamily="18" charset="0"/>
              </a:rPr>
              <a:t>kháng chiến chống quân xâm lược Mông Cổ năm </a:t>
            </a:r>
            <a:r>
              <a:rPr lang="vi-VN" sz="2800" b="1" dirty="0" smtClean="0">
                <a:solidFill>
                  <a:srgbClr val="0033CC"/>
                </a:solidFill>
                <a:latin typeface="Times New Roman" pitchFamily="18" charset="0"/>
                <a:cs typeface="Times New Roman" pitchFamily="18" charset="0"/>
              </a:rPr>
              <a:t>1258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2. Cuộc kháng chiến chống quân xâm lược Nguyên năm </a:t>
            </a:r>
            <a:r>
              <a:rPr lang="vi-VN" sz="2800" b="1" dirty="0" smtClean="0">
                <a:solidFill>
                  <a:srgbClr val="0033CC"/>
                </a:solidFill>
                <a:latin typeface="Times New Roman" pitchFamily="18" charset="0"/>
                <a:cs typeface="Times New Roman" pitchFamily="18" charset="0"/>
              </a:rPr>
              <a:t>1285</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3. Cuộc kháng chiến chống quân xâm lược Nguyên năm 1287 </a:t>
            </a:r>
            <a:r>
              <a:rPr lang="vi-VN" sz="2800" b="1" dirty="0" smtClean="0">
                <a:solidFill>
                  <a:srgbClr val="0033CC"/>
                </a:solidFill>
                <a:latin typeface="Times New Roman" pitchFamily="18" charset="0"/>
                <a:cs typeface="Times New Roman" pitchFamily="18" charset="0"/>
              </a:rPr>
              <a:t>– 1288</a:t>
            </a:r>
            <a:endParaRPr lang="en-US" sz="2800" b="1" dirty="0" smtClean="0">
              <a:solidFill>
                <a:srgbClr val="0033CC"/>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4. Nguyên nhân thắng lợi và ý nghĩa lịch sử của ba lần kháng chiến chống quân xâm lược Mông - Nguyên</a:t>
            </a: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05627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4</a:t>
            </a:r>
            <a:r>
              <a:rPr lang="vi-VN" sz="2800" b="1" dirty="0">
                <a:solidFill>
                  <a:srgbClr val="FF0000"/>
                </a:solidFill>
                <a:latin typeface="Times New Roman" pitchFamily="18" charset="0"/>
                <a:cs typeface="Times New Roman" pitchFamily="18" charset="0"/>
              </a:rPr>
              <a:t>. Nguyên nhân thắng lợi và ý nghĩa lịch sử của ba lần kháng chiến chống quân xâm lược Mông - Nguyên</a:t>
            </a:r>
          </a:p>
          <a:p>
            <a:pPr marL="0" indent="0" algn="just">
              <a:buNone/>
            </a:pP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Nguyên</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nhân</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thắng</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lợi</a:t>
            </a:r>
            <a:r>
              <a:rPr lang="en-US" b="1" dirty="0" smtClean="0">
                <a:solidFill>
                  <a:srgbClr val="0033CC"/>
                </a:solidFill>
                <a:latin typeface="Times New Roman" pitchFamily="18" charset="0"/>
                <a:cs typeface="Times New Roman" pitchFamily="18" charset="0"/>
              </a:rPr>
              <a:t>:</a:t>
            </a: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Kết quả của lòng yêu nước, của sự đoàn kết toàn dân, trên dưới một lòng cùng tham gia đánh giặc.</a:t>
            </a:r>
          </a:p>
          <a:p>
            <a:pPr marL="0" indent="0" algn="just">
              <a:buNone/>
            </a:pPr>
            <a:r>
              <a:rPr lang="vi-VN" dirty="0">
                <a:solidFill>
                  <a:srgbClr val="0033CC"/>
                </a:solidFill>
                <a:latin typeface="Times New Roman" pitchFamily="18" charset="0"/>
                <a:cs typeface="Times New Roman" pitchFamily="18" charset="0"/>
              </a:rPr>
              <a:t>+ Nhà Trần đã đề ra kế sách đánh giặc đúng đắn, sáng tạo, biết phát huy truyền thống đánh giặc của cha ông "lấy ít địch nhiều, lấy yếu chống mạnh", "tránh chỗ mạnh, đánh chỗ yếu",...</a:t>
            </a:r>
          </a:p>
          <a:p>
            <a:pPr marL="0" indent="0" algn="just">
              <a:buNone/>
            </a:pPr>
            <a:r>
              <a:rPr lang="vi-VN" dirty="0">
                <a:solidFill>
                  <a:srgbClr val="0033CC"/>
                </a:solidFill>
                <a:latin typeface="Times New Roman" pitchFamily="18" charset="0"/>
                <a:cs typeface="Times New Roman" pitchFamily="18" charset="0"/>
              </a:rPr>
              <a:t>+ Tài năng thao lược của các vua nhà Trần cùng các danh tướng như Trần Quang Khải và Trần Khánh Dư</a:t>
            </a:r>
            <a:r>
              <a:rPr lang="vi-VN" dirty="0" smtClean="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 Ý </a:t>
            </a:r>
            <a:r>
              <a:rPr lang="en-US" b="1" dirty="0" err="1" smtClean="0">
                <a:solidFill>
                  <a:srgbClr val="0033CC"/>
                </a:solidFill>
                <a:latin typeface="Times New Roman" pitchFamily="18" charset="0"/>
                <a:cs typeface="Times New Roman" pitchFamily="18" charset="0"/>
              </a:rPr>
              <a:t>nghĩa</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lịch</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sử</a:t>
            </a:r>
            <a:r>
              <a:rPr lang="en-US" b="1" dirty="0" smtClean="0">
                <a:solidFill>
                  <a:srgbClr val="0033CC"/>
                </a:solidFill>
                <a:latin typeface="Times New Roman" pitchFamily="18" charset="0"/>
                <a:cs typeface="Times New Roman" pitchFamily="18" charset="0"/>
              </a:rPr>
              <a:t>:</a:t>
            </a:r>
            <a:endParaRPr lang="vi-VN" b="1"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860501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4</a:t>
            </a:r>
            <a:r>
              <a:rPr lang="vi-VN" sz="2800" b="1" dirty="0">
                <a:solidFill>
                  <a:srgbClr val="FF0000"/>
                </a:solidFill>
                <a:latin typeface="Times New Roman" pitchFamily="18" charset="0"/>
                <a:cs typeface="Times New Roman" pitchFamily="18" charset="0"/>
              </a:rPr>
              <a:t>. Nguyên nhân thắng lợi và ý nghĩa lịch sử của ba lần kháng chiến chống quân xâm lược Mông - Nguyên</a:t>
            </a:r>
          </a:p>
          <a:p>
            <a:pPr marL="0" indent="0" algn="just">
              <a:buNone/>
            </a:pPr>
            <a:r>
              <a:rPr lang="en-US" sz="2800" b="1" dirty="0" smtClean="0">
                <a:solidFill>
                  <a:srgbClr val="0033CC"/>
                </a:solidFill>
                <a:latin typeface="Times New Roman" pitchFamily="18" charset="0"/>
                <a:cs typeface="Times New Roman" pitchFamily="18" charset="0"/>
              </a:rPr>
              <a:t>* Ý </a:t>
            </a:r>
            <a:r>
              <a:rPr lang="en-US" sz="2800" b="1" dirty="0" err="1" smtClean="0">
                <a:solidFill>
                  <a:srgbClr val="0033CC"/>
                </a:solidFill>
                <a:latin typeface="Times New Roman" pitchFamily="18" charset="0"/>
                <a:cs typeface="Times New Roman" pitchFamily="18" charset="0"/>
              </a:rPr>
              <a:t>nghĩa</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lịch</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sử</a:t>
            </a:r>
            <a:r>
              <a:rPr lang="en-US" sz="2800" b="1" dirty="0" smtClean="0">
                <a:solidFill>
                  <a:srgbClr val="0033CC"/>
                </a:solidFill>
                <a:latin typeface="Times New Roman" pitchFamily="18" charset="0"/>
                <a:cs typeface="Times New Roman" pitchFamily="18" charset="0"/>
              </a:rPr>
              <a:t>:</a:t>
            </a:r>
            <a:endParaRPr lang="vi-VN" sz="2800" b="1" dirty="0">
              <a:solidFill>
                <a:srgbClr val="0033CC"/>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Đập tan tham vọng, ý chí xâm lược của quân Mông - Nguyên, bảo vệ vững chắc nền độc lập dân tộc, mở ra nền thái bình hơn một thế kỉ cho Đại Việt. </a:t>
            </a:r>
          </a:p>
          <a:p>
            <a:pPr marL="0" indent="0" algn="just">
              <a:buNone/>
            </a:pPr>
            <a:r>
              <a:rPr lang="vi-VN" sz="2800" dirty="0">
                <a:solidFill>
                  <a:srgbClr val="0033CC"/>
                </a:solidFill>
                <a:latin typeface="Times New Roman" pitchFamily="18" charset="0"/>
                <a:cs typeface="Times New Roman" pitchFamily="18" charset="0"/>
              </a:rPr>
              <a:t>+ Chiến thắng góp phần chặn đứng làn sóng xâm lược của quân Mông - Nguyên đối với Nhật Bản và các nước Đông Nam Á. </a:t>
            </a:r>
          </a:p>
          <a:p>
            <a:pPr marL="0" indent="0" algn="just">
              <a:buNone/>
            </a:pPr>
            <a:r>
              <a:rPr lang="vi-VN" sz="2800" dirty="0">
                <a:solidFill>
                  <a:srgbClr val="0033CC"/>
                </a:solidFill>
                <a:latin typeface="Times New Roman" pitchFamily="18" charset="0"/>
                <a:cs typeface="Times New Roman" pitchFamily="18" charset="0"/>
              </a:rPr>
              <a:t>+ Khẳng định tinh thần quật cường, khí phách của một dân tộc không chịu khuất phục trước bất kì kẻ thù nào.</a:t>
            </a:r>
          </a:p>
          <a:p>
            <a:pPr marL="0" indent="0" algn="just">
              <a:buNone/>
            </a:pPr>
            <a:r>
              <a:rPr lang="vi-VN" sz="2800" dirty="0">
                <a:solidFill>
                  <a:srgbClr val="0033CC"/>
                </a:solidFill>
                <a:latin typeface="Times New Roman" pitchFamily="18" charset="0"/>
                <a:cs typeface="Times New Roman" pitchFamily="18" charset="0"/>
              </a:rPr>
              <a:t>+ Chiến thắng để lại nhiều bài học lịch sử quý giá về xây dựng khối đoàn kết quân dân trong công cuộc đấu tranh và bảo vệ Tổ quốc.</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372196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09600"/>
            <a:ext cx="9178636" cy="5029200"/>
          </a:xfrm>
        </p:spPr>
        <p:txBody>
          <a:bodyPr/>
          <a:lstStyle/>
          <a:p>
            <a:pPr marL="0" indent="0" algn="just">
              <a:buNone/>
            </a:pPr>
            <a:r>
              <a:rPr lang="vi-VN" b="1" dirty="0" smtClean="0">
                <a:solidFill>
                  <a:srgbClr val="FF0000"/>
                </a:solidFill>
                <a:latin typeface="Times New Roman" pitchFamily="18" charset="0"/>
                <a:cs typeface="Times New Roman" pitchFamily="18" charset="0"/>
              </a:rPr>
              <a:t>1</a:t>
            </a:r>
            <a:r>
              <a:rPr lang="en-US" b="1" dirty="0" smtClean="0">
                <a:solidFill>
                  <a:srgbClr val="FF0000"/>
                </a:solidFill>
                <a:latin typeface="Times New Roman" pitchFamily="18" charset="0"/>
                <a:cs typeface="Times New Roman" pitchFamily="18" charset="0"/>
              </a:rPr>
              <a:t>.</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Từ thông tin trong bài, em hãy điền các trận đánh tiêu biểu vào các ô trống tương ứng với từng cuộc kháng chiến.</a:t>
            </a:r>
          </a:p>
          <a:p>
            <a:pPr marL="0" indent="0" algn="just">
              <a:buNone/>
            </a:pPr>
            <a:endParaRPr lang="en-US" dirty="0" smtClean="0"/>
          </a:p>
          <a:p>
            <a:endParaRPr lang="en-US" dirty="0"/>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9601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54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6927"/>
            <a:ext cx="9137073" cy="304800"/>
          </a:xfrm>
        </p:spPr>
        <p:txBody>
          <a:bodyPr>
            <a:noAutofit/>
          </a:bodyPr>
          <a:lstStyle/>
          <a:p>
            <a:r>
              <a:rPr lang="en-US" sz="2000" b="1" dirty="0" smtClean="0">
                <a:solidFill>
                  <a:srgbClr val="FF0000"/>
                </a:solidFill>
                <a:latin typeface="Times New Roman" pitchFamily="18" charset="0"/>
                <a:cs typeface="Times New Roman" pitchFamily="18" charset="0"/>
              </a:rPr>
              <a:t>LUYỆN TẬP</a:t>
            </a:r>
            <a:endParaRPr lang="en-US" sz="2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228600"/>
            <a:ext cx="9178636" cy="5029200"/>
          </a:xfrm>
        </p:spPr>
        <p:txBody>
          <a:bodyPr/>
          <a:lstStyle/>
          <a:p>
            <a:pPr marL="0" indent="0" algn="just">
              <a:buNone/>
            </a:pPr>
            <a:r>
              <a:rPr lang="vi-VN" sz="2000" b="1" dirty="0" smtClean="0">
                <a:solidFill>
                  <a:srgbClr val="FF0000"/>
                </a:solidFill>
                <a:latin typeface="Times New Roman" pitchFamily="18" charset="0"/>
                <a:cs typeface="Times New Roman" pitchFamily="18" charset="0"/>
              </a:rPr>
              <a:t>1</a:t>
            </a:r>
            <a:r>
              <a:rPr lang="en-US" sz="2000" b="1" dirty="0" smtClean="0">
                <a:solidFill>
                  <a:srgbClr val="FF0000"/>
                </a:solidFill>
                <a:latin typeface="Times New Roman" pitchFamily="18" charset="0"/>
                <a:cs typeface="Times New Roman" pitchFamily="18" charset="0"/>
              </a:rPr>
              <a:t>.</a:t>
            </a:r>
            <a:r>
              <a:rPr lang="vi-VN" sz="2000" b="1" dirty="0" smtClean="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Từ thông tin trong bài, em hãy điền các trận đánh tiêu biểu vào các ô trống tương ứng với từng cuộc kháng chiến.</a:t>
            </a:r>
          </a:p>
          <a:p>
            <a:pPr marL="0" indent="0" algn="just">
              <a:buNone/>
            </a:pPr>
            <a:endParaRPr lang="en-US" dirty="0" smtClean="0"/>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990599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684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78636" cy="6096000"/>
          </a:xfrm>
        </p:spPr>
        <p:txBody>
          <a:bodyPr>
            <a:normAutofit fontScale="85000" lnSpcReduction="10000"/>
          </a:bodyPr>
          <a:lstStyle/>
          <a:p>
            <a:pPr marL="0" indent="0" algn="just">
              <a:buNone/>
            </a:pPr>
            <a:r>
              <a:rPr lang="vi-VN" b="1" dirty="0" smtClean="0">
                <a:solidFill>
                  <a:srgbClr val="FF0000"/>
                </a:solidFill>
                <a:latin typeface="Times New Roman" pitchFamily="18" charset="0"/>
                <a:cs typeface="Times New Roman" pitchFamily="18" charset="0"/>
              </a:rPr>
              <a:t>2</a:t>
            </a:r>
            <a:r>
              <a:rPr lang="en-US" b="1" dirty="0" smtClean="0">
                <a:solidFill>
                  <a:srgbClr val="FF0000"/>
                </a:solidFill>
                <a:latin typeface="Times New Roman" pitchFamily="18" charset="0"/>
                <a:cs typeface="Times New Roman" pitchFamily="18" charset="0"/>
              </a:rPr>
              <a:t>.</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Từ kiến thức đã học, em hãy đánh giá vai trò của Trần Thủ Độ và Trần Hưng Đạo trong các cuộc kháng chiến chống xâm lược Mông - Nguyên.</a:t>
            </a:r>
          </a:p>
          <a:p>
            <a:pPr marL="0" indent="0" algn="just">
              <a:buNone/>
            </a:pPr>
            <a:r>
              <a:rPr lang="vi-VN" sz="3300" b="1" dirty="0">
                <a:solidFill>
                  <a:srgbClr val="0033CC"/>
                </a:solidFill>
                <a:latin typeface="Times New Roman" pitchFamily="18" charset="0"/>
                <a:cs typeface="Times New Roman" pitchFamily="18" charset="0"/>
              </a:rPr>
              <a:t>* Vai trò của Trần Thủ Độ:</a:t>
            </a:r>
          </a:p>
          <a:p>
            <a:pPr marL="0" indent="0" algn="just">
              <a:buNone/>
            </a:pPr>
            <a:r>
              <a:rPr lang="vi-VN" sz="3300" dirty="0" smtClean="0">
                <a:solidFill>
                  <a:srgbClr val="0033CC"/>
                </a:solidFill>
                <a:latin typeface="Times New Roman" pitchFamily="18" charset="0"/>
                <a:cs typeface="Times New Roman" pitchFamily="18" charset="0"/>
              </a:rPr>
              <a:t>- </a:t>
            </a:r>
            <a:r>
              <a:rPr lang="vi-VN" sz="3300" dirty="0">
                <a:solidFill>
                  <a:srgbClr val="0033CC"/>
                </a:solidFill>
                <a:latin typeface="Times New Roman" pitchFamily="18" charset="0"/>
                <a:cs typeface="Times New Roman" pitchFamily="18" charset="0"/>
              </a:rPr>
              <a:t>Kháng chiến chống quân xâm lược Mông Cổ năm 1258 này, Trần Thủ Độ giữ vai trò là Tổng chỉ huy của cuộc chiến đấu.</a:t>
            </a:r>
          </a:p>
          <a:p>
            <a:pPr marL="0" indent="0" algn="just">
              <a:buNone/>
            </a:pPr>
            <a:r>
              <a:rPr lang="vi-VN" sz="3300" dirty="0" smtClean="0">
                <a:solidFill>
                  <a:srgbClr val="0033CC"/>
                </a:solidFill>
                <a:latin typeface="Times New Roman" pitchFamily="18" charset="0"/>
                <a:cs typeface="Times New Roman" pitchFamily="18" charset="0"/>
              </a:rPr>
              <a:t>- </a:t>
            </a:r>
            <a:r>
              <a:rPr lang="vi-VN" sz="3300" dirty="0">
                <a:solidFill>
                  <a:srgbClr val="0033CC"/>
                </a:solidFill>
                <a:latin typeface="Times New Roman" pitchFamily="18" charset="0"/>
                <a:cs typeface="Times New Roman" pitchFamily="18" charset="0"/>
              </a:rPr>
              <a:t>Củng cố, giữ vững tinh thần dám đánh và quyết thắng của quân dân Đại Việt. Khi trả lời vua Trần rằng: - Đầu tôi chưa rơi xuống đất, xin bệ hạ đừng lo!</a:t>
            </a:r>
          </a:p>
          <a:p>
            <a:pPr marL="0" indent="0" algn="just">
              <a:buNone/>
            </a:pPr>
            <a:r>
              <a:rPr lang="vi-VN" sz="3300" b="1" dirty="0" smtClean="0">
                <a:solidFill>
                  <a:srgbClr val="0033CC"/>
                </a:solidFill>
                <a:latin typeface="Times New Roman" pitchFamily="18" charset="0"/>
                <a:cs typeface="Times New Roman" pitchFamily="18" charset="0"/>
              </a:rPr>
              <a:t>* </a:t>
            </a:r>
            <a:r>
              <a:rPr lang="vi-VN" sz="3300" b="1" dirty="0">
                <a:solidFill>
                  <a:srgbClr val="0033CC"/>
                </a:solidFill>
                <a:latin typeface="Times New Roman" pitchFamily="18" charset="0"/>
                <a:cs typeface="Times New Roman" pitchFamily="18" charset="0"/>
              </a:rPr>
              <a:t>Vai trò của Trần Hưng Đạo:</a:t>
            </a:r>
          </a:p>
          <a:p>
            <a:pPr marL="0" indent="0" algn="just">
              <a:buNone/>
            </a:pPr>
            <a:r>
              <a:rPr lang="vi-VN" sz="3300" dirty="0" smtClean="0">
                <a:solidFill>
                  <a:srgbClr val="0033CC"/>
                </a:solidFill>
                <a:latin typeface="Times New Roman" pitchFamily="18" charset="0"/>
                <a:cs typeface="Times New Roman" pitchFamily="18" charset="0"/>
              </a:rPr>
              <a:t>- </a:t>
            </a:r>
            <a:r>
              <a:rPr lang="vi-VN" sz="3300" dirty="0">
                <a:solidFill>
                  <a:srgbClr val="0033CC"/>
                </a:solidFill>
                <a:latin typeface="Times New Roman" pitchFamily="18" charset="0"/>
                <a:cs typeface="Times New Roman" pitchFamily="18" charset="0"/>
              </a:rPr>
              <a:t>Là vị chỉ huy quân đội, lãnh đạo tối cao cùng với các vua Trần.</a:t>
            </a:r>
          </a:p>
          <a:p>
            <a:pPr marL="0" indent="0" algn="just">
              <a:buNone/>
            </a:pPr>
            <a:r>
              <a:rPr lang="vi-VN" sz="3300" dirty="0" smtClean="0">
                <a:solidFill>
                  <a:srgbClr val="0033CC"/>
                </a:solidFill>
                <a:latin typeface="Times New Roman" pitchFamily="18" charset="0"/>
                <a:cs typeface="Times New Roman" pitchFamily="18" charset="0"/>
              </a:rPr>
              <a:t>- </a:t>
            </a:r>
            <a:r>
              <a:rPr lang="vi-VN" sz="3300" dirty="0">
                <a:solidFill>
                  <a:srgbClr val="0033CC"/>
                </a:solidFill>
                <a:latin typeface="Times New Roman" pitchFamily="18" charset="0"/>
                <a:cs typeface="Times New Roman" pitchFamily="18" charset="0"/>
              </a:rPr>
              <a:t>Đưa ra những chủ trương kế sách đúng đắn, là điều kiện tiên quyết dẫn đến thắng lợi của các cuộc kháng chiến.</a:t>
            </a:r>
          </a:p>
          <a:p>
            <a:pPr marL="0" indent="0" algn="just">
              <a:buNone/>
            </a:pPr>
            <a:endParaRPr lang="vi-VN" dirty="0">
              <a:solidFill>
                <a:srgbClr val="0033CC"/>
              </a:solidFill>
              <a:latin typeface="Times New Roman" pitchFamily="18" charset="0"/>
              <a:cs typeface="Times New Roman" pitchFamily="18" charset="0"/>
            </a:endParaRPr>
          </a:p>
          <a:p>
            <a:pPr marL="0" indent="0" algn="just">
              <a:buNone/>
            </a:pPr>
            <a:endParaRPr lang="vi-VN" dirty="0">
              <a:solidFill>
                <a:srgbClr val="0033CC"/>
              </a:solidFill>
              <a:latin typeface="Times New Roman" pitchFamily="18" charset="0"/>
              <a:cs typeface="Times New Roman" pitchFamily="18" charset="0"/>
            </a:endParaRPr>
          </a:p>
          <a:p>
            <a:pPr marL="0" indent="0" algn="just">
              <a:buNone/>
            </a:pPr>
            <a:endParaRPr lang="vi-VN" dirty="0">
              <a:solidFill>
                <a:srgbClr val="0033CC"/>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802543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78636" cy="6096000"/>
          </a:xfrm>
        </p:spPr>
        <p:txBody>
          <a:bodyPr>
            <a:normAutofit/>
          </a:bodyPr>
          <a:lstStyle/>
          <a:p>
            <a:pPr marL="0" indent="0" algn="just">
              <a:buNone/>
            </a:pPr>
            <a:r>
              <a:rPr lang="en-US" b="1" dirty="0" smtClean="0">
                <a:solidFill>
                  <a:srgbClr val="FF0000"/>
                </a:solidFill>
                <a:latin typeface="Times New Roman" pitchFamily="18" charset="0"/>
                <a:cs typeface="Times New Roman" pitchFamily="18" charset="0"/>
              </a:rPr>
              <a:t>1</a:t>
            </a:r>
            <a:r>
              <a:rPr lang="en-US" b="1" dirty="0">
                <a:solidFill>
                  <a:srgbClr val="FF0000"/>
                </a:solidFill>
                <a:latin typeface="Times New Roman" pitchFamily="18" charset="0"/>
                <a:cs typeface="Times New Roman" pitchFamily="18" charset="0"/>
              </a:rPr>
              <a:t>.</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Theo em, nhân tố quyết định tạo nên chiến thắng trong các cuộc kháng chiến chống Mông - Nguyên là gì? Nhân tố đó được kế thừa và phát huy như thế nào trong thời bình?</a:t>
            </a:r>
            <a:endParaRPr lang="vi-VN" dirty="0">
              <a:solidFill>
                <a:srgbClr val="0033CC"/>
              </a:solidFill>
              <a:latin typeface="Times New Roman" pitchFamily="18" charset="0"/>
              <a:cs typeface="Times New Roman" pitchFamily="18" charset="0"/>
            </a:endParaRPr>
          </a:p>
          <a:p>
            <a:pPr marL="0" indent="0" algn="just">
              <a:buNone/>
            </a:pPr>
            <a:endParaRPr lang="vi-VN" dirty="0">
              <a:solidFill>
                <a:srgbClr val="0033CC"/>
              </a:solidFill>
              <a:latin typeface="Times New Roman" pitchFamily="18" charset="0"/>
              <a:cs typeface="Times New Roman" pitchFamily="18" charset="0"/>
            </a:endParaRPr>
          </a:p>
          <a:p>
            <a:pPr marL="0" indent="0" algn="just">
              <a:buNone/>
            </a:pPr>
            <a:endParaRPr lang="vi-VN" dirty="0">
              <a:solidFill>
                <a:srgbClr val="0033CC"/>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08128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304800"/>
          </a:xfrm>
        </p:spPr>
        <p:txBody>
          <a:bodyPr>
            <a:noAutofit/>
          </a:bodyPr>
          <a:lstStyle/>
          <a:p>
            <a:r>
              <a:rPr lang="en-US" sz="3200" b="1" dirty="0" smtClean="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381000"/>
            <a:ext cx="9178636" cy="6477000"/>
          </a:xfrm>
        </p:spPr>
        <p:txBody>
          <a:bodyPr>
            <a:normAutofit fontScale="92500" lnSpcReduction="10000"/>
          </a:bodyPr>
          <a:lstStyle/>
          <a:p>
            <a:pPr marL="0" indent="0" algn="just">
              <a:buNone/>
            </a:pPr>
            <a:r>
              <a:rPr lang="en-US" sz="2400" b="1" dirty="0" smtClean="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a:t>
            </a:r>
            <a:r>
              <a:rPr lang="vi-VN"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Theo em, nhân tố quyết định tạo nên chiến thắng trong các cuộc kháng chiến chống Mông - Nguyên là gì? Nhân tố đó được kế thừa và phát huy như thế nào trong thời bình?</a:t>
            </a:r>
            <a:endParaRPr lang="vi-VN" sz="2400" dirty="0">
              <a:solidFill>
                <a:srgbClr val="0033CC"/>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 </a:t>
            </a:r>
            <a:r>
              <a:rPr lang="vi-VN" dirty="0" smtClean="0">
                <a:solidFill>
                  <a:srgbClr val="0033CC"/>
                </a:solidFill>
                <a:latin typeface="Times New Roman" pitchFamily="18" charset="0"/>
                <a:cs typeface="Times New Roman" pitchFamily="18" charset="0"/>
              </a:rPr>
              <a:t>Nhân </a:t>
            </a:r>
            <a:r>
              <a:rPr lang="vi-VN" dirty="0">
                <a:solidFill>
                  <a:srgbClr val="0033CC"/>
                </a:solidFill>
                <a:latin typeface="Times New Roman" pitchFamily="18" charset="0"/>
                <a:cs typeface="Times New Roman" pitchFamily="18" charset="0"/>
              </a:rPr>
              <a:t>tố quan quyết định tạo nên chiến thắng trong các cuộc kháng chiến chống Mông - Nguyên là: “vua tôi đồng lòng, anh em hòa mục, cả nước góp sức” và sự chỉ đạo chiến lược sáng suốt, tài tình của Bộ Thống soái Đại Việt, đứng đầu là các vua Trần và Hưng Đạo vương Trần Quốc Tuấn.</a:t>
            </a:r>
          </a:p>
          <a:p>
            <a:pPr marL="0" indent="0" algn="just">
              <a:buNone/>
            </a:pPr>
            <a:r>
              <a:rPr lang="en-US" dirty="0" smtClean="0">
                <a:solidFill>
                  <a:srgbClr val="0033CC"/>
                </a:solidFill>
                <a:latin typeface="Times New Roman" pitchFamily="18" charset="0"/>
                <a:cs typeface="Times New Roman" pitchFamily="18" charset="0"/>
              </a:rPr>
              <a:t>   * </a:t>
            </a:r>
            <a:r>
              <a:rPr lang="vi-VN" dirty="0" smtClean="0">
                <a:solidFill>
                  <a:srgbClr val="0033CC"/>
                </a:solidFill>
                <a:latin typeface="Times New Roman" pitchFamily="18" charset="0"/>
                <a:cs typeface="Times New Roman" pitchFamily="18" charset="0"/>
              </a:rPr>
              <a:t>Nhân </a:t>
            </a:r>
            <a:r>
              <a:rPr lang="vi-VN" dirty="0">
                <a:solidFill>
                  <a:srgbClr val="0033CC"/>
                </a:solidFill>
                <a:latin typeface="Times New Roman" pitchFamily="18" charset="0"/>
                <a:cs typeface="Times New Roman" pitchFamily="18" charset="0"/>
              </a:rPr>
              <a:t>tố đó được kế thừa và phát huy trong thời bình:</a:t>
            </a: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Nhân dân tin tưởng và đồng lòng với sự lãnh đạo sáng suốt của Đảng Cộng Sản Việt Nam.</a:t>
            </a: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Nhân dân chung sức đồng lòng cùng Đảng quyết tâm khắc phục các hậu quả do thiên tai gây ra, chống lại đại dịch covid 19,v.v…</a:t>
            </a:r>
          </a:p>
          <a:p>
            <a:pPr marL="0" indent="0" algn="just">
              <a:buNone/>
            </a:pPr>
            <a:endParaRPr lang="vi-VN" dirty="0">
              <a:solidFill>
                <a:srgbClr val="0033CC"/>
              </a:solidFill>
              <a:latin typeface="Times New Roman" pitchFamily="18" charset="0"/>
              <a:cs typeface="Times New Roman" pitchFamily="18" charset="0"/>
            </a:endParaRPr>
          </a:p>
          <a:p>
            <a:pPr marL="0" indent="0" algn="just">
              <a:buNone/>
            </a:pPr>
            <a:endParaRPr lang="vi-VN" dirty="0">
              <a:solidFill>
                <a:srgbClr val="0033CC"/>
              </a:solidFill>
              <a:latin typeface="Times New Roman" pitchFamily="18" charset="0"/>
              <a:cs typeface="Times New Roman" pitchFamily="18" charset="0"/>
            </a:endParaRPr>
          </a:p>
          <a:p>
            <a:pPr marL="0" indent="0" algn="just">
              <a:buNone/>
            </a:pPr>
            <a:endParaRPr lang="vi-VN" dirty="0">
              <a:solidFill>
                <a:srgbClr val="0033CC"/>
              </a:solidFill>
              <a:latin typeface="Times New Roman" pitchFamily="18" charset="0"/>
              <a:cs typeface="Times New Roman" pitchFamily="18" charset="0"/>
            </a:endParaRPr>
          </a:p>
          <a:p>
            <a:pPr marL="0" indent="0" algn="just">
              <a:buNone/>
            </a:pPr>
            <a:endParaRPr lang="vi-VN" dirty="0">
              <a:solidFill>
                <a:srgbClr val="0033CC"/>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03849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685800"/>
          </a:xfrm>
        </p:spPr>
        <p:txBody>
          <a:bodyPr>
            <a:normAutofit/>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5867400"/>
          </a:xfrm>
        </p:spPr>
        <p:txBody>
          <a:bodyPr>
            <a:normAutofit/>
          </a:bodyPr>
          <a:lstStyle/>
          <a:p>
            <a:pPr marL="0" marR="0" indent="0" algn="just">
              <a:spcBef>
                <a:spcPts val="0"/>
              </a:spcBef>
              <a:spcAft>
                <a:spcPts val="0"/>
              </a:spcAft>
              <a:buNone/>
            </a:pPr>
            <a:r>
              <a:rPr lang="en-US" sz="2800" b="1" dirty="0">
                <a:solidFill>
                  <a:srgbClr val="FF0000"/>
                </a:solidFill>
                <a:latin typeface="Times New Roman"/>
                <a:ea typeface="Times New Roman"/>
              </a:rPr>
              <a:t>a)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vừa</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a:solidFill>
                  <a:srgbClr val="FF0000"/>
                </a:solidFill>
                <a:latin typeface="Times New Roman"/>
                <a:ea typeface="Times New Roman"/>
              </a:rPr>
              <a:t>:</a:t>
            </a:r>
            <a:endParaRPr lang="en-US" sz="2800" dirty="0">
              <a:solidFill>
                <a:srgbClr val="FF0000"/>
              </a:solidFill>
              <a:latin typeface="Times New Roman"/>
              <a:ea typeface="Times New Roman"/>
            </a:endParaRPr>
          </a:p>
          <a:p>
            <a:pPr marL="0" marR="0" indent="0" algn="just">
              <a:spcBef>
                <a:spcPts val="0"/>
              </a:spcBef>
              <a:spcAft>
                <a:spcPts val="0"/>
              </a:spcAft>
              <a:buNone/>
            </a:pPr>
            <a:r>
              <a:rPr lang="vi-VN" sz="2800" dirty="0">
                <a:solidFill>
                  <a:srgbClr val="0033CC"/>
                </a:solidFill>
                <a:latin typeface="Times New Roman"/>
                <a:ea typeface="Times New Roman"/>
              </a:rPr>
              <a:t>– Lập được lược đồ diễn biến chính của ba lần kháng chiến chống quân xâm lược Mông – Nguyên.</a:t>
            </a:r>
          </a:p>
          <a:p>
            <a:pPr marL="0" marR="0" indent="0" algn="just">
              <a:spcBef>
                <a:spcPts val="0"/>
              </a:spcBef>
              <a:spcAft>
                <a:spcPts val="0"/>
              </a:spcAft>
              <a:buNone/>
            </a:pPr>
            <a:r>
              <a:rPr lang="vi-VN" sz="2800" dirty="0">
                <a:solidFill>
                  <a:srgbClr val="0033CC"/>
                </a:solidFill>
                <a:latin typeface="Times New Roman"/>
                <a:ea typeface="Times New Roman"/>
              </a:rPr>
              <a:t>– Phân tích được nguyên nhân thắng lợi, nêu được ý nghĩa lịch sử của ba lần kháng chiến chống quân xâm lược Mông – Nguyên, nhận thức được sâu sắc tinh thần đoàn kết và quyết tâm chống giặc ngoại xâm của quân dân Đại Việt.</a:t>
            </a:r>
          </a:p>
          <a:p>
            <a:pPr marL="0" marR="0" indent="0" algn="just">
              <a:spcBef>
                <a:spcPts val="0"/>
              </a:spcBef>
              <a:spcAft>
                <a:spcPts val="0"/>
              </a:spcAft>
              <a:buNone/>
            </a:pPr>
            <a:r>
              <a:rPr lang="vi-VN" sz="2800" dirty="0">
                <a:solidFill>
                  <a:srgbClr val="0033CC"/>
                </a:solidFill>
                <a:latin typeface="Times New Roman"/>
                <a:ea typeface="Times New Roman"/>
              </a:rPr>
              <a:t>– Đánh giá được vai trò của một số nhân vật lịch sử tiêu biểu thời Trần: Trần Thủ Độ, Trần Quốc Tuấn, Trần Nhân Tông</a:t>
            </a:r>
            <a:r>
              <a:rPr lang="vi-VN" sz="2800" dirty="0" smtClean="0">
                <a:solidFill>
                  <a:srgbClr val="0033CC"/>
                </a:solidFill>
                <a:latin typeface="Times New Roman"/>
                <a:ea typeface="Times New Roman"/>
              </a:rPr>
              <a:t>,...</a:t>
            </a:r>
            <a:endParaRPr lang="vi-VN" sz="2800" dirty="0">
              <a:solidFill>
                <a:srgbClr val="0033CC"/>
              </a:solidFill>
              <a:latin typeface="Times New Roman"/>
              <a:ea typeface="Times New Roman"/>
            </a:endParaRPr>
          </a:p>
          <a:p>
            <a:pPr marL="0" marR="0" indent="0" algn="just">
              <a:spcBef>
                <a:spcPts val="0"/>
              </a:spcBef>
              <a:spcAft>
                <a:spcPts val="0"/>
              </a:spcAft>
              <a:buNone/>
            </a:pPr>
            <a:r>
              <a:rPr lang="en-US" sz="2800" b="1" dirty="0" smtClean="0">
                <a:solidFill>
                  <a:srgbClr val="FF0000"/>
                </a:solidFill>
                <a:latin typeface="Times New Roman"/>
                <a:ea typeface="Times New Roman"/>
              </a:rPr>
              <a:t>b</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sắp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smtClean="0">
                <a:solidFill>
                  <a:srgbClr val="FF0000"/>
                </a:solidFill>
                <a:latin typeface="Times New Roman"/>
                <a:ea typeface="Times New Roman"/>
              </a:rPr>
              <a:t>:</a:t>
            </a:r>
          </a:p>
          <a:p>
            <a:pPr marL="0" marR="0" indent="0" algn="just">
              <a:spcBef>
                <a:spcPts val="0"/>
              </a:spcBef>
              <a:spcAft>
                <a:spcPts val="0"/>
              </a:spcAft>
              <a:buNone/>
            </a:pPr>
            <a:endParaRPr lang="en-US" sz="2800" dirty="0">
              <a:solidFill>
                <a:srgbClr val="0033CC"/>
              </a:solidFill>
              <a:latin typeface="Times New Roman"/>
              <a:ea typeface="Times New Roman"/>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685800"/>
          </a:xfrm>
        </p:spPr>
        <p:txBody>
          <a:bodyPr>
            <a:normAutofit/>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5867400"/>
          </a:xfrm>
        </p:spPr>
        <p:txBody>
          <a:bodyPr>
            <a:normAutofit/>
          </a:bodyPr>
          <a:lstStyle/>
          <a:p>
            <a:pPr marL="0" marR="0" indent="0" algn="just">
              <a:spcBef>
                <a:spcPts val="0"/>
              </a:spcBef>
              <a:spcAft>
                <a:spcPts val="0"/>
              </a:spcAft>
              <a:buNone/>
            </a:pPr>
            <a:r>
              <a:rPr lang="en-US" sz="2800" b="1" dirty="0">
                <a:solidFill>
                  <a:srgbClr val="FF0000"/>
                </a:solidFill>
                <a:latin typeface="Times New Roman"/>
                <a:ea typeface="Times New Roman"/>
              </a:rPr>
              <a:t>a)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vừa</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a:solidFill>
                  <a:srgbClr val="FF0000"/>
                </a:solidFill>
                <a:latin typeface="Times New Roman"/>
                <a:ea typeface="Times New Roman"/>
              </a:rPr>
              <a:t>:</a:t>
            </a:r>
            <a:endParaRPr lang="en-US" sz="2800" dirty="0">
              <a:solidFill>
                <a:srgbClr val="FF0000"/>
              </a:solidFill>
              <a:latin typeface="Times New Roman"/>
              <a:ea typeface="Times New Roman"/>
            </a:endParaRPr>
          </a:p>
          <a:p>
            <a:pPr marL="0" marR="0" indent="0" algn="just">
              <a:spcBef>
                <a:spcPts val="0"/>
              </a:spcBef>
              <a:spcAft>
                <a:spcPts val="0"/>
              </a:spcAft>
              <a:buNone/>
            </a:pPr>
            <a:r>
              <a:rPr lang="en-US" sz="2800" b="1" dirty="0" smtClean="0">
                <a:solidFill>
                  <a:srgbClr val="FF0000"/>
                </a:solidFill>
                <a:latin typeface="Times New Roman"/>
                <a:ea typeface="Times New Roman"/>
              </a:rPr>
              <a:t>b</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Bài</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sắp</a:t>
            </a:r>
            <a:r>
              <a:rPr lang="en-US" sz="2800" b="1" dirty="0">
                <a:solidFill>
                  <a:srgbClr val="FF0000"/>
                </a:solidFill>
                <a:latin typeface="Times New Roman"/>
                <a:ea typeface="Times New Roman"/>
              </a:rPr>
              <a:t> </a:t>
            </a:r>
            <a:r>
              <a:rPr lang="en-US" sz="2800" b="1" dirty="0" err="1">
                <a:solidFill>
                  <a:srgbClr val="FF0000"/>
                </a:solidFill>
                <a:latin typeface="Times New Roman"/>
                <a:ea typeface="Times New Roman"/>
              </a:rPr>
              <a:t>học</a:t>
            </a:r>
            <a:r>
              <a:rPr lang="en-US" sz="2800" b="1" dirty="0" smtClean="0">
                <a:solidFill>
                  <a:srgbClr val="FF0000"/>
                </a:solidFill>
                <a:latin typeface="Times New Roman"/>
                <a:ea typeface="Times New Roman"/>
              </a:rPr>
              <a:t>:</a:t>
            </a:r>
          </a:p>
          <a:p>
            <a:pPr marL="0" marR="0" indent="0" algn="just">
              <a:spcBef>
                <a:spcPts val="0"/>
              </a:spcBef>
              <a:spcAft>
                <a:spcPts val="0"/>
              </a:spcAft>
              <a:buNone/>
            </a:pPr>
            <a:r>
              <a:rPr lang="vi-VN" sz="2800" dirty="0">
                <a:solidFill>
                  <a:srgbClr val="0033CC"/>
                </a:solidFill>
                <a:latin typeface="Times New Roman"/>
                <a:ea typeface="Times New Roman"/>
              </a:rPr>
              <a:t>– Trình bày được sự ra đời của nhà Hồ.</a:t>
            </a:r>
          </a:p>
          <a:p>
            <a:pPr marL="0" marR="0" indent="0" algn="just">
              <a:spcBef>
                <a:spcPts val="0"/>
              </a:spcBef>
              <a:spcAft>
                <a:spcPts val="0"/>
              </a:spcAft>
              <a:buNone/>
            </a:pPr>
            <a:r>
              <a:rPr lang="vi-VN" sz="2800" dirty="0">
                <a:solidFill>
                  <a:srgbClr val="0033CC"/>
                </a:solidFill>
                <a:latin typeface="Times New Roman"/>
                <a:ea typeface="Times New Roman"/>
              </a:rPr>
              <a:t>– Giới thiệu được một số nội dung chủ yếu trong cải cách của Hồ </a:t>
            </a:r>
            <a:r>
              <a:rPr lang="vi-VN" sz="2800" dirty="0" smtClean="0">
                <a:solidFill>
                  <a:srgbClr val="0033CC"/>
                </a:solidFill>
                <a:latin typeface="Times New Roman"/>
                <a:ea typeface="Times New Roman"/>
              </a:rPr>
              <a:t>Quý</a:t>
            </a:r>
            <a:r>
              <a:rPr lang="en-US" sz="2800" dirty="0" smtClean="0">
                <a:solidFill>
                  <a:srgbClr val="0033CC"/>
                </a:solidFill>
                <a:latin typeface="Times New Roman"/>
                <a:ea typeface="Times New Roman"/>
              </a:rPr>
              <a:t> </a:t>
            </a:r>
            <a:r>
              <a:rPr lang="vi-VN" sz="2800" dirty="0" smtClean="0">
                <a:solidFill>
                  <a:srgbClr val="0033CC"/>
                </a:solidFill>
                <a:latin typeface="Times New Roman"/>
                <a:ea typeface="Times New Roman"/>
              </a:rPr>
              <a:t>Ly </a:t>
            </a:r>
            <a:r>
              <a:rPr lang="vi-VN" sz="2800" dirty="0">
                <a:solidFill>
                  <a:srgbClr val="0033CC"/>
                </a:solidFill>
                <a:latin typeface="Times New Roman"/>
                <a:ea typeface="Times New Roman"/>
              </a:rPr>
              <a:t>và nêu được tác động của những cải cách ấy đối với xã hội </a:t>
            </a:r>
            <a:r>
              <a:rPr lang="vi-VN" sz="2800" dirty="0" smtClean="0">
                <a:solidFill>
                  <a:srgbClr val="0033CC"/>
                </a:solidFill>
                <a:latin typeface="Times New Roman"/>
                <a:ea typeface="Times New Roman"/>
              </a:rPr>
              <a:t>thời</a:t>
            </a:r>
            <a:r>
              <a:rPr lang="en-US" sz="2800" dirty="0" smtClean="0">
                <a:solidFill>
                  <a:srgbClr val="0033CC"/>
                </a:solidFill>
                <a:latin typeface="Times New Roman"/>
                <a:ea typeface="Times New Roman"/>
              </a:rPr>
              <a:t> </a:t>
            </a:r>
            <a:r>
              <a:rPr lang="vi-VN" sz="2800" dirty="0" smtClean="0">
                <a:solidFill>
                  <a:srgbClr val="0033CC"/>
                </a:solidFill>
                <a:latin typeface="Times New Roman"/>
                <a:ea typeface="Times New Roman"/>
              </a:rPr>
              <a:t>nhà </a:t>
            </a:r>
            <a:r>
              <a:rPr lang="vi-VN" sz="2800" dirty="0">
                <a:solidFill>
                  <a:srgbClr val="0033CC"/>
                </a:solidFill>
                <a:latin typeface="Times New Roman"/>
                <a:ea typeface="Times New Roman"/>
              </a:rPr>
              <a:t>Hồ.</a:t>
            </a:r>
          </a:p>
          <a:p>
            <a:pPr marL="0" marR="0" indent="0" algn="just">
              <a:spcBef>
                <a:spcPts val="0"/>
              </a:spcBef>
              <a:spcAft>
                <a:spcPts val="0"/>
              </a:spcAft>
              <a:buNone/>
            </a:pPr>
            <a:r>
              <a:rPr lang="vi-VN" sz="2800" dirty="0">
                <a:solidFill>
                  <a:srgbClr val="0033CC"/>
                </a:solidFill>
                <a:latin typeface="Times New Roman"/>
                <a:ea typeface="Times New Roman"/>
              </a:rPr>
              <a:t>– Mô tả được những nét chính về cuộc kháng chiến chống quân xâm lược nhà Minh.</a:t>
            </a:r>
          </a:p>
          <a:p>
            <a:pPr marL="0" marR="0" indent="0" algn="just">
              <a:spcBef>
                <a:spcPts val="0"/>
              </a:spcBef>
              <a:spcAft>
                <a:spcPts val="0"/>
              </a:spcAft>
              <a:buNone/>
            </a:pPr>
            <a:r>
              <a:rPr lang="vi-VN" sz="2800" dirty="0">
                <a:solidFill>
                  <a:srgbClr val="0033CC"/>
                </a:solidFill>
                <a:latin typeface="Times New Roman"/>
                <a:ea typeface="Times New Roman"/>
              </a:rPr>
              <a:t>– Giải thích được nguyên nhân thất bại của cuộc kháng chiến chống quân Minh xâm lược.</a:t>
            </a:r>
          </a:p>
          <a:p>
            <a:pPr marL="0" marR="0" indent="0" algn="just">
              <a:spcBef>
                <a:spcPts val="0"/>
              </a:spcBef>
              <a:spcAft>
                <a:spcPts val="0"/>
              </a:spcAft>
              <a:buNone/>
            </a:pPr>
            <a:endParaRPr lang="en-US" sz="2800" dirty="0">
              <a:solidFill>
                <a:srgbClr val="0033CC"/>
              </a:solidFill>
              <a:latin typeface="Times New Roman"/>
              <a:ea typeface="Times New Roman"/>
            </a:endParaRPr>
          </a:p>
        </p:txBody>
      </p:sp>
    </p:spTree>
    <p:extLst>
      <p:ext uri="{BB962C8B-B14F-4D97-AF65-F5344CB8AC3E}">
        <p14:creationId xmlns:p14="http://schemas.microsoft.com/office/powerpoint/2010/main" val="1117185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2192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32-34. </a:t>
            </a:r>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17. BA LẦN KHÁNG CHIẾN CHỐNG QUÂN XÂM LƯỢC MÔNG-NGUYÊN</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5105400"/>
          </a:xfrm>
        </p:spPr>
        <p:txBody>
          <a:bodyPr>
            <a:normAutofit/>
          </a:bodyPr>
          <a:lstStyle/>
          <a:p>
            <a:pPr marL="0" indent="0" algn="just">
              <a:buNone/>
            </a:pPr>
            <a:r>
              <a:rPr lang="vi-VN" sz="2800" b="1" dirty="0" smtClean="0">
                <a:solidFill>
                  <a:srgbClr val="0033CC"/>
                </a:solidFill>
                <a:latin typeface="Times New Roman" pitchFamily="18" charset="0"/>
                <a:cs typeface="Times New Roman" pitchFamily="18" charset="0"/>
              </a:rPr>
              <a:t>1. Cuộc </a:t>
            </a:r>
            <a:r>
              <a:rPr lang="vi-VN" sz="2800" b="1" dirty="0">
                <a:solidFill>
                  <a:srgbClr val="0033CC"/>
                </a:solidFill>
                <a:latin typeface="Times New Roman" pitchFamily="18" charset="0"/>
                <a:cs typeface="Times New Roman" pitchFamily="18" charset="0"/>
              </a:rPr>
              <a:t>kháng chiến chống quân xâm lược Mông Cổ năm </a:t>
            </a:r>
            <a:r>
              <a:rPr lang="vi-VN" sz="2800" b="1" dirty="0" smtClean="0">
                <a:solidFill>
                  <a:srgbClr val="0033CC"/>
                </a:solidFill>
                <a:latin typeface="Times New Roman" pitchFamily="18" charset="0"/>
                <a:cs typeface="Times New Roman" pitchFamily="18" charset="0"/>
              </a:rPr>
              <a:t>1258</a:t>
            </a:r>
            <a:endParaRPr lang="en-US" sz="2800" b="1" dirty="0" smtClean="0">
              <a:solidFill>
                <a:srgbClr val="0033CC"/>
              </a:solidFill>
              <a:latin typeface="Times New Roman" pitchFamily="18" charset="0"/>
              <a:cs typeface="Times New Roman" pitchFamily="18" charset="0"/>
            </a:endParaRPr>
          </a:p>
          <a:p>
            <a:pPr marL="0" indent="0" algn="just">
              <a:buNone/>
            </a:pP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58391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sz="3600" b="1" dirty="0" smtClean="0">
                <a:solidFill>
                  <a:srgbClr val="FF0000"/>
                </a:solidFill>
                <a:latin typeface="Times New Roman" pitchFamily="18" charset="0"/>
                <a:cs typeface="Times New Roman" pitchFamily="18" charset="0"/>
              </a:rPr>
              <a:t>Dựa </a:t>
            </a:r>
            <a:r>
              <a:rPr lang="vi-VN" sz="3600" b="1" dirty="0">
                <a:solidFill>
                  <a:srgbClr val="FF0000"/>
                </a:solidFill>
                <a:latin typeface="Times New Roman" pitchFamily="18" charset="0"/>
                <a:cs typeface="Times New Roman" pitchFamily="18" charset="0"/>
              </a:rPr>
              <a:t>vào sơ đồ 17.1 và lược đồ 17.2, hãy trình bày diễn biến chính của cuộc kháng chiến chống quân Mông Cổ năm 1258.</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Dựa </a:t>
            </a:r>
            <a:r>
              <a:rPr lang="vi-VN" sz="2800" b="1" dirty="0">
                <a:solidFill>
                  <a:srgbClr val="FF0000"/>
                </a:solidFill>
                <a:latin typeface="Times New Roman" pitchFamily="18" charset="0"/>
                <a:cs typeface="Times New Roman" pitchFamily="18" charset="0"/>
              </a:rPr>
              <a:t>vào sơ đồ 17.1 và lược đồ 17.2, hãy trình bày diễn biến chính của cuộc kháng chiến chống quân Mông Cổ năm 1258</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Đầu tháng 1/1258, Ngột Lương Hợp Thai chỉ huy 3 vạn quân Mông Cổ tiến vào Đại Việt.</a:t>
            </a:r>
          </a:p>
          <a:p>
            <a:pPr marL="0" indent="0" algn="just">
              <a:buNone/>
            </a:pPr>
            <a:r>
              <a:rPr lang="vi-VN" sz="2800" dirty="0">
                <a:solidFill>
                  <a:srgbClr val="0033CC"/>
                </a:solidFill>
                <a:latin typeface="Times New Roman" pitchFamily="18" charset="0"/>
                <a:cs typeface="Times New Roman" pitchFamily="18" charset="0"/>
              </a:rPr>
              <a:t>- Ngày 17/1/1258, vua Trần Thái Tông trực tiếp chỉ huy chặn giặc ở Bình Lệ Nguyên. Trận đánh diễn ra quyết liệt, quân Trần chủ động rút lui để bảo toàn lực lượng.</a:t>
            </a:r>
          </a:p>
          <a:p>
            <a:pPr marL="0" indent="0" algn="just">
              <a:buNone/>
            </a:pPr>
            <a:r>
              <a:rPr lang="vi-VN" sz="2800" dirty="0">
                <a:solidFill>
                  <a:srgbClr val="0033CC"/>
                </a:solidFill>
                <a:latin typeface="Times New Roman" pitchFamily="18" charset="0"/>
                <a:cs typeface="Times New Roman" pitchFamily="18" charset="0"/>
              </a:rPr>
              <a:t>- Nhà Trần rút khỏi Thăng Long, thực hiện kế sách "vườn không nhà trống".</a:t>
            </a:r>
          </a:p>
          <a:p>
            <a:pPr marL="0" indent="0" algn="just">
              <a:buNone/>
            </a:pPr>
            <a:r>
              <a:rPr lang="vi-VN" sz="2800" dirty="0">
                <a:solidFill>
                  <a:srgbClr val="0033CC"/>
                </a:solidFill>
                <a:latin typeface="Times New Roman" pitchFamily="18" charset="0"/>
                <a:cs typeface="Times New Roman" pitchFamily="18" charset="0"/>
              </a:rPr>
              <a:t>- Quân Mông Cổ chỉ chiếm được thành Thăng Long trống rỗng, lâm vào thế khó khăn.</a:t>
            </a:r>
          </a:p>
          <a:p>
            <a:pPr marL="0" indent="0" algn="just">
              <a:buNone/>
            </a:pPr>
            <a:r>
              <a:rPr lang="vi-VN" sz="2800" dirty="0">
                <a:solidFill>
                  <a:srgbClr val="0033CC"/>
                </a:solidFill>
                <a:latin typeface="Times New Roman" pitchFamily="18" charset="0"/>
                <a:cs typeface="Times New Roman" pitchFamily="18" charset="0"/>
              </a:rPr>
              <a:t>- Ngày 29/1/1258, quân Trần tổ chức tấn công lớn ở </a:t>
            </a:r>
            <a:r>
              <a:rPr lang="vi-VN" sz="2800" b="1" dirty="0">
                <a:solidFill>
                  <a:srgbClr val="0033CC"/>
                </a:solidFill>
                <a:latin typeface="Times New Roman" pitchFamily="18" charset="0"/>
                <a:cs typeface="Times New Roman" pitchFamily="18" charset="0"/>
              </a:rPr>
              <a:t>Đông Bộ </a:t>
            </a:r>
            <a:r>
              <a:rPr lang="vi-VN" sz="2800" b="1" dirty="0" smtClean="0">
                <a:solidFill>
                  <a:srgbClr val="0033CC"/>
                </a:solidFill>
                <a:latin typeface="Times New Roman" pitchFamily="18" charset="0"/>
                <a:cs typeface="Times New Roman" pitchFamily="18" charset="0"/>
              </a:rPr>
              <a:t>Đầu</a:t>
            </a:r>
            <a:r>
              <a:rPr lang="en-US" sz="2800" b="1" dirty="0" smtClean="0">
                <a:solidFill>
                  <a:srgbClr val="0033CC"/>
                </a:solidFill>
                <a:latin typeface="Times New Roman" pitchFamily="18" charset="0"/>
                <a:cs typeface="Times New Roman" pitchFamily="18" charset="0"/>
              </a:rPr>
              <a:t>(</a:t>
            </a:r>
            <a:r>
              <a:rPr lang="en-US" sz="2800" b="1" dirty="0" err="1" smtClean="0">
                <a:solidFill>
                  <a:srgbClr val="0033CC"/>
                </a:solidFill>
                <a:latin typeface="Times New Roman" pitchFamily="18" charset="0"/>
                <a:cs typeface="Times New Roman" pitchFamily="18" charset="0"/>
              </a:rPr>
              <a:t>Hà</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Nội</a:t>
            </a:r>
            <a:r>
              <a:rPr lang="en-US" sz="2800" b="1" dirty="0" smtClean="0">
                <a:solidFill>
                  <a:srgbClr val="0033CC"/>
                </a:solidFill>
                <a:latin typeface="Times New Roman" pitchFamily="18" charset="0"/>
                <a:cs typeface="Times New Roman" pitchFamily="18" charset="0"/>
              </a:rPr>
              <a:t>)</a:t>
            </a:r>
            <a:r>
              <a:rPr lang="vi-VN" sz="2800" dirty="0" smtClean="0">
                <a:solidFill>
                  <a:srgbClr val="0033CC"/>
                </a:solidFill>
                <a:latin typeface="Times New Roman" pitchFamily="18" charset="0"/>
                <a:cs typeface="Times New Roman" pitchFamily="18" charset="0"/>
              </a:rPr>
              <a:t>.</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Quân </a:t>
            </a:r>
            <a:r>
              <a:rPr lang="vi-VN" sz="2800" dirty="0">
                <a:solidFill>
                  <a:srgbClr val="0033CC"/>
                </a:solidFill>
                <a:latin typeface="Times New Roman" pitchFamily="18" charset="0"/>
                <a:cs typeface="Times New Roman" pitchFamily="18" charset="0"/>
              </a:rPr>
              <a:t>Mông Cổ thua trận rút chạy, kháng chiến kết thúc thắng lợi.</a:t>
            </a: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4384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15240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Dựa vào sơ đồ 17.1 và lược đồ 17.2, hãy trình bày diễn biến chính của cuộc kháng chiến chống quân Mông Cổ năm 1258</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295400"/>
            <a:ext cx="9906001"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5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17. BA LẦN KHÁNG CHIẾN CHỐNG QUÂN XÂM LƯỢC MÔNG-NGUYÊN</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13855" y="762000"/>
            <a:ext cx="9144000" cy="5105400"/>
          </a:xfrm>
        </p:spPr>
        <p:txBody>
          <a:bodyPr>
            <a:normAutofit/>
          </a:bodyPr>
          <a:lstStyle/>
          <a:p>
            <a:pPr marL="0" indent="0" algn="just">
              <a:buNone/>
            </a:pPr>
            <a:r>
              <a:rPr lang="vi-VN" sz="2800" b="1" dirty="0" smtClean="0">
                <a:solidFill>
                  <a:srgbClr val="0033CC"/>
                </a:solidFill>
                <a:latin typeface="Times New Roman" pitchFamily="18" charset="0"/>
                <a:cs typeface="Times New Roman" pitchFamily="18" charset="0"/>
              </a:rPr>
              <a:t>1. Cuộc </a:t>
            </a:r>
            <a:r>
              <a:rPr lang="vi-VN" sz="2800" b="1" dirty="0">
                <a:solidFill>
                  <a:srgbClr val="0033CC"/>
                </a:solidFill>
                <a:latin typeface="Times New Roman" pitchFamily="18" charset="0"/>
                <a:cs typeface="Times New Roman" pitchFamily="18" charset="0"/>
              </a:rPr>
              <a:t>kháng chiến chống quân xâm lược Mông Cổ năm </a:t>
            </a:r>
            <a:r>
              <a:rPr lang="vi-VN" sz="2800" b="1" dirty="0" smtClean="0">
                <a:solidFill>
                  <a:srgbClr val="0033CC"/>
                </a:solidFill>
                <a:latin typeface="Times New Roman" pitchFamily="18" charset="0"/>
                <a:cs typeface="Times New Roman" pitchFamily="18" charset="0"/>
              </a:rPr>
              <a:t>1258</a:t>
            </a:r>
            <a:endParaRPr lang="en-US" sz="2800" b="1" dirty="0" smtClean="0">
              <a:solidFill>
                <a:srgbClr val="0033CC"/>
              </a:solidFill>
              <a:latin typeface="Times New Roman" pitchFamily="18" charset="0"/>
              <a:cs typeface="Times New Roman" pitchFamily="18" charset="0"/>
            </a:endParaRPr>
          </a:p>
          <a:p>
            <a:pPr marL="0" indent="0" algn="just">
              <a:buNone/>
            </a:pP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4236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lgn="just">
              <a:buNone/>
            </a:pPr>
            <a:r>
              <a:rPr lang="vi-VN" sz="2800" b="1" dirty="0">
                <a:solidFill>
                  <a:srgbClr val="FF0000"/>
                </a:solidFill>
                <a:latin typeface="Times New Roman" pitchFamily="18" charset="0"/>
                <a:cs typeface="Times New Roman" pitchFamily="18" charset="0"/>
              </a:rPr>
              <a:t>1. Cuộc kháng chiến chống quân xâm lược Mông Cổ năm </a:t>
            </a:r>
            <a:r>
              <a:rPr lang="vi-VN" sz="2800" b="1" dirty="0" smtClean="0">
                <a:solidFill>
                  <a:srgbClr val="FF0000"/>
                </a:solidFill>
                <a:latin typeface="Times New Roman" pitchFamily="18" charset="0"/>
                <a:cs typeface="Times New Roman" pitchFamily="18" charset="0"/>
              </a:rPr>
              <a:t>1258</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Đầu tháng 1/1258, </a:t>
            </a:r>
            <a:r>
              <a:rPr lang="vi-VN" sz="2800" dirty="0" smtClean="0">
                <a:solidFill>
                  <a:srgbClr val="0033CC"/>
                </a:solidFill>
                <a:latin typeface="Times New Roman" pitchFamily="18" charset="0"/>
                <a:cs typeface="Times New Roman" pitchFamily="18" charset="0"/>
              </a:rPr>
              <a:t>quân </a:t>
            </a:r>
            <a:r>
              <a:rPr lang="vi-VN" sz="2800" dirty="0">
                <a:solidFill>
                  <a:srgbClr val="0033CC"/>
                </a:solidFill>
                <a:latin typeface="Times New Roman" pitchFamily="18" charset="0"/>
                <a:cs typeface="Times New Roman" pitchFamily="18" charset="0"/>
              </a:rPr>
              <a:t>Mông Cổ tiến vào Đại Việt.</a:t>
            </a:r>
          </a:p>
          <a:p>
            <a:pPr marL="0" indent="0" algn="just">
              <a:buNone/>
            </a:pPr>
            <a:r>
              <a:rPr lang="vi-VN" sz="2800" dirty="0">
                <a:solidFill>
                  <a:srgbClr val="0033CC"/>
                </a:solidFill>
                <a:latin typeface="Times New Roman" pitchFamily="18" charset="0"/>
                <a:cs typeface="Times New Roman" pitchFamily="18" charset="0"/>
              </a:rPr>
              <a:t>- Ngày 17/1/1258, vua Trần Thái Tông </a:t>
            </a:r>
            <a:r>
              <a:rPr lang="vi-VN" sz="2800" dirty="0" smtClean="0">
                <a:solidFill>
                  <a:srgbClr val="0033CC"/>
                </a:solidFill>
                <a:latin typeface="Times New Roman" pitchFamily="18" charset="0"/>
                <a:cs typeface="Times New Roman" pitchFamily="18" charset="0"/>
              </a:rPr>
              <a:t>chỉ </a:t>
            </a:r>
            <a:r>
              <a:rPr lang="vi-VN" sz="2800" dirty="0">
                <a:solidFill>
                  <a:srgbClr val="0033CC"/>
                </a:solidFill>
                <a:latin typeface="Times New Roman" pitchFamily="18" charset="0"/>
                <a:cs typeface="Times New Roman" pitchFamily="18" charset="0"/>
              </a:rPr>
              <a:t>huy chặn giặc ở Bình Lệ </a:t>
            </a:r>
            <a:r>
              <a:rPr lang="vi-VN" sz="2800" dirty="0" smtClean="0">
                <a:solidFill>
                  <a:srgbClr val="0033CC"/>
                </a:solidFill>
                <a:latin typeface="Times New Roman" pitchFamily="18" charset="0"/>
                <a:cs typeface="Times New Roman" pitchFamily="18" charset="0"/>
              </a:rPr>
              <a:t>Nguyên</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quân </a:t>
            </a:r>
            <a:r>
              <a:rPr lang="vi-VN" sz="2800" dirty="0">
                <a:solidFill>
                  <a:srgbClr val="0033CC"/>
                </a:solidFill>
                <a:latin typeface="Times New Roman" pitchFamily="18" charset="0"/>
                <a:cs typeface="Times New Roman" pitchFamily="18" charset="0"/>
              </a:rPr>
              <a:t>Trần chủ động rút lui để bảo toàn lực lượng.</a:t>
            </a:r>
          </a:p>
          <a:p>
            <a:pPr marL="0" indent="0" algn="just">
              <a:buNone/>
            </a:pPr>
            <a:r>
              <a:rPr lang="vi-VN" sz="2800" dirty="0">
                <a:solidFill>
                  <a:srgbClr val="0033CC"/>
                </a:solidFill>
                <a:latin typeface="Times New Roman" pitchFamily="18" charset="0"/>
                <a:cs typeface="Times New Roman" pitchFamily="18" charset="0"/>
              </a:rPr>
              <a:t>- Nhà Trần rút khỏi Thăng Long, thực hiện kế sách "vườn không nhà trống".</a:t>
            </a:r>
          </a:p>
          <a:p>
            <a:pPr marL="0" indent="0" algn="just">
              <a:buNone/>
            </a:pPr>
            <a:r>
              <a:rPr lang="vi-VN" sz="2800" dirty="0">
                <a:solidFill>
                  <a:srgbClr val="0033CC"/>
                </a:solidFill>
                <a:latin typeface="Times New Roman" pitchFamily="18" charset="0"/>
                <a:cs typeface="Times New Roman" pitchFamily="18" charset="0"/>
              </a:rPr>
              <a:t>- Quân Mông Cổ chỉ chiếm được thành Thăng Long trống rỗng, lâm vào thế khó khăn.</a:t>
            </a:r>
          </a:p>
          <a:p>
            <a:pPr marL="0" indent="0" algn="just">
              <a:buNone/>
            </a:pPr>
            <a:r>
              <a:rPr lang="vi-VN" sz="2800" dirty="0">
                <a:solidFill>
                  <a:srgbClr val="0033CC"/>
                </a:solidFill>
                <a:latin typeface="Times New Roman" pitchFamily="18" charset="0"/>
                <a:cs typeface="Times New Roman" pitchFamily="18" charset="0"/>
              </a:rPr>
              <a:t>- Ngày 29/1/1258, quân Trần </a:t>
            </a:r>
            <a:r>
              <a:rPr lang="vi-VN" sz="2800" dirty="0" smtClean="0">
                <a:solidFill>
                  <a:srgbClr val="0033CC"/>
                </a:solidFill>
                <a:latin typeface="Times New Roman" pitchFamily="18" charset="0"/>
                <a:cs typeface="Times New Roman" pitchFamily="18" charset="0"/>
              </a:rPr>
              <a:t>tấn công </a:t>
            </a:r>
            <a:r>
              <a:rPr lang="vi-VN" sz="2800" dirty="0">
                <a:solidFill>
                  <a:srgbClr val="0033CC"/>
                </a:solidFill>
                <a:latin typeface="Times New Roman" pitchFamily="18" charset="0"/>
                <a:cs typeface="Times New Roman" pitchFamily="18" charset="0"/>
              </a:rPr>
              <a:t>ở Đông Bộ </a:t>
            </a:r>
            <a:r>
              <a:rPr lang="vi-VN" sz="2800" dirty="0" smtClean="0">
                <a:solidFill>
                  <a:srgbClr val="0033CC"/>
                </a:solidFill>
                <a:latin typeface="Times New Roman" pitchFamily="18" charset="0"/>
                <a:cs typeface="Times New Roman" pitchFamily="18" charset="0"/>
              </a:rPr>
              <a:t>Đầu.</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Quân </a:t>
            </a:r>
            <a:r>
              <a:rPr lang="vi-VN" sz="2800" dirty="0">
                <a:solidFill>
                  <a:srgbClr val="0033CC"/>
                </a:solidFill>
                <a:latin typeface="Times New Roman" pitchFamily="18" charset="0"/>
                <a:cs typeface="Times New Roman" pitchFamily="18" charset="0"/>
              </a:rPr>
              <a:t>Mông Cổ thua trận rút chạy, kháng chiến </a:t>
            </a:r>
            <a:r>
              <a:rPr lang="vi-VN" sz="2800" dirty="0" smtClean="0">
                <a:solidFill>
                  <a:srgbClr val="0033CC"/>
                </a:solidFill>
                <a:latin typeface="Times New Roman" pitchFamily="18" charset="0"/>
                <a:cs typeface="Times New Roman" pitchFamily="18" charset="0"/>
              </a:rPr>
              <a:t>thắng </a:t>
            </a:r>
            <a:r>
              <a:rPr lang="vi-VN" sz="2800" dirty="0">
                <a:solidFill>
                  <a:srgbClr val="0033CC"/>
                </a:solidFill>
                <a:latin typeface="Times New Roman" pitchFamily="18" charset="0"/>
                <a:cs typeface="Times New Roman" pitchFamily="18" charset="0"/>
              </a:rPr>
              <a:t>lợi.</a:t>
            </a: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836775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3561</Words>
  <Application>Microsoft Office PowerPoint</Application>
  <PresentationFormat>On-screen Show (4:3)</PresentationFormat>
  <Paragraphs>232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K</vt:lpstr>
      <vt:lpstr>Tiết 32,33,34. BÀI 17. BA LẦN KHÁNG CHIẾN CHỐNG QUÂN XÂM LƯỢC MÔNG-NGUYÊN</vt:lpstr>
      <vt:lpstr>MỤC TIÊU</vt:lpstr>
      <vt:lpstr>Tiết 32-34. BÀI 17. BA LẦN KHÁNG CHIẾN CHỐNG QUÂN XÂM LƯỢC MÔNG-NGUYÊN</vt:lpstr>
      <vt:lpstr>THẢO LUẬN NHÓM</vt:lpstr>
      <vt:lpstr>PowerPoint Presentation</vt:lpstr>
      <vt:lpstr>PowerPoint Presentation</vt:lpstr>
      <vt:lpstr>BÀI 17. BA LẦN KHÁNG CHIẾN CHỐNG QUÂN XÂM LƯỢC MÔNG-NGUYÊN</vt:lpstr>
      <vt:lpstr>PowerPoint Presentation</vt:lpstr>
      <vt:lpstr>BÀI 17. BA LẦN KHÁNG CHIẾN CHỐNG QUÂN XÂM LƯỢC MÔNG-NGUYÊN</vt:lpstr>
      <vt:lpstr>THẢO LUẬN NHÓM</vt:lpstr>
      <vt:lpstr>PowerPoint Presentation</vt:lpstr>
      <vt:lpstr>PowerPoint Presentation</vt:lpstr>
      <vt:lpstr>PowerPoint Presentation</vt:lpstr>
      <vt:lpstr>PowerPoint Presentation</vt:lpstr>
      <vt:lpstr>BÀI 17. BA LẦN KHÁNG CHIẾN CHỐNG QUÂN XÂM LƯỢC MÔNG-NGUYÊN</vt:lpstr>
      <vt:lpstr>PowerPoint Presentation</vt:lpstr>
      <vt:lpstr>BÀI 17. BA LẦN KHÁNG CHIẾN CHỐNG QUÂN XÂM LƯỢC MÔNG-NGUYÊN</vt:lpstr>
      <vt:lpstr>THẢO LUẬN NHÓM</vt:lpstr>
      <vt:lpstr>PowerPoint Presentation</vt:lpstr>
      <vt:lpstr>PowerPoint Presentation</vt:lpstr>
      <vt:lpstr>PowerPoint Presentation</vt:lpstr>
      <vt:lpstr>BÀI 17. BA LẦN KHÁNG CHIẾN CHỐNG QUÂN XÂM LƯỢC MÔNG-NGUYÊN</vt:lpstr>
      <vt:lpstr>PowerPoint Presentation</vt:lpstr>
      <vt:lpstr>BÀI 17. BA LẦN KHÁNG CHIẾN CHỐNG QUÂN XÂM LƯỢC MÔNG-NGUYÊN</vt:lpstr>
      <vt:lpstr>THẢO LUẬN NHÓM</vt:lpstr>
      <vt:lpstr>PowerPoint Presentation</vt:lpstr>
      <vt:lpstr>PowerPoint Presentation</vt:lpstr>
      <vt:lpstr>PowerPoint Presentation</vt:lpstr>
      <vt:lpstr>BÀI 17. BA LẦN KHÁNG CHIẾN CHỐNG QUÂN XÂM LƯỢC MÔNG-NGUYÊN</vt:lpstr>
      <vt:lpstr>PowerPoint Presentation</vt:lpstr>
      <vt:lpstr>PowerPoint Presentation</vt:lpstr>
      <vt:lpstr>LUYỆN TẬP</vt:lpstr>
      <vt:lpstr>LUYỆN TẬP</vt:lpstr>
      <vt:lpstr>LUYỆN TẬP</vt:lpstr>
      <vt:lpstr>VẬN DỤNG</vt:lpstr>
      <vt:lpstr>VẬN DỤNG</vt:lpstr>
      <vt:lpstr>HƯỚNG DẪN TỰ HỌC  </vt:lpstr>
      <vt:lpstr>HƯỚNG DẪN TỰ HỌC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ADmin</cp:lastModifiedBy>
  <cp:revision>264</cp:revision>
  <dcterms:created xsi:type="dcterms:W3CDTF">2006-08-16T00:00:00Z</dcterms:created>
  <dcterms:modified xsi:type="dcterms:W3CDTF">2022-11-30T22:47:50Z</dcterms:modified>
</cp:coreProperties>
</file>