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10" r:id="rId3"/>
    <p:sldId id="294" r:id="rId4"/>
    <p:sldId id="314" r:id="rId5"/>
    <p:sldId id="311" r:id="rId6"/>
    <p:sldId id="313" r:id="rId7"/>
    <p:sldId id="315" r:id="rId8"/>
    <p:sldId id="316" r:id="rId9"/>
    <p:sldId id="317" r:id="rId10"/>
    <p:sldId id="318" r:id="rId11"/>
    <p:sldId id="324" r:id="rId12"/>
    <p:sldId id="326" r:id="rId13"/>
    <p:sldId id="325" r:id="rId14"/>
    <p:sldId id="350" r:id="rId15"/>
    <p:sldId id="321" r:id="rId16"/>
    <p:sldId id="322" r:id="rId17"/>
    <p:sldId id="323" r:id="rId18"/>
    <p:sldId id="349" r:id="rId19"/>
    <p:sldId id="328" r:id="rId20"/>
    <p:sldId id="329" r:id="rId21"/>
    <p:sldId id="332" r:id="rId22"/>
    <p:sldId id="351" r:id="rId23"/>
    <p:sldId id="327" r:id="rId24"/>
    <p:sldId id="331" r:id="rId25"/>
    <p:sldId id="330" r:id="rId26"/>
    <p:sldId id="335" r:id="rId27"/>
    <p:sldId id="336" r:id="rId28"/>
    <p:sldId id="334" r:id="rId29"/>
    <p:sldId id="319" r:id="rId30"/>
    <p:sldId id="333" r:id="rId31"/>
    <p:sldId id="339" r:id="rId32"/>
    <p:sldId id="337" r:id="rId33"/>
    <p:sldId id="338" r:id="rId34"/>
    <p:sldId id="320" r:id="rId35"/>
    <p:sldId id="340" r:id="rId36"/>
    <p:sldId id="341" r:id="rId37"/>
    <p:sldId id="342" r:id="rId38"/>
    <p:sldId id="312" r:id="rId39"/>
    <p:sldId id="344" r:id="rId40"/>
    <p:sldId id="343" r:id="rId41"/>
    <p:sldId id="346" r:id="rId42"/>
    <p:sldId id="347" r:id="rId43"/>
    <p:sldId id="266" r:id="rId44"/>
    <p:sldId id="34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varScale="1">
        <p:scale>
          <a:sx n="69" d="100"/>
          <a:sy n="69" d="100"/>
        </p:scale>
        <p:origin x="-4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143000"/>
            <a:ext cx="9144000" cy="4983163"/>
          </a:xfrm>
        </p:spPr>
        <p:txBody>
          <a:bodyPr>
            <a:normAutofit/>
          </a:bodyPr>
          <a:lstStyle/>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079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7010400"/>
          </a:xfrm>
        </p:spPr>
        <p:txBody>
          <a:bodyPr>
            <a:normAutofit fontScale="92500"/>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Em hãy trình bày những nét chính về tình hình chính trị(bộ máy nhà nước) thời nhà Trần.</a:t>
            </a:r>
          </a:p>
          <a:p>
            <a:pPr marL="0" indent="0" algn="just">
              <a:buNone/>
            </a:pPr>
            <a:r>
              <a:rPr lang="vi-VN" sz="3500" b="1" dirty="0">
                <a:solidFill>
                  <a:srgbClr val="0033CC"/>
                </a:solidFill>
                <a:latin typeface="Times New Roman" pitchFamily="18" charset="0"/>
                <a:cs typeface="Times New Roman" pitchFamily="18" charset="0"/>
              </a:rPr>
              <a:t>+ Đứng đầu nhà nước trung ương </a:t>
            </a:r>
            <a:r>
              <a:rPr lang="vi-VN" sz="3500" dirty="0">
                <a:solidFill>
                  <a:srgbClr val="0033CC"/>
                </a:solidFill>
                <a:latin typeface="Times New Roman" pitchFamily="18" charset="0"/>
                <a:cs typeface="Times New Roman" pitchFamily="18" charset="0"/>
              </a:rPr>
              <a:t>là vua, nhưng các vua nhà Trần thường nhường ngôi sớm cho con, xưng là Thái thượng hoàng, cùng quản lý đất nước.</a:t>
            </a:r>
          </a:p>
          <a:p>
            <a:pPr marL="0" indent="0" algn="just">
              <a:buNone/>
            </a:pPr>
            <a:r>
              <a:rPr lang="vi-VN" sz="3500" dirty="0">
                <a:solidFill>
                  <a:srgbClr val="0033CC"/>
                </a:solidFill>
                <a:latin typeface="Times New Roman" pitchFamily="18" charset="0"/>
                <a:cs typeface="Times New Roman" pitchFamily="18" charset="0"/>
              </a:rPr>
              <a:t>+ Các đại thần, quan văn, võ trong triều đều do người trong hoàng tộc nắm giữ.</a:t>
            </a:r>
          </a:p>
          <a:p>
            <a:pPr marL="0" indent="0" algn="just">
              <a:buNone/>
            </a:pPr>
            <a:r>
              <a:rPr lang="vi-VN" sz="3500" dirty="0">
                <a:solidFill>
                  <a:srgbClr val="0033CC"/>
                </a:solidFill>
                <a:latin typeface="Times New Roman" pitchFamily="18" charset="0"/>
                <a:cs typeface="Times New Roman" pitchFamily="18" charset="0"/>
              </a:rPr>
              <a:t>+ Quý tộc, quan lại được ban thái ấp, cấp bổng lộc nhưng có quy định thưởng phạt cụ thể.</a:t>
            </a:r>
          </a:p>
          <a:p>
            <a:pPr marL="0" indent="0" algn="just">
              <a:buNone/>
            </a:pPr>
            <a:r>
              <a:rPr lang="vi-VN" sz="3500" b="1" dirty="0">
                <a:solidFill>
                  <a:srgbClr val="0033CC"/>
                </a:solidFill>
                <a:latin typeface="Times New Roman" pitchFamily="18" charset="0"/>
                <a:cs typeface="Times New Roman" pitchFamily="18" charset="0"/>
              </a:rPr>
              <a:t>- Hệ thống chính quyền </a:t>
            </a:r>
            <a:r>
              <a:rPr lang="vi-VN" sz="3500" dirty="0">
                <a:solidFill>
                  <a:srgbClr val="0033CC"/>
                </a:solidFill>
                <a:latin typeface="Times New Roman" pitchFamily="18" charset="0"/>
                <a:cs typeface="Times New Roman" pitchFamily="18" charset="0"/>
              </a:rPr>
              <a:t>các cấp được tổ chức quy củ và hoàn thiện hơn.</a:t>
            </a:r>
          </a:p>
          <a:p>
            <a:pPr marL="0" indent="0" algn="just">
              <a:buNone/>
            </a:pPr>
            <a:r>
              <a:rPr lang="vi-VN" sz="3500" dirty="0">
                <a:solidFill>
                  <a:srgbClr val="0033CC"/>
                </a:solidFill>
                <a:latin typeface="Times New Roman" pitchFamily="18" charset="0"/>
                <a:cs typeface="Times New Roman" pitchFamily="18" charset="0"/>
              </a:rPr>
              <a:t>+ Cả nước chia thành 12 lộ, phủ.</a:t>
            </a:r>
          </a:p>
          <a:p>
            <a:pPr marL="0" indent="0" algn="just">
              <a:buNone/>
            </a:pPr>
            <a:r>
              <a:rPr lang="vi-VN" sz="3500" dirty="0">
                <a:solidFill>
                  <a:srgbClr val="0033CC"/>
                </a:solidFill>
                <a:latin typeface="Times New Roman" pitchFamily="18" charset="0"/>
                <a:cs typeface="Times New Roman" pitchFamily="18" charset="0"/>
              </a:rPr>
              <a:t>+ Đơn vị hành chính ở các địa phương phổ biến là xã.</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126005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lstStyle/>
          <a:p>
            <a:pPr marL="0" indent="0" algn="just">
              <a:buNone/>
            </a:pPr>
            <a:r>
              <a:rPr lang="vi-VN" sz="2800" b="1" dirty="0" smtClean="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Luật pháp và quân đội thời Trần như thế nào </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lgn="just">
              <a:buNone/>
            </a:pPr>
            <a:r>
              <a:rPr lang="vi-VN" b="1" dirty="0">
                <a:solidFill>
                  <a:srgbClr val="0033CC"/>
                </a:solidFill>
                <a:latin typeface="Times New Roman" pitchFamily="18" charset="0"/>
                <a:cs typeface="Times New Roman" pitchFamily="18" charset="0"/>
              </a:rPr>
              <a:t>- Luật pháp:</a:t>
            </a:r>
            <a:r>
              <a:rPr lang="vi-VN" dirty="0">
                <a:solidFill>
                  <a:srgbClr val="0033CC"/>
                </a:solidFill>
                <a:latin typeface="Times New Roman" pitchFamily="18" charset="0"/>
                <a:cs typeface="Times New Roman" pitchFamily="18" charset="0"/>
              </a:rPr>
              <a:t> Nhà nước ban hành bộ </a:t>
            </a:r>
            <a:r>
              <a:rPr lang="vi-VN" b="1" dirty="0">
                <a:solidFill>
                  <a:srgbClr val="0033CC"/>
                </a:solidFill>
                <a:latin typeface="Times New Roman" pitchFamily="18" charset="0"/>
                <a:cs typeface="Times New Roman" pitchFamily="18" charset="0"/>
              </a:rPr>
              <a:t>Quốc triều hình luật, </a:t>
            </a:r>
            <a:r>
              <a:rPr lang="vi-VN" dirty="0">
                <a:solidFill>
                  <a:srgbClr val="0033CC"/>
                </a:solidFill>
                <a:latin typeface="Times New Roman" pitchFamily="18" charset="0"/>
                <a:cs typeface="Times New Roman" pitchFamily="18" charset="0"/>
              </a:rPr>
              <a:t>các cơ quan pháp luật được tăng cường và hoàn thiện hơn. </a:t>
            </a:r>
          </a:p>
          <a:p>
            <a:pPr marL="0" indent="0" algn="just">
              <a:buNone/>
            </a:pPr>
            <a:r>
              <a:rPr lang="vi-VN" b="1" dirty="0">
                <a:solidFill>
                  <a:srgbClr val="0033CC"/>
                </a:solidFill>
                <a:latin typeface="Times New Roman" pitchFamily="18" charset="0"/>
                <a:cs typeface="Times New Roman" pitchFamily="18" charset="0"/>
              </a:rPr>
              <a:t>- Quân đội </a:t>
            </a:r>
            <a:r>
              <a:rPr lang="vi-VN" dirty="0">
                <a:solidFill>
                  <a:srgbClr val="0033CC"/>
                </a:solidFill>
                <a:latin typeface="Times New Roman" pitchFamily="18" charset="0"/>
                <a:cs typeface="Times New Roman" pitchFamily="18" charset="0"/>
              </a:rPr>
              <a:t>gồm có quân triều đình, quân các lộ, phủ, quân biên ải và dân binh ở làng xã.</a:t>
            </a:r>
          </a:p>
          <a:p>
            <a:pPr marL="0" indent="0" algn="just">
              <a:buNone/>
            </a:pPr>
            <a:r>
              <a:rPr lang="vi-VN" dirty="0" smtClean="0">
                <a:solidFill>
                  <a:srgbClr val="0033CC"/>
                </a:solidFill>
                <a:latin typeface="Times New Roman" pitchFamily="18" charset="0"/>
                <a:cs typeface="Times New Roman" pitchFamily="18" charset="0"/>
              </a:rPr>
              <a:t>+</a:t>
            </a: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Quân </a:t>
            </a:r>
            <a:r>
              <a:rPr lang="vi-VN" dirty="0">
                <a:solidFill>
                  <a:srgbClr val="0033CC"/>
                </a:solidFill>
                <a:latin typeface="Times New Roman" pitchFamily="18" charset="0"/>
                <a:cs typeface="Times New Roman" pitchFamily="18" charset="0"/>
              </a:rPr>
              <a:t>đội được xây dựng và phát triển theo chủ trương '"binh lính cốt tinh nhuệ, không cốt đông", chính sách "ngụ binh ư nông" tiếp tục được thực hiện.</a:t>
            </a:r>
          </a:p>
          <a:p>
            <a:pPr marL="0" indent="0" algn="just">
              <a:buNone/>
            </a:pPr>
            <a:endParaRPr lang="vi-VN" sz="2800" dirty="0">
              <a:solidFill>
                <a:srgbClr val="0033CC"/>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63848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2197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76200"/>
            <a:ext cx="9144000" cy="7239000"/>
          </a:xfrm>
        </p:spPr>
        <p:txBody>
          <a:bodyPr>
            <a:normAutofit/>
          </a:bodyPr>
          <a:lstStyle/>
          <a:p>
            <a:pPr marL="0" indent="0" algn="just">
              <a:buNone/>
            </a:pPr>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Tình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trị</a:t>
            </a:r>
            <a:endParaRPr lang="en-US" sz="2800" b="1" dirty="0">
              <a:solidFill>
                <a:srgbClr val="FF0000"/>
              </a:solidFill>
              <a:latin typeface="Times New Roman" pitchFamily="18" charset="0"/>
              <a:cs typeface="Times New Roman" pitchFamily="18" charset="0"/>
            </a:endParaRPr>
          </a:p>
          <a:p>
            <a:pPr marL="0" indent="0" algn="just">
              <a:buNone/>
            </a:pPr>
            <a:r>
              <a:rPr lang="en-US" sz="2800" b="1" dirty="0" smtClean="0">
                <a:solidFill>
                  <a:srgbClr val="0033CC"/>
                </a:solidFill>
                <a:latin typeface="Times New Roman" pitchFamily="18" charset="0"/>
                <a:cs typeface="Times New Roman" pitchFamily="18" charset="0"/>
              </a:rPr>
              <a:t>- </a:t>
            </a:r>
            <a:r>
              <a:rPr lang="en-US" sz="2800" b="1" dirty="0" err="1" smtClean="0">
                <a:solidFill>
                  <a:srgbClr val="0033CC"/>
                </a:solidFill>
                <a:latin typeface="Times New Roman" pitchFamily="18" charset="0"/>
                <a:cs typeface="Times New Roman" pitchFamily="18" charset="0"/>
              </a:rPr>
              <a:t>Bộ</a:t>
            </a:r>
            <a:r>
              <a:rPr lang="en-US" sz="2800" b="1" dirty="0" smtClean="0">
                <a:solidFill>
                  <a:srgbClr val="0033CC"/>
                </a:solidFill>
                <a:latin typeface="Times New Roman" pitchFamily="18" charset="0"/>
                <a:cs typeface="Times New Roman" pitchFamily="18" charset="0"/>
              </a:rPr>
              <a:t> </a:t>
            </a:r>
            <a:r>
              <a:rPr lang="en-US" sz="2800" b="1" dirty="0" err="1" smtClean="0">
                <a:solidFill>
                  <a:srgbClr val="0033CC"/>
                </a:solidFill>
                <a:latin typeface="Times New Roman" pitchFamily="18" charset="0"/>
                <a:cs typeface="Times New Roman" pitchFamily="18" charset="0"/>
              </a:rPr>
              <a:t>máy</a:t>
            </a:r>
            <a:r>
              <a:rPr lang="en-US" sz="2800" b="1" dirty="0" smtClean="0">
                <a:solidFill>
                  <a:srgbClr val="0033CC"/>
                </a:solidFill>
                <a:latin typeface="Times New Roman" pitchFamily="18" charset="0"/>
                <a:cs typeface="Times New Roman" pitchFamily="18" charset="0"/>
              </a:rPr>
              <a:t> </a:t>
            </a:r>
            <a:r>
              <a:rPr lang="en-US" sz="2800" b="1" dirty="0" err="1" smtClean="0">
                <a:solidFill>
                  <a:srgbClr val="0033CC"/>
                </a:solidFill>
                <a:latin typeface="Times New Roman" pitchFamily="18" charset="0"/>
                <a:cs typeface="Times New Roman" pitchFamily="18" charset="0"/>
              </a:rPr>
              <a:t>nhà</a:t>
            </a:r>
            <a:r>
              <a:rPr lang="en-US" sz="2800" b="1" dirty="0" smtClean="0">
                <a:solidFill>
                  <a:srgbClr val="0033CC"/>
                </a:solidFill>
                <a:latin typeface="Times New Roman" pitchFamily="18" charset="0"/>
                <a:cs typeface="Times New Roman" pitchFamily="18" charset="0"/>
              </a:rPr>
              <a:t> </a:t>
            </a:r>
            <a:r>
              <a:rPr lang="en-US" sz="2800" b="1" dirty="0" err="1" smtClean="0">
                <a:solidFill>
                  <a:srgbClr val="0033CC"/>
                </a:solidFill>
                <a:latin typeface="Times New Roman" pitchFamily="18" charset="0"/>
                <a:cs typeface="Times New Roman" pitchFamily="18" charset="0"/>
              </a:rPr>
              <a:t>nước</a:t>
            </a:r>
            <a:r>
              <a:rPr lang="en-US" sz="2800" b="1" dirty="0" smtClean="0">
                <a:solidFill>
                  <a:srgbClr val="0033CC"/>
                </a:solidFill>
                <a:latin typeface="Times New Roman" pitchFamily="18" charset="0"/>
                <a:cs typeface="Times New Roman" pitchFamily="18" charset="0"/>
              </a:rPr>
              <a:t>:</a:t>
            </a:r>
          </a:p>
          <a:p>
            <a:pPr marL="0" indent="0" algn="just">
              <a:buNone/>
            </a:pP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Đứng đầu nhà nước trung ương là vua, nhưng các vua nhà Trần thường nhường ngôi sớm cho con, xưng là Thái thượng </a:t>
            </a:r>
            <a:r>
              <a:rPr lang="vi-VN" sz="2800" dirty="0" smtClean="0">
                <a:solidFill>
                  <a:srgbClr val="0033CC"/>
                </a:solidFill>
                <a:latin typeface="Times New Roman" pitchFamily="18" charset="0"/>
                <a:cs typeface="Times New Roman" pitchFamily="18" charset="0"/>
              </a:rPr>
              <a:t>hoàng</a:t>
            </a:r>
            <a:r>
              <a:rPr lang="en-US" sz="2800" dirty="0">
                <a:solidFill>
                  <a:srgbClr val="0033CC"/>
                </a:solidFill>
                <a:latin typeface="Times New Roman" pitchFamily="18" charset="0"/>
                <a:cs typeface="Times New Roman" pitchFamily="18" charset="0"/>
              </a:rPr>
              <a:t> </a:t>
            </a:r>
            <a:r>
              <a:rPr lang="en-US" sz="2800" dirty="0" smtClean="0">
                <a:solidFill>
                  <a:srgbClr val="0033CC"/>
                </a:solidFill>
                <a:latin typeface="Times New Roman" pitchFamily="18" charset="0"/>
                <a:cs typeface="Times New Roman" pitchFamily="18" charset="0"/>
              </a:rPr>
              <a:t>…</a:t>
            </a:r>
            <a:endParaRPr lang="vi-VN" sz="2800" dirty="0">
              <a:solidFill>
                <a:srgbClr val="0033CC"/>
              </a:solidFill>
              <a:latin typeface="Times New Roman" pitchFamily="18" charset="0"/>
              <a:cs typeface="Times New Roman" pitchFamily="18" charset="0"/>
            </a:endParaRPr>
          </a:p>
          <a:p>
            <a:pPr marL="0" indent="0" algn="just">
              <a:buNone/>
            </a:pPr>
            <a:r>
              <a:rPr lang="vi-VN" sz="2800" dirty="0">
                <a:solidFill>
                  <a:srgbClr val="0033CC"/>
                </a:solidFill>
                <a:latin typeface="Times New Roman" pitchFamily="18" charset="0"/>
                <a:cs typeface="Times New Roman" pitchFamily="18" charset="0"/>
              </a:rPr>
              <a:t>+ Các đại thần, quan văn, võ trong triều đều do người trong hoàng tộc nắm giữ.</a:t>
            </a:r>
          </a:p>
          <a:p>
            <a:pPr marL="0" indent="0" algn="just">
              <a:buNone/>
            </a:pP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Hệ thống chính quyền các cấp được tổ chức quy củ và hoàn thiện hơn.</a:t>
            </a:r>
          </a:p>
          <a:p>
            <a:pPr marL="0" indent="0" algn="just">
              <a:buNone/>
            </a:pPr>
            <a:r>
              <a:rPr lang="vi-VN" sz="2800" dirty="0">
                <a:solidFill>
                  <a:srgbClr val="0033CC"/>
                </a:solidFill>
                <a:latin typeface="Times New Roman" pitchFamily="18" charset="0"/>
                <a:cs typeface="Times New Roman" pitchFamily="18" charset="0"/>
              </a:rPr>
              <a:t>+ Cả nước chia thành 12 lộ, phủ.</a:t>
            </a:r>
          </a:p>
          <a:p>
            <a:pPr marL="0" indent="0" algn="just">
              <a:buNone/>
            </a:pPr>
            <a:r>
              <a:rPr lang="vi-VN" sz="2800" dirty="0">
                <a:solidFill>
                  <a:srgbClr val="0033CC"/>
                </a:solidFill>
                <a:latin typeface="Times New Roman" pitchFamily="18" charset="0"/>
                <a:cs typeface="Times New Roman" pitchFamily="18" charset="0"/>
              </a:rPr>
              <a:t>+ Đơn vị hành chính ở các địa phương phổ biến là xã</a:t>
            </a:r>
            <a:r>
              <a:rPr lang="vi-VN" sz="2800" dirty="0" smtClean="0">
                <a:solidFill>
                  <a:srgbClr val="0033CC"/>
                </a:solidFill>
                <a:latin typeface="Times New Roman" pitchFamily="18" charset="0"/>
                <a:cs typeface="Times New Roman" pitchFamily="18" charset="0"/>
              </a:rPr>
              <a:t>.</a:t>
            </a:r>
            <a:endParaRPr lang="vi-VN" sz="2800" dirty="0">
              <a:solidFill>
                <a:srgbClr val="0033CC"/>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656797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76200"/>
            <a:ext cx="9178636" cy="7162800"/>
          </a:xfrm>
        </p:spPr>
        <p:txBody>
          <a:bodyPr>
            <a:normAutofit/>
          </a:bodyPr>
          <a:lstStyle/>
          <a:p>
            <a:pPr marL="0" indent="0" algn="just">
              <a:buNone/>
            </a:pPr>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Tình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trị</a:t>
            </a:r>
            <a:endParaRPr lang="en-US" sz="2800" b="1" dirty="0">
              <a:solidFill>
                <a:srgbClr val="FF0000"/>
              </a:solidFill>
              <a:latin typeface="Times New Roman" pitchFamily="18" charset="0"/>
              <a:cs typeface="Times New Roman" pitchFamily="18" charset="0"/>
            </a:endParaRP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Luật pháp:</a:t>
            </a:r>
            <a:r>
              <a:rPr lang="vi-VN" dirty="0">
                <a:solidFill>
                  <a:srgbClr val="0033CC"/>
                </a:solidFill>
                <a:latin typeface="Times New Roman" pitchFamily="18" charset="0"/>
                <a:cs typeface="Times New Roman" pitchFamily="18" charset="0"/>
              </a:rPr>
              <a:t> Nhà nước ban hành bộ </a:t>
            </a:r>
            <a:r>
              <a:rPr lang="vi-VN" b="1" dirty="0">
                <a:solidFill>
                  <a:srgbClr val="0033CC"/>
                </a:solidFill>
                <a:latin typeface="Times New Roman" pitchFamily="18" charset="0"/>
                <a:cs typeface="Times New Roman" pitchFamily="18" charset="0"/>
              </a:rPr>
              <a:t>Quốc triều hình luật,</a:t>
            </a:r>
            <a:r>
              <a:rPr lang="vi-VN" dirty="0">
                <a:solidFill>
                  <a:srgbClr val="0033CC"/>
                </a:solidFill>
                <a:latin typeface="Times New Roman" pitchFamily="18" charset="0"/>
                <a:cs typeface="Times New Roman" pitchFamily="18" charset="0"/>
              </a:rPr>
              <a:t> các cơ quan pháp luật được tăng cường và hoàn thiện hơn. </a:t>
            </a:r>
          </a:p>
          <a:p>
            <a:pPr marL="0" indent="0" algn="just">
              <a:buNone/>
            </a:pPr>
            <a:r>
              <a:rPr lang="vi-VN" b="1" dirty="0">
                <a:solidFill>
                  <a:srgbClr val="0033CC"/>
                </a:solidFill>
                <a:latin typeface="Times New Roman" pitchFamily="18" charset="0"/>
                <a:cs typeface="Times New Roman" pitchFamily="18" charset="0"/>
              </a:rPr>
              <a:t>- Quân đội </a:t>
            </a:r>
            <a:r>
              <a:rPr lang="vi-VN" dirty="0">
                <a:solidFill>
                  <a:srgbClr val="0033CC"/>
                </a:solidFill>
                <a:latin typeface="Times New Roman" pitchFamily="18" charset="0"/>
                <a:cs typeface="Times New Roman" pitchFamily="18" charset="0"/>
              </a:rPr>
              <a:t>gồm có quân triều đình, quân các lộ, phủ, quân biên ải và dân binh ở làng xã.</a:t>
            </a:r>
          </a:p>
          <a:p>
            <a:pPr marL="0" indent="0" algn="just">
              <a:buNone/>
            </a:pPr>
            <a:r>
              <a:rPr lang="vi-VN" dirty="0">
                <a:solidFill>
                  <a:srgbClr val="0033CC"/>
                </a:solidFill>
                <a:latin typeface="Times New Roman" pitchFamily="18" charset="0"/>
                <a:cs typeface="Times New Roman" pitchFamily="18" charset="0"/>
              </a:rPr>
              <a:t>+  Quân đội được xây dựng và phát triển theo chủ trương '"binh lính cốt tinh nhuệ, không cốt đông", chính sách "ngụ binh ư nông" tiếp tục được thực hiện.</a:t>
            </a:r>
          </a:p>
          <a:p>
            <a:pPr marL="0" indent="0" algn="just">
              <a:buNone/>
            </a:pPr>
            <a:endParaRPr lang="vi-VN" sz="2800" dirty="0">
              <a:solidFill>
                <a:srgbClr val="0033CC"/>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514073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tế</a:t>
            </a:r>
            <a:endParaRPr lang="en-US"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60001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1. </a:t>
            </a:r>
            <a:r>
              <a:rPr lang="vi-VN" sz="3600" b="1" dirty="0" smtClean="0">
                <a:solidFill>
                  <a:srgbClr val="FF0000"/>
                </a:solidFill>
                <a:latin typeface="Times New Roman" pitchFamily="18" charset="0"/>
                <a:cs typeface="Times New Roman" pitchFamily="18" charset="0"/>
              </a:rPr>
              <a:t>Tình </a:t>
            </a:r>
            <a:r>
              <a:rPr lang="vi-VN" sz="3600" b="1" dirty="0">
                <a:solidFill>
                  <a:srgbClr val="FF0000"/>
                </a:solidFill>
                <a:latin typeface="Times New Roman" pitchFamily="18" charset="0"/>
                <a:cs typeface="Times New Roman" pitchFamily="18" charset="0"/>
              </a:rPr>
              <a:t>hình kinh tế thời Trần có những điểm gì nổi bật?</a:t>
            </a:r>
          </a:p>
          <a:p>
            <a:pPr marL="0" indent="0" algn="just">
              <a:buNone/>
            </a:pPr>
            <a:r>
              <a:rPr lang="en-US" sz="3600" b="1" dirty="0" smtClean="0">
                <a:solidFill>
                  <a:srgbClr val="FF0000"/>
                </a:solidFill>
                <a:latin typeface="Times New Roman" pitchFamily="18" charset="0"/>
                <a:cs typeface="Times New Roman" pitchFamily="18" charset="0"/>
              </a:rPr>
              <a:t>2. </a:t>
            </a:r>
            <a:r>
              <a:rPr lang="vi-VN" sz="3600" b="1" dirty="0" smtClean="0">
                <a:solidFill>
                  <a:srgbClr val="FF0000"/>
                </a:solidFill>
                <a:latin typeface="Times New Roman" pitchFamily="18" charset="0"/>
                <a:cs typeface="Times New Roman" pitchFamily="18" charset="0"/>
              </a:rPr>
              <a:t>Tìm </a:t>
            </a:r>
            <a:r>
              <a:rPr lang="vi-VN" sz="3600" b="1" dirty="0">
                <a:solidFill>
                  <a:srgbClr val="FF0000"/>
                </a:solidFill>
                <a:latin typeface="Times New Roman" pitchFamily="18" charset="0"/>
                <a:cs typeface="Times New Roman" pitchFamily="18" charset="0"/>
              </a:rPr>
              <a:t>những cụm từ trong tư liệu 16.6 cho thấy sự phát triển kinh tế Đại Việt dưới góc nhìn của sứ thần nhà Nguyên.</a:t>
            </a:r>
          </a:p>
          <a:p>
            <a:pPr marL="0" indent="0" algn="just">
              <a:buNone/>
            </a:pPr>
            <a:endParaRPr lang="en-US" sz="36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64957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Tình hình kinh tế thời Trần có những điểm gì nổi bật?</a:t>
            </a:r>
          </a:p>
          <a:p>
            <a:pPr marL="0" indent="0" algn="just">
              <a:buNone/>
            </a:pPr>
            <a:r>
              <a:rPr lang="vi-VN" b="1" dirty="0">
                <a:solidFill>
                  <a:srgbClr val="0033CC"/>
                </a:solidFill>
                <a:latin typeface="Times New Roman" pitchFamily="18" charset="0"/>
                <a:cs typeface="Times New Roman" pitchFamily="18" charset="0"/>
              </a:rPr>
              <a:t>- Nông nghiệp: </a:t>
            </a:r>
            <a:r>
              <a:rPr lang="vi-VN" dirty="0">
                <a:solidFill>
                  <a:srgbClr val="0033CC"/>
                </a:solidFill>
                <a:latin typeface="Times New Roman" pitchFamily="18" charset="0"/>
                <a:cs typeface="Times New Roman" pitchFamily="18" charset="0"/>
              </a:rPr>
              <a:t>Nhà Trần thực hiện nhiều chính sách nhằm phục hồi và phát triển nông nghiệp:</a:t>
            </a:r>
          </a:p>
          <a:p>
            <a:pPr marL="0" indent="0" algn="just">
              <a:buNone/>
            </a:pPr>
            <a:r>
              <a:rPr lang="vi-VN" dirty="0">
                <a:solidFill>
                  <a:srgbClr val="0033CC"/>
                </a:solidFill>
                <a:latin typeface="Times New Roman" pitchFamily="18" charset="0"/>
                <a:cs typeface="Times New Roman" pitchFamily="18" charset="0"/>
              </a:rPr>
              <a:t>+ Khuyến khích khai khẩn đất hoang, mở rộng diện tích canh tác.</a:t>
            </a:r>
          </a:p>
          <a:p>
            <a:pPr marL="0" indent="0" algn="just">
              <a:buNone/>
            </a:pPr>
            <a:r>
              <a:rPr lang="vi-VN" dirty="0">
                <a:solidFill>
                  <a:srgbClr val="0033CC"/>
                </a:solidFill>
                <a:latin typeface="Times New Roman" pitchFamily="18" charset="0"/>
                <a:cs typeface="Times New Roman" pitchFamily="18" charset="0"/>
              </a:rPr>
              <a:t>+ Đào sông ngòi, đắp đê phòng lụt.</a:t>
            </a:r>
          </a:p>
          <a:p>
            <a:pPr marL="0" indent="0" algn="just">
              <a:buNone/>
            </a:pPr>
            <a:r>
              <a:rPr lang="vi-VN" dirty="0">
                <a:solidFill>
                  <a:srgbClr val="0033CC"/>
                </a:solidFill>
                <a:latin typeface="Times New Roman" pitchFamily="18" charset="0"/>
                <a:cs typeface="Times New Roman" pitchFamily="18" charset="0"/>
              </a:rPr>
              <a:t>+  Đặt các chức quan chuyên lo nông nghiệp và thuỷ lợi.</a:t>
            </a:r>
          </a:p>
          <a:p>
            <a:pPr marL="0" indent="0" algn="just">
              <a:buNone/>
            </a:pPr>
            <a:r>
              <a:rPr lang="vi-VN" dirty="0">
                <a:solidFill>
                  <a:srgbClr val="0033CC"/>
                </a:solidFill>
                <a:latin typeface="Times New Roman" pitchFamily="18" charset="0"/>
                <a:cs typeface="Times New Roman" pitchFamily="18" charset="0"/>
              </a:rPr>
              <a:t>+ Ngoài trồng lúa, nhân dân còn trồng nhiều loại cây khác</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876473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lnSpcReduction="10000"/>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Tình hình kinh tế thời Trần có những điểm gì nổi bật?</a:t>
            </a: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Thủ công nghiệp: </a:t>
            </a:r>
            <a:r>
              <a:rPr lang="vi-VN" dirty="0">
                <a:solidFill>
                  <a:srgbClr val="0033CC"/>
                </a:solidFill>
                <a:latin typeface="Times New Roman" pitchFamily="18" charset="0"/>
                <a:cs typeface="Times New Roman" pitchFamily="18" charset="0"/>
              </a:rPr>
              <a:t>có những bước tiến đáng kể với sự ra đời của nhiều làng thủ công chuyên nghiệp. Thăng Long là trung tâm sản xuất và buôn bán lớn nhất cả nước với 61 phường sản xuất với ngành nghề đa dạng.</a:t>
            </a:r>
          </a:p>
          <a:p>
            <a:pPr marL="0" indent="0" algn="just">
              <a:buNone/>
            </a:pPr>
            <a:r>
              <a:rPr lang="vi-VN" b="1" dirty="0">
                <a:solidFill>
                  <a:srgbClr val="0033CC"/>
                </a:solidFill>
                <a:latin typeface="Times New Roman" pitchFamily="18" charset="0"/>
                <a:cs typeface="Times New Roman" pitchFamily="18" charset="0"/>
              </a:rPr>
              <a:t>- Thương nghiệp: </a:t>
            </a:r>
            <a:r>
              <a:rPr lang="vi-VN" dirty="0">
                <a:solidFill>
                  <a:srgbClr val="0033CC"/>
                </a:solidFill>
                <a:latin typeface="Times New Roman" pitchFamily="18" charset="0"/>
                <a:cs typeface="Times New Roman" pitchFamily="18" charset="0"/>
              </a:rPr>
              <a:t>phát triển mạnh mẽ</a:t>
            </a:r>
          </a:p>
          <a:p>
            <a:pPr marL="0" indent="0" algn="just">
              <a:buNone/>
            </a:pPr>
            <a:r>
              <a:rPr lang="vi-VN" dirty="0">
                <a:solidFill>
                  <a:srgbClr val="0033CC"/>
                </a:solidFill>
                <a:latin typeface="Times New Roman" pitchFamily="18" charset="0"/>
                <a:cs typeface="Times New Roman" pitchFamily="18" charset="0"/>
              </a:rPr>
              <a:t>+ Tiền được sử dụng phổ biến.</a:t>
            </a:r>
          </a:p>
          <a:p>
            <a:pPr marL="0" indent="0" algn="just">
              <a:buNone/>
            </a:pPr>
            <a:r>
              <a:rPr lang="vi-VN" dirty="0">
                <a:solidFill>
                  <a:srgbClr val="0033CC"/>
                </a:solidFill>
                <a:latin typeface="Times New Roman" pitchFamily="18" charset="0"/>
                <a:cs typeface="Times New Roman" pitchFamily="18" charset="0"/>
              </a:rPr>
              <a:t>+ Buôn bán phát triển.</a:t>
            </a:r>
          </a:p>
          <a:p>
            <a:pPr marL="0" indent="0" algn="just">
              <a:buNone/>
            </a:pPr>
            <a:r>
              <a:rPr lang="vi-VN" dirty="0">
                <a:solidFill>
                  <a:srgbClr val="0033CC"/>
                </a:solidFill>
                <a:latin typeface="Times New Roman" pitchFamily="18" charset="0"/>
                <a:cs typeface="Times New Roman" pitchFamily="18" charset="0"/>
              </a:rPr>
              <a:t>+ Thuyền buôn ngoại quốc thường xuyên đến buôn bán ở các cảng.</a:t>
            </a:r>
          </a:p>
          <a:p>
            <a:pPr marL="0" indent="0" algn="just">
              <a:buNone/>
            </a:pPr>
            <a:r>
              <a:rPr lang="vi-VN" dirty="0">
                <a:solidFill>
                  <a:srgbClr val="0033CC"/>
                </a:solidFill>
                <a:latin typeface="Times New Roman" pitchFamily="18" charset="0"/>
                <a:cs typeface="Times New Roman" pitchFamily="18" charset="0"/>
              </a:rPr>
              <a:t>+ Gốm sứ trở thành mặt hàng xuất khẩu quan trọng của Đại Việt.</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194897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943600"/>
          </a:xfrm>
        </p:spPr>
        <p:txBody>
          <a:bodyPr/>
          <a:lstStyle/>
          <a:p>
            <a:pPr marL="0" indent="0" algn="just">
              <a:buNone/>
            </a:pPr>
            <a:r>
              <a:rPr lang="vi-VN" sz="2800" b="1" dirty="0" smtClean="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Tìm những cụm từ trong tư liệu 16.6 cho thấy sự phát triển kinh tế Đại Việt dưới góc nhìn của sứ thần nhà Nguyên.</a:t>
            </a:r>
          </a:p>
          <a:p>
            <a:pPr marL="0" indent="0" algn="just">
              <a:buNone/>
            </a:pPr>
            <a:r>
              <a:rPr lang="en-US"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Những </a:t>
            </a:r>
            <a:r>
              <a:rPr lang="vi-VN" dirty="0">
                <a:solidFill>
                  <a:srgbClr val="0033CC"/>
                </a:solidFill>
                <a:latin typeface="Times New Roman" pitchFamily="18" charset="0"/>
                <a:cs typeface="Times New Roman" pitchFamily="18" charset="0"/>
              </a:rPr>
              <a:t>cụm từ trong tư liệu 16.6 cho thấy sự phát triển kinh tế Đại Việt dưới góc nhìn của sứ thần nhà Nguyên: "phồn vinh", "lúa mỗi năm chín bốn lần", "chợ ở thôn xóm hai tháng họp một lần, trăm thứ hàng hoá tụ tập lại ở đấy</a:t>
            </a:r>
            <a:r>
              <a:rPr lang="vi-VN" dirty="0" smtClean="0">
                <a:solidFill>
                  <a:srgbClr val="0033CC"/>
                </a:solidFill>
                <a:latin typeface="Times New Roman" pitchFamily="18" charset="0"/>
                <a:cs typeface="Times New Roman" pitchFamily="18" charset="0"/>
              </a:rPr>
              <a:t>".</a:t>
            </a:r>
            <a:endParaRPr lang="en-US" dirty="0" smtClean="0">
              <a:solidFill>
                <a:srgbClr val="0033CC"/>
              </a:solidFill>
              <a:latin typeface="Times New Roman" pitchFamily="18" charset="0"/>
              <a:cs typeface="Times New Roman" pitchFamily="18" charset="0"/>
            </a:endParaRPr>
          </a:p>
          <a:p>
            <a:pPr marL="0" indent="0" algn="just">
              <a:buNone/>
            </a:pP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493943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en-US" sz="3200" b="1" dirty="0" err="1" smtClean="0">
                <a:solidFill>
                  <a:srgbClr val="FF0000"/>
                </a:solidFill>
                <a:latin typeface="Times New Roman" pitchFamily="18" charset="0"/>
                <a:cs typeface="Times New Roman" pitchFamily="18" charset="0"/>
              </a:rPr>
              <a:t>Tiết</a:t>
            </a:r>
            <a:r>
              <a:rPr lang="en-US" sz="3200" b="1" dirty="0" smtClean="0">
                <a:solidFill>
                  <a:srgbClr val="FF0000"/>
                </a:solidFill>
                <a:latin typeface="Times New Roman" pitchFamily="18" charset="0"/>
                <a:cs typeface="Times New Roman" pitchFamily="18" charset="0"/>
              </a:rPr>
              <a:t> 30,31. </a:t>
            </a:r>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0033CC"/>
                </a:solidFill>
                <a:latin typeface="Times New Roman" pitchFamily="18" charset="0"/>
                <a:cs typeface="Times New Roman" pitchFamily="18" charset="0"/>
              </a:rPr>
              <a:t>1. </a:t>
            </a:r>
            <a:r>
              <a:rPr lang="en-US" b="1" dirty="0" err="1" smtClean="0">
                <a:solidFill>
                  <a:srgbClr val="0033CC"/>
                </a:solidFill>
                <a:latin typeface="Times New Roman" pitchFamily="18" charset="0"/>
                <a:cs typeface="Times New Roman" pitchFamily="18" charset="0"/>
              </a:rPr>
              <a:t>Nhà</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Trần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thành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lập</a:t>
            </a:r>
            <a:endParaRPr lang="en-US" b="1" dirty="0" smtClean="0">
              <a:solidFill>
                <a:srgbClr val="0033CC"/>
              </a:solidFill>
              <a:latin typeface="Times New Roman" pitchFamily="18" charset="0"/>
              <a:cs typeface="Times New Roman" pitchFamily="18" charset="0"/>
            </a:endParaRPr>
          </a:p>
          <a:p>
            <a:pPr marL="0" indent="0">
              <a:buNone/>
            </a:pPr>
            <a:r>
              <a:rPr lang="en-US" b="1" dirty="0">
                <a:solidFill>
                  <a:srgbClr val="0033CC"/>
                </a:solidFill>
                <a:latin typeface="Times New Roman" pitchFamily="18" charset="0"/>
                <a:cs typeface="Times New Roman" pitchFamily="18" charset="0"/>
              </a:rPr>
              <a:t>2. </a:t>
            </a:r>
            <a:r>
              <a:rPr lang="en-US" b="1" dirty="0" err="1">
                <a:solidFill>
                  <a:srgbClr val="0033CC"/>
                </a:solidFill>
                <a:latin typeface="Times New Roman" pitchFamily="18" charset="0"/>
                <a:cs typeface="Times New Roman" pitchFamily="18" charset="0"/>
              </a:rPr>
              <a:t>Tình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chính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trị</a:t>
            </a:r>
            <a:endParaRPr lang="en-US" b="1" dirty="0" smtClean="0">
              <a:solidFill>
                <a:srgbClr val="0033CC"/>
              </a:solidFill>
              <a:latin typeface="Times New Roman" pitchFamily="18" charset="0"/>
              <a:cs typeface="Times New Roman" pitchFamily="18" charset="0"/>
            </a:endParaRPr>
          </a:p>
          <a:p>
            <a:pPr marL="0" indent="0">
              <a:buNone/>
            </a:pPr>
            <a:r>
              <a:rPr lang="en-US" b="1" dirty="0">
                <a:solidFill>
                  <a:srgbClr val="0033CC"/>
                </a:solidFill>
                <a:latin typeface="Times New Roman" pitchFamily="18" charset="0"/>
                <a:cs typeface="Times New Roman" pitchFamily="18" charset="0"/>
              </a:rPr>
              <a:t>3. </a:t>
            </a:r>
            <a:r>
              <a:rPr lang="en-US" b="1" dirty="0" err="1">
                <a:solidFill>
                  <a:srgbClr val="0033CC"/>
                </a:solidFill>
                <a:latin typeface="Times New Roman" pitchFamily="18" charset="0"/>
                <a:cs typeface="Times New Roman" pitchFamily="18" charset="0"/>
              </a:rPr>
              <a:t>Tình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kinh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tế</a:t>
            </a:r>
            <a:endParaRPr lang="en-US" b="1" dirty="0" smtClean="0">
              <a:solidFill>
                <a:srgbClr val="0033CC"/>
              </a:solidFill>
              <a:latin typeface="Times New Roman" pitchFamily="18" charset="0"/>
              <a:cs typeface="Times New Roman" pitchFamily="18" charset="0"/>
            </a:endParaRPr>
          </a:p>
          <a:p>
            <a:pPr marL="0" indent="0">
              <a:buNone/>
            </a:pPr>
            <a:r>
              <a:rPr lang="en-US" b="1" dirty="0">
                <a:solidFill>
                  <a:srgbClr val="0033CC"/>
                </a:solidFill>
                <a:latin typeface="Times New Roman" pitchFamily="18" charset="0"/>
                <a:cs typeface="Times New Roman" pitchFamily="18" charset="0"/>
              </a:rPr>
              <a:t>4. </a:t>
            </a:r>
            <a:r>
              <a:rPr lang="en-US" b="1" dirty="0" err="1">
                <a:solidFill>
                  <a:srgbClr val="0033CC"/>
                </a:solidFill>
                <a:latin typeface="Times New Roman" pitchFamily="18" charset="0"/>
                <a:cs typeface="Times New Roman" pitchFamily="18" charset="0"/>
              </a:rPr>
              <a:t>Tình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xã</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hội</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5. Tình hình văn hóa</a:t>
            </a: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35852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tế</a:t>
            </a:r>
            <a:endParaRPr lang="en-US"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5058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a:solidFill>
                  <a:srgbClr val="FF0000"/>
                </a:solidFill>
                <a:latin typeface="Times New Roman" pitchFamily="18" charset="0"/>
                <a:cs typeface="Times New Roman" pitchFamily="18" charset="0"/>
              </a:rPr>
              <a:t> 3. Tình hình kinh </a:t>
            </a:r>
            <a:r>
              <a:rPr lang="vi-VN" sz="2800" b="1" dirty="0" smtClean="0">
                <a:solidFill>
                  <a:srgbClr val="FF0000"/>
                </a:solidFill>
                <a:latin typeface="Times New Roman" pitchFamily="18" charset="0"/>
                <a:cs typeface="Times New Roman" pitchFamily="18" charset="0"/>
              </a:rPr>
              <a:t>tế</a:t>
            </a:r>
            <a:endParaRPr lang="en-US" sz="2800" b="1" dirty="0" smtClean="0">
              <a:solidFill>
                <a:srgbClr val="FF0000"/>
              </a:solidFill>
              <a:latin typeface="Times New Roman" pitchFamily="18" charset="0"/>
              <a:cs typeface="Times New Roman" pitchFamily="18" charset="0"/>
            </a:endParaRP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Nông nghiệp: </a:t>
            </a:r>
            <a:r>
              <a:rPr lang="vi-VN" dirty="0">
                <a:solidFill>
                  <a:srgbClr val="0033CC"/>
                </a:solidFill>
                <a:latin typeface="Times New Roman" pitchFamily="18" charset="0"/>
                <a:cs typeface="Times New Roman" pitchFamily="18" charset="0"/>
              </a:rPr>
              <a:t>Nhà Trần thực hiện nhiều chính sách nhằm phục hồi và phát triển nông nghiệp:</a:t>
            </a:r>
          </a:p>
          <a:p>
            <a:pPr marL="0" indent="0" algn="just">
              <a:buNone/>
            </a:pPr>
            <a:r>
              <a:rPr lang="vi-VN" dirty="0">
                <a:solidFill>
                  <a:srgbClr val="0033CC"/>
                </a:solidFill>
                <a:latin typeface="Times New Roman" pitchFamily="18" charset="0"/>
                <a:cs typeface="Times New Roman" pitchFamily="18" charset="0"/>
              </a:rPr>
              <a:t>+ Khuyến khích khai khẩn đất hoang, mở rộng diện tích canh tác.</a:t>
            </a:r>
          </a:p>
          <a:p>
            <a:pPr marL="0" indent="0" algn="just">
              <a:buNone/>
            </a:pPr>
            <a:r>
              <a:rPr lang="vi-VN" dirty="0">
                <a:solidFill>
                  <a:srgbClr val="0033CC"/>
                </a:solidFill>
                <a:latin typeface="Times New Roman" pitchFamily="18" charset="0"/>
                <a:cs typeface="Times New Roman" pitchFamily="18" charset="0"/>
              </a:rPr>
              <a:t>+ Đào sông ngòi, đắp đê phòng lụt.</a:t>
            </a:r>
          </a:p>
          <a:p>
            <a:pPr marL="0" indent="0" algn="just">
              <a:buNone/>
            </a:pPr>
            <a:r>
              <a:rPr lang="vi-VN" dirty="0">
                <a:solidFill>
                  <a:srgbClr val="0033CC"/>
                </a:solidFill>
                <a:latin typeface="Times New Roman" pitchFamily="18" charset="0"/>
                <a:cs typeface="Times New Roman" pitchFamily="18" charset="0"/>
              </a:rPr>
              <a:t>+  Đặt các chức quan chuyên lo nông nghiệp và thuỷ lợi.</a:t>
            </a:r>
          </a:p>
          <a:p>
            <a:pPr marL="0" indent="0" algn="just">
              <a:buNone/>
            </a:pPr>
            <a:r>
              <a:rPr lang="vi-VN" dirty="0">
                <a:solidFill>
                  <a:srgbClr val="0033CC"/>
                </a:solidFill>
                <a:latin typeface="Times New Roman" pitchFamily="18" charset="0"/>
                <a:cs typeface="Times New Roman" pitchFamily="18" charset="0"/>
              </a:rPr>
              <a:t>+ Ngoài trồng lúa, nhân dân còn trồng nhiều loại cây khác</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693521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lnSpcReduction="10000"/>
          </a:bodyPr>
          <a:lstStyle/>
          <a:p>
            <a:pPr marL="0" indent="0" algn="just">
              <a:buNone/>
            </a:pPr>
            <a:r>
              <a:rPr lang="vi-VN" sz="2800" b="1" dirty="0">
                <a:solidFill>
                  <a:srgbClr val="FF0000"/>
                </a:solidFill>
                <a:latin typeface="Times New Roman" pitchFamily="18" charset="0"/>
                <a:cs typeface="Times New Roman" pitchFamily="18" charset="0"/>
              </a:rPr>
              <a:t> 3. Tình hình kinh </a:t>
            </a:r>
            <a:r>
              <a:rPr lang="vi-VN" sz="2800" b="1" dirty="0" smtClean="0">
                <a:solidFill>
                  <a:srgbClr val="FF0000"/>
                </a:solidFill>
                <a:latin typeface="Times New Roman" pitchFamily="18" charset="0"/>
                <a:cs typeface="Times New Roman" pitchFamily="18" charset="0"/>
              </a:rPr>
              <a:t>tế</a:t>
            </a:r>
            <a:endParaRPr lang="en-US" sz="2800" b="1" dirty="0" smtClean="0">
              <a:solidFill>
                <a:srgbClr val="FF0000"/>
              </a:solidFill>
              <a:latin typeface="Times New Roman" pitchFamily="18" charset="0"/>
              <a:cs typeface="Times New Roman" pitchFamily="18" charset="0"/>
            </a:endParaRP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Thủ công nghiệp: </a:t>
            </a:r>
            <a:r>
              <a:rPr lang="vi-VN" dirty="0">
                <a:solidFill>
                  <a:srgbClr val="0033CC"/>
                </a:solidFill>
                <a:latin typeface="Times New Roman" pitchFamily="18" charset="0"/>
                <a:cs typeface="Times New Roman" pitchFamily="18" charset="0"/>
              </a:rPr>
              <a:t>có những bước tiến đáng kể với sự ra đời của nhiều làng thủ công chuyên nghiệp. Thăng Long là trung tâm sản xuất và buôn bán lớn nhất cả nước với 61 phường sản xuất với ngành nghề đa dạng.</a:t>
            </a:r>
          </a:p>
          <a:p>
            <a:pPr marL="0" indent="0" algn="just">
              <a:buNone/>
            </a:pPr>
            <a:r>
              <a:rPr lang="vi-VN" b="1" dirty="0">
                <a:solidFill>
                  <a:srgbClr val="0033CC"/>
                </a:solidFill>
                <a:latin typeface="Times New Roman" pitchFamily="18" charset="0"/>
                <a:cs typeface="Times New Roman" pitchFamily="18" charset="0"/>
              </a:rPr>
              <a:t>- Thương nghiệp: </a:t>
            </a:r>
            <a:r>
              <a:rPr lang="vi-VN" dirty="0">
                <a:solidFill>
                  <a:srgbClr val="0033CC"/>
                </a:solidFill>
                <a:latin typeface="Times New Roman" pitchFamily="18" charset="0"/>
                <a:cs typeface="Times New Roman" pitchFamily="18" charset="0"/>
              </a:rPr>
              <a:t>phát triển mạnh mẽ</a:t>
            </a:r>
          </a:p>
          <a:p>
            <a:pPr marL="0" indent="0" algn="just">
              <a:buNone/>
            </a:pPr>
            <a:r>
              <a:rPr lang="vi-VN" dirty="0">
                <a:solidFill>
                  <a:srgbClr val="0033CC"/>
                </a:solidFill>
                <a:latin typeface="Times New Roman" pitchFamily="18" charset="0"/>
                <a:cs typeface="Times New Roman" pitchFamily="18" charset="0"/>
              </a:rPr>
              <a:t>+ Tiền được sử dụng phổ biến.</a:t>
            </a:r>
          </a:p>
          <a:p>
            <a:pPr marL="0" indent="0" algn="just">
              <a:buNone/>
            </a:pPr>
            <a:r>
              <a:rPr lang="vi-VN" dirty="0">
                <a:solidFill>
                  <a:srgbClr val="0033CC"/>
                </a:solidFill>
                <a:latin typeface="Times New Roman" pitchFamily="18" charset="0"/>
                <a:cs typeface="Times New Roman" pitchFamily="18" charset="0"/>
              </a:rPr>
              <a:t>+ Buôn bán phát triển.</a:t>
            </a:r>
          </a:p>
          <a:p>
            <a:pPr marL="0" indent="0" algn="just">
              <a:buNone/>
            </a:pPr>
            <a:r>
              <a:rPr lang="vi-VN" dirty="0">
                <a:solidFill>
                  <a:srgbClr val="0033CC"/>
                </a:solidFill>
                <a:latin typeface="Times New Roman" pitchFamily="18" charset="0"/>
                <a:cs typeface="Times New Roman" pitchFamily="18" charset="0"/>
              </a:rPr>
              <a:t>+ Thuyền buôn ngoại quốc thường xuyên đến buôn bán ở các cảng.</a:t>
            </a:r>
          </a:p>
          <a:p>
            <a:pPr marL="0" indent="0" algn="just">
              <a:buNone/>
            </a:pPr>
            <a:r>
              <a:rPr lang="vi-VN" dirty="0">
                <a:solidFill>
                  <a:srgbClr val="0033CC"/>
                </a:solidFill>
                <a:latin typeface="Times New Roman" pitchFamily="18" charset="0"/>
                <a:cs typeface="Times New Roman" pitchFamily="18" charset="0"/>
              </a:rPr>
              <a:t>+ Gốm sứ trở thành mặt hàng xuất khẩu quan trọng của Đại Việt.</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36380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tế</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4.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a:p>
            <a:pPr marL="0" indent="0">
              <a:buNone/>
            </a:pPr>
            <a:endParaRPr 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62971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1. </a:t>
            </a:r>
            <a:r>
              <a:rPr lang="vi-VN" sz="3600" b="1" dirty="0" smtClean="0">
                <a:solidFill>
                  <a:srgbClr val="FF0000"/>
                </a:solidFill>
                <a:latin typeface="Times New Roman" pitchFamily="18" charset="0"/>
                <a:cs typeface="Times New Roman" pitchFamily="18" charset="0"/>
              </a:rPr>
              <a:t>Dựa </a:t>
            </a:r>
            <a:r>
              <a:rPr lang="vi-VN" sz="3600" b="1" dirty="0">
                <a:solidFill>
                  <a:srgbClr val="FF0000"/>
                </a:solidFill>
                <a:latin typeface="Times New Roman" pitchFamily="18" charset="0"/>
                <a:cs typeface="Times New Roman" pitchFamily="18" charset="0"/>
              </a:rPr>
              <a:t>vào thông tin trong bài, em hãy cho biết xã hội thời Trần có những tầng lớp nào?</a:t>
            </a:r>
          </a:p>
          <a:p>
            <a:pPr marL="0" indent="0" algn="just">
              <a:buNone/>
            </a:pPr>
            <a:r>
              <a:rPr lang="en-US" sz="3600" b="1" dirty="0" smtClean="0">
                <a:solidFill>
                  <a:srgbClr val="FF0000"/>
                </a:solidFill>
                <a:latin typeface="Times New Roman" pitchFamily="18" charset="0"/>
                <a:cs typeface="Times New Roman" pitchFamily="18" charset="0"/>
              </a:rPr>
              <a:t>2. </a:t>
            </a:r>
            <a:r>
              <a:rPr lang="vi-VN" sz="3600" b="1" dirty="0" smtClean="0">
                <a:solidFill>
                  <a:srgbClr val="FF0000"/>
                </a:solidFill>
                <a:latin typeface="Times New Roman" pitchFamily="18" charset="0"/>
                <a:cs typeface="Times New Roman" pitchFamily="18" charset="0"/>
              </a:rPr>
              <a:t>Đọc </a:t>
            </a:r>
            <a:r>
              <a:rPr lang="vi-VN" sz="3600" b="1" dirty="0">
                <a:solidFill>
                  <a:srgbClr val="FF0000"/>
                </a:solidFill>
                <a:latin typeface="Times New Roman" pitchFamily="18" charset="0"/>
                <a:cs typeface="Times New Roman" pitchFamily="18" charset="0"/>
              </a:rPr>
              <a:t>tư liệu 16.7 và cho biết: Theo quan điểm của Hưng Đạo Vương, những yếu tố nào sẽ giúp triều đình tạo nên sự ổn định và bền vững của một xã hội?</a:t>
            </a:r>
            <a:r>
              <a:rPr lang="en-US" sz="3600" b="1" dirty="0" smtClean="0">
                <a:solidFill>
                  <a:srgbClr val="FF0000"/>
                </a:solidFill>
                <a:latin typeface="Times New Roman" pitchFamily="18" charset="0"/>
                <a:cs typeface="Times New Roman" pitchFamily="18" charset="0"/>
              </a:rPr>
              <a:t> </a:t>
            </a:r>
            <a:endParaRPr lang="en-US" dirty="0" smtClean="0"/>
          </a:p>
          <a:p>
            <a:endParaRPr lang="en-US" dirty="0"/>
          </a:p>
          <a:p>
            <a:endParaRPr lang="en-US" dirty="0"/>
          </a:p>
        </p:txBody>
      </p:sp>
    </p:spTree>
    <p:extLst>
      <p:ext uri="{BB962C8B-B14F-4D97-AF65-F5344CB8AC3E}">
        <p14:creationId xmlns:p14="http://schemas.microsoft.com/office/powerpoint/2010/main" val="3757226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1. Dựa </a:t>
            </a:r>
            <a:r>
              <a:rPr lang="vi-VN" sz="2800" b="1" dirty="0">
                <a:solidFill>
                  <a:srgbClr val="FF0000"/>
                </a:solidFill>
                <a:latin typeface="Times New Roman" pitchFamily="18" charset="0"/>
                <a:cs typeface="Times New Roman" pitchFamily="18" charset="0"/>
              </a:rPr>
              <a:t>vào thông tin trong bài, em hãy cho biết xã hội thời Trần có những tầng lớp nào</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Xã hội thời Trần bao gồm các tầng lớp:</a:t>
            </a:r>
          </a:p>
          <a:p>
            <a:pPr marL="0" indent="0" algn="just">
              <a:buNone/>
            </a:pPr>
            <a:r>
              <a:rPr lang="vi-VN" dirty="0">
                <a:solidFill>
                  <a:srgbClr val="0033CC"/>
                </a:solidFill>
                <a:latin typeface="Times New Roman" pitchFamily="18" charset="0"/>
                <a:cs typeface="Times New Roman" pitchFamily="18" charset="0"/>
              </a:rPr>
              <a:t>+ Tầng lớp quý tộc, quan lại</a:t>
            </a:r>
          </a:p>
          <a:p>
            <a:pPr marL="0" indent="0" algn="just">
              <a:buNone/>
            </a:pPr>
            <a:r>
              <a:rPr lang="vi-VN" dirty="0">
                <a:solidFill>
                  <a:srgbClr val="0033CC"/>
                </a:solidFill>
                <a:latin typeface="Times New Roman" pitchFamily="18" charset="0"/>
                <a:cs typeface="Times New Roman" pitchFamily="18" charset="0"/>
              </a:rPr>
              <a:t>+ Tầng lớp địa chủ</a:t>
            </a:r>
          </a:p>
          <a:p>
            <a:pPr marL="0" indent="0" algn="just">
              <a:buNone/>
            </a:pPr>
            <a:r>
              <a:rPr lang="vi-VN" dirty="0">
                <a:solidFill>
                  <a:srgbClr val="0033CC"/>
                </a:solidFill>
                <a:latin typeface="Times New Roman" pitchFamily="18" charset="0"/>
                <a:cs typeface="Times New Roman" pitchFamily="18" charset="0"/>
              </a:rPr>
              <a:t>+ Tầng lớp nông dân</a:t>
            </a:r>
          </a:p>
          <a:p>
            <a:pPr marL="0" indent="0" algn="just">
              <a:buNone/>
            </a:pPr>
            <a:r>
              <a:rPr lang="vi-VN" dirty="0">
                <a:solidFill>
                  <a:srgbClr val="0033CC"/>
                </a:solidFill>
                <a:latin typeface="Times New Roman" pitchFamily="18" charset="0"/>
                <a:cs typeface="Times New Roman" pitchFamily="18" charset="0"/>
              </a:rPr>
              <a:t>+ Tầng lớp thợ thủ công và thương nhân</a:t>
            </a:r>
          </a:p>
          <a:p>
            <a:pPr marL="0" indent="0" algn="just">
              <a:buNone/>
            </a:pPr>
            <a:r>
              <a:rPr lang="vi-VN" dirty="0">
                <a:solidFill>
                  <a:srgbClr val="0033CC"/>
                </a:solidFill>
                <a:latin typeface="Times New Roman" pitchFamily="18" charset="0"/>
                <a:cs typeface="Times New Roman" pitchFamily="18" charset="0"/>
              </a:rPr>
              <a:t>+ Tầng lớp nô tì</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742389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Đọc tư liệu 16.7 và cho biết: Theo quan điểm của Hưng Đạo Vương, những yếu tố nào sẽ giúp triều đình tạo nên sự ổn định và bền vững của một xã hội? </a:t>
            </a:r>
            <a:endParaRPr lang="en-US" sz="2800" b="1" dirty="0" smtClean="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Theo quan điểm của Hưng Đạo Vương, những yếu tố sẽ giúp triều đình tạo nên sự ổn định và bền vững của một xã hội là quân đội trung thành với đất nước, đất nước lấy "khoan thư sức dân" làm cốt lõi để giữ nước, tức là chăm lo đời sống và nuôi dưỡng nguồn lực trong nhân dân, hỗ trợ người dân giảm các gánh nặng, qua đó tạo điều kiện vượt khó, vươn lên, phát triển.</a:t>
            </a: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506514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tế</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4.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a:p>
            <a:pPr marL="0" indent="0">
              <a:buNone/>
            </a:pPr>
            <a:endParaRPr 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200509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4</a:t>
            </a:r>
            <a:r>
              <a:rPr lang="vi-VN" sz="2800" b="1" dirty="0">
                <a:solidFill>
                  <a:srgbClr val="FF0000"/>
                </a:solidFill>
                <a:latin typeface="Times New Roman" pitchFamily="18" charset="0"/>
                <a:cs typeface="Times New Roman" pitchFamily="18" charset="0"/>
              </a:rPr>
              <a:t>. Tình hình xã hội</a:t>
            </a:r>
          </a:p>
          <a:p>
            <a:pPr marL="0" indent="0" algn="just">
              <a:buNone/>
            </a:pPr>
            <a:r>
              <a:rPr lang="vi-VN" dirty="0">
                <a:solidFill>
                  <a:srgbClr val="0033CC"/>
                </a:solidFill>
                <a:latin typeface="Times New Roman" pitchFamily="18" charset="0"/>
                <a:cs typeface="Times New Roman" pitchFamily="18" charset="0"/>
              </a:rPr>
              <a:t>- Xã hội thời Trần bao gồm các tầng lớp:</a:t>
            </a:r>
          </a:p>
          <a:p>
            <a:pPr marL="0" indent="0" algn="just">
              <a:buNone/>
            </a:pPr>
            <a:r>
              <a:rPr lang="vi-VN" dirty="0">
                <a:solidFill>
                  <a:srgbClr val="0033CC"/>
                </a:solidFill>
                <a:latin typeface="Times New Roman" pitchFamily="18" charset="0"/>
                <a:cs typeface="Times New Roman" pitchFamily="18" charset="0"/>
              </a:rPr>
              <a:t>+ Tầng lớp quý tộc, quan lại</a:t>
            </a:r>
          </a:p>
          <a:p>
            <a:pPr marL="0" indent="0" algn="just">
              <a:buNone/>
            </a:pPr>
            <a:r>
              <a:rPr lang="vi-VN" dirty="0">
                <a:solidFill>
                  <a:srgbClr val="0033CC"/>
                </a:solidFill>
                <a:latin typeface="Times New Roman" pitchFamily="18" charset="0"/>
                <a:cs typeface="Times New Roman" pitchFamily="18" charset="0"/>
              </a:rPr>
              <a:t>+ Tầng lớp địa chủ</a:t>
            </a:r>
          </a:p>
          <a:p>
            <a:pPr marL="0" indent="0" algn="just">
              <a:buNone/>
            </a:pPr>
            <a:r>
              <a:rPr lang="vi-VN" dirty="0">
                <a:solidFill>
                  <a:srgbClr val="0033CC"/>
                </a:solidFill>
                <a:latin typeface="Times New Roman" pitchFamily="18" charset="0"/>
                <a:cs typeface="Times New Roman" pitchFamily="18" charset="0"/>
              </a:rPr>
              <a:t>+ Tầng lớp nông dân</a:t>
            </a:r>
          </a:p>
          <a:p>
            <a:pPr marL="0" indent="0" algn="just">
              <a:buNone/>
            </a:pPr>
            <a:r>
              <a:rPr lang="vi-VN" dirty="0">
                <a:solidFill>
                  <a:srgbClr val="0033CC"/>
                </a:solidFill>
                <a:latin typeface="Times New Roman" pitchFamily="18" charset="0"/>
                <a:cs typeface="Times New Roman" pitchFamily="18" charset="0"/>
              </a:rPr>
              <a:t>+ Tầng lớp thợ thủ công và thương nhân</a:t>
            </a:r>
          </a:p>
          <a:p>
            <a:pPr marL="0" indent="0" algn="just">
              <a:buNone/>
            </a:pPr>
            <a:r>
              <a:rPr lang="vi-VN" dirty="0">
                <a:solidFill>
                  <a:srgbClr val="0033CC"/>
                </a:solidFill>
                <a:latin typeface="Times New Roman" pitchFamily="18" charset="0"/>
                <a:cs typeface="Times New Roman" pitchFamily="18" charset="0"/>
              </a:rPr>
              <a:t>+ Tầng lớp nô tì</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6043784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tế</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4.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a:p>
            <a:pPr marL="0" indent="0">
              <a:buNone/>
            </a:pPr>
            <a:r>
              <a:rPr lang="vi-VN" b="1" dirty="0">
                <a:solidFill>
                  <a:srgbClr val="FF0000"/>
                </a:solidFill>
                <a:latin typeface="Times New Roman" pitchFamily="18" charset="0"/>
                <a:cs typeface="Times New Roman" pitchFamily="18" charset="0"/>
              </a:rPr>
              <a:t>5. Tình hình văn hóa</a:t>
            </a:r>
            <a:r>
              <a:rPr lang="en-US" b="1" dirty="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194361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MỤC TIÊU</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Mô tả được sự thành lập nhà Trần.</a:t>
            </a:r>
          </a:p>
          <a:p>
            <a:pPr marL="0" indent="0" algn="just">
              <a:buNone/>
            </a:pPr>
            <a:r>
              <a:rPr lang="vi-VN" dirty="0">
                <a:solidFill>
                  <a:srgbClr val="0033CC"/>
                </a:solidFill>
                <a:latin typeface="Times New Roman" pitchFamily="18" charset="0"/>
                <a:cs typeface="Times New Roman" pitchFamily="18" charset="0"/>
              </a:rPr>
              <a:t>– Trình bày được những nét chính về tình hình chính trị, kinh tế, xã hội, văn hóa, tôn giáo thời Trần.</a:t>
            </a:r>
          </a:p>
          <a:p>
            <a:pPr marL="0" indent="0" algn="just">
              <a:buNone/>
            </a:pP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6858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 </a:t>
            </a: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Nêu những thành tựu chủ yếu về văn hóa thời </a:t>
            </a:r>
            <a:r>
              <a:rPr lang="vi-VN" sz="3600" b="1" dirty="0" smtClean="0">
                <a:solidFill>
                  <a:srgbClr val="FF0000"/>
                </a:solidFill>
                <a:latin typeface="Times New Roman" pitchFamily="18" charset="0"/>
                <a:cs typeface="Times New Roman" pitchFamily="18" charset="0"/>
              </a:rPr>
              <a:t>Trần</a:t>
            </a:r>
            <a:r>
              <a:rPr lang="en-US" sz="3600" b="1" dirty="0" smtClean="0">
                <a:solidFill>
                  <a:srgbClr val="FF0000"/>
                </a:solidFill>
                <a:latin typeface="Times New Roman" pitchFamily="18" charset="0"/>
                <a:cs typeface="Times New Roman" pitchFamily="18" charset="0"/>
              </a:rPr>
              <a:t> </a:t>
            </a:r>
            <a:r>
              <a:rPr lang="vi-VN" sz="3600" b="1" dirty="0" smtClean="0">
                <a:solidFill>
                  <a:srgbClr val="FF0000"/>
                </a:solidFill>
                <a:latin typeface="Times New Roman" pitchFamily="18" charset="0"/>
                <a:cs typeface="Times New Roman" pitchFamily="18" charset="0"/>
              </a:rPr>
              <a:t>.</a:t>
            </a:r>
            <a:endParaRPr lang="en-US" sz="3600" b="1" dirty="0" smtClean="0">
              <a:solidFill>
                <a:srgbClr val="FF0000"/>
              </a:solidFill>
              <a:latin typeface="Times New Roman" pitchFamily="18" charset="0"/>
              <a:cs typeface="Times New Roman" pitchFamily="18" charset="0"/>
            </a:endParaRPr>
          </a:p>
          <a:p>
            <a:pPr marL="0" indent="0" algn="just">
              <a:buNone/>
            </a:pPr>
            <a:r>
              <a:rPr lang="en-US" sz="3600" b="1" dirty="0" smtClean="0">
                <a:solidFill>
                  <a:srgbClr val="FF0000"/>
                </a:solidFill>
                <a:latin typeface="Times New Roman" pitchFamily="18" charset="0"/>
                <a:cs typeface="Times New Roman" pitchFamily="18" charset="0"/>
              </a:rPr>
              <a:t>- </a:t>
            </a:r>
            <a:r>
              <a:rPr lang="vi-VN" sz="3600" b="1" dirty="0" smtClean="0">
                <a:solidFill>
                  <a:srgbClr val="FF0000"/>
                </a:solidFill>
                <a:latin typeface="Times New Roman" pitchFamily="18" charset="0"/>
                <a:cs typeface="Times New Roman" pitchFamily="18" charset="0"/>
              </a:rPr>
              <a:t>Về </a:t>
            </a:r>
            <a:r>
              <a:rPr lang="vi-VN" sz="3600" b="1" dirty="0">
                <a:solidFill>
                  <a:srgbClr val="FF0000"/>
                </a:solidFill>
                <a:latin typeface="Times New Roman" pitchFamily="18" charset="0"/>
                <a:cs typeface="Times New Roman" pitchFamily="18" charset="0"/>
              </a:rPr>
              <a:t>tư tưởng-tôn giáo, </a:t>
            </a:r>
          </a:p>
          <a:p>
            <a:pPr marL="0" indent="0" algn="just">
              <a:buNone/>
            </a:pPr>
            <a:r>
              <a:rPr lang="en-US" sz="3600" b="1" dirty="0" smtClean="0">
                <a:solidFill>
                  <a:srgbClr val="FF0000"/>
                </a:solidFill>
                <a:latin typeface="Times New Roman" pitchFamily="18" charset="0"/>
                <a:cs typeface="Times New Roman" pitchFamily="18" charset="0"/>
              </a:rPr>
              <a:t>- </a:t>
            </a:r>
            <a:r>
              <a:rPr lang="vi-VN" sz="3600" b="1" dirty="0" smtClean="0">
                <a:solidFill>
                  <a:srgbClr val="FF0000"/>
                </a:solidFill>
                <a:latin typeface="Times New Roman" pitchFamily="18" charset="0"/>
                <a:cs typeface="Times New Roman" pitchFamily="18" charset="0"/>
              </a:rPr>
              <a:t>Về </a:t>
            </a:r>
            <a:r>
              <a:rPr lang="vi-VN" sz="3600" b="1" dirty="0">
                <a:solidFill>
                  <a:srgbClr val="FF0000"/>
                </a:solidFill>
                <a:latin typeface="Times New Roman" pitchFamily="18" charset="0"/>
                <a:cs typeface="Times New Roman" pitchFamily="18" charset="0"/>
              </a:rPr>
              <a:t>giáo dục và khoa </a:t>
            </a:r>
            <a:r>
              <a:rPr lang="vi-VN" sz="3600" b="1" dirty="0" smtClean="0">
                <a:solidFill>
                  <a:srgbClr val="FF0000"/>
                </a:solidFill>
                <a:latin typeface="Times New Roman" pitchFamily="18" charset="0"/>
                <a:cs typeface="Times New Roman" pitchFamily="18" charset="0"/>
              </a:rPr>
              <a:t>học</a:t>
            </a:r>
            <a:r>
              <a:rPr lang="en-US" sz="3600" b="1" dirty="0" smtClean="0">
                <a:solidFill>
                  <a:srgbClr val="FF0000"/>
                </a:solidFill>
                <a:latin typeface="Times New Roman" pitchFamily="18" charset="0"/>
                <a:cs typeface="Times New Roman" pitchFamily="18" charset="0"/>
              </a:rPr>
              <a:t>-</a:t>
            </a:r>
            <a:r>
              <a:rPr lang="vi-VN" sz="3600" b="1" dirty="0" smtClean="0">
                <a:solidFill>
                  <a:srgbClr val="FF0000"/>
                </a:solidFill>
                <a:latin typeface="Times New Roman" pitchFamily="18" charset="0"/>
                <a:cs typeface="Times New Roman" pitchFamily="18" charset="0"/>
              </a:rPr>
              <a:t>kĩ </a:t>
            </a:r>
            <a:r>
              <a:rPr lang="vi-VN" sz="3600" b="1" dirty="0">
                <a:solidFill>
                  <a:srgbClr val="FF0000"/>
                </a:solidFill>
                <a:latin typeface="Times New Roman" pitchFamily="18" charset="0"/>
                <a:cs typeface="Times New Roman" pitchFamily="18" charset="0"/>
              </a:rPr>
              <a:t>thuật</a:t>
            </a:r>
          </a:p>
          <a:p>
            <a:pPr marL="0" indent="0" algn="just">
              <a:buNone/>
            </a:pPr>
            <a:r>
              <a:rPr lang="en-US" sz="3600" b="1" dirty="0" smtClean="0">
                <a:solidFill>
                  <a:srgbClr val="FF0000"/>
                </a:solidFill>
                <a:latin typeface="Times New Roman" pitchFamily="18" charset="0"/>
                <a:cs typeface="Times New Roman" pitchFamily="18" charset="0"/>
              </a:rPr>
              <a:t>- </a:t>
            </a:r>
            <a:r>
              <a:rPr lang="vi-VN" sz="3600" b="1" dirty="0" smtClean="0">
                <a:solidFill>
                  <a:srgbClr val="FF0000"/>
                </a:solidFill>
                <a:latin typeface="Times New Roman" pitchFamily="18" charset="0"/>
                <a:cs typeface="Times New Roman" pitchFamily="18" charset="0"/>
              </a:rPr>
              <a:t>Về </a:t>
            </a:r>
            <a:r>
              <a:rPr lang="vi-VN" sz="3600" b="1" dirty="0">
                <a:solidFill>
                  <a:srgbClr val="FF0000"/>
                </a:solidFill>
                <a:latin typeface="Times New Roman" pitchFamily="18" charset="0"/>
                <a:cs typeface="Times New Roman" pitchFamily="18" charset="0"/>
              </a:rPr>
              <a:t>văn học và nghệ thuật</a:t>
            </a:r>
          </a:p>
          <a:p>
            <a:pPr marL="0" indent="0" algn="just">
              <a:buNone/>
            </a:pPr>
            <a:endParaRPr lang="en-US" sz="3600" b="1" dirty="0" smtClean="0">
              <a:solidFill>
                <a:srgbClr val="FF0000"/>
              </a:solidFill>
              <a:latin typeface="Times New Roman" pitchFamily="18" charset="0"/>
              <a:cs typeface="Times New Roman" pitchFamily="18" charset="0"/>
            </a:endParaRPr>
          </a:p>
          <a:p>
            <a:pPr marL="0" indent="0" algn="just">
              <a:buNone/>
            </a:pPr>
            <a:endParaRPr lang="en-US" dirty="0" smtClean="0"/>
          </a:p>
          <a:p>
            <a:endParaRPr lang="en-US" dirty="0"/>
          </a:p>
          <a:p>
            <a:endParaRPr lang="en-US" dirty="0"/>
          </a:p>
        </p:txBody>
      </p:sp>
    </p:spTree>
    <p:extLst>
      <p:ext uri="{BB962C8B-B14F-4D97-AF65-F5344CB8AC3E}">
        <p14:creationId xmlns:p14="http://schemas.microsoft.com/office/powerpoint/2010/main" val="484949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t</a:t>
            </a:r>
            <a:r>
              <a:rPr lang="vi-VN" sz="2800" b="1" dirty="0" smtClean="0">
                <a:solidFill>
                  <a:srgbClr val="FF0000"/>
                </a:solidFill>
                <a:latin typeface="Times New Roman" pitchFamily="18" charset="0"/>
                <a:cs typeface="Times New Roman" pitchFamily="18" charset="0"/>
              </a:rPr>
              <a:t>ư </a:t>
            </a:r>
            <a:r>
              <a:rPr lang="vi-VN" sz="2800" b="1" dirty="0">
                <a:solidFill>
                  <a:srgbClr val="FF0000"/>
                </a:solidFill>
                <a:latin typeface="Times New Roman" pitchFamily="18" charset="0"/>
                <a:cs typeface="Times New Roman" pitchFamily="18" charset="0"/>
              </a:rPr>
              <a:t>tưởng-tôn </a:t>
            </a:r>
            <a:r>
              <a:rPr lang="vi-VN" sz="2800" b="1" dirty="0" smtClean="0">
                <a:solidFill>
                  <a:srgbClr val="FF0000"/>
                </a:solidFill>
                <a:latin typeface="Times New Roman" pitchFamily="18" charset="0"/>
                <a:cs typeface="Times New Roman" pitchFamily="18" charset="0"/>
              </a:rPr>
              <a:t>giáo</a:t>
            </a:r>
            <a:r>
              <a:rPr lang="en-US" sz="2800" b="1" dirty="0" smtClean="0">
                <a:solidFill>
                  <a:srgbClr val="FF0000"/>
                </a:solidFill>
                <a:latin typeface="Times New Roman" pitchFamily="18" charset="0"/>
                <a:cs typeface="Times New Roman" pitchFamily="18" charset="0"/>
              </a:rPr>
              <a:t>:</a:t>
            </a:r>
          </a:p>
          <a:p>
            <a:pPr marL="0" indent="0" algn="just">
              <a:buNone/>
            </a:pPr>
            <a:r>
              <a:rPr lang="vi-VN" dirty="0">
                <a:solidFill>
                  <a:srgbClr val="0033CC"/>
                </a:solidFill>
                <a:latin typeface="Times New Roman" pitchFamily="18" charset="0"/>
                <a:cs typeface="Times New Roman" pitchFamily="18" charset="0"/>
              </a:rPr>
              <a:t>+ Tín ngưỡng cổ truyền vẫn phổ biến trong dân.</a:t>
            </a:r>
          </a:p>
          <a:p>
            <a:pPr marL="0" indent="0" algn="just">
              <a:buNone/>
            </a:pPr>
            <a:r>
              <a:rPr lang="vi-VN" dirty="0">
                <a:solidFill>
                  <a:srgbClr val="0033CC"/>
                </a:solidFill>
                <a:latin typeface="Times New Roman" pitchFamily="18" charset="0"/>
                <a:cs typeface="Times New Roman" pitchFamily="18" charset="0"/>
              </a:rPr>
              <a:t>+ Phật giáo, Đạo giáo và Nho giáo đều được coi trọng.</a:t>
            </a:r>
          </a:p>
          <a:p>
            <a:pPr marL="0" indent="0" algn="just">
              <a:buNone/>
            </a:pPr>
            <a:r>
              <a:rPr lang="vi-VN" dirty="0">
                <a:solidFill>
                  <a:srgbClr val="0033CC"/>
                </a:solidFill>
                <a:latin typeface="Times New Roman" pitchFamily="18" charset="0"/>
                <a:cs typeface="Times New Roman" pitchFamily="18" charset="0"/>
              </a:rPr>
              <a:t>+ Tầng lớp nho sĩ đỗ đạt qua các kì thi đều được triều đình trọng dụng.</a:t>
            </a:r>
          </a:p>
          <a:p>
            <a:pPr marL="0" indent="0" algn="just">
              <a:buNone/>
            </a:pPr>
            <a:r>
              <a:rPr lang="vi-VN" dirty="0">
                <a:solidFill>
                  <a:srgbClr val="0033CC"/>
                </a:solidFill>
                <a:latin typeface="Times New Roman" pitchFamily="18" charset="0"/>
                <a:cs typeface="Times New Roman" pitchFamily="18" charset="0"/>
              </a:rPr>
              <a:t>+ Phật giáo dân tộc phát triển với sự ra đời của Thiền phái Trúc Lâm Yên Tử do Trần Nhân Tông sáng lập.</a:t>
            </a:r>
          </a:p>
          <a:p>
            <a:pPr marL="0" indent="0" algn="just">
              <a:buNone/>
            </a:pPr>
            <a:r>
              <a:rPr lang="vi-VN" dirty="0">
                <a:solidFill>
                  <a:srgbClr val="0033CC"/>
                </a:solidFill>
                <a:latin typeface="Times New Roman" pitchFamily="18" charset="0"/>
                <a:cs typeface="Times New Roman" pitchFamily="18" charset="0"/>
              </a:rPr>
              <a:t>+ Chùa Vĩnh Nghiêm trở thành trung tâm đào tạo tăng đồ Phật giáo lớn nhất thời Trần.</a:t>
            </a: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5710737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lnSpcReduction="10000"/>
          </a:bodyPr>
          <a:lstStyle/>
          <a:p>
            <a:pPr marL="0" indent="0" algn="just">
              <a:buNone/>
            </a:pP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giáo </a:t>
            </a:r>
            <a:r>
              <a:rPr lang="vi-VN" sz="2800" b="1" dirty="0">
                <a:solidFill>
                  <a:srgbClr val="FF0000"/>
                </a:solidFill>
                <a:latin typeface="Times New Roman" pitchFamily="18" charset="0"/>
                <a:cs typeface="Times New Roman" pitchFamily="18" charset="0"/>
              </a:rPr>
              <a:t>dục và khoa </a:t>
            </a:r>
            <a:r>
              <a:rPr lang="vi-VN" sz="2800" b="1" dirty="0" smtClean="0">
                <a:solidFill>
                  <a:srgbClr val="FF0000"/>
                </a:solidFill>
                <a:latin typeface="Times New Roman" pitchFamily="18" charset="0"/>
                <a:cs typeface="Times New Roman" pitchFamily="18" charset="0"/>
              </a:rPr>
              <a:t>học</a:t>
            </a:r>
            <a:r>
              <a:rPr lang="en-US" sz="2800" b="1" dirty="0" smtClean="0">
                <a:solidFill>
                  <a:srgbClr val="FF0000"/>
                </a:solidFill>
                <a:latin typeface="Times New Roman" pitchFamily="18" charset="0"/>
                <a:cs typeface="Times New Roman" pitchFamily="18" charset="0"/>
              </a:rPr>
              <a:t>-</a:t>
            </a:r>
            <a:r>
              <a:rPr lang="vi-VN" sz="2800" b="1" dirty="0" smtClean="0">
                <a:solidFill>
                  <a:srgbClr val="FF0000"/>
                </a:solidFill>
                <a:latin typeface="Times New Roman" pitchFamily="18" charset="0"/>
                <a:cs typeface="Times New Roman" pitchFamily="18" charset="0"/>
              </a:rPr>
              <a:t> kĩ thuật</a:t>
            </a:r>
            <a:endParaRPr lang="en-US" sz="2800" b="1" dirty="0" smtClean="0">
              <a:solidFill>
                <a:srgbClr val="FF0000"/>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Về giáo dục: </a:t>
            </a:r>
          </a:p>
          <a:p>
            <a:pPr marL="0" indent="0" algn="just">
              <a:buNone/>
            </a:pPr>
            <a:r>
              <a:rPr lang="vi-VN" sz="2800" dirty="0">
                <a:solidFill>
                  <a:srgbClr val="0033CC"/>
                </a:solidFill>
                <a:latin typeface="Times New Roman" pitchFamily="18" charset="0"/>
                <a:cs typeface="Times New Roman" pitchFamily="18" charset="0"/>
              </a:rPr>
              <a:t>+ Năm 1253, Quốc Tử Giám được mở rộng và thu nhận cả con cái thường dân có sức học xuất sắc.</a:t>
            </a:r>
          </a:p>
          <a:p>
            <a:pPr marL="0" indent="0" algn="just">
              <a:buNone/>
            </a:pPr>
            <a:r>
              <a:rPr lang="vi-VN" sz="2800" dirty="0">
                <a:solidFill>
                  <a:srgbClr val="0033CC"/>
                </a:solidFill>
                <a:latin typeface="Times New Roman" pitchFamily="18" charset="0"/>
                <a:cs typeface="Times New Roman" pitchFamily="18" charset="0"/>
              </a:rPr>
              <a:t>+ Nhiều trường tư được mở ở làng xã.</a:t>
            </a:r>
          </a:p>
          <a:p>
            <a:pPr marL="0" indent="0" algn="just">
              <a:buNone/>
            </a:pPr>
            <a:r>
              <a:rPr lang="vi-VN" sz="2800" dirty="0">
                <a:solidFill>
                  <a:srgbClr val="0033CC"/>
                </a:solidFill>
                <a:latin typeface="Times New Roman" pitchFamily="18" charset="0"/>
                <a:cs typeface="Times New Roman" pitchFamily="18" charset="0"/>
              </a:rPr>
              <a:t>+ Thời Trần định lệ thi Thái học sinh và chọn tam khôi trong kì thi Đình.</a:t>
            </a:r>
          </a:p>
          <a:p>
            <a:pPr marL="0" indent="0" algn="just">
              <a:buNone/>
            </a:pPr>
            <a:r>
              <a:rPr lang="vi-VN" sz="2800" b="1" dirty="0">
                <a:solidFill>
                  <a:srgbClr val="0033CC"/>
                </a:solidFill>
                <a:latin typeface="Times New Roman" pitchFamily="18" charset="0"/>
                <a:cs typeface="Times New Roman" pitchFamily="18" charset="0"/>
              </a:rPr>
              <a:t>- Về sử học</a:t>
            </a:r>
            <a:r>
              <a:rPr lang="vi-VN" sz="2800" dirty="0">
                <a:solidFill>
                  <a:srgbClr val="0033CC"/>
                </a:solidFill>
                <a:latin typeface="Times New Roman" pitchFamily="18" charset="0"/>
                <a:cs typeface="Times New Roman" pitchFamily="18" charset="0"/>
              </a:rPr>
              <a:t>, một số bộ sử nổi tiếng như "Đại Việt sử ký" của Lê Văn Hưu, Việt sử lược, Việt sử cương mục của Hồ Tông Thốc.</a:t>
            </a:r>
          </a:p>
          <a:p>
            <a:pPr marL="0" indent="0" algn="just">
              <a:buNone/>
            </a:pPr>
            <a:r>
              <a:rPr lang="vi-VN" sz="2800" b="1" dirty="0">
                <a:solidFill>
                  <a:srgbClr val="0033CC"/>
                </a:solidFill>
                <a:latin typeface="Times New Roman" pitchFamily="18" charset="0"/>
                <a:cs typeface="Times New Roman" pitchFamily="18" charset="0"/>
              </a:rPr>
              <a:t>- Về quân sự, </a:t>
            </a:r>
            <a:r>
              <a:rPr lang="vi-VN" sz="2800" dirty="0">
                <a:solidFill>
                  <a:srgbClr val="0033CC"/>
                </a:solidFill>
                <a:latin typeface="Times New Roman" pitchFamily="18" charset="0"/>
                <a:cs typeface="Times New Roman" pitchFamily="18" charset="0"/>
              </a:rPr>
              <a:t>nổi tiếng là "Binh thư yếu lược" của Trần Quốc Tuấn.</a:t>
            </a:r>
          </a:p>
          <a:p>
            <a:pPr marL="0" indent="0" algn="just">
              <a:buNone/>
            </a:pPr>
            <a:r>
              <a:rPr lang="vi-VN" sz="2800" b="1" dirty="0">
                <a:solidFill>
                  <a:srgbClr val="0033CC"/>
                </a:solidFill>
                <a:latin typeface="Times New Roman" pitchFamily="18" charset="0"/>
                <a:cs typeface="Times New Roman" pitchFamily="18" charset="0"/>
              </a:rPr>
              <a:t>- Về y học</a:t>
            </a:r>
            <a:r>
              <a:rPr lang="vi-VN" sz="2800" dirty="0">
                <a:solidFill>
                  <a:srgbClr val="0033CC"/>
                </a:solidFill>
                <a:latin typeface="Times New Roman" pitchFamily="18" charset="0"/>
                <a:cs typeface="Times New Roman" pitchFamily="18" charset="0"/>
              </a:rPr>
              <a:t>, có Thiền sư Tuệ Tĩnh là người đầu tiên xây dựng nền y học truyền thống.</a:t>
            </a:r>
          </a:p>
          <a:p>
            <a:pPr marL="0" indent="0" algn="just">
              <a:buNone/>
            </a:pPr>
            <a:r>
              <a:rPr lang="vi-VN" sz="2800" b="1" dirty="0">
                <a:solidFill>
                  <a:srgbClr val="0033CC"/>
                </a:solidFill>
                <a:latin typeface="Times New Roman" pitchFamily="18" charset="0"/>
                <a:cs typeface="Times New Roman" pitchFamily="18" charset="0"/>
              </a:rPr>
              <a:t>- Về thiên văn học </a:t>
            </a:r>
            <a:r>
              <a:rPr lang="vi-VN" sz="2800" dirty="0">
                <a:solidFill>
                  <a:srgbClr val="0033CC"/>
                </a:solidFill>
                <a:latin typeface="Times New Roman" pitchFamily="18" charset="0"/>
                <a:cs typeface="Times New Roman" pitchFamily="18" charset="0"/>
              </a:rPr>
              <a:t>có Đặng Lộ và Trần Nguyên Đán.</a:t>
            </a:r>
          </a:p>
          <a:p>
            <a:pPr marL="0" indent="0" algn="just">
              <a:buNone/>
            </a:pPr>
            <a:endParaRPr lang="vi-VN" sz="2800" dirty="0" smtClean="0">
              <a:solidFill>
                <a:srgbClr val="0033CC"/>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2701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văn </a:t>
            </a:r>
            <a:r>
              <a:rPr lang="vi-VN" sz="2800" b="1" dirty="0">
                <a:solidFill>
                  <a:srgbClr val="FF0000"/>
                </a:solidFill>
                <a:latin typeface="Times New Roman" pitchFamily="18" charset="0"/>
                <a:cs typeface="Times New Roman" pitchFamily="18" charset="0"/>
              </a:rPr>
              <a:t>học và nghệ </a:t>
            </a:r>
            <a:r>
              <a:rPr lang="vi-VN" sz="2800" b="1" dirty="0" smtClean="0">
                <a:solidFill>
                  <a:srgbClr val="FF0000"/>
                </a:solidFill>
                <a:latin typeface="Times New Roman" pitchFamily="18" charset="0"/>
                <a:cs typeface="Times New Roman" pitchFamily="18" charset="0"/>
              </a:rPr>
              <a:t>thuật</a:t>
            </a:r>
            <a:r>
              <a:rPr lang="en-US" sz="2800" b="1" dirty="0" smtClean="0">
                <a:solidFill>
                  <a:srgbClr val="FF0000"/>
                </a:solidFill>
                <a:latin typeface="Times New Roman" pitchFamily="18" charset="0"/>
                <a:cs typeface="Times New Roman" pitchFamily="18" charset="0"/>
              </a:rPr>
              <a:t>:</a:t>
            </a:r>
            <a:endParaRPr lang="vi-VN" sz="2800" b="1" dirty="0">
              <a:solidFill>
                <a:srgbClr val="FF0000"/>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Văn học:  </a:t>
            </a:r>
            <a:r>
              <a:rPr lang="vi-VN" sz="2800" dirty="0">
                <a:solidFill>
                  <a:srgbClr val="0033CC"/>
                </a:solidFill>
                <a:latin typeface="Times New Roman" pitchFamily="18" charset="0"/>
                <a:cs typeface="Times New Roman" pitchFamily="18" charset="0"/>
              </a:rPr>
              <a:t>văn học thời Trần phát triển rực rỡ, nhiều tác phẩm nổi tiếng ra đời như "Hịch tướng sĩ" của Trần Quốc Tuấn, "Phú sông Bạch Đằng" của Trương Hán Siêu, "Tụng giá hoàn kinh sư" của Trần Quang Khải, "Thiên Trường vãn vọng" của Trần Nhân Tông,...</a:t>
            </a:r>
          </a:p>
          <a:p>
            <a:pPr marL="0" indent="0" algn="just">
              <a:buNone/>
            </a:pPr>
            <a:r>
              <a:rPr lang="vi-VN" sz="2800" b="1" dirty="0">
                <a:solidFill>
                  <a:srgbClr val="0033CC"/>
                </a:solidFill>
                <a:latin typeface="Times New Roman" pitchFamily="18" charset="0"/>
                <a:cs typeface="Times New Roman" pitchFamily="18" charset="0"/>
              </a:rPr>
              <a:t>- Kiến trúc:  </a:t>
            </a:r>
            <a:r>
              <a:rPr lang="vi-VN" sz="2800" dirty="0">
                <a:solidFill>
                  <a:srgbClr val="0033CC"/>
                </a:solidFill>
                <a:latin typeface="Times New Roman" pitchFamily="18" charset="0"/>
                <a:cs typeface="Times New Roman" pitchFamily="18" charset="0"/>
              </a:rPr>
              <a:t>các công trình kiến trúc tôn giáo được xây dựng khá nhiều như tháp Phổ Minh, tháp Bình Sơn, chùa Thái Lạc. </a:t>
            </a:r>
          </a:p>
          <a:p>
            <a:pPr marL="0" indent="0" algn="just">
              <a:buNone/>
            </a:pPr>
            <a:r>
              <a:rPr lang="vi-VN" sz="2800" b="1" dirty="0">
                <a:solidFill>
                  <a:srgbClr val="0033CC"/>
                </a:solidFill>
                <a:latin typeface="Times New Roman" pitchFamily="18" charset="0"/>
                <a:cs typeface="Times New Roman" pitchFamily="18" charset="0"/>
              </a:rPr>
              <a:t>- Điêu khắc:  </a:t>
            </a:r>
            <a:r>
              <a:rPr lang="vi-VN" sz="2800" dirty="0">
                <a:solidFill>
                  <a:srgbClr val="0033CC"/>
                </a:solidFill>
                <a:latin typeface="Times New Roman" pitchFamily="18" charset="0"/>
                <a:cs typeface="Times New Roman" pitchFamily="18" charset="0"/>
              </a:rPr>
              <a:t>có nhiều kiệt tác nghệ thuật, các tác phẩm điêu khắc bằng đá như tượng hổ ở lăng Trần Thủ Độ, chạm khắc gỗ trên cánh cửa ở chùa Phổ Minh. </a:t>
            </a:r>
          </a:p>
          <a:p>
            <a:pPr marL="0" indent="0" algn="just">
              <a:buNone/>
            </a:pPr>
            <a:r>
              <a:rPr lang="vi-VN" sz="2800" b="1" dirty="0">
                <a:solidFill>
                  <a:srgbClr val="0033CC"/>
                </a:solidFill>
                <a:latin typeface="Times New Roman" pitchFamily="18" charset="0"/>
                <a:cs typeface="Times New Roman" pitchFamily="18" charset="0"/>
              </a:rPr>
              <a:t>- Về âm nhạc:  </a:t>
            </a:r>
            <a:r>
              <a:rPr lang="vi-VN" sz="2800" dirty="0">
                <a:solidFill>
                  <a:srgbClr val="0033CC"/>
                </a:solidFill>
                <a:latin typeface="Times New Roman" pitchFamily="18" charset="0"/>
                <a:cs typeface="Times New Roman" pitchFamily="18" charset="0"/>
              </a:rPr>
              <a:t>Hát chèo và múa rối nước phổ biến từ đình làng đến cung đình. Nhiều nhạc cụ như trống cơm, sáo, tiêu, đàn cầm đã phổ biến.</a:t>
            </a: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143207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838200"/>
          </a:xfrm>
        </p:spPr>
        <p:txBody>
          <a:bodyPr>
            <a:norm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16. CÔNG CUỘC XÂY DỰNG ĐẤT NƯỚC THỜI TRẦN (1226-1400)</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838200"/>
            <a:ext cx="9144000" cy="4983163"/>
          </a:xfrm>
        </p:spPr>
        <p:txBody>
          <a:bodyPr>
            <a:normAutofit/>
          </a:bodyPr>
          <a:lstStyle/>
          <a:p>
            <a:pPr marL="0" indent="0">
              <a:buNone/>
            </a:pPr>
            <a:r>
              <a:rPr lang="en-US" sz="2800" b="1" dirty="0" smtClean="0">
                <a:solidFill>
                  <a:srgbClr val="FF0000"/>
                </a:solidFill>
                <a:latin typeface="Times New Roman" pitchFamily="18" charset="0"/>
                <a:cs typeface="Times New Roman" pitchFamily="18" charset="0"/>
              </a:rPr>
              <a:t>1. </a:t>
            </a:r>
            <a:r>
              <a:rPr lang="en-US" sz="2800" b="1" dirty="0" err="1" smtClean="0">
                <a:solidFill>
                  <a:srgbClr val="FF0000"/>
                </a:solidFill>
                <a:latin typeface="Times New Roman" pitchFamily="18" charset="0"/>
                <a:cs typeface="Times New Roman" pitchFamily="18" charset="0"/>
              </a:rPr>
              <a:t>Nhà</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Trần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lập</a:t>
            </a:r>
            <a:endParaRPr lang="en-US" sz="2800" b="1" dirty="0" smtClean="0">
              <a:solidFill>
                <a:srgbClr val="FF0000"/>
              </a:solidFill>
              <a:latin typeface="Times New Roman" pitchFamily="18" charset="0"/>
              <a:cs typeface="Times New Roman" pitchFamily="18" charset="0"/>
            </a:endParaRPr>
          </a:p>
          <a:p>
            <a:pPr marL="0" indent="0">
              <a:buNone/>
            </a:pPr>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Tình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chính</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trị</a:t>
            </a:r>
            <a:endParaRPr lang="en-US" sz="2800" b="1" dirty="0" smtClean="0">
              <a:solidFill>
                <a:srgbClr val="FF0000"/>
              </a:solidFill>
              <a:latin typeface="Times New Roman" pitchFamily="18" charset="0"/>
              <a:cs typeface="Times New Roman" pitchFamily="18" charset="0"/>
            </a:endParaRPr>
          </a:p>
          <a:p>
            <a:pPr marL="0" indent="0">
              <a:buNone/>
            </a:pPr>
            <a:r>
              <a:rPr lang="en-US" sz="2800" b="1" dirty="0">
                <a:solidFill>
                  <a:srgbClr val="FF0000"/>
                </a:solidFill>
                <a:latin typeface="Times New Roman" pitchFamily="18" charset="0"/>
                <a:cs typeface="Times New Roman" pitchFamily="18" charset="0"/>
              </a:rPr>
              <a:t>3. </a:t>
            </a:r>
            <a:r>
              <a:rPr lang="en-US" sz="2800" b="1" dirty="0" err="1">
                <a:solidFill>
                  <a:srgbClr val="FF0000"/>
                </a:solidFill>
                <a:latin typeface="Times New Roman" pitchFamily="18" charset="0"/>
                <a:cs typeface="Times New Roman" pitchFamily="18" charset="0"/>
              </a:rPr>
              <a:t>Tình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kinh</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tế</a:t>
            </a:r>
            <a:endParaRPr lang="en-US" sz="2800" b="1" dirty="0" smtClean="0">
              <a:solidFill>
                <a:srgbClr val="FF0000"/>
              </a:solidFill>
              <a:latin typeface="Times New Roman" pitchFamily="18" charset="0"/>
              <a:cs typeface="Times New Roman" pitchFamily="18" charset="0"/>
            </a:endParaRPr>
          </a:p>
          <a:p>
            <a:pPr marL="0" indent="0">
              <a:buNone/>
            </a:pPr>
            <a:r>
              <a:rPr lang="en-US" sz="2800" b="1" dirty="0">
                <a:solidFill>
                  <a:srgbClr val="FF0000"/>
                </a:solidFill>
                <a:latin typeface="Times New Roman" pitchFamily="18" charset="0"/>
                <a:cs typeface="Times New Roman" pitchFamily="18" charset="0"/>
              </a:rPr>
              <a:t>4. </a:t>
            </a:r>
            <a:r>
              <a:rPr lang="en-US" sz="2800" b="1" dirty="0" err="1">
                <a:solidFill>
                  <a:srgbClr val="FF0000"/>
                </a:solidFill>
                <a:latin typeface="Times New Roman" pitchFamily="18" charset="0"/>
                <a:cs typeface="Times New Roman" pitchFamily="18" charset="0"/>
              </a:rPr>
              <a:t>Tình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xã</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hội</a:t>
            </a:r>
            <a:endParaRPr lang="en-US" sz="2800" b="1" dirty="0" smtClean="0">
              <a:solidFill>
                <a:srgbClr val="FF0000"/>
              </a:solidFill>
              <a:latin typeface="Times New Roman" pitchFamily="18" charset="0"/>
              <a:cs typeface="Times New Roman" pitchFamily="18" charset="0"/>
            </a:endParaRPr>
          </a:p>
          <a:p>
            <a:pPr marL="0" indent="0">
              <a:buNone/>
            </a:pPr>
            <a:r>
              <a:rPr lang="vi-VN" sz="2800" b="1" dirty="0">
                <a:solidFill>
                  <a:srgbClr val="FF0000"/>
                </a:solidFill>
                <a:latin typeface="Times New Roman" pitchFamily="18" charset="0"/>
                <a:cs typeface="Times New Roman" pitchFamily="18" charset="0"/>
              </a:rPr>
              <a:t>5. Tình hình văn hóa</a:t>
            </a:r>
            <a:r>
              <a:rPr lang="en-US" sz="2800" b="1" dirty="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428241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en-US" b="1" dirty="0" smtClean="0">
                <a:solidFill>
                  <a:srgbClr val="FF0000"/>
                </a:solidFill>
                <a:latin typeface="Times New Roman" pitchFamily="18" charset="0"/>
                <a:cs typeface="Times New Roman" pitchFamily="18" charset="0"/>
              </a:rPr>
              <a:t>a. </a:t>
            </a:r>
            <a:r>
              <a:rPr lang="en-US" b="1" dirty="0" err="1" smtClean="0">
                <a:solidFill>
                  <a:srgbClr val="FF0000"/>
                </a:solidFill>
                <a:latin typeface="Times New Roman" pitchFamily="18" charset="0"/>
                <a:cs typeface="Times New Roman" pitchFamily="18" charset="0"/>
              </a:rPr>
              <a:t>Về</a:t>
            </a:r>
            <a:r>
              <a:rPr lang="en-US" b="1" dirty="0" smtClean="0">
                <a:solidFill>
                  <a:srgbClr val="FF0000"/>
                </a:solidFill>
                <a:latin typeface="Times New Roman" pitchFamily="18" charset="0"/>
                <a:cs typeface="Times New Roman" pitchFamily="18" charset="0"/>
              </a:rPr>
              <a:t> t</a:t>
            </a:r>
            <a:r>
              <a:rPr lang="vi-VN" b="1" dirty="0" smtClean="0">
                <a:solidFill>
                  <a:srgbClr val="FF0000"/>
                </a:solidFill>
                <a:latin typeface="Times New Roman" pitchFamily="18" charset="0"/>
                <a:cs typeface="Times New Roman" pitchFamily="18" charset="0"/>
              </a:rPr>
              <a:t>ư </a:t>
            </a:r>
            <a:r>
              <a:rPr lang="vi-VN" b="1" dirty="0">
                <a:solidFill>
                  <a:srgbClr val="FF0000"/>
                </a:solidFill>
                <a:latin typeface="Times New Roman" pitchFamily="18" charset="0"/>
                <a:cs typeface="Times New Roman" pitchFamily="18" charset="0"/>
              </a:rPr>
              <a:t>tưởng-tôn </a:t>
            </a:r>
            <a:r>
              <a:rPr lang="vi-VN" b="1" dirty="0" smtClean="0">
                <a:solidFill>
                  <a:srgbClr val="FF0000"/>
                </a:solidFill>
                <a:latin typeface="Times New Roman" pitchFamily="18" charset="0"/>
                <a:cs typeface="Times New Roman" pitchFamily="18" charset="0"/>
              </a:rPr>
              <a:t>giáo</a:t>
            </a:r>
            <a:r>
              <a:rPr lang="en-US" b="1" dirty="0" smtClean="0">
                <a:solidFill>
                  <a:srgbClr val="FF0000"/>
                </a:solidFill>
                <a:latin typeface="Times New Roman" pitchFamily="18" charset="0"/>
                <a:cs typeface="Times New Roman" pitchFamily="18" charset="0"/>
              </a:rPr>
              <a:t>:</a:t>
            </a:r>
          </a:p>
          <a:p>
            <a:pPr marL="0" indent="0" algn="just">
              <a:buNone/>
            </a:pPr>
            <a:r>
              <a:rPr lang="vi-VN" dirty="0">
                <a:solidFill>
                  <a:srgbClr val="0033CC"/>
                </a:solidFill>
                <a:latin typeface="Times New Roman" pitchFamily="18" charset="0"/>
                <a:cs typeface="Times New Roman" pitchFamily="18" charset="0"/>
              </a:rPr>
              <a:t>+ Tín ngưỡng cổ truyền vẫn phổ biến trong dân.</a:t>
            </a:r>
          </a:p>
          <a:p>
            <a:pPr marL="0" indent="0" algn="just">
              <a:buNone/>
            </a:pPr>
            <a:r>
              <a:rPr lang="vi-VN" dirty="0">
                <a:solidFill>
                  <a:srgbClr val="0033CC"/>
                </a:solidFill>
                <a:latin typeface="Times New Roman" pitchFamily="18" charset="0"/>
                <a:cs typeface="Times New Roman" pitchFamily="18" charset="0"/>
              </a:rPr>
              <a:t>+ Phật giáo, Đạo giáo và Nho giáo đều được coi trọng.</a:t>
            </a:r>
          </a:p>
          <a:p>
            <a:pPr marL="0" indent="0" algn="just">
              <a:buNone/>
            </a:pPr>
            <a:r>
              <a:rPr lang="vi-VN" dirty="0">
                <a:solidFill>
                  <a:srgbClr val="0033CC"/>
                </a:solidFill>
                <a:latin typeface="Times New Roman" pitchFamily="18" charset="0"/>
                <a:cs typeface="Times New Roman" pitchFamily="18" charset="0"/>
              </a:rPr>
              <a:t>+ Tầng lớp nho sĩ đỗ đạt qua các kì thi đều được triều đình trọng dụng.</a:t>
            </a:r>
          </a:p>
          <a:p>
            <a:pPr marL="0" indent="0" algn="just">
              <a:buNone/>
            </a:pPr>
            <a:r>
              <a:rPr lang="vi-VN" dirty="0">
                <a:solidFill>
                  <a:srgbClr val="0033CC"/>
                </a:solidFill>
                <a:latin typeface="Times New Roman" pitchFamily="18" charset="0"/>
                <a:cs typeface="Times New Roman" pitchFamily="18" charset="0"/>
              </a:rPr>
              <a:t>+ Phật giáo dân tộc phát triển với sự ra đời của Thiền phái Trúc Lâm Yên Tử do Trần Nhân Tông sáng lập.</a:t>
            </a: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015684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lnSpcReduction="10000"/>
          </a:bodyPr>
          <a:lstStyle/>
          <a:p>
            <a:pPr marL="0" indent="0" algn="just">
              <a:buNone/>
            </a:pPr>
            <a:r>
              <a:rPr lang="en-US" sz="2800" b="1" dirty="0" smtClean="0">
                <a:solidFill>
                  <a:srgbClr val="FF0000"/>
                </a:solidFill>
                <a:latin typeface="Times New Roman" pitchFamily="18" charset="0"/>
                <a:cs typeface="Times New Roman" pitchFamily="18" charset="0"/>
              </a:rPr>
              <a:t>b. </a:t>
            </a: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giáo </a:t>
            </a:r>
            <a:r>
              <a:rPr lang="vi-VN" sz="2800" b="1" dirty="0">
                <a:solidFill>
                  <a:srgbClr val="FF0000"/>
                </a:solidFill>
                <a:latin typeface="Times New Roman" pitchFamily="18" charset="0"/>
                <a:cs typeface="Times New Roman" pitchFamily="18" charset="0"/>
              </a:rPr>
              <a:t>dục và khoa </a:t>
            </a:r>
            <a:r>
              <a:rPr lang="vi-VN" sz="2800" b="1" dirty="0" smtClean="0">
                <a:solidFill>
                  <a:srgbClr val="FF0000"/>
                </a:solidFill>
                <a:latin typeface="Times New Roman" pitchFamily="18" charset="0"/>
                <a:cs typeface="Times New Roman" pitchFamily="18" charset="0"/>
              </a:rPr>
              <a:t>học</a:t>
            </a:r>
            <a:r>
              <a:rPr lang="en-US" sz="2800" b="1" dirty="0" smtClean="0">
                <a:solidFill>
                  <a:srgbClr val="FF0000"/>
                </a:solidFill>
                <a:latin typeface="Times New Roman" pitchFamily="18" charset="0"/>
                <a:cs typeface="Times New Roman" pitchFamily="18" charset="0"/>
              </a:rPr>
              <a:t>-</a:t>
            </a:r>
            <a:r>
              <a:rPr lang="vi-VN" sz="2800" b="1" dirty="0" smtClean="0">
                <a:solidFill>
                  <a:srgbClr val="FF0000"/>
                </a:solidFill>
                <a:latin typeface="Times New Roman" pitchFamily="18" charset="0"/>
                <a:cs typeface="Times New Roman" pitchFamily="18" charset="0"/>
              </a:rPr>
              <a:t> kĩ thuật</a:t>
            </a:r>
            <a:endParaRPr lang="en-US" sz="2800" b="1" dirty="0" smtClean="0">
              <a:solidFill>
                <a:srgbClr val="FF0000"/>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Về giáo dục: </a:t>
            </a:r>
          </a:p>
          <a:p>
            <a:pPr marL="0" indent="0" algn="just">
              <a:buNone/>
            </a:pPr>
            <a:r>
              <a:rPr lang="vi-VN" sz="2800" dirty="0">
                <a:solidFill>
                  <a:srgbClr val="0033CC"/>
                </a:solidFill>
                <a:latin typeface="Times New Roman" pitchFamily="18" charset="0"/>
                <a:cs typeface="Times New Roman" pitchFamily="18" charset="0"/>
              </a:rPr>
              <a:t>+ Năm 1253, Quốc Tử Giám được mở rộng và thu nhận cả con cái thường dân có sức học xuất sắc.</a:t>
            </a:r>
          </a:p>
          <a:p>
            <a:pPr marL="0" indent="0" algn="just">
              <a:buNone/>
            </a:pPr>
            <a:r>
              <a:rPr lang="vi-VN" sz="2800" dirty="0">
                <a:solidFill>
                  <a:srgbClr val="0033CC"/>
                </a:solidFill>
                <a:latin typeface="Times New Roman" pitchFamily="18" charset="0"/>
                <a:cs typeface="Times New Roman" pitchFamily="18" charset="0"/>
              </a:rPr>
              <a:t>+ Nhiều trường tư được mở ở làng xã.</a:t>
            </a:r>
          </a:p>
          <a:p>
            <a:pPr marL="0" indent="0" algn="just">
              <a:buNone/>
            </a:pPr>
            <a:r>
              <a:rPr lang="vi-VN" sz="2800" dirty="0">
                <a:solidFill>
                  <a:srgbClr val="0033CC"/>
                </a:solidFill>
                <a:latin typeface="Times New Roman" pitchFamily="18" charset="0"/>
                <a:cs typeface="Times New Roman" pitchFamily="18" charset="0"/>
              </a:rPr>
              <a:t>+ Thời Trần định lệ thi Thái học sinh và chọn tam khôi trong kì thi Đình.</a:t>
            </a:r>
          </a:p>
          <a:p>
            <a:pPr marL="0" indent="0" algn="just">
              <a:buNone/>
            </a:pPr>
            <a:r>
              <a:rPr lang="vi-VN" sz="2800" b="1" dirty="0">
                <a:solidFill>
                  <a:srgbClr val="0033CC"/>
                </a:solidFill>
                <a:latin typeface="Times New Roman" pitchFamily="18" charset="0"/>
                <a:cs typeface="Times New Roman" pitchFamily="18" charset="0"/>
              </a:rPr>
              <a:t>- Về sử học, </a:t>
            </a:r>
            <a:r>
              <a:rPr lang="vi-VN" sz="2800" dirty="0">
                <a:solidFill>
                  <a:srgbClr val="0033CC"/>
                </a:solidFill>
                <a:latin typeface="Times New Roman" pitchFamily="18" charset="0"/>
                <a:cs typeface="Times New Roman" pitchFamily="18" charset="0"/>
              </a:rPr>
              <a:t>một số bộ sử nổi tiếng như "Đại Việt sử ký" của Lê Văn Hưu, Việt sử lược, Việt sử cương mục của Hồ Tông Thốc.</a:t>
            </a:r>
          </a:p>
          <a:p>
            <a:pPr marL="0" indent="0" algn="just">
              <a:buNone/>
            </a:pPr>
            <a:r>
              <a:rPr lang="vi-VN" sz="2800" b="1" dirty="0">
                <a:solidFill>
                  <a:srgbClr val="0033CC"/>
                </a:solidFill>
                <a:latin typeface="Times New Roman" pitchFamily="18" charset="0"/>
                <a:cs typeface="Times New Roman" pitchFamily="18" charset="0"/>
              </a:rPr>
              <a:t>- Về quân sự, </a:t>
            </a:r>
            <a:r>
              <a:rPr lang="vi-VN" sz="2800" dirty="0">
                <a:solidFill>
                  <a:srgbClr val="0033CC"/>
                </a:solidFill>
                <a:latin typeface="Times New Roman" pitchFamily="18" charset="0"/>
                <a:cs typeface="Times New Roman" pitchFamily="18" charset="0"/>
              </a:rPr>
              <a:t>nổi tiếng là "Binh thư yếu lược" của Trần Quốc Tuấn.</a:t>
            </a:r>
          </a:p>
          <a:p>
            <a:pPr marL="0" indent="0" algn="just">
              <a:buNone/>
            </a:pPr>
            <a:r>
              <a:rPr lang="vi-VN" sz="2800" b="1" dirty="0">
                <a:solidFill>
                  <a:srgbClr val="0033CC"/>
                </a:solidFill>
                <a:latin typeface="Times New Roman" pitchFamily="18" charset="0"/>
                <a:cs typeface="Times New Roman" pitchFamily="18" charset="0"/>
              </a:rPr>
              <a:t>- Về y học</a:t>
            </a:r>
            <a:r>
              <a:rPr lang="vi-VN" sz="2800" dirty="0">
                <a:solidFill>
                  <a:srgbClr val="0033CC"/>
                </a:solidFill>
                <a:latin typeface="Times New Roman" pitchFamily="18" charset="0"/>
                <a:cs typeface="Times New Roman" pitchFamily="18" charset="0"/>
              </a:rPr>
              <a:t>, có Thiền sư Tuệ Tĩnh là người đầu tiên xây dựng nền y học truyền thống.</a:t>
            </a:r>
          </a:p>
          <a:p>
            <a:pPr marL="0" indent="0" algn="just">
              <a:buNone/>
            </a:pPr>
            <a:r>
              <a:rPr lang="vi-VN" sz="2800" b="1" dirty="0">
                <a:solidFill>
                  <a:srgbClr val="0033CC"/>
                </a:solidFill>
                <a:latin typeface="Times New Roman" pitchFamily="18" charset="0"/>
                <a:cs typeface="Times New Roman" pitchFamily="18" charset="0"/>
              </a:rPr>
              <a:t>- Về thiên văn học </a:t>
            </a:r>
            <a:r>
              <a:rPr lang="vi-VN" sz="2800" dirty="0">
                <a:solidFill>
                  <a:srgbClr val="0033CC"/>
                </a:solidFill>
                <a:latin typeface="Times New Roman" pitchFamily="18" charset="0"/>
                <a:cs typeface="Times New Roman" pitchFamily="18" charset="0"/>
              </a:rPr>
              <a:t>có Đặng Lộ và Trần Nguyên Đán.</a:t>
            </a:r>
          </a:p>
          <a:p>
            <a:pPr marL="0" indent="0" algn="just">
              <a:buNone/>
            </a:pPr>
            <a:endParaRPr lang="vi-VN" sz="2800" dirty="0" smtClean="0">
              <a:solidFill>
                <a:srgbClr val="0033CC"/>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8630783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en-US" sz="2800" b="1" dirty="0" smtClean="0">
                <a:solidFill>
                  <a:srgbClr val="FF0000"/>
                </a:solidFill>
                <a:latin typeface="Times New Roman" pitchFamily="18" charset="0"/>
                <a:cs typeface="Times New Roman" pitchFamily="18" charset="0"/>
              </a:rPr>
              <a:t>c. </a:t>
            </a: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văn </a:t>
            </a:r>
            <a:r>
              <a:rPr lang="vi-VN" sz="2800" b="1" dirty="0">
                <a:solidFill>
                  <a:srgbClr val="FF0000"/>
                </a:solidFill>
                <a:latin typeface="Times New Roman" pitchFamily="18" charset="0"/>
                <a:cs typeface="Times New Roman" pitchFamily="18" charset="0"/>
              </a:rPr>
              <a:t>học và nghệ </a:t>
            </a:r>
            <a:r>
              <a:rPr lang="vi-VN" sz="2800" b="1" dirty="0" smtClean="0">
                <a:solidFill>
                  <a:srgbClr val="FF0000"/>
                </a:solidFill>
                <a:latin typeface="Times New Roman" pitchFamily="18" charset="0"/>
                <a:cs typeface="Times New Roman" pitchFamily="18" charset="0"/>
              </a:rPr>
              <a:t>thuật</a:t>
            </a:r>
            <a:r>
              <a:rPr lang="en-US" sz="2800" b="1" dirty="0" smtClean="0">
                <a:solidFill>
                  <a:srgbClr val="FF0000"/>
                </a:solidFill>
                <a:latin typeface="Times New Roman" pitchFamily="18" charset="0"/>
                <a:cs typeface="Times New Roman" pitchFamily="18" charset="0"/>
              </a:rPr>
              <a:t>:</a:t>
            </a:r>
            <a:endParaRPr lang="vi-VN" sz="2800" b="1" dirty="0">
              <a:solidFill>
                <a:srgbClr val="FF0000"/>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Văn học: </a:t>
            </a:r>
            <a:r>
              <a:rPr lang="vi-VN" sz="2800" dirty="0" smtClean="0">
                <a:solidFill>
                  <a:srgbClr val="0033CC"/>
                </a:solidFill>
                <a:latin typeface="Times New Roman" pitchFamily="18" charset="0"/>
                <a:cs typeface="Times New Roman" pitchFamily="18" charset="0"/>
              </a:rPr>
              <a:t>văn </a:t>
            </a:r>
            <a:r>
              <a:rPr lang="vi-VN" sz="2800" dirty="0">
                <a:solidFill>
                  <a:srgbClr val="0033CC"/>
                </a:solidFill>
                <a:latin typeface="Times New Roman" pitchFamily="18" charset="0"/>
                <a:cs typeface="Times New Roman" pitchFamily="18" charset="0"/>
              </a:rPr>
              <a:t>học thời Trần phát triển rực rỡ, nhiều tác phẩm nổi tiếng ra đời như "Hịch tướng sĩ" của Trần Quốc Tuấn, "Phú sông Bạch Đằng" của Trương Hán Siêu, "Tụng giá hoàn kinh sư" của Trần Quang Khải, "Thiên Trường vãn vọng" của Trần Nhân Tông,...</a:t>
            </a:r>
          </a:p>
          <a:p>
            <a:pPr marL="0" indent="0" algn="just">
              <a:buNone/>
            </a:pPr>
            <a:r>
              <a:rPr lang="vi-VN" sz="2800" b="1" dirty="0">
                <a:solidFill>
                  <a:srgbClr val="0033CC"/>
                </a:solidFill>
                <a:latin typeface="Times New Roman" pitchFamily="18" charset="0"/>
                <a:cs typeface="Times New Roman" pitchFamily="18" charset="0"/>
              </a:rPr>
              <a:t>- Kiến trúc:  </a:t>
            </a:r>
            <a:r>
              <a:rPr lang="vi-VN" sz="2800" dirty="0">
                <a:solidFill>
                  <a:srgbClr val="0033CC"/>
                </a:solidFill>
                <a:latin typeface="Times New Roman" pitchFamily="18" charset="0"/>
                <a:cs typeface="Times New Roman" pitchFamily="18" charset="0"/>
              </a:rPr>
              <a:t>các công trình kiến trúc tôn giáo được xây dựng khá nhiều như tháp Phổ Minh, tháp Bình Sơn, chùa Thái Lạc. </a:t>
            </a:r>
          </a:p>
          <a:p>
            <a:pPr marL="0" indent="0" algn="just">
              <a:buNone/>
            </a:pPr>
            <a:r>
              <a:rPr lang="vi-VN" sz="2800" b="1" dirty="0">
                <a:solidFill>
                  <a:srgbClr val="0033CC"/>
                </a:solidFill>
                <a:latin typeface="Times New Roman" pitchFamily="18" charset="0"/>
                <a:cs typeface="Times New Roman" pitchFamily="18" charset="0"/>
              </a:rPr>
              <a:t>- Điêu khắc:  </a:t>
            </a:r>
            <a:r>
              <a:rPr lang="vi-VN" sz="2800" dirty="0">
                <a:solidFill>
                  <a:srgbClr val="0033CC"/>
                </a:solidFill>
                <a:latin typeface="Times New Roman" pitchFamily="18" charset="0"/>
                <a:cs typeface="Times New Roman" pitchFamily="18" charset="0"/>
              </a:rPr>
              <a:t>có nhiều kiệt tác nghệ thuật, các tác phẩm điêu khắc bằng đá như tượng hổ ở lăng Trần Thủ Độ, chạm khắc gỗ trên cánh cửa ở chùa Phổ Minh. </a:t>
            </a:r>
          </a:p>
          <a:p>
            <a:pPr marL="0" indent="0" algn="just">
              <a:buNone/>
            </a:pPr>
            <a:r>
              <a:rPr lang="vi-VN" sz="2800" b="1" dirty="0">
                <a:solidFill>
                  <a:srgbClr val="0033CC"/>
                </a:solidFill>
                <a:latin typeface="Times New Roman" pitchFamily="18" charset="0"/>
                <a:cs typeface="Times New Roman" pitchFamily="18" charset="0"/>
              </a:rPr>
              <a:t>- Về âm nhạc:  </a:t>
            </a:r>
            <a:r>
              <a:rPr lang="vi-VN" sz="2800" dirty="0">
                <a:solidFill>
                  <a:srgbClr val="0033CC"/>
                </a:solidFill>
                <a:latin typeface="Times New Roman" pitchFamily="18" charset="0"/>
                <a:cs typeface="Times New Roman" pitchFamily="18" charset="0"/>
              </a:rPr>
              <a:t>Hát chèo và múa rối nước phổ biến từ đình làng đến cung đình. Nhiều nhạc cụ như trống cơm, sáo, tiêu, đàn cầm đã phổ biến.</a:t>
            </a: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799977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vi-VN" b="1" dirty="0" smtClean="0">
                <a:solidFill>
                  <a:srgbClr val="FF0000"/>
                </a:solidFill>
                <a:latin typeface="Times New Roman" pitchFamily="18" charset="0"/>
                <a:cs typeface="Times New Roman" pitchFamily="18" charset="0"/>
              </a:rPr>
              <a:t>1</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Nêu những biểu hiện về sự củng cố chế độ phong kiến tập quyền dưới thời nhà Trần.</a:t>
            </a: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528543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fontScale="85000" lnSpcReduction="20000"/>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Nêu những biểu hiện về sự củng cố chế độ phong kiến tập quyền dưới thời nhà Trần</a:t>
            </a:r>
            <a:r>
              <a:rPr lang="vi-VN" sz="2800" b="1" dirty="0" smtClean="0">
                <a:solidFill>
                  <a:srgbClr val="FF0000"/>
                </a:solidFill>
                <a:latin typeface="Times New Roman" pitchFamily="18" charset="0"/>
                <a:cs typeface="Times New Roman" pitchFamily="18" charset="0"/>
              </a:rPr>
              <a:t>.</a:t>
            </a:r>
            <a:endParaRPr lang="vi-VN" sz="2800" b="1" dirty="0">
              <a:solidFill>
                <a:srgbClr val="FF0000"/>
              </a:solidFill>
              <a:latin typeface="Times New Roman" pitchFamily="18" charset="0"/>
              <a:cs typeface="Times New Roman" pitchFamily="18" charset="0"/>
            </a:endParaRPr>
          </a:p>
          <a:p>
            <a:pPr marL="0" indent="0" algn="just">
              <a:buNone/>
            </a:pPr>
            <a:r>
              <a:rPr lang="vi-VN" sz="2800" dirty="0">
                <a:solidFill>
                  <a:srgbClr val="0033CC"/>
                </a:solidFill>
                <a:latin typeface="Times New Roman" pitchFamily="18" charset="0"/>
                <a:cs typeface="Times New Roman" pitchFamily="18" charset="0"/>
              </a:rPr>
              <a:t>-- Bộ máy nhà nước:</a:t>
            </a:r>
          </a:p>
          <a:p>
            <a:pPr marL="0" indent="0" algn="just">
              <a:buNone/>
            </a:pPr>
            <a:r>
              <a:rPr lang="vi-VN" sz="2800" dirty="0">
                <a:solidFill>
                  <a:srgbClr val="0033CC"/>
                </a:solidFill>
                <a:latin typeface="Times New Roman" pitchFamily="18" charset="0"/>
                <a:cs typeface="Times New Roman" pitchFamily="18" charset="0"/>
              </a:rPr>
              <a:t>+ Đứng đầu nhà nước trung ương là vua, nhưng các vua nhà Trần thường nhường ngôi sớm cho con, xưng là Thái thượng hoàng, cùng quản lý đất nước.</a:t>
            </a:r>
          </a:p>
          <a:p>
            <a:pPr marL="0" indent="0" algn="just">
              <a:buNone/>
            </a:pPr>
            <a:r>
              <a:rPr lang="vi-VN" sz="2800" dirty="0">
                <a:solidFill>
                  <a:srgbClr val="0033CC"/>
                </a:solidFill>
                <a:latin typeface="Times New Roman" pitchFamily="18" charset="0"/>
                <a:cs typeface="Times New Roman" pitchFamily="18" charset="0"/>
              </a:rPr>
              <a:t>+ Các đại thần, quan văn, võ trong triều đều do người trong hoàng tộc nắm giữ.</a:t>
            </a:r>
          </a:p>
          <a:p>
            <a:pPr marL="0" indent="0" algn="just">
              <a:buNone/>
            </a:pPr>
            <a:r>
              <a:rPr lang="vi-VN" sz="2800" dirty="0">
                <a:solidFill>
                  <a:srgbClr val="0033CC"/>
                </a:solidFill>
                <a:latin typeface="Times New Roman" pitchFamily="18" charset="0"/>
                <a:cs typeface="Times New Roman" pitchFamily="18" charset="0"/>
              </a:rPr>
              <a:t>+ Quý tộc, quan lại được ban thái ấp, cấp bổng lộc nhưng có quy định thưởng phạt cụ thể.</a:t>
            </a:r>
          </a:p>
          <a:p>
            <a:pPr marL="0" indent="0" algn="just">
              <a:buNone/>
            </a:pPr>
            <a:r>
              <a:rPr lang="vi-VN" sz="2800" dirty="0">
                <a:solidFill>
                  <a:srgbClr val="0033CC"/>
                </a:solidFill>
                <a:latin typeface="Times New Roman" pitchFamily="18" charset="0"/>
                <a:cs typeface="Times New Roman" pitchFamily="18" charset="0"/>
              </a:rPr>
              <a:t>- Hệ thống chính quyền các cấp được tổ chức quy củ và hoàn thiện hơn.</a:t>
            </a:r>
          </a:p>
          <a:p>
            <a:pPr marL="0" indent="0" algn="just">
              <a:buNone/>
            </a:pPr>
            <a:r>
              <a:rPr lang="vi-VN" sz="2800" dirty="0">
                <a:solidFill>
                  <a:srgbClr val="0033CC"/>
                </a:solidFill>
                <a:latin typeface="Times New Roman" pitchFamily="18" charset="0"/>
                <a:cs typeface="Times New Roman" pitchFamily="18" charset="0"/>
              </a:rPr>
              <a:t>+ Cả nước chia thành 12 lộ, phủ.</a:t>
            </a:r>
          </a:p>
          <a:p>
            <a:pPr marL="0" indent="0" algn="just">
              <a:buNone/>
            </a:pPr>
            <a:r>
              <a:rPr lang="vi-VN" sz="2800" dirty="0">
                <a:solidFill>
                  <a:srgbClr val="0033CC"/>
                </a:solidFill>
                <a:latin typeface="Times New Roman" pitchFamily="18" charset="0"/>
                <a:cs typeface="Times New Roman" pitchFamily="18" charset="0"/>
              </a:rPr>
              <a:t>+ Đơn vị hành chính ở các địa phương phổ biến là xã.</a:t>
            </a:r>
          </a:p>
          <a:p>
            <a:pPr marL="0" indent="0" algn="just">
              <a:buNone/>
            </a:pPr>
            <a:r>
              <a:rPr lang="vi-VN" sz="2800" dirty="0">
                <a:solidFill>
                  <a:srgbClr val="0033CC"/>
                </a:solidFill>
                <a:latin typeface="Times New Roman" pitchFamily="18" charset="0"/>
                <a:cs typeface="Times New Roman" pitchFamily="18" charset="0"/>
              </a:rPr>
              <a:t>- Luật pháp: Nhà nước ban hành bộ Quốc triều hình luật, các cơ quan pháp luật được tăng cường và hoàn thiện hơn. </a:t>
            </a:r>
          </a:p>
          <a:p>
            <a:pPr marL="0" indent="0" algn="just">
              <a:buNone/>
            </a:pPr>
            <a:r>
              <a:rPr lang="vi-VN" sz="2800" dirty="0">
                <a:solidFill>
                  <a:srgbClr val="0033CC"/>
                </a:solidFill>
                <a:latin typeface="Times New Roman" pitchFamily="18" charset="0"/>
                <a:cs typeface="Times New Roman" pitchFamily="18" charset="0"/>
              </a:rPr>
              <a:t>- Quân đội gồm có quân triều đình, quân các lộ, phủ, quân biên ải và dân binh ở làng xã.</a:t>
            </a:r>
          </a:p>
          <a:p>
            <a:pPr marL="0" indent="0" algn="just">
              <a:buNone/>
            </a:pPr>
            <a:r>
              <a:rPr lang="vi-VN" sz="2800" dirty="0">
                <a:solidFill>
                  <a:srgbClr val="0033CC"/>
                </a:solidFill>
                <a:latin typeface="Times New Roman" pitchFamily="18" charset="0"/>
                <a:cs typeface="Times New Roman" pitchFamily="18" charset="0"/>
              </a:rPr>
              <a:t>+  Quân đội được xây dựng và phát triển theo chủ trương '"binh lính cốt tinh nhuệ, không cốt đông", chính sách "ngụ binh ư nông" tiếp tục được thực hiện.</a:t>
            </a: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4125886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en-US" sz="3200" b="1" dirty="0" err="1" smtClean="0">
                <a:solidFill>
                  <a:srgbClr val="FF0000"/>
                </a:solidFill>
                <a:latin typeface="Times New Roman" pitchFamily="18" charset="0"/>
                <a:cs typeface="Times New Roman" pitchFamily="18" charset="0"/>
              </a:rPr>
              <a:t>Tiết</a:t>
            </a:r>
            <a:r>
              <a:rPr lang="en-US" sz="3200" b="1" dirty="0" smtClean="0">
                <a:solidFill>
                  <a:srgbClr val="FF0000"/>
                </a:solidFill>
                <a:latin typeface="Times New Roman" pitchFamily="18" charset="0"/>
                <a:cs typeface="Times New Roman" pitchFamily="18" charset="0"/>
              </a:rPr>
              <a:t> 30,31. </a:t>
            </a:r>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3300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vi-VN" b="1" dirty="0" smtClean="0">
                <a:solidFill>
                  <a:srgbClr val="FF0000"/>
                </a:solidFill>
                <a:latin typeface="Times New Roman" pitchFamily="18" charset="0"/>
                <a:cs typeface="Times New Roman" pitchFamily="18" charset="0"/>
              </a:rPr>
              <a:t>2</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Lập bảng tóm tắt theo mẫu dưới đây về những thành tựu văn hoá tiêu biểu của thời Trần.</a:t>
            </a: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10837815"/>
              </p:ext>
            </p:extLst>
          </p:nvPr>
        </p:nvGraphicFramePr>
        <p:xfrm>
          <a:off x="609599" y="2209799"/>
          <a:ext cx="8153401" cy="4267514"/>
        </p:xfrm>
        <a:graphic>
          <a:graphicData uri="http://schemas.openxmlformats.org/drawingml/2006/table">
            <a:tbl>
              <a:tblPr firstRow="1" firstCol="1" bandRow="1">
                <a:tableStyleId>{5C22544A-7EE6-4342-B048-85BDC9FD1C3A}</a:tableStyleId>
              </a:tblPr>
              <a:tblGrid>
                <a:gridCol w="1804441"/>
                <a:gridCol w="4367760"/>
                <a:gridCol w="1981200"/>
              </a:tblGrid>
              <a:tr h="1306987">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Lĩnh</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vực</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Nội</a:t>
                      </a:r>
                      <a:r>
                        <a:rPr lang="en-US" sz="2400" dirty="0">
                          <a:solidFill>
                            <a:srgbClr val="FF0000"/>
                          </a:solidFill>
                          <a:effectLst/>
                          <a:latin typeface="Times New Roman" pitchFamily="18" charset="0"/>
                          <a:cs typeface="Times New Roman" pitchFamily="18" charset="0"/>
                        </a:rPr>
                        <a:t> dung </a:t>
                      </a:r>
                      <a:r>
                        <a:rPr lang="en-US" sz="2400" dirty="0" err="1">
                          <a:solidFill>
                            <a:srgbClr val="FF0000"/>
                          </a:solidFill>
                          <a:effectLst/>
                          <a:latin typeface="Times New Roman" pitchFamily="18" charset="0"/>
                          <a:cs typeface="Times New Roman" pitchFamily="18" charset="0"/>
                        </a:rPr>
                        <a:t>tóm</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tắt</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b="1" dirty="0" err="1">
                          <a:solidFill>
                            <a:srgbClr val="FF0000"/>
                          </a:solidFill>
                          <a:effectLst/>
                          <a:latin typeface="Times New Roman" pitchFamily="18" charset="0"/>
                          <a:cs typeface="Times New Roman" pitchFamily="18" charset="0"/>
                        </a:rPr>
                        <a:t>Danh</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nhân</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tiêu</a:t>
                      </a:r>
                      <a:r>
                        <a:rPr lang="en-US" sz="2400" b="1" dirty="0">
                          <a:solidFill>
                            <a:srgbClr val="FF0000"/>
                          </a:solidFill>
                          <a:effectLst/>
                          <a:latin typeface="Times New Roman" pitchFamily="18" charset="0"/>
                          <a:cs typeface="Times New Roman" pitchFamily="18" charset="0"/>
                        </a:rPr>
                        <a:t> b</a:t>
                      </a:r>
                      <a:r>
                        <a:rPr lang="vi-VN" sz="2400" b="1" dirty="0">
                          <a:solidFill>
                            <a:srgbClr val="FF0000"/>
                          </a:solidFill>
                          <a:effectLst/>
                          <a:latin typeface="Times New Roman" pitchFamily="18" charset="0"/>
                          <a:cs typeface="Times New Roman" pitchFamily="18" charset="0"/>
                        </a:rPr>
                        <a:t>iểu</a:t>
                      </a:r>
                      <a:endParaRPr lang="en-US" sz="2400" b="1"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r>
              <a:tr h="788513">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Tư tưởng, tôn giáo</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endParaRPr lang="en-US" sz="1000" dirty="0">
                        <a:effectLst/>
                        <a:latin typeface="Arial"/>
                        <a:cs typeface="Times New Roman"/>
                      </a:endParaRPr>
                    </a:p>
                  </a:txBody>
                  <a:tcPr marL="47625" marR="47625" marT="47625" marB="47625">
                    <a:solidFill>
                      <a:schemeClr val="accent6">
                        <a:lumMod val="40000"/>
                        <a:lumOff val="60000"/>
                      </a:schemeClr>
                    </a:solidFill>
                  </a:tcPr>
                </a:tc>
                <a:tc>
                  <a:txBody>
                    <a:bodyPr/>
                    <a:lstStyle/>
                    <a:p>
                      <a:endParaRPr lang="en-US" sz="1000">
                        <a:effectLst/>
                        <a:latin typeface="Arial"/>
                        <a:cs typeface="Times New Roman"/>
                      </a:endParaRPr>
                    </a:p>
                  </a:txBody>
                  <a:tcPr marL="47625" marR="47625" marT="47625" marB="47625">
                    <a:solidFill>
                      <a:schemeClr val="accent6">
                        <a:lumMod val="40000"/>
                        <a:lumOff val="60000"/>
                      </a:schemeClr>
                    </a:solidFill>
                  </a:tcPr>
                </a:tc>
              </a:tr>
              <a:tr h="788513">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Giáo dục, khoa học</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endParaRPr lang="en-US" sz="1000" dirty="0">
                        <a:effectLst/>
                        <a:latin typeface="Arial"/>
                        <a:cs typeface="Times New Roman"/>
                      </a:endParaRPr>
                    </a:p>
                  </a:txBody>
                  <a:tcPr marL="47625" marR="47625" marT="47625" marB="47625">
                    <a:solidFill>
                      <a:schemeClr val="accent6">
                        <a:lumMod val="40000"/>
                        <a:lumOff val="60000"/>
                      </a:schemeClr>
                    </a:solidFill>
                  </a:tcPr>
                </a:tc>
                <a:tc>
                  <a:txBody>
                    <a:bodyPr/>
                    <a:lstStyle/>
                    <a:p>
                      <a:endParaRPr lang="en-US" sz="1000" dirty="0">
                        <a:effectLst/>
                        <a:latin typeface="Arial"/>
                        <a:cs typeface="Times New Roman"/>
                      </a:endParaRPr>
                    </a:p>
                  </a:txBody>
                  <a:tcPr marL="47625" marR="47625" marT="47625" marB="47625">
                    <a:solidFill>
                      <a:schemeClr val="accent6">
                        <a:lumMod val="40000"/>
                        <a:lumOff val="60000"/>
                      </a:schemeClr>
                    </a:solidFill>
                  </a:tcPr>
                </a:tc>
              </a:tr>
              <a:tr h="1306987">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Văn học, nghệ thuật</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endParaRPr lang="en-US" sz="1000" dirty="0">
                        <a:effectLst/>
                        <a:latin typeface="Arial"/>
                        <a:cs typeface="Times New Roman"/>
                      </a:endParaRPr>
                    </a:p>
                  </a:txBody>
                  <a:tcPr marL="47625" marR="47625" marT="47625" marB="47625">
                    <a:solidFill>
                      <a:schemeClr val="accent6">
                        <a:lumMod val="40000"/>
                        <a:lumOff val="60000"/>
                      </a:schemeClr>
                    </a:solidFill>
                  </a:tcPr>
                </a:tc>
                <a:tc>
                  <a:txBody>
                    <a:bodyPr/>
                    <a:lstStyle/>
                    <a:p>
                      <a:endParaRPr lang="en-US" sz="1000" dirty="0">
                        <a:effectLst/>
                        <a:latin typeface="Arial"/>
                        <a:cs typeface="Times New Roman"/>
                      </a:endParaRPr>
                    </a:p>
                  </a:txBody>
                  <a:tcPr marL="47625" marR="47625" marT="47625" marB="47625">
                    <a:solidFill>
                      <a:schemeClr val="accent6">
                        <a:lumMod val="40000"/>
                        <a:lumOff val="60000"/>
                      </a:schemeClr>
                    </a:solidFill>
                  </a:tcPr>
                </a:tc>
              </a:tr>
            </a:tbl>
          </a:graphicData>
        </a:graphic>
      </p:graphicFrame>
    </p:spTree>
    <p:extLst>
      <p:ext uri="{BB962C8B-B14F-4D97-AF65-F5344CB8AC3E}">
        <p14:creationId xmlns:p14="http://schemas.microsoft.com/office/powerpoint/2010/main" val="28109673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0"/>
            <a:ext cx="9178636" cy="6019800"/>
          </a:xfrm>
        </p:spPr>
        <p:txBody>
          <a:bodyPr/>
          <a:lstStyle/>
          <a:p>
            <a:pPr marL="0" indent="0" algn="just">
              <a:buNone/>
            </a:pPr>
            <a:r>
              <a:rPr lang="vi-VN" sz="2000" b="1" dirty="0" smtClean="0">
                <a:solidFill>
                  <a:srgbClr val="FF0000"/>
                </a:solidFill>
                <a:latin typeface="Times New Roman" pitchFamily="18" charset="0"/>
                <a:cs typeface="Times New Roman" pitchFamily="18" charset="0"/>
              </a:rPr>
              <a:t>2</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a:t>
            </a:r>
            <a:r>
              <a:rPr lang="vi-VN" sz="2000" b="1" dirty="0">
                <a:solidFill>
                  <a:srgbClr val="FF0000"/>
                </a:solidFill>
                <a:latin typeface="Times New Roman" pitchFamily="18" charset="0"/>
                <a:cs typeface="Times New Roman" pitchFamily="18" charset="0"/>
              </a:rPr>
              <a:t>Lập bảng tóm tắt theo mẫu dưới đây về những thành tựu văn hoá tiêu biểu của thời Trần.</a:t>
            </a:r>
            <a:endParaRPr lang="en-US" sz="20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43780299"/>
              </p:ext>
            </p:extLst>
          </p:nvPr>
        </p:nvGraphicFramePr>
        <p:xfrm>
          <a:off x="0" y="685800"/>
          <a:ext cx="9144000" cy="6443299"/>
        </p:xfrm>
        <a:graphic>
          <a:graphicData uri="http://schemas.openxmlformats.org/drawingml/2006/table">
            <a:tbl>
              <a:tblPr firstRow="1" firstCol="1" bandRow="1">
                <a:tableStyleId>{5C22544A-7EE6-4342-B048-85BDC9FD1C3A}</a:tableStyleId>
              </a:tblPr>
              <a:tblGrid>
                <a:gridCol w="1447800"/>
                <a:gridCol w="5867400"/>
                <a:gridCol w="1828800"/>
              </a:tblGrid>
              <a:tr h="1132159">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Lĩnh</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vực</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Nội</a:t>
                      </a:r>
                      <a:r>
                        <a:rPr lang="en-US" sz="2400" dirty="0">
                          <a:solidFill>
                            <a:srgbClr val="FF0000"/>
                          </a:solidFill>
                          <a:effectLst/>
                          <a:latin typeface="Times New Roman" pitchFamily="18" charset="0"/>
                          <a:cs typeface="Times New Roman" pitchFamily="18" charset="0"/>
                        </a:rPr>
                        <a:t> dung </a:t>
                      </a:r>
                      <a:r>
                        <a:rPr lang="en-US" sz="2400" dirty="0" err="1">
                          <a:solidFill>
                            <a:srgbClr val="FF0000"/>
                          </a:solidFill>
                          <a:effectLst/>
                          <a:latin typeface="Times New Roman" pitchFamily="18" charset="0"/>
                          <a:cs typeface="Times New Roman" pitchFamily="18" charset="0"/>
                        </a:rPr>
                        <a:t>tóm</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tắt</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b="1" dirty="0" err="1">
                          <a:solidFill>
                            <a:srgbClr val="FF0000"/>
                          </a:solidFill>
                          <a:effectLst/>
                          <a:latin typeface="Times New Roman" pitchFamily="18" charset="0"/>
                          <a:cs typeface="Times New Roman" pitchFamily="18" charset="0"/>
                        </a:rPr>
                        <a:t>Danh</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nhân</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tiêu</a:t>
                      </a:r>
                      <a:r>
                        <a:rPr lang="en-US" sz="2400" b="1" dirty="0">
                          <a:solidFill>
                            <a:srgbClr val="FF0000"/>
                          </a:solidFill>
                          <a:effectLst/>
                          <a:latin typeface="Times New Roman" pitchFamily="18" charset="0"/>
                          <a:cs typeface="Times New Roman" pitchFamily="18" charset="0"/>
                        </a:rPr>
                        <a:t> b</a:t>
                      </a:r>
                      <a:r>
                        <a:rPr lang="vi-VN" sz="2400" b="1" dirty="0">
                          <a:solidFill>
                            <a:srgbClr val="FF0000"/>
                          </a:solidFill>
                          <a:effectLst/>
                          <a:latin typeface="Times New Roman" pitchFamily="18" charset="0"/>
                          <a:cs typeface="Times New Roman" pitchFamily="18" charset="0"/>
                        </a:rPr>
                        <a:t>iểu</a:t>
                      </a:r>
                      <a:endParaRPr lang="en-US" sz="2400" b="1"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r>
              <a:tr h="1407505">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Tư tưởng, tôn giáo</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r>
                        <a:rPr lang="vi-VN" sz="2400" b="1" dirty="0" smtClean="0">
                          <a:solidFill>
                            <a:srgbClr val="0033CC"/>
                          </a:solidFill>
                          <a:effectLst/>
                          <a:latin typeface="Times New Roman" pitchFamily="18" charset="0"/>
                          <a:cs typeface="Times New Roman" pitchFamily="18" charset="0"/>
                        </a:rPr>
                        <a:t>+ Tín ngưỡng cổ truyền vẫn phổ biến trong dân</a:t>
                      </a:r>
                    </a:p>
                    <a:p>
                      <a:r>
                        <a:rPr lang="vi-VN" sz="2400" b="1" dirty="0" smtClean="0">
                          <a:solidFill>
                            <a:srgbClr val="0033CC"/>
                          </a:solidFill>
                          <a:effectLst/>
                          <a:latin typeface="Times New Roman" pitchFamily="18" charset="0"/>
                          <a:cs typeface="Times New Roman" pitchFamily="18" charset="0"/>
                        </a:rPr>
                        <a:t>+ Phật giáo, Đạo giáo và Nho giáo đều được coi trọng, Phật giáo dân tộc ra đời</a:t>
                      </a:r>
                    </a:p>
                  </a:txBody>
                  <a:tcPr marL="47625" marR="47625" marT="47625" marB="47625">
                    <a:solidFill>
                      <a:schemeClr val="accent6">
                        <a:lumMod val="40000"/>
                        <a:lumOff val="60000"/>
                      </a:schemeClr>
                    </a:solidFill>
                  </a:tcPr>
                </a:tc>
                <a:tc>
                  <a:txBody>
                    <a:bodyPr/>
                    <a:lstStyle/>
                    <a:p>
                      <a:r>
                        <a:rPr lang="en-US" sz="2400" b="1" dirty="0" err="1" smtClean="0">
                          <a:solidFill>
                            <a:srgbClr val="0033CC"/>
                          </a:solidFill>
                          <a:effectLst/>
                          <a:latin typeface="Times New Roman" pitchFamily="18" charset="0"/>
                          <a:cs typeface="Times New Roman" pitchFamily="18" charset="0"/>
                        </a:rPr>
                        <a:t>Trần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Nhân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Tông</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6">
                        <a:lumMod val="40000"/>
                        <a:lumOff val="60000"/>
                      </a:schemeClr>
                    </a:solidFill>
                  </a:tcPr>
                </a:tc>
              </a:tr>
              <a:tr h="1407505">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Giáo dục, khoa học</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r>
                        <a:rPr lang="vi-VN" sz="2400" b="1" dirty="0" smtClean="0">
                          <a:solidFill>
                            <a:srgbClr val="0033CC"/>
                          </a:solidFill>
                          <a:effectLst/>
                          <a:latin typeface="Times New Roman" pitchFamily="18" charset="0"/>
                          <a:cs typeface="Times New Roman" pitchFamily="18" charset="0"/>
                        </a:rPr>
                        <a:t>- Về giáo dục:</a:t>
                      </a:r>
                    </a:p>
                    <a:p>
                      <a:r>
                        <a:rPr lang="vi-VN" sz="2400" b="1" dirty="0" smtClean="0">
                          <a:solidFill>
                            <a:srgbClr val="0033CC"/>
                          </a:solidFill>
                          <a:effectLst/>
                          <a:latin typeface="Times New Roman" pitchFamily="18" charset="0"/>
                          <a:cs typeface="Times New Roman" pitchFamily="18" charset="0"/>
                        </a:rPr>
                        <a:t>+ Năm 1253, Quốc Tử Giám được mở rộng và thu nhận cả con cái thường dân có sức học xuất sắc.</a:t>
                      </a:r>
                    </a:p>
                    <a:p>
                      <a:r>
                        <a:rPr lang="vi-VN" sz="2400" b="1" dirty="0" smtClean="0">
                          <a:solidFill>
                            <a:srgbClr val="0033CC"/>
                          </a:solidFill>
                          <a:effectLst/>
                          <a:latin typeface="Times New Roman" pitchFamily="18" charset="0"/>
                          <a:cs typeface="Times New Roman" pitchFamily="18" charset="0"/>
                        </a:rPr>
                        <a:t>+ Nhiều trường tư được mở ở làng xã.</a:t>
                      </a:r>
                    </a:p>
                    <a:p>
                      <a:r>
                        <a:rPr lang="vi-VN" sz="2400" b="1" dirty="0" smtClean="0">
                          <a:solidFill>
                            <a:srgbClr val="0033CC"/>
                          </a:solidFill>
                          <a:effectLst/>
                          <a:latin typeface="Times New Roman" pitchFamily="18" charset="0"/>
                          <a:cs typeface="Times New Roman" pitchFamily="18" charset="0"/>
                        </a:rPr>
                        <a:t>+ Thời Trần định lệ thi Thái học sinh và chọn tam khôi trong kì thi Đình.</a:t>
                      </a:r>
                    </a:p>
                    <a:p>
                      <a:r>
                        <a:rPr lang="vi-VN" sz="2400" b="1" dirty="0" smtClean="0">
                          <a:solidFill>
                            <a:srgbClr val="0033CC"/>
                          </a:solidFill>
                          <a:effectLst/>
                          <a:latin typeface="Times New Roman" pitchFamily="18" charset="0"/>
                          <a:cs typeface="Times New Roman" pitchFamily="18" charset="0"/>
                        </a:rPr>
                        <a:t>- Về khoa học:  Nhà Trần đạt được nhiều thành tựu về cả sử học, quân sự, y học cũng như thiên văn học.</a:t>
                      </a:r>
                    </a:p>
                  </a:txBody>
                  <a:tcPr marL="47625" marR="47625" marT="47625" marB="47625">
                    <a:solidFill>
                      <a:schemeClr val="accent6">
                        <a:lumMod val="40000"/>
                        <a:lumOff val="60000"/>
                      </a:schemeClr>
                    </a:solidFill>
                  </a:tcPr>
                </a:tc>
                <a:tc>
                  <a:txBody>
                    <a:bodyPr/>
                    <a:lstStyle/>
                    <a:p>
                      <a:r>
                        <a:rPr lang="vi-VN" sz="2400" b="1" dirty="0" smtClean="0">
                          <a:solidFill>
                            <a:srgbClr val="0033CC"/>
                          </a:solidFill>
                          <a:effectLst/>
                          <a:latin typeface="Times New Roman" pitchFamily="18" charset="0"/>
                          <a:cs typeface="Times New Roman" pitchFamily="18" charset="0"/>
                        </a:rPr>
                        <a:t>Lê Văn Hưu, Trần Quốc Tuấn, Thiền sư Tuệ Tĩnh, Đặng Lộ, Trần Nguyên Đán,...</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6">
                        <a:lumMod val="40000"/>
                        <a:lumOff val="60000"/>
                      </a:schemeClr>
                    </a:solidFill>
                  </a:tcPr>
                </a:tc>
              </a:tr>
            </a:tbl>
          </a:graphicData>
        </a:graphic>
      </p:graphicFrame>
    </p:spTree>
    <p:extLst>
      <p:ext uri="{BB962C8B-B14F-4D97-AF65-F5344CB8AC3E}">
        <p14:creationId xmlns:p14="http://schemas.microsoft.com/office/powerpoint/2010/main" val="1938282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0"/>
            <a:ext cx="9178636" cy="6019800"/>
          </a:xfrm>
        </p:spPr>
        <p:txBody>
          <a:bodyPr/>
          <a:lstStyle/>
          <a:p>
            <a:pPr marL="0" indent="0" algn="just">
              <a:buNone/>
            </a:pPr>
            <a:r>
              <a:rPr lang="vi-VN" sz="2000" b="1" dirty="0" smtClean="0">
                <a:solidFill>
                  <a:srgbClr val="FF0000"/>
                </a:solidFill>
                <a:latin typeface="Times New Roman" pitchFamily="18" charset="0"/>
                <a:cs typeface="Times New Roman" pitchFamily="18" charset="0"/>
              </a:rPr>
              <a:t>2</a:t>
            </a:r>
            <a:r>
              <a:rPr lang="en-US" sz="2000" b="1" dirty="0" smtClean="0">
                <a:solidFill>
                  <a:srgbClr val="FF0000"/>
                </a:solidFill>
                <a:latin typeface="Times New Roman" pitchFamily="18" charset="0"/>
                <a:cs typeface="Times New Roman" pitchFamily="18" charset="0"/>
              </a:rPr>
              <a:t>.</a:t>
            </a:r>
            <a:r>
              <a:rPr lang="vi-VN" sz="2000" b="1" dirty="0" smtClean="0">
                <a:solidFill>
                  <a:srgbClr val="FF0000"/>
                </a:solidFill>
                <a:latin typeface="Times New Roman" pitchFamily="18" charset="0"/>
                <a:cs typeface="Times New Roman" pitchFamily="18" charset="0"/>
              </a:rPr>
              <a:t> </a:t>
            </a:r>
            <a:r>
              <a:rPr lang="vi-VN" sz="2000" b="1" dirty="0">
                <a:solidFill>
                  <a:srgbClr val="FF0000"/>
                </a:solidFill>
                <a:latin typeface="Times New Roman" pitchFamily="18" charset="0"/>
                <a:cs typeface="Times New Roman" pitchFamily="18" charset="0"/>
              </a:rPr>
              <a:t>Lập bảng tóm tắt theo mẫu dưới đây về những thành tựu văn hoá tiêu biểu của thời Trần.</a:t>
            </a:r>
            <a:endParaRPr lang="en-US" sz="20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32109358"/>
              </p:ext>
            </p:extLst>
          </p:nvPr>
        </p:nvGraphicFramePr>
        <p:xfrm>
          <a:off x="0" y="685800"/>
          <a:ext cx="9144000" cy="6348049"/>
        </p:xfrm>
        <a:graphic>
          <a:graphicData uri="http://schemas.openxmlformats.org/drawingml/2006/table">
            <a:tbl>
              <a:tblPr firstRow="1" firstCol="1" bandRow="1">
                <a:tableStyleId>{5C22544A-7EE6-4342-B048-85BDC9FD1C3A}</a:tableStyleId>
              </a:tblPr>
              <a:tblGrid>
                <a:gridCol w="1447800"/>
                <a:gridCol w="5867400"/>
                <a:gridCol w="1828800"/>
              </a:tblGrid>
              <a:tr h="1132159">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Lĩnh</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vực</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dirty="0" err="1">
                          <a:solidFill>
                            <a:srgbClr val="FF0000"/>
                          </a:solidFill>
                          <a:effectLst/>
                          <a:latin typeface="Times New Roman" pitchFamily="18" charset="0"/>
                          <a:cs typeface="Times New Roman" pitchFamily="18" charset="0"/>
                        </a:rPr>
                        <a:t>Nội</a:t>
                      </a:r>
                      <a:r>
                        <a:rPr lang="en-US" sz="2400" dirty="0">
                          <a:solidFill>
                            <a:srgbClr val="FF0000"/>
                          </a:solidFill>
                          <a:effectLst/>
                          <a:latin typeface="Times New Roman" pitchFamily="18" charset="0"/>
                          <a:cs typeface="Times New Roman" pitchFamily="18" charset="0"/>
                        </a:rPr>
                        <a:t> dung </a:t>
                      </a:r>
                      <a:r>
                        <a:rPr lang="en-US" sz="2400" dirty="0" err="1">
                          <a:solidFill>
                            <a:srgbClr val="FF0000"/>
                          </a:solidFill>
                          <a:effectLst/>
                          <a:latin typeface="Times New Roman" pitchFamily="18" charset="0"/>
                          <a:cs typeface="Times New Roman" pitchFamily="18" charset="0"/>
                        </a:rPr>
                        <a:t>tóm</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tắt</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pPr marL="0" marR="0" algn="ctr">
                        <a:spcBef>
                          <a:spcPts val="0"/>
                        </a:spcBef>
                        <a:spcAft>
                          <a:spcPts val="0"/>
                        </a:spcAft>
                      </a:pPr>
                      <a:r>
                        <a:rPr lang="en-US" sz="2400" b="1" dirty="0" err="1">
                          <a:solidFill>
                            <a:srgbClr val="FF0000"/>
                          </a:solidFill>
                          <a:effectLst/>
                          <a:latin typeface="Times New Roman" pitchFamily="18" charset="0"/>
                          <a:cs typeface="Times New Roman" pitchFamily="18" charset="0"/>
                        </a:rPr>
                        <a:t>Danh</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nhân</a:t>
                      </a:r>
                      <a:r>
                        <a:rPr lang="en-US" sz="2400" b="1" dirty="0">
                          <a:solidFill>
                            <a:srgbClr val="FF0000"/>
                          </a:solidFill>
                          <a:effectLst/>
                          <a:latin typeface="Times New Roman" pitchFamily="18" charset="0"/>
                          <a:cs typeface="Times New Roman" pitchFamily="18" charset="0"/>
                        </a:rPr>
                        <a:t> </a:t>
                      </a:r>
                      <a:r>
                        <a:rPr lang="en-US" sz="2400" b="1" dirty="0" err="1">
                          <a:solidFill>
                            <a:srgbClr val="FF0000"/>
                          </a:solidFill>
                          <a:effectLst/>
                          <a:latin typeface="Times New Roman" pitchFamily="18" charset="0"/>
                          <a:cs typeface="Times New Roman" pitchFamily="18" charset="0"/>
                        </a:rPr>
                        <a:t>tiêu</a:t>
                      </a:r>
                      <a:r>
                        <a:rPr lang="en-US" sz="2400" b="1" dirty="0">
                          <a:solidFill>
                            <a:srgbClr val="FF0000"/>
                          </a:solidFill>
                          <a:effectLst/>
                          <a:latin typeface="Times New Roman" pitchFamily="18" charset="0"/>
                          <a:cs typeface="Times New Roman" pitchFamily="18" charset="0"/>
                        </a:rPr>
                        <a:t> b</a:t>
                      </a:r>
                      <a:r>
                        <a:rPr lang="vi-VN" sz="2400" b="1" dirty="0">
                          <a:solidFill>
                            <a:srgbClr val="FF0000"/>
                          </a:solidFill>
                          <a:effectLst/>
                          <a:latin typeface="Times New Roman" pitchFamily="18" charset="0"/>
                          <a:cs typeface="Times New Roman" pitchFamily="18" charset="0"/>
                        </a:rPr>
                        <a:t>iểu</a:t>
                      </a:r>
                      <a:endParaRPr lang="en-US" sz="2400" b="1"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r>
              <a:tr h="2225032">
                <a:tc>
                  <a:txBody>
                    <a:bodyPr/>
                    <a:lstStyle/>
                    <a:p>
                      <a:pPr marL="0" marR="0">
                        <a:spcBef>
                          <a:spcPts val="0"/>
                        </a:spcBef>
                        <a:spcAft>
                          <a:spcPts val="0"/>
                        </a:spcAft>
                      </a:pPr>
                      <a:r>
                        <a:rPr lang="vi-VN" sz="2400" dirty="0">
                          <a:solidFill>
                            <a:srgbClr val="FF0000"/>
                          </a:solidFill>
                          <a:effectLst/>
                          <a:latin typeface="Times New Roman" pitchFamily="18" charset="0"/>
                          <a:cs typeface="Times New Roman" pitchFamily="18" charset="0"/>
                        </a:rPr>
                        <a:t>Văn học, nghệ thuật</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6">
                        <a:lumMod val="40000"/>
                        <a:lumOff val="60000"/>
                      </a:schemeClr>
                    </a:solidFill>
                  </a:tcPr>
                </a:tc>
                <a:tc>
                  <a:txBody>
                    <a:bodyPr/>
                    <a:lstStyle/>
                    <a:p>
                      <a:r>
                        <a:rPr lang="vi-VN" sz="2400" b="1" dirty="0" smtClean="0">
                          <a:solidFill>
                            <a:srgbClr val="0033CC"/>
                          </a:solidFill>
                          <a:effectLst/>
                          <a:latin typeface="Times New Roman" pitchFamily="18" charset="0"/>
                          <a:cs typeface="Times New Roman" pitchFamily="18" charset="0"/>
                        </a:rPr>
                        <a:t>- Văn học: văn học thời Trần phát triển rực rỡ, có nhiều tác phẩm nổi tiếng ra đời</a:t>
                      </a:r>
                      <a:r>
                        <a:rPr lang="en-US" sz="2400" b="1" dirty="0" smtClean="0">
                          <a:solidFill>
                            <a:srgbClr val="0033CC"/>
                          </a:solidFill>
                          <a:effectLst/>
                          <a:latin typeface="Times New Roman" pitchFamily="18" charset="0"/>
                          <a:cs typeface="Times New Roman" pitchFamily="18" charset="0"/>
                        </a:rPr>
                        <a:t>…..</a:t>
                      </a:r>
                      <a:endParaRPr lang="vi-VN" sz="2400" b="1" dirty="0" smtClean="0">
                        <a:solidFill>
                          <a:srgbClr val="0033CC"/>
                        </a:solidFill>
                        <a:effectLst/>
                        <a:latin typeface="Times New Roman" pitchFamily="18" charset="0"/>
                        <a:cs typeface="Times New Roman" pitchFamily="18" charset="0"/>
                      </a:endParaRPr>
                    </a:p>
                    <a:p>
                      <a:r>
                        <a:rPr lang="vi-VN" sz="2400" b="1" dirty="0" smtClean="0">
                          <a:solidFill>
                            <a:srgbClr val="0033CC"/>
                          </a:solidFill>
                          <a:effectLst/>
                          <a:latin typeface="Times New Roman" pitchFamily="18" charset="0"/>
                          <a:cs typeface="Times New Roman" pitchFamily="18" charset="0"/>
                        </a:rPr>
                        <a:t>- Kiến trúc: các công trình kiến trúc tôn giáo được xây dựng khá nhiều như tháp Phổ Minh, tháp Bình Sơn, chùa Thái Lạc…</a:t>
                      </a:r>
                    </a:p>
                    <a:p>
                      <a:r>
                        <a:rPr lang="vi-VN" sz="2400" b="1" dirty="0" smtClean="0">
                          <a:solidFill>
                            <a:srgbClr val="0033CC"/>
                          </a:solidFill>
                          <a:effectLst/>
                          <a:latin typeface="Times New Roman" pitchFamily="18" charset="0"/>
                          <a:cs typeface="Times New Roman" pitchFamily="18" charset="0"/>
                        </a:rPr>
                        <a:t>- Điêu khắc: có nhiều kiệt tác nghệ thuật, các tác phẩm điêu khắc bằng đá như tượng hổ ở lăng Trần Thủ Độ, chạm khắc gỗ trên cánh cửa ở chùa Phổ Minh…</a:t>
                      </a:r>
                      <a:r>
                        <a:rPr lang="en-US" sz="2400" b="1" dirty="0" smtClean="0">
                          <a:solidFill>
                            <a:srgbClr val="0033CC"/>
                          </a:solidFill>
                          <a:effectLst/>
                          <a:latin typeface="Times New Roman" pitchFamily="18" charset="0"/>
                          <a:cs typeface="Times New Roman" pitchFamily="18" charset="0"/>
                        </a:rPr>
                        <a:t>.</a:t>
                      </a:r>
                      <a:endParaRPr lang="vi-VN" sz="2400" b="1" dirty="0" smtClean="0">
                        <a:solidFill>
                          <a:srgbClr val="0033CC"/>
                        </a:solidFill>
                        <a:effectLst/>
                        <a:latin typeface="Times New Roman" pitchFamily="18" charset="0"/>
                        <a:cs typeface="Times New Roman" pitchFamily="18" charset="0"/>
                      </a:endParaRPr>
                    </a:p>
                    <a:p>
                      <a:r>
                        <a:rPr lang="vi-VN" sz="2400" b="1" dirty="0" smtClean="0">
                          <a:solidFill>
                            <a:srgbClr val="0033CC"/>
                          </a:solidFill>
                          <a:effectLst/>
                          <a:latin typeface="Times New Roman" pitchFamily="18" charset="0"/>
                          <a:cs typeface="Times New Roman" pitchFamily="18" charset="0"/>
                        </a:rPr>
                        <a:t>- Về âm nhạc: Hát chèo và múa rối nước phổ biến từ đình làng đến cung đình. Nhiều nhạc cụ như trống cơm, sáo, tiêu, đàn cầm đã phổ biến.</a:t>
                      </a:r>
                    </a:p>
                    <a:p>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6">
                        <a:lumMod val="40000"/>
                        <a:lumOff val="60000"/>
                      </a:schemeClr>
                    </a:solidFill>
                  </a:tcPr>
                </a:tc>
                <a:tc>
                  <a:txBody>
                    <a:bodyPr/>
                    <a:lstStyle/>
                    <a:p>
                      <a:r>
                        <a:rPr lang="vi-VN" sz="2400" b="1" dirty="0" smtClean="0">
                          <a:solidFill>
                            <a:srgbClr val="0033CC"/>
                          </a:solidFill>
                          <a:effectLst/>
                          <a:latin typeface="Times New Roman" pitchFamily="18" charset="0"/>
                          <a:cs typeface="Times New Roman" pitchFamily="18" charset="0"/>
                        </a:rPr>
                        <a:t>Trần Quốc Tuấn, Trương Hán Siêu, Trần Quang Khải, Trần Nhân Tông</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6">
                        <a:lumMod val="40000"/>
                        <a:lumOff val="60000"/>
                      </a:schemeClr>
                    </a:solidFill>
                  </a:tcPr>
                </a:tc>
              </a:tr>
            </a:tbl>
          </a:graphicData>
        </a:graphic>
      </p:graphicFrame>
    </p:spTree>
    <p:extLst>
      <p:ext uri="{BB962C8B-B14F-4D97-AF65-F5344CB8AC3E}">
        <p14:creationId xmlns:p14="http://schemas.microsoft.com/office/powerpoint/2010/main" val="39764901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81000" y="0"/>
            <a:ext cx="8229600" cy="685800"/>
          </a:xfrm>
        </p:spPr>
        <p:txBody>
          <a:bodyPr>
            <a:normAutofit/>
          </a:bodyPr>
          <a:lstStyle/>
          <a:p>
            <a:r>
              <a:rPr lang="en-US" sz="3200" b="1" u="sng" dirty="0" smtClean="0">
                <a:solidFill>
                  <a:srgbClr val="FF0000"/>
                </a:solidFill>
                <a:latin typeface="Times New Roman" pitchFamily="18" charset="0"/>
                <a:cs typeface="Times New Roman" pitchFamily="18" charset="0"/>
              </a:rPr>
              <a:t>HƯỚNG DẪN TỰ HỌC </a:t>
            </a:r>
            <a:r>
              <a:rPr lang="en-US" sz="3200" b="1"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609600"/>
            <a:ext cx="9144000" cy="6400800"/>
          </a:xfrm>
        </p:spPr>
        <p:txBody>
          <a:bodyPr>
            <a:normAutofit lnSpcReduction="10000"/>
          </a:bodyPr>
          <a:lstStyle/>
          <a:p>
            <a:pPr marL="0" marR="0" indent="0" algn="just">
              <a:spcBef>
                <a:spcPts val="0"/>
              </a:spcBef>
              <a:spcAft>
                <a:spcPts val="0"/>
              </a:spcAft>
              <a:buNone/>
            </a:pPr>
            <a:r>
              <a:rPr lang="en-US" sz="2800" b="1" dirty="0">
                <a:solidFill>
                  <a:srgbClr val="FF0000"/>
                </a:solidFill>
                <a:latin typeface="Times New Roman"/>
                <a:ea typeface="Times New Roman"/>
              </a:rPr>
              <a:t>a)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vừa</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a:solidFill>
                  <a:srgbClr val="FF0000"/>
                </a:solidFill>
                <a:latin typeface="Times New Roman"/>
                <a:ea typeface="Times New Roman"/>
              </a:rPr>
              <a:t>:</a:t>
            </a:r>
            <a:endParaRPr lang="en-US" sz="2800" dirty="0">
              <a:solidFill>
                <a:srgbClr val="FF0000"/>
              </a:solidFill>
              <a:latin typeface="Times New Roman"/>
              <a:ea typeface="Times New Roman"/>
            </a:endParaRPr>
          </a:p>
          <a:p>
            <a:pPr marL="0" marR="0" indent="0" algn="just">
              <a:spcBef>
                <a:spcPts val="0"/>
              </a:spcBef>
              <a:spcAft>
                <a:spcPts val="0"/>
              </a:spcAft>
              <a:buNone/>
            </a:pPr>
            <a:r>
              <a:rPr lang="vi-VN" sz="2800" dirty="0">
                <a:solidFill>
                  <a:srgbClr val="0033CC"/>
                </a:solidFill>
                <a:latin typeface="Times New Roman"/>
                <a:ea typeface="Times New Roman"/>
              </a:rPr>
              <a:t>– Mô tả được sự thành lập nhà Trần.</a:t>
            </a:r>
          </a:p>
          <a:p>
            <a:pPr marL="0" marR="0" indent="0" algn="just">
              <a:spcBef>
                <a:spcPts val="0"/>
              </a:spcBef>
              <a:spcAft>
                <a:spcPts val="0"/>
              </a:spcAft>
              <a:buNone/>
            </a:pPr>
            <a:r>
              <a:rPr lang="vi-VN" sz="2800" dirty="0">
                <a:solidFill>
                  <a:srgbClr val="0033CC"/>
                </a:solidFill>
                <a:latin typeface="Times New Roman"/>
                <a:ea typeface="Times New Roman"/>
              </a:rPr>
              <a:t>– Trình bày được những nét chính về tình hình chính trị, kinh tế, xã hội, văn hóa, tôn giáo thời Trần</a:t>
            </a:r>
            <a:r>
              <a:rPr lang="vi-VN" sz="2800" dirty="0" smtClean="0">
                <a:solidFill>
                  <a:srgbClr val="0033CC"/>
                </a:solidFill>
                <a:latin typeface="Times New Roman"/>
                <a:ea typeface="Times New Roman"/>
              </a:rPr>
              <a:t>.</a:t>
            </a:r>
            <a:endParaRPr lang="vi-VN" sz="2800" dirty="0">
              <a:solidFill>
                <a:srgbClr val="0033CC"/>
              </a:solidFill>
              <a:latin typeface="Times New Roman"/>
              <a:ea typeface="Times New Roman"/>
            </a:endParaRPr>
          </a:p>
          <a:p>
            <a:pPr marL="0" marR="0" indent="0" algn="just">
              <a:spcBef>
                <a:spcPts val="0"/>
              </a:spcBef>
              <a:spcAft>
                <a:spcPts val="0"/>
              </a:spcAft>
              <a:buNone/>
            </a:pPr>
            <a:r>
              <a:rPr lang="en-US" sz="2800" b="1" dirty="0" smtClean="0">
                <a:solidFill>
                  <a:srgbClr val="FF0000"/>
                </a:solidFill>
                <a:latin typeface="Times New Roman"/>
                <a:ea typeface="Times New Roman"/>
              </a:rPr>
              <a:t>b</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sắp</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smtClean="0">
                <a:solidFill>
                  <a:srgbClr val="FF0000"/>
                </a:solidFill>
                <a:latin typeface="Times New Roman"/>
                <a:ea typeface="Times New Roman"/>
              </a:rPr>
              <a:t>:</a:t>
            </a:r>
          </a:p>
          <a:p>
            <a:pPr marL="0" marR="0" indent="0" algn="just">
              <a:spcBef>
                <a:spcPts val="0"/>
              </a:spcBef>
              <a:spcAft>
                <a:spcPts val="0"/>
              </a:spcAft>
              <a:buNone/>
            </a:pPr>
            <a:r>
              <a:rPr lang="vi-VN" sz="2800" dirty="0">
                <a:solidFill>
                  <a:srgbClr val="0033CC"/>
                </a:solidFill>
                <a:latin typeface="Times New Roman"/>
                <a:ea typeface="Times New Roman"/>
              </a:rPr>
              <a:t>– Lập được lược đồ diễn biến chính của ba lần kháng chiến chống</a:t>
            </a:r>
          </a:p>
          <a:p>
            <a:pPr marL="0" marR="0" indent="0" algn="just">
              <a:spcBef>
                <a:spcPts val="0"/>
              </a:spcBef>
              <a:spcAft>
                <a:spcPts val="0"/>
              </a:spcAft>
              <a:buNone/>
            </a:pPr>
            <a:r>
              <a:rPr lang="vi-VN" sz="2800" dirty="0">
                <a:solidFill>
                  <a:srgbClr val="0033CC"/>
                </a:solidFill>
                <a:latin typeface="Times New Roman"/>
                <a:ea typeface="Times New Roman"/>
              </a:rPr>
              <a:t>quân xâm lược Mông – Nguyên.</a:t>
            </a:r>
          </a:p>
          <a:p>
            <a:pPr marL="0" marR="0" indent="0" algn="just">
              <a:spcBef>
                <a:spcPts val="0"/>
              </a:spcBef>
              <a:spcAft>
                <a:spcPts val="0"/>
              </a:spcAft>
              <a:buNone/>
            </a:pPr>
            <a:r>
              <a:rPr lang="vi-VN" sz="2800" dirty="0">
                <a:solidFill>
                  <a:srgbClr val="0033CC"/>
                </a:solidFill>
                <a:latin typeface="Times New Roman"/>
                <a:ea typeface="Times New Roman"/>
              </a:rPr>
              <a:t>– Phân tích được nguyên nhân thắng lợi, nêu được ý nghĩa lịch sử của ba lần kháng chiến chống quân xâm lược Mông – Nguyên, nhận thức</a:t>
            </a:r>
          </a:p>
          <a:p>
            <a:pPr marL="0" marR="0" indent="0" algn="just">
              <a:spcBef>
                <a:spcPts val="0"/>
              </a:spcBef>
              <a:spcAft>
                <a:spcPts val="0"/>
              </a:spcAft>
              <a:buNone/>
            </a:pPr>
            <a:r>
              <a:rPr lang="vi-VN" sz="2800" dirty="0">
                <a:solidFill>
                  <a:srgbClr val="0033CC"/>
                </a:solidFill>
                <a:latin typeface="Times New Roman"/>
                <a:ea typeface="Times New Roman"/>
              </a:rPr>
              <a:t>được sâu sắc tinh thần đoàn kết và quyết tâm chống giặc ngoại xâm của quân dân Đại Việt.</a:t>
            </a:r>
          </a:p>
          <a:p>
            <a:pPr marL="0" marR="0" indent="0" algn="just">
              <a:spcBef>
                <a:spcPts val="0"/>
              </a:spcBef>
              <a:spcAft>
                <a:spcPts val="0"/>
              </a:spcAft>
              <a:buNone/>
            </a:pPr>
            <a:r>
              <a:rPr lang="vi-VN" sz="2800" dirty="0">
                <a:solidFill>
                  <a:srgbClr val="0033CC"/>
                </a:solidFill>
                <a:latin typeface="Times New Roman"/>
                <a:ea typeface="Times New Roman"/>
              </a:rPr>
              <a:t>– Nêu được những thành tựu chủ yếu về văn hoá và đánh giá được vai trò của một số nhân vật lịch sử tiêu biểu thời Trần: Trần Thủ Độ, Trần Quốc Tuấn, Trần Nhân Tông,...</a:t>
            </a:r>
          </a:p>
          <a:p>
            <a:pPr marL="0" marR="0" indent="0" algn="just">
              <a:spcBef>
                <a:spcPts val="0"/>
              </a:spcBef>
              <a:spcAft>
                <a:spcPts val="0"/>
              </a:spcAft>
              <a:buNone/>
            </a:pPr>
            <a:endParaRPr lang="en-US" sz="2800" dirty="0">
              <a:solidFill>
                <a:srgbClr val="0033CC"/>
              </a:solidFill>
              <a:latin typeface="Times New Roman"/>
              <a:ea typeface="Times New Roman"/>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81000" y="0"/>
            <a:ext cx="8229600" cy="685800"/>
          </a:xfrm>
        </p:spPr>
        <p:txBody>
          <a:bodyPr>
            <a:normAutofit/>
          </a:bodyPr>
          <a:lstStyle/>
          <a:p>
            <a:r>
              <a:rPr lang="en-US" sz="3200" b="1" u="sng" dirty="0" smtClean="0">
                <a:solidFill>
                  <a:srgbClr val="FF0000"/>
                </a:solidFill>
                <a:latin typeface="Times New Roman" pitchFamily="18" charset="0"/>
                <a:cs typeface="Times New Roman" pitchFamily="18" charset="0"/>
              </a:rPr>
              <a:t>HƯỚNG DẪN TỰ HỌC </a:t>
            </a:r>
            <a:r>
              <a:rPr lang="en-US" sz="3200" b="1"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609600"/>
            <a:ext cx="9144000" cy="6400800"/>
          </a:xfrm>
        </p:spPr>
        <p:txBody>
          <a:bodyPr>
            <a:normAutofit/>
          </a:bodyPr>
          <a:lstStyle/>
          <a:p>
            <a:pPr marL="0" marR="0" indent="0" algn="just">
              <a:spcBef>
                <a:spcPts val="0"/>
              </a:spcBef>
              <a:spcAft>
                <a:spcPts val="0"/>
              </a:spcAft>
              <a:buNone/>
            </a:pPr>
            <a:r>
              <a:rPr lang="en-US" sz="2800" b="1" dirty="0">
                <a:solidFill>
                  <a:srgbClr val="FF0000"/>
                </a:solidFill>
                <a:latin typeface="Times New Roman"/>
                <a:ea typeface="Times New Roman"/>
              </a:rPr>
              <a:t>a)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vừa</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a:solidFill>
                  <a:srgbClr val="FF0000"/>
                </a:solidFill>
                <a:latin typeface="Times New Roman"/>
                <a:ea typeface="Times New Roman"/>
              </a:rPr>
              <a:t>:</a:t>
            </a:r>
            <a:endParaRPr lang="en-US" sz="2800" dirty="0">
              <a:solidFill>
                <a:srgbClr val="FF0000"/>
              </a:solidFill>
              <a:latin typeface="Times New Roman"/>
              <a:ea typeface="Times New Roman"/>
            </a:endParaRPr>
          </a:p>
          <a:p>
            <a:pPr marL="0" marR="0" indent="0" algn="just">
              <a:spcBef>
                <a:spcPts val="0"/>
              </a:spcBef>
              <a:spcAft>
                <a:spcPts val="0"/>
              </a:spcAft>
              <a:buNone/>
            </a:pPr>
            <a:r>
              <a:rPr lang="en-US" sz="2800" b="1" smtClean="0">
                <a:solidFill>
                  <a:srgbClr val="FF0000"/>
                </a:solidFill>
                <a:latin typeface="Times New Roman"/>
                <a:ea typeface="Times New Roman"/>
              </a:rPr>
              <a:t>b</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sắp</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smtClean="0">
                <a:solidFill>
                  <a:srgbClr val="FF0000"/>
                </a:solidFill>
                <a:latin typeface="Times New Roman"/>
                <a:ea typeface="Times New Roman"/>
              </a:rPr>
              <a:t>:</a:t>
            </a:r>
          </a:p>
          <a:p>
            <a:pPr marL="0" marR="0" indent="0" algn="just">
              <a:spcBef>
                <a:spcPts val="0"/>
              </a:spcBef>
              <a:spcAft>
                <a:spcPts val="0"/>
              </a:spcAft>
              <a:buNone/>
            </a:pPr>
            <a:r>
              <a:rPr lang="vi-VN" sz="2800" dirty="0">
                <a:solidFill>
                  <a:srgbClr val="0033CC"/>
                </a:solidFill>
                <a:latin typeface="Times New Roman"/>
                <a:ea typeface="Times New Roman"/>
              </a:rPr>
              <a:t>– Lập được lược đồ diễn biến chính của ba lần kháng chiến chống</a:t>
            </a:r>
          </a:p>
          <a:p>
            <a:pPr marL="0" marR="0" indent="0" algn="just">
              <a:spcBef>
                <a:spcPts val="0"/>
              </a:spcBef>
              <a:spcAft>
                <a:spcPts val="0"/>
              </a:spcAft>
              <a:buNone/>
            </a:pPr>
            <a:r>
              <a:rPr lang="vi-VN" sz="2800" dirty="0">
                <a:solidFill>
                  <a:srgbClr val="0033CC"/>
                </a:solidFill>
                <a:latin typeface="Times New Roman"/>
                <a:ea typeface="Times New Roman"/>
              </a:rPr>
              <a:t>quân xâm lược Mông – Nguyên.</a:t>
            </a:r>
          </a:p>
          <a:p>
            <a:pPr marL="0" marR="0" indent="0" algn="just">
              <a:spcBef>
                <a:spcPts val="0"/>
              </a:spcBef>
              <a:spcAft>
                <a:spcPts val="0"/>
              </a:spcAft>
              <a:buNone/>
            </a:pPr>
            <a:r>
              <a:rPr lang="vi-VN" sz="2800" dirty="0">
                <a:solidFill>
                  <a:srgbClr val="0033CC"/>
                </a:solidFill>
                <a:latin typeface="Times New Roman"/>
                <a:ea typeface="Times New Roman"/>
              </a:rPr>
              <a:t>– Phân tích được nguyên nhân thắng lợi, nêu được ý nghĩa lịch sử của ba lần kháng chiến chống quân xâm lược Mông – Nguyên, nhận thức</a:t>
            </a:r>
          </a:p>
          <a:p>
            <a:pPr marL="0" marR="0" indent="0" algn="just">
              <a:spcBef>
                <a:spcPts val="0"/>
              </a:spcBef>
              <a:spcAft>
                <a:spcPts val="0"/>
              </a:spcAft>
              <a:buNone/>
            </a:pPr>
            <a:r>
              <a:rPr lang="vi-VN" sz="2800" dirty="0">
                <a:solidFill>
                  <a:srgbClr val="0033CC"/>
                </a:solidFill>
                <a:latin typeface="Times New Roman"/>
                <a:ea typeface="Times New Roman"/>
              </a:rPr>
              <a:t>được sâu sắc tinh thần đoàn kết và quyết tâm chống giặc ngoại xâm của quân dân Đại Việt.</a:t>
            </a:r>
          </a:p>
          <a:p>
            <a:pPr marL="0" marR="0" indent="0" algn="just">
              <a:spcBef>
                <a:spcPts val="0"/>
              </a:spcBef>
              <a:spcAft>
                <a:spcPts val="0"/>
              </a:spcAft>
              <a:buNone/>
            </a:pPr>
            <a:r>
              <a:rPr lang="vi-VN" sz="2800" dirty="0">
                <a:solidFill>
                  <a:srgbClr val="0033CC"/>
                </a:solidFill>
                <a:latin typeface="Times New Roman"/>
                <a:ea typeface="Times New Roman"/>
              </a:rPr>
              <a:t>– Nêu được những thành tựu chủ yếu về văn hoá và đánh giá được vai trò của một số nhân vật lịch sử tiêu biểu thời Trần: Trần Thủ Độ, Trần Quốc Tuấn, Trần Nhân Tông,...</a:t>
            </a:r>
          </a:p>
          <a:p>
            <a:pPr marL="0" marR="0" indent="0" algn="just">
              <a:spcBef>
                <a:spcPts val="0"/>
              </a:spcBef>
              <a:spcAft>
                <a:spcPts val="0"/>
              </a:spcAft>
              <a:buNone/>
            </a:pPr>
            <a:endParaRPr lang="en-US" sz="2800" dirty="0">
              <a:solidFill>
                <a:srgbClr val="0033CC"/>
              </a:solidFill>
              <a:latin typeface="Times New Roman"/>
              <a:ea typeface="Times New Roman"/>
            </a:endParaRPr>
          </a:p>
        </p:txBody>
      </p:sp>
    </p:spTree>
    <p:extLst>
      <p:ext uri="{BB962C8B-B14F-4D97-AF65-F5344CB8AC3E}">
        <p14:creationId xmlns:p14="http://schemas.microsoft.com/office/powerpoint/2010/main" val="2147044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ctr">
              <a:buNone/>
            </a:pP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Mô tả sự thành lập của nhà Trần. Theo em, Trần Thủ Độ có vai trò như thế nào đối với sự thành lập của nhà Trần?</a:t>
            </a:r>
            <a:endParaRPr lang="en-US" sz="36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42063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324600"/>
          </a:xfrm>
        </p:spPr>
        <p:txBody>
          <a:bodyPr>
            <a:normAutofit/>
          </a:bodyPr>
          <a:lstStyle/>
          <a:p>
            <a:pPr marL="0" indent="0" algn="just">
              <a:buNone/>
            </a:pP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Mô </a:t>
            </a:r>
            <a:r>
              <a:rPr lang="vi-VN" sz="2800" b="1" dirty="0">
                <a:solidFill>
                  <a:srgbClr val="FF0000"/>
                </a:solidFill>
                <a:latin typeface="Times New Roman" pitchFamily="18" charset="0"/>
                <a:cs typeface="Times New Roman" pitchFamily="18" charset="0"/>
              </a:rPr>
              <a:t>tả sự thành lập của nhà Trần. Theo em, Trần Thủ Độ có vai trò như thế nào đối với sự thành lập của nhà Trần</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lgn="just">
              <a:buNone/>
            </a:pPr>
            <a:r>
              <a:rPr lang="en-US" sz="2800" dirty="0">
                <a:solidFill>
                  <a:srgbClr val="0033CC"/>
                </a:solidFill>
                <a:latin typeface="Times New Roman" pitchFamily="18" charset="0"/>
                <a:cs typeface="Times New Roman" pitchFamily="18" charset="0"/>
              </a:rPr>
              <a:t>-</a:t>
            </a: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Cuối thế kỉ XII, nhà Lý ngày càng suy yếu, phải dựa vào thế lực họ Trần trong triều để duy trì quyền lực.</a:t>
            </a:r>
          </a:p>
          <a:p>
            <a:pPr marL="0" indent="0" algn="just">
              <a:buNone/>
            </a:pPr>
            <a:r>
              <a:rPr lang="en-US" sz="2800" dirty="0">
                <a:solidFill>
                  <a:srgbClr val="0033CC"/>
                </a:solidFill>
                <a:latin typeface="Times New Roman" pitchFamily="18" charset="0"/>
                <a:cs typeface="Times New Roman" pitchFamily="18" charset="0"/>
              </a:rPr>
              <a:t>-</a:t>
            </a: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Năm 1224, vua Lý Huệ Tông xuất gia đi tu, truyền ngôi cho Lý Chiêu Hoàng.</a:t>
            </a:r>
          </a:p>
          <a:p>
            <a:pPr marL="0" indent="0" algn="just">
              <a:buNone/>
            </a:pPr>
            <a:r>
              <a:rPr lang="en-US" sz="2800" dirty="0">
                <a:solidFill>
                  <a:srgbClr val="0033CC"/>
                </a:solidFill>
                <a:latin typeface="Times New Roman" pitchFamily="18" charset="0"/>
                <a:cs typeface="Times New Roman" pitchFamily="18" charset="0"/>
              </a:rPr>
              <a:t>-</a:t>
            </a: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Năm 1226, dưới sự sắp xếp của Trần Thủ Độ, Lý Chiêu Hoàng nhường ngôi cho chồng là Trần Cảnh, nhà Trần được thành lập.</a:t>
            </a:r>
          </a:p>
          <a:p>
            <a:pPr marL="0" indent="0" algn="just">
              <a:buNone/>
            </a:pPr>
            <a:r>
              <a:rPr lang="en-US" sz="2800" b="1" dirty="0" smtClean="0">
                <a:solidFill>
                  <a:srgbClr val="0033CC"/>
                </a:solidFill>
                <a:latin typeface="Times New Roman" pitchFamily="18" charset="0"/>
                <a:cs typeface="Times New Roman" pitchFamily="18" charset="0"/>
              </a:rPr>
              <a:t>* </a:t>
            </a:r>
            <a:r>
              <a:rPr lang="vi-VN" sz="2800" b="1" dirty="0" smtClean="0">
                <a:solidFill>
                  <a:srgbClr val="0033CC"/>
                </a:solidFill>
                <a:latin typeface="Times New Roman" pitchFamily="18" charset="0"/>
                <a:cs typeface="Times New Roman" pitchFamily="18" charset="0"/>
              </a:rPr>
              <a:t>Trần </a:t>
            </a:r>
            <a:r>
              <a:rPr lang="vi-VN" sz="2800" b="1" dirty="0">
                <a:solidFill>
                  <a:srgbClr val="0033CC"/>
                </a:solidFill>
                <a:latin typeface="Times New Roman" pitchFamily="18" charset="0"/>
                <a:cs typeface="Times New Roman" pitchFamily="18" charset="0"/>
              </a:rPr>
              <a:t>Thủ Độ  </a:t>
            </a:r>
            <a:r>
              <a:rPr lang="vi-VN" sz="2800" dirty="0">
                <a:solidFill>
                  <a:srgbClr val="0033CC"/>
                </a:solidFill>
                <a:latin typeface="Times New Roman" pitchFamily="18" charset="0"/>
                <a:cs typeface="Times New Roman" pitchFamily="18" charset="0"/>
              </a:rPr>
              <a:t>là một đại công thần, là người khởi dựng cho sự thành lập của nhà Trần.</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59655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838200"/>
          </a:xfrm>
        </p:spPr>
        <p:txBody>
          <a:bodyPr>
            <a:norm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16. CÔNG CUỘC XÂY DỰNG ĐẤT NƯỚC THỜI TRẦN (1226-1400)</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838200"/>
            <a:ext cx="9144000" cy="4983163"/>
          </a:xfrm>
        </p:spPr>
        <p:txBody>
          <a:bodyPr>
            <a:normAutofit/>
          </a:bodyPr>
          <a:lstStyle/>
          <a:p>
            <a:pPr marL="0" indent="0">
              <a:buNone/>
            </a:pPr>
            <a:r>
              <a:rPr lang="en-US" sz="2800" b="1" dirty="0" smtClean="0">
                <a:solidFill>
                  <a:srgbClr val="FF0000"/>
                </a:solidFill>
                <a:latin typeface="Times New Roman" pitchFamily="18" charset="0"/>
                <a:cs typeface="Times New Roman" pitchFamily="18" charset="0"/>
              </a:rPr>
              <a:t>1. </a:t>
            </a:r>
            <a:r>
              <a:rPr lang="en-US" sz="2800" b="1" dirty="0" err="1" smtClean="0">
                <a:solidFill>
                  <a:srgbClr val="FF0000"/>
                </a:solidFill>
                <a:latin typeface="Times New Roman" pitchFamily="18" charset="0"/>
                <a:cs typeface="Times New Roman" pitchFamily="18" charset="0"/>
              </a:rPr>
              <a:t>Nhà</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Trần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lập</a:t>
            </a:r>
            <a:endParaRPr lang="vi-VN" sz="2800" dirty="0">
              <a:solidFill>
                <a:srgbClr val="FF0000"/>
              </a:solidFill>
              <a:latin typeface="Times New Roman" pitchFamily="18" charset="0"/>
              <a:cs typeface="Times New Roman" pitchFamily="18" charset="0"/>
            </a:endParaRPr>
          </a:p>
          <a:p>
            <a:pPr marL="0" indent="0">
              <a:buNone/>
            </a:pPr>
            <a:r>
              <a:rPr lang="en-US" dirty="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Cuối thế kỉ XII, nhà Lý ngày càng suy yếu, phải dựa vào thế lực họ Trần trong triều để duy trì quyền lực.</a:t>
            </a:r>
          </a:p>
          <a:p>
            <a:pPr marL="0" indent="0">
              <a:buNone/>
            </a:pPr>
            <a:r>
              <a:rPr lang="en-US" dirty="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Năm 1224, vua Lý Huệ Tông </a:t>
            </a:r>
            <a:r>
              <a:rPr lang="vi-VN" dirty="0" smtClean="0">
                <a:solidFill>
                  <a:srgbClr val="0033CC"/>
                </a:solidFill>
                <a:latin typeface="Times New Roman" pitchFamily="18" charset="0"/>
                <a:cs typeface="Times New Roman" pitchFamily="18" charset="0"/>
              </a:rPr>
              <a:t>truyền </a:t>
            </a:r>
            <a:r>
              <a:rPr lang="vi-VN" dirty="0">
                <a:solidFill>
                  <a:srgbClr val="0033CC"/>
                </a:solidFill>
                <a:latin typeface="Times New Roman" pitchFamily="18" charset="0"/>
                <a:cs typeface="Times New Roman" pitchFamily="18" charset="0"/>
              </a:rPr>
              <a:t>ngôi cho Lý Chiêu Hoàng.</a:t>
            </a:r>
          </a:p>
          <a:p>
            <a:pPr marL="0" indent="0">
              <a:buNone/>
            </a:pPr>
            <a:r>
              <a:rPr lang="en-US" dirty="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Năm 1226, dưới sự sắp xếp của Trần Thủ Độ, Lý Chiêu Hoàng nhường ngôi cho chồng là Trần Cảnh, nhà Trần được thành lập.</a:t>
            </a:r>
          </a:p>
          <a:p>
            <a:pPr marL="0" indent="0">
              <a:buNone/>
            </a:pPr>
            <a:endParaRPr lang="en-US" sz="2800"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412858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95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16. CÔNG CUỘC XÂY DỰNG ĐẤT NƯỚC THỜI TRẦN (1226-1400)</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2954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Trần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trị</a:t>
            </a:r>
            <a:endParaRPr lang="en-US"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7173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 1. </a:t>
            </a:r>
            <a:r>
              <a:rPr lang="en-US" sz="3600" b="1" dirty="0" err="1" smtClean="0">
                <a:solidFill>
                  <a:srgbClr val="FF0000"/>
                </a:solidFill>
                <a:latin typeface="Times New Roman" pitchFamily="18" charset="0"/>
                <a:cs typeface="Times New Roman" pitchFamily="18" charset="0"/>
              </a:rPr>
              <a:t>Em</a:t>
            </a:r>
            <a:r>
              <a:rPr lang="en-US" sz="3600" b="1" dirty="0" smtClean="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hãy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bày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những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nét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về</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chính</a:t>
            </a:r>
            <a:r>
              <a:rPr lang="en-US" sz="3600" b="1" dirty="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trị</a:t>
            </a:r>
            <a:r>
              <a:rPr lang="en-US" sz="3600" b="1" dirty="0" smtClean="0">
                <a:solidFill>
                  <a:srgbClr val="FF0000"/>
                </a:solidFill>
                <a:latin typeface="Times New Roman" pitchFamily="18" charset="0"/>
                <a:cs typeface="Times New Roman" pitchFamily="18" charset="0"/>
              </a:rPr>
              <a:t>(</a:t>
            </a:r>
            <a:r>
              <a:rPr lang="en-US" sz="3600" b="1" dirty="0" err="1" smtClean="0">
                <a:solidFill>
                  <a:srgbClr val="FF0000"/>
                </a:solidFill>
                <a:latin typeface="Times New Roman" pitchFamily="18" charset="0"/>
                <a:cs typeface="Times New Roman" pitchFamily="18" charset="0"/>
              </a:rPr>
              <a:t>bộ</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máy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nước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thời</a:t>
            </a:r>
            <a:r>
              <a:rPr lang="en-US" sz="3600" b="1" dirty="0" smtClean="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Trần</a:t>
            </a:r>
            <a:r>
              <a:rPr lang="en-US" sz="3600" b="1" dirty="0" smtClean="0">
                <a:solidFill>
                  <a:srgbClr val="FF0000"/>
                </a:solidFill>
                <a:latin typeface="Times New Roman" pitchFamily="18" charset="0"/>
                <a:cs typeface="Times New Roman" pitchFamily="18" charset="0"/>
              </a:rPr>
              <a:t>.</a:t>
            </a:r>
          </a:p>
          <a:p>
            <a:pPr marL="0" indent="0" algn="just">
              <a:buNone/>
            </a:pPr>
            <a:r>
              <a:rPr lang="en-US" sz="3600" b="1" dirty="0" smtClean="0">
                <a:solidFill>
                  <a:srgbClr val="FF0000"/>
                </a:solidFill>
                <a:latin typeface="Times New Roman" pitchFamily="18" charset="0"/>
                <a:cs typeface="Times New Roman" pitchFamily="18" charset="0"/>
              </a:rPr>
              <a:t>2. </a:t>
            </a:r>
            <a:r>
              <a:rPr lang="en-US" sz="3600" b="1" dirty="0" err="1" smtClean="0">
                <a:solidFill>
                  <a:srgbClr val="FF0000"/>
                </a:solidFill>
                <a:latin typeface="Times New Roman" pitchFamily="18" charset="0"/>
                <a:cs typeface="Times New Roman" pitchFamily="18" charset="0"/>
              </a:rPr>
              <a:t>Luật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pháp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quân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thời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Trần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như</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thế</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 ?</a:t>
            </a:r>
          </a:p>
          <a:p>
            <a:endParaRPr lang="en-US" dirty="0" smtClean="0"/>
          </a:p>
          <a:p>
            <a:endParaRPr lang="en-US" dirty="0"/>
          </a:p>
          <a:p>
            <a:endParaRPr lang="en-US" dirty="0"/>
          </a:p>
        </p:txBody>
      </p:sp>
    </p:spTree>
    <p:extLst>
      <p:ext uri="{BB962C8B-B14F-4D97-AF65-F5344CB8AC3E}">
        <p14:creationId xmlns:p14="http://schemas.microsoft.com/office/powerpoint/2010/main" val="2039974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3788</Words>
  <Application>Microsoft Office PowerPoint</Application>
  <PresentationFormat>On-screen Show (4:3)</PresentationFormat>
  <Paragraphs>305</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Tiết 30,31. BÀI 16. CÔNG CUỘC XÂY DỰNG ĐẤT NƯỚC THỜI TRẦN (1226-1400)</vt:lpstr>
      <vt:lpstr>MỤC TIÊU</vt:lpstr>
      <vt:lpstr>Tiết 30,31. BÀI 16. CÔNG CUỘC XÂY DỰNG ĐẤT NƯỚC THỜI TRẦN (1226-1400)</vt:lpstr>
      <vt:lpstr>THẢO LUẬN NHÓM</vt:lpstr>
      <vt:lpstr>PowerPoint Presentation</vt:lpstr>
      <vt:lpstr>BÀI 16. CÔNG CUỘC XÂY DỰNG ĐẤT NƯỚC THỜI TRẦN (1226-1400)</vt:lpstr>
      <vt:lpstr>BÀI 16. CÔNG CUỘC XÂY DỰNG ĐẤT NƯỚC THỜI TRẦN (1226-1400)</vt:lpstr>
      <vt:lpstr>THẢO LUẬN NHÓM</vt:lpstr>
      <vt:lpstr>PowerPoint Presentation</vt:lpstr>
      <vt:lpstr>PowerPoint Presentation</vt:lpstr>
      <vt:lpstr>BÀI 16. CÔNG CUỘC XÂY DỰNG ĐẤT NƯỚC THỜI TRẦN (1226-1400)</vt:lpstr>
      <vt:lpstr>PowerPoint Presentation</vt:lpstr>
      <vt:lpstr>PowerPoint Presentation</vt:lpstr>
      <vt:lpstr>BÀI 16. CÔNG CUỘC XÂY DỰNG ĐẤT NƯỚC THỜI TRẦN (1226-1400)</vt:lpstr>
      <vt:lpstr>THẢO LUẬN NHÓM</vt:lpstr>
      <vt:lpstr>PowerPoint Presentation</vt:lpstr>
      <vt:lpstr>PowerPoint Presentation</vt:lpstr>
      <vt:lpstr>PowerPoint Presentation</vt:lpstr>
      <vt:lpstr>BÀI 16. CÔNG CUỘC XÂY DỰNG ĐẤT NƯỚC THỜI TRẦN (1226-1400)</vt:lpstr>
      <vt:lpstr>PowerPoint Presentation</vt:lpstr>
      <vt:lpstr>PowerPoint Presentation</vt:lpstr>
      <vt:lpstr>BÀI 16. CÔNG CUỘC XÂY DỰNG ĐẤT NƯỚC THỜI TRẦN (1226-1400)</vt:lpstr>
      <vt:lpstr>THẢO LUẬN NHÓM</vt:lpstr>
      <vt:lpstr>PowerPoint Presentation</vt:lpstr>
      <vt:lpstr>PowerPoint Presentation</vt:lpstr>
      <vt:lpstr>BÀI 16. CÔNG CUỘC XÂY DỰNG ĐẤT NƯỚC THỜI TRẦN (1226-1400)</vt:lpstr>
      <vt:lpstr>PowerPoint Presentation</vt:lpstr>
      <vt:lpstr>BÀI 16. CÔNG CUỘC XÂY DỰNG ĐẤT NƯỚC THỜI TRẦN (1226-1400)</vt:lpstr>
      <vt:lpstr>THẢO LUẬN NHÓM</vt:lpstr>
      <vt:lpstr>PowerPoint Presentation</vt:lpstr>
      <vt:lpstr>PowerPoint Presentation</vt:lpstr>
      <vt:lpstr>PowerPoint Presentation</vt:lpstr>
      <vt:lpstr>BÀI 16. CÔNG CUỘC XÂY DỰNG ĐẤT NƯỚC THỜI TRẦN (1226-1400)</vt:lpstr>
      <vt:lpstr>PowerPoint Presentation</vt:lpstr>
      <vt:lpstr>PowerPoint Presentation</vt:lpstr>
      <vt:lpstr>PowerPoint Presentation</vt:lpstr>
      <vt:lpstr>LUYỆN TẬP</vt:lpstr>
      <vt:lpstr>PowerPoint Presentation</vt:lpstr>
      <vt:lpstr>LUYỆN TẬP</vt:lpstr>
      <vt:lpstr>PowerPoint Presentation</vt:lpstr>
      <vt:lpstr>PowerPoint Presentation</vt:lpstr>
      <vt:lpstr>HƯỚNG DẪN TỰ HỌC  </vt:lpstr>
      <vt:lpstr>HƯỚNG DẪN TỰ HỌC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ADmin</cp:lastModifiedBy>
  <cp:revision>256</cp:revision>
  <dcterms:created xsi:type="dcterms:W3CDTF">2006-08-16T00:00:00Z</dcterms:created>
  <dcterms:modified xsi:type="dcterms:W3CDTF">2022-11-30T22:27:52Z</dcterms:modified>
</cp:coreProperties>
</file>