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1" r:id="rId2"/>
    <p:sldId id="362" r:id="rId3"/>
    <p:sldId id="360" r:id="rId4"/>
    <p:sldId id="358" r:id="rId5"/>
    <p:sldId id="310" r:id="rId6"/>
    <p:sldId id="294" r:id="rId7"/>
    <p:sldId id="314" r:id="rId8"/>
    <p:sldId id="311" r:id="rId9"/>
    <p:sldId id="313" r:id="rId10"/>
    <p:sldId id="309" r:id="rId11"/>
    <p:sldId id="319" r:id="rId12"/>
    <p:sldId id="315" r:id="rId13"/>
    <p:sldId id="316" r:id="rId14"/>
    <p:sldId id="317" r:id="rId15"/>
    <p:sldId id="318" r:id="rId16"/>
    <p:sldId id="320" r:id="rId17"/>
    <p:sldId id="324" r:id="rId18"/>
    <p:sldId id="321" r:id="rId19"/>
    <p:sldId id="322" r:id="rId20"/>
    <p:sldId id="323" r:id="rId21"/>
    <p:sldId id="329" r:id="rId22"/>
    <p:sldId id="331" r:id="rId23"/>
    <p:sldId id="326" r:id="rId24"/>
    <p:sldId id="327" r:id="rId25"/>
    <p:sldId id="328" r:id="rId26"/>
    <p:sldId id="337" r:id="rId27"/>
    <p:sldId id="339" r:id="rId28"/>
    <p:sldId id="353" r:id="rId29"/>
    <p:sldId id="354" r:id="rId30"/>
    <p:sldId id="355" r:id="rId31"/>
    <p:sldId id="356" r:id="rId32"/>
    <p:sldId id="357" r:id="rId33"/>
    <p:sldId id="336" r:id="rId34"/>
    <p:sldId id="340" r:id="rId35"/>
    <p:sldId id="342" r:id="rId36"/>
    <p:sldId id="330" r:id="rId37"/>
    <p:sldId id="332" r:id="rId38"/>
    <p:sldId id="341" r:id="rId39"/>
    <p:sldId id="346" r:id="rId40"/>
    <p:sldId id="363" r:id="rId41"/>
    <p:sldId id="345" r:id="rId42"/>
    <p:sldId id="338" r:id="rId43"/>
    <p:sldId id="333" r:id="rId44"/>
    <p:sldId id="347" r:id="rId45"/>
    <p:sldId id="364" r:id="rId46"/>
    <p:sldId id="312" r:id="rId47"/>
    <p:sldId id="348" r:id="rId48"/>
    <p:sldId id="349" r:id="rId49"/>
    <p:sldId id="351" r:id="rId50"/>
    <p:sldId id="350" r:id="rId51"/>
    <p:sldId id="35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94660"/>
  </p:normalViewPr>
  <p:slideViewPr>
    <p:cSldViewPr>
      <p:cViewPr varScale="1">
        <p:scale>
          <a:sx n="69" d="100"/>
          <a:sy n="69" d="100"/>
        </p:scale>
        <p:origin x="13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79948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4478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4000" b="1" dirty="0" err="1" smtClean="0">
                <a:solidFill>
                  <a:srgbClr val="FF0000"/>
                </a:solidFill>
                <a:latin typeface="Times New Roman" pitchFamily="18" charset="0"/>
                <a:cs typeface="Times New Roman" pitchFamily="18" charset="0"/>
              </a:rPr>
              <a:t>Vì</a:t>
            </a:r>
            <a:r>
              <a:rPr lang="en-US" sz="4000" b="1" dirty="0" smtClean="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sao</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Lý</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Tổ</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chọn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vùng</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đất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Đại</a:t>
            </a:r>
            <a:r>
              <a:rPr lang="en-US" sz="4000" b="1" dirty="0">
                <a:solidFill>
                  <a:srgbClr val="FF0000"/>
                </a:solidFill>
                <a:latin typeface="Times New Roman" pitchFamily="18" charset="0"/>
                <a:cs typeface="Times New Roman" pitchFamily="18" charset="0"/>
              </a:rPr>
              <a:t> La </a:t>
            </a:r>
            <a:r>
              <a:rPr lang="en-US" sz="4000" b="1" dirty="0" err="1">
                <a:solidFill>
                  <a:srgbClr val="FF0000"/>
                </a:solidFill>
                <a:latin typeface="Times New Roman" pitchFamily="18" charset="0"/>
                <a:cs typeface="Times New Roman" pitchFamily="18" charset="0"/>
              </a:rPr>
              <a:t>làm</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kinh</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đô</a:t>
            </a:r>
            <a:r>
              <a:rPr lang="en-US" sz="4000" b="1" dirty="0">
                <a:solidFill>
                  <a:srgbClr val="FF0000"/>
                </a:solidFill>
                <a:latin typeface="Times New Roman" pitchFamily="18" charset="0"/>
                <a:cs typeface="Times New Roman" pitchFamily="18" charset="0"/>
              </a:rPr>
              <a:t>?</a:t>
            </a:r>
            <a:br>
              <a:rPr lang="en-US" sz="4000" b="1" dirty="0">
                <a:solidFill>
                  <a:srgbClr val="FF0000"/>
                </a:solidFill>
                <a:latin typeface="Times New Roman" pitchFamily="18" charset="0"/>
                <a:cs typeface="Times New Roman" pitchFamily="18" charset="0"/>
              </a:rPr>
            </a:br>
            <a:r>
              <a:rPr lang="en-US" sz="4000" b="1" dirty="0">
                <a:solidFill>
                  <a:srgbClr val="FF0000"/>
                </a:solidFill>
                <a:latin typeface="Times New Roman" pitchFamily="18" charset="0"/>
                <a:cs typeface="Times New Roman" pitchFamily="18" charset="0"/>
              </a:rPr>
              <a:t/>
            </a:r>
            <a:br>
              <a:rPr lang="en-US" sz="4000" b="1" dirty="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76200" y="1676400"/>
            <a:ext cx="9034346" cy="4983163"/>
          </a:xfrm>
        </p:spPr>
        <p:txBody>
          <a:bodyPr>
            <a:normAutofit lnSpcReduction="10000"/>
          </a:bodyPr>
          <a:lstStyle/>
          <a:p>
            <a:pPr marL="0" indent="0">
              <a:buNone/>
            </a:pPr>
            <a:r>
              <a:rPr lang="vi-VN" dirty="0" smtClean="0">
                <a:solidFill>
                  <a:srgbClr val="0033CC"/>
                </a:solidFill>
                <a:latin typeface="+mj-lt"/>
              </a:rPr>
              <a:t>Lý </a:t>
            </a:r>
            <a:r>
              <a:rPr lang="vi-VN" dirty="0">
                <a:solidFill>
                  <a:srgbClr val="0033CC"/>
                </a:solidFill>
                <a:latin typeface="+mj-lt"/>
              </a:rPr>
              <a:t>Thái Tổ chọn vùng đất Đại La làm kinh đô vì:</a:t>
            </a:r>
          </a:p>
          <a:p>
            <a:pPr marL="0" indent="0">
              <a:buNone/>
            </a:pPr>
            <a:r>
              <a:rPr lang="vi-VN" dirty="0">
                <a:solidFill>
                  <a:srgbClr val="0033CC"/>
                </a:solidFill>
                <a:latin typeface="+mj-lt"/>
              </a:rPr>
              <a:t>- Đây là vùng đất ở trung tâm đất nước, đất rộng bằng phẳng, dân cư không khổ vì ngập lụt, muôn vật phong phú tốt tươi.</a:t>
            </a:r>
          </a:p>
          <a:p>
            <a:pPr marL="0" indent="0">
              <a:buNone/>
            </a:pPr>
            <a:r>
              <a:rPr lang="vi-VN" dirty="0">
                <a:solidFill>
                  <a:srgbClr val="0033CC"/>
                </a:solidFill>
                <a:latin typeface="+mj-lt"/>
              </a:rPr>
              <a:t>- Đại La vốn là kinh đô </a:t>
            </a:r>
            <a:r>
              <a:rPr lang="vi-VN" dirty="0" smtClean="0">
                <a:solidFill>
                  <a:srgbClr val="0033CC"/>
                </a:solidFill>
                <a:latin typeface="+mj-lt"/>
              </a:rPr>
              <a:t>xư</a:t>
            </a:r>
            <a:r>
              <a:rPr lang="en-US" dirty="0" smtClean="0">
                <a:solidFill>
                  <a:srgbClr val="0033CC"/>
                </a:solidFill>
                <a:latin typeface="+mj-lt"/>
              </a:rPr>
              <a:t>a</a:t>
            </a:r>
            <a:r>
              <a:rPr lang="vi-VN" dirty="0" smtClean="0">
                <a:solidFill>
                  <a:srgbClr val="0033CC"/>
                </a:solidFill>
                <a:latin typeface="+mj-lt"/>
              </a:rPr>
              <a:t> </a:t>
            </a:r>
            <a:r>
              <a:rPr lang="vi-VN" dirty="0">
                <a:solidFill>
                  <a:srgbClr val="0033CC"/>
                </a:solidFill>
                <a:latin typeface="+mj-lt"/>
              </a:rPr>
              <a:t>cũ, buôn bán tấp nập, dân cư đông đúc, sản vật từ tứ xứ đổ về, vô cùng phong phú.</a:t>
            </a:r>
          </a:p>
          <a:p>
            <a:pPr marL="0" indent="0">
              <a:buNone/>
            </a:pPr>
            <a:r>
              <a:rPr lang="vi-VN" dirty="0"/>
              <a:t/>
            </a:r>
            <a:br>
              <a:rPr lang="vi-VN" dirty="0"/>
            </a:br>
            <a:r>
              <a:rPr lang="vi-VN" dirty="0"/>
              <a:t/>
            </a:r>
            <a:br>
              <a:rPr lang="vi-VN" dirty="0"/>
            </a:b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407915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lnSpcReduction="10000"/>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Giải thích vì sao Lý Công Uẩn quyết định dời đô từ Hoa Lư về Đại La? Đánh giá ý nghĩa của sự kiện này</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Lý </a:t>
            </a:r>
            <a:r>
              <a:rPr lang="vi-VN" dirty="0">
                <a:solidFill>
                  <a:srgbClr val="0033CC"/>
                </a:solidFill>
                <a:latin typeface="Times New Roman" pitchFamily="18" charset="0"/>
                <a:cs typeface="Times New Roman" pitchFamily="18" charset="0"/>
              </a:rPr>
              <a:t>Công Uẩn quyết định dời đô từ Hoa Lư về Đại La vì</a:t>
            </a:r>
            <a:r>
              <a:rPr lang="vi-VN" dirty="0" smtClean="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Địa thế của Thăng Long rất thuận lợi về giao thông và phát triển đất nước lâu dài, có đồng bằng rộng lớn, màu mỡ.</a:t>
            </a:r>
          </a:p>
          <a:p>
            <a:pPr marL="0" indent="0" algn="just">
              <a:buNone/>
            </a:pPr>
            <a:r>
              <a:rPr lang="vi-VN" dirty="0">
                <a:solidFill>
                  <a:srgbClr val="0033CC"/>
                </a:solidFill>
                <a:latin typeface="Times New Roman" pitchFamily="18" charset="0"/>
                <a:cs typeface="Times New Roman" pitchFamily="18" charset="0"/>
              </a:rPr>
              <a:t>+ Hoa Lư là vùng đất hẹp, nhiều núi đá, hạn chế sự phát triển lâu dài của đất nước.</a:t>
            </a:r>
          </a:p>
          <a:p>
            <a:pPr marL="0" indent="0" algn="just">
              <a:buNone/>
            </a:pPr>
            <a:r>
              <a:rPr lang="vi-VN" dirty="0">
                <a:solidFill>
                  <a:srgbClr val="0033CC"/>
                </a:solidFill>
                <a:latin typeface="Times New Roman" pitchFamily="18" charset="0"/>
                <a:cs typeface="Times New Roman" pitchFamily="18" charset="0"/>
              </a:rPr>
              <a:t>- Việc dời đô từ Hoa Lư về Đại La thể hiện quyết định sáng suốt của vua Lý Công uẩn, tạo đà cho sự phát triển đất nước. Sự kiện dời đô cũng cho thấy Đại Việt đã đủ lớn mạnh và là một quốc gia độc lập tự chủ, tự cường.</a:t>
            </a:r>
          </a:p>
          <a:p>
            <a:pPr marL="0" indent="0" algn="just">
              <a:buNone/>
            </a:pPr>
            <a:endParaRPr lang="vi-VN" dirty="0">
              <a:solidFill>
                <a:srgbClr val="0033CC"/>
              </a:solidFill>
              <a:latin typeface="Times New Roman" pitchFamily="18" charset="0"/>
              <a:cs typeface="Times New Roman" pitchFamily="18" charset="0"/>
            </a:endParaRPr>
          </a:p>
          <a:p>
            <a:pPr marL="0" indent="0" algn="just">
              <a:buNone/>
            </a:pPr>
            <a:endParaRPr lang="vi-VN"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90991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15. CÔNG CUỘC XÂY DỰNG VÀ BẢO VỀ ĐẤT NƯỚC THỜI LÝ </a:t>
            </a:r>
            <a:r>
              <a:rPr lang="en-US" sz="2200" b="1" dirty="0" smtClean="0">
                <a:solidFill>
                  <a:srgbClr val="FF0000"/>
                </a:solidFill>
                <a:latin typeface="Times New Roman" pitchFamily="18" charset="0"/>
                <a:cs typeface="Times New Roman" pitchFamily="18" charset="0"/>
              </a:rPr>
              <a:t/>
            </a:r>
            <a:br>
              <a:rPr lang="en-US" sz="2200" b="1" dirty="0" smtClean="0">
                <a:solidFill>
                  <a:srgbClr val="FF0000"/>
                </a:solidFill>
                <a:latin typeface="Times New Roman" pitchFamily="18" charset="0"/>
                <a:cs typeface="Times New Roman" pitchFamily="18" charset="0"/>
              </a:rPr>
            </a:br>
            <a:r>
              <a:rPr lang="vi-VN" sz="2200" b="1" dirty="0" smtClean="0">
                <a:solidFill>
                  <a:srgbClr val="FF0000"/>
                </a:solidFill>
                <a:latin typeface="Times New Roman" pitchFamily="18" charset="0"/>
                <a:cs typeface="Times New Roman" pitchFamily="18" charset="0"/>
              </a:rPr>
              <a:t>(</a:t>
            </a:r>
            <a:r>
              <a:rPr lang="vi-VN" sz="2200" b="1" dirty="0">
                <a:solidFill>
                  <a:srgbClr val="FF0000"/>
                </a:solidFill>
                <a:latin typeface="Times New Roman" pitchFamily="18" charset="0"/>
                <a:cs typeface="Times New Roman" pitchFamily="18" charset="0"/>
              </a:rPr>
              <a:t>1009-1225</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4983163"/>
          </a:xfrm>
        </p:spPr>
        <p:txBody>
          <a:bodyPr>
            <a:normAutofit/>
          </a:bodyPr>
          <a:lstStyle/>
          <a:p>
            <a:pPr marL="0" indent="0">
              <a:buNone/>
            </a:pPr>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Sự</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Lý</a:t>
            </a:r>
            <a:endParaRPr lang="en-US" sz="2800" b="1" dirty="0" smtClean="0">
              <a:solidFill>
                <a:srgbClr val="FF0000"/>
              </a:solidFill>
              <a:latin typeface="Times New Roman" pitchFamily="18" charset="0"/>
              <a:cs typeface="Times New Roman" pitchFamily="18" charset="0"/>
            </a:endParaRPr>
          </a:p>
          <a:p>
            <a:pPr algn="just">
              <a:buFontTx/>
              <a:buChar char="-"/>
            </a:pPr>
            <a:r>
              <a:rPr lang="vi-VN" sz="2800" b="1" dirty="0" smtClean="0">
                <a:solidFill>
                  <a:srgbClr val="0033CC"/>
                </a:solidFill>
                <a:latin typeface="Times New Roman" pitchFamily="18" charset="0"/>
                <a:cs typeface="Times New Roman" pitchFamily="18" charset="0"/>
              </a:rPr>
              <a:t>Hoàn </a:t>
            </a:r>
            <a:r>
              <a:rPr lang="vi-VN" sz="2800" b="1" dirty="0">
                <a:solidFill>
                  <a:srgbClr val="0033CC"/>
                </a:solidFill>
                <a:latin typeface="Times New Roman" pitchFamily="18" charset="0"/>
                <a:cs typeface="Times New Roman" pitchFamily="18" charset="0"/>
              </a:rPr>
              <a:t>cảnh thành lập của nhà Lý: </a:t>
            </a:r>
            <a:endParaRPr lang="en-US" sz="2800" b="1" dirty="0" smtClean="0">
              <a:solidFill>
                <a:srgbClr val="0033CC"/>
              </a:solidFill>
              <a:latin typeface="Times New Roman" pitchFamily="18" charset="0"/>
              <a:cs typeface="Times New Roman" pitchFamily="18" charset="0"/>
            </a:endParaRPr>
          </a:p>
          <a:p>
            <a:pPr marL="0" indent="0" algn="just">
              <a:buNone/>
            </a:pPr>
            <a:r>
              <a:rPr lang="en-US" sz="2800" b="1"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Năm </a:t>
            </a:r>
            <a:r>
              <a:rPr lang="vi-VN" sz="2800" dirty="0">
                <a:solidFill>
                  <a:srgbClr val="0033CC"/>
                </a:solidFill>
                <a:latin typeface="Times New Roman" pitchFamily="18" charset="0"/>
                <a:cs typeface="Times New Roman" pitchFamily="18" charset="0"/>
              </a:rPr>
              <a:t>1009, vua Lê Long Đĩnh mất, các nhà sư và đại thần trong triều suy tôn Lý Công Uẩn lên ngôi vua, lập ra nhà Lý.</a:t>
            </a:r>
          </a:p>
          <a:p>
            <a:pPr marL="0" indent="0" algn="just">
              <a:buNone/>
            </a:pPr>
            <a:r>
              <a:rPr lang="vi-VN" sz="2800" dirty="0" smtClean="0">
                <a:solidFill>
                  <a:srgbClr val="0033CC"/>
                </a:solidFill>
                <a:latin typeface="Times New Roman" pitchFamily="18" charset="0"/>
                <a:cs typeface="Times New Roman" pitchFamily="18" charset="0"/>
              </a:rPr>
              <a:t>- Lý </a:t>
            </a:r>
            <a:r>
              <a:rPr lang="vi-VN" sz="2800" dirty="0">
                <a:solidFill>
                  <a:srgbClr val="0033CC"/>
                </a:solidFill>
                <a:latin typeface="Times New Roman" pitchFamily="18" charset="0"/>
                <a:cs typeface="Times New Roman" pitchFamily="18" charset="0"/>
              </a:rPr>
              <a:t>Công Uẩn quyết định dời đô từ Hoa Lư về Đại </a:t>
            </a:r>
            <a:r>
              <a:rPr lang="vi-VN" sz="2800" dirty="0" smtClean="0">
                <a:solidFill>
                  <a:srgbClr val="0033CC"/>
                </a:solidFill>
                <a:latin typeface="Times New Roman" pitchFamily="18" charset="0"/>
                <a:cs typeface="Times New Roman" pitchFamily="18" charset="0"/>
              </a:rPr>
              <a:t>La</a:t>
            </a:r>
            <a:r>
              <a:rPr lang="en-US" sz="2800" dirty="0" smtClean="0">
                <a:solidFill>
                  <a:srgbClr val="0033CC"/>
                </a:solidFill>
                <a:latin typeface="Times New Roman" pitchFamily="18" charset="0"/>
                <a:cs typeface="Times New Roman" pitchFamily="18" charset="0"/>
              </a:rPr>
              <a:t>      (năm1010).</a:t>
            </a:r>
          </a:p>
          <a:p>
            <a:pPr marL="0" indent="0" algn="just">
              <a:buNone/>
            </a:pPr>
            <a:r>
              <a:rPr lang="vi-VN" sz="2800" b="1" dirty="0">
                <a:solidFill>
                  <a:srgbClr val="0033CC"/>
                </a:solidFill>
                <a:latin typeface="Times New Roman" pitchFamily="18" charset="0"/>
                <a:cs typeface="Times New Roman" pitchFamily="18" charset="0"/>
              </a:rPr>
              <a:t>* Ý </a:t>
            </a:r>
            <a:r>
              <a:rPr lang="vi-VN" sz="2800" b="1" dirty="0" smtClean="0">
                <a:solidFill>
                  <a:srgbClr val="0033CC"/>
                </a:solidFill>
                <a:latin typeface="Times New Roman" pitchFamily="18" charset="0"/>
                <a:cs typeface="Times New Roman" pitchFamily="18" charset="0"/>
              </a:rPr>
              <a:t>nghĩa</a:t>
            </a:r>
            <a:r>
              <a:rPr lang="en-US" sz="2800" b="1" dirty="0" smtClean="0">
                <a:solidFill>
                  <a:srgbClr val="0033CC"/>
                </a:solidFill>
                <a:latin typeface="Times New Roman" pitchFamily="18" charset="0"/>
                <a:cs typeface="Times New Roman" pitchFamily="18" charset="0"/>
              </a:rPr>
              <a:t> v</a:t>
            </a:r>
            <a:r>
              <a:rPr lang="vi-VN" sz="2800" b="1" dirty="0" smtClean="0">
                <a:solidFill>
                  <a:srgbClr val="0033CC"/>
                </a:solidFill>
                <a:latin typeface="Times New Roman" pitchFamily="18" charset="0"/>
                <a:cs typeface="Times New Roman" pitchFamily="18" charset="0"/>
              </a:rPr>
              <a:t>iệc </a:t>
            </a:r>
            <a:r>
              <a:rPr lang="vi-VN" sz="2800" b="1" dirty="0">
                <a:solidFill>
                  <a:srgbClr val="0033CC"/>
                </a:solidFill>
                <a:latin typeface="Times New Roman" pitchFamily="18" charset="0"/>
                <a:cs typeface="Times New Roman" pitchFamily="18" charset="0"/>
              </a:rPr>
              <a:t>dời đô từ Hoa Lư về Đại </a:t>
            </a:r>
            <a:r>
              <a:rPr lang="vi-VN" sz="2800" b="1" dirty="0" smtClean="0">
                <a:solidFill>
                  <a:srgbClr val="0033CC"/>
                </a:solidFill>
                <a:latin typeface="Times New Roman" pitchFamily="18" charset="0"/>
                <a:cs typeface="Times New Roman" pitchFamily="18" charset="0"/>
              </a:rPr>
              <a:t>La</a:t>
            </a:r>
            <a:r>
              <a:rPr lang="en-US" sz="2800" b="1" dirty="0" smtClean="0">
                <a:solidFill>
                  <a:srgbClr val="0033CC"/>
                </a:solidFill>
                <a:latin typeface="Times New Roman" pitchFamily="18" charset="0"/>
                <a:cs typeface="Times New Roman" pitchFamily="18" charset="0"/>
              </a:rPr>
              <a:t>:</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Sự kiện dời đô cũng cho thấy Đại Việt đã đủ lớn mạnh và là một quốc gia độc lập tự chủ, tự cường.</a:t>
            </a:r>
          </a:p>
          <a:p>
            <a:pPr marL="0" indent="0">
              <a:buNone/>
            </a:pPr>
            <a:endParaRPr lang="en-US" sz="28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096183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4478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BÀI 15. CÔNG CUỘC XÂY DỰNG VÀ BẢO VỀ ĐẤT NƯỚC THỜI LÝ (1009-1225</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Sự</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thành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249599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ctr">
              <a:buNone/>
            </a:pPr>
            <a:r>
              <a:rPr lang="en-US" sz="3600" b="1" dirty="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Nhà Lý đã làm gì để củng cố chế độ quân chủ?</a:t>
            </a: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6760677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1722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Nhà </a:t>
            </a:r>
            <a:r>
              <a:rPr lang="vi-VN" sz="2800" b="1" dirty="0">
                <a:solidFill>
                  <a:srgbClr val="FF0000"/>
                </a:solidFill>
                <a:latin typeface="Times New Roman" pitchFamily="18" charset="0"/>
                <a:cs typeface="Times New Roman" pitchFamily="18" charset="0"/>
              </a:rPr>
              <a:t>Lý đã làm gì để củng cố chế độ quân chủ</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smtClean="0">
                <a:solidFill>
                  <a:srgbClr val="0033CC"/>
                </a:solidFill>
                <a:latin typeface="Times New Roman" pitchFamily="18" charset="0"/>
                <a:cs typeface="Times New Roman" pitchFamily="18" charset="0"/>
              </a:rPr>
              <a:t>* Để </a:t>
            </a:r>
            <a:r>
              <a:rPr lang="vi-VN" sz="2800" dirty="0">
                <a:solidFill>
                  <a:srgbClr val="0033CC"/>
                </a:solidFill>
                <a:latin typeface="Times New Roman" pitchFamily="18" charset="0"/>
                <a:cs typeface="Times New Roman" pitchFamily="18" charset="0"/>
              </a:rPr>
              <a:t>củng cố chế độ quân chủ, nhà Lý đã thực hiện</a:t>
            </a:r>
            <a:r>
              <a:rPr lang="vi-VN" sz="2800" dirty="0" smtClean="0">
                <a:solidFill>
                  <a:srgbClr val="0033CC"/>
                </a:solidFill>
                <a:latin typeface="Times New Roman" pitchFamily="18" charset="0"/>
                <a:cs typeface="Times New Roman" pitchFamily="18" charset="0"/>
              </a:rPr>
              <a:t>:</a:t>
            </a:r>
            <a:endParaRPr lang="en-US" sz="2800" dirty="0" smtClean="0">
              <a:solidFill>
                <a:srgbClr val="0033CC"/>
              </a:solidFill>
              <a:latin typeface="Times New Roman" pitchFamily="18" charset="0"/>
              <a:cs typeface="Times New Roman" pitchFamily="18" charset="0"/>
            </a:endParaRPr>
          </a:p>
          <a:p>
            <a:pPr marL="0" indent="0" algn="just">
              <a:buNone/>
            </a:pP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Vua</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Lý</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Thánh</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Tông</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đổi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tên</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nước</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là</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Đại</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Việt</a:t>
            </a:r>
            <a:r>
              <a:rPr lang="en-US" sz="2800" dirty="0" smtClean="0">
                <a:solidFill>
                  <a:srgbClr val="0033CC"/>
                </a:solidFill>
                <a:latin typeface="Times New Roman" pitchFamily="18" charset="0"/>
                <a:cs typeface="Times New Roman" pitchFamily="18" charset="0"/>
              </a:rPr>
              <a:t> (1054).</a:t>
            </a:r>
            <a:endParaRPr lang="vi-VN" sz="2800" dirty="0">
              <a:solidFill>
                <a:srgbClr val="0033CC"/>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Tổ chức bộ máy nhà nước từ trung ương đến địa phương. </a:t>
            </a:r>
          </a:p>
          <a:p>
            <a:pPr marL="0" indent="0" algn="just">
              <a:buNone/>
            </a:pPr>
            <a:r>
              <a:rPr lang="vi-VN" sz="2800" dirty="0">
                <a:solidFill>
                  <a:srgbClr val="0033CC"/>
                </a:solidFill>
                <a:latin typeface="Times New Roman" pitchFamily="18" charset="0"/>
                <a:cs typeface="Times New Roman" pitchFamily="18" charset="0"/>
              </a:rPr>
              <a:t>+ Vua đứng đầu nhà nước, cha truyền con nối, cử người thân giữ các chức vụ quan trọng. </a:t>
            </a:r>
          </a:p>
          <a:p>
            <a:pPr marL="0" indent="0" algn="just">
              <a:buNone/>
            </a:pPr>
            <a:r>
              <a:rPr lang="vi-VN" sz="2800" dirty="0">
                <a:solidFill>
                  <a:srgbClr val="0033CC"/>
                </a:solidFill>
                <a:latin typeface="Times New Roman" pitchFamily="18" charset="0"/>
                <a:cs typeface="Times New Roman" pitchFamily="18" charset="0"/>
              </a:rPr>
              <a:t>+ Các quan đại thần giúp vua lo việc nước</a:t>
            </a:r>
          </a:p>
          <a:p>
            <a:pPr marL="0" indent="0" algn="just">
              <a:buNone/>
            </a:pPr>
            <a:r>
              <a:rPr lang="vi-VN" sz="2800" dirty="0">
                <a:solidFill>
                  <a:srgbClr val="0033CC"/>
                </a:solidFill>
                <a:latin typeface="Times New Roman" pitchFamily="18" charset="0"/>
                <a:cs typeface="Times New Roman" pitchFamily="18" charset="0"/>
              </a:rPr>
              <a:t>+ Cả nước được chia thành 24 lộ, phủ, ở miền núi gọi là châu; dưới lộ là huyện, </a:t>
            </a:r>
            <a:r>
              <a:rPr lang="vi-VN" sz="2800" dirty="0" smtClean="0">
                <a:solidFill>
                  <a:srgbClr val="0033CC"/>
                </a:solidFill>
                <a:latin typeface="Times New Roman" pitchFamily="18" charset="0"/>
                <a:cs typeface="Times New Roman" pitchFamily="18" charset="0"/>
              </a:rPr>
              <a:t>hương</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xã</a:t>
            </a:r>
            <a:r>
              <a:rPr lang="vi-VN" sz="2800" dirty="0">
                <a:solidFill>
                  <a:srgbClr val="0033CC"/>
                </a:solidFill>
                <a:latin typeface="Times New Roman" pitchFamily="18" charset="0"/>
                <a:cs typeface="Times New Roman" pitchFamily="18" charset="0"/>
              </a:rPr>
              <a:t>.</a:t>
            </a:r>
          </a:p>
          <a:p>
            <a:pPr marL="0" indent="0" algn="just">
              <a:buNone/>
            </a:pPr>
            <a:r>
              <a:rPr lang="vi-VN" sz="2800" dirty="0">
                <a:solidFill>
                  <a:srgbClr val="0033CC"/>
                </a:solidFill>
                <a:latin typeface="Times New Roman" pitchFamily="18" charset="0"/>
                <a:cs typeface="Times New Roman" pitchFamily="18" charset="0"/>
              </a:rPr>
              <a:t>- Năm 1042, nhà Lý ban hành bộ luật Hình thư.</a:t>
            </a:r>
          </a:p>
          <a:p>
            <a:pPr marL="0" indent="0" algn="just">
              <a:buNone/>
            </a:pPr>
            <a:r>
              <a:rPr lang="vi-VN" sz="2800" dirty="0">
                <a:solidFill>
                  <a:srgbClr val="0033CC"/>
                </a:solidFill>
                <a:latin typeface="Times New Roman" pitchFamily="18" charset="0"/>
                <a:cs typeface="Times New Roman" pitchFamily="18" charset="0"/>
              </a:rPr>
              <a:t>- Các vua Lý còn cho đặt chuông trước điện Long Trì, người dân có điều gì oan ức sẽ đánh chuông tâu lên vua.</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799101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15. CÔNG CUỘC XÂY DỰNG VÀ BẢO VỀ ĐẤT NƯỚC THỜI </a:t>
            </a:r>
            <a:r>
              <a:rPr lang="vi-VN" sz="2200" b="1" dirty="0" smtClean="0">
                <a:solidFill>
                  <a:srgbClr val="FF0000"/>
                </a:solidFill>
                <a:latin typeface="Times New Roman" pitchFamily="18" charset="0"/>
                <a:cs typeface="Times New Roman" pitchFamily="18" charset="0"/>
              </a:rPr>
              <a:t>LÝ</a:t>
            </a:r>
            <a:r>
              <a:rPr lang="en-US" sz="2200" b="1" dirty="0" smtClean="0">
                <a:solidFill>
                  <a:srgbClr val="FF0000"/>
                </a:solidFill>
                <a:latin typeface="Times New Roman" pitchFamily="18" charset="0"/>
                <a:cs typeface="Times New Roman" pitchFamily="18" charset="0"/>
              </a:rPr>
              <a:t/>
            </a:r>
            <a:br>
              <a:rPr lang="en-US" sz="2200" b="1" dirty="0" smtClean="0">
                <a:solidFill>
                  <a:srgbClr val="FF0000"/>
                </a:solidFill>
                <a:latin typeface="Times New Roman" pitchFamily="18" charset="0"/>
                <a:cs typeface="Times New Roman" pitchFamily="18" charset="0"/>
              </a:rPr>
            </a:br>
            <a:r>
              <a:rPr lang="vi-VN" sz="2200" b="1" dirty="0" smtClean="0">
                <a:solidFill>
                  <a:srgbClr val="FF0000"/>
                </a:solidFill>
                <a:latin typeface="Times New Roman" pitchFamily="18" charset="0"/>
                <a:cs typeface="Times New Roman" pitchFamily="18" charset="0"/>
              </a:rPr>
              <a:t> </a:t>
            </a:r>
            <a:r>
              <a:rPr lang="vi-VN" sz="2200" b="1" dirty="0">
                <a:solidFill>
                  <a:srgbClr val="FF0000"/>
                </a:solidFill>
                <a:latin typeface="Times New Roman" pitchFamily="18" charset="0"/>
                <a:cs typeface="Times New Roman" pitchFamily="18" charset="0"/>
              </a:rPr>
              <a:t>(1009-1225</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4983163"/>
          </a:xfrm>
        </p:spPr>
        <p:txBody>
          <a:bodyPr>
            <a:normAutofit/>
          </a:bodyPr>
          <a:lstStyle/>
          <a:p>
            <a:pPr marL="0" indent="0">
              <a:buNone/>
            </a:pPr>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Sự</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Lý</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trị</a:t>
            </a:r>
            <a:endParaRPr lang="en-US" sz="28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45856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172200"/>
          </a:xfrm>
        </p:spPr>
        <p:txBody>
          <a:bodyPr>
            <a:normAutofit/>
          </a:bodyPr>
          <a:lstStyle/>
          <a:p>
            <a:pPr marL="0" indent="0" algn="just">
              <a:buNone/>
            </a:pPr>
            <a:r>
              <a:rPr lang="en-US" sz="2800" b="1" dirty="0">
                <a:solidFill>
                  <a:srgbClr val="FF0000"/>
                </a:solidFill>
                <a:latin typeface="Times New Roman" pitchFamily="18" charset="0"/>
                <a:cs typeface="Times New Roman" pitchFamily="18" charset="0"/>
              </a:rPr>
              <a:t> 2.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trị</a:t>
            </a:r>
            <a:endParaRPr lang="en-US" sz="2800" b="1" dirty="0" smtClean="0">
              <a:solidFill>
                <a:srgbClr val="FF0000"/>
              </a:solidFill>
              <a:latin typeface="Times New Roman" pitchFamily="18" charset="0"/>
              <a:cs typeface="Times New Roman" pitchFamily="18" charset="0"/>
            </a:endParaRPr>
          </a:p>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Vua Lý Thánh Tông đổi tên nước là Đại Việt (1054</a:t>
            </a:r>
            <a:r>
              <a:rPr lang="vi-VN" dirty="0" smtClean="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algn="just">
              <a:buFontTx/>
              <a:buChar char="-"/>
            </a:pPr>
            <a:r>
              <a:rPr lang="en-US" dirty="0" smtClean="0">
                <a:solidFill>
                  <a:srgbClr val="0033CC"/>
                </a:solidFill>
                <a:latin typeface="Times New Roman" pitchFamily="18" charset="0"/>
                <a:cs typeface="Times New Roman" pitchFamily="18" charset="0"/>
              </a:rPr>
              <a:t>B</a:t>
            </a:r>
            <a:r>
              <a:rPr lang="vi-VN" dirty="0" smtClean="0">
                <a:solidFill>
                  <a:srgbClr val="0033CC"/>
                </a:solidFill>
                <a:latin typeface="Times New Roman" pitchFamily="18" charset="0"/>
                <a:cs typeface="Times New Roman" pitchFamily="18" charset="0"/>
              </a:rPr>
              <a:t>ộ </a:t>
            </a:r>
            <a:r>
              <a:rPr lang="vi-VN" dirty="0">
                <a:solidFill>
                  <a:srgbClr val="0033CC"/>
                </a:solidFill>
                <a:latin typeface="Times New Roman" pitchFamily="18" charset="0"/>
                <a:cs typeface="Times New Roman" pitchFamily="18" charset="0"/>
              </a:rPr>
              <a:t>máy nhà </a:t>
            </a:r>
            <a:r>
              <a:rPr lang="vi-VN" dirty="0" smtClean="0">
                <a:solidFill>
                  <a:srgbClr val="0033CC"/>
                </a:solidFill>
                <a:latin typeface="Times New Roman" pitchFamily="18" charset="0"/>
                <a:cs typeface="Times New Roman" pitchFamily="18" charset="0"/>
              </a:rPr>
              <a:t>nước</a:t>
            </a:r>
            <a:r>
              <a:rPr lang="en-US" dirty="0" smtClean="0">
                <a:solidFill>
                  <a:srgbClr val="0033CC"/>
                </a:solidFill>
                <a:latin typeface="Times New Roman" pitchFamily="18" charset="0"/>
                <a:cs typeface="Times New Roman" pitchFamily="18" charset="0"/>
              </a:rPr>
              <a:t>:</a:t>
            </a:r>
          </a:p>
          <a:p>
            <a:pPr marL="0" indent="0" algn="just">
              <a:buNone/>
            </a:pPr>
            <a:r>
              <a:rPr lang="en-US" dirty="0" smtClean="0">
                <a:solidFill>
                  <a:srgbClr val="0033CC"/>
                </a:solidFill>
                <a:latin typeface="Times New Roman" pitchFamily="18" charset="0"/>
                <a:cs typeface="Times New Roman" pitchFamily="18" charset="0"/>
              </a:rPr>
              <a:t>+ Ở t</a:t>
            </a:r>
            <a:r>
              <a:rPr lang="vi-VN" dirty="0" smtClean="0">
                <a:solidFill>
                  <a:srgbClr val="0033CC"/>
                </a:solidFill>
                <a:latin typeface="Times New Roman" pitchFamily="18" charset="0"/>
                <a:cs typeface="Times New Roman" pitchFamily="18" charset="0"/>
              </a:rPr>
              <a:t>rung ương</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Vua đứng đầu nhà nước, cha truyền con nối, cử người thân giữ các chức vụ quan trọng. </a:t>
            </a:r>
          </a:p>
          <a:p>
            <a:pPr marL="0" indent="0" algn="just">
              <a:buNone/>
            </a:pPr>
            <a:r>
              <a:rPr lang="vi-VN" dirty="0" smtClean="0">
                <a:solidFill>
                  <a:srgbClr val="0033CC"/>
                </a:solidFill>
                <a:latin typeface="Times New Roman" pitchFamily="18" charset="0"/>
                <a:cs typeface="Times New Roman" pitchFamily="18" charset="0"/>
              </a:rPr>
              <a:t> </a:t>
            </a:r>
            <a:r>
              <a:rPr lang="en-US" dirty="0" smtClean="0">
                <a:solidFill>
                  <a:srgbClr val="0033CC"/>
                </a:solidFill>
                <a:latin typeface="Times New Roman" pitchFamily="18" charset="0"/>
                <a:cs typeface="Times New Roman" pitchFamily="18" charset="0"/>
              </a:rPr>
              <a:t>+ Ở </a:t>
            </a:r>
            <a:r>
              <a:rPr lang="vi-VN" dirty="0" smtClean="0">
                <a:solidFill>
                  <a:srgbClr val="0033CC"/>
                </a:solidFill>
                <a:latin typeface="Times New Roman" pitchFamily="18" charset="0"/>
                <a:cs typeface="Times New Roman" pitchFamily="18" charset="0"/>
              </a:rPr>
              <a:t>địa phương</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Cả </a:t>
            </a:r>
            <a:r>
              <a:rPr lang="vi-VN" dirty="0">
                <a:solidFill>
                  <a:srgbClr val="0033CC"/>
                </a:solidFill>
                <a:latin typeface="Times New Roman" pitchFamily="18" charset="0"/>
                <a:cs typeface="Times New Roman" pitchFamily="18" charset="0"/>
              </a:rPr>
              <a:t>nước được chia thành 24 lộ, </a:t>
            </a:r>
            <a:r>
              <a:rPr lang="vi-VN" dirty="0" smtClean="0">
                <a:solidFill>
                  <a:srgbClr val="0033CC"/>
                </a:solidFill>
                <a:latin typeface="Times New Roman" pitchFamily="18" charset="0"/>
                <a:cs typeface="Times New Roman" pitchFamily="18" charset="0"/>
              </a:rPr>
              <a:t>phủ</a:t>
            </a:r>
            <a:r>
              <a:rPr lang="en-US" dirty="0" smtClean="0">
                <a:solidFill>
                  <a:srgbClr val="0033CC"/>
                </a:solidFill>
                <a:latin typeface="Times New Roman" pitchFamily="18" charset="0"/>
                <a:cs typeface="Times New Roman" pitchFamily="18" charset="0"/>
              </a:rPr>
              <a:t>-</a:t>
            </a:r>
            <a:r>
              <a:rPr lang="vi-VN" dirty="0" smtClean="0">
                <a:solidFill>
                  <a:srgbClr val="0033CC"/>
                </a:solidFill>
                <a:latin typeface="Times New Roman" pitchFamily="18" charset="0"/>
                <a:cs typeface="Times New Roman" pitchFamily="18" charset="0"/>
              </a:rPr>
              <a:t>châu</a:t>
            </a:r>
            <a:r>
              <a:rPr lang="vi-VN" dirty="0">
                <a:solidFill>
                  <a:srgbClr val="0033CC"/>
                </a:solidFill>
                <a:latin typeface="Times New Roman" pitchFamily="18" charset="0"/>
                <a:cs typeface="Times New Roman" pitchFamily="18" charset="0"/>
              </a:rPr>
              <a:t>; dưới lộ là huyện, </a:t>
            </a:r>
            <a:r>
              <a:rPr lang="vi-VN" dirty="0" smtClean="0">
                <a:solidFill>
                  <a:srgbClr val="0033CC"/>
                </a:solidFill>
                <a:latin typeface="Times New Roman" pitchFamily="18" charset="0"/>
                <a:cs typeface="Times New Roman" pitchFamily="18" charset="0"/>
              </a:rPr>
              <a:t>hương</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xã.</a:t>
            </a:r>
          </a:p>
          <a:p>
            <a:pPr marL="0" indent="0" algn="just">
              <a:buNone/>
            </a:pPr>
            <a:r>
              <a:rPr lang="vi-VN" dirty="0" smtClean="0">
                <a:solidFill>
                  <a:srgbClr val="0033CC"/>
                </a:solidFill>
                <a:latin typeface="Times New Roman" pitchFamily="18" charset="0"/>
                <a:cs typeface="Times New Roman" pitchFamily="18" charset="0"/>
              </a:rPr>
              <a:t> - </a:t>
            </a:r>
            <a:r>
              <a:rPr lang="vi-VN" dirty="0">
                <a:solidFill>
                  <a:srgbClr val="0033CC"/>
                </a:solidFill>
                <a:latin typeface="Times New Roman" pitchFamily="18" charset="0"/>
                <a:cs typeface="Times New Roman" pitchFamily="18" charset="0"/>
              </a:rPr>
              <a:t>Năm 1042, nhà Lý ban hành bộ luật Hình thư.</a:t>
            </a:r>
          </a:p>
          <a:p>
            <a:pPr marL="0" indent="0" algn="just">
              <a:buNone/>
            </a:pPr>
            <a:r>
              <a:rPr lang="vi-VN" dirty="0">
                <a:solidFill>
                  <a:srgbClr val="0033CC"/>
                </a:solidFill>
                <a:latin typeface="Times New Roman" pitchFamily="18" charset="0"/>
                <a:cs typeface="Times New Roman" pitchFamily="18" charset="0"/>
              </a:rPr>
              <a:t>- Các vua Lý còn cho đặt chuông trước điện Long Trì, người dân có điều gì oan ức sẽ đánh chuông tâu lên vua.</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775721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4478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BÀI 15. CÔNG CUỘC XÂY DỰNG VÀ BẢO VỀ ĐẤT NƯỚC THỜI LÝ (1009-1225</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Sự</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thành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pPr marL="0" indent="0">
              <a:buNone/>
            </a:pPr>
            <a:r>
              <a:rPr lang="vi-VN" b="1" dirty="0">
                <a:solidFill>
                  <a:srgbClr val="FF0000"/>
                </a:solidFill>
                <a:latin typeface="Times New Roman" pitchFamily="18" charset="0"/>
                <a:cs typeface="Times New Roman" pitchFamily="18" charset="0"/>
              </a:rPr>
              <a:t>3. Cuộc kháng chiến chống quân xâm lược Tống (1075 - 1077</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0492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 </a:t>
            </a:r>
            <a:r>
              <a:rPr lang="vi-VN" sz="3600" b="1" dirty="0" smtClean="0">
                <a:solidFill>
                  <a:srgbClr val="FF0000"/>
                </a:solidFill>
                <a:latin typeface="Times New Roman" pitchFamily="18" charset="0"/>
                <a:cs typeface="Times New Roman" pitchFamily="18" charset="0"/>
              </a:rPr>
              <a:t>Cuộc </a:t>
            </a:r>
            <a:r>
              <a:rPr lang="vi-VN" sz="3600" b="1" dirty="0">
                <a:solidFill>
                  <a:srgbClr val="FF0000"/>
                </a:solidFill>
                <a:latin typeface="Times New Roman" pitchFamily="18" charset="0"/>
                <a:cs typeface="Times New Roman" pitchFamily="18" charset="0"/>
              </a:rPr>
              <a:t>kháng chiến chống Tống thời Lý (1075-1077) có những nét độc đáo gì?</a:t>
            </a:r>
          </a:p>
          <a:p>
            <a:pPr marL="0" indent="0" algn="just">
              <a:buNone/>
            </a:pPr>
            <a:r>
              <a:rPr lang="en-US" sz="3600" b="1" dirty="0" smtClean="0">
                <a:solidFill>
                  <a:srgbClr val="FF0000"/>
                </a:solidFill>
                <a:latin typeface="Times New Roman" pitchFamily="18" charset="0"/>
                <a:cs typeface="Times New Roman" pitchFamily="18" charset="0"/>
              </a:rPr>
              <a:t>2.</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Lý Thường Kiệt có vai trò như thế nào trong cuộc kháng chiến chống Tống?</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95929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721527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lnSpcReduction="10000"/>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Cuộc kháng chiến chống Tống thời Lý (1075-1077) có những nét độc đáo gì?</a:t>
            </a: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Sớm phát hiện được âm mưu của kẻ thù, nhà Lý đã chủ động tiến công địch, đẩy địch vào thế bị động.</a:t>
            </a:r>
          </a:p>
          <a:p>
            <a:pPr marL="0" indent="0" algn="just">
              <a:buNone/>
            </a:pPr>
            <a:r>
              <a:rPr lang="vi-VN" sz="2800" dirty="0">
                <a:solidFill>
                  <a:srgbClr val="0033CC"/>
                </a:solidFill>
                <a:latin typeface="Times New Roman" pitchFamily="18" charset="0"/>
                <a:cs typeface="Times New Roman" pitchFamily="18" charset="0"/>
              </a:rPr>
              <a:t>+ Lý Thường Kiệt lựa chọn và xây dựng phòng tuyến phòng ngự vững chắc trên sông Như Nguyệt.</a:t>
            </a:r>
          </a:p>
          <a:p>
            <a:pPr marL="0" indent="0" algn="just">
              <a:buNone/>
            </a:pPr>
            <a:r>
              <a:rPr lang="vi-VN" sz="2800" dirty="0">
                <a:solidFill>
                  <a:srgbClr val="0033CC"/>
                </a:solidFill>
                <a:latin typeface="Times New Roman" pitchFamily="18" charset="0"/>
                <a:cs typeface="Times New Roman" pitchFamily="18" charset="0"/>
              </a:rPr>
              <a:t>+ Quân ta tiêu diệt thủy quân của địch, không cho thủy quân tiến sâu vào hỗ trợ cánh quân đường bộ.</a:t>
            </a:r>
          </a:p>
          <a:p>
            <a:pPr marL="0" indent="0" algn="just">
              <a:buNone/>
            </a:pPr>
            <a:r>
              <a:rPr lang="vi-VN" sz="2800" dirty="0">
                <a:solidFill>
                  <a:srgbClr val="0033CC"/>
                </a:solidFill>
                <a:latin typeface="Times New Roman" pitchFamily="18" charset="0"/>
                <a:cs typeface="Times New Roman" pitchFamily="18" charset="0"/>
              </a:rPr>
              <a:t>+ Sử dụng chiến thuật “công tâm”: đánh vào tâm lí của địch bằng bài thơ thần “Nam quốc sơn hà”</a:t>
            </a:r>
          </a:p>
          <a:p>
            <a:pPr marL="0" indent="0" algn="just">
              <a:buNone/>
            </a:pPr>
            <a:r>
              <a:rPr lang="vi-VN" sz="2800" dirty="0">
                <a:solidFill>
                  <a:srgbClr val="0033CC"/>
                </a:solidFill>
                <a:latin typeface="Times New Roman" pitchFamily="18" charset="0"/>
                <a:cs typeface="Times New Roman" pitchFamily="18" charset="0"/>
              </a:rPr>
              <a:t>+ Lý Thường Kiệt cho chủ động tấn công quy mô lớn vào trận tuyến của địch khi thấy địch yếu.</a:t>
            </a:r>
          </a:p>
          <a:p>
            <a:pPr marL="0" indent="0" algn="just">
              <a:buNone/>
            </a:pPr>
            <a:r>
              <a:rPr lang="vi-VN" sz="2800" dirty="0">
                <a:solidFill>
                  <a:srgbClr val="0033CC"/>
                </a:solidFill>
                <a:latin typeface="Times New Roman" pitchFamily="18" charset="0"/>
                <a:cs typeface="Times New Roman" pitchFamily="18" charset="0"/>
              </a:rPr>
              <a:t>+ Lý Thường Kiệt chủ động kết thúc chiến sự bằng biện pháp mềm dẻo, thương lượng, đề nghị “giảng hòa”  dù quân ta đang có lợi thế chiến thắng để hạn chế tổn thất.</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3226134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Lý Thường Kiệt có vai trò như thế nào trong cuộc kháng chiến chống Tống</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algn="just">
              <a:buFontTx/>
              <a:buChar char="-"/>
            </a:pPr>
            <a:r>
              <a:rPr lang="vi-VN" dirty="0" smtClean="0">
                <a:solidFill>
                  <a:srgbClr val="0033CC"/>
                </a:solidFill>
                <a:latin typeface="Times New Roman" pitchFamily="18" charset="0"/>
                <a:cs typeface="Times New Roman" pitchFamily="18" charset="0"/>
              </a:rPr>
              <a:t>Lý </a:t>
            </a:r>
            <a:r>
              <a:rPr lang="vi-VN" dirty="0">
                <a:solidFill>
                  <a:srgbClr val="0033CC"/>
                </a:solidFill>
                <a:latin typeface="Times New Roman" pitchFamily="18" charset="0"/>
                <a:cs typeface="Times New Roman" pitchFamily="18" charset="0"/>
              </a:rPr>
              <a:t>Thường có vai trò chủ chốt trong cuộc kháng chiến chống Tống (1075 - 1077). </a:t>
            </a:r>
            <a:endParaRPr lang="en-US" dirty="0" smtClean="0">
              <a:solidFill>
                <a:srgbClr val="0033CC"/>
              </a:solidFill>
              <a:latin typeface="Times New Roman" pitchFamily="18" charset="0"/>
              <a:cs typeface="Times New Roman" pitchFamily="18" charset="0"/>
            </a:endParaRPr>
          </a:p>
          <a:p>
            <a:pPr algn="just">
              <a:buFontTx/>
              <a:buChar char="-"/>
            </a:pPr>
            <a:r>
              <a:rPr lang="vi-VN" dirty="0" smtClean="0">
                <a:solidFill>
                  <a:srgbClr val="0033CC"/>
                </a:solidFill>
                <a:latin typeface="Times New Roman" pitchFamily="18" charset="0"/>
                <a:cs typeface="Times New Roman" pitchFamily="18" charset="0"/>
              </a:rPr>
              <a:t>Ông </a:t>
            </a:r>
            <a:r>
              <a:rPr lang="vi-VN" dirty="0">
                <a:solidFill>
                  <a:srgbClr val="0033CC"/>
                </a:solidFill>
                <a:latin typeface="Times New Roman" pitchFamily="18" charset="0"/>
                <a:cs typeface="Times New Roman" pitchFamily="18" charset="0"/>
              </a:rPr>
              <a:t>là người chỉ huy cuộc kháng chiến và đưa ra đường lối kháng chiến đúng đắn giúp dẹp tan quân Tống.</a:t>
            </a: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2037831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lnSpcReduction="10000"/>
          </a:bodyPr>
          <a:lstStyle/>
          <a:p>
            <a:pPr marL="0" indent="0" algn="just">
              <a:buNone/>
            </a:pPr>
            <a:r>
              <a:rPr lang="vi-VN" sz="2800" b="1" dirty="0">
                <a:solidFill>
                  <a:srgbClr val="FF0000"/>
                </a:solidFill>
                <a:latin typeface="Times New Roman" pitchFamily="18" charset="0"/>
                <a:cs typeface="Times New Roman" pitchFamily="18" charset="0"/>
              </a:rPr>
              <a:t>3. Cuộc kháng chiến chống quân xâm lược Tống (1075 - 1077</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Sớm phát hiện được âm mưu của kẻ thù, nhà Lý đã chủ động tiến công địch, đẩy địch vào thế bị động.</a:t>
            </a:r>
          </a:p>
          <a:p>
            <a:pPr marL="0" indent="0" algn="just">
              <a:buNone/>
            </a:pPr>
            <a:r>
              <a:rPr lang="vi-VN" sz="2800" dirty="0">
                <a:solidFill>
                  <a:srgbClr val="0033CC"/>
                </a:solidFill>
                <a:latin typeface="Times New Roman" pitchFamily="18" charset="0"/>
                <a:cs typeface="Times New Roman" pitchFamily="18" charset="0"/>
              </a:rPr>
              <a:t>+ Lý Thường Kiệt lựa chọn và xây dựng phòng tuyến phòng ngự vững chắc trên sông Như Nguyệt.</a:t>
            </a:r>
          </a:p>
          <a:p>
            <a:pPr marL="0" indent="0" algn="just">
              <a:buNone/>
            </a:pPr>
            <a:r>
              <a:rPr lang="vi-VN" sz="2800" dirty="0">
                <a:solidFill>
                  <a:srgbClr val="0033CC"/>
                </a:solidFill>
                <a:latin typeface="Times New Roman" pitchFamily="18" charset="0"/>
                <a:cs typeface="Times New Roman" pitchFamily="18" charset="0"/>
              </a:rPr>
              <a:t>+ Quân ta tiêu diệt thủy quân của địch, không cho thủy quân tiến sâu vào hỗ trợ cánh quân đường bộ.</a:t>
            </a:r>
          </a:p>
          <a:p>
            <a:pPr marL="0" indent="0" algn="just">
              <a:buNone/>
            </a:pPr>
            <a:r>
              <a:rPr lang="vi-VN" sz="2800" dirty="0">
                <a:solidFill>
                  <a:srgbClr val="0033CC"/>
                </a:solidFill>
                <a:latin typeface="Times New Roman" pitchFamily="18" charset="0"/>
                <a:cs typeface="Times New Roman" pitchFamily="18" charset="0"/>
              </a:rPr>
              <a:t>+ Sử dụng chiến thuật “công tâm”: đánh vào tâm lí của địch bằng bài thơ thần “Nam quốc sơn hà”</a:t>
            </a:r>
          </a:p>
          <a:p>
            <a:pPr marL="0" indent="0" algn="just">
              <a:buNone/>
            </a:pPr>
            <a:r>
              <a:rPr lang="vi-VN" sz="2800" dirty="0">
                <a:solidFill>
                  <a:srgbClr val="0033CC"/>
                </a:solidFill>
                <a:latin typeface="Times New Roman" pitchFamily="18" charset="0"/>
                <a:cs typeface="Times New Roman" pitchFamily="18" charset="0"/>
              </a:rPr>
              <a:t>+ Lý Thường Kiệt cho chủ động tấn công quy mô lớn vào trận tuyến của địch khi thấy địch yếu.</a:t>
            </a:r>
          </a:p>
          <a:p>
            <a:pPr marL="0" indent="0" algn="just">
              <a:buNone/>
            </a:pPr>
            <a:r>
              <a:rPr lang="vi-VN" sz="2800" dirty="0">
                <a:solidFill>
                  <a:srgbClr val="0033CC"/>
                </a:solidFill>
                <a:latin typeface="Times New Roman" pitchFamily="18" charset="0"/>
                <a:cs typeface="Times New Roman" pitchFamily="18" charset="0"/>
              </a:rPr>
              <a:t>+ Lý Thường Kiệt chủ động kết thúc chiến sự bằng biện pháp mềm dẻo, thương lượng, đề nghị “giảng hòa”  dù quân ta đang có lợi thế chiến thắng để hạn chế tổn thất.</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63116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4478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BÀI 15. CÔNG CUỘC XÂY DỰNG VÀ BẢO VỀ ĐẤT NƯỚC THỜI LÝ (1009-1225</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Sự</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thành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pPr marL="0" indent="0">
              <a:buNone/>
            </a:pPr>
            <a:r>
              <a:rPr lang="vi-VN" b="1" dirty="0">
                <a:solidFill>
                  <a:srgbClr val="FF0000"/>
                </a:solidFill>
                <a:latin typeface="Times New Roman" pitchFamily="18" charset="0"/>
                <a:cs typeface="Times New Roman" pitchFamily="18" charset="0"/>
              </a:rPr>
              <a:t>3. Cuộc kháng chiến chống quân xâm lược Tống (1075 - 1077</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4.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a.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endParaRPr lang="en-US" b="1" dirty="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7648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 </a:t>
            </a:r>
            <a:r>
              <a:rPr lang="vi-VN" sz="3600" b="1" dirty="0" smtClean="0">
                <a:solidFill>
                  <a:srgbClr val="FF0000"/>
                </a:solidFill>
                <a:latin typeface="Times New Roman" pitchFamily="18" charset="0"/>
                <a:cs typeface="Times New Roman" pitchFamily="18" charset="0"/>
              </a:rPr>
              <a:t>Nhà </a:t>
            </a:r>
            <a:r>
              <a:rPr lang="vi-VN" sz="3600" b="1" dirty="0">
                <a:solidFill>
                  <a:srgbClr val="FF0000"/>
                </a:solidFill>
                <a:latin typeface="Times New Roman" pitchFamily="18" charset="0"/>
                <a:cs typeface="Times New Roman" pitchFamily="18" charset="0"/>
              </a:rPr>
              <a:t>Lý đã có những biện pháp gì để đẩy mạnh sản xuất nông nghiệp?</a:t>
            </a:r>
          </a:p>
          <a:p>
            <a:pPr marL="0" indent="0" algn="just">
              <a:buNone/>
            </a:pPr>
            <a:r>
              <a:rPr lang="en-US" sz="3600" b="1" dirty="0" smtClean="0">
                <a:solidFill>
                  <a:srgbClr val="FF0000"/>
                </a:solidFill>
                <a:latin typeface="Times New Roman" pitchFamily="18" charset="0"/>
                <a:cs typeface="Times New Roman" pitchFamily="18" charset="0"/>
              </a:rPr>
              <a:t>2. </a:t>
            </a:r>
            <a:r>
              <a:rPr lang="vi-VN" sz="3600" b="1" dirty="0" smtClean="0">
                <a:solidFill>
                  <a:srgbClr val="FF0000"/>
                </a:solidFill>
                <a:latin typeface="Times New Roman" pitchFamily="18" charset="0"/>
                <a:cs typeface="Times New Roman" pitchFamily="18" charset="0"/>
              </a:rPr>
              <a:t>Trình </a:t>
            </a:r>
            <a:r>
              <a:rPr lang="vi-VN" sz="3600" b="1" dirty="0">
                <a:solidFill>
                  <a:srgbClr val="FF0000"/>
                </a:solidFill>
                <a:latin typeface="Times New Roman" pitchFamily="18" charset="0"/>
                <a:cs typeface="Times New Roman" pitchFamily="18" charset="0"/>
              </a:rPr>
              <a:t>bày những nét chính về tình hình phát triển thủ công nghiệp và thương nghiệp thời Lý? Kể tên một số địa danh nổi tiếng về nghề thủ cồng và buôn bán thời kì này. </a:t>
            </a:r>
          </a:p>
          <a:p>
            <a:pPr marL="0" indent="0" algn="just">
              <a:buNone/>
            </a:pP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 </a:t>
            </a:r>
          </a:p>
          <a:p>
            <a:endParaRPr lang="en-US" dirty="0" smtClean="0"/>
          </a:p>
          <a:p>
            <a:endParaRPr lang="en-US" dirty="0"/>
          </a:p>
          <a:p>
            <a:endParaRPr lang="en-US" dirty="0"/>
          </a:p>
        </p:txBody>
      </p:sp>
    </p:spTree>
    <p:extLst>
      <p:ext uri="{BB962C8B-B14F-4D97-AF65-F5344CB8AC3E}">
        <p14:creationId xmlns:p14="http://schemas.microsoft.com/office/powerpoint/2010/main" val="364511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a:bodyPr>
          <a:lstStyle/>
          <a:p>
            <a:pPr marL="0" indent="0" algn="just">
              <a:buNone/>
            </a:pPr>
            <a:r>
              <a:rPr lang="vi-VN" sz="3000" b="1" dirty="0" smtClean="0">
                <a:solidFill>
                  <a:srgbClr val="FF0000"/>
                </a:solidFill>
                <a:latin typeface="Times New Roman" pitchFamily="18" charset="0"/>
                <a:cs typeface="Times New Roman" pitchFamily="18" charset="0"/>
              </a:rPr>
              <a:t>1</a:t>
            </a:r>
            <a:r>
              <a:rPr lang="vi-VN" sz="3000" b="1" dirty="0">
                <a:solidFill>
                  <a:srgbClr val="FF0000"/>
                </a:solidFill>
                <a:latin typeface="Times New Roman" pitchFamily="18" charset="0"/>
                <a:cs typeface="Times New Roman" pitchFamily="18" charset="0"/>
              </a:rPr>
              <a:t>. Nhà Lý đã có những biện pháp gì để đẩy mạnh sản xuất nông nghiệp?</a:t>
            </a:r>
          </a:p>
          <a:p>
            <a:pPr marL="0" indent="0" algn="just">
              <a:buNone/>
            </a:pPr>
            <a:r>
              <a:rPr lang="vi-VN" sz="3000" dirty="0" smtClean="0">
                <a:solidFill>
                  <a:srgbClr val="0033CC"/>
                </a:solidFill>
                <a:latin typeface="Times New Roman" pitchFamily="18" charset="0"/>
                <a:cs typeface="Times New Roman" pitchFamily="18" charset="0"/>
              </a:rPr>
              <a:t>+ </a:t>
            </a:r>
            <a:r>
              <a:rPr lang="vi-VN" sz="3000" dirty="0">
                <a:solidFill>
                  <a:srgbClr val="0033CC"/>
                </a:solidFill>
                <a:latin typeface="Times New Roman" pitchFamily="18" charset="0"/>
                <a:cs typeface="Times New Roman" pitchFamily="18" charset="0"/>
              </a:rPr>
              <a:t>Hàng năm, vua thực hiện lễ cày ruộng tịch điền để khuyến khích nhân dân sản xuất.</a:t>
            </a:r>
          </a:p>
          <a:p>
            <a:pPr marL="0" indent="0" algn="just">
              <a:buNone/>
            </a:pPr>
            <a:r>
              <a:rPr lang="vi-VN" sz="3000" dirty="0">
                <a:solidFill>
                  <a:srgbClr val="0033CC"/>
                </a:solidFill>
                <a:latin typeface="Times New Roman" pitchFamily="18" charset="0"/>
                <a:cs typeface="Times New Roman" pitchFamily="18" charset="0"/>
              </a:rPr>
              <a:t>+ Định ra nhiều luật lệ để bảo vệ sản xuất và sức kéo cho nông nghiệp.</a:t>
            </a:r>
          </a:p>
          <a:p>
            <a:pPr marL="0" indent="0" algn="just">
              <a:buNone/>
            </a:pPr>
            <a:r>
              <a:rPr lang="vi-VN" sz="3000" dirty="0">
                <a:solidFill>
                  <a:srgbClr val="0033CC"/>
                </a:solidFill>
                <a:latin typeface="Times New Roman" pitchFamily="18" charset="0"/>
                <a:cs typeface="Times New Roman" pitchFamily="18" charset="0"/>
              </a:rPr>
              <a:t>+ Cho nông dân nhận ruộng đất công cày cấy và nộp thuế cho nhà nước.</a:t>
            </a:r>
          </a:p>
          <a:p>
            <a:pPr marL="0" indent="0" algn="just">
              <a:buNone/>
            </a:pPr>
            <a:r>
              <a:rPr lang="vi-VN" sz="3000" dirty="0">
                <a:solidFill>
                  <a:srgbClr val="0033CC"/>
                </a:solidFill>
                <a:latin typeface="Times New Roman" pitchFamily="18" charset="0"/>
                <a:cs typeface="Times New Roman" pitchFamily="18" charset="0"/>
              </a:rPr>
              <a:t>+ Thực hiện chính sách "ngụ binh ư nông" đảm bảo sức lao động trong sản xuất nông nghiệp.</a:t>
            </a:r>
          </a:p>
          <a:p>
            <a:pPr marL="0" indent="0" algn="just">
              <a:buNone/>
            </a:pPr>
            <a:r>
              <a:rPr lang="vi-VN" sz="3000" dirty="0">
                <a:solidFill>
                  <a:srgbClr val="0033CC"/>
                </a:solidFill>
                <a:latin typeface="Times New Roman" pitchFamily="18" charset="0"/>
                <a:cs typeface="Times New Roman" pitchFamily="18" charset="0"/>
              </a:rPr>
              <a:t>+ Tổ chức làm thuỷ lợi và đắp đê điều.</a:t>
            </a:r>
          </a:p>
          <a:p>
            <a:pPr marL="0" indent="0" algn="just">
              <a:buNone/>
            </a:pPr>
            <a:r>
              <a:rPr lang="vi-VN" sz="3000" dirty="0">
                <a:solidFill>
                  <a:srgbClr val="0033CC"/>
                </a:solidFill>
                <a:latin typeface="Times New Roman" pitchFamily="18" charset="0"/>
                <a:cs typeface="Times New Roman" pitchFamily="18" charset="0"/>
              </a:rPr>
              <a:t>+ Khuyến khích khai khẩn đất hoang.</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6204994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4008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Trình bày những nét chính về tình hình phát triển thủ công nghiệp và thương nghiệp thời Lý? Kể tên một số địa danh nổi tiếng về nghề thủ cồng và buôn bán thời kì này. </a:t>
            </a:r>
          </a:p>
          <a:p>
            <a:pPr marL="0" indent="0" algn="just">
              <a:buNone/>
            </a:pPr>
            <a:r>
              <a:rPr lang="vi-VN" sz="2800" b="1" dirty="0">
                <a:solidFill>
                  <a:srgbClr val="0033CC"/>
                </a:solidFill>
                <a:latin typeface="Times New Roman" pitchFamily="18" charset="0"/>
                <a:cs typeface="Times New Roman" pitchFamily="18" charset="0"/>
              </a:rPr>
              <a:t>*  Về thủ công nghiệp </a:t>
            </a:r>
            <a:r>
              <a:rPr lang="vi-VN" sz="2800" b="1" dirty="0" smtClean="0">
                <a:solidFill>
                  <a:srgbClr val="0033CC"/>
                </a:solidFill>
                <a:latin typeface="Times New Roman" pitchFamily="18" charset="0"/>
                <a:cs typeface="Times New Roman" pitchFamily="18" charset="0"/>
              </a:rPr>
              <a:t>: </a:t>
            </a:r>
            <a:endParaRPr lang="vi-VN" sz="2800" b="1" dirty="0">
              <a:solidFill>
                <a:srgbClr val="0033CC"/>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Thủ công nghiệp bao gồm 2 bộ phận: thủ công nghiệp nhà nước (đúc tiền, chế tạo vũ khí,..) và thủ công nghiệp nhân dân (chăn tằm, ươm tơ, dệt lụa, làm đồ gốm, gạch ngói, đúc đồng, rèn sắt,...)</a:t>
            </a:r>
          </a:p>
          <a:p>
            <a:pPr marL="0" indent="0" algn="just">
              <a:buNone/>
            </a:pPr>
            <a:r>
              <a:rPr lang="vi-VN" sz="2800" dirty="0">
                <a:solidFill>
                  <a:srgbClr val="0033CC"/>
                </a:solidFill>
                <a:latin typeface="Times New Roman" pitchFamily="18" charset="0"/>
                <a:cs typeface="Times New Roman" pitchFamily="18" charset="0"/>
              </a:rPr>
              <a:t>+ Nhiều làng nghề ra đời.</a:t>
            </a:r>
          </a:p>
          <a:p>
            <a:pPr marL="0" indent="0" algn="just">
              <a:buNone/>
            </a:pPr>
            <a:r>
              <a:rPr lang="vi-VN" sz="2800" dirty="0">
                <a:solidFill>
                  <a:srgbClr val="0033CC"/>
                </a:solidFill>
                <a:latin typeface="Times New Roman" pitchFamily="18" charset="0"/>
                <a:cs typeface="Times New Roman" pitchFamily="18" charset="0"/>
              </a:rPr>
              <a:t>+ Một số địa danh nổi tiếng về nghề thủ công: làng gốm Bát Tràng, làng dệt Nhược Công, làng trồng dâu nuôi tằm Nghi Tàm, làng trồng cây thuốc nam và chế biến thảo dược Đại Yên.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480876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0198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Trình bày những nét chính về tình hình phát triển thủ công nghiệp và thương nghiệp thời Lý? Kể tên một số địa danh nổi tiếng về nghề thủ cồng và buôn bán thời kì này. </a:t>
            </a: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Về thương nghiệp:</a:t>
            </a:r>
          </a:p>
          <a:p>
            <a:pPr marL="0" indent="0" algn="just">
              <a:buNone/>
            </a:pPr>
            <a:r>
              <a:rPr lang="vi-VN" sz="2800" dirty="0">
                <a:solidFill>
                  <a:srgbClr val="0033CC"/>
                </a:solidFill>
                <a:latin typeface="Times New Roman" pitchFamily="18" charset="0"/>
                <a:cs typeface="Times New Roman" pitchFamily="18" charset="0"/>
              </a:rPr>
              <a:t>+ Tiền đồng được sử dụng phổ biến hơn trước.</a:t>
            </a:r>
          </a:p>
          <a:p>
            <a:pPr marL="0" indent="0" algn="just">
              <a:buNone/>
            </a:pPr>
            <a:r>
              <a:rPr lang="vi-VN" sz="2800" dirty="0">
                <a:solidFill>
                  <a:srgbClr val="0033CC"/>
                </a:solidFill>
                <a:latin typeface="Times New Roman" pitchFamily="18" charset="0"/>
                <a:cs typeface="Times New Roman" pitchFamily="18" charset="0"/>
              </a:rPr>
              <a:t>+ Việc trao đổi buôn bán trong và ngoài nước được mở rộng.</a:t>
            </a:r>
          </a:p>
          <a:p>
            <a:pPr marL="0" indent="0" algn="just">
              <a:buNone/>
            </a:pPr>
            <a:r>
              <a:rPr lang="vi-VN" sz="2800" dirty="0">
                <a:solidFill>
                  <a:srgbClr val="0033CC"/>
                </a:solidFill>
                <a:latin typeface="Times New Roman" pitchFamily="18" charset="0"/>
                <a:cs typeface="Times New Roman" pitchFamily="18" charset="0"/>
              </a:rPr>
              <a:t>+ Nhiều chợ ở Thăng Long và biên giới Việt - Tống được thành lập.</a:t>
            </a:r>
          </a:p>
          <a:p>
            <a:pPr marL="0" indent="0" algn="just">
              <a:buNone/>
            </a:pPr>
            <a:r>
              <a:rPr lang="vi-VN" sz="2800" dirty="0">
                <a:solidFill>
                  <a:srgbClr val="0033CC"/>
                </a:solidFill>
                <a:latin typeface="Times New Roman" pitchFamily="18" charset="0"/>
                <a:cs typeface="Times New Roman" pitchFamily="18" charset="0"/>
              </a:rPr>
              <a:t>+ Tại cảng biển Vân Đồn, thuyền bè nước ngoài qua lại buôn bán tấp nập.</a:t>
            </a:r>
          </a:p>
          <a:p>
            <a:pPr marL="0" indent="0" algn="just">
              <a:buNone/>
            </a:pPr>
            <a:r>
              <a:rPr lang="vi-VN" sz="2800" dirty="0">
                <a:solidFill>
                  <a:srgbClr val="0033CC"/>
                </a:solidFill>
                <a:latin typeface="Times New Roman" pitchFamily="18" charset="0"/>
                <a:cs typeface="Times New Roman" pitchFamily="18" charset="0"/>
              </a:rPr>
              <a:t>+ Một số địa danh nổi tiếng về buôn bán thời kì này: chợ cửa Đông, chợ Tây Nhai, chợ Cửa Nam, cảng Vân Đồn.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387842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4478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BÀI 15. CÔNG CUỘC XÂY DỰNG VÀ BẢO VỀ ĐẤT NƯỚC THỜI LÝ (1009-1225</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Sự</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thành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pPr marL="0" indent="0">
              <a:buNone/>
            </a:pPr>
            <a:r>
              <a:rPr lang="vi-VN" b="1" dirty="0">
                <a:solidFill>
                  <a:srgbClr val="FF0000"/>
                </a:solidFill>
                <a:latin typeface="Times New Roman" pitchFamily="18" charset="0"/>
                <a:cs typeface="Times New Roman" pitchFamily="18" charset="0"/>
              </a:rPr>
              <a:t>3. Cuộc kháng chiến chống quân xâm lược Tống (1075 - 1077</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4.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a.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endParaRPr lang="en-US" b="1" dirty="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7667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934200"/>
          </a:xfrm>
        </p:spPr>
        <p:txBody>
          <a:bodyPr>
            <a:normAutofit/>
          </a:bodyPr>
          <a:lstStyle/>
          <a:p>
            <a:pPr marL="0" indent="0" algn="just">
              <a:buNone/>
            </a:pPr>
            <a:r>
              <a:rPr lang="vi-VN" sz="3000" b="1" dirty="0" smtClean="0">
                <a:solidFill>
                  <a:srgbClr val="FF0000"/>
                </a:solidFill>
                <a:latin typeface="Times New Roman" pitchFamily="18" charset="0"/>
                <a:cs typeface="Times New Roman" pitchFamily="18" charset="0"/>
              </a:rPr>
              <a:t>4</a:t>
            </a:r>
            <a:r>
              <a:rPr lang="vi-VN" sz="3000" b="1" dirty="0">
                <a:solidFill>
                  <a:srgbClr val="FF0000"/>
                </a:solidFill>
                <a:latin typeface="Times New Roman" pitchFamily="18" charset="0"/>
                <a:cs typeface="Times New Roman" pitchFamily="18" charset="0"/>
              </a:rPr>
              <a:t>. Tình hình kinh tế, xã hội</a:t>
            </a:r>
          </a:p>
          <a:p>
            <a:pPr marL="0" indent="0" algn="just">
              <a:buNone/>
            </a:pPr>
            <a:r>
              <a:rPr lang="en-US" sz="3000" b="1" dirty="0" smtClean="0">
                <a:solidFill>
                  <a:srgbClr val="0033CC"/>
                </a:solidFill>
                <a:latin typeface="Times New Roman" pitchFamily="18" charset="0"/>
                <a:cs typeface="Times New Roman" pitchFamily="18" charset="0"/>
              </a:rPr>
              <a:t>* </a:t>
            </a:r>
            <a:r>
              <a:rPr lang="en-US" sz="3000" b="1" dirty="0" err="1" smtClean="0">
                <a:solidFill>
                  <a:srgbClr val="0033CC"/>
                </a:solidFill>
                <a:latin typeface="Times New Roman" pitchFamily="18" charset="0"/>
                <a:cs typeface="Times New Roman" pitchFamily="18" charset="0"/>
              </a:rPr>
              <a:t>Nông</a:t>
            </a:r>
            <a:r>
              <a:rPr lang="en-US" sz="3000" b="1" dirty="0" smtClean="0">
                <a:solidFill>
                  <a:srgbClr val="0033CC"/>
                </a:solidFill>
                <a:latin typeface="Times New Roman" pitchFamily="18" charset="0"/>
                <a:cs typeface="Times New Roman" pitchFamily="18" charset="0"/>
              </a:rPr>
              <a:t> </a:t>
            </a:r>
            <a:r>
              <a:rPr lang="en-US" sz="3000" b="1" dirty="0" err="1" smtClean="0">
                <a:solidFill>
                  <a:srgbClr val="0033CC"/>
                </a:solidFill>
                <a:latin typeface="Times New Roman" pitchFamily="18" charset="0"/>
                <a:cs typeface="Times New Roman" pitchFamily="18" charset="0"/>
              </a:rPr>
              <a:t>nghiệp</a:t>
            </a:r>
            <a:r>
              <a:rPr lang="en-US" sz="3000" b="1" dirty="0" smtClean="0">
                <a:solidFill>
                  <a:srgbClr val="0033CC"/>
                </a:solidFill>
                <a:latin typeface="Times New Roman" pitchFamily="18" charset="0"/>
                <a:cs typeface="Times New Roman" pitchFamily="18" charset="0"/>
              </a:rPr>
              <a:t>:</a:t>
            </a:r>
            <a:endParaRPr lang="en-US" sz="3000" b="1" dirty="0">
              <a:solidFill>
                <a:srgbClr val="0033CC"/>
              </a:solidFill>
              <a:latin typeface="Times New Roman" pitchFamily="18" charset="0"/>
              <a:cs typeface="Times New Roman" pitchFamily="18" charset="0"/>
            </a:endParaRPr>
          </a:p>
          <a:p>
            <a:pPr marL="0" indent="0" algn="just">
              <a:buNone/>
            </a:pPr>
            <a:r>
              <a:rPr lang="vi-VN" sz="3000" dirty="0" smtClean="0">
                <a:solidFill>
                  <a:srgbClr val="0033CC"/>
                </a:solidFill>
                <a:latin typeface="Times New Roman" pitchFamily="18" charset="0"/>
                <a:cs typeface="Times New Roman" pitchFamily="18" charset="0"/>
              </a:rPr>
              <a:t>+ </a:t>
            </a:r>
            <a:r>
              <a:rPr lang="vi-VN" sz="3000" dirty="0">
                <a:solidFill>
                  <a:srgbClr val="0033CC"/>
                </a:solidFill>
                <a:latin typeface="Times New Roman" pitchFamily="18" charset="0"/>
                <a:cs typeface="Times New Roman" pitchFamily="18" charset="0"/>
              </a:rPr>
              <a:t>Hàng năm, vua thực hiện lễ cày ruộng tịch điền để khuyến khích nhân dân sản xuất.</a:t>
            </a:r>
          </a:p>
          <a:p>
            <a:pPr marL="0" indent="0" algn="just">
              <a:buNone/>
            </a:pPr>
            <a:r>
              <a:rPr lang="vi-VN" sz="3000" dirty="0">
                <a:solidFill>
                  <a:srgbClr val="0033CC"/>
                </a:solidFill>
                <a:latin typeface="Times New Roman" pitchFamily="18" charset="0"/>
                <a:cs typeface="Times New Roman" pitchFamily="18" charset="0"/>
              </a:rPr>
              <a:t>+ Định ra nhiều luật lệ để bảo vệ sản xuất và sức kéo cho nông nghiệp.</a:t>
            </a:r>
          </a:p>
          <a:p>
            <a:pPr marL="0" indent="0" algn="just">
              <a:buNone/>
            </a:pPr>
            <a:r>
              <a:rPr lang="vi-VN" sz="3000" dirty="0">
                <a:solidFill>
                  <a:srgbClr val="0033CC"/>
                </a:solidFill>
                <a:latin typeface="Times New Roman" pitchFamily="18" charset="0"/>
                <a:cs typeface="Times New Roman" pitchFamily="18" charset="0"/>
              </a:rPr>
              <a:t>+ Cho nông dân nhận ruộng đất công cày cấy và nộp thuế cho nhà nước.</a:t>
            </a:r>
          </a:p>
          <a:p>
            <a:pPr marL="0" indent="0" algn="just">
              <a:buNone/>
            </a:pPr>
            <a:r>
              <a:rPr lang="vi-VN" sz="3000" dirty="0">
                <a:solidFill>
                  <a:srgbClr val="0033CC"/>
                </a:solidFill>
                <a:latin typeface="Times New Roman" pitchFamily="18" charset="0"/>
                <a:cs typeface="Times New Roman" pitchFamily="18" charset="0"/>
              </a:rPr>
              <a:t>+ Thực hiện chính sách "ngụ binh ư nông" đảm bảo sức lao động trong sản xuất nông nghiệp.</a:t>
            </a:r>
          </a:p>
          <a:p>
            <a:pPr marL="0" indent="0" algn="just">
              <a:buNone/>
            </a:pPr>
            <a:r>
              <a:rPr lang="vi-VN" sz="3000" dirty="0">
                <a:solidFill>
                  <a:srgbClr val="0033CC"/>
                </a:solidFill>
                <a:latin typeface="Times New Roman" pitchFamily="18" charset="0"/>
                <a:cs typeface="Times New Roman" pitchFamily="18" charset="0"/>
              </a:rPr>
              <a:t>+ Tổ chức làm thuỷ lợi và đắp đê điều.</a:t>
            </a:r>
          </a:p>
          <a:p>
            <a:pPr marL="0" indent="0" algn="just">
              <a:buNone/>
            </a:pPr>
            <a:r>
              <a:rPr lang="vi-VN" sz="3000" dirty="0">
                <a:solidFill>
                  <a:srgbClr val="0033CC"/>
                </a:solidFill>
                <a:latin typeface="Times New Roman" pitchFamily="18" charset="0"/>
                <a:cs typeface="Times New Roman" pitchFamily="18" charset="0"/>
              </a:rPr>
              <a:t>+ Khuyến khích khai khẩn đất hoang.</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784691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609600" y="-76200"/>
            <a:ext cx="10439399" cy="6934200"/>
          </a:xfrm>
          <a:prstGeom prst="rect">
            <a:avLst/>
          </a:prstGeom>
        </p:spPr>
      </p:pic>
    </p:spTree>
    <p:extLst>
      <p:ext uri="{BB962C8B-B14F-4D97-AF65-F5344CB8AC3E}">
        <p14:creationId xmlns:p14="http://schemas.microsoft.com/office/powerpoint/2010/main" val="32990464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4008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 </a:t>
            </a: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Về thủ công nghiệp khá phát triển: </a:t>
            </a:r>
          </a:p>
          <a:p>
            <a:pPr marL="0" indent="0" algn="just">
              <a:buNone/>
            </a:pPr>
            <a:r>
              <a:rPr lang="vi-VN" sz="2800" dirty="0">
                <a:solidFill>
                  <a:srgbClr val="0033CC"/>
                </a:solidFill>
                <a:latin typeface="Times New Roman" pitchFamily="18" charset="0"/>
                <a:cs typeface="Times New Roman" pitchFamily="18" charset="0"/>
              </a:rPr>
              <a:t>+ </a:t>
            </a:r>
            <a:r>
              <a:rPr lang="en-US" sz="2800" dirty="0">
                <a:solidFill>
                  <a:srgbClr val="0033CC"/>
                </a:solidFill>
                <a:latin typeface="Times New Roman" pitchFamily="18" charset="0"/>
                <a:cs typeface="Times New Roman" pitchFamily="18" charset="0"/>
              </a:rPr>
              <a:t>T</a:t>
            </a:r>
            <a:r>
              <a:rPr lang="vi-VN" sz="2800" dirty="0" smtClean="0">
                <a:solidFill>
                  <a:srgbClr val="0033CC"/>
                </a:solidFill>
                <a:latin typeface="Times New Roman" pitchFamily="18" charset="0"/>
                <a:cs typeface="Times New Roman" pitchFamily="18" charset="0"/>
              </a:rPr>
              <a:t>hủ </a:t>
            </a:r>
            <a:r>
              <a:rPr lang="vi-VN" sz="2800" dirty="0">
                <a:solidFill>
                  <a:srgbClr val="0033CC"/>
                </a:solidFill>
                <a:latin typeface="Times New Roman" pitchFamily="18" charset="0"/>
                <a:cs typeface="Times New Roman" pitchFamily="18" charset="0"/>
              </a:rPr>
              <a:t>công nghiệp nhà nước </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như</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đúc </a:t>
            </a:r>
            <a:r>
              <a:rPr lang="vi-VN" sz="2800" dirty="0">
                <a:solidFill>
                  <a:srgbClr val="0033CC"/>
                </a:solidFill>
                <a:latin typeface="Times New Roman" pitchFamily="18" charset="0"/>
                <a:cs typeface="Times New Roman" pitchFamily="18" charset="0"/>
              </a:rPr>
              <a:t>tiền, chế tạo vũ </a:t>
            </a:r>
            <a:r>
              <a:rPr lang="vi-VN" sz="2800" dirty="0" smtClean="0">
                <a:solidFill>
                  <a:srgbClr val="0033CC"/>
                </a:solidFill>
                <a:latin typeface="Times New Roman" pitchFamily="18" charset="0"/>
                <a:cs typeface="Times New Roman" pitchFamily="18" charset="0"/>
              </a:rPr>
              <a:t>khí</a:t>
            </a:r>
            <a:r>
              <a:rPr lang="en-US" sz="2800" dirty="0" smtClean="0">
                <a:solidFill>
                  <a:srgbClr val="0033CC"/>
                </a:solidFill>
                <a:latin typeface="Times New Roman" pitchFamily="18" charset="0"/>
                <a:cs typeface="Times New Roman" pitchFamily="18" charset="0"/>
              </a:rPr>
              <a:t>…</a:t>
            </a:r>
            <a:endParaRPr lang="en-US" sz="2800" dirty="0">
              <a:solidFill>
                <a:srgbClr val="0033CC"/>
              </a:solidFill>
              <a:latin typeface="Times New Roman" pitchFamily="18" charset="0"/>
              <a:cs typeface="Times New Roman" pitchFamily="18" charset="0"/>
            </a:endParaRPr>
          </a:p>
          <a:p>
            <a:pPr marL="0" indent="0" algn="just">
              <a:buNone/>
            </a:pPr>
            <a:r>
              <a:rPr lang="en-US" sz="2800" dirty="0" smtClean="0">
                <a:solidFill>
                  <a:srgbClr val="0033CC"/>
                </a:solidFill>
                <a:latin typeface="Times New Roman" pitchFamily="18" charset="0"/>
                <a:cs typeface="Times New Roman" pitchFamily="18" charset="0"/>
              </a:rPr>
              <a:t>+ </a:t>
            </a:r>
            <a:r>
              <a:rPr lang="en-US" sz="2800" dirty="0">
                <a:solidFill>
                  <a:srgbClr val="0033CC"/>
                </a:solidFill>
                <a:latin typeface="Times New Roman" pitchFamily="18" charset="0"/>
                <a:cs typeface="Times New Roman" pitchFamily="18" charset="0"/>
              </a:rPr>
              <a:t>T</a:t>
            </a:r>
            <a:r>
              <a:rPr lang="vi-VN" sz="2800" dirty="0" smtClean="0">
                <a:solidFill>
                  <a:srgbClr val="0033CC"/>
                </a:solidFill>
                <a:latin typeface="Times New Roman" pitchFamily="18" charset="0"/>
                <a:cs typeface="Times New Roman" pitchFamily="18" charset="0"/>
              </a:rPr>
              <a:t>hủ </a:t>
            </a:r>
            <a:r>
              <a:rPr lang="vi-VN" sz="2800" dirty="0">
                <a:solidFill>
                  <a:srgbClr val="0033CC"/>
                </a:solidFill>
                <a:latin typeface="Times New Roman" pitchFamily="18" charset="0"/>
                <a:cs typeface="Times New Roman" pitchFamily="18" charset="0"/>
              </a:rPr>
              <a:t>công nghiệp </a:t>
            </a:r>
            <a:r>
              <a:rPr lang="en-US" sz="2800" dirty="0" err="1" smtClean="0">
                <a:solidFill>
                  <a:srgbClr val="0033CC"/>
                </a:solidFill>
                <a:latin typeface="Times New Roman" pitchFamily="18" charset="0"/>
                <a:cs typeface="Times New Roman" pitchFamily="18" charset="0"/>
              </a:rPr>
              <a:t>trong</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nhân </a:t>
            </a:r>
            <a:r>
              <a:rPr lang="vi-VN" sz="2800" dirty="0">
                <a:solidFill>
                  <a:srgbClr val="0033CC"/>
                </a:solidFill>
                <a:latin typeface="Times New Roman" pitchFamily="18" charset="0"/>
                <a:cs typeface="Times New Roman" pitchFamily="18" charset="0"/>
              </a:rPr>
              <a:t>dân </a:t>
            </a:r>
            <a:r>
              <a:rPr lang="en-US" sz="2800" dirty="0" err="1" smtClean="0">
                <a:solidFill>
                  <a:srgbClr val="0033CC"/>
                </a:solidFill>
                <a:latin typeface="Times New Roman" pitchFamily="18" charset="0"/>
                <a:cs typeface="Times New Roman" pitchFamily="18" charset="0"/>
              </a:rPr>
              <a:t>như</a:t>
            </a:r>
            <a:r>
              <a:rPr lang="en-US" sz="2800" dirty="0" smtClean="0">
                <a:solidFill>
                  <a:srgbClr val="0033CC"/>
                </a:solidFill>
                <a:latin typeface="Times New Roman" pitchFamily="18" charset="0"/>
                <a:cs typeface="Times New Roman" pitchFamily="18" charset="0"/>
              </a:rPr>
              <a:t> </a:t>
            </a:r>
            <a:r>
              <a:rPr lang="vi-VN" sz="2800" dirty="0" smtClean="0">
                <a:solidFill>
                  <a:srgbClr val="0033CC"/>
                </a:solidFill>
                <a:latin typeface="Times New Roman" pitchFamily="18" charset="0"/>
                <a:cs typeface="Times New Roman" pitchFamily="18" charset="0"/>
              </a:rPr>
              <a:t>chăn </a:t>
            </a:r>
            <a:r>
              <a:rPr lang="vi-VN" sz="2800" dirty="0">
                <a:solidFill>
                  <a:srgbClr val="0033CC"/>
                </a:solidFill>
                <a:latin typeface="Times New Roman" pitchFamily="18" charset="0"/>
                <a:cs typeface="Times New Roman" pitchFamily="18" charset="0"/>
              </a:rPr>
              <a:t>tằm, ươm tơ, dệt lụa, làm đồ gốm, gạch ngói, đúc đồng, rèn sắt</a:t>
            </a:r>
            <a:r>
              <a:rPr lang="vi-VN" sz="2800" dirty="0" smtClean="0">
                <a:solidFill>
                  <a:srgbClr val="0033CC"/>
                </a:solidFill>
                <a:latin typeface="Times New Roman" pitchFamily="18" charset="0"/>
                <a:cs typeface="Times New Roman" pitchFamily="18" charset="0"/>
              </a:rPr>
              <a:t>,...</a:t>
            </a:r>
            <a:endParaRPr lang="vi-VN" sz="2800" dirty="0">
              <a:solidFill>
                <a:srgbClr val="0033CC"/>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Nhiều làng nghề ra đời.</a:t>
            </a:r>
          </a:p>
          <a:p>
            <a:pPr marL="0" indent="0" algn="just">
              <a:buNone/>
            </a:pPr>
            <a:r>
              <a:rPr lang="vi-VN" sz="2800" dirty="0">
                <a:solidFill>
                  <a:srgbClr val="0033CC"/>
                </a:solidFill>
                <a:latin typeface="Times New Roman" pitchFamily="18" charset="0"/>
                <a:cs typeface="Times New Roman" pitchFamily="18" charset="0"/>
              </a:rPr>
              <a:t>+ Một số địa danh nổi tiếng về nghề thủ công: làng gốm Bát Tràng, làng dệt Nhược Công, làng trồng dâu nuôi tằm Nghi Tàm, làng trồng cây thuốc nam và chế biến thảo dược Đại Yên.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896060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0198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b="1" dirty="0" smtClean="0">
                <a:solidFill>
                  <a:srgbClr val="0033CC"/>
                </a:solidFill>
                <a:latin typeface="Times New Roman" pitchFamily="18" charset="0"/>
                <a:cs typeface="Times New Roman" pitchFamily="18" charset="0"/>
              </a:rPr>
              <a:t>* </a:t>
            </a:r>
            <a:r>
              <a:rPr lang="vi-VN" sz="2800" b="1" dirty="0">
                <a:solidFill>
                  <a:srgbClr val="0033CC"/>
                </a:solidFill>
                <a:latin typeface="Times New Roman" pitchFamily="18" charset="0"/>
                <a:cs typeface="Times New Roman" pitchFamily="18" charset="0"/>
              </a:rPr>
              <a:t>Về thương nghiệp:</a:t>
            </a:r>
          </a:p>
          <a:p>
            <a:pPr marL="0" indent="0" algn="just">
              <a:buNone/>
            </a:pPr>
            <a:r>
              <a:rPr lang="vi-VN" sz="2800" dirty="0">
                <a:solidFill>
                  <a:srgbClr val="0033CC"/>
                </a:solidFill>
                <a:latin typeface="Times New Roman" pitchFamily="18" charset="0"/>
                <a:cs typeface="Times New Roman" pitchFamily="18" charset="0"/>
              </a:rPr>
              <a:t>+ Tiền đồng được sử dụng phổ biến hơn trước.</a:t>
            </a:r>
          </a:p>
          <a:p>
            <a:pPr marL="0" indent="0" algn="just">
              <a:buNone/>
            </a:pPr>
            <a:r>
              <a:rPr lang="vi-VN" sz="2800" dirty="0">
                <a:solidFill>
                  <a:srgbClr val="0033CC"/>
                </a:solidFill>
                <a:latin typeface="Times New Roman" pitchFamily="18" charset="0"/>
                <a:cs typeface="Times New Roman" pitchFamily="18" charset="0"/>
              </a:rPr>
              <a:t>+ Việc trao đổi buôn bán trong và ngoài nước được mở rộng.</a:t>
            </a:r>
          </a:p>
          <a:p>
            <a:pPr marL="0" indent="0" algn="just">
              <a:buNone/>
            </a:pPr>
            <a:r>
              <a:rPr lang="vi-VN" sz="2800" dirty="0">
                <a:solidFill>
                  <a:srgbClr val="0033CC"/>
                </a:solidFill>
                <a:latin typeface="Times New Roman" pitchFamily="18" charset="0"/>
                <a:cs typeface="Times New Roman" pitchFamily="18" charset="0"/>
              </a:rPr>
              <a:t>+ Nhiều chợ ở Thăng Long và biên giới Việt - Tống được thành lập.</a:t>
            </a:r>
          </a:p>
          <a:p>
            <a:pPr marL="0" indent="0" algn="just">
              <a:buNone/>
            </a:pPr>
            <a:r>
              <a:rPr lang="vi-VN" sz="2800" dirty="0">
                <a:solidFill>
                  <a:srgbClr val="0033CC"/>
                </a:solidFill>
                <a:latin typeface="Times New Roman" pitchFamily="18" charset="0"/>
                <a:cs typeface="Times New Roman" pitchFamily="18" charset="0"/>
              </a:rPr>
              <a:t>+ Tại cảng biển Vân Đồn, thuyền bè nước ngoài qua lại buôn bán tấp nập.</a:t>
            </a:r>
          </a:p>
          <a:p>
            <a:pPr marL="0" indent="0" algn="just">
              <a:buNone/>
            </a:pPr>
            <a:r>
              <a:rPr lang="vi-VN" sz="2800" dirty="0">
                <a:solidFill>
                  <a:srgbClr val="0033CC"/>
                </a:solidFill>
                <a:latin typeface="Times New Roman" pitchFamily="18" charset="0"/>
                <a:cs typeface="Times New Roman" pitchFamily="18" charset="0"/>
              </a:rPr>
              <a:t>+ Một số địa danh nổi tiếng về buôn bán thời kì này: chợ cửa Đông, chợ Tây Nhai, chợ Cửa Nam, cảng Vân Đồn.</a:t>
            </a:r>
          </a:p>
          <a:p>
            <a:pPr marL="0" indent="0" algn="just">
              <a:buNone/>
            </a:pPr>
            <a:endParaRPr lang="en-US" sz="2800"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5673230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4478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BÀI 15. CÔNG CUỘC XÂY DỰNG VÀ BẢO VỀ ĐẤT NƯỚC THỜI LÝ (1009-1225</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Sự</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thành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pPr marL="0" indent="0">
              <a:buNone/>
            </a:pPr>
            <a:r>
              <a:rPr lang="vi-VN" b="1" dirty="0">
                <a:solidFill>
                  <a:srgbClr val="FF0000"/>
                </a:solidFill>
                <a:latin typeface="Times New Roman" pitchFamily="18" charset="0"/>
                <a:cs typeface="Times New Roman" pitchFamily="18" charset="0"/>
              </a:rPr>
              <a:t>3. Cuộc kháng chiến chống quân xâm lược Tống (1075 - 1077</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4.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a.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endParaRPr lang="en-US" b="1" dirty="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b.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hội</a:t>
            </a:r>
            <a:endParaRPr lang="en-US" b="1" dirty="0">
              <a:solidFill>
                <a:srgbClr val="FF0000"/>
              </a:solidFill>
              <a:latin typeface="Times New Roman" pitchFamily="18" charset="0"/>
              <a:cs typeface="Times New Roman" pitchFamily="18" charset="0"/>
            </a:endParaRPr>
          </a:p>
          <a:p>
            <a:pPr marL="0" indent="0">
              <a:buNone/>
            </a:pPr>
            <a:endParaRPr lang="en-US"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79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ctr">
              <a:buNone/>
            </a:pPr>
            <a:r>
              <a:rPr lang="en-US" sz="3600" b="1" dirty="0" smtClean="0">
                <a:solidFill>
                  <a:srgbClr val="FF0000"/>
                </a:solidFill>
                <a:latin typeface="Times New Roman" pitchFamily="18" charset="0"/>
                <a:cs typeface="Times New Roman" pitchFamily="18" charset="0"/>
              </a:rPr>
              <a:t>  </a:t>
            </a:r>
            <a:r>
              <a:rPr lang="vi-VN" sz="3600" b="1" dirty="0" smtClean="0">
                <a:solidFill>
                  <a:srgbClr val="FF0000"/>
                </a:solidFill>
                <a:latin typeface="Times New Roman" pitchFamily="18" charset="0"/>
                <a:cs typeface="Times New Roman" pitchFamily="18" charset="0"/>
              </a:rPr>
              <a:t>Mô </a:t>
            </a:r>
            <a:r>
              <a:rPr lang="vi-VN" sz="3600" b="1" dirty="0">
                <a:solidFill>
                  <a:srgbClr val="FF0000"/>
                </a:solidFill>
                <a:latin typeface="Times New Roman" pitchFamily="18" charset="0"/>
                <a:cs typeface="Times New Roman" pitchFamily="18" charset="0"/>
              </a:rPr>
              <a:t>tả vài nét về đời sống xã hội thời Lý.</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4310022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019800"/>
          </a:xfrm>
        </p:spPr>
        <p:txBody>
          <a:bodyPr>
            <a:normAutofit/>
          </a:bodyPr>
          <a:lstStyle/>
          <a:p>
            <a:pPr marL="0" indent="0" algn="ctr">
              <a:buNone/>
            </a:pP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Mô tả vài nét về đời sống xã hội thời Lý</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Xã hội ngày càng phân hoá</a:t>
            </a:r>
          </a:p>
          <a:p>
            <a:pPr marL="0" indent="0" algn="just">
              <a:buNone/>
            </a:pPr>
            <a:r>
              <a:rPr lang="vi-VN" sz="2800" dirty="0">
                <a:solidFill>
                  <a:srgbClr val="0033CC"/>
                </a:solidFill>
                <a:latin typeface="Times New Roman" pitchFamily="18" charset="0"/>
                <a:cs typeface="Times New Roman" pitchFamily="18" charset="0"/>
              </a:rPr>
              <a:t>+ Vua, quý tộc, quan lại là tầng lớp thống trị, có nhiều đặc quyền.</a:t>
            </a:r>
          </a:p>
          <a:p>
            <a:pPr marL="0" indent="0" algn="just">
              <a:buNone/>
            </a:pPr>
            <a:r>
              <a:rPr lang="vi-VN" sz="2800" dirty="0">
                <a:solidFill>
                  <a:srgbClr val="0033CC"/>
                </a:solidFill>
                <a:latin typeface="Times New Roman" pitchFamily="18" charset="0"/>
                <a:cs typeface="Times New Roman" pitchFamily="18" charset="0"/>
              </a:rPr>
              <a:t>+ Địa chủ ngày càng gia tăng và có thế lực lớn.</a:t>
            </a:r>
          </a:p>
          <a:p>
            <a:pPr marL="0" indent="0" algn="just">
              <a:buNone/>
            </a:pPr>
            <a:r>
              <a:rPr lang="vi-VN" sz="2800" dirty="0">
                <a:solidFill>
                  <a:srgbClr val="0033CC"/>
                </a:solidFill>
                <a:latin typeface="Times New Roman" pitchFamily="18" charset="0"/>
                <a:cs typeface="Times New Roman" pitchFamily="18" charset="0"/>
              </a:rPr>
              <a:t>+ Nông dân chiếm đa số, là lực lượng sản xuất chính, các "đinh nam" được làng xã chia ruộng đất, phải nộp thuế và phục vụ nhà nước.</a:t>
            </a:r>
          </a:p>
          <a:p>
            <a:pPr marL="0" indent="0" algn="just">
              <a:buNone/>
            </a:pPr>
            <a:r>
              <a:rPr lang="vi-VN" sz="2800" dirty="0">
                <a:solidFill>
                  <a:srgbClr val="0033CC"/>
                </a:solidFill>
                <a:latin typeface="Times New Roman" pitchFamily="18" charset="0"/>
                <a:cs typeface="Times New Roman" pitchFamily="18" charset="0"/>
              </a:rPr>
              <a:t>+ Thợ thủ công và thương nhân chiếm khá đông.</a:t>
            </a:r>
          </a:p>
          <a:p>
            <a:pPr marL="0" indent="0" algn="just">
              <a:buNone/>
            </a:pPr>
            <a:r>
              <a:rPr lang="vi-VN" sz="2800" dirty="0">
                <a:solidFill>
                  <a:srgbClr val="0033CC"/>
                </a:solidFill>
                <a:latin typeface="Times New Roman" pitchFamily="18" charset="0"/>
                <a:cs typeface="Times New Roman" pitchFamily="18" charset="0"/>
              </a:rPr>
              <a:t>+ Nô tì có địa vị thấp kém nhất, phục vụ trong triều đình và các gia đình quan lại.</a:t>
            </a:r>
          </a:p>
          <a:p>
            <a:pPr marL="0" indent="0" algn="just">
              <a:buNone/>
            </a:pPr>
            <a:endParaRPr lang="en-US" sz="2800" dirty="0" smtClean="0">
              <a:solidFill>
                <a:srgbClr val="0033CC"/>
              </a:solidFill>
              <a:latin typeface="Times New Roman" pitchFamily="18" charset="0"/>
              <a:cs typeface="Times New Roman" pitchFamily="18" charset="0"/>
            </a:endParaRPr>
          </a:p>
          <a:p>
            <a:pPr marL="0" indent="0" algn="just">
              <a:buNone/>
            </a:pPr>
            <a:endParaRPr lang="vi-VN" sz="2800" dirty="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4478042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477000"/>
          </a:xfrm>
        </p:spPr>
        <p:txBody>
          <a:bodyPr>
            <a:normAutofit/>
          </a:bodyPr>
          <a:lstStyle/>
          <a:p>
            <a:pPr marL="0" indent="0" algn="just">
              <a:buNone/>
            </a:pPr>
            <a:r>
              <a:rPr lang="en-US" sz="2800" b="1" dirty="0" smtClean="0">
                <a:solidFill>
                  <a:srgbClr val="FF0000"/>
                </a:solidFill>
                <a:latin typeface="Times New Roman" pitchFamily="18" charset="0"/>
                <a:cs typeface="Times New Roman" pitchFamily="18" charset="0"/>
              </a:rPr>
              <a:t>4</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xã</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hội</a:t>
            </a:r>
            <a:endParaRPr lang="en-US" sz="2800" b="1" dirty="0" smtClean="0">
              <a:solidFill>
                <a:srgbClr val="FF0000"/>
              </a:solidFill>
              <a:latin typeface="Times New Roman" pitchFamily="18" charset="0"/>
              <a:cs typeface="Times New Roman" pitchFamily="18" charset="0"/>
            </a:endParaRPr>
          </a:p>
          <a:p>
            <a:pPr marL="0" indent="0" algn="just">
              <a:buNone/>
            </a:pPr>
            <a:r>
              <a:rPr lang="en-US" sz="2800" b="1" dirty="0" smtClean="0">
                <a:solidFill>
                  <a:srgbClr val="FF0000"/>
                </a:solidFill>
                <a:latin typeface="Times New Roman" pitchFamily="18" charset="0"/>
                <a:cs typeface="Times New Roman" pitchFamily="18" charset="0"/>
              </a:rPr>
              <a:t>a. </a:t>
            </a:r>
            <a:r>
              <a:rPr lang="en-US" sz="2800" b="1" dirty="0" err="1" smtClean="0">
                <a:solidFill>
                  <a:srgbClr val="FF0000"/>
                </a:solidFill>
                <a:latin typeface="Times New Roman" pitchFamily="18" charset="0"/>
                <a:cs typeface="Times New Roman" pitchFamily="18" charset="0"/>
              </a:rPr>
              <a:t>Kinh</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tế</a:t>
            </a:r>
            <a:endParaRPr lang="en-US" sz="2800" b="1" dirty="0" smtClean="0">
              <a:solidFill>
                <a:srgbClr val="FF0000"/>
              </a:solidFill>
              <a:latin typeface="Times New Roman" pitchFamily="18" charset="0"/>
              <a:cs typeface="Times New Roman" pitchFamily="18" charset="0"/>
            </a:endParaRPr>
          </a:p>
          <a:p>
            <a:pPr marL="0" indent="0" algn="just">
              <a:buNone/>
            </a:pPr>
            <a:r>
              <a:rPr lang="en-US" sz="2800" b="1" dirty="0" smtClean="0">
                <a:solidFill>
                  <a:srgbClr val="FF0000"/>
                </a:solidFill>
                <a:latin typeface="Times New Roman" pitchFamily="18" charset="0"/>
                <a:cs typeface="Times New Roman" pitchFamily="18" charset="0"/>
              </a:rPr>
              <a:t>b. </a:t>
            </a:r>
            <a:r>
              <a:rPr lang="en-US" sz="2800" b="1" dirty="0" err="1" smtClean="0">
                <a:solidFill>
                  <a:srgbClr val="FF0000"/>
                </a:solidFill>
                <a:latin typeface="Times New Roman" pitchFamily="18" charset="0"/>
                <a:cs typeface="Times New Roman" pitchFamily="18" charset="0"/>
              </a:rPr>
              <a:t>Xã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hội</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Vua, quý tộc, quan lại là tầng lớp thống trị, có nhiều đặc quyền.</a:t>
            </a:r>
          </a:p>
          <a:p>
            <a:pPr marL="0" indent="0" algn="just">
              <a:buNone/>
            </a:pPr>
            <a:r>
              <a:rPr lang="vi-VN" sz="2800" dirty="0">
                <a:solidFill>
                  <a:srgbClr val="0033CC"/>
                </a:solidFill>
                <a:latin typeface="Times New Roman" pitchFamily="18" charset="0"/>
                <a:cs typeface="Times New Roman" pitchFamily="18" charset="0"/>
              </a:rPr>
              <a:t>+ Địa chủ ngày càng gia tăng và có thế lực lớn.</a:t>
            </a:r>
          </a:p>
          <a:p>
            <a:pPr marL="0" indent="0" algn="just">
              <a:buNone/>
            </a:pPr>
            <a:r>
              <a:rPr lang="vi-VN" sz="2800" dirty="0">
                <a:solidFill>
                  <a:srgbClr val="0033CC"/>
                </a:solidFill>
                <a:latin typeface="Times New Roman" pitchFamily="18" charset="0"/>
                <a:cs typeface="Times New Roman" pitchFamily="18" charset="0"/>
              </a:rPr>
              <a:t>+ Nông dân chiếm đa số, là lực lượng sản xuất chính, các "đinh nam" được làng xã chia ruộng đất, phải nộp thuế và phục vụ nhà nước.</a:t>
            </a:r>
          </a:p>
          <a:p>
            <a:pPr marL="0" indent="0" algn="just">
              <a:buNone/>
            </a:pPr>
            <a:r>
              <a:rPr lang="vi-VN" sz="2800" dirty="0">
                <a:solidFill>
                  <a:srgbClr val="0033CC"/>
                </a:solidFill>
                <a:latin typeface="Times New Roman" pitchFamily="18" charset="0"/>
                <a:cs typeface="Times New Roman" pitchFamily="18" charset="0"/>
              </a:rPr>
              <a:t>+ Thợ thủ công và thương nhân chiếm khá đông.</a:t>
            </a:r>
          </a:p>
          <a:p>
            <a:pPr marL="0" indent="0" algn="just">
              <a:buNone/>
            </a:pPr>
            <a:r>
              <a:rPr lang="vi-VN" sz="2800" dirty="0">
                <a:solidFill>
                  <a:srgbClr val="0033CC"/>
                </a:solidFill>
                <a:latin typeface="Times New Roman" pitchFamily="18" charset="0"/>
                <a:cs typeface="Times New Roman" pitchFamily="18" charset="0"/>
              </a:rPr>
              <a:t>+ Nô tì có địa vị thấp kém </a:t>
            </a:r>
            <a:r>
              <a:rPr lang="vi-VN" sz="2800" dirty="0" smtClean="0">
                <a:solidFill>
                  <a:srgbClr val="0033CC"/>
                </a:solidFill>
                <a:latin typeface="Times New Roman" pitchFamily="18" charset="0"/>
                <a:cs typeface="Times New Roman" pitchFamily="18" charset="0"/>
              </a:rPr>
              <a:t>nhất</a:t>
            </a:r>
            <a:r>
              <a:rPr lang="en-US" sz="2800" dirty="0">
                <a:solidFill>
                  <a:srgbClr val="0033CC"/>
                </a:solidFill>
                <a:latin typeface="Times New Roman" pitchFamily="18" charset="0"/>
                <a:cs typeface="Times New Roman" pitchFamily="18" charset="0"/>
              </a:rPr>
              <a:t>.</a:t>
            </a:r>
            <a:endParaRPr lang="vi-VN" sz="2800" dirty="0">
              <a:solidFill>
                <a:srgbClr val="0033CC"/>
              </a:solidFill>
              <a:latin typeface="Times New Roman" pitchFamily="18" charset="0"/>
              <a:cs typeface="Times New Roman" pitchFamily="18" charset="0"/>
            </a:endParaRPr>
          </a:p>
          <a:p>
            <a:pPr marL="0" indent="0" algn="just">
              <a:buNone/>
            </a:pPr>
            <a:endParaRPr lang="en-US" sz="2800" dirty="0">
              <a:solidFill>
                <a:srgbClr val="0033CC"/>
              </a:solidFill>
              <a:latin typeface="Times New Roman" pitchFamily="18" charset="0"/>
              <a:cs typeface="Times New Roman" pitchFamily="18" charset="0"/>
            </a:endParaRPr>
          </a:p>
          <a:p>
            <a:pPr marL="0" indent="0" algn="just">
              <a:buNone/>
            </a:pPr>
            <a:endParaRPr lang="en-US" sz="2800" b="1" dirty="0">
              <a:solidFill>
                <a:srgbClr val="FF0000"/>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115899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4478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vi-VN" sz="3200" b="1" dirty="0">
                <a:solidFill>
                  <a:srgbClr val="FF0000"/>
                </a:solidFill>
                <a:latin typeface="Times New Roman" pitchFamily="18" charset="0"/>
                <a:cs typeface="Times New Roman" pitchFamily="18" charset="0"/>
              </a:rPr>
              <a:t>BÀI 15. CÔNG CUỘC XÂY DỰNG VÀ BẢO VỀ ĐẤT NƯỚC THỜI LÝ (1009-1225</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Sự</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thành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2.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chính</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trị</a:t>
            </a:r>
            <a:endParaRPr lang="en-US" b="1" dirty="0" smtClean="0">
              <a:solidFill>
                <a:srgbClr val="FF0000"/>
              </a:solidFill>
              <a:latin typeface="Times New Roman" pitchFamily="18" charset="0"/>
              <a:cs typeface="Times New Roman" pitchFamily="18" charset="0"/>
            </a:endParaRPr>
          </a:p>
          <a:p>
            <a:pPr marL="0" indent="0">
              <a:buNone/>
            </a:pPr>
            <a:r>
              <a:rPr lang="vi-VN" b="1" dirty="0">
                <a:solidFill>
                  <a:srgbClr val="FF0000"/>
                </a:solidFill>
                <a:latin typeface="Times New Roman" pitchFamily="18" charset="0"/>
                <a:cs typeface="Times New Roman" pitchFamily="18" charset="0"/>
              </a:rPr>
              <a:t>3. Cuộc kháng chiến chống quân xâm lược Tống (1075 - 1077</a:t>
            </a:r>
            <a:r>
              <a:rPr lang="vi-VN" b="1" dirty="0" smtClean="0">
                <a:solidFill>
                  <a:srgbClr val="FF0000"/>
                </a:solidFill>
                <a:latin typeface="Times New Roman" pitchFamily="18" charset="0"/>
                <a:cs typeface="Times New Roman" pitchFamily="18" charset="0"/>
              </a:rPr>
              <a:t>)</a:t>
            </a:r>
            <a:endParaRPr lang="en-US" b="1" dirty="0" smtClean="0">
              <a:solidFill>
                <a:srgbClr val="FF0000"/>
              </a:solidFill>
              <a:latin typeface="Times New Roman" pitchFamily="18" charset="0"/>
              <a:cs typeface="Times New Roman" pitchFamily="18" charset="0"/>
            </a:endParaRPr>
          </a:p>
          <a:p>
            <a:pPr marL="0" indent="0">
              <a:buNone/>
            </a:pPr>
            <a:r>
              <a:rPr lang="en-US" b="1" dirty="0">
                <a:solidFill>
                  <a:srgbClr val="FF0000"/>
                </a:solidFill>
                <a:latin typeface="Times New Roman" pitchFamily="18" charset="0"/>
                <a:cs typeface="Times New Roman" pitchFamily="18" charset="0"/>
              </a:rPr>
              <a:t>4. </a:t>
            </a:r>
            <a:r>
              <a:rPr lang="en-US" b="1" dirty="0" err="1">
                <a:solidFill>
                  <a:srgbClr val="FF0000"/>
                </a:solidFill>
                <a:latin typeface="Times New Roman" pitchFamily="18" charset="0"/>
                <a:cs typeface="Times New Roman" pitchFamily="18" charset="0"/>
              </a:rPr>
              <a:t>Tình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hình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kinh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tế</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xã</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hội</a:t>
            </a:r>
            <a:endParaRPr lang="en-US" b="1" dirty="0" smtClean="0">
              <a:solidFill>
                <a:srgbClr val="FF0000"/>
              </a:solidFill>
              <a:latin typeface="Times New Roman" pitchFamily="18" charset="0"/>
              <a:cs typeface="Times New Roman" pitchFamily="18" charset="0"/>
            </a:endParaRPr>
          </a:p>
          <a:p>
            <a:pPr marL="0" indent="0">
              <a:buNone/>
            </a:pPr>
            <a:r>
              <a:rPr lang="vi-VN" b="1" dirty="0">
                <a:solidFill>
                  <a:srgbClr val="FF0000"/>
                </a:solidFill>
                <a:latin typeface="Times New Roman" pitchFamily="18" charset="0"/>
                <a:cs typeface="Times New Roman" pitchFamily="18" charset="0"/>
              </a:rPr>
              <a:t>5. Những thành tựu tiêu biểu về văn hóa - giáo dục</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6636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 </a:t>
            </a:r>
            <a:r>
              <a:rPr lang="vi-VN" sz="3600" b="1" dirty="0" smtClean="0">
                <a:solidFill>
                  <a:srgbClr val="FF0000"/>
                </a:solidFill>
                <a:latin typeface="Times New Roman" pitchFamily="18" charset="0"/>
                <a:cs typeface="Times New Roman" pitchFamily="18" charset="0"/>
              </a:rPr>
              <a:t>Trình </a:t>
            </a:r>
            <a:r>
              <a:rPr lang="vi-VN" sz="3600" b="1" dirty="0">
                <a:solidFill>
                  <a:srgbClr val="FF0000"/>
                </a:solidFill>
                <a:latin typeface="Times New Roman" pitchFamily="18" charset="0"/>
                <a:cs typeface="Times New Roman" pitchFamily="18" charset="0"/>
              </a:rPr>
              <a:t>bày những thành tựu văn hoá - giáo dục tiêu biểu thời Lý.</a:t>
            </a:r>
          </a:p>
          <a:p>
            <a:pPr marL="0" indent="0" algn="just">
              <a:buNone/>
            </a:pPr>
            <a:r>
              <a:rPr lang="en-US" sz="3600" b="1" dirty="0" smtClean="0">
                <a:solidFill>
                  <a:srgbClr val="FF0000"/>
                </a:solidFill>
                <a:latin typeface="Times New Roman" pitchFamily="18" charset="0"/>
                <a:cs typeface="Times New Roman" pitchFamily="18" charset="0"/>
              </a:rPr>
              <a:t>2. </a:t>
            </a:r>
            <a:r>
              <a:rPr lang="vi-VN" sz="3600" b="1" dirty="0" smtClean="0">
                <a:solidFill>
                  <a:srgbClr val="FF0000"/>
                </a:solidFill>
                <a:latin typeface="Times New Roman" pitchFamily="18" charset="0"/>
                <a:cs typeface="Times New Roman" pitchFamily="18" charset="0"/>
              </a:rPr>
              <a:t>Việc </a:t>
            </a:r>
            <a:r>
              <a:rPr lang="vi-VN" sz="3600" b="1" dirty="0">
                <a:solidFill>
                  <a:srgbClr val="FF0000"/>
                </a:solidFill>
                <a:latin typeface="Times New Roman" pitchFamily="18" charset="0"/>
                <a:cs typeface="Times New Roman" pitchFamily="18" charset="0"/>
              </a:rPr>
              <a:t>xây dựng Văn Miếu - Quốc Tử Giám và mở khoa thi đầu tiên có ý nghĩa như thế nào?</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594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3246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 Trình </a:t>
            </a:r>
            <a:r>
              <a:rPr lang="vi-VN" sz="2800" b="1" dirty="0">
                <a:solidFill>
                  <a:srgbClr val="FF0000"/>
                </a:solidFill>
                <a:latin typeface="Times New Roman" pitchFamily="18" charset="0"/>
                <a:cs typeface="Times New Roman" pitchFamily="18" charset="0"/>
              </a:rPr>
              <a:t>bày những thành tựu văn hoá - giáo dục tiêu biểu thời Lý</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b="1" dirty="0">
                <a:solidFill>
                  <a:srgbClr val="0033CC"/>
                </a:solidFill>
                <a:latin typeface="Times New Roman" pitchFamily="18" charset="0"/>
                <a:cs typeface="Times New Roman" pitchFamily="18" charset="0"/>
              </a:rPr>
              <a:t>- Về giáo dục</a:t>
            </a:r>
          </a:p>
          <a:p>
            <a:pPr marL="0" indent="0" algn="just">
              <a:buNone/>
            </a:pPr>
            <a:r>
              <a:rPr lang="vi-VN" sz="2800" dirty="0">
                <a:solidFill>
                  <a:srgbClr val="0033CC"/>
                </a:solidFill>
                <a:latin typeface="Times New Roman" pitchFamily="18" charset="0"/>
                <a:cs typeface="Times New Roman" pitchFamily="18" charset="0"/>
              </a:rPr>
              <a:t>+ Năm 1070, Lý Thánh Tông xây dựng Văn Miếu ở Thăng Long.</a:t>
            </a:r>
          </a:p>
          <a:p>
            <a:pPr marL="0" indent="0" algn="just">
              <a:buNone/>
            </a:pPr>
            <a:r>
              <a:rPr lang="vi-VN" sz="2800" dirty="0">
                <a:solidFill>
                  <a:srgbClr val="0033CC"/>
                </a:solidFill>
                <a:latin typeface="Times New Roman" pitchFamily="18" charset="0"/>
                <a:cs typeface="Times New Roman" pitchFamily="18" charset="0"/>
              </a:rPr>
              <a:t>+ Năm 1075, triều đình tổ chức khoa thi đầu tiên.</a:t>
            </a:r>
          </a:p>
          <a:p>
            <a:pPr marL="0" indent="0" algn="just">
              <a:buNone/>
            </a:pPr>
            <a:r>
              <a:rPr lang="vi-VN" sz="2800" dirty="0">
                <a:solidFill>
                  <a:srgbClr val="0033CC"/>
                </a:solidFill>
                <a:latin typeface="Times New Roman" pitchFamily="18" charset="0"/>
                <a:cs typeface="Times New Roman" pitchFamily="18" charset="0"/>
              </a:rPr>
              <a:t>+ Năm 1076, Quốc Tử Giám được mở ra để dạy học cho con em quý tộc, quan lại.</a:t>
            </a:r>
          </a:p>
          <a:p>
            <a:pPr marL="0" indent="0" algn="just">
              <a:buNone/>
            </a:pPr>
            <a:r>
              <a:rPr lang="vi-VN" sz="2800" b="1" dirty="0">
                <a:solidFill>
                  <a:srgbClr val="0033CC"/>
                </a:solidFill>
                <a:latin typeface="Times New Roman" pitchFamily="18" charset="0"/>
                <a:cs typeface="Times New Roman" pitchFamily="18" charset="0"/>
              </a:rPr>
              <a:t>- Về văn học:</a:t>
            </a:r>
          </a:p>
          <a:p>
            <a:pPr marL="0" indent="0" algn="just">
              <a:buNone/>
            </a:pPr>
            <a:r>
              <a:rPr lang="vi-VN" sz="2800" dirty="0">
                <a:solidFill>
                  <a:srgbClr val="0033CC"/>
                </a:solidFill>
                <a:latin typeface="Times New Roman" pitchFamily="18" charset="0"/>
                <a:cs typeface="Times New Roman" pitchFamily="18" charset="0"/>
              </a:rPr>
              <a:t>+ Văn học chữ Hán bước đầu phát triển, một số tác phẩm còn giá trị giáo dục đến thời nay như "Chiếu dời đô" của Lý Công Uẩn, "Nam quốc sơn </a:t>
            </a:r>
            <a:r>
              <a:rPr lang="vi-VN" sz="2800" dirty="0" smtClean="0">
                <a:solidFill>
                  <a:srgbClr val="0033CC"/>
                </a:solidFill>
                <a:latin typeface="Times New Roman" pitchFamily="18" charset="0"/>
                <a:cs typeface="Times New Roman" pitchFamily="18" charset="0"/>
              </a:rPr>
              <a:t>hà“</a:t>
            </a:r>
            <a:r>
              <a:rPr lang="en-US" sz="2800" dirty="0" smtClean="0">
                <a:solidFill>
                  <a:srgbClr val="0033CC"/>
                </a:solidFill>
                <a:latin typeface="Times New Roman" pitchFamily="18" charset="0"/>
                <a:cs typeface="Times New Roman" pitchFamily="18" charset="0"/>
              </a:rPr>
              <a:t>(</a:t>
            </a:r>
            <a:r>
              <a:rPr lang="en-US" sz="2800" dirty="0" err="1" smtClean="0">
                <a:solidFill>
                  <a:srgbClr val="0033CC"/>
                </a:solidFill>
                <a:latin typeface="Times New Roman" pitchFamily="18" charset="0"/>
                <a:cs typeface="Times New Roman" pitchFamily="18" charset="0"/>
              </a:rPr>
              <a:t>khuyết</a:t>
            </a:r>
            <a:r>
              <a:rPr lang="en-US" sz="2800" dirty="0" smtClean="0">
                <a:solidFill>
                  <a:srgbClr val="0033CC"/>
                </a:solidFill>
                <a:latin typeface="Times New Roman" pitchFamily="18" charset="0"/>
                <a:cs typeface="Times New Roman" pitchFamily="18" charset="0"/>
              </a:rPr>
              <a:t> </a:t>
            </a:r>
            <a:r>
              <a:rPr lang="en-US" sz="2800" dirty="0" err="1" smtClean="0">
                <a:solidFill>
                  <a:srgbClr val="0033CC"/>
                </a:solidFill>
                <a:latin typeface="Times New Roman" pitchFamily="18" charset="0"/>
                <a:cs typeface="Times New Roman" pitchFamily="18" charset="0"/>
              </a:rPr>
              <a:t>danh</a:t>
            </a:r>
            <a:r>
              <a:rPr lang="en-US" sz="2800" dirty="0" smtClean="0">
                <a:solidFill>
                  <a:srgbClr val="0033CC"/>
                </a:solidFill>
                <a:latin typeface="Times New Roman" pitchFamily="18" charset="0"/>
                <a:cs typeface="Times New Roman" pitchFamily="18" charset="0"/>
              </a:rPr>
              <a:t>)</a:t>
            </a:r>
            <a:r>
              <a:rPr lang="vi-VN" sz="2800" dirty="0" smtClean="0">
                <a:solidFill>
                  <a:srgbClr val="0033CC"/>
                </a:solidFill>
                <a:latin typeface="Times New Roman" pitchFamily="18" charset="0"/>
                <a:cs typeface="Times New Roman" pitchFamily="18" charset="0"/>
              </a:rPr>
              <a:t>, </a:t>
            </a:r>
            <a:r>
              <a:rPr lang="vi-VN" sz="2800" dirty="0">
                <a:solidFill>
                  <a:srgbClr val="0033CC"/>
                </a:solidFill>
                <a:latin typeface="Times New Roman" pitchFamily="18" charset="0"/>
                <a:cs typeface="Times New Roman" pitchFamily="18" charset="0"/>
              </a:rPr>
              <a:t>"Cáo tật thị chúng" của Mãn Giác Thiền sư,...</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3477616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 Trình </a:t>
            </a:r>
            <a:r>
              <a:rPr lang="vi-VN" sz="2800" b="1" dirty="0">
                <a:solidFill>
                  <a:srgbClr val="FF0000"/>
                </a:solidFill>
                <a:latin typeface="Times New Roman" pitchFamily="18" charset="0"/>
                <a:cs typeface="Times New Roman" pitchFamily="18" charset="0"/>
              </a:rPr>
              <a:t>bày những thành tựu văn hoá - giáo dục tiêu biểu thời Lý</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Về tôn giáo:</a:t>
            </a:r>
          </a:p>
          <a:p>
            <a:pPr marL="0" indent="0" algn="just">
              <a:buNone/>
            </a:pPr>
            <a:r>
              <a:rPr lang="vi-VN" dirty="0">
                <a:solidFill>
                  <a:srgbClr val="0033CC"/>
                </a:solidFill>
                <a:latin typeface="Times New Roman" pitchFamily="18" charset="0"/>
                <a:cs typeface="Times New Roman" pitchFamily="18" charset="0"/>
              </a:rPr>
              <a:t>+ Vua quan nhà Lý và nhân dân đều tôn sùng đạo Phật. Việc xây chùa, đúc chuông, tạc tượng Phật,... được coi là việc của triều đình.</a:t>
            </a:r>
          </a:p>
          <a:p>
            <a:pPr marL="0" indent="0" algn="just">
              <a:buNone/>
            </a:pPr>
            <a:r>
              <a:rPr lang="vi-VN" dirty="0">
                <a:solidFill>
                  <a:srgbClr val="0033CC"/>
                </a:solidFill>
                <a:latin typeface="Times New Roman" pitchFamily="18" charset="0"/>
                <a:cs typeface="Times New Roman" pitchFamily="18" charset="0"/>
              </a:rPr>
              <a:t>+ Nho giáo bước đầu có vai trò trong xã hội.</a:t>
            </a:r>
          </a:p>
          <a:p>
            <a:pPr marL="0" indent="0" algn="just">
              <a:buNone/>
            </a:pPr>
            <a:r>
              <a:rPr lang="vi-VN" dirty="0">
                <a:solidFill>
                  <a:srgbClr val="0033CC"/>
                </a:solidFill>
                <a:latin typeface="Times New Roman" pitchFamily="18" charset="0"/>
                <a:cs typeface="Times New Roman" pitchFamily="18" charset="0"/>
              </a:rPr>
              <a:t>+ Đạo giáo thịnh hành, gắn kết với các tín ngưỡng dân gian. </a:t>
            </a:r>
          </a:p>
          <a:p>
            <a:pPr marL="0" indent="0" algn="just">
              <a:buNone/>
            </a:pPr>
            <a:r>
              <a:rPr lang="vi-VN" b="1" dirty="0">
                <a:solidFill>
                  <a:srgbClr val="0033CC"/>
                </a:solidFill>
                <a:latin typeface="Times New Roman" pitchFamily="18" charset="0"/>
                <a:cs typeface="Times New Roman" pitchFamily="18" charset="0"/>
              </a:rPr>
              <a:t>- Về kiến trúc: </a:t>
            </a:r>
            <a:r>
              <a:rPr lang="vi-VN" dirty="0">
                <a:solidFill>
                  <a:srgbClr val="0033CC"/>
                </a:solidFill>
                <a:latin typeface="Times New Roman" pitchFamily="18" charset="0"/>
                <a:cs typeface="Times New Roman" pitchFamily="18" charset="0"/>
              </a:rPr>
              <a:t>nhiều công trình nổi tiếng như chuông Quy Điền, tháp Báo Thiên, chùa Một Cột, đặc biệt là Hoàng thành Thăng Long,...</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15898025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stretch>
            <a:fillRect/>
          </a:stretch>
        </p:blipFill>
        <p:spPr>
          <a:xfrm>
            <a:off x="-228600" y="-152400"/>
            <a:ext cx="9601200" cy="7010400"/>
          </a:xfrm>
          <a:prstGeom prst="rect">
            <a:avLst/>
          </a:prstGeom>
        </p:spPr>
      </p:pic>
    </p:spTree>
    <p:extLst>
      <p:ext uri="{BB962C8B-B14F-4D97-AF65-F5344CB8AC3E}">
        <p14:creationId xmlns:p14="http://schemas.microsoft.com/office/powerpoint/2010/main" val="1385321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858000"/>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1. Trình </a:t>
            </a:r>
            <a:r>
              <a:rPr lang="vi-VN" sz="2800" b="1" dirty="0">
                <a:solidFill>
                  <a:srgbClr val="FF0000"/>
                </a:solidFill>
                <a:latin typeface="Times New Roman" pitchFamily="18" charset="0"/>
                <a:cs typeface="Times New Roman" pitchFamily="18" charset="0"/>
              </a:rPr>
              <a:t>bày những thành tựu văn hoá - giáo dục tiêu biểu thời Lý</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t>
            </a: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Về nghệ thuật điêu khắc:</a:t>
            </a:r>
          </a:p>
          <a:p>
            <a:pPr marL="0" indent="0" algn="just">
              <a:buNone/>
            </a:pPr>
            <a:r>
              <a:rPr lang="vi-VN" dirty="0">
                <a:solidFill>
                  <a:srgbClr val="0033CC"/>
                </a:solidFill>
                <a:latin typeface="Times New Roman" pitchFamily="18" charset="0"/>
                <a:cs typeface="Times New Roman" pitchFamily="18" charset="0"/>
              </a:rPr>
              <a:t>+ Phát triển đa dạng, độc đáo và tinh tế được thể hiện trên các tượng Phật, các bệ đá hình hoa sen hay trên đồ gốm. </a:t>
            </a:r>
          </a:p>
          <a:p>
            <a:pPr marL="0" indent="0" algn="just">
              <a:buNone/>
            </a:pPr>
            <a:r>
              <a:rPr lang="vi-VN" dirty="0">
                <a:solidFill>
                  <a:srgbClr val="0033CC"/>
                </a:solidFill>
                <a:latin typeface="Times New Roman" pitchFamily="18" charset="0"/>
                <a:cs typeface="Times New Roman" pitchFamily="18" charset="0"/>
              </a:rPr>
              <a:t>+ Hình tượng con rồng mình trơn, toàn thân uốn khúc mềm mại, uyển chuyển là một hình tượng nghệ thuật độc đáo thời Lý.</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dirty="0" smtClean="0">
              <a:solidFill>
                <a:srgbClr val="0033CC"/>
              </a:solidFill>
            </a:endParaRPr>
          </a:p>
          <a:p>
            <a:endParaRPr lang="en-US" dirty="0"/>
          </a:p>
          <a:p>
            <a:endParaRPr lang="en-US" dirty="0"/>
          </a:p>
        </p:txBody>
      </p:sp>
    </p:spTree>
    <p:extLst>
      <p:ext uri="{BB962C8B-B14F-4D97-AF65-F5344CB8AC3E}">
        <p14:creationId xmlns:p14="http://schemas.microsoft.com/office/powerpoint/2010/main" val="1070681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6705600"/>
          </a:xfrm>
        </p:spPr>
        <p:txBody>
          <a:bodyPr>
            <a:normAutofit/>
          </a:bodyPr>
          <a:lstStyle/>
          <a:p>
            <a:pPr marL="0" indent="0" algn="just">
              <a:buNone/>
            </a:pPr>
            <a:r>
              <a:rPr lang="vi-VN" sz="3600" b="1" dirty="0" smtClean="0">
                <a:solidFill>
                  <a:srgbClr val="FF0000"/>
                </a:solidFill>
                <a:latin typeface="Times New Roman" pitchFamily="18" charset="0"/>
                <a:cs typeface="Times New Roman" pitchFamily="18" charset="0"/>
              </a:rPr>
              <a:t>2</a:t>
            </a:r>
            <a:r>
              <a:rPr lang="vi-VN" sz="3600" b="1" dirty="0">
                <a:solidFill>
                  <a:srgbClr val="FF0000"/>
                </a:solidFill>
                <a:latin typeface="Times New Roman" pitchFamily="18" charset="0"/>
                <a:cs typeface="Times New Roman" pitchFamily="18" charset="0"/>
              </a:rPr>
              <a:t>. Việc xây dựng Văn Miếu - Quốc Tử Giám và mở khoa thi đầu tiên có ý nghĩa như thế nào</a:t>
            </a:r>
            <a:r>
              <a:rPr lang="vi-VN" sz="3600" b="1" dirty="0" smtClean="0">
                <a:solidFill>
                  <a:srgbClr val="FF0000"/>
                </a:solidFill>
                <a:latin typeface="Times New Roman" pitchFamily="18" charset="0"/>
                <a:cs typeface="Times New Roman" pitchFamily="18" charset="0"/>
              </a:rPr>
              <a:t>?</a:t>
            </a:r>
            <a:endParaRPr lang="en-US" sz="3600" b="1" dirty="0" smtClean="0">
              <a:solidFill>
                <a:srgbClr val="FF0000"/>
              </a:solidFill>
              <a:latin typeface="Times New Roman" pitchFamily="18" charset="0"/>
              <a:cs typeface="Times New Roman" pitchFamily="18" charset="0"/>
            </a:endParaRPr>
          </a:p>
          <a:p>
            <a:pPr marL="0" indent="0" algn="just">
              <a:buNone/>
            </a:pPr>
            <a:r>
              <a:rPr lang="en-US" sz="3600" dirty="0">
                <a:solidFill>
                  <a:srgbClr val="0033CC"/>
                </a:solidFill>
                <a:latin typeface="Times New Roman" pitchFamily="18" charset="0"/>
                <a:cs typeface="Times New Roman" pitchFamily="18" charset="0"/>
              </a:rPr>
              <a:t> </a:t>
            </a: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Việc </a:t>
            </a:r>
            <a:r>
              <a:rPr lang="vi-VN" sz="3600" dirty="0">
                <a:solidFill>
                  <a:srgbClr val="0033CC"/>
                </a:solidFill>
                <a:latin typeface="Times New Roman" pitchFamily="18" charset="0"/>
                <a:cs typeface="Times New Roman" pitchFamily="18" charset="0"/>
              </a:rPr>
              <a:t>xây dựng Văn Miếu - Quốc Tử Giám và mở khoa thi đầu tiên đã cho thấy sự quan tâm của nhà Lý đối với giáo dục, coi trọng người hiền tài và công cuộc xây dựng đất nước. </a:t>
            </a:r>
            <a:endParaRPr lang="en-US" sz="3600" dirty="0" smtClean="0">
              <a:solidFill>
                <a:srgbClr val="0033CC"/>
              </a:solidFill>
              <a:latin typeface="Times New Roman" pitchFamily="18" charset="0"/>
              <a:cs typeface="Times New Roman" pitchFamily="18" charset="0"/>
            </a:endParaRPr>
          </a:p>
          <a:p>
            <a:pPr marL="0" indent="0" algn="just">
              <a:buNone/>
            </a:pPr>
            <a:r>
              <a:rPr lang="en-US" sz="3600" dirty="0" smtClean="0">
                <a:solidFill>
                  <a:srgbClr val="0033CC"/>
                </a:solidFill>
                <a:latin typeface="Times New Roman" pitchFamily="18" charset="0"/>
                <a:cs typeface="Times New Roman" pitchFamily="18" charset="0"/>
              </a:rPr>
              <a:t>- </a:t>
            </a:r>
            <a:r>
              <a:rPr lang="vi-VN" sz="3600" dirty="0" smtClean="0">
                <a:solidFill>
                  <a:srgbClr val="0033CC"/>
                </a:solidFill>
                <a:latin typeface="Times New Roman" pitchFamily="18" charset="0"/>
                <a:cs typeface="Times New Roman" pitchFamily="18" charset="0"/>
              </a:rPr>
              <a:t>Nhà </a:t>
            </a:r>
            <a:r>
              <a:rPr lang="vi-VN" sz="3600" dirty="0">
                <a:solidFill>
                  <a:srgbClr val="0033CC"/>
                </a:solidFill>
                <a:latin typeface="Times New Roman" pitchFamily="18" charset="0"/>
                <a:cs typeface="Times New Roman" pitchFamily="18" charset="0"/>
              </a:rPr>
              <a:t>Lý chú trọng bồi dưỡng nhân tài, đào tạo những người tài giỏi để bổ nhiệm làm quan, cùng tham gia xây dựng đất nước.</a:t>
            </a:r>
            <a:endParaRPr lang="en-US" sz="3600" dirty="0" smtClean="0">
              <a:solidFill>
                <a:srgbClr val="0033CC"/>
              </a:solidFill>
              <a:latin typeface="Times New Roman" pitchFamily="18" charset="0"/>
              <a:cs typeface="Times New Roman" pitchFamily="18" charset="0"/>
            </a:endParaRPr>
          </a:p>
          <a:p>
            <a:pPr marL="0" indent="0" algn="just">
              <a:buNone/>
            </a:pPr>
            <a:endParaRPr lang="vi-VN" sz="2800" b="1"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23624379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685800"/>
          </a:xfrm>
        </p:spPr>
        <p:txBody>
          <a:bodyPr>
            <a:normAutofit fontScale="90000"/>
          </a:bodyPr>
          <a:lstStyle/>
          <a:p>
            <a:r>
              <a:rPr lang="vi-VN" sz="2200" b="1" dirty="0" smtClean="0">
                <a:solidFill>
                  <a:srgbClr val="FF0000"/>
                </a:solidFill>
                <a:latin typeface="Times New Roman" pitchFamily="18" charset="0"/>
                <a:cs typeface="Times New Roman" pitchFamily="18" charset="0"/>
              </a:rPr>
              <a:t>BÀI </a:t>
            </a:r>
            <a:r>
              <a:rPr lang="vi-VN" sz="2200" b="1" dirty="0">
                <a:solidFill>
                  <a:srgbClr val="FF0000"/>
                </a:solidFill>
                <a:latin typeface="Times New Roman" pitchFamily="18" charset="0"/>
                <a:cs typeface="Times New Roman" pitchFamily="18" charset="0"/>
              </a:rPr>
              <a:t>15. CÔNG CUỘC XÂY DỰNG VÀ BẢO VỀ ĐẤT NƯỚC THỜI </a:t>
            </a:r>
            <a:r>
              <a:rPr lang="vi-VN" sz="2200" b="1" dirty="0" smtClean="0">
                <a:solidFill>
                  <a:srgbClr val="FF0000"/>
                </a:solidFill>
                <a:latin typeface="Times New Roman" pitchFamily="18" charset="0"/>
                <a:cs typeface="Times New Roman" pitchFamily="18" charset="0"/>
              </a:rPr>
              <a:t>LÝ</a:t>
            </a:r>
            <a:r>
              <a:rPr lang="en-US" sz="2200" b="1" dirty="0" smtClean="0">
                <a:solidFill>
                  <a:srgbClr val="FF0000"/>
                </a:solidFill>
                <a:latin typeface="Times New Roman" pitchFamily="18" charset="0"/>
                <a:cs typeface="Times New Roman" pitchFamily="18" charset="0"/>
              </a:rPr>
              <a:t/>
            </a:r>
            <a:br>
              <a:rPr lang="en-US" sz="2200" b="1" dirty="0" smtClean="0">
                <a:solidFill>
                  <a:srgbClr val="FF0000"/>
                </a:solidFill>
                <a:latin typeface="Times New Roman" pitchFamily="18" charset="0"/>
                <a:cs typeface="Times New Roman" pitchFamily="18" charset="0"/>
              </a:rPr>
            </a:br>
            <a:r>
              <a:rPr lang="vi-VN" sz="2200" b="1" dirty="0" smtClean="0">
                <a:solidFill>
                  <a:srgbClr val="FF0000"/>
                </a:solidFill>
                <a:latin typeface="Times New Roman" pitchFamily="18" charset="0"/>
                <a:cs typeface="Times New Roman" pitchFamily="18" charset="0"/>
              </a:rPr>
              <a:t> </a:t>
            </a:r>
            <a:r>
              <a:rPr lang="vi-VN" sz="2200" b="1" dirty="0">
                <a:solidFill>
                  <a:srgbClr val="FF0000"/>
                </a:solidFill>
                <a:latin typeface="Times New Roman" pitchFamily="18" charset="0"/>
                <a:cs typeface="Times New Roman" pitchFamily="18" charset="0"/>
              </a:rPr>
              <a:t>(1009-1225</a:t>
            </a:r>
            <a:r>
              <a:rPr lang="vi-VN" sz="2200" b="1" dirty="0" smtClean="0">
                <a:solidFill>
                  <a:srgbClr val="FF0000"/>
                </a:solidFill>
                <a:latin typeface="Times New Roman" pitchFamily="18" charset="0"/>
                <a:cs typeface="Times New Roman" pitchFamily="18" charset="0"/>
              </a:rPr>
              <a:t>)</a:t>
            </a:r>
            <a:endParaRPr lang="en-US" sz="2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609600"/>
            <a:ext cx="9144000" cy="4983163"/>
          </a:xfrm>
        </p:spPr>
        <p:txBody>
          <a:bodyPr>
            <a:normAutofit/>
          </a:bodyPr>
          <a:lstStyle/>
          <a:p>
            <a:pPr marL="0" indent="0">
              <a:buNone/>
            </a:pPr>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Sự</a:t>
            </a:r>
            <a:r>
              <a:rPr lang="en-US" sz="2800" b="1" dirty="0" smtClean="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thành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nhà</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Lý</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chính</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trị</a:t>
            </a:r>
            <a:endParaRPr lang="en-US" sz="2800" b="1" dirty="0" smtClean="0">
              <a:solidFill>
                <a:srgbClr val="FF0000"/>
              </a:solidFill>
              <a:latin typeface="Times New Roman" pitchFamily="18" charset="0"/>
              <a:cs typeface="Times New Roman" pitchFamily="18" charset="0"/>
            </a:endParaRPr>
          </a:p>
          <a:p>
            <a:pPr marL="0" indent="0">
              <a:buNone/>
            </a:pPr>
            <a:r>
              <a:rPr lang="vi-VN" sz="2800" b="1" dirty="0">
                <a:solidFill>
                  <a:srgbClr val="FF0000"/>
                </a:solidFill>
                <a:latin typeface="Times New Roman" pitchFamily="18" charset="0"/>
                <a:cs typeface="Times New Roman" pitchFamily="18" charset="0"/>
              </a:rPr>
              <a:t>3. Cuộc kháng chiến chống quân xâm lược Tống (1075 - 1077</a:t>
            </a:r>
            <a:r>
              <a:rPr lang="vi-VN"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a:p>
            <a:pPr marL="0" indent="0">
              <a:buNone/>
            </a:pPr>
            <a:r>
              <a:rPr lang="en-US" sz="2800" b="1" dirty="0">
                <a:solidFill>
                  <a:srgbClr val="FF0000"/>
                </a:solidFill>
                <a:latin typeface="Times New Roman" pitchFamily="18" charset="0"/>
                <a:cs typeface="Times New Roman" pitchFamily="18" charset="0"/>
              </a:rPr>
              <a:t>4. </a:t>
            </a:r>
            <a:r>
              <a:rPr lang="en-US" sz="2800" b="1" dirty="0" err="1">
                <a:solidFill>
                  <a:srgbClr val="FF0000"/>
                </a:solidFill>
                <a:latin typeface="Times New Roman" pitchFamily="18" charset="0"/>
                <a:cs typeface="Times New Roman" pitchFamily="18" charset="0"/>
              </a:rPr>
              <a:t>Tình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hình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kinh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tế</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xã</a:t>
            </a:r>
            <a:r>
              <a:rPr lang="en-US" sz="2800" b="1" dirty="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hội</a:t>
            </a:r>
            <a:endParaRPr lang="en-US" sz="2800" b="1" dirty="0" smtClean="0">
              <a:solidFill>
                <a:srgbClr val="FF0000"/>
              </a:solidFill>
              <a:latin typeface="Times New Roman" pitchFamily="18" charset="0"/>
              <a:cs typeface="Times New Roman" pitchFamily="18" charset="0"/>
            </a:endParaRPr>
          </a:p>
          <a:p>
            <a:pPr marL="0" indent="0">
              <a:buNone/>
            </a:pPr>
            <a:r>
              <a:rPr lang="vi-VN" sz="2800" b="1" dirty="0">
                <a:solidFill>
                  <a:srgbClr val="FF0000"/>
                </a:solidFill>
                <a:latin typeface="Times New Roman" pitchFamily="18" charset="0"/>
                <a:cs typeface="Times New Roman" pitchFamily="18" charset="0"/>
              </a:rPr>
              <a:t>5. Những thành tựu tiêu biểu về văn hóa - giáo dục</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95326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34636"/>
            <a:ext cx="9178636" cy="7273636"/>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5</a:t>
            </a:r>
            <a:r>
              <a:rPr lang="vi-VN" sz="2800" b="1" dirty="0">
                <a:solidFill>
                  <a:srgbClr val="FF0000"/>
                </a:solidFill>
                <a:latin typeface="Times New Roman" pitchFamily="18" charset="0"/>
                <a:cs typeface="Times New Roman" pitchFamily="18" charset="0"/>
              </a:rPr>
              <a:t>. Những thành tựu tiêu biểu về văn hóa - giáo </a:t>
            </a:r>
            <a:r>
              <a:rPr lang="vi-VN" sz="2800" b="1" dirty="0" smtClean="0">
                <a:solidFill>
                  <a:srgbClr val="FF0000"/>
                </a:solidFill>
                <a:latin typeface="Times New Roman" pitchFamily="18" charset="0"/>
                <a:cs typeface="Times New Roman" pitchFamily="18" charset="0"/>
              </a:rPr>
              <a:t>dục</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a:solidFill>
                  <a:srgbClr val="0033CC"/>
                </a:solidFill>
                <a:latin typeface="Times New Roman" pitchFamily="18" charset="0"/>
                <a:cs typeface="Times New Roman" pitchFamily="18" charset="0"/>
              </a:rPr>
              <a:t>- Về giáo dục</a:t>
            </a:r>
          </a:p>
          <a:p>
            <a:pPr marL="0" indent="0" algn="just">
              <a:buNone/>
            </a:pPr>
            <a:r>
              <a:rPr lang="vi-VN" dirty="0">
                <a:solidFill>
                  <a:srgbClr val="0033CC"/>
                </a:solidFill>
                <a:latin typeface="Times New Roman" pitchFamily="18" charset="0"/>
                <a:cs typeface="Times New Roman" pitchFamily="18" charset="0"/>
              </a:rPr>
              <a:t>+ Năm 1070, Lý Thánh Tông xây dựng Văn Miếu ở Thăng Long.</a:t>
            </a:r>
          </a:p>
          <a:p>
            <a:pPr marL="0" indent="0" algn="just">
              <a:buNone/>
            </a:pPr>
            <a:r>
              <a:rPr lang="vi-VN" dirty="0">
                <a:solidFill>
                  <a:srgbClr val="0033CC"/>
                </a:solidFill>
                <a:latin typeface="Times New Roman" pitchFamily="18" charset="0"/>
                <a:cs typeface="Times New Roman" pitchFamily="18" charset="0"/>
              </a:rPr>
              <a:t>+ Năm 1075, triều đình tổ chức khoa thi đầu tiên.</a:t>
            </a:r>
          </a:p>
          <a:p>
            <a:pPr marL="0" indent="0" algn="just">
              <a:buNone/>
            </a:pPr>
            <a:r>
              <a:rPr lang="vi-VN" dirty="0">
                <a:solidFill>
                  <a:srgbClr val="0033CC"/>
                </a:solidFill>
                <a:latin typeface="Times New Roman" pitchFamily="18" charset="0"/>
                <a:cs typeface="Times New Roman" pitchFamily="18" charset="0"/>
              </a:rPr>
              <a:t>+ Năm 1076, Quốc Tử Giám được mở ra để dạy học cho con em quý tộc, quan lại.</a:t>
            </a:r>
          </a:p>
          <a:p>
            <a:pPr marL="0" indent="0" algn="just">
              <a:buNone/>
            </a:pPr>
            <a:r>
              <a:rPr lang="vi-VN" b="1" dirty="0">
                <a:solidFill>
                  <a:srgbClr val="0033CC"/>
                </a:solidFill>
                <a:latin typeface="Times New Roman" pitchFamily="18" charset="0"/>
                <a:cs typeface="Times New Roman" pitchFamily="18" charset="0"/>
              </a:rPr>
              <a:t>- Về văn học:</a:t>
            </a:r>
          </a:p>
          <a:p>
            <a:pPr marL="0" indent="0" algn="just">
              <a:buNone/>
            </a:pPr>
            <a:r>
              <a:rPr lang="vi-VN" dirty="0">
                <a:solidFill>
                  <a:srgbClr val="0033CC"/>
                </a:solidFill>
                <a:latin typeface="Times New Roman" pitchFamily="18" charset="0"/>
                <a:cs typeface="Times New Roman" pitchFamily="18" charset="0"/>
              </a:rPr>
              <a:t>+ Văn học chữ Hán bước đầu phát triển, một số tác phẩm còn giá trị giáo dục đến thời nay như "Chiếu dời đô" của Lý Công Uẩn, "Nam quốc sơn </a:t>
            </a:r>
            <a:r>
              <a:rPr lang="vi-VN" dirty="0" smtClean="0">
                <a:solidFill>
                  <a:srgbClr val="0033CC"/>
                </a:solidFill>
                <a:latin typeface="Times New Roman" pitchFamily="18" charset="0"/>
                <a:cs typeface="Times New Roman" pitchFamily="18" charset="0"/>
              </a:rPr>
              <a:t>hà“</a:t>
            </a:r>
            <a:r>
              <a:rPr lang="en-US" dirty="0" smtClean="0">
                <a:solidFill>
                  <a:srgbClr val="0033CC"/>
                </a:solidFill>
                <a:latin typeface="Times New Roman" pitchFamily="18" charset="0"/>
                <a:cs typeface="Times New Roman" pitchFamily="18" charset="0"/>
              </a:rPr>
              <a:t>(KD)</a:t>
            </a: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"Cáo tật thị chúng" của Mãn Giác Thiền sư,...</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2918530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20782"/>
            <a:ext cx="9178636" cy="7031182"/>
          </a:xfrm>
        </p:spPr>
        <p:txBody>
          <a:bodyPr>
            <a:normAutofit/>
          </a:bodyPr>
          <a:lstStyle/>
          <a:p>
            <a:pPr marL="0" indent="0" algn="just">
              <a:buNone/>
            </a:pPr>
            <a:r>
              <a:rPr lang="vi-VN" sz="2800" b="1" dirty="0" smtClean="0">
                <a:solidFill>
                  <a:srgbClr val="FF0000"/>
                </a:solidFill>
                <a:latin typeface="Times New Roman" pitchFamily="18" charset="0"/>
                <a:cs typeface="Times New Roman" pitchFamily="18" charset="0"/>
              </a:rPr>
              <a:t>5</a:t>
            </a:r>
            <a:r>
              <a:rPr lang="vi-VN" sz="2800" b="1" dirty="0">
                <a:solidFill>
                  <a:srgbClr val="FF0000"/>
                </a:solidFill>
                <a:latin typeface="Times New Roman" pitchFamily="18" charset="0"/>
                <a:cs typeface="Times New Roman" pitchFamily="18" charset="0"/>
              </a:rPr>
              <a:t>. Những thành tựu tiêu biểu về văn hóa - giáo </a:t>
            </a:r>
            <a:r>
              <a:rPr lang="vi-VN" sz="2800" b="1" dirty="0" smtClean="0">
                <a:solidFill>
                  <a:srgbClr val="FF0000"/>
                </a:solidFill>
                <a:latin typeface="Times New Roman" pitchFamily="18" charset="0"/>
                <a:cs typeface="Times New Roman" pitchFamily="18" charset="0"/>
              </a:rPr>
              <a:t>dục</a:t>
            </a:r>
            <a:endParaRPr lang="en-US" sz="2800" b="1" dirty="0" smtClean="0">
              <a:solidFill>
                <a:srgbClr val="FF0000"/>
              </a:solidFill>
              <a:latin typeface="Times New Roman" pitchFamily="18" charset="0"/>
              <a:cs typeface="Times New Roman" pitchFamily="18" charset="0"/>
            </a:endParaRP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Về tôn giáo:</a:t>
            </a:r>
          </a:p>
          <a:p>
            <a:pPr marL="0" indent="0" algn="just">
              <a:buNone/>
            </a:pPr>
            <a:r>
              <a:rPr lang="vi-VN" dirty="0">
                <a:solidFill>
                  <a:srgbClr val="0033CC"/>
                </a:solidFill>
                <a:latin typeface="Times New Roman" pitchFamily="18" charset="0"/>
                <a:cs typeface="Times New Roman" pitchFamily="18" charset="0"/>
              </a:rPr>
              <a:t>+ Vua quan nhà Lý và nhân dân đều tôn sùng đạo Phật. Việc xây chùa, đúc chuông, tạc tượng Phật,... </a:t>
            </a:r>
          </a:p>
          <a:p>
            <a:pPr marL="0" indent="0" algn="just">
              <a:buNone/>
            </a:pPr>
            <a:r>
              <a:rPr lang="vi-VN" dirty="0">
                <a:solidFill>
                  <a:srgbClr val="0033CC"/>
                </a:solidFill>
                <a:latin typeface="Times New Roman" pitchFamily="18" charset="0"/>
                <a:cs typeface="Times New Roman" pitchFamily="18" charset="0"/>
              </a:rPr>
              <a:t>+ Nho giáo bước đầu có vai trò trong xã hội.</a:t>
            </a:r>
          </a:p>
          <a:p>
            <a:pPr marL="0" indent="0" algn="just">
              <a:buNone/>
            </a:pPr>
            <a:r>
              <a:rPr lang="vi-VN" dirty="0">
                <a:solidFill>
                  <a:srgbClr val="0033CC"/>
                </a:solidFill>
                <a:latin typeface="Times New Roman" pitchFamily="18" charset="0"/>
                <a:cs typeface="Times New Roman" pitchFamily="18" charset="0"/>
              </a:rPr>
              <a:t>+ Đạo giáo thịnh hành, gắn kết với các tín ngưỡng dân gian. </a:t>
            </a:r>
          </a:p>
          <a:p>
            <a:pPr marL="0" indent="0" algn="just">
              <a:buNone/>
            </a:pPr>
            <a:r>
              <a:rPr lang="vi-VN" b="1" dirty="0">
                <a:solidFill>
                  <a:srgbClr val="0033CC"/>
                </a:solidFill>
                <a:latin typeface="Times New Roman" pitchFamily="18" charset="0"/>
                <a:cs typeface="Times New Roman" pitchFamily="18" charset="0"/>
              </a:rPr>
              <a:t>- Về kiến trúc: </a:t>
            </a:r>
            <a:r>
              <a:rPr lang="vi-VN" dirty="0">
                <a:solidFill>
                  <a:srgbClr val="0033CC"/>
                </a:solidFill>
                <a:latin typeface="Times New Roman" pitchFamily="18" charset="0"/>
                <a:cs typeface="Times New Roman" pitchFamily="18" charset="0"/>
              </a:rPr>
              <a:t>nhiều công trình nổi tiếng như chuông Quy Điền, tháp Báo Thiên, chùa Một Cột, đặc biệt là Hoàng thành Thăng Long,...</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9423250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34636" y="-20782"/>
            <a:ext cx="9178636" cy="7031182"/>
          </a:xfrm>
        </p:spPr>
        <p:txBody>
          <a:bodyPr>
            <a:normAutofit/>
          </a:bodyPr>
          <a:lstStyle/>
          <a:p>
            <a:pPr marL="0" indent="0" algn="just">
              <a:buNone/>
            </a:pPr>
            <a:r>
              <a:rPr lang="vi-VN" b="1" dirty="0" smtClean="0">
                <a:solidFill>
                  <a:srgbClr val="FF0000"/>
                </a:solidFill>
                <a:latin typeface="Times New Roman" pitchFamily="18" charset="0"/>
                <a:cs typeface="Times New Roman" pitchFamily="18" charset="0"/>
              </a:rPr>
              <a:t>5</a:t>
            </a:r>
            <a:r>
              <a:rPr lang="vi-VN" b="1" dirty="0">
                <a:solidFill>
                  <a:srgbClr val="FF0000"/>
                </a:solidFill>
                <a:latin typeface="Times New Roman" pitchFamily="18" charset="0"/>
                <a:cs typeface="Times New Roman" pitchFamily="18" charset="0"/>
              </a:rPr>
              <a:t>. Những thành tựu tiêu biểu về văn hóa - giáo </a:t>
            </a:r>
            <a:r>
              <a:rPr lang="vi-VN" b="1" dirty="0" smtClean="0">
                <a:solidFill>
                  <a:srgbClr val="FF0000"/>
                </a:solidFill>
                <a:latin typeface="Times New Roman" pitchFamily="18" charset="0"/>
                <a:cs typeface="Times New Roman" pitchFamily="18" charset="0"/>
              </a:rPr>
              <a:t>dục</a:t>
            </a:r>
            <a:endParaRPr lang="en-US" b="1" dirty="0" smtClean="0">
              <a:solidFill>
                <a:srgbClr val="FF0000"/>
              </a:solidFill>
              <a:latin typeface="Times New Roman" pitchFamily="18" charset="0"/>
              <a:cs typeface="Times New Roman" pitchFamily="18" charset="0"/>
            </a:endParaRPr>
          </a:p>
          <a:p>
            <a:pPr marL="0" indent="0" algn="just">
              <a:buNone/>
            </a:pPr>
            <a:r>
              <a:rPr lang="en-US" b="1" dirty="0" smtClean="0">
                <a:solidFill>
                  <a:srgbClr val="0033CC"/>
                </a:solidFill>
                <a:latin typeface="Times New Roman" pitchFamily="18" charset="0"/>
                <a:cs typeface="Times New Roman" pitchFamily="18" charset="0"/>
              </a:rPr>
              <a:t>……………………………………….</a:t>
            </a:r>
          </a:p>
          <a:p>
            <a:pPr marL="0" indent="0" algn="just">
              <a:buNone/>
            </a:pPr>
            <a:r>
              <a:rPr lang="vi-VN" b="1" dirty="0" smtClean="0">
                <a:solidFill>
                  <a:srgbClr val="0033CC"/>
                </a:solidFill>
                <a:latin typeface="Times New Roman" pitchFamily="18" charset="0"/>
                <a:cs typeface="Times New Roman" pitchFamily="18" charset="0"/>
              </a:rPr>
              <a:t>- </a:t>
            </a:r>
            <a:r>
              <a:rPr lang="vi-VN" b="1" dirty="0">
                <a:solidFill>
                  <a:srgbClr val="0033CC"/>
                </a:solidFill>
                <a:latin typeface="Times New Roman" pitchFamily="18" charset="0"/>
                <a:cs typeface="Times New Roman" pitchFamily="18" charset="0"/>
              </a:rPr>
              <a:t>Về nghệ thuật điêu khắc:</a:t>
            </a:r>
          </a:p>
          <a:p>
            <a:pPr marL="0" indent="0" algn="just">
              <a:buNone/>
            </a:pPr>
            <a:r>
              <a:rPr lang="vi-VN" dirty="0">
                <a:solidFill>
                  <a:srgbClr val="0033CC"/>
                </a:solidFill>
                <a:latin typeface="Times New Roman" pitchFamily="18" charset="0"/>
                <a:cs typeface="Times New Roman" pitchFamily="18" charset="0"/>
              </a:rPr>
              <a:t>+ Phát triển đa dạng, độc đáo và tinh tế được thể hiện trên các tượng Phật, các bệ đá hình hoa sen hay trên đồ gốm. </a:t>
            </a:r>
          </a:p>
          <a:p>
            <a:pPr marL="0" indent="0" algn="just">
              <a:buNone/>
            </a:pPr>
            <a:r>
              <a:rPr lang="vi-VN" dirty="0">
                <a:solidFill>
                  <a:srgbClr val="0033CC"/>
                </a:solidFill>
                <a:latin typeface="Times New Roman" pitchFamily="18" charset="0"/>
                <a:cs typeface="Times New Roman" pitchFamily="18" charset="0"/>
              </a:rPr>
              <a:t>+ Hình tượng con rồng mình trơn, toàn thân uốn khúc mềm mại, uyển chuyển là một hình tượng nghệ thuật độc đáo thời Lý.</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en-US" sz="28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7833066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858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5334000"/>
          </a:xfrm>
        </p:spPr>
        <p:txBody>
          <a:bodyPr/>
          <a:lstStyle/>
          <a:p>
            <a:pPr marL="0" indent="0" algn="just">
              <a:buNone/>
            </a:pP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 </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Từ thông tin bài học, hãy vẽ sơ đồ tư duy thể hiện những nét chính về tình hình chính trị, kinh tế, xã hội và văn hoá, giáo dục thời Lý.</a:t>
            </a:r>
            <a:endParaRPr lang="en-US"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2854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85800"/>
          </a:xfrm>
        </p:spPr>
        <p:txBody>
          <a:bodyPr>
            <a:noAutofit/>
          </a:bodyPr>
          <a:lstStyle/>
          <a:p>
            <a:r>
              <a:rPr lang="en-US" sz="3200" b="1" dirty="0" smtClean="0">
                <a:solidFill>
                  <a:srgbClr val="FF0000"/>
                </a:solidFill>
                <a:latin typeface="Times New Roman" pitchFamily="18" charset="0"/>
                <a:cs typeface="Times New Roman" pitchFamily="18" charset="0"/>
              </a:rPr>
              <a:t>LUYỆN TẬP</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5334000"/>
          </a:xfrm>
        </p:spPr>
        <p:txBody>
          <a:bodyPr/>
          <a:lstStyle/>
          <a:p>
            <a:pPr marL="0" indent="0" algn="just">
              <a:buNone/>
            </a:pPr>
            <a:endParaRPr lang="en-US" dirty="0"/>
          </a:p>
          <a:p>
            <a:endParaRPr lang="en-US" dirty="0"/>
          </a:p>
        </p:txBody>
      </p:sp>
    </p:spTree>
    <p:extLst>
      <p:ext uri="{BB962C8B-B14F-4D97-AF65-F5344CB8AC3E}">
        <p14:creationId xmlns:p14="http://schemas.microsoft.com/office/powerpoint/2010/main" val="36324794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85800"/>
          </a:xfrm>
        </p:spPr>
        <p:txBody>
          <a:bodyPr>
            <a:noAutofit/>
          </a:bodyPr>
          <a:lstStyle/>
          <a:p>
            <a:r>
              <a:rPr lang="en-US" sz="3200" b="1" dirty="0" smtClean="0">
                <a:solidFill>
                  <a:srgbClr val="FF0000"/>
                </a:solidFill>
                <a:latin typeface="Times New Roman" pitchFamily="18" charset="0"/>
                <a:cs typeface="Times New Roman" pitchFamily="18" charset="0"/>
              </a:rPr>
              <a:t>VẬN DỤNG</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685800"/>
            <a:ext cx="9178636" cy="5334000"/>
          </a:xfrm>
        </p:spPr>
        <p:txBody>
          <a:bodyPr/>
          <a:lstStyle/>
          <a:p>
            <a:pPr marL="0" indent="0" algn="just">
              <a:buNone/>
            </a:pPr>
            <a:r>
              <a:rPr lang="en-US" b="1" dirty="0" smtClean="0">
                <a:solidFill>
                  <a:srgbClr val="FF0000"/>
                </a:solidFill>
                <a:latin typeface="Times New Roman" pitchFamily="18" charset="0"/>
                <a:cs typeface="Times New Roman" pitchFamily="18" charset="0"/>
              </a:rPr>
              <a:t>1. </a:t>
            </a:r>
            <a:r>
              <a:rPr lang="vi-VN" b="1" dirty="0" smtClean="0">
                <a:solidFill>
                  <a:srgbClr val="FF0000"/>
                </a:solidFill>
                <a:latin typeface="Times New Roman" pitchFamily="18" charset="0"/>
                <a:cs typeface="Times New Roman" pitchFamily="18" charset="0"/>
              </a:rPr>
              <a:t> </a:t>
            </a:r>
            <a:r>
              <a:rPr lang="vi-VN" b="1" dirty="0">
                <a:solidFill>
                  <a:srgbClr val="FF0000"/>
                </a:solidFill>
                <a:latin typeface="Times New Roman" pitchFamily="18" charset="0"/>
                <a:cs typeface="Times New Roman" pitchFamily="18" charset="0"/>
              </a:rPr>
              <a:t>Hãy sưu tập tư liệu và chọn giới thiệu một di sản lịch sử - văn hoá thời Lý mà em thích nhất. Giải thích vì </a:t>
            </a:r>
            <a:r>
              <a:rPr lang="vi-VN" b="1" dirty="0" smtClean="0">
                <a:solidFill>
                  <a:srgbClr val="FF0000"/>
                </a:solidFill>
                <a:latin typeface="Times New Roman" pitchFamily="18" charset="0"/>
                <a:cs typeface="Times New Roman" pitchFamily="18" charset="0"/>
              </a:rPr>
              <a:t>sao?</a:t>
            </a:r>
          </a:p>
          <a:p>
            <a:pPr marL="0" indent="0" algn="just">
              <a:buNone/>
            </a:pPr>
            <a:r>
              <a:rPr lang="en-US" b="1" dirty="0" smtClean="0">
                <a:solidFill>
                  <a:srgbClr val="FF0000"/>
                </a:solidFill>
                <a:latin typeface="Times New Roman" pitchFamily="18" charset="0"/>
                <a:cs typeface="Times New Roman" pitchFamily="18" charset="0"/>
              </a:rPr>
              <a:t>2.</a:t>
            </a:r>
            <a:r>
              <a:rPr lang="vi-VN" b="1" dirty="0" smtClean="0">
                <a:solidFill>
                  <a:srgbClr val="FF0000"/>
                </a:solidFill>
                <a:latin typeface="Times New Roman" pitchFamily="18" charset="0"/>
                <a:cs typeface="Times New Roman" pitchFamily="18" charset="0"/>
              </a:rPr>
              <a:t> Cuộc kháng chiến chống Tống thời Lý để lại những bài học gì cho sự nghiệp xây dựng và bảo vệ Tổ quốc Việt Nam hiện nay?</a:t>
            </a:r>
          </a:p>
          <a:p>
            <a:pPr marL="0" indent="0" algn="just">
              <a:buNone/>
            </a:pPr>
            <a:endParaRPr lang="en-US" b="1"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7266878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55418" y="0"/>
            <a:ext cx="9178636" cy="6858000"/>
          </a:xfrm>
        </p:spPr>
        <p:txBody>
          <a:bodyPr>
            <a:normAutofit/>
          </a:bodyPr>
          <a:lstStyle/>
          <a:p>
            <a:pPr marL="0" indent="0" algn="just">
              <a:buNone/>
            </a:pPr>
            <a:r>
              <a:rPr lang="en-US" sz="2000" dirty="0" smtClean="0">
                <a:solidFill>
                  <a:srgbClr val="FF0000"/>
                </a:solidFill>
                <a:latin typeface="Times New Roman" pitchFamily="18" charset="0"/>
                <a:cs typeface="Times New Roman" pitchFamily="18" charset="0"/>
              </a:rPr>
              <a:t>1. </a:t>
            </a:r>
            <a:r>
              <a:rPr lang="vi-VN" sz="2000" dirty="0" smtClean="0">
                <a:solidFill>
                  <a:srgbClr val="FF0000"/>
                </a:solidFill>
                <a:latin typeface="Times New Roman" pitchFamily="18" charset="0"/>
                <a:cs typeface="Times New Roman" pitchFamily="18" charset="0"/>
              </a:rPr>
              <a:t> Hãy </a:t>
            </a:r>
            <a:r>
              <a:rPr lang="vi-VN" sz="2000" dirty="0">
                <a:solidFill>
                  <a:srgbClr val="FF0000"/>
                </a:solidFill>
                <a:latin typeface="Times New Roman" pitchFamily="18" charset="0"/>
                <a:cs typeface="Times New Roman" pitchFamily="18" charset="0"/>
              </a:rPr>
              <a:t>sưu tập tư liệu và chọn giới thiệu một di sản lịch sử - văn hoá thời Lý mà em thích nhất. Giải thích vì </a:t>
            </a:r>
            <a:r>
              <a:rPr lang="vi-VN" sz="2000" dirty="0" smtClean="0">
                <a:solidFill>
                  <a:srgbClr val="FF0000"/>
                </a:solidFill>
                <a:latin typeface="Times New Roman" pitchFamily="18" charset="0"/>
                <a:cs typeface="Times New Roman" pitchFamily="18" charset="0"/>
              </a:rPr>
              <a:t>sao?</a:t>
            </a:r>
            <a:endParaRPr lang="en-US" sz="2000" dirty="0" smtClean="0">
              <a:solidFill>
                <a:srgbClr val="FF0000"/>
              </a:solidFill>
              <a:latin typeface="Times New Roman" pitchFamily="18" charset="0"/>
              <a:cs typeface="Times New Roman" pitchFamily="18" charset="0"/>
            </a:endParaRPr>
          </a:p>
          <a:p>
            <a:pPr marL="0" indent="0" algn="just">
              <a:buNone/>
            </a:pPr>
            <a:r>
              <a:rPr lang="en-US" sz="2400" dirty="0">
                <a:solidFill>
                  <a:srgbClr val="0033CC"/>
                </a:solidFill>
                <a:latin typeface="Times New Roman" pitchFamily="18" charset="0"/>
                <a:cs typeface="Times New Roman" pitchFamily="18" charset="0"/>
              </a:rPr>
              <a:t> </a:t>
            </a:r>
            <a:r>
              <a:rPr lang="en-US" sz="2400" dirty="0" smtClean="0">
                <a:solidFill>
                  <a:srgbClr val="0033CC"/>
                </a:solidFill>
                <a:latin typeface="Times New Roman" pitchFamily="18" charset="0"/>
                <a:cs typeface="Times New Roman" pitchFamily="18" charset="0"/>
              </a:rPr>
              <a:t>  </a:t>
            </a:r>
            <a:r>
              <a:rPr lang="vi-VN" sz="2400" dirty="0" smtClean="0">
                <a:solidFill>
                  <a:srgbClr val="0033CC"/>
                </a:solidFill>
                <a:latin typeface="Times New Roman" pitchFamily="18" charset="0"/>
                <a:cs typeface="Times New Roman" pitchFamily="18" charset="0"/>
              </a:rPr>
              <a:t> </a:t>
            </a:r>
            <a:r>
              <a:rPr lang="vi-VN" sz="2400" dirty="0">
                <a:solidFill>
                  <a:srgbClr val="0033CC"/>
                </a:solidFill>
                <a:latin typeface="Times New Roman" pitchFamily="18" charset="0"/>
                <a:cs typeface="Times New Roman" pitchFamily="18" charset="0"/>
              </a:rPr>
              <a:t>Chùa Một Cột là một kiến trúc độc đáo của thời Lý: Chùa Một Cột là một trong những di tích lịch sử văn hóa lâu đời, một biểu tượng của thủ đô Hà Nội ngàn năm văn hiến. Chùa Một Cột hay Chùa Mật còn có tên khác là Diên Hựu Tự hoặc Liên Hoa Đài sở hữu cấu trúc kiến trúc độc đáo với một cấu trúc hình vuông nằm trên một cột đá. Đó là điểm kiến trúc đặc biệt để chùa trở thành một trong những điểm du lịch hấp dẫn tại Hà Nội. Chùa nổi trên mặt hồ là nhờ vào một hệ thống những thanh gỗ tạo thành cấu trúc rắn chắc hỗ trợ, trông giống như một bông hoa sen mọc thẳng lên từ hồ. Chùa Diên Hựu bắt đầu xây dựng vào tháng Mười (âm lịch), năm 1049 dưới thời vua Lý Thái Tông. Trong năm 1105, vua Lý Nhân Tông cải tạo và mở rộng chùa để trở thành một quần thể kiến trúc rộng lớn ứng với hồ Linh Chiểu và thêm vào một tòa sen mạ vàng trên đỉnh cột. Bên trong tòa sen là ngôi đền màu tím với hình ảnh chim thần ở mái nhà, có một bức tượng mạ vàng của Đức Phật </a:t>
            </a:r>
            <a:r>
              <a:rPr lang="en-US" sz="2400" dirty="0" smtClean="0">
                <a:solidFill>
                  <a:srgbClr val="0033CC"/>
                </a:solidFill>
                <a:latin typeface="Times New Roman" pitchFamily="18" charset="0"/>
                <a:cs typeface="Times New Roman" pitchFamily="18" charset="0"/>
              </a:rPr>
              <a:t>……</a:t>
            </a:r>
            <a:endParaRPr lang="vi-VN" sz="2400" dirty="0" smtClean="0">
              <a:solidFill>
                <a:srgbClr val="0033CC"/>
              </a:solidFill>
              <a:latin typeface="Times New Roman" pitchFamily="18" charset="0"/>
              <a:cs typeface="Times New Roman" pitchFamily="18" charset="0"/>
            </a:endParaRPr>
          </a:p>
          <a:p>
            <a:pPr marL="0" indent="0" algn="just">
              <a:buNone/>
            </a:pPr>
            <a:endParaRPr lang="en-US" b="1"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762321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219200"/>
          </a:xfrm>
        </p:spPr>
        <p:txBody>
          <a:bodyPr>
            <a:normAutofit fontScale="90000"/>
          </a:bodyPr>
          <a:lstStyle/>
          <a:p>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25-29- </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15. CÔNG CUỘC XÂY DỰNG VÀ BẢO VỀ ĐẤT NƯỚC THỜI LÝ (1009-1225</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0033CC"/>
                </a:solidFill>
                <a:latin typeface="Times New Roman" pitchFamily="18" charset="0"/>
                <a:cs typeface="Times New Roman" pitchFamily="18" charset="0"/>
              </a:rPr>
              <a:t>1. </a:t>
            </a:r>
            <a:r>
              <a:rPr lang="en-US" b="1" dirty="0" err="1" smtClean="0">
                <a:solidFill>
                  <a:srgbClr val="0033CC"/>
                </a:solidFill>
                <a:latin typeface="Times New Roman" pitchFamily="18" charset="0"/>
                <a:cs typeface="Times New Roman" pitchFamily="18" charset="0"/>
              </a:rPr>
              <a:t>Sự</a:t>
            </a:r>
            <a:r>
              <a:rPr lang="en-US" b="1" dirty="0" smtClean="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thành</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lập</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nhà</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Lý</a:t>
            </a:r>
            <a:endParaRPr lang="en-US" b="1" dirty="0" smtClean="0">
              <a:solidFill>
                <a:srgbClr val="0033CC"/>
              </a:solidFill>
              <a:latin typeface="Times New Roman" pitchFamily="18" charset="0"/>
              <a:cs typeface="Times New Roman" pitchFamily="18" charset="0"/>
            </a:endParaRPr>
          </a:p>
          <a:p>
            <a:pPr marL="0" indent="0">
              <a:buNone/>
            </a:pPr>
            <a:r>
              <a:rPr lang="en-US" b="1" dirty="0">
                <a:solidFill>
                  <a:srgbClr val="0033CC"/>
                </a:solidFill>
                <a:latin typeface="Times New Roman" pitchFamily="18" charset="0"/>
                <a:cs typeface="Times New Roman" pitchFamily="18" charset="0"/>
              </a:rPr>
              <a:t>2. </a:t>
            </a:r>
            <a:r>
              <a:rPr lang="en-US" b="1" dirty="0" err="1">
                <a:solidFill>
                  <a:srgbClr val="0033CC"/>
                </a:solidFill>
                <a:latin typeface="Times New Roman" pitchFamily="18" charset="0"/>
                <a:cs typeface="Times New Roman" pitchFamily="18" charset="0"/>
              </a:rPr>
              <a:t>Tình</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hình</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chính</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trị</a:t>
            </a:r>
            <a:endParaRPr lang="en-US" b="1" dirty="0" smtClean="0">
              <a:solidFill>
                <a:srgbClr val="0033CC"/>
              </a:solidFill>
              <a:latin typeface="Times New Roman" pitchFamily="18" charset="0"/>
              <a:cs typeface="Times New Roman" pitchFamily="18" charset="0"/>
            </a:endParaRPr>
          </a:p>
          <a:p>
            <a:pPr marL="0" indent="0">
              <a:buNone/>
            </a:pPr>
            <a:r>
              <a:rPr lang="vi-VN" b="1" dirty="0">
                <a:solidFill>
                  <a:srgbClr val="0033CC"/>
                </a:solidFill>
                <a:latin typeface="Times New Roman" pitchFamily="18" charset="0"/>
                <a:cs typeface="Times New Roman" pitchFamily="18" charset="0"/>
              </a:rPr>
              <a:t>3. Cuộc kháng chiến chống quân xâm lược Tống (1075 - 1077</a:t>
            </a:r>
            <a:r>
              <a:rPr lang="vi-VN" b="1" dirty="0" smtClean="0">
                <a:solidFill>
                  <a:srgbClr val="0033CC"/>
                </a:solidFill>
                <a:latin typeface="Times New Roman" pitchFamily="18" charset="0"/>
                <a:cs typeface="Times New Roman" pitchFamily="18" charset="0"/>
              </a:rPr>
              <a:t>)</a:t>
            </a:r>
            <a:endParaRPr lang="en-US" b="1" dirty="0" smtClean="0">
              <a:solidFill>
                <a:srgbClr val="0033CC"/>
              </a:solidFill>
              <a:latin typeface="Times New Roman" pitchFamily="18" charset="0"/>
              <a:cs typeface="Times New Roman" pitchFamily="18" charset="0"/>
            </a:endParaRPr>
          </a:p>
          <a:p>
            <a:pPr marL="0" indent="0">
              <a:buNone/>
            </a:pPr>
            <a:r>
              <a:rPr lang="en-US" b="1" dirty="0">
                <a:solidFill>
                  <a:srgbClr val="0033CC"/>
                </a:solidFill>
                <a:latin typeface="Times New Roman" pitchFamily="18" charset="0"/>
                <a:cs typeface="Times New Roman" pitchFamily="18" charset="0"/>
              </a:rPr>
              <a:t>4. </a:t>
            </a:r>
            <a:r>
              <a:rPr lang="en-US" b="1" dirty="0" err="1">
                <a:solidFill>
                  <a:srgbClr val="0033CC"/>
                </a:solidFill>
                <a:latin typeface="Times New Roman" pitchFamily="18" charset="0"/>
                <a:cs typeface="Times New Roman" pitchFamily="18" charset="0"/>
              </a:rPr>
              <a:t>Tình</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hình</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kinh</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tế</a:t>
            </a:r>
            <a:r>
              <a:rPr lang="en-US" b="1" dirty="0">
                <a:solidFill>
                  <a:srgbClr val="0033CC"/>
                </a:solidFill>
                <a:latin typeface="Times New Roman" pitchFamily="18" charset="0"/>
                <a:cs typeface="Times New Roman" pitchFamily="18" charset="0"/>
              </a:rPr>
              <a:t>, </a:t>
            </a:r>
            <a:r>
              <a:rPr lang="en-US" b="1" dirty="0" err="1">
                <a:solidFill>
                  <a:srgbClr val="0033CC"/>
                </a:solidFill>
                <a:latin typeface="Times New Roman" pitchFamily="18" charset="0"/>
                <a:cs typeface="Times New Roman" pitchFamily="18" charset="0"/>
              </a:rPr>
              <a:t>xã</a:t>
            </a:r>
            <a:r>
              <a:rPr lang="en-US" b="1" dirty="0">
                <a:solidFill>
                  <a:srgbClr val="0033CC"/>
                </a:solidFill>
                <a:latin typeface="Times New Roman" pitchFamily="18" charset="0"/>
                <a:cs typeface="Times New Roman" pitchFamily="18" charset="0"/>
              </a:rPr>
              <a:t> </a:t>
            </a:r>
            <a:r>
              <a:rPr lang="en-US" b="1" dirty="0" err="1" smtClean="0">
                <a:solidFill>
                  <a:srgbClr val="0033CC"/>
                </a:solidFill>
                <a:latin typeface="Times New Roman" pitchFamily="18" charset="0"/>
                <a:cs typeface="Times New Roman" pitchFamily="18" charset="0"/>
              </a:rPr>
              <a:t>hội</a:t>
            </a:r>
            <a:endParaRPr lang="en-US" b="1" dirty="0" smtClean="0">
              <a:solidFill>
                <a:srgbClr val="0033CC"/>
              </a:solidFill>
              <a:latin typeface="Times New Roman" pitchFamily="18" charset="0"/>
              <a:cs typeface="Times New Roman" pitchFamily="18" charset="0"/>
            </a:endParaRPr>
          </a:p>
          <a:p>
            <a:pPr marL="0" indent="0">
              <a:buNone/>
            </a:pPr>
            <a:r>
              <a:rPr lang="vi-VN" b="1" dirty="0">
                <a:solidFill>
                  <a:srgbClr val="0033CC"/>
                </a:solidFill>
                <a:latin typeface="Times New Roman" pitchFamily="18" charset="0"/>
                <a:cs typeface="Times New Roman" pitchFamily="18" charset="0"/>
              </a:rPr>
              <a:t>5. Những thành tựu tiêu biểu về văn hóa - giáo dục</a:t>
            </a: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58523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55418" y="0"/>
            <a:ext cx="9178636" cy="5334000"/>
          </a:xfrm>
        </p:spPr>
        <p:txBody>
          <a:bodyPr/>
          <a:lstStyle/>
          <a:p>
            <a:pPr marL="0" indent="0" algn="just">
              <a:buNone/>
            </a:pPr>
            <a:r>
              <a:rPr lang="en-US" sz="2800" b="1" dirty="0" smtClean="0">
                <a:solidFill>
                  <a:srgbClr val="FF0000"/>
                </a:solidFill>
                <a:latin typeface="Times New Roman" pitchFamily="18" charset="0"/>
                <a:cs typeface="Times New Roman" pitchFamily="18" charset="0"/>
              </a:rPr>
              <a:t>2.</a:t>
            </a:r>
            <a:r>
              <a:rPr lang="vi-VN" sz="2800" b="1" dirty="0" smtClean="0">
                <a:solidFill>
                  <a:srgbClr val="FF0000"/>
                </a:solidFill>
                <a:latin typeface="Times New Roman" pitchFamily="18" charset="0"/>
                <a:cs typeface="Times New Roman" pitchFamily="18" charset="0"/>
              </a:rPr>
              <a:t> Cuộc kháng chiến chống Tống thời Lý để lại những bài học gì cho sự nghiệp xây dựng và bảo vệ Tổ quốc Việt Nam hiện nay?</a:t>
            </a:r>
            <a:endParaRPr lang="en-US" sz="2800" b="1" dirty="0" smtClean="0">
              <a:solidFill>
                <a:srgbClr val="FF0000"/>
              </a:solidFill>
              <a:latin typeface="Times New Roman" pitchFamily="18" charset="0"/>
              <a:cs typeface="Times New Roman" pitchFamily="18" charset="0"/>
            </a:endParaRPr>
          </a:p>
          <a:p>
            <a:pPr marL="0" indent="0" algn="just">
              <a:buNone/>
            </a:pPr>
            <a:r>
              <a:rPr lang="vi-VN" sz="2800" dirty="0">
                <a:solidFill>
                  <a:srgbClr val="0033CC"/>
                </a:solidFill>
                <a:latin typeface="Times New Roman" pitchFamily="18" charset="0"/>
                <a:cs typeface="Times New Roman" pitchFamily="18" charset="0"/>
              </a:rPr>
              <a:t>- Kháng chiến toàn dân: toàn thân tham gia đánh giặc. Sự ủng hộ và giúp đỡ của người dân là một trong những yếu tố quan trọng làm nên những chiến thắng lịch sử của dân tộc Việt Nam.</a:t>
            </a:r>
          </a:p>
          <a:p>
            <a:pPr marL="0" indent="0" algn="just">
              <a:buNone/>
            </a:pPr>
            <a:r>
              <a:rPr lang="vi-VN" sz="2800" dirty="0">
                <a:solidFill>
                  <a:srgbClr val="0033CC"/>
                </a:solidFill>
                <a:latin typeface="Times New Roman" pitchFamily="18" charset="0"/>
                <a:cs typeface="Times New Roman" pitchFamily="18" charset="0"/>
              </a:rPr>
              <a:t>- Kháng chiến toàn diện: đánh địch trên nhiều phương diện, bằng nhiều hình thức khác nhau.</a:t>
            </a:r>
          </a:p>
          <a:p>
            <a:pPr marL="0" indent="0" algn="just">
              <a:buNone/>
            </a:pPr>
            <a:endParaRPr lang="vi-VN" sz="2800" dirty="0">
              <a:solidFill>
                <a:srgbClr val="0033CC"/>
              </a:solidFill>
              <a:latin typeface="Times New Roman" pitchFamily="18" charset="0"/>
              <a:cs typeface="Times New Roman" pitchFamily="18" charset="0"/>
            </a:endParaRPr>
          </a:p>
          <a:p>
            <a:pPr marL="0" indent="0" algn="just">
              <a:buNone/>
            </a:pPr>
            <a:endParaRPr lang="vi-VN" sz="2800" dirty="0" smtClean="0">
              <a:solidFill>
                <a:srgbClr val="0033CC"/>
              </a:solidFill>
              <a:latin typeface="Times New Roman" pitchFamily="18" charset="0"/>
              <a:cs typeface="Times New Roman" pitchFamily="18" charset="0"/>
            </a:endParaRPr>
          </a:p>
          <a:p>
            <a:pPr marL="0" indent="0" algn="just">
              <a:buNone/>
            </a:pPr>
            <a:endParaRPr lang="en-US" b="1" dirty="0">
              <a:solidFill>
                <a:srgbClr val="FF0000"/>
              </a:solidFill>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2816273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143000"/>
          </a:xfrm>
        </p:spPr>
        <p:txBody>
          <a:bodyPr>
            <a:normAutofit/>
          </a:bodyPr>
          <a:lstStyle/>
          <a:p>
            <a:endParaRPr lang="en-US" sz="32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endParaRPr lang="en-US" sz="2800" dirty="0">
              <a:latin typeface="Times New Roman" pitchFamily="18" charset="0"/>
              <a:cs typeface="Times New Roman" pitchFamily="18" charset="0"/>
            </a:endParaRPr>
          </a:p>
        </p:txBody>
      </p:sp>
      <p:pic>
        <p:nvPicPr>
          <p:cNvPr id="1026" name="Picture 2" descr="Lý thuyết Lịch Sử 7 Bài 9: Nước Đại Cồ Việt thời Đinh - Tiền Lê hay, chi t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1752600"/>
            <a:ext cx="3162300" cy="21717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ý thuyết Lịch Sử 7 Bài 9: Nước Đại Cồ Việt thời Đinh - Tiền Lê hay, chi ti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9887" y="4415632"/>
            <a:ext cx="252412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84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dirty="0" smtClean="0">
                <a:solidFill>
                  <a:srgbClr val="FF0000"/>
                </a:solidFill>
                <a:latin typeface="Times New Roman" pitchFamily="18" charset="0"/>
                <a:cs typeface="Times New Roman" pitchFamily="18" charset="0"/>
              </a:rPr>
              <a:t>MỤC TIÊU</a:t>
            </a:r>
            <a:endParaRPr lang="en-US" sz="36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normAutofit lnSpcReduction="10000"/>
          </a:bodyPr>
          <a:lstStyle/>
          <a:p>
            <a:pPr marL="0" indent="0" algn="just">
              <a:buNone/>
            </a:pPr>
            <a:r>
              <a:rPr lang="vi-VN" dirty="0" smtClean="0">
                <a:solidFill>
                  <a:srgbClr val="0033CC"/>
                </a:solidFill>
                <a:latin typeface="Times New Roman" pitchFamily="18" charset="0"/>
                <a:cs typeface="Times New Roman" pitchFamily="18" charset="0"/>
              </a:rPr>
              <a:t>– </a:t>
            </a:r>
            <a:r>
              <a:rPr lang="vi-VN" dirty="0">
                <a:solidFill>
                  <a:srgbClr val="0033CC"/>
                </a:solidFill>
                <a:latin typeface="Times New Roman" pitchFamily="18" charset="0"/>
                <a:cs typeface="Times New Roman" pitchFamily="18" charset="0"/>
              </a:rPr>
              <a:t>Trình bày được sự thành lập nhà Lý. Đánh giá được sự kiện dời đô ra Đại La của Lý Công Uẩn.</a:t>
            </a:r>
          </a:p>
          <a:p>
            <a:pPr marL="0" indent="0" algn="just">
              <a:buNone/>
            </a:pPr>
            <a:r>
              <a:rPr lang="vi-VN" dirty="0">
                <a:solidFill>
                  <a:srgbClr val="0033CC"/>
                </a:solidFill>
                <a:latin typeface="Times New Roman" pitchFamily="18" charset="0"/>
                <a:cs typeface="Times New Roman" pitchFamily="18" charset="0"/>
              </a:rPr>
              <a:t>– Mô tả được những nét chính về chính trị, kinh tế, xã hội, văn hóa, tôn giáo thời Lý.</a:t>
            </a:r>
          </a:p>
          <a:p>
            <a:pPr marL="0" indent="0" algn="just">
              <a:buNone/>
            </a:pPr>
            <a:r>
              <a:rPr lang="vi-VN" dirty="0">
                <a:solidFill>
                  <a:srgbClr val="0033CC"/>
                </a:solidFill>
                <a:latin typeface="Times New Roman" pitchFamily="18" charset="0"/>
                <a:cs typeface="Times New Roman" pitchFamily="18" charset="0"/>
              </a:rPr>
              <a:t>– Đánh giá được những nét độc đáo của cuộc kháng chiến chống Tống và vai trò của Lý Thường Kiệt trong cuộc kháng chiến chống Tống (1075 – 1077).</a:t>
            </a:r>
          </a:p>
          <a:p>
            <a:pPr marL="0" indent="0" algn="just">
              <a:buNone/>
            </a:pPr>
            <a:r>
              <a:rPr lang="vi-VN" dirty="0">
                <a:solidFill>
                  <a:srgbClr val="0033CC"/>
                </a:solidFill>
                <a:latin typeface="Times New Roman" pitchFamily="18" charset="0"/>
                <a:cs typeface="Times New Roman" pitchFamily="18" charset="0"/>
              </a:rPr>
              <a:t>– Giới thiệu được những thành tựu tiêu biểu về văn hoá, giáo dục </a:t>
            </a:r>
            <a:r>
              <a:rPr lang="vi-VN" dirty="0" smtClean="0">
                <a:solidFill>
                  <a:srgbClr val="0033CC"/>
                </a:solidFill>
                <a:latin typeface="Times New Roman" pitchFamily="18" charset="0"/>
                <a:cs typeface="Times New Roman" pitchFamily="18" charset="0"/>
              </a:rPr>
              <a:t>thời</a:t>
            </a: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Lý </a:t>
            </a:r>
            <a:r>
              <a:rPr lang="vi-VN" dirty="0">
                <a:solidFill>
                  <a:srgbClr val="0033CC"/>
                </a:solidFill>
                <a:latin typeface="Times New Roman" pitchFamily="18" charset="0"/>
                <a:cs typeface="Times New Roman" pitchFamily="18" charset="0"/>
              </a:rPr>
              <a:t>(Văn Miếu – Quốc Tử Giám, mở khoa thi,...).</a:t>
            </a: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70507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0"/>
            <a:ext cx="9144000" cy="1447800"/>
          </a:xfrm>
        </p:spPr>
        <p:txBody>
          <a:bodyPr>
            <a:normAutofit fontScale="90000"/>
          </a:bodyPr>
          <a:lstStyle/>
          <a:p>
            <a:r>
              <a:rPr lang="en-US" sz="3200" b="1" dirty="0" err="1" smtClean="0">
                <a:solidFill>
                  <a:srgbClr val="FF0000"/>
                </a:solidFill>
                <a:latin typeface="Times New Roman" pitchFamily="18" charset="0"/>
                <a:cs typeface="Times New Roman" pitchFamily="18" charset="0"/>
              </a:rPr>
              <a:t>Tiết</a:t>
            </a:r>
            <a:r>
              <a:rPr lang="en-US" sz="3200" b="1" dirty="0" smtClean="0">
                <a:solidFill>
                  <a:srgbClr val="FF0000"/>
                </a:solidFill>
                <a:latin typeface="Times New Roman" pitchFamily="18" charset="0"/>
                <a:cs typeface="Times New Roman" pitchFamily="18" charset="0"/>
              </a:rPr>
              <a:t> 25-29. </a:t>
            </a:r>
            <a:r>
              <a:rPr lang="vi-VN" sz="3200" b="1" dirty="0" smtClean="0">
                <a:solidFill>
                  <a:srgbClr val="FF0000"/>
                </a:solidFill>
                <a:latin typeface="Times New Roman" pitchFamily="18" charset="0"/>
                <a:cs typeface="Times New Roman" pitchFamily="18" charset="0"/>
              </a:rPr>
              <a:t>BÀI </a:t>
            </a:r>
            <a:r>
              <a:rPr lang="vi-VN" sz="3200" b="1" dirty="0">
                <a:solidFill>
                  <a:srgbClr val="FF0000"/>
                </a:solidFill>
                <a:latin typeface="Times New Roman" pitchFamily="18" charset="0"/>
                <a:cs typeface="Times New Roman" pitchFamily="18" charset="0"/>
              </a:rPr>
              <a:t>15. CÔNG CUỘC XÂY DỰNG VÀ BẢO VỀ ĐẤT NƯỚC THỜI LÝ (1009-1225</a:t>
            </a:r>
            <a:r>
              <a:rPr lang="vi-VN" sz="3200" b="1" dirty="0" smtClean="0">
                <a:solidFill>
                  <a:srgbClr val="FF0000"/>
                </a:solidFill>
                <a:latin typeface="Times New Roman" pitchFamily="18" charset="0"/>
                <a:cs typeface="Times New Roman" pitchFamily="18" charset="0"/>
              </a:rPr>
              <a:t>)</a:t>
            </a: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endParaRPr lang="en-US" sz="4000" b="1"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0" y="1143000"/>
            <a:ext cx="9144000" cy="4983163"/>
          </a:xfrm>
        </p:spPr>
        <p:txBody>
          <a:bodyPr>
            <a:normAutofit/>
          </a:bodyPr>
          <a:lstStyle/>
          <a:p>
            <a:pPr marL="0" indent="0">
              <a:buNone/>
            </a:pPr>
            <a:r>
              <a:rPr lang="en-US" b="1" dirty="0" smtClean="0">
                <a:solidFill>
                  <a:srgbClr val="FF0000"/>
                </a:solidFill>
                <a:latin typeface="Times New Roman" pitchFamily="18" charset="0"/>
                <a:cs typeface="Times New Roman" pitchFamily="18" charset="0"/>
              </a:rPr>
              <a:t>1. </a:t>
            </a:r>
            <a:r>
              <a:rPr lang="en-US" b="1" dirty="0" err="1" smtClean="0">
                <a:solidFill>
                  <a:srgbClr val="FF0000"/>
                </a:solidFill>
                <a:latin typeface="Times New Roman" pitchFamily="18" charset="0"/>
                <a:cs typeface="Times New Roman" pitchFamily="18" charset="0"/>
              </a:rPr>
              <a:t>Sự</a:t>
            </a:r>
            <a:r>
              <a:rPr lang="en-US" b="1" dirty="0" smtClean="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thành</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lập</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nhà</a:t>
            </a:r>
            <a:r>
              <a:rPr lang="en-US" b="1" dirty="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Lý</a:t>
            </a:r>
            <a:endParaRPr lang="en-US" b="1" dirty="0" smtClean="0">
              <a:solidFill>
                <a:srgbClr val="FF0000"/>
              </a:solidFill>
              <a:latin typeface="Times New Roman" pitchFamily="18" charset="0"/>
              <a:cs typeface="Times New Roman" pitchFamily="18" charset="0"/>
            </a:endParaRPr>
          </a:p>
          <a:p>
            <a:pPr marL="0" indent="0">
              <a:buNone/>
            </a:pPr>
            <a:endParaRPr lang="en-US" b="1"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380769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76200"/>
            <a:ext cx="9137073" cy="609600"/>
          </a:xfrm>
        </p:spPr>
        <p:txBody>
          <a:bodyPr>
            <a:noAutofit/>
          </a:bodyPr>
          <a:lstStyle/>
          <a:p>
            <a:r>
              <a:rPr lang="en-US" sz="3200" b="1" u="sng" dirty="0" smtClean="0">
                <a:solidFill>
                  <a:srgbClr val="FF0000"/>
                </a:solidFill>
                <a:latin typeface="Times New Roman" pitchFamily="18" charset="0"/>
                <a:cs typeface="Times New Roman" pitchFamily="18" charset="0"/>
              </a:rPr>
              <a:t>THẢO LUẬN NHÓM</a:t>
            </a:r>
            <a:endParaRPr lang="en-US" sz="3600" b="1" u="sng" dirty="0">
              <a:solidFill>
                <a:srgbClr val="FF0000"/>
              </a:solidFill>
              <a:latin typeface="Times New Roman" pitchFamily="18" charset="0"/>
              <a:cs typeface="Times New Roman" pitchFamily="18" charset="0"/>
            </a:endParaRPr>
          </a:p>
        </p:txBody>
      </p:sp>
      <p:sp>
        <p:nvSpPr>
          <p:cNvPr id="3" name="Nơi giữ chỗ cho Nội dung 2"/>
          <p:cNvSpPr>
            <a:spLocks noGrp="1"/>
          </p:cNvSpPr>
          <p:nvPr>
            <p:ph idx="1"/>
          </p:nvPr>
        </p:nvSpPr>
        <p:spPr>
          <a:xfrm>
            <a:off x="-34636" y="990600"/>
            <a:ext cx="9178636" cy="5029200"/>
          </a:xfrm>
        </p:spPr>
        <p:txBody>
          <a:bodyPr/>
          <a:lstStyle/>
          <a:p>
            <a:pPr marL="0" indent="0" algn="just">
              <a:buNone/>
            </a:pPr>
            <a:r>
              <a:rPr lang="en-US" sz="3600" b="1" dirty="0" smtClean="0">
                <a:solidFill>
                  <a:srgbClr val="FF0000"/>
                </a:solidFill>
                <a:latin typeface="Times New Roman" pitchFamily="18" charset="0"/>
                <a:cs typeface="Times New Roman" pitchFamily="18" charset="0"/>
              </a:rPr>
              <a:t>1.</a:t>
            </a:r>
            <a:r>
              <a:rPr lang="vi-VN" sz="3600" b="1" dirty="0" smtClean="0">
                <a:solidFill>
                  <a:srgbClr val="FF0000"/>
                </a:solidFill>
                <a:latin typeface="Times New Roman" pitchFamily="18" charset="0"/>
                <a:cs typeface="Times New Roman" pitchFamily="18" charset="0"/>
              </a:rPr>
              <a:t> </a:t>
            </a:r>
            <a:r>
              <a:rPr lang="en-US" sz="3600" b="1" dirty="0">
                <a:solidFill>
                  <a:srgbClr val="FF0000"/>
                </a:solidFill>
                <a:latin typeface="Times New Roman" pitchFamily="18" charset="0"/>
                <a:cs typeface="Times New Roman" pitchFamily="18" charset="0"/>
              </a:rPr>
              <a:t>N</a:t>
            </a:r>
            <a:r>
              <a:rPr lang="vi-VN" sz="3600" b="1" dirty="0" smtClean="0">
                <a:solidFill>
                  <a:srgbClr val="FF0000"/>
                </a:solidFill>
                <a:latin typeface="Times New Roman" pitchFamily="18" charset="0"/>
                <a:cs typeface="Times New Roman" pitchFamily="18" charset="0"/>
              </a:rPr>
              <a:t>hà </a:t>
            </a:r>
            <a:r>
              <a:rPr lang="vi-VN" sz="3600" b="1" dirty="0">
                <a:solidFill>
                  <a:srgbClr val="FF0000"/>
                </a:solidFill>
                <a:latin typeface="Times New Roman" pitchFamily="18" charset="0"/>
                <a:cs typeface="Times New Roman" pitchFamily="18" charset="0"/>
              </a:rPr>
              <a:t>Lý được thành lập trong hoàn cảnh nào?</a:t>
            </a:r>
          </a:p>
          <a:p>
            <a:pPr marL="0" indent="0" algn="just">
              <a:buNone/>
            </a:pPr>
            <a:r>
              <a:rPr lang="en-US" sz="3600" b="1" dirty="0">
                <a:solidFill>
                  <a:srgbClr val="FF0000"/>
                </a:solidFill>
                <a:latin typeface="Times New Roman" pitchFamily="18" charset="0"/>
                <a:cs typeface="Times New Roman" pitchFamily="18" charset="0"/>
              </a:rPr>
              <a:t>2</a:t>
            </a:r>
            <a:r>
              <a:rPr lang="en-US" sz="3600" b="1" dirty="0" smtClean="0">
                <a:solidFill>
                  <a:srgbClr val="FF0000"/>
                </a:solidFill>
                <a:latin typeface="Times New Roman" pitchFamily="18" charset="0"/>
                <a:cs typeface="Times New Roman" pitchFamily="18" charset="0"/>
              </a:rPr>
              <a:t>.</a:t>
            </a:r>
            <a:r>
              <a:rPr lang="vi-VN" sz="3600" b="1" dirty="0" smtClean="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Giải thích vì sao Lý Công Uẩn quyết định dời đô từ Hoa Lư về Đại La? Đánh giá ý nghĩa của sự kiện này.</a:t>
            </a:r>
          </a:p>
          <a:p>
            <a:pPr marL="0" indent="0" algn="just">
              <a:buNone/>
            </a:pPr>
            <a:endParaRPr lang="en-US" sz="3600" b="1" dirty="0" smtClean="0">
              <a:solidFill>
                <a:srgbClr val="FF0000"/>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144206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ơi giữ chỗ cho Nội dung 2"/>
          <p:cNvSpPr>
            <a:spLocks noGrp="1"/>
          </p:cNvSpPr>
          <p:nvPr>
            <p:ph idx="1"/>
          </p:nvPr>
        </p:nvSpPr>
        <p:spPr>
          <a:xfrm>
            <a:off x="0" y="0"/>
            <a:ext cx="9178636" cy="5029200"/>
          </a:xfrm>
        </p:spPr>
        <p:txBody>
          <a:bodyPr/>
          <a:lstStyle/>
          <a:p>
            <a:pPr marL="0" indent="0" algn="just">
              <a:buNone/>
            </a:pPr>
            <a:r>
              <a:rPr lang="vi-VN" sz="2800" b="1" dirty="0" smtClean="0">
                <a:solidFill>
                  <a:srgbClr val="FF0000"/>
                </a:solidFill>
                <a:latin typeface="Times New Roman" pitchFamily="18" charset="0"/>
                <a:cs typeface="Times New Roman" pitchFamily="18" charset="0"/>
              </a:rPr>
              <a:t>1</a:t>
            </a:r>
            <a:r>
              <a:rPr lang="vi-VN" sz="2800" b="1" dirty="0">
                <a:solidFill>
                  <a:srgbClr val="FF000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N</a:t>
            </a:r>
            <a:r>
              <a:rPr lang="vi-VN" sz="2800" b="1" dirty="0" smtClean="0">
                <a:solidFill>
                  <a:srgbClr val="FF0000"/>
                </a:solidFill>
                <a:latin typeface="Times New Roman" pitchFamily="18" charset="0"/>
                <a:cs typeface="Times New Roman" pitchFamily="18" charset="0"/>
              </a:rPr>
              <a:t>hà </a:t>
            </a:r>
            <a:r>
              <a:rPr lang="vi-VN" sz="2800" b="1" dirty="0">
                <a:solidFill>
                  <a:srgbClr val="FF0000"/>
                </a:solidFill>
                <a:latin typeface="Times New Roman" pitchFamily="18" charset="0"/>
                <a:cs typeface="Times New Roman" pitchFamily="18" charset="0"/>
              </a:rPr>
              <a:t>Lý được thành lập trong hoàn cảnh nào?</a:t>
            </a: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Hoàn </a:t>
            </a:r>
            <a:r>
              <a:rPr lang="vi-VN" dirty="0">
                <a:solidFill>
                  <a:srgbClr val="0033CC"/>
                </a:solidFill>
                <a:latin typeface="Times New Roman" pitchFamily="18" charset="0"/>
                <a:cs typeface="Times New Roman" pitchFamily="18" charset="0"/>
              </a:rPr>
              <a:t>cảnh thành lập của nhà Lý: </a:t>
            </a:r>
            <a:endParaRPr lang="en-US" dirty="0" smtClean="0">
              <a:solidFill>
                <a:srgbClr val="0033CC"/>
              </a:solidFill>
              <a:latin typeface="Times New Roman" pitchFamily="18" charset="0"/>
              <a:cs typeface="Times New Roman" pitchFamily="18" charset="0"/>
            </a:endParaRPr>
          </a:p>
          <a:p>
            <a:pPr marL="0" indent="0" algn="just">
              <a:buNone/>
            </a:pPr>
            <a:r>
              <a:rPr lang="en-US" dirty="0" smtClean="0">
                <a:solidFill>
                  <a:srgbClr val="0033CC"/>
                </a:solidFill>
                <a:latin typeface="Times New Roman" pitchFamily="18" charset="0"/>
                <a:cs typeface="Times New Roman" pitchFamily="18" charset="0"/>
              </a:rPr>
              <a:t>- </a:t>
            </a:r>
            <a:r>
              <a:rPr lang="vi-VN" dirty="0" smtClean="0">
                <a:solidFill>
                  <a:srgbClr val="0033CC"/>
                </a:solidFill>
                <a:latin typeface="Times New Roman" pitchFamily="18" charset="0"/>
                <a:cs typeface="Times New Roman" pitchFamily="18" charset="0"/>
              </a:rPr>
              <a:t>Năm </a:t>
            </a:r>
            <a:r>
              <a:rPr lang="vi-VN" dirty="0">
                <a:solidFill>
                  <a:srgbClr val="0033CC"/>
                </a:solidFill>
                <a:latin typeface="Times New Roman" pitchFamily="18" charset="0"/>
                <a:cs typeface="Times New Roman" pitchFamily="18" charset="0"/>
              </a:rPr>
              <a:t>1009, vua Lê Long Đĩnh mất, các nhà sư và đại thần trong triều suy tôn Lý Công Uẩn lên ngôi vua, lập ra nhà Lý</a:t>
            </a:r>
            <a:r>
              <a:rPr lang="vi-VN" dirty="0" smtClean="0">
                <a:solidFill>
                  <a:srgbClr val="0033CC"/>
                </a:solidFill>
                <a:latin typeface="Times New Roman" pitchFamily="18" charset="0"/>
                <a:cs typeface="Times New Roman" pitchFamily="18" charset="0"/>
              </a:rPr>
              <a:t>.</a:t>
            </a:r>
            <a:endParaRPr lang="en-US" dirty="0" smtClean="0">
              <a:solidFill>
                <a:srgbClr val="0033CC"/>
              </a:solidFill>
              <a:latin typeface="Times New Roman" pitchFamily="18" charset="0"/>
              <a:cs typeface="Times New Roman" pitchFamily="18" charset="0"/>
            </a:endParaRPr>
          </a:p>
          <a:p>
            <a:pPr marL="0" indent="0" algn="just">
              <a:buNone/>
            </a:pPr>
            <a:r>
              <a:rPr lang="vi-VN" dirty="0">
                <a:solidFill>
                  <a:srgbClr val="0033CC"/>
                </a:solidFill>
                <a:latin typeface="Times New Roman" pitchFamily="18" charset="0"/>
                <a:cs typeface="Times New Roman" pitchFamily="18" charset="0"/>
              </a:rPr>
              <a:t>- </a:t>
            </a:r>
            <a:r>
              <a:rPr lang="en-US" dirty="0" err="1" smtClean="0">
                <a:solidFill>
                  <a:srgbClr val="0033CC"/>
                </a:solidFill>
                <a:latin typeface="Times New Roman" pitchFamily="18" charset="0"/>
                <a:cs typeface="Times New Roman" pitchFamily="18" charset="0"/>
              </a:rPr>
              <a:t>Năm</a:t>
            </a:r>
            <a:r>
              <a:rPr lang="en-US" dirty="0" smtClean="0">
                <a:solidFill>
                  <a:srgbClr val="0033CC"/>
                </a:solidFill>
                <a:latin typeface="Times New Roman" pitchFamily="18" charset="0"/>
                <a:cs typeface="Times New Roman" pitchFamily="18" charset="0"/>
              </a:rPr>
              <a:t> 1010, </a:t>
            </a:r>
            <a:r>
              <a:rPr lang="vi-VN" dirty="0" smtClean="0">
                <a:solidFill>
                  <a:srgbClr val="0033CC"/>
                </a:solidFill>
                <a:latin typeface="Times New Roman" pitchFamily="18" charset="0"/>
                <a:cs typeface="Times New Roman" pitchFamily="18" charset="0"/>
              </a:rPr>
              <a:t>Lý </a:t>
            </a:r>
            <a:r>
              <a:rPr lang="vi-VN" dirty="0">
                <a:solidFill>
                  <a:srgbClr val="0033CC"/>
                </a:solidFill>
                <a:latin typeface="Times New Roman" pitchFamily="18" charset="0"/>
                <a:cs typeface="Times New Roman" pitchFamily="18" charset="0"/>
              </a:rPr>
              <a:t>Công Uẩn quyết định dời đô từ Hoa Lư về Đại </a:t>
            </a:r>
            <a:r>
              <a:rPr lang="vi-VN" dirty="0" smtClean="0">
                <a:solidFill>
                  <a:srgbClr val="0033CC"/>
                </a:solidFill>
                <a:latin typeface="Times New Roman" pitchFamily="18" charset="0"/>
                <a:cs typeface="Times New Roman" pitchFamily="18" charset="0"/>
              </a:rPr>
              <a:t>La</a:t>
            </a:r>
            <a:r>
              <a:rPr lang="en-US" dirty="0" smtClean="0">
                <a:solidFill>
                  <a:srgbClr val="0033CC"/>
                </a:solidFill>
                <a:latin typeface="Times New Roman" pitchFamily="18" charset="0"/>
                <a:cs typeface="Times New Roman" pitchFamily="18" charset="0"/>
              </a:rPr>
              <a:t>.</a:t>
            </a:r>
            <a:endParaRPr lang="vi-VN" dirty="0">
              <a:solidFill>
                <a:srgbClr val="0033CC"/>
              </a:solidFill>
              <a:latin typeface="Times New Roman" pitchFamily="18" charset="0"/>
              <a:cs typeface="Times New Roman" pitchFamily="18" charset="0"/>
            </a:endParaRPr>
          </a:p>
          <a:p>
            <a:pPr marL="0" indent="0" algn="just">
              <a:buNone/>
            </a:pPr>
            <a:endParaRPr lang="en-US" dirty="0" smtClean="0">
              <a:solidFill>
                <a:srgbClr val="0033CC"/>
              </a:solidFill>
              <a:latin typeface="Times New Roman" pitchFamily="18" charset="0"/>
              <a:cs typeface="Times New Roman" pitchFamily="18" charset="0"/>
            </a:endParaRPr>
          </a:p>
          <a:p>
            <a:endParaRPr lang="en-US" dirty="0" smtClean="0"/>
          </a:p>
          <a:p>
            <a:endParaRPr lang="en-US" dirty="0"/>
          </a:p>
          <a:p>
            <a:endParaRPr lang="en-US" dirty="0"/>
          </a:p>
        </p:txBody>
      </p:sp>
    </p:spTree>
    <p:extLst>
      <p:ext uri="{BB962C8B-B14F-4D97-AF65-F5344CB8AC3E}">
        <p14:creationId xmlns:p14="http://schemas.microsoft.com/office/powerpoint/2010/main" val="59655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TotalTime>
  <Words>3959</Words>
  <Application>Microsoft Office PowerPoint</Application>
  <PresentationFormat>On-screen Show (4:3)</PresentationFormat>
  <Paragraphs>298</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Times New Roman</vt:lpstr>
      <vt:lpstr>Office Theme</vt:lpstr>
      <vt:lpstr>PowerPoint Presentation</vt:lpstr>
      <vt:lpstr>PowerPoint Presentation</vt:lpstr>
      <vt:lpstr>PowerPoint Presentation</vt:lpstr>
      <vt:lpstr>PowerPoint Presentation</vt:lpstr>
      <vt:lpstr> Tiết 25-29- BÀI 15. CÔNG CUỘC XÂY DỰNG VÀ BẢO VỀ ĐẤT NƯỚC THỜI LÝ (1009-1225) </vt:lpstr>
      <vt:lpstr>MỤC TIÊU</vt:lpstr>
      <vt:lpstr>Tiết 25-29. BÀI 15. CÔNG CUỘC XÂY DỰNG VÀ BẢO VỀ ĐẤT NƯỚC THỜI LÝ (1009-1225) </vt:lpstr>
      <vt:lpstr>THẢO LUẬN NHÓM</vt:lpstr>
      <vt:lpstr>PowerPoint Presentation</vt:lpstr>
      <vt:lpstr>  Vì sao Lý Thái Tổ chọn vùng đất Đại La làm kinh đô?  </vt:lpstr>
      <vt:lpstr>PowerPoint Presentation</vt:lpstr>
      <vt:lpstr>BÀI 15. CÔNG CUỘC XÂY DỰNG VÀ BẢO VỀ ĐẤT NƯỚC THỜI LÝ  (1009-1225)</vt:lpstr>
      <vt:lpstr> BÀI 15. CÔNG CUỘC XÂY DỰNG VÀ BẢO VỀ ĐẤT NƯỚC THỜI LÝ (1009-1225) </vt:lpstr>
      <vt:lpstr>THẢO LUẬN NHÓM</vt:lpstr>
      <vt:lpstr>PowerPoint Presentation</vt:lpstr>
      <vt:lpstr>BÀI 15. CÔNG CUỘC XÂY DỰNG VÀ BẢO VỀ ĐẤT NƯỚC THỜI LÝ  (1009-1225)</vt:lpstr>
      <vt:lpstr>PowerPoint Presentation</vt:lpstr>
      <vt:lpstr> BÀI 15. CÔNG CUỘC XÂY DỰNG VÀ BẢO VỀ ĐẤT NƯỚC THỜI LÝ (1009-1225) </vt:lpstr>
      <vt:lpstr>THẢO LUẬN NHÓM</vt:lpstr>
      <vt:lpstr>PowerPoint Presentation</vt:lpstr>
      <vt:lpstr>PowerPoint Presentation</vt:lpstr>
      <vt:lpstr>PowerPoint Presentation</vt:lpstr>
      <vt:lpstr> BÀI 15. CÔNG CUỘC XÂY DỰNG VÀ BẢO VỀ ĐẤT NƯỚC THỜI LÝ (1009-1225) </vt:lpstr>
      <vt:lpstr>THẢO LUẬN NHÓM</vt:lpstr>
      <vt:lpstr>PowerPoint Presentation</vt:lpstr>
      <vt:lpstr>PowerPoint Presentation</vt:lpstr>
      <vt:lpstr>PowerPoint Presentation</vt:lpstr>
      <vt:lpstr> BÀI 15. CÔNG CUỘC XÂY DỰNG VÀ BẢO VỀ ĐẤT NƯỚC THỜI LÝ (1009-1225) </vt:lpstr>
      <vt:lpstr>PowerPoint Presentation</vt:lpstr>
      <vt:lpstr>PowerPoint Presentation</vt:lpstr>
      <vt:lpstr>PowerPoint Presentation</vt:lpstr>
      <vt:lpstr> BÀI 15. CÔNG CUỘC XÂY DỰNG VÀ BẢO VỀ ĐẤT NƯỚC THỜI LÝ (1009-1225) </vt:lpstr>
      <vt:lpstr>THẢO LUẬN NHÓM</vt:lpstr>
      <vt:lpstr>PowerPoint Presentation</vt:lpstr>
      <vt:lpstr>PowerPoint Presentation</vt:lpstr>
      <vt:lpstr> BÀI 15. CÔNG CUỘC XÂY DỰNG VÀ BẢO VỀ ĐẤT NƯỚC THỜI LÝ (1009-1225) </vt:lpstr>
      <vt:lpstr>THẢO LUẬN NHÓM</vt:lpstr>
      <vt:lpstr>PowerPoint Presentation</vt:lpstr>
      <vt:lpstr>PowerPoint Presentation</vt:lpstr>
      <vt:lpstr>PowerPoint Presentation</vt:lpstr>
      <vt:lpstr>PowerPoint Presentation</vt:lpstr>
      <vt:lpstr>BÀI 15. CÔNG CUỘC XÂY DỰNG VÀ BẢO VỀ ĐẤT NƯỚC THỜI LÝ  (1009-1225)</vt:lpstr>
      <vt:lpstr>PowerPoint Presentation</vt:lpstr>
      <vt:lpstr>PowerPoint Presentation</vt:lpstr>
      <vt:lpstr>PowerPoint Presentation</vt:lpstr>
      <vt:lpstr>LUYỆN TẬP</vt:lpstr>
      <vt:lpstr>LUYỆN TẬP</vt:lpstr>
      <vt:lpstr>VẬN DỤNG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ĐỊA LÍ 9 </dc:title>
  <dc:creator>MyComputer</dc:creator>
  <cp:lastModifiedBy>21AK22</cp:lastModifiedBy>
  <cp:revision>299</cp:revision>
  <dcterms:created xsi:type="dcterms:W3CDTF">2006-08-16T00:00:00Z</dcterms:created>
  <dcterms:modified xsi:type="dcterms:W3CDTF">2025-02-03T04:06:30Z</dcterms:modified>
</cp:coreProperties>
</file>