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09" r:id="rId2"/>
    <p:sldId id="310" r:id="rId3"/>
    <p:sldId id="368" r:id="rId4"/>
    <p:sldId id="363" r:id="rId5"/>
    <p:sldId id="364" r:id="rId6"/>
    <p:sldId id="370" r:id="rId7"/>
    <p:sldId id="373" r:id="rId8"/>
    <p:sldId id="294" r:id="rId9"/>
    <p:sldId id="352" r:id="rId10"/>
    <p:sldId id="315" r:id="rId11"/>
    <p:sldId id="311" r:id="rId12"/>
    <p:sldId id="313" r:id="rId13"/>
    <p:sldId id="319" r:id="rId14"/>
    <p:sldId id="316" r:id="rId15"/>
    <p:sldId id="317" r:id="rId16"/>
    <p:sldId id="323" r:id="rId17"/>
    <p:sldId id="374" r:id="rId18"/>
    <p:sldId id="318" r:id="rId19"/>
    <p:sldId id="361" r:id="rId20"/>
    <p:sldId id="372" r:id="rId21"/>
    <p:sldId id="355" r:id="rId22"/>
    <p:sldId id="356" r:id="rId23"/>
    <p:sldId id="360" r:id="rId24"/>
    <p:sldId id="358" r:id="rId25"/>
    <p:sldId id="324" r:id="rId26"/>
    <p:sldId id="320" r:id="rId27"/>
    <p:sldId id="326" r:id="rId28"/>
    <p:sldId id="345" r:id="rId29"/>
    <p:sldId id="362" r:id="rId30"/>
    <p:sldId id="371" r:id="rId31"/>
    <p:sldId id="347" r:id="rId32"/>
    <p:sldId id="353" r:id="rId33"/>
    <p:sldId id="322" r:id="rId34"/>
    <p:sldId id="328" r:id="rId35"/>
    <p:sldId id="329" r:id="rId36"/>
    <p:sldId id="375" r:id="rId37"/>
    <p:sldId id="325" r:id="rId38"/>
    <p:sldId id="321" r:id="rId39"/>
    <p:sldId id="327" r:id="rId40"/>
    <p:sldId id="346" r:id="rId41"/>
    <p:sldId id="314" r:id="rId42"/>
    <p:sldId id="348" r:id="rId43"/>
    <p:sldId id="334" r:id="rId44"/>
    <p:sldId id="330" r:id="rId45"/>
    <p:sldId id="332" r:id="rId46"/>
    <p:sldId id="350" r:id="rId47"/>
    <p:sldId id="333" r:id="rId48"/>
    <p:sldId id="331" r:id="rId49"/>
    <p:sldId id="367" r:id="rId50"/>
    <p:sldId id="357" r:id="rId51"/>
    <p:sldId id="351" r:id="rId52"/>
    <p:sldId id="349" r:id="rId53"/>
    <p:sldId id="365" r:id="rId54"/>
    <p:sldId id="369" r:id="rId55"/>
    <p:sldId id="312" r:id="rId56"/>
    <p:sldId id="336" r:id="rId57"/>
    <p:sldId id="337" r:id="rId58"/>
    <p:sldId id="338" r:id="rId59"/>
    <p:sldId id="339" r:id="rId60"/>
    <p:sldId id="340" r:id="rId61"/>
    <p:sldId id="342" r:id="rId62"/>
    <p:sldId id="37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0" autoAdjust="0"/>
    <p:restoredTop sz="94660"/>
  </p:normalViewPr>
  <p:slideViewPr>
    <p:cSldViewPr>
      <p:cViewPr varScale="1">
        <p:scale>
          <a:sx n="69" d="100"/>
          <a:sy n="69" d="100"/>
        </p:scale>
        <p:origin x="128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A24A7-3360-4EC4-9DB8-393914457529}" type="datetimeFigureOut">
              <a:rPr lang="en-US" smtClean="0"/>
              <a:t>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0F97A-0E23-48A2-9302-376495BA8B26}" type="slidenum">
              <a:rPr lang="en-US" smtClean="0"/>
              <a:t>‹#›</a:t>
            </a:fld>
            <a:endParaRPr lang="en-US"/>
          </a:p>
        </p:txBody>
      </p:sp>
    </p:spTree>
    <p:extLst>
      <p:ext uri="{BB962C8B-B14F-4D97-AF65-F5344CB8AC3E}">
        <p14:creationId xmlns:p14="http://schemas.microsoft.com/office/powerpoint/2010/main" val="3680965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0F97A-0E23-48A2-9302-376495BA8B26}" type="slidenum">
              <a:rPr lang="en-US" smtClean="0"/>
              <a:t>22</a:t>
            </a:fld>
            <a:endParaRPr lang="en-US"/>
          </a:p>
        </p:txBody>
      </p:sp>
    </p:spTree>
    <p:extLst>
      <p:ext uri="{BB962C8B-B14F-4D97-AF65-F5344CB8AC3E}">
        <p14:creationId xmlns:p14="http://schemas.microsoft.com/office/powerpoint/2010/main" val="31085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828800"/>
          </a:xfrm>
        </p:spPr>
        <p:txBody>
          <a:bodyPr>
            <a:normAutofit/>
          </a:bodyPr>
          <a:lstStyle/>
          <a:p>
            <a:r>
              <a:rPr lang="vi-VN" sz="3200" b="1" dirty="0" smtClean="0">
                <a:solidFill>
                  <a:srgbClr val="FF0000"/>
                </a:solidFill>
                <a:latin typeface="Times New Roman" pitchFamily="18" charset="0"/>
                <a:cs typeface="Times New Roman" pitchFamily="18" charset="0"/>
              </a:rPr>
              <a:t>CHƯƠNG </a:t>
            </a:r>
            <a:r>
              <a:rPr lang="vi-VN" sz="3200" b="1" dirty="0">
                <a:solidFill>
                  <a:srgbClr val="FF0000"/>
                </a:solidFill>
                <a:latin typeface="Times New Roman" pitchFamily="18" charset="0"/>
                <a:cs typeface="Times New Roman" pitchFamily="18" charset="0"/>
              </a:rPr>
              <a:t>5: </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smtClean="0">
                <a:solidFill>
                  <a:srgbClr val="FF0000"/>
                </a:solidFill>
                <a:latin typeface="Times New Roman" pitchFamily="18" charset="0"/>
                <a:cs typeface="Times New Roman" pitchFamily="18" charset="0"/>
              </a:rPr>
              <a:t>VIỆT </a:t>
            </a:r>
            <a:r>
              <a:rPr lang="vi-VN" sz="3200" b="1" dirty="0">
                <a:solidFill>
                  <a:srgbClr val="FF0000"/>
                </a:solidFill>
                <a:latin typeface="Times New Roman" pitchFamily="18" charset="0"/>
                <a:cs typeface="Times New Roman" pitchFamily="18" charset="0"/>
              </a:rPr>
              <a:t>NAM TỪ ĐẦU THẾ KÌ X ĐẾN ĐẦU THẾ KÌ XVI</a:t>
            </a:r>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27432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2192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21-24. </a:t>
            </a:r>
            <a:r>
              <a:rPr lang="vi-VN" sz="2400" b="1" dirty="0" smtClean="0">
                <a:solidFill>
                  <a:srgbClr val="FF0000"/>
                </a:solidFill>
                <a:latin typeface="Times New Roman" pitchFamily="18" charset="0"/>
                <a:cs typeface="Times New Roman" pitchFamily="18" charset="0"/>
              </a:rPr>
              <a:t>BÀI </a:t>
            </a:r>
            <a:r>
              <a:rPr lang="vi-VN" sz="2400" b="1" dirty="0">
                <a:solidFill>
                  <a:srgbClr val="FF0000"/>
                </a:solidFill>
                <a:latin typeface="Times New Roman" pitchFamily="18" charset="0"/>
                <a:cs typeface="Times New Roman" pitchFamily="18" charset="0"/>
              </a:rPr>
              <a:t>14. CÔNG CUỘC XÂY DỰNG VÀ BẢO VỆ ĐẤT NƯỚC THỜI NGÔ-ĐINH-TIỀN LÊ (938-1009</a:t>
            </a:r>
            <a:r>
              <a:rPr lang="vi-VN"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12954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Ngô </a:t>
            </a:r>
            <a:r>
              <a:rPr lang="vi-VN" b="1" dirty="0">
                <a:solidFill>
                  <a:srgbClr val="FF0000"/>
                </a:solidFill>
                <a:latin typeface="Times New Roman" pitchFamily="18" charset="0"/>
                <a:cs typeface="Times New Roman" pitchFamily="18" charset="0"/>
              </a:rPr>
              <a:t>Quyền dựng nền độc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39967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vi-VN"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Em hãy nêu những việc làm thể hiện ý thức độc lập tự chủ của Ngô Quyền trong xây dựng đất nước.</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Em </a:t>
            </a:r>
            <a:r>
              <a:rPr lang="vi-VN" sz="2800" b="1" dirty="0">
                <a:solidFill>
                  <a:srgbClr val="FF0000"/>
                </a:solidFill>
                <a:latin typeface="Times New Roman" pitchFamily="18" charset="0"/>
                <a:cs typeface="Times New Roman" pitchFamily="18" charset="0"/>
              </a:rPr>
              <a:t>hãy nêu những việc làm thể hiện ý thức độc lập tự chủ của Ngô Quyền trong xây dựng đất nước</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Năm 939, Ngô Quyền xưng vương, bỏ chức Tiết độ sứ và đóng đô ở Cổ Loa.</a:t>
            </a:r>
          </a:p>
          <a:p>
            <a:pPr marL="0" indent="0" algn="just">
              <a:buNone/>
            </a:pPr>
            <a:r>
              <a:rPr lang="vi-VN" dirty="0">
                <a:solidFill>
                  <a:srgbClr val="0033CC"/>
                </a:solidFill>
                <a:latin typeface="Times New Roman" pitchFamily="18" charset="0"/>
                <a:cs typeface="Times New Roman" pitchFamily="18" charset="0"/>
              </a:rPr>
              <a:t>- Ngô Quyền đã thiết lập bộ máy chính quyền mới, vua đứng đầu triều đình, dưới có các chức quan văn, võ và cử tướng lĩnh trấn giữ các châu quan trọng </a:t>
            </a:r>
            <a:r>
              <a:rPr lang="vi-VN"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965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14. CÔNG CUỘC XÂY DỰNG VÀ BẢO VỆ ĐẤT NƯỚC THỜI NGÔ-ĐINH-TIỀN LÊ (938-1009</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Ngô </a:t>
            </a:r>
            <a:r>
              <a:rPr lang="vi-VN" b="1" dirty="0">
                <a:solidFill>
                  <a:srgbClr val="FF0000"/>
                </a:solidFill>
                <a:latin typeface="Times New Roman" pitchFamily="18" charset="0"/>
                <a:cs typeface="Times New Roman" pitchFamily="18" charset="0"/>
              </a:rPr>
              <a:t>Quyền dựng nền độc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vi-VN" sz="3600" dirty="0">
                <a:solidFill>
                  <a:srgbClr val="0033CC"/>
                </a:solidFill>
                <a:latin typeface="Times New Roman" pitchFamily="18" charset="0"/>
                <a:cs typeface="Times New Roman" pitchFamily="18" charset="0"/>
              </a:rPr>
              <a:t>- Năm 939, Ngô Quyền xưng vương, bỏ chức Tiết độ sứ và đóng đô ở Cổ Loa.</a:t>
            </a:r>
          </a:p>
          <a:p>
            <a:pPr marL="0" indent="0" algn="just">
              <a:buNone/>
            </a:pPr>
            <a:r>
              <a:rPr lang="vi-VN" sz="3600" dirty="0">
                <a:solidFill>
                  <a:srgbClr val="0033CC"/>
                </a:solidFill>
                <a:latin typeface="Times New Roman" pitchFamily="18" charset="0"/>
                <a:cs typeface="Times New Roman" pitchFamily="18" charset="0"/>
              </a:rPr>
              <a:t>- Ngô Quyền </a:t>
            </a:r>
            <a:r>
              <a:rPr lang="vi-VN" sz="3600" dirty="0" smtClean="0">
                <a:solidFill>
                  <a:srgbClr val="0033CC"/>
                </a:solidFill>
                <a:latin typeface="Times New Roman" pitchFamily="18" charset="0"/>
                <a:cs typeface="Times New Roman" pitchFamily="18" charset="0"/>
              </a:rPr>
              <a:t>lập </a:t>
            </a:r>
            <a:r>
              <a:rPr lang="vi-VN" sz="3600" dirty="0">
                <a:solidFill>
                  <a:srgbClr val="0033CC"/>
                </a:solidFill>
                <a:latin typeface="Times New Roman" pitchFamily="18" charset="0"/>
                <a:cs typeface="Times New Roman" pitchFamily="18" charset="0"/>
              </a:rPr>
              <a:t>bộ máy chính quyền mới, vua đứng đầu triều đình, dưới có các chức quan văn, võ và cử tướng lĩnh trấn giữ các châu quan trọng </a:t>
            </a:r>
            <a:r>
              <a:rPr lang="vi-VN" sz="3600" dirty="0" smtClean="0">
                <a:solidFill>
                  <a:srgbClr val="0033CC"/>
                </a:solidFill>
                <a:latin typeface="Times New Roman" pitchFamily="18" charset="0"/>
                <a:cs typeface="Times New Roman" pitchFamily="18" charset="0"/>
              </a:rPr>
              <a:t>.</a:t>
            </a:r>
            <a:endParaRPr lang="vi-VN" sz="3600"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666598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14. CÔNG CUỘC XÂY DỰNG VÀ BẢO VỆ ĐẤT NƯỚC THỜI NGÔ-ĐINH-TIỀN LÊ (938-1009</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Ngô </a:t>
            </a:r>
            <a:r>
              <a:rPr lang="vi-VN" b="1" dirty="0">
                <a:solidFill>
                  <a:srgbClr val="FF0000"/>
                </a:solidFill>
                <a:latin typeface="Times New Roman" pitchFamily="18" charset="0"/>
                <a:cs typeface="Times New Roman" pitchFamily="18" charset="0"/>
              </a:rPr>
              <a:t>Quyền dựng nền độc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2. Công cuộc thống nhất đất nước của Đinh Bộ Lĩnh và sự thành lập nhà </a:t>
            </a:r>
            <a:r>
              <a:rPr lang="vi-VN" b="1" dirty="0" smtClean="0">
                <a:solidFill>
                  <a:srgbClr val="FF0000"/>
                </a:solidFill>
                <a:latin typeface="Times New Roman" pitchFamily="18" charset="0"/>
                <a:cs typeface="Times New Roman" pitchFamily="18" charset="0"/>
              </a:rPr>
              <a:t>Đinh</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7669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762000"/>
            <a:ext cx="9178636" cy="5029200"/>
          </a:xfrm>
        </p:spPr>
        <p:txBody>
          <a:bodyPr/>
          <a:lstStyle/>
          <a:p>
            <a:pPr marL="0" indent="0" algn="just">
              <a:buNone/>
            </a:pPr>
            <a:r>
              <a:rPr lang="en-US" b="1" dirty="0" smtClean="0">
                <a:solidFill>
                  <a:srgbClr val="FF0000"/>
                </a:solidFill>
                <a:latin typeface="Times New Roman" pitchFamily="18" charset="0"/>
                <a:cs typeface="Times New Roman" pitchFamily="18" charset="0"/>
              </a:rPr>
              <a:t>1.</a:t>
            </a:r>
            <a:r>
              <a:rPr lang="en-US" b="1" dirty="0">
                <a:solidFill>
                  <a:srgbClr val="FF0000"/>
                </a:solidFill>
                <a:latin typeface="Times New Roman" pitchFamily="18" charset="0"/>
                <a:cs typeface="Times New Roman" pitchFamily="18" charset="0"/>
              </a:rPr>
              <a:t> </a:t>
            </a:r>
            <a:r>
              <a:rPr lang="vi-VN" b="1" dirty="0" smtClean="0">
                <a:solidFill>
                  <a:srgbClr val="FF0000"/>
                </a:solidFill>
                <a:latin typeface="Times New Roman" pitchFamily="18" charset="0"/>
                <a:cs typeface="Times New Roman" pitchFamily="18" charset="0"/>
              </a:rPr>
              <a:t>Vì </a:t>
            </a:r>
            <a:r>
              <a:rPr lang="vi-VN" b="1" dirty="0">
                <a:solidFill>
                  <a:srgbClr val="FF0000"/>
                </a:solidFill>
                <a:latin typeface="Times New Roman" pitchFamily="18" charset="0"/>
                <a:cs typeface="Times New Roman" pitchFamily="18" charset="0"/>
              </a:rPr>
              <a:t>sao gọi tình hình đất nước cuối thời Ngô là "Loạn 12 sứ quân"?</a:t>
            </a:r>
          </a:p>
          <a:p>
            <a:pPr marL="0" indent="0" algn="just">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1720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324600"/>
          </a:xfrm>
        </p:spPr>
        <p:txBody>
          <a:bodyPr>
            <a:normAutofit/>
          </a:bodyPr>
          <a:lstStyle/>
          <a:p>
            <a:pPr marL="0" indent="0" algn="just">
              <a:buNone/>
            </a:pPr>
            <a:r>
              <a:rPr lang="vi-VN" sz="3600" b="1" dirty="0" smtClean="0">
                <a:solidFill>
                  <a:srgbClr val="FF0000"/>
                </a:solidFill>
                <a:latin typeface="Times New Roman" pitchFamily="18" charset="0"/>
                <a:cs typeface="Times New Roman" pitchFamily="18" charset="0"/>
              </a:rPr>
              <a:t>1</a:t>
            </a:r>
            <a:r>
              <a:rPr lang="vi-VN" sz="3600" b="1" dirty="0">
                <a:solidFill>
                  <a:srgbClr val="FF0000"/>
                </a:solidFill>
                <a:latin typeface="Times New Roman" pitchFamily="18" charset="0"/>
                <a:cs typeface="Times New Roman" pitchFamily="18" charset="0"/>
              </a:rPr>
              <a:t>. Vì sao gọi tình hình đất nước cuối thời Ngô là "Loạn 12 sứ quân"?</a:t>
            </a:r>
          </a:p>
          <a:p>
            <a:pPr marL="0" indent="0" algn="just">
              <a:buNone/>
            </a:pPr>
            <a:r>
              <a:rPr lang="vi-VN" sz="3600" dirty="0">
                <a:solidFill>
                  <a:srgbClr val="0033CC"/>
                </a:solidFill>
                <a:latin typeface="Times New Roman" pitchFamily="18" charset="0"/>
                <a:cs typeface="Times New Roman" pitchFamily="18" charset="0"/>
              </a:rPr>
              <a:t>- Tình hình đất nước cuối thời Ngô là "Loạn 12 sứ quân"  vì sau khi Ngô Quyền mất, các con ông không đủ sức giữ vững chính quyền trung ương, một số hào trưởng địa phương nổi lên chiếm giữ các nơi. Đến năm 965, chính quyền nhà Ngô tan rã, đất nước lâm vào tình trạng cát cứ, </a:t>
            </a:r>
            <a:r>
              <a:rPr lang="en-US" sz="3600" dirty="0" err="1" smtClean="0">
                <a:solidFill>
                  <a:srgbClr val="0033CC"/>
                </a:solidFill>
                <a:latin typeface="Times New Roman" pitchFamily="18" charset="0"/>
                <a:cs typeface="Times New Roman" pitchFamily="18" charset="0"/>
              </a:rPr>
              <a:t>sử</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gọi </a:t>
            </a:r>
            <a:r>
              <a:rPr lang="vi-VN" sz="3600" dirty="0">
                <a:solidFill>
                  <a:srgbClr val="0033CC"/>
                </a:solidFill>
                <a:latin typeface="Times New Roman" pitchFamily="18" charset="0"/>
                <a:cs typeface="Times New Roman" pitchFamily="18" charset="0"/>
              </a:rPr>
              <a:t>là "Loạn 12 sứ quân".</a:t>
            </a:r>
            <a:endParaRPr lang="en-US" sz="36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469076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762000"/>
            <a:ext cx="9178636" cy="5029200"/>
          </a:xfrm>
        </p:spPr>
        <p:txBody>
          <a:bodyPr/>
          <a:lstStyle/>
          <a:p>
            <a:pPr marL="0" indent="0" algn="just">
              <a:buNone/>
            </a:pPr>
            <a:r>
              <a:rPr lang="en-US" b="1" dirty="0" smtClean="0">
                <a:solidFill>
                  <a:srgbClr val="FF0000"/>
                </a:solidFill>
                <a:latin typeface="Times New Roman" pitchFamily="18" charset="0"/>
                <a:cs typeface="Times New Roman" pitchFamily="18" charset="0"/>
              </a:rPr>
              <a:t>1.</a:t>
            </a:r>
            <a:r>
              <a:rPr lang="en-US" b="1" dirty="0">
                <a:solidFill>
                  <a:srgbClr val="FF0000"/>
                </a:solidFill>
                <a:latin typeface="Times New Roman" pitchFamily="18" charset="0"/>
                <a:cs typeface="Times New Roman" pitchFamily="18" charset="0"/>
              </a:rPr>
              <a:t> </a:t>
            </a:r>
            <a:r>
              <a:rPr lang="vi-VN" b="1" dirty="0" smtClean="0">
                <a:solidFill>
                  <a:srgbClr val="FF0000"/>
                </a:solidFill>
                <a:latin typeface="Times New Roman" pitchFamily="18" charset="0"/>
                <a:cs typeface="Times New Roman" pitchFamily="18" charset="0"/>
              </a:rPr>
              <a:t>Vì </a:t>
            </a:r>
            <a:r>
              <a:rPr lang="vi-VN" b="1" dirty="0">
                <a:solidFill>
                  <a:srgbClr val="FF0000"/>
                </a:solidFill>
                <a:latin typeface="Times New Roman" pitchFamily="18" charset="0"/>
                <a:cs typeface="Times New Roman" pitchFamily="18" charset="0"/>
              </a:rPr>
              <a:t>sao gọi tình hình đất nước cuối thời Ngô là "Loạn 12 sứ quân"?</a:t>
            </a:r>
          </a:p>
          <a:p>
            <a:pPr marL="0" indent="0" algn="just">
              <a:buNone/>
            </a:pPr>
            <a:r>
              <a:rPr lang="en-US" b="1" dirty="0" smtClean="0">
                <a:solidFill>
                  <a:srgbClr val="FF0000"/>
                </a:solidFill>
                <a:latin typeface="Times New Roman" pitchFamily="18" charset="0"/>
                <a:cs typeface="Times New Roman" pitchFamily="18" charset="0"/>
              </a:rPr>
              <a:t>2. </a:t>
            </a:r>
            <a:r>
              <a:rPr lang="vi-VN" b="1" dirty="0" smtClean="0">
                <a:solidFill>
                  <a:srgbClr val="FF0000"/>
                </a:solidFill>
                <a:latin typeface="Times New Roman" pitchFamily="18" charset="0"/>
                <a:cs typeface="Times New Roman" pitchFamily="18" charset="0"/>
              </a:rPr>
              <a:t>Trình bày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những</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nét chính về công cuộc thống nhất đất nước của </a:t>
            </a:r>
            <a:r>
              <a:rPr lang="en-US" b="1" dirty="0" err="1" smtClean="0">
                <a:solidFill>
                  <a:srgbClr val="FF0000"/>
                </a:solidFill>
                <a:latin typeface="Times New Roman" pitchFamily="18" charset="0"/>
                <a:cs typeface="Times New Roman" pitchFamily="18" charset="0"/>
              </a:rPr>
              <a:t>Đinh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Bộ</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Lĩnh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sự</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thành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lập</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Đinh</a:t>
            </a:r>
            <a:r>
              <a:rPr lang="vi-VN" b="1" dirty="0" smtClean="0">
                <a:solidFill>
                  <a:srgbClr val="FF0000"/>
                </a:solidFill>
                <a:latin typeface="Times New Roman" pitchFamily="18" charset="0"/>
                <a:cs typeface="Times New Roman" pitchFamily="18" charset="0"/>
              </a:rPr>
              <a:t>.</a:t>
            </a:r>
            <a:endParaRPr lang="vi-VN" b="1" dirty="0">
              <a:solidFill>
                <a:srgbClr val="FF0000"/>
              </a:solidFill>
              <a:latin typeface="Times New Roman" pitchFamily="18" charset="0"/>
              <a:cs typeface="Times New Roman" pitchFamily="18" charset="0"/>
            </a:endParaRPr>
          </a:p>
          <a:p>
            <a:pPr marL="0" indent="0" algn="just">
              <a:buNone/>
            </a:pP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95824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477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Trình bày những nét chính về công cuộc thống nhất đất nước của Đinh Bộ </a:t>
            </a:r>
            <a:r>
              <a:rPr lang="vi-VN" sz="2800" b="1" dirty="0" smtClean="0">
                <a:solidFill>
                  <a:srgbClr val="FF0000"/>
                </a:solidFill>
                <a:latin typeface="Times New Roman" pitchFamily="18" charset="0"/>
                <a:cs typeface="Times New Roman" pitchFamily="18" charset="0"/>
              </a:rPr>
              <a:t>Lĩnh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sự</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thành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Đinh</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 Đinh Bộ Lĩnh thống nhất đất nước:</a:t>
            </a:r>
          </a:p>
          <a:p>
            <a:pPr marL="0" indent="0" algn="just">
              <a:buNone/>
            </a:pPr>
            <a:r>
              <a:rPr lang="vi-VN" dirty="0">
                <a:solidFill>
                  <a:srgbClr val="0033CC"/>
                </a:solidFill>
                <a:latin typeface="Times New Roman" pitchFamily="18" charset="0"/>
                <a:cs typeface="Times New Roman" pitchFamily="18" charset="0"/>
              </a:rPr>
              <a:t>+ Năm 965, nhà Ngô tan rã, đất nước lâm vào tình trạng cát cứ, rối ren.</a:t>
            </a:r>
          </a:p>
          <a:p>
            <a:pPr marL="0" indent="0" algn="just">
              <a:buNone/>
            </a:pPr>
            <a:r>
              <a:rPr lang="vi-VN" dirty="0">
                <a:solidFill>
                  <a:srgbClr val="0033CC"/>
                </a:solidFill>
                <a:latin typeface="Times New Roman" pitchFamily="18" charset="0"/>
                <a:cs typeface="Times New Roman" pitchFamily="18" charset="0"/>
              </a:rPr>
              <a:t>+ Khi đó ở Ninh Bình có Đinh Bộ Lĩnh </a:t>
            </a:r>
            <a:r>
              <a:rPr lang="vi-VN" dirty="0" smtClean="0">
                <a:solidFill>
                  <a:srgbClr val="0033CC"/>
                </a:solidFill>
                <a:latin typeface="Times New Roman" pitchFamily="18" charset="0"/>
                <a:cs typeface="Times New Roman" pitchFamily="18" charset="0"/>
              </a:rPr>
              <a:t>có tài cầm quân, </a:t>
            </a:r>
            <a:r>
              <a:rPr lang="vi-VN" dirty="0">
                <a:solidFill>
                  <a:srgbClr val="0033CC"/>
                </a:solidFill>
                <a:latin typeface="Times New Roman" pitchFamily="18" charset="0"/>
                <a:cs typeface="Times New Roman" pitchFamily="18" charset="0"/>
              </a:rPr>
              <a:t>đánh đâu thắng đó được nhân dân gọi là Vạn Thắng Vương. Nhờ có tài năng sáng suốt và sự dũng cảm, trong vòng 2 năm (966-967), ông đã sử dụng sức mạnh quân sự kết hợp với những biện pháp mềm dẻo để thu phục và dẹp yên 12 sứ quân thống nhất đất nước. </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7195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477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Trình bày những nét chính về công cuộc thống nhất đất nước của Đinh Bộ </a:t>
            </a:r>
            <a:r>
              <a:rPr lang="vi-VN" sz="2800" b="1" dirty="0" smtClean="0">
                <a:solidFill>
                  <a:srgbClr val="FF0000"/>
                </a:solidFill>
                <a:latin typeface="Times New Roman" pitchFamily="18" charset="0"/>
                <a:cs typeface="Times New Roman" pitchFamily="18" charset="0"/>
              </a:rPr>
              <a:t>Lĩnh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sự</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thành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lập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Đinh</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 Đinh Bộ Lĩnh thống nhất đất nước</a:t>
            </a:r>
            <a:r>
              <a:rPr lang="vi-VN" sz="2800" b="1" dirty="0" smtClean="0">
                <a:solidFill>
                  <a:srgbClr val="0033CC"/>
                </a:solidFill>
                <a:latin typeface="Times New Roman" pitchFamily="18" charset="0"/>
                <a:cs typeface="Times New Roman" pitchFamily="18" charset="0"/>
              </a:rPr>
              <a:t>:</a:t>
            </a:r>
            <a:r>
              <a:rPr lang="en-US" sz="2800" b="1" dirty="0" smtClean="0">
                <a:solidFill>
                  <a:srgbClr val="0033CC"/>
                </a:solidFill>
                <a:latin typeface="Times New Roman" pitchFamily="18" charset="0"/>
                <a:cs typeface="Times New Roman" pitchFamily="18" charset="0"/>
              </a:rPr>
              <a:t>…………..</a:t>
            </a:r>
            <a:endParaRPr lang="vi-VN" sz="2800" b="1" dirty="0">
              <a:solidFill>
                <a:srgbClr val="0033CC"/>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Nhà Đinh thành lập:  </a:t>
            </a:r>
            <a:r>
              <a:rPr lang="vi-VN" dirty="0">
                <a:solidFill>
                  <a:srgbClr val="0033CC"/>
                </a:solidFill>
                <a:latin typeface="Times New Roman" pitchFamily="18" charset="0"/>
                <a:cs typeface="Times New Roman" pitchFamily="18" charset="0"/>
              </a:rPr>
              <a:t>Năm 968, Đinh Bộ Lĩnh lên ngôi hoàng đế, đặt tên nước là Đại Cồ Việt, đóng đô ở Hoa Lư, lấy niên hiệu là Thái Bình, đúc tiền "Thái Bình hưng bảo", khẳng định vị thế độc lập của Đại Cồ Việ</a:t>
            </a:r>
            <a:r>
              <a:rPr lang="vi-VN" sz="2800" dirty="0">
                <a:solidFill>
                  <a:srgbClr val="0033CC"/>
                </a:solidFill>
                <a:latin typeface="Times New Roman" pitchFamily="18" charset="0"/>
                <a:cs typeface="Times New Roman" pitchFamily="18" charset="0"/>
              </a:rPr>
              <a:t>t.</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95816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2133600"/>
            <a:ext cx="9144000" cy="4983163"/>
          </a:xfrm>
        </p:spPr>
        <p:txBody>
          <a:bodyPr>
            <a:normAutofit/>
          </a:bodyPr>
          <a:lstStyle/>
          <a:p>
            <a:pPr marL="0" indent="0" algn="just">
              <a:buNone/>
            </a:pPr>
            <a:endParaRPr lang="en-US" b="1" dirty="0">
              <a:solidFill>
                <a:srgbClr val="0033CC"/>
              </a:solidFill>
              <a:latin typeface="Times New Roman" pitchFamily="18" charset="0"/>
              <a:cs typeface="Times New Roman" pitchFamily="18" charset="0"/>
            </a:endParaRPr>
          </a:p>
        </p:txBody>
      </p:sp>
      <p:sp>
        <p:nvSpPr>
          <p:cNvPr id="4" name="Tiêu đề 1"/>
          <p:cNvSpPr txBox="1">
            <a:spLocks/>
          </p:cNvSpPr>
          <p:nvPr/>
        </p:nvSpPr>
        <p:spPr>
          <a:xfrm>
            <a:off x="0" y="0"/>
            <a:ext cx="9144000"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21-24 .  </a:t>
            </a:r>
            <a:r>
              <a:rPr lang="vi-VN" sz="3200" b="1" dirty="0" smtClean="0">
                <a:solidFill>
                  <a:srgbClr val="FF0000"/>
                </a:solidFill>
                <a:latin typeface="Times New Roman" pitchFamily="18" charset="0"/>
                <a:cs typeface="Times New Roman" pitchFamily="18" charset="0"/>
              </a:rPr>
              <a:t>BÀI 14. CÔNG CUỘC XÂY DỰNG VÀ BẢO VỆ ĐẤT NƯỚC THỜI NGÔ-ĐINH-TIỀN LÊ (</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938-1009</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149898"/>
            <a:ext cx="5486400" cy="685800"/>
          </a:xfrm>
        </p:spPr>
        <p:txBody>
          <a:bodyPr>
            <a:normAutofit fontScale="90000"/>
          </a:bodyPr>
          <a:lstStyle/>
          <a:p>
            <a:r>
              <a:rPr lang="en-US" b="1" dirty="0">
                <a:solidFill>
                  <a:srgbClr val="FF0000"/>
                </a:solidFill>
                <a:cs typeface="Times New Roman" panose="02020603050405020304" pitchFamily="18" charset="0"/>
              </a:rPr>
              <a:t/>
            </a:r>
            <a:br>
              <a:rPr lang="en-US" b="1" dirty="0">
                <a:solidFill>
                  <a:srgbClr val="FF0000"/>
                </a:solidFill>
                <a:cs typeface="Times New Roman" panose="02020603050405020304" pitchFamily="18" charset="0"/>
              </a:rPr>
            </a:br>
            <a:r>
              <a:rPr lang="en-US" sz="3600" b="1" dirty="0" err="1" smtClean="0">
                <a:solidFill>
                  <a:srgbClr val="FF0000"/>
                </a:solidFill>
                <a:cs typeface="Times New Roman" panose="02020603050405020304" pitchFamily="18" charset="0"/>
              </a:rPr>
              <a:t>Nước</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Đại</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Cồ</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Việt</a:t>
            </a:r>
            <a:r>
              <a:rPr lang="en-US" sz="3600" b="1" dirty="0"/>
              <a:t/>
            </a:r>
            <a:br>
              <a:rPr lang="en-US" sz="3600" b="1" dirty="0"/>
            </a:br>
            <a:endParaRPr lang="en-US" sz="3600" dirty="0"/>
          </a:p>
        </p:txBody>
      </p:sp>
    </p:spTree>
    <p:extLst>
      <p:ext uri="{BB962C8B-B14F-4D97-AF65-F5344CB8AC3E}">
        <p14:creationId xmlns:p14="http://schemas.microsoft.com/office/powerpoint/2010/main" val="390523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8229600" cy="2087562"/>
          </a:xfrm>
        </p:spPr>
        <p:txBody>
          <a:bodyPr>
            <a:normAutofit/>
          </a:bodyPr>
          <a:lstStyle/>
          <a:p>
            <a:r>
              <a:rPr lang="vi-VN" b="1" dirty="0" smtClean="0">
                <a:solidFill>
                  <a:srgbClr val="FF0000"/>
                </a:solidFill>
                <a:cs typeface="Times New Roman" panose="02020603050405020304" pitchFamily="18" charset="0"/>
              </a:rPr>
              <a:t>Tiền </a:t>
            </a:r>
            <a:r>
              <a:rPr lang="vi-VN" b="1" dirty="0">
                <a:solidFill>
                  <a:srgbClr val="FF0000"/>
                </a:solidFill>
                <a:cs typeface="Times New Roman" panose="02020603050405020304" pitchFamily="18" charset="0"/>
              </a:rPr>
              <a:t>"Thái Bình Hưng Bảo''</a:t>
            </a:r>
            <a:r>
              <a:rPr lang="en-US" b="1" dirty="0"/>
              <a:t/>
            </a:r>
            <a:br>
              <a:rPr lang="en-US" b="1" dirty="0"/>
            </a:br>
            <a:endParaRPr lang="en-US" dirty="0"/>
          </a:p>
        </p:txBody>
      </p:sp>
      <p:pic>
        <p:nvPicPr>
          <p:cNvPr id="4" name="Picture 3"/>
          <p:cNvPicPr>
            <a:picLocks noChangeAspect="1"/>
          </p:cNvPicPr>
          <p:nvPr/>
        </p:nvPicPr>
        <p:blipFill>
          <a:blip r:embed="rId2"/>
          <a:stretch>
            <a:fillRect/>
          </a:stretch>
        </p:blipFill>
        <p:spPr>
          <a:xfrm>
            <a:off x="304800" y="0"/>
            <a:ext cx="8534399" cy="4781550"/>
          </a:xfrm>
          <a:prstGeom prst="rect">
            <a:avLst/>
          </a:prstGeom>
        </p:spPr>
      </p:pic>
    </p:spTree>
    <p:extLst>
      <p:ext uri="{BB962C8B-B14F-4D97-AF65-F5344CB8AC3E}">
        <p14:creationId xmlns:p14="http://schemas.microsoft.com/office/powerpoint/2010/main" val="411064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2087562"/>
          </a:xfrm>
        </p:spPr>
        <p:txBody>
          <a:bodyPr>
            <a:normAutofit fontScale="90000"/>
          </a:bodyPr>
          <a:lstStyle/>
          <a:p>
            <a:r>
              <a:rPr lang="en-US" b="1" dirty="0" smtClean="0"/>
              <a:t/>
            </a:r>
            <a:br>
              <a:rPr lang="en-US" b="1" dirty="0" smtClean="0"/>
            </a:br>
            <a:r>
              <a:rPr lang="en-US" b="1" dirty="0" smtClean="0"/>
              <a:t/>
            </a:r>
            <a:br>
              <a:rPr lang="en-US" b="1" dirty="0" smtClean="0"/>
            </a:br>
            <a:r>
              <a:rPr lang="en-US" b="1" dirty="0" err="1" smtClean="0">
                <a:solidFill>
                  <a:srgbClr val="FF0000"/>
                </a:solidFill>
                <a:latin typeface="Times New Roman" panose="02020603050405020304" pitchFamily="18" charset="0"/>
                <a:cs typeface="Times New Roman" panose="02020603050405020304" pitchFamily="18" charset="0"/>
              </a:rPr>
              <a:t>Tiền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Thiên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Phúc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Trấn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Bảo</a:t>
            </a:r>
            <a:r>
              <a:rPr lang="en-US" b="1" dirty="0">
                <a:solidFill>
                  <a:srgbClr val="FF0000"/>
                </a:solidFill>
                <a:latin typeface="Times New Roman" panose="02020603050405020304" pitchFamily="18" charset="0"/>
                <a:cs typeface="Times New Roman" panose="02020603050405020304" pitchFamily="18" charset="0"/>
              </a:rPr>
              <a:t>''</a:t>
            </a:r>
            <a:r>
              <a:rPr lang="en-US" b="1" dirty="0" smtClean="0"/>
              <a:t/>
            </a:r>
            <a:br>
              <a:rPr lang="en-US" b="1" dirty="0" smtClean="0"/>
            </a:br>
            <a:endParaRPr lang="en-US" dirty="0"/>
          </a:p>
        </p:txBody>
      </p:sp>
      <p:pic>
        <p:nvPicPr>
          <p:cNvPr id="3" name="Picture 2"/>
          <p:cNvPicPr>
            <a:picLocks noChangeAspect="1"/>
          </p:cNvPicPr>
          <p:nvPr/>
        </p:nvPicPr>
        <p:blipFill>
          <a:blip r:embed="rId3"/>
          <a:stretch>
            <a:fillRect/>
          </a:stretch>
        </p:blipFill>
        <p:spPr>
          <a:xfrm>
            <a:off x="3048000" y="304800"/>
            <a:ext cx="3590925" cy="2705100"/>
          </a:xfrm>
          <a:prstGeom prst="rect">
            <a:avLst/>
          </a:prstGeom>
        </p:spPr>
      </p:pic>
    </p:spTree>
    <p:extLst>
      <p:ext uri="{BB962C8B-B14F-4D97-AF65-F5344CB8AC3E}">
        <p14:creationId xmlns:p14="http://schemas.microsoft.com/office/powerpoint/2010/main" val="23147093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r>
              <a:rPr lang="en-US" sz="2800" dirty="0" smtClean="0">
                <a:solidFill>
                  <a:srgbClr val="0033CC"/>
                </a:solidFill>
                <a:latin typeface="Times New Roman" pitchFamily="18" charset="0"/>
                <a:cs typeface="Times New Roman" pitchFamily="18" charset="0"/>
              </a:rPr>
              <a:t>-</a:t>
            </a:r>
            <a:endParaRPr lang="vi-VN" sz="2000" dirty="0">
              <a:solidFill>
                <a:srgbClr val="0033CC"/>
              </a:solidFill>
              <a:latin typeface="Times New Roman" pitchFamily="18" charset="0"/>
              <a:cs typeface="Times New Roman" pitchFamily="18" charset="0"/>
            </a:endParaRPr>
          </a:p>
          <a:p>
            <a:pPr marL="0" indent="0" algn="just">
              <a:buNone/>
            </a:pPr>
            <a:endParaRPr lang="vi-VN" sz="2000" dirty="0">
              <a:solidFill>
                <a:srgbClr val="0033CC"/>
              </a:solidFill>
              <a:latin typeface="Times New Roman" pitchFamily="18" charset="0"/>
              <a:cs typeface="Times New Roman" pitchFamily="18" charset="0"/>
            </a:endParaRPr>
          </a:p>
          <a:p>
            <a:pPr marL="0" indent="0" algn="just">
              <a:buNone/>
            </a:pPr>
            <a:endParaRPr lang="en-US" dirty="0"/>
          </a:p>
        </p:txBody>
      </p:sp>
      <p:pic>
        <p:nvPicPr>
          <p:cNvPr id="2" name="Picture 1"/>
          <p:cNvPicPr>
            <a:picLocks noChangeAspect="1"/>
          </p:cNvPicPr>
          <p:nvPr/>
        </p:nvPicPr>
        <p:blipFill>
          <a:blip r:embed="rId2"/>
          <a:stretch>
            <a:fillRect/>
          </a:stretch>
        </p:blipFill>
        <p:spPr>
          <a:xfrm>
            <a:off x="-152400" y="-228600"/>
            <a:ext cx="9331036" cy="6400800"/>
          </a:xfrm>
          <a:prstGeom prst="rect">
            <a:avLst/>
          </a:prstGeom>
        </p:spPr>
      </p:pic>
      <p:sp>
        <p:nvSpPr>
          <p:cNvPr id="4" name="Title 1"/>
          <p:cNvSpPr>
            <a:spLocks noGrp="1"/>
          </p:cNvSpPr>
          <p:nvPr>
            <p:ph type="title"/>
          </p:nvPr>
        </p:nvSpPr>
        <p:spPr>
          <a:xfrm>
            <a:off x="474518" y="5852319"/>
            <a:ext cx="8229600" cy="1325562"/>
          </a:xfrm>
        </p:spPr>
        <p:txBody>
          <a:bodyPr>
            <a:normAutofit fontScale="90000"/>
          </a:bodyPr>
          <a:lstStyle/>
          <a:p>
            <a:r>
              <a:rPr lang="en-US" b="1" dirty="0" smtClean="0"/>
              <a:t/>
            </a:r>
            <a:br>
              <a:rPr lang="en-US" b="1" dirty="0" smtClean="0"/>
            </a:br>
            <a:r>
              <a:rPr lang="en-US" b="1" dirty="0" err="1" smtClean="0">
                <a:solidFill>
                  <a:srgbClr val="FF0000"/>
                </a:solidFill>
                <a:latin typeface="Times New Roman" panose="02020603050405020304" pitchFamily="18" charset="0"/>
                <a:cs typeface="Times New Roman" panose="02020603050405020304" pitchFamily="18" charset="0"/>
              </a:rPr>
              <a:t>Cố</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đô</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Hoa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Lư</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hiện</a:t>
            </a:r>
            <a:r>
              <a:rPr lang="en-US" b="1" dirty="0" smtClean="0">
                <a:solidFill>
                  <a:srgbClr val="FF0000"/>
                </a:solidFill>
                <a:latin typeface="Times New Roman" panose="02020603050405020304" pitchFamily="18" charset="0"/>
                <a:cs typeface="Times New Roman" panose="02020603050405020304" pitchFamily="18" charset="0"/>
              </a:rPr>
              <a:t> nay </a:t>
            </a:r>
            <a:r>
              <a:rPr lang="en-US" b="1" dirty="0" smtClean="0"/>
              <a:t/>
            </a:r>
            <a:br>
              <a:rPr lang="en-US" b="1" dirty="0" smtClean="0"/>
            </a:br>
            <a:endParaRPr lang="en-US" dirty="0"/>
          </a:p>
        </p:txBody>
      </p:sp>
    </p:spTree>
    <p:extLst>
      <p:ext uri="{BB962C8B-B14F-4D97-AF65-F5344CB8AC3E}">
        <p14:creationId xmlns:p14="http://schemas.microsoft.com/office/powerpoint/2010/main" val="1259227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00"/>
            <a:ext cx="8229600" cy="457200"/>
          </a:xfrm>
        </p:spPr>
        <p:txBody>
          <a:bodyPr>
            <a:normAutofit fontScale="90000"/>
          </a:bodyPr>
          <a:lstStyle/>
          <a:p>
            <a:r>
              <a:rPr lang="en-US" sz="3200" b="1" dirty="0">
                <a:solidFill>
                  <a:srgbClr val="FF0000"/>
                </a:solidFill>
                <a:cs typeface="Times New Roman" panose="02020603050405020304" pitchFamily="18" charset="0"/>
              </a:rPr>
              <a:t/>
            </a:r>
            <a:br>
              <a:rPr lang="en-US" sz="3200" b="1" dirty="0">
                <a:solidFill>
                  <a:srgbClr val="FF0000"/>
                </a:solidFill>
                <a:cs typeface="Times New Roman" panose="02020603050405020304" pitchFamily="18" charset="0"/>
              </a:rPr>
            </a:br>
            <a:r>
              <a:rPr lang="en-US" sz="3200" b="1" dirty="0" err="1" smtClean="0">
                <a:solidFill>
                  <a:srgbClr val="FF0000"/>
                </a:solidFill>
                <a:cs typeface="Times New Roman" panose="02020603050405020304" pitchFamily="18" charset="0"/>
              </a:rPr>
              <a:t>Toàn</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cảnh</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cố</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đô</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Hoa</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Lư</a:t>
            </a:r>
            <a:r>
              <a:rPr lang="en-US" sz="3200" b="1" dirty="0" smtClean="0">
                <a:solidFill>
                  <a:srgbClr val="FF0000"/>
                </a:solidFill>
                <a:cs typeface="Times New Roman" panose="02020603050405020304" pitchFamily="18" charset="0"/>
              </a:rPr>
              <a:t> </a:t>
            </a:r>
            <a:r>
              <a:rPr lang="en-US" sz="3200" b="1" dirty="0" err="1" smtClean="0">
                <a:solidFill>
                  <a:srgbClr val="FF0000"/>
                </a:solidFill>
                <a:cs typeface="Times New Roman" panose="02020603050405020304" pitchFamily="18" charset="0"/>
              </a:rPr>
              <a:t>hiện</a:t>
            </a:r>
            <a:r>
              <a:rPr lang="en-US" sz="3200" b="1" dirty="0" smtClean="0">
                <a:solidFill>
                  <a:srgbClr val="FF0000"/>
                </a:solidFill>
                <a:cs typeface="Times New Roman" panose="02020603050405020304" pitchFamily="18" charset="0"/>
              </a:rPr>
              <a:t> nay</a:t>
            </a:r>
            <a:r>
              <a:rPr lang="en-US" sz="3200" b="1" dirty="0"/>
              <a:t/>
            </a:r>
            <a:br>
              <a:rPr lang="en-US" sz="3200" b="1" dirty="0"/>
            </a:br>
            <a:endParaRPr lang="en-US" sz="3200" dirty="0"/>
          </a:p>
        </p:txBody>
      </p:sp>
      <p:pic>
        <p:nvPicPr>
          <p:cNvPr id="3" name="Picture 2"/>
          <p:cNvPicPr>
            <a:picLocks noChangeAspect="1"/>
          </p:cNvPicPr>
          <p:nvPr/>
        </p:nvPicPr>
        <p:blipFill>
          <a:blip r:embed="rId2"/>
          <a:stretch>
            <a:fillRect/>
          </a:stretch>
        </p:blipFill>
        <p:spPr>
          <a:xfrm>
            <a:off x="-304800" y="-228600"/>
            <a:ext cx="9753600" cy="6629400"/>
          </a:xfrm>
          <a:prstGeom prst="rect">
            <a:avLst/>
          </a:prstGeom>
        </p:spPr>
      </p:pic>
    </p:spTree>
    <p:extLst>
      <p:ext uri="{BB962C8B-B14F-4D97-AF65-F5344CB8AC3E}">
        <p14:creationId xmlns:p14="http://schemas.microsoft.com/office/powerpoint/2010/main" val="2931294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477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Công cuộc thống nhất đất nước của Đinh Bộ Lĩnh và sự thành lập nhà </a:t>
            </a:r>
            <a:r>
              <a:rPr lang="vi-VN" sz="2800" b="1" dirty="0" smtClean="0">
                <a:solidFill>
                  <a:srgbClr val="FF0000"/>
                </a:solidFill>
                <a:latin typeface="Times New Roman" pitchFamily="18" charset="0"/>
                <a:cs typeface="Times New Roman" pitchFamily="18" charset="0"/>
              </a:rPr>
              <a:t>Đinh</a:t>
            </a:r>
            <a:endParaRPr lang="en-US" sz="2800" b="1" dirty="0" smtClean="0">
              <a:solidFill>
                <a:srgbClr val="FF0000"/>
              </a:solidFill>
              <a:latin typeface="Times New Roman" pitchFamily="18" charset="0"/>
              <a:cs typeface="Times New Roman" pitchFamily="18" charset="0"/>
            </a:endParaRPr>
          </a:p>
          <a:p>
            <a:pPr marL="0" indent="0" algn="just">
              <a:buNone/>
            </a:pPr>
            <a:r>
              <a:rPr lang="en-US" sz="2800" b="1" dirty="0" smtClean="0">
                <a:solidFill>
                  <a:srgbClr val="0033CC"/>
                </a:solidFill>
                <a:latin typeface="Times New Roman" pitchFamily="18" charset="0"/>
                <a:cs typeface="Times New Roman" pitchFamily="18" charset="0"/>
              </a:rPr>
              <a:t>* </a:t>
            </a:r>
            <a:r>
              <a:rPr lang="vi-VN" sz="2800" b="1" dirty="0" smtClean="0">
                <a:solidFill>
                  <a:srgbClr val="0033CC"/>
                </a:solidFill>
                <a:latin typeface="Times New Roman" pitchFamily="18" charset="0"/>
                <a:cs typeface="Times New Roman" pitchFamily="18" charset="0"/>
              </a:rPr>
              <a:t>Đinh </a:t>
            </a:r>
            <a:r>
              <a:rPr lang="vi-VN" sz="2800" b="1" dirty="0">
                <a:solidFill>
                  <a:srgbClr val="0033CC"/>
                </a:solidFill>
                <a:latin typeface="Times New Roman" pitchFamily="18" charset="0"/>
                <a:cs typeface="Times New Roman" pitchFamily="18" charset="0"/>
              </a:rPr>
              <a:t>Bộ Lĩnh thống nhất đất nước:</a:t>
            </a:r>
          </a:p>
          <a:p>
            <a:pPr marL="0" indent="0" algn="just">
              <a:buNone/>
            </a:pPr>
            <a:r>
              <a:rPr lang="vi-VN" sz="2800" dirty="0">
                <a:solidFill>
                  <a:srgbClr val="0033CC"/>
                </a:solidFill>
                <a:latin typeface="Times New Roman" pitchFamily="18" charset="0"/>
                <a:cs typeface="Times New Roman" pitchFamily="18" charset="0"/>
              </a:rPr>
              <a:t>+ Năm 965, nhà Ngô tan rã, đất nước lâm vào tình trạng </a:t>
            </a:r>
            <a:r>
              <a:rPr lang="en-US" sz="2800" dirty="0" smtClean="0">
                <a:solidFill>
                  <a:srgbClr val="0033CC"/>
                </a:solidFill>
                <a:latin typeface="Times New Roman" pitchFamily="18" charset="0"/>
                <a:cs typeface="Times New Roman" pitchFamily="18" charset="0"/>
              </a:rPr>
              <a:t>“</a:t>
            </a:r>
            <a:r>
              <a:rPr lang="en-US" sz="2800" dirty="0" err="1" smtClean="0">
                <a:solidFill>
                  <a:srgbClr val="0033CC"/>
                </a:solidFill>
                <a:latin typeface="Times New Roman" pitchFamily="18" charset="0"/>
                <a:cs typeface="Times New Roman" pitchFamily="18" charset="0"/>
              </a:rPr>
              <a:t>Loạn</a:t>
            </a:r>
            <a:r>
              <a:rPr lang="en-US" sz="2800" dirty="0" smtClean="0">
                <a:solidFill>
                  <a:srgbClr val="0033CC"/>
                </a:solidFill>
                <a:latin typeface="Times New Roman" pitchFamily="18" charset="0"/>
                <a:cs typeface="Times New Roman" pitchFamily="18" charset="0"/>
              </a:rPr>
              <a:t> 12 </a:t>
            </a:r>
            <a:r>
              <a:rPr lang="en-US" sz="2800" dirty="0" err="1" smtClean="0">
                <a:solidFill>
                  <a:srgbClr val="0033CC"/>
                </a:solidFill>
                <a:latin typeface="Times New Roman" pitchFamily="18" charset="0"/>
                <a:cs typeface="Times New Roman" pitchFamily="18" charset="0"/>
              </a:rPr>
              <a:t>sứ</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quân</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a:t>
            </a:r>
            <a:endParaRPr lang="vi-VN" sz="2800" dirty="0">
              <a:solidFill>
                <a:srgbClr val="0033CC"/>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Đinh Bộ Lĩnh </a:t>
            </a:r>
            <a:r>
              <a:rPr lang="vi-VN" sz="2800" dirty="0" smtClean="0">
                <a:solidFill>
                  <a:srgbClr val="0033CC"/>
                </a:solidFill>
                <a:latin typeface="Times New Roman" pitchFamily="18" charset="0"/>
                <a:cs typeface="Times New Roman" pitchFamily="18" charset="0"/>
              </a:rPr>
              <a:t>sử </a:t>
            </a:r>
            <a:r>
              <a:rPr lang="vi-VN" sz="2800" dirty="0">
                <a:solidFill>
                  <a:srgbClr val="0033CC"/>
                </a:solidFill>
                <a:latin typeface="Times New Roman" pitchFamily="18" charset="0"/>
                <a:cs typeface="Times New Roman" pitchFamily="18" charset="0"/>
              </a:rPr>
              <a:t>dụng sức mạnh quân sự kết hợp với những biện pháp mềm dẻo để thu phục và dẹp yên 12 sứ quân thống nhất đất nước. </a:t>
            </a:r>
          </a:p>
          <a:p>
            <a:pPr marL="0" indent="0" algn="just">
              <a:buNone/>
            </a:pPr>
            <a:r>
              <a:rPr lang="en-US" sz="2800" b="1" dirty="0">
                <a:solidFill>
                  <a:srgbClr val="0033CC"/>
                </a:solidFill>
                <a:latin typeface="Times New Roman" pitchFamily="18" charset="0"/>
                <a:cs typeface="Times New Roman" pitchFamily="18" charset="0"/>
              </a:rPr>
              <a:t>*</a:t>
            </a: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Nhà Đinh thành lập:  </a:t>
            </a:r>
            <a:r>
              <a:rPr lang="vi-VN" sz="2800" dirty="0">
                <a:solidFill>
                  <a:srgbClr val="0033CC"/>
                </a:solidFill>
                <a:latin typeface="Times New Roman" pitchFamily="18" charset="0"/>
                <a:cs typeface="Times New Roman" pitchFamily="18" charset="0"/>
              </a:rPr>
              <a:t>Năm 968, Đinh Bộ Lĩnh lên ngôi </a:t>
            </a:r>
            <a:r>
              <a:rPr lang="en-US" sz="2800" dirty="0" smtClean="0">
                <a:solidFill>
                  <a:srgbClr val="0033CC"/>
                </a:solidFill>
                <a:latin typeface="Times New Roman" pitchFamily="18" charset="0"/>
                <a:cs typeface="Times New Roman" pitchFamily="18" charset="0"/>
              </a:rPr>
              <a:t>H</a:t>
            </a:r>
            <a:r>
              <a:rPr lang="vi-VN" sz="2800" dirty="0" smtClean="0">
                <a:solidFill>
                  <a:srgbClr val="0033CC"/>
                </a:solidFill>
                <a:latin typeface="Times New Roman" pitchFamily="18" charset="0"/>
                <a:cs typeface="Times New Roman" pitchFamily="18" charset="0"/>
              </a:rPr>
              <a:t>oàng đế</a:t>
            </a:r>
            <a:r>
              <a:rPr lang="en-US" sz="2800" dirty="0" smtClean="0">
                <a:solidFill>
                  <a:srgbClr val="0033CC"/>
                </a:solidFill>
                <a:latin typeface="Times New Roman" pitchFamily="18" charset="0"/>
                <a:cs typeface="Times New Roman" pitchFamily="18" charset="0"/>
              </a:rPr>
              <a:t>(</a:t>
            </a:r>
            <a:r>
              <a:rPr lang="en-US" sz="2800" dirty="0" err="1" smtClean="0">
                <a:solidFill>
                  <a:srgbClr val="0033CC"/>
                </a:solidFill>
                <a:latin typeface="Times New Roman" pitchFamily="18" charset="0"/>
                <a:cs typeface="Times New Roman" pitchFamily="18" charset="0"/>
              </a:rPr>
              <a:t>Đinh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Tiên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Hoàng</a:t>
            </a:r>
            <a:r>
              <a:rPr lang="en-US" sz="2800" dirty="0" smtClean="0">
                <a:solidFill>
                  <a:srgbClr val="0033CC"/>
                </a:solidFill>
                <a:latin typeface="Times New Roman" pitchFamily="18" charset="0"/>
                <a:cs typeface="Times New Roman" pitchFamily="18" charset="0"/>
              </a:rPr>
              <a:t>)</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đặt tên nước là Đại Cồ Việt, đóng đô ở Hoa </a:t>
            </a:r>
            <a:r>
              <a:rPr lang="vi-VN" sz="2800" dirty="0" smtClean="0">
                <a:solidFill>
                  <a:srgbClr val="0033CC"/>
                </a:solidFill>
                <a:latin typeface="Times New Roman" pitchFamily="18" charset="0"/>
                <a:cs typeface="Times New Roman" pitchFamily="18" charset="0"/>
              </a:rPr>
              <a:t>Lư</a:t>
            </a:r>
            <a:r>
              <a:rPr lang="en-US" sz="2800" dirty="0" smtClean="0">
                <a:solidFill>
                  <a:srgbClr val="0033CC"/>
                </a:solidFill>
                <a:latin typeface="Times New Roman" pitchFamily="18" charset="0"/>
                <a:cs typeface="Times New Roman" pitchFamily="18" charset="0"/>
              </a:rPr>
              <a:t>(</a:t>
            </a:r>
            <a:r>
              <a:rPr lang="en-US" sz="2800" dirty="0" err="1" smtClean="0">
                <a:solidFill>
                  <a:srgbClr val="0033CC"/>
                </a:solidFill>
                <a:latin typeface="Times New Roman" pitchFamily="18" charset="0"/>
                <a:cs typeface="Times New Roman" pitchFamily="18" charset="0"/>
              </a:rPr>
              <a:t>Ninh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Bình</a:t>
            </a:r>
            <a:r>
              <a:rPr lang="en-US" sz="2800" dirty="0" smtClean="0">
                <a:solidFill>
                  <a:srgbClr val="0033CC"/>
                </a:solidFill>
                <a:latin typeface="Times New Roman" pitchFamily="18" charset="0"/>
                <a:cs typeface="Times New Roman" pitchFamily="18" charset="0"/>
              </a:rPr>
              <a:t>)</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lấy niên hiệu là Thái </a:t>
            </a:r>
            <a:r>
              <a:rPr lang="vi-VN" sz="2800" dirty="0" smtClean="0">
                <a:solidFill>
                  <a:srgbClr val="0033CC"/>
                </a:solidFill>
                <a:latin typeface="Times New Roman" pitchFamily="18" charset="0"/>
                <a:cs typeface="Times New Roman" pitchFamily="18" charset="0"/>
              </a:rPr>
              <a:t>Bình, </a:t>
            </a:r>
            <a:r>
              <a:rPr lang="vi-VN" sz="2800" dirty="0">
                <a:solidFill>
                  <a:srgbClr val="0033CC"/>
                </a:solidFill>
                <a:latin typeface="Times New Roman" pitchFamily="18" charset="0"/>
                <a:cs typeface="Times New Roman" pitchFamily="18" charset="0"/>
              </a:rPr>
              <a:t>khẳng định vị thế độc lập của Đại Cồ Việt.</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353911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14. CÔNG CUỘC XÂY DỰNG VÀ BẢO VỆ ĐẤT NƯỚC THỜI NGÔ-ĐINH-TIỀN LÊ (938-1009</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Ngô </a:t>
            </a:r>
            <a:r>
              <a:rPr lang="vi-VN" b="1" dirty="0">
                <a:solidFill>
                  <a:srgbClr val="FF0000"/>
                </a:solidFill>
                <a:latin typeface="Times New Roman" pitchFamily="18" charset="0"/>
                <a:cs typeface="Times New Roman" pitchFamily="18" charset="0"/>
              </a:rPr>
              <a:t>Quyền dựng nền độc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2. Công cuộc thống nhất đất nước của Đinh Bộ Lĩnh và sự thành lập nhà </a:t>
            </a:r>
            <a:r>
              <a:rPr lang="vi-VN" b="1" dirty="0" smtClean="0">
                <a:solidFill>
                  <a:srgbClr val="FF0000"/>
                </a:solidFill>
                <a:latin typeface="Times New Roman" pitchFamily="18" charset="0"/>
                <a:cs typeface="Times New Roman" pitchFamily="18" charset="0"/>
              </a:rPr>
              <a:t>Đinh</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3. Cuộc kháng chiến chống Tống thời Tiền Lê (năm 981</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1511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ctr">
              <a:buNone/>
            </a:pPr>
            <a:r>
              <a:rPr lang="vi-VN"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bày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hoàn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cảnh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sử</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dẫn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việc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Lê</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Hoàn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vua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lãnh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đạo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cuộc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chiến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chống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Tống</a:t>
            </a:r>
            <a:r>
              <a:rPr lang="en-US" sz="3600" b="1" dirty="0" smtClean="0">
                <a:solidFill>
                  <a:srgbClr val="FF0000"/>
                </a:solidFill>
                <a:latin typeface="Times New Roman" pitchFamily="18" charset="0"/>
                <a:cs typeface="Times New Roman" pitchFamily="18" charset="0"/>
              </a:rPr>
              <a:t>.</a:t>
            </a:r>
            <a:endParaRPr lang="en-US" dirty="0"/>
          </a:p>
          <a:p>
            <a:endParaRPr lang="en-US" dirty="0"/>
          </a:p>
        </p:txBody>
      </p:sp>
    </p:spTree>
    <p:extLst>
      <p:ext uri="{BB962C8B-B14F-4D97-AF65-F5344CB8AC3E}">
        <p14:creationId xmlns:p14="http://schemas.microsoft.com/office/powerpoint/2010/main" val="2161177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lgn="ctr">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 Trình </a:t>
            </a:r>
            <a:r>
              <a:rPr lang="vi-VN" sz="2800" b="1" dirty="0">
                <a:solidFill>
                  <a:srgbClr val="FF0000"/>
                </a:solidFill>
                <a:latin typeface="Times New Roman" pitchFamily="18" charset="0"/>
                <a:cs typeface="Times New Roman" pitchFamily="18" charset="0"/>
              </a:rPr>
              <a:t>bày hoàn cảnh lịch sử dẫn việc Lê Hoàn lên là vua và lãnh đạo cuộc kháng chiến</a:t>
            </a: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Hoàn cảnh lịch sử:</a:t>
            </a:r>
          </a:p>
          <a:p>
            <a:pPr marL="0" indent="0" algn="just">
              <a:buNone/>
            </a:pPr>
            <a:r>
              <a:rPr lang="vi-VN" dirty="0">
                <a:solidFill>
                  <a:srgbClr val="0033CC"/>
                </a:solidFill>
                <a:latin typeface="Times New Roman" pitchFamily="18" charset="0"/>
                <a:cs typeface="Times New Roman" pitchFamily="18" charset="0"/>
              </a:rPr>
              <a:t>+ Cuối thời Đinh, nội bộ triều </a:t>
            </a:r>
            <a:r>
              <a:rPr lang="vi-VN" dirty="0" smtClean="0">
                <a:solidFill>
                  <a:srgbClr val="0033CC"/>
                </a:solidFill>
                <a:latin typeface="Times New Roman" pitchFamily="18" charset="0"/>
                <a:cs typeface="Times New Roman" pitchFamily="18" charset="0"/>
              </a:rPr>
              <a:t>đ</a:t>
            </a:r>
            <a:r>
              <a:rPr lang="en-US" dirty="0" err="1" smtClean="0">
                <a:solidFill>
                  <a:srgbClr val="0033CC"/>
                </a:solidFill>
                <a:latin typeface="Times New Roman" pitchFamily="18" charset="0"/>
                <a:cs typeface="Times New Roman" pitchFamily="18" charset="0"/>
              </a:rPr>
              <a:t>ình</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lục đục, chia rẽ.</a:t>
            </a:r>
          </a:p>
          <a:p>
            <a:pPr marL="0" indent="0" algn="just">
              <a:buNone/>
            </a:pPr>
            <a:r>
              <a:rPr lang="vi-VN" dirty="0">
                <a:solidFill>
                  <a:srgbClr val="0033CC"/>
                </a:solidFill>
                <a:latin typeface="Times New Roman" pitchFamily="18" charset="0"/>
                <a:cs typeface="Times New Roman" pitchFamily="18" charset="0"/>
              </a:rPr>
              <a:t>+ Năm 979, Đinh Tiên Hoàng và Đinh Liễn bị ám hại, Đinh Toàn nối ngôi khi mới 6 tuổi.</a:t>
            </a:r>
          </a:p>
          <a:p>
            <a:pPr marL="0" indent="0" algn="just">
              <a:buNone/>
            </a:pPr>
            <a:r>
              <a:rPr lang="vi-VN" dirty="0">
                <a:solidFill>
                  <a:srgbClr val="0033CC"/>
                </a:solidFill>
                <a:latin typeface="Times New Roman" pitchFamily="18" charset="0"/>
                <a:cs typeface="Times New Roman" pitchFamily="18" charset="0"/>
              </a:rPr>
              <a:t>+ Nhà Tống nhân cơ hội lăm le xâm lược nước ta</a:t>
            </a:r>
            <a:r>
              <a:rPr lang="vi-VN" dirty="0" smtClean="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Đất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nước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lâm</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nguy</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tướng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sĩ</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tôn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Thập</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đạo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tướng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quân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Lê</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Hoàn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lên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ngôi</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vua</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lãnh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đạo</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kháng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chiến</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478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8229600" cy="2087562"/>
          </a:xfrm>
        </p:spPr>
        <p:txBody>
          <a:bodyPr>
            <a:normAutofit/>
          </a:bodyPr>
          <a:lstStyle/>
          <a:p>
            <a:r>
              <a:rPr lang="vi-VN" b="1" dirty="0" smtClean="0">
                <a:solidFill>
                  <a:srgbClr val="FF0000"/>
                </a:solidFill>
                <a:cs typeface="Times New Roman" panose="02020603050405020304" pitchFamily="18" charset="0"/>
              </a:rPr>
              <a:t>Tiền </a:t>
            </a:r>
            <a:r>
              <a:rPr lang="vi-VN" b="1" dirty="0">
                <a:solidFill>
                  <a:srgbClr val="FF0000"/>
                </a:solidFill>
                <a:cs typeface="Times New Roman" panose="02020603050405020304" pitchFamily="18" charset="0"/>
              </a:rPr>
              <a:t>"Thái Bình Hưng Bảo''</a:t>
            </a:r>
            <a:r>
              <a:rPr lang="en-US" b="1" dirty="0"/>
              <a:t/>
            </a:r>
            <a:br>
              <a:rPr lang="en-US" b="1" dirty="0"/>
            </a:br>
            <a:endParaRPr lang="en-US" dirty="0"/>
          </a:p>
        </p:txBody>
      </p:sp>
      <p:pic>
        <p:nvPicPr>
          <p:cNvPr id="3" name="Picture 2"/>
          <p:cNvPicPr>
            <a:picLocks noChangeAspect="1"/>
          </p:cNvPicPr>
          <p:nvPr/>
        </p:nvPicPr>
        <p:blipFill>
          <a:blip r:embed="rId2"/>
          <a:stretch>
            <a:fillRect/>
          </a:stretch>
        </p:blipFill>
        <p:spPr>
          <a:xfrm>
            <a:off x="-228600" y="-76200"/>
            <a:ext cx="9753600" cy="6934200"/>
          </a:xfrm>
          <a:prstGeom prst="rect">
            <a:avLst/>
          </a:prstGeom>
        </p:spPr>
      </p:pic>
    </p:spTree>
    <p:extLst>
      <p:ext uri="{BB962C8B-B14F-4D97-AF65-F5344CB8AC3E}">
        <p14:creationId xmlns:p14="http://schemas.microsoft.com/office/powerpoint/2010/main" val="3647215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24600"/>
            <a:ext cx="8915400" cy="533400"/>
          </a:xfrm>
        </p:spPr>
        <p:txBody>
          <a:bodyPr>
            <a:normAutofit fontScale="90000"/>
          </a:bodyPr>
          <a:lstStyle/>
          <a:p>
            <a:r>
              <a:rPr lang="en-US" b="1" dirty="0" smtClean="0">
                <a:solidFill>
                  <a:srgbClr val="FF0000"/>
                </a:solidFill>
                <a:cs typeface="Times New Roman" panose="02020603050405020304" pitchFamily="18" charset="0"/>
              </a:rPr>
              <a:t/>
            </a:r>
            <a:br>
              <a:rPr lang="en-US" b="1" dirty="0" smtClean="0">
                <a:solidFill>
                  <a:srgbClr val="FF0000"/>
                </a:solidFill>
                <a:cs typeface="Times New Roman" panose="02020603050405020304" pitchFamily="18" charset="0"/>
              </a:rPr>
            </a:br>
            <a:r>
              <a:rPr lang="en-US" sz="3600" b="1" dirty="0" err="1" smtClean="0">
                <a:solidFill>
                  <a:srgbClr val="FF0000"/>
                </a:solidFill>
                <a:cs typeface="Times New Roman" panose="02020603050405020304" pitchFamily="18" charset="0"/>
              </a:rPr>
              <a:t>Ngô</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Quyền</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và</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chiến</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thắng</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Bạch</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Đằng</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năm</a:t>
            </a:r>
            <a:r>
              <a:rPr lang="en-US" sz="3600" b="1" dirty="0" smtClean="0">
                <a:solidFill>
                  <a:srgbClr val="FF0000"/>
                </a:solidFill>
                <a:cs typeface="Times New Roman" panose="02020603050405020304" pitchFamily="18" charset="0"/>
              </a:rPr>
              <a:t> 938</a:t>
            </a:r>
            <a:r>
              <a:rPr lang="en-US" sz="3600" b="1" dirty="0"/>
              <a:t/>
            </a:r>
            <a:br>
              <a:rPr lang="en-US" sz="3600" b="1" dirty="0"/>
            </a:br>
            <a:endParaRPr lang="en-US" sz="3600" dirty="0"/>
          </a:p>
        </p:txBody>
      </p:sp>
      <p:pic>
        <p:nvPicPr>
          <p:cNvPr id="3" name="Picture 2"/>
          <p:cNvPicPr>
            <a:picLocks noChangeAspect="1"/>
          </p:cNvPicPr>
          <p:nvPr/>
        </p:nvPicPr>
        <p:blipFill>
          <a:blip r:embed="rId2"/>
          <a:stretch>
            <a:fillRect/>
          </a:stretch>
        </p:blipFill>
        <p:spPr>
          <a:xfrm>
            <a:off x="-304800" y="0"/>
            <a:ext cx="9601200" cy="6400800"/>
          </a:xfrm>
          <a:prstGeom prst="rect">
            <a:avLst/>
          </a:prstGeom>
        </p:spPr>
      </p:pic>
    </p:spTree>
    <p:extLst>
      <p:ext uri="{BB962C8B-B14F-4D97-AF65-F5344CB8AC3E}">
        <p14:creationId xmlns:p14="http://schemas.microsoft.com/office/powerpoint/2010/main" val="555760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149898"/>
            <a:ext cx="5486400" cy="685800"/>
          </a:xfrm>
        </p:spPr>
        <p:txBody>
          <a:bodyPr>
            <a:normAutofit fontScale="90000"/>
          </a:bodyPr>
          <a:lstStyle/>
          <a:p>
            <a:r>
              <a:rPr lang="en-US" b="1" dirty="0">
                <a:solidFill>
                  <a:srgbClr val="FF0000"/>
                </a:solidFill>
                <a:cs typeface="Times New Roman" panose="02020603050405020304" pitchFamily="18" charset="0"/>
              </a:rPr>
              <a:t/>
            </a:r>
            <a:br>
              <a:rPr lang="en-US" b="1" dirty="0">
                <a:solidFill>
                  <a:srgbClr val="FF0000"/>
                </a:solidFill>
                <a:cs typeface="Times New Roman" panose="02020603050405020304" pitchFamily="18" charset="0"/>
              </a:rPr>
            </a:br>
            <a:r>
              <a:rPr lang="en-US" sz="3600" b="1" dirty="0" err="1" smtClean="0">
                <a:solidFill>
                  <a:srgbClr val="FF0000"/>
                </a:solidFill>
                <a:cs typeface="Times New Roman" panose="02020603050405020304" pitchFamily="18" charset="0"/>
              </a:rPr>
              <a:t>Nước</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Đại</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Cồ</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Việt</a:t>
            </a:r>
            <a:r>
              <a:rPr lang="en-US" sz="3600" b="1" dirty="0"/>
              <a:t/>
            </a:r>
            <a:br>
              <a:rPr lang="en-US" sz="3600" b="1" dirty="0"/>
            </a:br>
            <a:endParaRPr lang="en-US" sz="3600" dirty="0"/>
          </a:p>
        </p:txBody>
      </p:sp>
      <p:pic>
        <p:nvPicPr>
          <p:cNvPr id="3" name="Picture 2"/>
          <p:cNvPicPr>
            <a:picLocks noChangeAspect="1"/>
          </p:cNvPicPr>
          <p:nvPr/>
        </p:nvPicPr>
        <p:blipFill>
          <a:blip r:embed="rId2"/>
          <a:stretch>
            <a:fillRect/>
          </a:stretch>
        </p:blipFill>
        <p:spPr>
          <a:xfrm>
            <a:off x="-228600" y="-76200"/>
            <a:ext cx="9982200" cy="7086600"/>
          </a:xfrm>
          <a:prstGeom prst="rect">
            <a:avLst/>
          </a:prstGeom>
        </p:spPr>
      </p:pic>
    </p:spTree>
    <p:extLst>
      <p:ext uri="{BB962C8B-B14F-4D97-AF65-F5344CB8AC3E}">
        <p14:creationId xmlns:p14="http://schemas.microsoft.com/office/powerpoint/2010/main" val="16390473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Dựa vào lược đồ 14.9, em hãy mô tả nét chính về cuộc kháng chiến chống Tống thời Tiền Lê (năm 981).</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275207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4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Dựa vào lược đồ 14.9, em hãy mô tả nét chính về cuộc kháng chiến chống Tống thời Tiền Lê (năm 981</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Diễn biến:</a:t>
            </a:r>
          </a:p>
          <a:p>
            <a:pPr marL="0" indent="0" algn="just">
              <a:buNone/>
            </a:pPr>
            <a:r>
              <a:rPr lang="vi-VN" dirty="0">
                <a:solidFill>
                  <a:srgbClr val="0033CC"/>
                </a:solidFill>
                <a:latin typeface="Times New Roman" pitchFamily="18" charset="0"/>
                <a:cs typeface="Times New Roman" pitchFamily="18" charset="0"/>
              </a:rPr>
              <a:t>+ Đầu năm 981, Hầu Nhân Bảo chỉ huy quân Tống theo hai đường thuỷ, bộ tấn công Đại Cồ Việt.</a:t>
            </a:r>
          </a:p>
          <a:p>
            <a:pPr marL="0" indent="0" algn="just">
              <a:buNone/>
            </a:pPr>
            <a:r>
              <a:rPr lang="vi-VN" dirty="0">
                <a:solidFill>
                  <a:srgbClr val="0033CC"/>
                </a:solidFill>
                <a:latin typeface="Times New Roman" pitchFamily="18" charset="0"/>
                <a:cs typeface="Times New Roman" pitchFamily="18" charset="0"/>
              </a:rPr>
              <a:t>+ Lê Hoàn trực tiếp lãnh đạo kháng chiến, tổ chức mai phục, chặn đánh địch ở Lục Đầu Giang, Bạch Đằng, Tây Kết,...</a:t>
            </a:r>
          </a:p>
          <a:p>
            <a:pPr marL="0" indent="0" algn="just">
              <a:buNone/>
            </a:pPr>
            <a:r>
              <a:rPr lang="vi-VN" b="1" dirty="0">
                <a:solidFill>
                  <a:srgbClr val="0033CC"/>
                </a:solidFill>
                <a:latin typeface="Times New Roman" pitchFamily="18" charset="0"/>
                <a:cs typeface="Times New Roman" pitchFamily="18" charset="0"/>
              </a:rPr>
              <a:t>- Kết quả: </a:t>
            </a:r>
          </a:p>
          <a:p>
            <a:pPr marL="0" indent="0" algn="just">
              <a:buNone/>
            </a:pPr>
            <a:r>
              <a:rPr lang="vi-VN" dirty="0">
                <a:solidFill>
                  <a:srgbClr val="0033CC"/>
                </a:solidFill>
                <a:latin typeface="Times New Roman" pitchFamily="18" charset="0"/>
                <a:cs typeface="Times New Roman" pitchFamily="18" charset="0"/>
              </a:rPr>
              <a:t>+ Hầu Nhân Bảo tử trận, quân Tống đại bại phải rút về nước.</a:t>
            </a:r>
          </a:p>
          <a:p>
            <a:pPr marL="0" indent="0" algn="just">
              <a:buNone/>
            </a:pPr>
            <a:r>
              <a:rPr lang="vi-VN" dirty="0">
                <a:solidFill>
                  <a:srgbClr val="0033CC"/>
                </a:solidFill>
                <a:latin typeface="Times New Roman" pitchFamily="18" charset="0"/>
                <a:cs typeface="Times New Roman" pitchFamily="18" charset="0"/>
              </a:rPr>
              <a:t>+ Đại Cồ Việt giữ vững được nền độc lập. </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74082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14. CÔNG CUỘC XÂY DỰNG VÀ BẢO VỆ ĐẤT NƯỚC THỜI NGÔ-ĐINH-TIỀN LÊ (938-1009</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Ngô </a:t>
            </a:r>
            <a:r>
              <a:rPr lang="vi-VN" b="1" dirty="0">
                <a:solidFill>
                  <a:srgbClr val="FF0000"/>
                </a:solidFill>
                <a:latin typeface="Times New Roman" pitchFamily="18" charset="0"/>
                <a:cs typeface="Times New Roman" pitchFamily="18" charset="0"/>
              </a:rPr>
              <a:t>Quyền dựng nền độc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2. Công cuộc thống nhất đất nước của Đinh Bộ Lĩnh và sự thành lập nhà </a:t>
            </a:r>
            <a:r>
              <a:rPr lang="vi-VN" b="1" dirty="0" smtClean="0">
                <a:solidFill>
                  <a:srgbClr val="FF0000"/>
                </a:solidFill>
                <a:latin typeface="Times New Roman" pitchFamily="18" charset="0"/>
                <a:cs typeface="Times New Roman" pitchFamily="18" charset="0"/>
              </a:rPr>
              <a:t>Đinh</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3. Cuộc kháng chiến chống Tống thời Tiền Lê (năm 981</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33082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3. Cuộc kháng chiến chống Tống thời Tiền Lê (năm 981)</a:t>
            </a:r>
          </a:p>
          <a:p>
            <a:pPr marL="0" lvl="0" indent="0" algn="just">
              <a:buNone/>
            </a:pPr>
            <a:r>
              <a:rPr lang="en-US" dirty="0" smtClean="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 </a:t>
            </a:r>
            <a:r>
              <a:rPr lang="vi-VN" b="1" dirty="0" smtClean="0">
                <a:solidFill>
                  <a:srgbClr val="0033CC"/>
                </a:solidFill>
                <a:latin typeface="Times New Roman" pitchFamily="18" charset="0"/>
                <a:cs typeface="Times New Roman" pitchFamily="18" charset="0"/>
              </a:rPr>
              <a:t>Hoàn </a:t>
            </a:r>
            <a:r>
              <a:rPr lang="vi-VN" b="1" dirty="0">
                <a:solidFill>
                  <a:srgbClr val="0033CC"/>
                </a:solidFill>
                <a:latin typeface="Times New Roman" pitchFamily="18" charset="0"/>
                <a:cs typeface="Times New Roman" pitchFamily="18" charset="0"/>
              </a:rPr>
              <a:t>cảnh lịch </a:t>
            </a:r>
            <a:r>
              <a:rPr lang="vi-VN" b="1" dirty="0" smtClean="0">
                <a:solidFill>
                  <a:srgbClr val="0033CC"/>
                </a:solidFill>
                <a:latin typeface="Times New Roman" pitchFamily="18" charset="0"/>
                <a:cs typeface="Times New Roman" pitchFamily="18" charset="0"/>
              </a:rPr>
              <a:t>sử</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nhà</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Tiền</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Lê</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thành</a:t>
            </a:r>
            <a:r>
              <a:rPr lang="en-US" b="1" dirty="0" smtClean="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lập</a:t>
            </a:r>
            <a:r>
              <a:rPr lang="vi-VN" b="1" dirty="0" smtClean="0">
                <a:solidFill>
                  <a:srgbClr val="0033CC"/>
                </a:solidFill>
                <a:latin typeface="Times New Roman" pitchFamily="18" charset="0"/>
                <a:cs typeface="Times New Roman" pitchFamily="18" charset="0"/>
              </a:rPr>
              <a:t>:</a:t>
            </a:r>
            <a:endParaRPr lang="vi-VN" b="1" dirty="0">
              <a:solidFill>
                <a:srgbClr val="0033CC"/>
              </a:solidFill>
              <a:latin typeface="Times New Roman" pitchFamily="18" charset="0"/>
              <a:cs typeface="Times New Roman" pitchFamily="18" charset="0"/>
            </a:endParaRPr>
          </a:p>
          <a:p>
            <a:pPr marL="0" lvl="0" indent="0" algn="just">
              <a:buNone/>
            </a:pPr>
            <a:r>
              <a:rPr lang="vi-VN" dirty="0">
                <a:solidFill>
                  <a:srgbClr val="0033CC"/>
                </a:solidFill>
                <a:latin typeface="Times New Roman" pitchFamily="18" charset="0"/>
                <a:cs typeface="Times New Roman" pitchFamily="18" charset="0"/>
              </a:rPr>
              <a:t>+ Cuối thời Đinh, </a:t>
            </a:r>
            <a:r>
              <a:rPr lang="vi-VN" dirty="0" smtClean="0">
                <a:solidFill>
                  <a:srgbClr val="0033CC"/>
                </a:solidFill>
                <a:latin typeface="Times New Roman" pitchFamily="18" charset="0"/>
                <a:cs typeface="Times New Roman" pitchFamily="18" charset="0"/>
              </a:rPr>
              <a:t>Đinh </a:t>
            </a:r>
            <a:r>
              <a:rPr lang="vi-VN" dirty="0">
                <a:solidFill>
                  <a:srgbClr val="0033CC"/>
                </a:solidFill>
                <a:latin typeface="Times New Roman" pitchFamily="18" charset="0"/>
                <a:cs typeface="Times New Roman" pitchFamily="18" charset="0"/>
              </a:rPr>
              <a:t>Tiên Hoàng và Đinh Liễn bị ám hại, Đinh Toàn nối ngôi khi mới 6 tuổi.</a:t>
            </a:r>
          </a:p>
          <a:p>
            <a:pPr marL="0" lvl="0" indent="0" algn="just">
              <a:buNone/>
            </a:pPr>
            <a:r>
              <a:rPr lang="vi-VN" dirty="0">
                <a:solidFill>
                  <a:srgbClr val="0033CC"/>
                </a:solidFill>
                <a:latin typeface="Times New Roman" pitchFamily="18" charset="0"/>
                <a:cs typeface="Times New Roman" pitchFamily="18" charset="0"/>
              </a:rPr>
              <a:t>+ Nhà Tống nhân cơ hội lăm le xâm lược nước ta.</a:t>
            </a:r>
            <a:endParaRPr lang="en-US" dirty="0">
              <a:solidFill>
                <a:srgbClr val="0033CC"/>
              </a:solidFill>
              <a:latin typeface="Times New Roman" pitchFamily="18" charset="0"/>
              <a:cs typeface="Times New Roman" pitchFamily="18" charset="0"/>
            </a:endParaRPr>
          </a:p>
          <a:p>
            <a:pPr marL="0" lvl="0" indent="0" algn="just">
              <a:buNone/>
            </a:pP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Đất</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nước</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lâm</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nguy</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tướng</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sĩ</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tôn</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Thập</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đạo</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tướng</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quân</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Lê</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Hoàn</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lên</a:t>
            </a:r>
            <a:r>
              <a:rPr lang="en-US" dirty="0">
                <a:solidFill>
                  <a:srgbClr val="0033CC"/>
                </a:solidFill>
                <a:latin typeface="Times New Roman" pitchFamily="18" charset="0"/>
                <a:cs typeface="Times New Roman" pitchFamily="18" charset="0"/>
              </a:rPr>
              <a:t> </a:t>
            </a:r>
            <a:r>
              <a:rPr lang="en-US" dirty="0" err="1">
                <a:solidFill>
                  <a:srgbClr val="0033CC"/>
                </a:solidFill>
                <a:latin typeface="Times New Roman" pitchFamily="18" charset="0"/>
                <a:cs typeface="Times New Roman" pitchFamily="18" charset="0"/>
              </a:rPr>
              <a:t>ngôi</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vua</a:t>
            </a:r>
            <a:r>
              <a:rPr lang="en-US" dirty="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600929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70866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3. Cuộc kháng chiến chống Tống thời Tiền Lê (năm 981)</a:t>
            </a:r>
          </a:p>
          <a:p>
            <a:pPr marL="0" lvl="0" indent="0" algn="just">
              <a:buNone/>
            </a:pPr>
            <a:r>
              <a:rPr lang="en-US" sz="2800" b="1" dirty="0" smtClean="0">
                <a:solidFill>
                  <a:srgbClr val="0033CC"/>
                </a:solidFill>
                <a:latin typeface="Times New Roman" pitchFamily="18" charset="0"/>
                <a:cs typeface="Times New Roman" pitchFamily="18" charset="0"/>
              </a:rPr>
              <a:t>*  </a:t>
            </a:r>
            <a:r>
              <a:rPr lang="vi-VN" sz="2800" b="1" dirty="0" smtClean="0">
                <a:solidFill>
                  <a:srgbClr val="0033CC"/>
                </a:solidFill>
                <a:latin typeface="Times New Roman" pitchFamily="18" charset="0"/>
                <a:cs typeface="Times New Roman" pitchFamily="18" charset="0"/>
              </a:rPr>
              <a:t>Hoàn </a:t>
            </a:r>
            <a:r>
              <a:rPr lang="vi-VN" sz="2800" b="1" dirty="0">
                <a:solidFill>
                  <a:srgbClr val="0033CC"/>
                </a:solidFill>
                <a:latin typeface="Times New Roman" pitchFamily="18" charset="0"/>
                <a:cs typeface="Times New Roman" pitchFamily="18" charset="0"/>
              </a:rPr>
              <a:t>cảnh lịch </a:t>
            </a:r>
            <a:r>
              <a:rPr lang="vi-VN" sz="2800" b="1" dirty="0" smtClean="0">
                <a:solidFill>
                  <a:srgbClr val="0033CC"/>
                </a:solidFill>
                <a:latin typeface="Times New Roman" pitchFamily="18" charset="0"/>
                <a:cs typeface="Times New Roman" pitchFamily="18" charset="0"/>
              </a:rPr>
              <a:t>sử</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nhà</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Tiền</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Lê</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thành</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lập</a:t>
            </a:r>
            <a:r>
              <a:rPr lang="vi-VN" sz="2800" b="1" dirty="0" smtClean="0">
                <a:solidFill>
                  <a:srgbClr val="0033CC"/>
                </a:solidFill>
                <a:latin typeface="Times New Roman" pitchFamily="18" charset="0"/>
                <a:cs typeface="Times New Roman" pitchFamily="18" charset="0"/>
              </a:rPr>
              <a:t>:</a:t>
            </a:r>
            <a:endParaRPr lang="en-US" sz="2800" b="1" dirty="0" smtClean="0">
              <a:solidFill>
                <a:srgbClr val="0033CC"/>
              </a:solidFill>
              <a:latin typeface="Times New Roman" pitchFamily="18" charset="0"/>
              <a:cs typeface="Times New Roman" pitchFamily="18" charset="0"/>
            </a:endParaRPr>
          </a:p>
          <a:p>
            <a:pPr lvl="0" algn="just">
              <a:buFontTx/>
              <a:buChar char="-"/>
            </a:pPr>
            <a:r>
              <a:rPr lang="en-US" sz="2800" b="1" dirty="0" smtClean="0">
                <a:solidFill>
                  <a:srgbClr val="0033CC"/>
                </a:solidFill>
                <a:latin typeface="Times New Roman" pitchFamily="18" charset="0"/>
                <a:cs typeface="Times New Roman" pitchFamily="18" charset="0"/>
              </a:rPr>
              <a:t>……………………..</a:t>
            </a:r>
            <a:endParaRPr lang="vi-VN" sz="2800" b="1" dirty="0">
              <a:solidFill>
                <a:srgbClr val="0033CC"/>
              </a:solidFill>
              <a:latin typeface="Times New Roman" pitchFamily="18" charset="0"/>
              <a:cs typeface="Times New Roman" pitchFamily="18" charset="0"/>
            </a:endParaRPr>
          </a:p>
          <a:p>
            <a:pPr marL="0" lvl="0" indent="0" algn="just">
              <a:buNone/>
            </a:pPr>
            <a:r>
              <a:rPr lang="en-US" sz="2800" b="1" dirty="0" smtClean="0">
                <a:solidFill>
                  <a:srgbClr val="0033CC"/>
                </a:solidFill>
                <a:latin typeface="Times New Roman" pitchFamily="18" charset="0"/>
                <a:cs typeface="Times New Roman" pitchFamily="18" charset="0"/>
              </a:rPr>
              <a:t>* </a:t>
            </a:r>
            <a:r>
              <a:rPr lang="vi-VN" sz="2800" b="1" dirty="0" smtClean="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a:t>
            </a:r>
            <a:r>
              <a:rPr lang="en-US" sz="2800" b="1" dirty="0" err="1" smtClean="0">
                <a:solidFill>
                  <a:srgbClr val="0033CC"/>
                </a:solidFill>
                <a:latin typeface="Times New Roman" pitchFamily="18" charset="0"/>
                <a:cs typeface="Times New Roman" pitchFamily="18" charset="0"/>
              </a:rPr>
              <a:t>uộc</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kháng</a:t>
            </a:r>
            <a:r>
              <a:rPr lang="en-US" sz="2800" b="1" dirty="0" smtClean="0">
                <a:solidFill>
                  <a:srgbClr val="0033CC"/>
                </a:solidFill>
                <a:latin typeface="Times New Roman" pitchFamily="18" charset="0"/>
                <a:cs typeface="Times New Roman" pitchFamily="18" charset="0"/>
              </a:rPr>
              <a:t> </a:t>
            </a:r>
            <a:r>
              <a:rPr lang="en-US" sz="2800" b="1" dirty="0" err="1" smtClean="0">
                <a:solidFill>
                  <a:srgbClr val="0033CC"/>
                </a:solidFill>
                <a:latin typeface="Times New Roman" pitchFamily="18" charset="0"/>
                <a:cs typeface="Times New Roman" pitchFamily="18" charset="0"/>
              </a:rPr>
              <a:t>chiến</a:t>
            </a:r>
            <a:r>
              <a:rPr lang="vi-VN" sz="2800" b="1" dirty="0" smtClean="0">
                <a:solidFill>
                  <a:srgbClr val="0033CC"/>
                </a:solidFill>
                <a:latin typeface="Times New Roman" pitchFamily="18" charset="0"/>
                <a:cs typeface="Times New Roman" pitchFamily="18" charset="0"/>
              </a:rPr>
              <a:t>:</a:t>
            </a:r>
            <a:endParaRPr lang="vi-VN" sz="2800" b="1" dirty="0">
              <a:solidFill>
                <a:srgbClr val="0033CC"/>
              </a:solidFill>
              <a:latin typeface="Times New Roman" pitchFamily="18" charset="0"/>
              <a:cs typeface="Times New Roman" pitchFamily="18" charset="0"/>
            </a:endParaRPr>
          </a:p>
          <a:p>
            <a:pPr marL="0" lvl="0" indent="0" algn="just">
              <a:buNone/>
            </a:pPr>
            <a:r>
              <a:rPr lang="vi-VN" dirty="0">
                <a:solidFill>
                  <a:srgbClr val="0033CC"/>
                </a:solidFill>
                <a:latin typeface="Times New Roman" pitchFamily="18" charset="0"/>
                <a:cs typeface="Times New Roman" pitchFamily="18" charset="0"/>
              </a:rPr>
              <a:t>+ Đầu năm 981</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quân Tống </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tấn công Đại Cồ Việt.</a:t>
            </a:r>
          </a:p>
          <a:p>
            <a:pPr marL="0" lvl="0" indent="0" algn="just">
              <a:buNone/>
            </a:pPr>
            <a:r>
              <a:rPr lang="vi-VN" dirty="0">
                <a:solidFill>
                  <a:srgbClr val="0033CC"/>
                </a:solidFill>
                <a:latin typeface="Times New Roman" pitchFamily="18" charset="0"/>
                <a:cs typeface="Times New Roman" pitchFamily="18" charset="0"/>
              </a:rPr>
              <a:t>+ Lê </a:t>
            </a:r>
            <a:r>
              <a:rPr lang="vi-VN" dirty="0" smtClean="0">
                <a:solidFill>
                  <a:srgbClr val="0033CC"/>
                </a:solidFill>
                <a:latin typeface="Times New Roman" pitchFamily="18" charset="0"/>
                <a:cs typeface="Times New Roman" pitchFamily="18" charset="0"/>
              </a:rPr>
              <a:t>Hoàn </a:t>
            </a:r>
            <a:r>
              <a:rPr lang="vi-VN" dirty="0">
                <a:solidFill>
                  <a:srgbClr val="0033CC"/>
                </a:solidFill>
                <a:latin typeface="Times New Roman" pitchFamily="18" charset="0"/>
                <a:cs typeface="Times New Roman" pitchFamily="18" charset="0"/>
              </a:rPr>
              <a:t>lãnh đạo kháng chiến, tổ chức mai phục, chặn đánh địch ở Lục Đầu Giang, Bạch Đằng</a:t>
            </a:r>
            <a:r>
              <a:rPr lang="vi-VN" dirty="0" smtClean="0">
                <a:solidFill>
                  <a:srgbClr val="0033CC"/>
                </a:solidFill>
                <a:latin typeface="Times New Roman" pitchFamily="18" charset="0"/>
                <a:cs typeface="Times New Roman" pitchFamily="18" charset="0"/>
              </a:rPr>
              <a:t>,</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lvl="0" indent="0" algn="just">
              <a:buNone/>
            </a:pPr>
            <a:r>
              <a:rPr lang="vi-VN" b="1" dirty="0">
                <a:solidFill>
                  <a:srgbClr val="0033CC"/>
                </a:solidFill>
                <a:latin typeface="Times New Roman" pitchFamily="18" charset="0"/>
                <a:cs typeface="Times New Roman" pitchFamily="18" charset="0"/>
              </a:rPr>
              <a:t>- Kết quả: </a:t>
            </a:r>
            <a:r>
              <a:rPr lang="vi-VN" dirty="0" smtClean="0">
                <a:solidFill>
                  <a:srgbClr val="0033CC"/>
                </a:solidFill>
                <a:latin typeface="Times New Roman" pitchFamily="18" charset="0"/>
                <a:cs typeface="Times New Roman" pitchFamily="18" charset="0"/>
              </a:rPr>
              <a:t>quân </a:t>
            </a:r>
            <a:r>
              <a:rPr lang="vi-VN" dirty="0">
                <a:solidFill>
                  <a:srgbClr val="0033CC"/>
                </a:solidFill>
                <a:latin typeface="Times New Roman" pitchFamily="18" charset="0"/>
                <a:cs typeface="Times New Roman" pitchFamily="18" charset="0"/>
              </a:rPr>
              <a:t>Tống đại </a:t>
            </a:r>
            <a:r>
              <a:rPr lang="vi-VN" dirty="0" smtClean="0">
                <a:solidFill>
                  <a:srgbClr val="0033CC"/>
                </a:solidFill>
                <a:latin typeface="Times New Roman" pitchFamily="18" charset="0"/>
                <a:cs typeface="Times New Roman" pitchFamily="18" charset="0"/>
              </a:rPr>
              <a:t>bại</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Đại </a:t>
            </a:r>
            <a:r>
              <a:rPr lang="vi-VN" dirty="0">
                <a:solidFill>
                  <a:srgbClr val="0033CC"/>
                </a:solidFill>
                <a:latin typeface="Times New Roman" pitchFamily="18" charset="0"/>
                <a:cs typeface="Times New Roman" pitchFamily="18" charset="0"/>
              </a:rPr>
              <a:t>Cồ Việt giữ vững được nền độc lập. </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1451055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990600"/>
          </a:xfrm>
        </p:spPr>
        <p:txBody>
          <a:bodyPr>
            <a:normAutofit/>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14. CÔNG CUỘC XÂY DỰNG VÀ BẢO VỆ ĐẤT NƯỚC THỜI NGÔ-ĐINH-TIỀN LÊ (938-1009</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Ngô </a:t>
            </a:r>
            <a:r>
              <a:rPr lang="vi-VN" b="1" dirty="0">
                <a:solidFill>
                  <a:srgbClr val="FF0000"/>
                </a:solidFill>
                <a:latin typeface="Times New Roman" pitchFamily="18" charset="0"/>
                <a:cs typeface="Times New Roman" pitchFamily="18" charset="0"/>
              </a:rPr>
              <a:t>Quyền dựng nền độc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2. Công cuộc thống nhất đất nước của Đinh Bộ Lĩnh và sự thành lập nhà </a:t>
            </a:r>
            <a:r>
              <a:rPr lang="vi-VN" b="1" dirty="0" smtClean="0">
                <a:solidFill>
                  <a:srgbClr val="FF0000"/>
                </a:solidFill>
                <a:latin typeface="Times New Roman" pitchFamily="18" charset="0"/>
                <a:cs typeface="Times New Roman" pitchFamily="18" charset="0"/>
              </a:rPr>
              <a:t>Đinh</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3. Cuộc kháng chiến chống Tống thời Tiền Lê (năm 981</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4. </a:t>
            </a:r>
            <a:r>
              <a:rPr lang="en-US" b="1" dirty="0" err="1">
                <a:solidFill>
                  <a:srgbClr val="FF0000"/>
                </a:solidFill>
                <a:latin typeface="Times New Roman" pitchFamily="18" charset="0"/>
                <a:cs typeface="Times New Roman" pitchFamily="18" charset="0"/>
              </a:rPr>
              <a:t>Tổ</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quyền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Đinh</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Tiền</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Lê</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0437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6927" y="838200"/>
            <a:ext cx="9178636" cy="5029200"/>
          </a:xfrm>
        </p:spPr>
        <p:txBody>
          <a:bodyPr/>
          <a:lstStyle/>
          <a:p>
            <a:pPr marL="0" indent="0" algn="ctr">
              <a:buNone/>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Mô</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xét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tổ</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chức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chính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quyền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Đinh</a:t>
            </a:r>
            <a:r>
              <a:rPr lang="en-US" sz="3600" b="1" dirty="0">
                <a:solidFill>
                  <a:srgbClr val="FF0000"/>
                </a:solidFill>
                <a:latin typeface="Times New Roman" pitchFamily="18" charset="0"/>
                <a:cs typeface="Times New Roman" pitchFamily="18" charset="0"/>
              </a:rPr>
              <a:t> - </a:t>
            </a:r>
            <a:r>
              <a:rPr lang="en-US" sz="3600" b="1" dirty="0" err="1">
                <a:solidFill>
                  <a:srgbClr val="FF0000"/>
                </a:solidFill>
                <a:latin typeface="Times New Roman" pitchFamily="18" charset="0"/>
                <a:cs typeface="Times New Roman" pitchFamily="18" charset="0"/>
              </a:rPr>
              <a:t>Tiền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Lê</a:t>
            </a:r>
            <a:r>
              <a:rPr lang="en-US" sz="3600" b="1" dirty="0" smtClean="0">
                <a:solidFill>
                  <a:srgbClr val="FF0000"/>
                </a:solidFill>
                <a:latin typeface="Times New Roman" pitchFamily="18" charset="0"/>
                <a:cs typeface="Times New Roman" pitchFamily="18" charset="0"/>
              </a:rPr>
              <a:t>.</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36695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Mô</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xét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Đinh</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Lê</a:t>
            </a:r>
            <a:r>
              <a:rPr lang="en-US" sz="2800" b="1" dirty="0" smtClean="0">
                <a:solidFill>
                  <a:srgbClr val="FF0000"/>
                </a:solidFill>
                <a:latin typeface="Times New Roman" pitchFamily="18" charset="0"/>
                <a:cs typeface="Times New Roman" pitchFamily="18" charset="0"/>
              </a:rPr>
              <a:t>.</a:t>
            </a:r>
          </a:p>
          <a:p>
            <a:pPr marL="0" indent="0" algn="just">
              <a:buNone/>
            </a:pPr>
            <a:r>
              <a:rPr lang="vi-VN" b="1" dirty="0">
                <a:solidFill>
                  <a:srgbClr val="0033CC"/>
                </a:solidFill>
                <a:latin typeface="Times New Roman" pitchFamily="18" charset="0"/>
                <a:cs typeface="Times New Roman" pitchFamily="18" charset="0"/>
              </a:rPr>
              <a:t>* Tổ chức chính quyền thời Đinh:</a:t>
            </a:r>
          </a:p>
          <a:p>
            <a:pPr marL="0" indent="0" algn="just">
              <a:buNone/>
            </a:pPr>
            <a:r>
              <a:rPr lang="vi-VN" b="1" dirty="0" smtClean="0">
                <a:solidFill>
                  <a:srgbClr val="0033CC"/>
                </a:solidFill>
                <a:latin typeface="Times New Roman" pitchFamily="18" charset="0"/>
                <a:cs typeface="Times New Roman" pitchFamily="18" charset="0"/>
              </a:rPr>
              <a:t>- </a:t>
            </a:r>
            <a:r>
              <a:rPr lang="en-US" b="1" dirty="0" smtClean="0">
                <a:solidFill>
                  <a:srgbClr val="0033CC"/>
                </a:solidFill>
                <a:latin typeface="Times New Roman" pitchFamily="18" charset="0"/>
                <a:cs typeface="Times New Roman" pitchFamily="18" charset="0"/>
              </a:rPr>
              <a:t>Ở t</a:t>
            </a:r>
            <a:r>
              <a:rPr lang="vi-VN" b="1" dirty="0" smtClean="0">
                <a:solidFill>
                  <a:srgbClr val="0033CC"/>
                </a:solidFill>
                <a:latin typeface="Times New Roman" pitchFamily="18" charset="0"/>
                <a:cs typeface="Times New Roman" pitchFamily="18" charset="0"/>
              </a:rPr>
              <a:t>rung ương:</a:t>
            </a:r>
            <a:r>
              <a:rPr lang="en-US" b="1"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Hoàng </a:t>
            </a:r>
            <a:r>
              <a:rPr lang="vi-VN" dirty="0">
                <a:solidFill>
                  <a:srgbClr val="0033CC"/>
                </a:solidFill>
                <a:latin typeface="Times New Roman" pitchFamily="18" charset="0"/>
                <a:cs typeface="Times New Roman" pitchFamily="18" charset="0"/>
              </a:rPr>
              <a:t>đế đứng đầu triều </a:t>
            </a:r>
            <a:r>
              <a:rPr lang="vi-VN" dirty="0" smtClean="0">
                <a:solidFill>
                  <a:srgbClr val="0033CC"/>
                </a:solidFill>
                <a:latin typeface="Times New Roman" pitchFamily="18" charset="0"/>
                <a:cs typeface="Times New Roman" pitchFamily="18" charset="0"/>
              </a:rPr>
              <a:t>đình</a:t>
            </a:r>
            <a:r>
              <a:rPr lang="en-US" dirty="0" smtClean="0">
                <a:solidFill>
                  <a:srgbClr val="0033CC"/>
                </a:solidFill>
                <a:latin typeface="Times New Roman" pitchFamily="18" charset="0"/>
                <a:cs typeface="Times New Roman" pitchFamily="18" charset="0"/>
              </a:rPr>
              <a:t>,</a:t>
            </a:r>
            <a:r>
              <a:rPr lang="en-US" dirty="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g</a:t>
            </a:r>
            <a:r>
              <a:rPr lang="vi-VN" dirty="0" smtClean="0">
                <a:solidFill>
                  <a:srgbClr val="0033CC"/>
                </a:solidFill>
                <a:latin typeface="Times New Roman" pitchFamily="18" charset="0"/>
                <a:cs typeface="Times New Roman" pitchFamily="18" charset="0"/>
              </a:rPr>
              <a:t>iúp </a:t>
            </a:r>
            <a:r>
              <a:rPr lang="vi-VN" dirty="0">
                <a:solidFill>
                  <a:srgbClr val="0033CC"/>
                </a:solidFill>
                <a:latin typeface="Times New Roman" pitchFamily="18" charset="0"/>
                <a:cs typeface="Times New Roman" pitchFamily="18" charset="0"/>
              </a:rPr>
              <a:t>vua trị nước có các cao tăng và ban văn, ban võ.</a:t>
            </a: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Địa phương: </a:t>
            </a:r>
            <a:r>
              <a:rPr lang="vi-VN" dirty="0">
                <a:solidFill>
                  <a:srgbClr val="0033CC"/>
                </a:solidFill>
                <a:latin typeface="Times New Roman" pitchFamily="18" charset="0"/>
                <a:cs typeface="Times New Roman" pitchFamily="18" charset="0"/>
              </a:rPr>
              <a:t>gồm đạo (châu), giáp, xã.</a:t>
            </a:r>
          </a:p>
          <a:p>
            <a:pPr marL="0" indent="0" algn="just">
              <a:buNone/>
            </a:pPr>
            <a:r>
              <a:rPr lang="en-US" sz="2800" b="1" dirty="0" smtClean="0">
                <a:solidFill>
                  <a:srgbClr val="0033CC"/>
                </a:solidFill>
                <a:latin typeface="Times New Roman" pitchFamily="18" charset="0"/>
                <a:cs typeface="Times New Roman" pitchFamily="18" charset="0"/>
              </a:rPr>
              <a:t>* </a:t>
            </a:r>
            <a:r>
              <a:rPr lang="vi-VN" sz="2800" b="1" dirty="0" smtClean="0">
                <a:solidFill>
                  <a:srgbClr val="0033CC"/>
                </a:solidFill>
                <a:latin typeface="Times New Roman" pitchFamily="18" charset="0"/>
                <a:cs typeface="Times New Roman" pitchFamily="18" charset="0"/>
              </a:rPr>
              <a:t>Nhận xét:</a:t>
            </a:r>
            <a:r>
              <a:rPr lang="en-US" sz="2800" b="1" dirty="0" smtClean="0">
                <a:solidFill>
                  <a:srgbClr val="0033CC"/>
                </a:solidFill>
                <a:latin typeface="Times New Roman" pitchFamily="18" charset="0"/>
                <a:cs typeface="Times New Roman" pitchFamily="18" charset="0"/>
              </a:rPr>
              <a:t> </a:t>
            </a:r>
            <a:r>
              <a:rPr lang="vi-VN" sz="2800" b="1" dirty="0" smtClean="0">
                <a:solidFill>
                  <a:srgbClr val="0033CC"/>
                </a:solidFill>
                <a:latin typeface="Times New Roman" pitchFamily="18" charset="0"/>
                <a:cs typeface="Times New Roman" pitchFamily="18" charset="0"/>
              </a:rPr>
              <a:t>Bộ </a:t>
            </a:r>
            <a:r>
              <a:rPr lang="vi-VN" sz="2800" b="1" dirty="0">
                <a:solidFill>
                  <a:srgbClr val="0033CC"/>
                </a:solidFill>
                <a:latin typeface="Times New Roman" pitchFamily="18" charset="0"/>
                <a:cs typeface="Times New Roman" pitchFamily="18" charset="0"/>
              </a:rPr>
              <a:t>máy nhà nước thời Đinh còn chưa hoàn </a:t>
            </a:r>
            <a:r>
              <a:rPr lang="vi-VN" sz="2800" b="1" dirty="0" smtClean="0">
                <a:solidFill>
                  <a:srgbClr val="0033CC"/>
                </a:solidFill>
                <a:latin typeface="Times New Roman" pitchFamily="18" charset="0"/>
                <a:cs typeface="Times New Roman" pitchFamily="18" charset="0"/>
              </a:rPr>
              <a:t>chỉnh</a:t>
            </a:r>
            <a:r>
              <a:rPr lang="en-US" sz="2800" b="1" dirty="0">
                <a:solidFill>
                  <a:srgbClr val="0033CC"/>
                </a:solidFill>
                <a:latin typeface="Times New Roman" pitchFamily="18" charset="0"/>
                <a:cs typeface="Times New Roman" pitchFamily="18" charset="0"/>
              </a:rPr>
              <a:t>.</a:t>
            </a:r>
            <a:r>
              <a:rPr lang="vi-VN" sz="2800" b="1" dirty="0" smtClean="0">
                <a:solidFill>
                  <a:srgbClr val="0033CC"/>
                </a:solidFill>
                <a:latin typeface="Times New Roman" pitchFamily="18" charset="0"/>
                <a:cs typeface="Times New Roman" pitchFamily="18" charset="0"/>
              </a:rPr>
              <a:t> </a:t>
            </a:r>
            <a:endParaRPr lang="vi-VN" sz="2800" b="1" dirty="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669157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53000"/>
            <a:ext cx="8229600" cy="2087562"/>
          </a:xfrm>
        </p:spPr>
        <p:txBody>
          <a:bodyPr>
            <a:normAutofit/>
          </a:bodyPr>
          <a:lstStyle/>
          <a:p>
            <a:r>
              <a:rPr lang="vi-VN" b="1" dirty="0" smtClean="0">
                <a:solidFill>
                  <a:srgbClr val="FF0000"/>
                </a:solidFill>
                <a:cs typeface="Times New Roman" panose="02020603050405020304" pitchFamily="18" charset="0"/>
              </a:rPr>
              <a:t>Tiền </a:t>
            </a:r>
            <a:r>
              <a:rPr lang="vi-VN" b="1" dirty="0">
                <a:solidFill>
                  <a:srgbClr val="FF0000"/>
                </a:solidFill>
                <a:cs typeface="Times New Roman" panose="02020603050405020304" pitchFamily="18" charset="0"/>
              </a:rPr>
              <a:t>"Thái Bình Hưng Bảo''</a:t>
            </a:r>
            <a:r>
              <a:rPr lang="en-US" b="1" dirty="0"/>
              <a:t/>
            </a:r>
            <a:br>
              <a:rPr lang="en-US" b="1" dirty="0"/>
            </a:br>
            <a:endParaRPr lang="en-US" dirty="0"/>
          </a:p>
        </p:txBody>
      </p:sp>
      <p:pic>
        <p:nvPicPr>
          <p:cNvPr id="3" name="Picture 2"/>
          <p:cNvPicPr>
            <a:picLocks noChangeAspect="1"/>
          </p:cNvPicPr>
          <p:nvPr/>
        </p:nvPicPr>
        <p:blipFill>
          <a:blip r:embed="rId2"/>
          <a:stretch>
            <a:fillRect/>
          </a:stretch>
        </p:blipFill>
        <p:spPr>
          <a:xfrm>
            <a:off x="-228600" y="-457200"/>
            <a:ext cx="9677400" cy="7497762"/>
          </a:xfrm>
          <a:prstGeom prst="rect">
            <a:avLst/>
          </a:prstGeom>
        </p:spPr>
      </p:pic>
    </p:spTree>
    <p:extLst>
      <p:ext uri="{BB962C8B-B14F-4D97-AF65-F5344CB8AC3E}">
        <p14:creationId xmlns:p14="http://schemas.microsoft.com/office/powerpoint/2010/main" val="184052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Mô</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nhận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xét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Đinh</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Lê</a:t>
            </a:r>
            <a:r>
              <a:rPr lang="en-US" sz="2800" b="1" dirty="0" smtClean="0">
                <a:solidFill>
                  <a:srgbClr val="FF0000"/>
                </a:solidFill>
                <a:latin typeface="Times New Roman" pitchFamily="18" charset="0"/>
                <a:cs typeface="Times New Roman" pitchFamily="18" charset="0"/>
              </a:rPr>
              <a:t>.</a:t>
            </a:r>
          </a:p>
          <a:p>
            <a:pPr marL="0" indent="0" algn="just">
              <a:buNone/>
            </a:pPr>
            <a:r>
              <a:rPr lang="en-US" b="1" dirty="0" smtClean="0">
                <a:solidFill>
                  <a:srgbClr val="0033CC"/>
                </a:solidFill>
                <a:latin typeface="Times New Roman" pitchFamily="18" charset="0"/>
                <a:cs typeface="Times New Roman" pitchFamily="18" charset="0"/>
              </a:rPr>
              <a:t>- </a:t>
            </a:r>
            <a:r>
              <a:rPr lang="vi-VN" b="1" dirty="0" smtClean="0">
                <a:solidFill>
                  <a:srgbClr val="0033CC"/>
                </a:solidFill>
                <a:latin typeface="Times New Roman" pitchFamily="18" charset="0"/>
                <a:cs typeface="Times New Roman" pitchFamily="18" charset="0"/>
              </a:rPr>
              <a:t>Tổ </a:t>
            </a:r>
            <a:r>
              <a:rPr lang="vi-VN" b="1" dirty="0">
                <a:solidFill>
                  <a:srgbClr val="0033CC"/>
                </a:solidFill>
                <a:latin typeface="Times New Roman" pitchFamily="18" charset="0"/>
                <a:cs typeface="Times New Roman" pitchFamily="18" charset="0"/>
              </a:rPr>
              <a:t>chức chính quyền thời Tiền Lê:</a:t>
            </a:r>
          </a:p>
          <a:p>
            <a:pPr marL="0" indent="0" algn="just">
              <a:buNone/>
            </a:pPr>
            <a:r>
              <a:rPr lang="vi-VN" dirty="0" smtClean="0">
                <a:solidFill>
                  <a:srgbClr val="0033CC"/>
                </a:solidFill>
                <a:latin typeface="Times New Roman" pitchFamily="18" charset="0"/>
                <a:cs typeface="Times New Roman" pitchFamily="18" charset="0"/>
              </a:rPr>
              <a:t>-</a:t>
            </a:r>
            <a:r>
              <a:rPr lang="en-US" dirty="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Ở t</a:t>
            </a:r>
            <a:r>
              <a:rPr lang="vi-VN" dirty="0" smtClean="0">
                <a:solidFill>
                  <a:srgbClr val="0033CC"/>
                </a:solidFill>
                <a:latin typeface="Times New Roman" pitchFamily="18" charset="0"/>
                <a:cs typeface="Times New Roman" pitchFamily="18" charset="0"/>
              </a:rPr>
              <a:t>rung </a:t>
            </a:r>
            <a:r>
              <a:rPr lang="vi-VN" dirty="0" smtClean="0">
                <a:solidFill>
                  <a:srgbClr val="0033CC"/>
                </a:solidFill>
                <a:latin typeface="Times New Roman" pitchFamily="18" charset="0"/>
                <a:cs typeface="Times New Roman" pitchFamily="18" charset="0"/>
              </a:rPr>
              <a:t>ương:</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Vua </a:t>
            </a:r>
            <a:r>
              <a:rPr lang="vi-VN" dirty="0">
                <a:solidFill>
                  <a:srgbClr val="0033CC"/>
                </a:solidFill>
                <a:latin typeface="Times New Roman" pitchFamily="18" charset="0"/>
                <a:cs typeface="Times New Roman" pitchFamily="18" charset="0"/>
              </a:rPr>
              <a:t>đứng </a:t>
            </a:r>
            <a:r>
              <a:rPr lang="vi-VN" dirty="0" smtClean="0">
                <a:solidFill>
                  <a:srgbClr val="0033CC"/>
                </a:solidFill>
                <a:latin typeface="Times New Roman" pitchFamily="18" charset="0"/>
                <a:cs typeface="Times New Roman" pitchFamily="18" charset="0"/>
              </a:rPr>
              <a:t>đầu</a:t>
            </a:r>
            <a:r>
              <a:rPr lang="en-US" dirty="0" smtClean="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T</a:t>
            </a:r>
            <a:r>
              <a:rPr lang="vi-VN" dirty="0" smtClean="0">
                <a:solidFill>
                  <a:srgbClr val="0033CC"/>
                </a:solidFill>
                <a:latin typeface="Times New Roman" pitchFamily="18" charset="0"/>
                <a:cs typeface="Times New Roman" pitchFamily="18" charset="0"/>
              </a:rPr>
              <a:t>hái </a:t>
            </a:r>
            <a:r>
              <a:rPr lang="vi-VN" dirty="0">
                <a:solidFill>
                  <a:srgbClr val="0033CC"/>
                </a:solidFill>
                <a:latin typeface="Times New Roman" pitchFamily="18" charset="0"/>
                <a:cs typeface="Times New Roman" pitchFamily="18" charset="0"/>
              </a:rPr>
              <a:t>sư, đại sư, quan văn, quan võ giúp vua</a:t>
            </a:r>
          </a:p>
          <a:p>
            <a:pPr marL="0" indent="0" algn="just">
              <a:buNone/>
            </a:pPr>
            <a:r>
              <a:rPr lang="vi-VN" dirty="0">
                <a:solidFill>
                  <a:srgbClr val="0033CC"/>
                </a:solidFill>
                <a:latin typeface="Times New Roman" pitchFamily="18" charset="0"/>
                <a:cs typeface="Times New Roman" pitchFamily="18" charset="0"/>
              </a:rPr>
              <a:t>- Địa phương: </a:t>
            </a:r>
            <a:r>
              <a:rPr lang="en-US" dirty="0" err="1" smtClean="0">
                <a:solidFill>
                  <a:srgbClr val="0033CC"/>
                </a:solidFill>
                <a:latin typeface="Times New Roman" pitchFamily="18" charset="0"/>
                <a:cs typeface="Times New Roman" pitchFamily="18" charset="0"/>
              </a:rPr>
              <a:t>cả</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nước</a:t>
            </a:r>
            <a:r>
              <a:rPr lang="en-US" dirty="0" smtClean="0">
                <a:solidFill>
                  <a:srgbClr val="0033CC"/>
                </a:solidFill>
                <a:latin typeface="Times New Roman" pitchFamily="18" charset="0"/>
                <a:cs typeface="Times New Roman" pitchFamily="18" charset="0"/>
              </a:rPr>
              <a:t> chia </a:t>
            </a:r>
            <a:r>
              <a:rPr lang="en-US" dirty="0" err="1" smtClean="0">
                <a:solidFill>
                  <a:srgbClr val="0033CC"/>
                </a:solidFill>
                <a:latin typeface="Times New Roman" pitchFamily="18" charset="0"/>
                <a:cs typeface="Times New Roman" pitchFamily="18" charset="0"/>
              </a:rPr>
              <a:t>thành</a:t>
            </a:r>
            <a:r>
              <a:rPr lang="en-US" dirty="0" smtClean="0">
                <a:solidFill>
                  <a:srgbClr val="0033CC"/>
                </a:solidFill>
                <a:latin typeface="Times New Roman" pitchFamily="18" charset="0"/>
                <a:cs typeface="Times New Roman" pitchFamily="18" charset="0"/>
              </a:rPr>
              <a:t>: L</a:t>
            </a:r>
            <a:r>
              <a:rPr lang="vi-VN" dirty="0" smtClean="0">
                <a:solidFill>
                  <a:srgbClr val="0033CC"/>
                </a:solidFill>
                <a:latin typeface="Times New Roman" pitchFamily="18" charset="0"/>
                <a:cs typeface="Times New Roman" pitchFamily="18" charset="0"/>
              </a:rPr>
              <a:t>ộ</a:t>
            </a:r>
            <a:r>
              <a:rPr lang="vi-VN" dirty="0">
                <a:solidFill>
                  <a:srgbClr val="0033CC"/>
                </a:solidFill>
                <a:latin typeface="Times New Roman" pitchFamily="18" charset="0"/>
                <a:cs typeface="Times New Roman" pitchFamily="18" charset="0"/>
              </a:rPr>
              <a:t>, phủ, châu</a:t>
            </a:r>
            <a:r>
              <a:rPr lang="vi-VN" dirty="0" smtClean="0">
                <a:solidFill>
                  <a:srgbClr val="0033CC"/>
                </a:solidFill>
                <a:latin typeface="Times New Roman" pitchFamily="18" charset="0"/>
                <a:cs typeface="Times New Roman" pitchFamily="18" charset="0"/>
              </a:rPr>
              <a:t>, giáp</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xã</a:t>
            </a:r>
            <a:r>
              <a:rPr lang="vi-VN" dirty="0">
                <a:solidFill>
                  <a:srgbClr val="0033CC"/>
                </a:solidFill>
                <a:latin typeface="Times New Roman" pitchFamily="18" charset="0"/>
                <a:cs typeface="Times New Roman" pitchFamily="18" charset="0"/>
              </a:rPr>
              <a:t>. </a:t>
            </a:r>
          </a:p>
          <a:p>
            <a:pPr marL="0" indent="0" algn="just">
              <a:buNone/>
            </a:pPr>
            <a:r>
              <a:rPr lang="vi-VN" dirty="0">
                <a:solidFill>
                  <a:srgbClr val="0033CC"/>
                </a:solidFill>
                <a:latin typeface="Times New Roman" pitchFamily="18" charset="0"/>
                <a:cs typeface="Times New Roman" pitchFamily="18" charset="0"/>
              </a:rPr>
              <a:t>+ Quân </a:t>
            </a:r>
            <a:r>
              <a:rPr lang="vi-VN" dirty="0" smtClean="0">
                <a:solidFill>
                  <a:srgbClr val="0033CC"/>
                </a:solidFill>
                <a:latin typeface="Times New Roman" pitchFamily="18" charset="0"/>
                <a:cs typeface="Times New Roman" pitchFamily="18" charset="0"/>
              </a:rPr>
              <a:t>đội</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có</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cấm </a:t>
            </a:r>
            <a:r>
              <a:rPr lang="vi-VN" dirty="0">
                <a:solidFill>
                  <a:srgbClr val="0033CC"/>
                </a:solidFill>
                <a:latin typeface="Times New Roman" pitchFamily="18" charset="0"/>
                <a:cs typeface="Times New Roman" pitchFamily="18" charset="0"/>
              </a:rPr>
              <a:t>quân và quân địa phương</a:t>
            </a:r>
          </a:p>
          <a:p>
            <a:pPr marL="0" indent="0" algn="just">
              <a:buNone/>
            </a:pPr>
            <a:r>
              <a:rPr lang="en-US" b="1" dirty="0" smtClean="0">
                <a:solidFill>
                  <a:srgbClr val="0033CC"/>
                </a:solidFill>
                <a:latin typeface="Times New Roman" pitchFamily="18" charset="0"/>
                <a:cs typeface="Times New Roman" pitchFamily="18" charset="0"/>
              </a:rPr>
              <a:t>* </a:t>
            </a:r>
            <a:r>
              <a:rPr lang="vi-VN" b="1" dirty="0" smtClean="0">
                <a:solidFill>
                  <a:srgbClr val="0033CC"/>
                </a:solidFill>
                <a:latin typeface="Times New Roman" pitchFamily="18" charset="0"/>
                <a:cs typeface="Times New Roman" pitchFamily="18" charset="0"/>
              </a:rPr>
              <a:t>Nhận xét: Sang đến thời Tiền Lê, bộ máy nhà nước được hoàn thiện, cải cách hành chính các cấp ở địa phương.</a:t>
            </a:r>
          </a:p>
          <a:p>
            <a:pPr marL="0" indent="0" algn="just">
              <a:buNone/>
            </a:pPr>
            <a:endParaRPr lang="vi-VN" sz="2800" b="1" dirty="0">
              <a:solidFill>
                <a:srgbClr val="0033CC"/>
              </a:solidFill>
              <a:latin typeface="Times New Roman" pitchFamily="18" charset="0"/>
              <a:cs typeface="Times New Roman" pitchFamily="18" charset="0"/>
            </a:endParaRP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145662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14. CÔNG CUỘC XÂY DỰNG VÀ BẢO VỆ ĐẤT NƯỚC THỜI NGÔ-ĐINH-TIỀN LÊ (938-1009</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 Ngô </a:t>
            </a:r>
            <a:r>
              <a:rPr lang="vi-VN" sz="2800" b="1" dirty="0">
                <a:solidFill>
                  <a:srgbClr val="FF0000"/>
                </a:solidFill>
                <a:latin typeface="Times New Roman" pitchFamily="18" charset="0"/>
                <a:cs typeface="Times New Roman" pitchFamily="18" charset="0"/>
              </a:rPr>
              <a:t>Quyền dựng nền độc </a:t>
            </a:r>
            <a:r>
              <a:rPr lang="vi-VN" sz="2800" b="1" dirty="0" smtClean="0">
                <a:solidFill>
                  <a:srgbClr val="FF0000"/>
                </a:solidFill>
                <a:latin typeface="Times New Roman" pitchFamily="18" charset="0"/>
                <a:cs typeface="Times New Roman" pitchFamily="18" charset="0"/>
              </a:rPr>
              <a:t>lập</a:t>
            </a:r>
          </a:p>
          <a:p>
            <a:pPr marL="0" indent="0" algn="just">
              <a:buNone/>
            </a:pPr>
            <a:r>
              <a:rPr lang="vi-VN" sz="2800" b="1" dirty="0" smtClean="0">
                <a:solidFill>
                  <a:srgbClr val="FF0000"/>
                </a:solidFill>
                <a:latin typeface="Times New Roman" pitchFamily="18" charset="0"/>
                <a:cs typeface="Times New Roman" pitchFamily="18" charset="0"/>
              </a:rPr>
              <a:t>2. Công cuộc thống nhất đất nước của Đinh Bộ Lĩnh và sự thành lập nhà Đinh</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b="1" dirty="0" smtClean="0">
                <a:solidFill>
                  <a:srgbClr val="FF0000"/>
                </a:solidFill>
                <a:latin typeface="Times New Roman" pitchFamily="18" charset="0"/>
                <a:cs typeface="Times New Roman" pitchFamily="18" charset="0"/>
              </a:rPr>
              <a:t>3. Cuộc kháng chiến chống Tống thời Tiền Lê (năm 981)</a:t>
            </a:r>
            <a:endParaRPr lang="en-US" sz="2800" b="1" dirty="0" smtClean="0">
              <a:solidFill>
                <a:srgbClr val="FF0000"/>
              </a:solidFill>
              <a:latin typeface="Times New Roman" pitchFamily="18" charset="0"/>
              <a:cs typeface="Times New Roman" pitchFamily="18" charset="0"/>
            </a:endParaRPr>
          </a:p>
          <a:p>
            <a:pPr marL="0" indent="0" algn="just">
              <a:buNone/>
            </a:pPr>
            <a:r>
              <a:rPr lang="en-US" sz="2800" b="1" dirty="0" smtClean="0">
                <a:solidFill>
                  <a:srgbClr val="FF0000"/>
                </a:solidFill>
                <a:latin typeface="Times New Roman" pitchFamily="18" charset="0"/>
                <a:cs typeface="Times New Roman" pitchFamily="18" charset="0"/>
              </a:rPr>
              <a:t>4. </a:t>
            </a:r>
            <a:r>
              <a:rPr lang="en-US" sz="2800" b="1" dirty="0" err="1" smtClean="0">
                <a:solidFill>
                  <a:srgbClr val="FF0000"/>
                </a:solidFill>
                <a:latin typeface="Times New Roman" pitchFamily="18" charset="0"/>
                <a:cs typeface="Times New Roman" pitchFamily="18" charset="0"/>
              </a:rPr>
              <a:t>Tổ</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chức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quyền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Đinh</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Lê</a:t>
            </a: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818169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en-US" sz="2800" b="1" dirty="0" smtClean="0">
                <a:solidFill>
                  <a:srgbClr val="FF0000"/>
                </a:solidFill>
                <a:latin typeface="Times New Roman" pitchFamily="18" charset="0"/>
                <a:cs typeface="Times New Roman" pitchFamily="18" charset="0"/>
              </a:rPr>
              <a:t>4</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Tổ</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chức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Đinh</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Tiền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Lê</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 Tổ chức chính quyền thời Đinh:</a:t>
            </a:r>
          </a:p>
          <a:p>
            <a:pPr marL="0" indent="0" algn="just">
              <a:buNone/>
            </a:pPr>
            <a:r>
              <a:rPr lang="vi-VN" dirty="0" smtClean="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Ở t</a:t>
            </a:r>
            <a:r>
              <a:rPr lang="vi-VN" dirty="0" smtClean="0">
                <a:solidFill>
                  <a:srgbClr val="0033CC"/>
                </a:solidFill>
                <a:latin typeface="Times New Roman" pitchFamily="18" charset="0"/>
                <a:cs typeface="Times New Roman" pitchFamily="18" charset="0"/>
              </a:rPr>
              <a:t>rung ương:</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Hoàng </a:t>
            </a:r>
            <a:r>
              <a:rPr lang="vi-VN" dirty="0">
                <a:solidFill>
                  <a:srgbClr val="0033CC"/>
                </a:solidFill>
                <a:latin typeface="Times New Roman" pitchFamily="18" charset="0"/>
                <a:cs typeface="Times New Roman" pitchFamily="18" charset="0"/>
              </a:rPr>
              <a:t>đế đứng đầu triều </a:t>
            </a:r>
            <a:r>
              <a:rPr lang="vi-VN" dirty="0" smtClean="0">
                <a:solidFill>
                  <a:srgbClr val="0033CC"/>
                </a:solidFill>
                <a:latin typeface="Times New Roman" pitchFamily="18" charset="0"/>
                <a:cs typeface="Times New Roman" pitchFamily="18" charset="0"/>
              </a:rPr>
              <a:t>đình</a:t>
            </a:r>
            <a:r>
              <a:rPr lang="en-US" dirty="0" smtClean="0">
                <a:solidFill>
                  <a:srgbClr val="0033CC"/>
                </a:solidFill>
                <a:latin typeface="Times New Roman" pitchFamily="18" charset="0"/>
                <a:cs typeface="Times New Roman" pitchFamily="18" charset="0"/>
              </a:rPr>
              <a:t>.</a:t>
            </a:r>
            <a:r>
              <a:rPr lang="en-US" dirty="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Giúp </a:t>
            </a:r>
            <a:r>
              <a:rPr lang="vi-VN" dirty="0">
                <a:solidFill>
                  <a:srgbClr val="0033CC"/>
                </a:solidFill>
                <a:latin typeface="Times New Roman" pitchFamily="18" charset="0"/>
                <a:cs typeface="Times New Roman" pitchFamily="18" charset="0"/>
              </a:rPr>
              <a:t>vua trị nước có các cao tăng và ban văn, ban võ.</a:t>
            </a: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Địa phương: gồm đạo (châu), giáp, </a:t>
            </a:r>
            <a:r>
              <a:rPr lang="vi-VN" dirty="0" smtClean="0">
                <a:solidFill>
                  <a:srgbClr val="0033CC"/>
                </a:solidFill>
                <a:latin typeface="Times New Roman" pitchFamily="18" charset="0"/>
                <a:cs typeface="Times New Roman" pitchFamily="18" charset="0"/>
              </a:rPr>
              <a:t>xã</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444049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Tổ chức chính quyền thời Tiền Lê:</a:t>
            </a:r>
          </a:p>
          <a:p>
            <a:pPr marL="0" indent="0" algn="just">
              <a:buNone/>
            </a:pPr>
            <a:r>
              <a:rPr lang="vi-VN" dirty="0" smtClean="0">
                <a:solidFill>
                  <a:srgbClr val="0033CC"/>
                </a:solidFill>
                <a:latin typeface="Times New Roman" pitchFamily="18" charset="0"/>
                <a:cs typeface="Times New Roman" pitchFamily="18" charset="0"/>
              </a:rPr>
              <a:t>-</a:t>
            </a:r>
            <a:r>
              <a:rPr lang="en-US" smtClean="0">
                <a:solidFill>
                  <a:srgbClr val="0033CC"/>
                </a:solidFill>
                <a:latin typeface="Times New Roman" pitchFamily="18" charset="0"/>
                <a:cs typeface="Times New Roman" pitchFamily="18" charset="0"/>
              </a:rPr>
              <a:t> Ở t</a:t>
            </a:r>
            <a:r>
              <a:rPr lang="vi-VN" smtClean="0">
                <a:solidFill>
                  <a:srgbClr val="0033CC"/>
                </a:solidFill>
                <a:latin typeface="Times New Roman" pitchFamily="18" charset="0"/>
                <a:cs typeface="Times New Roman" pitchFamily="18" charset="0"/>
              </a:rPr>
              <a:t>rung </a:t>
            </a:r>
            <a:r>
              <a:rPr lang="vi-VN" dirty="0" smtClean="0">
                <a:solidFill>
                  <a:srgbClr val="0033CC"/>
                </a:solidFill>
                <a:latin typeface="Times New Roman" pitchFamily="18" charset="0"/>
                <a:cs typeface="Times New Roman" pitchFamily="18" charset="0"/>
              </a:rPr>
              <a:t>ương:Vua </a:t>
            </a:r>
            <a:r>
              <a:rPr lang="vi-VN" dirty="0">
                <a:solidFill>
                  <a:srgbClr val="0033CC"/>
                </a:solidFill>
                <a:latin typeface="Times New Roman" pitchFamily="18" charset="0"/>
                <a:cs typeface="Times New Roman" pitchFamily="18" charset="0"/>
              </a:rPr>
              <a:t>đứng đầu chính </a:t>
            </a:r>
            <a:r>
              <a:rPr lang="vi-VN" dirty="0" smtClean="0">
                <a:solidFill>
                  <a:srgbClr val="0033CC"/>
                </a:solidFill>
                <a:latin typeface="Times New Roman" pitchFamily="18" charset="0"/>
                <a:cs typeface="Times New Roman" pitchFamily="18" charset="0"/>
              </a:rPr>
              <a:t>quyền</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Thái sư, đại sư, quan văn, quan võ giúp </a:t>
            </a:r>
            <a:r>
              <a:rPr lang="vi-VN" dirty="0" smtClean="0">
                <a:solidFill>
                  <a:srgbClr val="0033CC"/>
                </a:solidFill>
                <a:latin typeface="Times New Roman" pitchFamily="18" charset="0"/>
                <a:cs typeface="Times New Roman" pitchFamily="18" charset="0"/>
              </a:rPr>
              <a:t>vua</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Địa phương</a:t>
            </a:r>
            <a:r>
              <a:rPr lang="vi-VN" dirty="0" smtClean="0">
                <a:solidFill>
                  <a:srgbClr val="0033CC"/>
                </a:solidFill>
                <a:latin typeface="Times New Roman" pitchFamily="18" charset="0"/>
                <a:cs typeface="Times New Roman" pitchFamily="18" charset="0"/>
              </a:rPr>
              <a:t>:</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Các</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đơn</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vị</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hành</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chính</a:t>
            </a:r>
            <a:r>
              <a:rPr lang="en-US"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gồm</a:t>
            </a:r>
            <a:r>
              <a:rPr lang="vi-VN" dirty="0" smtClean="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L</a:t>
            </a:r>
            <a:r>
              <a:rPr lang="vi-VN" dirty="0" smtClean="0">
                <a:solidFill>
                  <a:srgbClr val="0033CC"/>
                </a:solidFill>
                <a:latin typeface="Times New Roman" pitchFamily="18" charset="0"/>
                <a:cs typeface="Times New Roman" pitchFamily="18" charset="0"/>
              </a:rPr>
              <a:t>ộ</a:t>
            </a:r>
            <a:r>
              <a:rPr lang="vi-VN" dirty="0">
                <a:solidFill>
                  <a:srgbClr val="0033CC"/>
                </a:solidFill>
                <a:latin typeface="Times New Roman" pitchFamily="18" charset="0"/>
                <a:cs typeface="Times New Roman" pitchFamily="18" charset="0"/>
              </a:rPr>
              <a:t>, phủ, châu, </a:t>
            </a:r>
            <a:r>
              <a:rPr lang="vi-VN" dirty="0" smtClean="0">
                <a:solidFill>
                  <a:srgbClr val="0033CC"/>
                </a:solidFill>
                <a:latin typeface="Times New Roman" pitchFamily="18" charset="0"/>
                <a:cs typeface="Times New Roman" pitchFamily="18" charset="0"/>
              </a:rPr>
              <a:t> giáp</a:t>
            </a:r>
            <a:r>
              <a:rPr lang="en-US" dirty="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xã. </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9020193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vi-VN" sz="2200" b="1" dirty="0">
                <a:solidFill>
                  <a:srgbClr val="FF0000"/>
                </a:solidFill>
                <a:latin typeface="Times New Roman" pitchFamily="18" charset="0"/>
                <a:cs typeface="Times New Roman" pitchFamily="18" charset="0"/>
              </a:rPr>
              <a:t/>
            </a:r>
            <a:br>
              <a:rPr lang="vi-VN" sz="2200" b="1" dirty="0">
                <a:solidFill>
                  <a:srgbClr val="FF0000"/>
                </a:solidFill>
                <a:latin typeface="Times New Roman" pitchFamily="18" charset="0"/>
                <a:cs typeface="Times New Roman" pitchFamily="18" charset="0"/>
              </a:rPr>
            </a:br>
            <a:r>
              <a:rPr lang="vi-VN" sz="2200" b="1" dirty="0">
                <a:solidFill>
                  <a:srgbClr val="FF0000"/>
                </a:solidFill>
                <a:latin typeface="Times New Roman" pitchFamily="18" charset="0"/>
                <a:cs typeface="Times New Roman" pitchFamily="18" charset="0"/>
              </a:rPr>
              <a:t>BÀI 14. CÔNG CUỘC XÂY DỰNG VÀ BẢO VỆ ĐẤT NƯỚC THỜI NGÔ-ĐINH-TIỀN LÊ (938-1009</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1. Ngô </a:t>
            </a:r>
            <a:r>
              <a:rPr lang="vi-VN" b="1" dirty="0">
                <a:solidFill>
                  <a:srgbClr val="FF0000"/>
                </a:solidFill>
                <a:latin typeface="Times New Roman" pitchFamily="18" charset="0"/>
                <a:cs typeface="Times New Roman" pitchFamily="18" charset="0"/>
              </a:rPr>
              <a:t>Quyền dựng nền độc </a:t>
            </a:r>
            <a:r>
              <a:rPr lang="vi-VN" b="1" dirty="0" smtClean="0">
                <a:solidFill>
                  <a:srgbClr val="FF0000"/>
                </a:solidFill>
                <a:latin typeface="Times New Roman" pitchFamily="18" charset="0"/>
                <a:cs typeface="Times New Roman" pitchFamily="18" charset="0"/>
              </a:rPr>
              <a:t>lập</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2. Công cuộc thống nhất đất nước của Đinh Bộ Lĩnh và sự thành lập nhà </a:t>
            </a:r>
            <a:r>
              <a:rPr lang="vi-VN" b="1" dirty="0" smtClean="0">
                <a:solidFill>
                  <a:srgbClr val="FF0000"/>
                </a:solidFill>
                <a:latin typeface="Times New Roman" pitchFamily="18" charset="0"/>
                <a:cs typeface="Times New Roman" pitchFamily="18" charset="0"/>
              </a:rPr>
              <a:t>Đinh</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3. Cuộc kháng chiến chống Tống thời Tiền Lê (năm 981</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lgn="just">
              <a:buNone/>
            </a:pPr>
            <a:r>
              <a:rPr lang="en-US" b="1" dirty="0">
                <a:solidFill>
                  <a:srgbClr val="FF0000"/>
                </a:solidFill>
                <a:latin typeface="Times New Roman" pitchFamily="18" charset="0"/>
                <a:cs typeface="Times New Roman" pitchFamily="18" charset="0"/>
              </a:rPr>
              <a:t>4. </a:t>
            </a:r>
            <a:r>
              <a:rPr lang="en-US" b="1" dirty="0" err="1">
                <a:solidFill>
                  <a:srgbClr val="FF0000"/>
                </a:solidFill>
                <a:latin typeface="Times New Roman" pitchFamily="18" charset="0"/>
                <a:cs typeface="Times New Roman" pitchFamily="18" charset="0"/>
              </a:rPr>
              <a:t>Tổ</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quyền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Đinh</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Tiền</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Lê</a:t>
            </a:r>
            <a:endParaRPr lang="en-US" b="1" dirty="0" smtClean="0">
              <a:solidFill>
                <a:srgbClr val="FF0000"/>
              </a:solidFill>
              <a:latin typeface="Times New Roman" pitchFamily="18" charset="0"/>
              <a:cs typeface="Times New Roman" pitchFamily="18" charset="0"/>
            </a:endParaRPr>
          </a:p>
          <a:p>
            <a:pPr marL="0" indent="0" algn="just">
              <a:buNone/>
            </a:pPr>
            <a:r>
              <a:rPr lang="vi-VN" b="1" dirty="0">
                <a:solidFill>
                  <a:srgbClr val="FF0000"/>
                </a:solidFill>
                <a:latin typeface="Times New Roman" pitchFamily="18" charset="0"/>
                <a:cs typeface="Times New Roman" pitchFamily="18" charset="0"/>
              </a:rPr>
              <a:t>5. Đời sống xã hội, văn hóa thời Ngô - Đinh - Tiền Lê</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4541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ctr">
              <a:buNone/>
            </a:pP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Đời sống xã hội, văn hoá thời Ngô - Đinh - Tiền Lê có điểm gì nổi bật?</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900282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Đời </a:t>
            </a:r>
            <a:r>
              <a:rPr lang="vi-VN" sz="2800" b="1" dirty="0">
                <a:solidFill>
                  <a:srgbClr val="FF0000"/>
                </a:solidFill>
                <a:latin typeface="Times New Roman" pitchFamily="18" charset="0"/>
                <a:cs typeface="Times New Roman" pitchFamily="18" charset="0"/>
              </a:rPr>
              <a:t>sống xã hội, văn hoá thời Ngô - Đinh - Tiền Lê có điểm gì nổi bật</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 Về đời sống xã hội: </a:t>
            </a:r>
            <a:r>
              <a:rPr lang="vi-VN" dirty="0">
                <a:solidFill>
                  <a:srgbClr val="0033CC"/>
                </a:solidFill>
                <a:latin typeface="Times New Roman" pitchFamily="18" charset="0"/>
                <a:cs typeface="Times New Roman" pitchFamily="18" charset="0"/>
              </a:rPr>
              <a:t>xã hội thời Ngô, Đinh, Tiền Lê gồm hai bộ phận thống trị và bị trị, có địa vị chính trị và kinh tế khác </a:t>
            </a:r>
            <a:r>
              <a:rPr lang="vi-VN" dirty="0" smtClean="0">
                <a:solidFill>
                  <a:srgbClr val="0033CC"/>
                </a:solidFill>
                <a:latin typeface="Times New Roman" pitchFamily="18" charset="0"/>
                <a:cs typeface="Times New Roman" pitchFamily="18" charset="0"/>
              </a:rPr>
              <a:t>nhau</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Tầng lớp thống trị: vua, quan và một bộ phận nhà sư, đạo sĩ.</a:t>
            </a:r>
          </a:p>
          <a:p>
            <a:pPr marL="0" indent="0" algn="just">
              <a:buNone/>
            </a:pPr>
            <a:r>
              <a:rPr lang="vi-VN" dirty="0">
                <a:solidFill>
                  <a:srgbClr val="0033CC"/>
                </a:solidFill>
                <a:latin typeface="Times New Roman" pitchFamily="18" charset="0"/>
                <a:cs typeface="Times New Roman" pitchFamily="18" charset="0"/>
              </a:rPr>
              <a:t>+ Tấng lớp bị trị: Nông dân, thợ thủ công, thương nhân, nô tì.</a:t>
            </a:r>
          </a:p>
          <a:p>
            <a:pPr marL="0" indent="0" algn="just">
              <a:buNone/>
            </a:pPr>
            <a:r>
              <a:rPr lang="en-US" dirty="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Nông dân là lực lượng sản xuất chính, cày ruộng công làng xã.</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Nô </a:t>
            </a:r>
            <a:r>
              <a:rPr lang="vi-VN" dirty="0">
                <a:solidFill>
                  <a:srgbClr val="0033CC"/>
                </a:solidFill>
                <a:latin typeface="Times New Roman" pitchFamily="18" charset="0"/>
                <a:cs typeface="Times New Roman" pitchFamily="18" charset="0"/>
              </a:rPr>
              <a:t>tì là tầng lớp thấp nhất trong xã hội, số lượng ít, chủ yếu hầu hạ vua, quan.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055722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Đời </a:t>
            </a:r>
            <a:r>
              <a:rPr lang="vi-VN" sz="2800" b="1" dirty="0">
                <a:solidFill>
                  <a:srgbClr val="FF0000"/>
                </a:solidFill>
                <a:latin typeface="Times New Roman" pitchFamily="18" charset="0"/>
                <a:cs typeface="Times New Roman" pitchFamily="18" charset="0"/>
              </a:rPr>
              <a:t>sống xã hội, văn hoá thời Ngô - Đinh - Tiền Lê có điểm gì nổi bật</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Về văn hoá: </a:t>
            </a:r>
          </a:p>
          <a:p>
            <a:pPr marL="0" indent="0" algn="just">
              <a:buNone/>
            </a:pPr>
            <a:r>
              <a:rPr lang="vi-VN" dirty="0">
                <a:solidFill>
                  <a:srgbClr val="0033CC"/>
                </a:solidFill>
                <a:latin typeface="Times New Roman" pitchFamily="18" charset="0"/>
                <a:cs typeface="Times New Roman" pitchFamily="18" charset="0"/>
              </a:rPr>
              <a:t>+ Nho giáo chưa phát </a:t>
            </a:r>
            <a:r>
              <a:rPr lang="vi-VN" dirty="0" smtClean="0">
                <a:solidFill>
                  <a:srgbClr val="0033CC"/>
                </a:solidFill>
                <a:latin typeface="Times New Roman" pitchFamily="18" charset="0"/>
                <a:cs typeface="Times New Roman" pitchFamily="18" charset="0"/>
              </a:rPr>
              <a:t>triển</a:t>
            </a:r>
            <a:r>
              <a:rPr lang="en-US" dirty="0" smtClean="0">
                <a:solidFill>
                  <a:srgbClr val="0033CC"/>
                </a:solidFill>
                <a:latin typeface="Times New Roman" pitchFamily="18" charset="0"/>
                <a:cs typeface="Times New Roman" pitchFamily="18" charset="0"/>
              </a:rPr>
              <a:t>.</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Phật </a:t>
            </a:r>
            <a:r>
              <a:rPr lang="vi-VN" dirty="0">
                <a:solidFill>
                  <a:srgbClr val="0033CC"/>
                </a:solidFill>
                <a:latin typeface="Times New Roman" pitchFamily="18" charset="0"/>
                <a:cs typeface="Times New Roman" pitchFamily="18" charset="0"/>
              </a:rPr>
              <a:t>giáo được truyền bá rộng </a:t>
            </a:r>
            <a:r>
              <a:rPr lang="vi-VN" dirty="0" smtClean="0">
                <a:solidFill>
                  <a:srgbClr val="0033CC"/>
                </a:solidFill>
                <a:latin typeface="Times New Roman" pitchFamily="18" charset="0"/>
                <a:cs typeface="Times New Roman" pitchFamily="18" charset="0"/>
              </a:rPr>
              <a:t>rãi</a:t>
            </a:r>
            <a:r>
              <a:rPr lang="en-US" dirty="0" smtClean="0">
                <a:solidFill>
                  <a:srgbClr val="0033CC"/>
                </a:solidFill>
                <a:latin typeface="Times New Roman" pitchFamily="18" charset="0"/>
                <a:cs typeface="Times New Roman" pitchFamily="18" charset="0"/>
              </a:rPr>
              <a:t>, c</a:t>
            </a:r>
            <a:r>
              <a:rPr lang="vi-VN" dirty="0" smtClean="0">
                <a:solidFill>
                  <a:srgbClr val="0033CC"/>
                </a:solidFill>
                <a:latin typeface="Times New Roman" pitchFamily="18" charset="0"/>
                <a:cs typeface="Times New Roman" pitchFamily="18" charset="0"/>
              </a:rPr>
              <a:t>hùa </a:t>
            </a:r>
            <a:r>
              <a:rPr lang="vi-VN" dirty="0">
                <a:solidFill>
                  <a:srgbClr val="0033CC"/>
                </a:solidFill>
                <a:latin typeface="Times New Roman" pitchFamily="18" charset="0"/>
                <a:cs typeface="Times New Roman" pitchFamily="18" charset="0"/>
              </a:rPr>
              <a:t>được xây dựng </a:t>
            </a:r>
            <a:r>
              <a:rPr lang="vi-VN" dirty="0" smtClean="0">
                <a:solidFill>
                  <a:srgbClr val="0033CC"/>
                </a:solidFill>
                <a:latin typeface="Times New Roman" pitchFamily="18" charset="0"/>
                <a:cs typeface="Times New Roman" pitchFamily="18" charset="0"/>
              </a:rPr>
              <a:t>nhiều </a:t>
            </a:r>
            <a:r>
              <a:rPr lang="vi-VN" dirty="0">
                <a:solidFill>
                  <a:srgbClr val="0033CC"/>
                </a:solidFill>
                <a:latin typeface="Times New Roman" pitchFamily="18" charset="0"/>
                <a:cs typeface="Times New Roman" pitchFamily="18" charset="0"/>
              </a:rPr>
              <a:t>nơi</a:t>
            </a:r>
            <a:r>
              <a:rPr lang="vi-VN" dirty="0" smtClean="0">
                <a:solidFill>
                  <a:srgbClr val="0033CC"/>
                </a:solidFill>
                <a:latin typeface="Times New Roman" pitchFamily="18" charset="0"/>
                <a:cs typeface="Times New Roman" pitchFamily="18" charset="0"/>
              </a:rPr>
              <a:t>.</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Nhà </a:t>
            </a:r>
            <a:r>
              <a:rPr lang="vi-VN" dirty="0">
                <a:solidFill>
                  <a:srgbClr val="0033CC"/>
                </a:solidFill>
                <a:latin typeface="Times New Roman" pitchFamily="18" charset="0"/>
                <a:cs typeface="Times New Roman" pitchFamily="18" charset="0"/>
              </a:rPr>
              <a:t>sư thường là người có học, được chính quyền và nhân dân tôn </a:t>
            </a:r>
            <a:r>
              <a:rPr lang="vi-VN" dirty="0" smtClean="0">
                <a:solidFill>
                  <a:srgbClr val="0033CC"/>
                </a:solidFill>
                <a:latin typeface="Times New Roman" pitchFamily="18" charset="0"/>
                <a:cs typeface="Times New Roman" pitchFamily="18" charset="0"/>
              </a:rPr>
              <a:t>trọng</a:t>
            </a:r>
            <a:r>
              <a:rPr lang="en-US" dirty="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Nhiều loại hình văn hoá dân gian phát triển, đặc biệt là hát chèo, đánh đu, đấu vật,...</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15592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14. CÔNG CUỘC XÂY DỰNG VÀ BẢO VỆ ĐẤT NƯỚC THỜI NGÔ-ĐINH-TIỀN LÊ (938-1009</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066800"/>
            <a:ext cx="9144000" cy="4983163"/>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 Ngô </a:t>
            </a:r>
            <a:r>
              <a:rPr lang="vi-VN" sz="2800" b="1" dirty="0">
                <a:solidFill>
                  <a:srgbClr val="FF0000"/>
                </a:solidFill>
                <a:latin typeface="Times New Roman" pitchFamily="18" charset="0"/>
                <a:cs typeface="Times New Roman" pitchFamily="18" charset="0"/>
              </a:rPr>
              <a:t>Quyền dựng nền độc </a:t>
            </a:r>
            <a:r>
              <a:rPr lang="vi-VN" sz="2800" b="1" dirty="0" smtClean="0">
                <a:solidFill>
                  <a:srgbClr val="FF0000"/>
                </a:solidFill>
                <a:latin typeface="Times New Roman" pitchFamily="18" charset="0"/>
                <a:cs typeface="Times New Roman" pitchFamily="18" charset="0"/>
              </a:rPr>
              <a:t>lập</a:t>
            </a:r>
          </a:p>
          <a:p>
            <a:pPr marL="0" indent="0" algn="just">
              <a:buNone/>
            </a:pPr>
            <a:r>
              <a:rPr lang="vi-VN" sz="2800" b="1" dirty="0" smtClean="0">
                <a:solidFill>
                  <a:srgbClr val="FF0000"/>
                </a:solidFill>
                <a:latin typeface="Times New Roman" pitchFamily="18" charset="0"/>
                <a:cs typeface="Times New Roman" pitchFamily="18" charset="0"/>
              </a:rPr>
              <a:t>2. Công cuộc thống nhất đất nước của Đinh Bộ Lĩnh và sự thành lập nhà Đinh</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b="1" dirty="0" smtClean="0">
                <a:solidFill>
                  <a:srgbClr val="FF0000"/>
                </a:solidFill>
                <a:latin typeface="Times New Roman" pitchFamily="18" charset="0"/>
                <a:cs typeface="Times New Roman" pitchFamily="18" charset="0"/>
              </a:rPr>
              <a:t>3. Cuộc kháng chiến chống Tống thời Tiền Lê (năm 981)</a:t>
            </a:r>
            <a:endParaRPr lang="en-US" sz="2800" b="1" dirty="0" smtClean="0">
              <a:solidFill>
                <a:srgbClr val="FF0000"/>
              </a:solidFill>
              <a:latin typeface="Times New Roman" pitchFamily="18" charset="0"/>
              <a:cs typeface="Times New Roman" pitchFamily="18" charset="0"/>
            </a:endParaRPr>
          </a:p>
          <a:p>
            <a:pPr marL="0" indent="0" algn="just">
              <a:buNone/>
            </a:pPr>
            <a:r>
              <a:rPr lang="en-US" sz="2800" b="1" dirty="0" smtClean="0">
                <a:solidFill>
                  <a:srgbClr val="FF0000"/>
                </a:solidFill>
                <a:latin typeface="Times New Roman" pitchFamily="18" charset="0"/>
                <a:cs typeface="Times New Roman" pitchFamily="18" charset="0"/>
              </a:rPr>
              <a:t>4. </a:t>
            </a:r>
            <a:r>
              <a:rPr lang="en-US" sz="2800" b="1" dirty="0" err="1" smtClean="0">
                <a:solidFill>
                  <a:srgbClr val="FF0000"/>
                </a:solidFill>
                <a:latin typeface="Times New Roman" pitchFamily="18" charset="0"/>
                <a:cs typeface="Times New Roman" pitchFamily="18" charset="0"/>
              </a:rPr>
              <a:t>Tổ</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chức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quyền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Đinh</a:t>
            </a:r>
            <a:r>
              <a:rPr lang="en-US" sz="2800" b="1" dirty="0" smtClean="0">
                <a:solidFill>
                  <a:srgbClr val="FF000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Tiền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Lê</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b="1" dirty="0" smtClean="0">
                <a:solidFill>
                  <a:srgbClr val="FF0000"/>
                </a:solidFill>
                <a:latin typeface="Times New Roman" pitchFamily="18" charset="0"/>
                <a:cs typeface="Times New Roman" pitchFamily="18" charset="0"/>
              </a:rPr>
              <a:t>5. Đời sống xã hội, văn hóa thời Ngô - Đinh - Tiền Lê</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59381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149898"/>
            <a:ext cx="5486400" cy="685800"/>
          </a:xfrm>
        </p:spPr>
        <p:txBody>
          <a:bodyPr>
            <a:normAutofit fontScale="90000"/>
          </a:bodyPr>
          <a:lstStyle/>
          <a:p>
            <a:r>
              <a:rPr lang="en-US" b="1" dirty="0">
                <a:solidFill>
                  <a:srgbClr val="FF0000"/>
                </a:solidFill>
                <a:cs typeface="Times New Roman" panose="02020603050405020304" pitchFamily="18" charset="0"/>
              </a:rPr>
              <a:t/>
            </a:r>
            <a:br>
              <a:rPr lang="en-US" b="1" dirty="0">
                <a:solidFill>
                  <a:srgbClr val="FF0000"/>
                </a:solidFill>
                <a:cs typeface="Times New Roman" panose="02020603050405020304" pitchFamily="18" charset="0"/>
              </a:rPr>
            </a:br>
            <a:r>
              <a:rPr lang="en-US" sz="3600" b="1" dirty="0" err="1" smtClean="0">
                <a:solidFill>
                  <a:srgbClr val="FF0000"/>
                </a:solidFill>
                <a:cs typeface="Times New Roman" panose="02020603050405020304" pitchFamily="18" charset="0"/>
              </a:rPr>
              <a:t>Nước</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Đại</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Cồ</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Việt</a:t>
            </a:r>
            <a:r>
              <a:rPr lang="en-US" sz="3600" b="1" dirty="0"/>
              <a:t/>
            </a:r>
            <a:br>
              <a:rPr lang="en-US" sz="3600" b="1" dirty="0"/>
            </a:br>
            <a:endParaRPr lang="en-US" sz="3600" dirty="0"/>
          </a:p>
        </p:txBody>
      </p:sp>
      <p:pic>
        <p:nvPicPr>
          <p:cNvPr id="3" name="Picture 2"/>
          <p:cNvPicPr>
            <a:picLocks noChangeAspect="1"/>
          </p:cNvPicPr>
          <p:nvPr/>
        </p:nvPicPr>
        <p:blipFill>
          <a:blip r:embed="rId2"/>
          <a:stretch>
            <a:fillRect/>
          </a:stretch>
        </p:blipFill>
        <p:spPr>
          <a:xfrm>
            <a:off x="-304800" y="-76200"/>
            <a:ext cx="10210800" cy="7010400"/>
          </a:xfrm>
          <a:prstGeom prst="rect">
            <a:avLst/>
          </a:prstGeom>
        </p:spPr>
      </p:pic>
    </p:spTree>
    <p:extLst>
      <p:ext uri="{BB962C8B-B14F-4D97-AF65-F5344CB8AC3E}">
        <p14:creationId xmlns:p14="http://schemas.microsoft.com/office/powerpoint/2010/main" val="166003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149898"/>
            <a:ext cx="5486400" cy="685800"/>
          </a:xfrm>
        </p:spPr>
        <p:txBody>
          <a:bodyPr>
            <a:normAutofit fontScale="90000"/>
          </a:bodyPr>
          <a:lstStyle/>
          <a:p>
            <a:r>
              <a:rPr lang="en-US" b="1" dirty="0">
                <a:solidFill>
                  <a:srgbClr val="FF0000"/>
                </a:solidFill>
                <a:cs typeface="Times New Roman" panose="02020603050405020304" pitchFamily="18" charset="0"/>
              </a:rPr>
              <a:t/>
            </a:r>
            <a:br>
              <a:rPr lang="en-US" b="1" dirty="0">
                <a:solidFill>
                  <a:srgbClr val="FF0000"/>
                </a:solidFill>
                <a:cs typeface="Times New Roman" panose="02020603050405020304" pitchFamily="18" charset="0"/>
              </a:rPr>
            </a:br>
            <a:r>
              <a:rPr lang="en-US" sz="3600" b="1" dirty="0" err="1" smtClean="0">
                <a:solidFill>
                  <a:srgbClr val="FF0000"/>
                </a:solidFill>
                <a:cs typeface="Times New Roman" panose="02020603050405020304" pitchFamily="18" charset="0"/>
              </a:rPr>
              <a:t>Nước</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Đại</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Cồ</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Việt</a:t>
            </a:r>
            <a:r>
              <a:rPr lang="en-US" sz="3600" b="1" dirty="0"/>
              <a:t/>
            </a:r>
            <a:br>
              <a:rPr lang="en-US" sz="3600" b="1" dirty="0"/>
            </a:br>
            <a:endParaRPr lang="en-US" sz="3600" dirty="0"/>
          </a:p>
        </p:txBody>
      </p:sp>
      <p:pic>
        <p:nvPicPr>
          <p:cNvPr id="3" name="Picture 2"/>
          <p:cNvPicPr>
            <a:picLocks noChangeAspect="1"/>
          </p:cNvPicPr>
          <p:nvPr/>
        </p:nvPicPr>
        <p:blipFill>
          <a:blip r:embed="rId2"/>
          <a:stretch>
            <a:fillRect/>
          </a:stretch>
        </p:blipFill>
        <p:spPr>
          <a:xfrm>
            <a:off x="-152400" y="0"/>
            <a:ext cx="9448800" cy="6324600"/>
          </a:xfrm>
          <a:prstGeom prst="rect">
            <a:avLst/>
          </a:prstGeom>
        </p:spPr>
      </p:pic>
    </p:spTree>
    <p:extLst>
      <p:ext uri="{BB962C8B-B14F-4D97-AF65-F5344CB8AC3E}">
        <p14:creationId xmlns:p14="http://schemas.microsoft.com/office/powerpoint/2010/main" val="37535809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867400"/>
            <a:ext cx="8229600" cy="1173162"/>
          </a:xfrm>
        </p:spPr>
        <p:txBody>
          <a:bodyPr>
            <a:normAutofit fontScale="90000"/>
          </a:bodyPr>
          <a:lstStyle/>
          <a:p>
            <a:r>
              <a:rPr lang="en-US" b="1" dirty="0" smtClean="0">
                <a:solidFill>
                  <a:srgbClr val="FF0000"/>
                </a:solidFill>
                <a:cs typeface="Times New Roman" panose="02020603050405020304" pitchFamily="18" charset="0"/>
              </a:rPr>
              <a:t>TƯỢNG VỊT</a:t>
            </a:r>
            <a:r>
              <a:rPr lang="en-US" b="1" dirty="0"/>
              <a:t/>
            </a:r>
            <a:br>
              <a:rPr lang="en-US" b="1" dirty="0"/>
            </a:br>
            <a:endParaRPr lang="en-US" dirty="0"/>
          </a:p>
        </p:txBody>
      </p:sp>
      <p:pic>
        <p:nvPicPr>
          <p:cNvPr id="3" name="Picture 2"/>
          <p:cNvPicPr>
            <a:picLocks noChangeAspect="1"/>
          </p:cNvPicPr>
          <p:nvPr/>
        </p:nvPicPr>
        <p:blipFill>
          <a:blip r:embed="rId2"/>
          <a:stretch>
            <a:fillRect/>
          </a:stretch>
        </p:blipFill>
        <p:spPr>
          <a:xfrm>
            <a:off x="-228600" y="0"/>
            <a:ext cx="9524999" cy="5867400"/>
          </a:xfrm>
          <a:prstGeom prst="rect">
            <a:avLst/>
          </a:prstGeom>
        </p:spPr>
      </p:pic>
    </p:spTree>
    <p:extLst>
      <p:ext uri="{BB962C8B-B14F-4D97-AF65-F5344CB8AC3E}">
        <p14:creationId xmlns:p14="http://schemas.microsoft.com/office/powerpoint/2010/main" val="2359519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5. </a:t>
            </a:r>
            <a:r>
              <a:rPr lang="vi-VN" sz="2800" b="1" dirty="0" smtClean="0">
                <a:solidFill>
                  <a:srgbClr val="FF0000"/>
                </a:solidFill>
                <a:latin typeface="Times New Roman" pitchFamily="18" charset="0"/>
                <a:cs typeface="Times New Roman" pitchFamily="18" charset="0"/>
              </a:rPr>
              <a:t>Đời </a:t>
            </a:r>
            <a:r>
              <a:rPr lang="vi-VN" sz="2800" b="1" dirty="0">
                <a:solidFill>
                  <a:srgbClr val="FF0000"/>
                </a:solidFill>
                <a:latin typeface="Times New Roman" pitchFamily="18" charset="0"/>
                <a:cs typeface="Times New Roman" pitchFamily="18" charset="0"/>
              </a:rPr>
              <a:t>sống xã hội, văn hoá thời Ngô - Đinh - Tiền Lê </a:t>
            </a:r>
            <a:endParaRPr lang="en-US" sz="2800" b="1" dirty="0" smtClean="0">
              <a:solidFill>
                <a:srgbClr val="FF0000"/>
              </a:solidFill>
              <a:latin typeface="Times New Roman" pitchFamily="18" charset="0"/>
              <a:cs typeface="Times New Roman" pitchFamily="18" charset="0"/>
            </a:endParaRPr>
          </a:p>
          <a:p>
            <a:pPr algn="just">
              <a:buFontTx/>
              <a:buChar char="-"/>
            </a:pPr>
            <a:r>
              <a:rPr lang="vi-VN" b="1" dirty="0" smtClean="0">
                <a:solidFill>
                  <a:srgbClr val="0033CC"/>
                </a:solidFill>
                <a:latin typeface="Times New Roman" pitchFamily="18" charset="0"/>
                <a:cs typeface="Times New Roman" pitchFamily="18" charset="0"/>
              </a:rPr>
              <a:t>Về </a:t>
            </a:r>
            <a:r>
              <a:rPr lang="vi-VN" b="1" dirty="0">
                <a:solidFill>
                  <a:srgbClr val="0033CC"/>
                </a:solidFill>
                <a:latin typeface="Times New Roman" pitchFamily="18" charset="0"/>
                <a:cs typeface="Times New Roman" pitchFamily="18" charset="0"/>
              </a:rPr>
              <a:t>đời sống xã hội: </a:t>
            </a:r>
            <a:r>
              <a:rPr lang="vi-VN" dirty="0" smtClean="0">
                <a:solidFill>
                  <a:srgbClr val="0033CC"/>
                </a:solidFill>
                <a:latin typeface="Times New Roman" pitchFamily="18" charset="0"/>
                <a:cs typeface="Times New Roman" pitchFamily="18" charset="0"/>
              </a:rPr>
              <a:t>gồm </a:t>
            </a:r>
            <a:r>
              <a:rPr lang="vi-VN" dirty="0">
                <a:solidFill>
                  <a:srgbClr val="0033CC"/>
                </a:solidFill>
                <a:latin typeface="Times New Roman" pitchFamily="18" charset="0"/>
                <a:cs typeface="Times New Roman" pitchFamily="18" charset="0"/>
              </a:rPr>
              <a:t>hai bộ phận thống trị và bị </a:t>
            </a:r>
            <a:r>
              <a:rPr lang="vi-VN" dirty="0" smtClean="0">
                <a:solidFill>
                  <a:srgbClr val="0033CC"/>
                </a:solidFill>
                <a:latin typeface="Times New Roman" pitchFamily="18" charset="0"/>
                <a:cs typeface="Times New Roman" pitchFamily="18" charset="0"/>
              </a:rPr>
              <a:t>trị</a:t>
            </a:r>
            <a:r>
              <a:rPr lang="en-US" dirty="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Tầng lớp thống trị: vua, quan và một bộ phận nhà sư, đạo sĩ.</a:t>
            </a:r>
          </a:p>
          <a:p>
            <a:pPr marL="0" indent="0" algn="just">
              <a:buNone/>
            </a:pPr>
            <a:r>
              <a:rPr lang="vi-VN" dirty="0">
                <a:solidFill>
                  <a:srgbClr val="0033CC"/>
                </a:solidFill>
                <a:latin typeface="Times New Roman" pitchFamily="18" charset="0"/>
                <a:cs typeface="Times New Roman" pitchFamily="18" charset="0"/>
              </a:rPr>
              <a:t>+ Tấng lớp bị trị: Nông dân, thợ thủ công, thương nhân, nô tì.</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Nô </a:t>
            </a:r>
            <a:r>
              <a:rPr lang="vi-VN" dirty="0">
                <a:solidFill>
                  <a:srgbClr val="0033CC"/>
                </a:solidFill>
                <a:latin typeface="Times New Roman" pitchFamily="18" charset="0"/>
                <a:cs typeface="Times New Roman" pitchFamily="18" charset="0"/>
              </a:rPr>
              <a:t>tì là tầng lớp thấp </a:t>
            </a:r>
            <a:r>
              <a:rPr lang="vi-VN" dirty="0" smtClean="0">
                <a:solidFill>
                  <a:srgbClr val="0033CC"/>
                </a:solidFill>
                <a:latin typeface="Times New Roman" pitchFamily="18" charset="0"/>
                <a:cs typeface="Times New Roman" pitchFamily="18" charset="0"/>
              </a:rPr>
              <a:t>nhất</a:t>
            </a:r>
            <a:r>
              <a:rPr lang="en-US" dirty="0" smtClean="0">
                <a:solidFill>
                  <a:srgbClr val="0033CC"/>
                </a:solidFill>
                <a:latin typeface="Times New Roman" pitchFamily="18" charset="0"/>
                <a:cs typeface="Times New Roman" pitchFamily="18" charset="0"/>
              </a:rPr>
              <a:t>.</a:t>
            </a: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923447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Về văn hoá: </a:t>
            </a:r>
          </a:p>
          <a:p>
            <a:pPr marL="0" indent="0" algn="just">
              <a:buNone/>
            </a:pPr>
            <a:r>
              <a:rPr lang="vi-VN" dirty="0">
                <a:solidFill>
                  <a:srgbClr val="0033CC"/>
                </a:solidFill>
                <a:latin typeface="Times New Roman" pitchFamily="18" charset="0"/>
                <a:cs typeface="Times New Roman" pitchFamily="18" charset="0"/>
              </a:rPr>
              <a:t>+ Nho giáo chưa phát </a:t>
            </a:r>
            <a:r>
              <a:rPr lang="vi-VN" dirty="0" smtClean="0">
                <a:solidFill>
                  <a:srgbClr val="0033CC"/>
                </a:solidFill>
                <a:latin typeface="Times New Roman" pitchFamily="18" charset="0"/>
                <a:cs typeface="Times New Roman" pitchFamily="18" charset="0"/>
              </a:rPr>
              <a:t>triển</a:t>
            </a:r>
            <a:r>
              <a:rPr lang="en-US" dirty="0" smtClean="0">
                <a:solidFill>
                  <a:srgbClr val="0033CC"/>
                </a:solidFill>
                <a:latin typeface="Times New Roman" pitchFamily="18" charset="0"/>
                <a:cs typeface="Times New Roman" pitchFamily="18" charset="0"/>
              </a:rPr>
              <a:t>.</a:t>
            </a:r>
          </a:p>
          <a:p>
            <a:pPr marL="0" indent="0" algn="just">
              <a:buNone/>
            </a:pP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Phật giáo được truyền bá rộng </a:t>
            </a:r>
            <a:r>
              <a:rPr lang="vi-VN" dirty="0" smtClean="0">
                <a:solidFill>
                  <a:srgbClr val="0033CC"/>
                </a:solidFill>
                <a:latin typeface="Times New Roman" pitchFamily="18" charset="0"/>
                <a:cs typeface="Times New Roman" pitchFamily="18" charset="0"/>
              </a:rPr>
              <a:t>rãi</a:t>
            </a:r>
            <a:r>
              <a:rPr lang="en-US" dirty="0" smtClean="0">
                <a:solidFill>
                  <a:srgbClr val="0033CC"/>
                </a:solidFill>
                <a:latin typeface="Times New Roman" pitchFamily="18" charset="0"/>
                <a:cs typeface="Times New Roman" pitchFamily="18" charset="0"/>
              </a:rPr>
              <a:t>, c</a:t>
            </a:r>
            <a:r>
              <a:rPr lang="vi-VN" dirty="0" smtClean="0">
                <a:solidFill>
                  <a:srgbClr val="0033CC"/>
                </a:solidFill>
                <a:latin typeface="Times New Roman" pitchFamily="18" charset="0"/>
                <a:cs typeface="Times New Roman" pitchFamily="18" charset="0"/>
              </a:rPr>
              <a:t>hùa </a:t>
            </a:r>
            <a:r>
              <a:rPr lang="vi-VN" dirty="0">
                <a:solidFill>
                  <a:srgbClr val="0033CC"/>
                </a:solidFill>
                <a:latin typeface="Times New Roman" pitchFamily="18" charset="0"/>
                <a:cs typeface="Times New Roman" pitchFamily="18" charset="0"/>
              </a:rPr>
              <a:t>được xây dựng ở nhiều </a:t>
            </a:r>
            <a:r>
              <a:rPr lang="vi-VN" dirty="0" smtClean="0">
                <a:solidFill>
                  <a:srgbClr val="0033CC"/>
                </a:solidFill>
                <a:latin typeface="Times New Roman" pitchFamily="18" charset="0"/>
                <a:cs typeface="Times New Roman" pitchFamily="18" charset="0"/>
              </a:rPr>
              <a:t>nơi</a:t>
            </a:r>
            <a:r>
              <a:rPr lang="en-US" dirty="0" smtClean="0">
                <a:solidFill>
                  <a:srgbClr val="0033CC"/>
                </a:solidFill>
                <a:latin typeface="Times New Roman" pitchFamily="18" charset="0"/>
                <a:cs typeface="Times New Roman" pitchFamily="18" charset="0"/>
              </a:rPr>
              <a:t>, n</a:t>
            </a:r>
            <a:r>
              <a:rPr lang="vi-VN" dirty="0" smtClean="0">
                <a:solidFill>
                  <a:srgbClr val="0033CC"/>
                </a:solidFill>
                <a:latin typeface="Times New Roman" pitchFamily="18" charset="0"/>
                <a:cs typeface="Times New Roman" pitchFamily="18" charset="0"/>
              </a:rPr>
              <a:t>hà </a:t>
            </a:r>
            <a:r>
              <a:rPr lang="vi-VN" dirty="0">
                <a:solidFill>
                  <a:srgbClr val="0033CC"/>
                </a:solidFill>
                <a:latin typeface="Times New Roman" pitchFamily="18" charset="0"/>
                <a:cs typeface="Times New Roman" pitchFamily="18" charset="0"/>
              </a:rPr>
              <a:t>sư thường là người có học, được chính quyền và nhân dân tôn </a:t>
            </a:r>
            <a:r>
              <a:rPr lang="vi-VN" dirty="0" smtClean="0">
                <a:solidFill>
                  <a:srgbClr val="0033CC"/>
                </a:solidFill>
                <a:latin typeface="Times New Roman" pitchFamily="18" charset="0"/>
                <a:cs typeface="Times New Roman" pitchFamily="18" charset="0"/>
              </a:rPr>
              <a:t>trọng</a:t>
            </a:r>
            <a:r>
              <a:rPr lang="en-US" dirty="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Nhiều loại hình văn hoá dân gian phát triển, đặc biệt là hát chèo, đánh đu, đấu vật,...</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7250579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iền các sự kiện phù hợp với thời gian về nước Đại Cồ Việt thời Ngô, Đinh, Tiền Lê (ả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9220200" cy="3581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0" y="0"/>
            <a:ext cx="9144000" cy="22098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000" b="1" dirty="0" smtClean="0">
                <a:solidFill>
                  <a:srgbClr val="FF0000"/>
                </a:solidFill>
                <a:latin typeface="Times New Roman" panose="02020603050405020304" pitchFamily="18" charset="0"/>
                <a:cs typeface="Times New Roman" panose="02020603050405020304" pitchFamily="18" charset="0"/>
              </a:rPr>
              <a:t>LUYỆN TẬP. </a:t>
            </a:r>
          </a:p>
          <a:p>
            <a:r>
              <a:rPr lang="en-US" sz="9000" b="1" dirty="0" smtClean="0">
                <a:solidFill>
                  <a:srgbClr val="FF0000"/>
                </a:solidFill>
                <a:latin typeface="Times New Roman" panose="02020603050405020304" pitchFamily="18" charset="0"/>
                <a:cs typeface="Times New Roman" panose="02020603050405020304" pitchFamily="18" charset="0"/>
              </a:rPr>
              <a:t>Đ</a:t>
            </a:r>
            <a:r>
              <a:rPr lang="vi-VN" sz="9000" b="1" dirty="0" smtClean="0">
                <a:solidFill>
                  <a:srgbClr val="FF0000"/>
                </a:solidFill>
                <a:latin typeface="Times New Roman" panose="02020603050405020304" pitchFamily="18" charset="0"/>
                <a:cs typeface="Times New Roman" panose="02020603050405020304" pitchFamily="18" charset="0"/>
              </a:rPr>
              <a:t>iền các sự kiện phù hợp với thời gian về nước Đại Cồ Việt thời Ngô, Đinh, Tiền Lê</a:t>
            </a:r>
            <a:br>
              <a:rPr lang="vi-VN" sz="9000" b="1" dirty="0" smtClean="0">
                <a:solidFill>
                  <a:srgbClr val="FF0000"/>
                </a:solidFill>
                <a:latin typeface="Times New Roman" panose="02020603050405020304" pitchFamily="18" charset="0"/>
                <a:cs typeface="Times New Roman" panose="02020603050405020304" pitchFamily="18" charset="0"/>
              </a:rPr>
            </a:br>
            <a:endParaRPr lang="en-US" sz="9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3387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1676400"/>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cs typeface="Times New Roman" panose="02020603050405020304" pitchFamily="18" charset="0"/>
              </a:rPr>
              <a:t/>
            </a:r>
            <a:br>
              <a:rPr lang="en-US" b="1" dirty="0" smtClean="0">
                <a:solidFill>
                  <a:srgbClr val="FF0000"/>
                </a:solidFill>
                <a:cs typeface="Times New Roman" panose="02020603050405020304" pitchFamily="18" charset="0"/>
              </a:rPr>
            </a:br>
            <a:r>
              <a:rPr lang="vi-VN" sz="8000" b="1" dirty="0" smtClean="0">
                <a:solidFill>
                  <a:srgbClr val="FF0000"/>
                </a:solidFill>
                <a:cs typeface="Times New Roman" panose="02020603050405020304" pitchFamily="18" charset="0"/>
              </a:rPr>
              <a:t>Điền các sự kiện phù hợp với thời gian về nước Đại Cồ Việt thời Ngô, Đinh, Tiền Lê</a:t>
            </a:r>
            <a:br>
              <a:rPr lang="vi-VN" sz="8000" b="1" dirty="0" smtClean="0">
                <a:solidFill>
                  <a:srgbClr val="FF0000"/>
                </a:solidFill>
                <a:cs typeface="Times New Roman" panose="02020603050405020304" pitchFamily="18" charset="0"/>
              </a:rPr>
            </a:br>
            <a:endParaRPr lang="en-US" sz="3600" dirty="0"/>
          </a:p>
        </p:txBody>
      </p:sp>
      <p:pic>
        <p:nvPicPr>
          <p:cNvPr id="2" name="Picture 1"/>
          <p:cNvPicPr>
            <a:picLocks noChangeAspect="1"/>
          </p:cNvPicPr>
          <p:nvPr/>
        </p:nvPicPr>
        <p:blipFill>
          <a:blip r:embed="rId2"/>
          <a:stretch>
            <a:fillRect/>
          </a:stretch>
        </p:blipFill>
        <p:spPr>
          <a:xfrm>
            <a:off x="0" y="2438400"/>
            <a:ext cx="9220200" cy="3667125"/>
          </a:xfrm>
          <a:prstGeom prst="rect">
            <a:avLst/>
          </a:prstGeom>
        </p:spPr>
      </p:pic>
    </p:spTree>
    <p:extLst>
      <p:ext uri="{BB962C8B-B14F-4D97-AF65-F5344CB8AC3E}">
        <p14:creationId xmlns:p14="http://schemas.microsoft.com/office/powerpoint/2010/main" val="27266790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a:solidFill>
                  <a:srgbClr val="FF0000"/>
                </a:solidFill>
                <a:latin typeface="Times New Roman" pitchFamily="18" charset="0"/>
                <a:cs typeface="Times New Roman" pitchFamily="18" charset="0"/>
              </a:rPr>
              <a:t>Câu hỏi 1: Năm 939, Ngô Quyền xưng vương, chọn Cổ Loa làm kinh đô. Giải thích về quyết định này, nhiều ý kiến cho rằng Ngô Vương muốn tiếp nối truyền thống nước Âu Lạc xưa. Em có đồng ý với ý kiến này không? Vì sao?</a:t>
            </a: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28543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000" b="1" dirty="0" smtClean="0">
                <a:solidFill>
                  <a:srgbClr val="FF0000"/>
                </a:solidFill>
                <a:latin typeface="Times New Roman" pitchFamily="18" charset="0"/>
                <a:cs typeface="Times New Roman" pitchFamily="18" charset="0"/>
              </a:rPr>
              <a:t>Câu </a:t>
            </a:r>
            <a:r>
              <a:rPr lang="vi-VN" sz="2000" b="1" dirty="0">
                <a:solidFill>
                  <a:srgbClr val="FF0000"/>
                </a:solidFill>
                <a:latin typeface="Times New Roman" pitchFamily="18" charset="0"/>
                <a:cs typeface="Times New Roman" pitchFamily="18" charset="0"/>
              </a:rPr>
              <a:t>hỏi 1: Năm 939, Ngô Quyền xưng vương, chọn Cổ Loa làm kinh đô. Giải thích về quyết định này, nhiều ý kiến cho rằng Ngô Vương muốn tiếp nối truyền thống nước Âu Lạc xưa. Em có đồng ý với ý kiến này không? Vì sao?</a:t>
            </a:r>
          </a:p>
          <a:p>
            <a:pPr marL="0" indent="0" algn="just">
              <a:buNone/>
            </a:pPr>
            <a:r>
              <a:rPr lang="vi-VN" sz="2800" dirty="0" smtClean="0">
                <a:solidFill>
                  <a:srgbClr val="0033CC"/>
                </a:solidFill>
                <a:latin typeface="Times New Roman" pitchFamily="18" charset="0"/>
                <a:cs typeface="Times New Roman" pitchFamily="18" charset="0"/>
              </a:rPr>
              <a:t>- Ngô </a:t>
            </a:r>
            <a:r>
              <a:rPr lang="vi-VN" sz="2800" dirty="0">
                <a:solidFill>
                  <a:srgbClr val="0033CC"/>
                </a:solidFill>
                <a:latin typeface="Times New Roman" pitchFamily="18" charset="0"/>
                <a:cs typeface="Times New Roman" pitchFamily="18" charset="0"/>
              </a:rPr>
              <a:t>Quyền xưng vương, đóng đô ở Cổ Loa với ý muốn khẳng định việc trở về với cội nguồn của dân tộc, tỏ rõ ý nguyện tiếp tục sự nghiệp dựng nước và giữ nước thời Văn Lang - Âu Lạc, chính thức cắt hẳn sự ảnh hưởng của triều đình phương Bắc. </a:t>
            </a:r>
            <a:r>
              <a:rPr lang="vi-VN" sz="2800" dirty="0" smtClean="0">
                <a:solidFill>
                  <a:srgbClr val="0033CC"/>
                </a:solidFill>
                <a:latin typeface="Times New Roman" pitchFamily="18" charset="0"/>
                <a:cs typeface="Times New Roman" pitchFamily="18" charset="0"/>
              </a:rPr>
              <a:t>Ông </a:t>
            </a:r>
            <a:r>
              <a:rPr lang="vi-VN" sz="2800" dirty="0">
                <a:solidFill>
                  <a:srgbClr val="0033CC"/>
                </a:solidFill>
                <a:latin typeface="Times New Roman" pitchFamily="18" charset="0"/>
                <a:cs typeface="Times New Roman" pitchFamily="18" charset="0"/>
              </a:rPr>
              <a:t>đã khẳng định quyết tâm giữ vững nền độc lập dân tộc non trẻ vừa mới giành được. </a:t>
            </a:r>
            <a:endParaRPr lang="en-US" sz="2800" dirty="0" smtClean="0">
              <a:solidFill>
                <a:srgbClr val="0033CC"/>
              </a:solidFill>
              <a:latin typeface="Times New Roman" pitchFamily="18" charset="0"/>
              <a:cs typeface="Times New Roman" pitchFamily="18" charset="0"/>
            </a:endParaRPr>
          </a:p>
          <a:p>
            <a:pPr marL="0" indent="0" algn="just">
              <a:buNone/>
            </a:pP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Bên </a:t>
            </a:r>
            <a:r>
              <a:rPr lang="vi-VN" sz="2800" dirty="0">
                <a:solidFill>
                  <a:srgbClr val="0033CC"/>
                </a:solidFill>
                <a:latin typeface="Times New Roman" pitchFamily="18" charset="0"/>
                <a:cs typeface="Times New Roman" pitchFamily="18" charset="0"/>
              </a:rPr>
              <a:t>cạnh đó, đóng đô ở Cổ Loa, Ngô Quyền muốn dựa vào thành cao, hào sâu ở vị trí đầu mối của các luồng giao thông thủy bộ giữa trung tâm châu thổ sông Hồng, để triều đình có thể nắm chắc miền châu thổ mà vươn ra quản lý toàn bộ lãnh thổ quốc gia.</a:t>
            </a:r>
            <a:endParaRPr lang="en-US" dirty="0"/>
          </a:p>
          <a:p>
            <a:endParaRPr lang="en-US" dirty="0"/>
          </a:p>
        </p:txBody>
      </p:sp>
    </p:spTree>
    <p:extLst>
      <p:ext uri="{BB962C8B-B14F-4D97-AF65-F5344CB8AC3E}">
        <p14:creationId xmlns:p14="http://schemas.microsoft.com/office/powerpoint/2010/main" val="3395834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a:solidFill>
                  <a:srgbClr val="FF0000"/>
                </a:solidFill>
                <a:latin typeface="Times New Roman" pitchFamily="18" charset="0"/>
                <a:cs typeface="Times New Roman" pitchFamily="18" charset="0"/>
              </a:rPr>
              <a:t>Câu hỏi 2: Hãy hoàn thiện các thông tin ở cột sự kiện (A) tương ứng với (B) theo nội dung dưới đây.</a:t>
            </a:r>
            <a:endParaRPr lang="en-US" b="1" dirty="0" smtClean="0">
              <a:solidFill>
                <a:srgbClr val="FF0000"/>
              </a:solidFill>
              <a:latin typeface="Times New Roman" pitchFamily="18" charset="0"/>
              <a:cs typeface="Times New Roman" pitchFamily="18" charset="0"/>
            </a:endParaRPr>
          </a:p>
          <a:p>
            <a:endParaRPr lang="en-US" dirty="0"/>
          </a:p>
          <a:p>
            <a:endParaRPr lang="en-US" dirty="0"/>
          </a:p>
        </p:txBody>
      </p:sp>
    </p:spTree>
    <p:extLst>
      <p:ext uri="{BB962C8B-B14F-4D97-AF65-F5344CB8AC3E}">
        <p14:creationId xmlns:p14="http://schemas.microsoft.com/office/powerpoint/2010/main" val="19973326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34636"/>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381000"/>
            <a:ext cx="9178636" cy="6477000"/>
          </a:xfrm>
        </p:spPr>
        <p:txBody>
          <a:bodyPr/>
          <a:lstStyle/>
          <a:p>
            <a:pPr marL="0" indent="0" algn="just">
              <a:buNone/>
            </a:pPr>
            <a:r>
              <a:rPr lang="vi-VN" sz="2400" b="1" dirty="0">
                <a:solidFill>
                  <a:srgbClr val="FF0000"/>
                </a:solidFill>
                <a:latin typeface="Times New Roman" pitchFamily="18" charset="0"/>
                <a:cs typeface="Times New Roman" pitchFamily="18" charset="0"/>
              </a:rPr>
              <a:t>Câu hỏi 2: Hãy hoàn thiện các thông tin ở cột sự kiện (A) tương ứng với (B) theo nội dung dưới đây</a:t>
            </a:r>
            <a:r>
              <a:rPr lang="vi-VN" sz="2400" b="1" dirty="0" smtClean="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95448230"/>
              </p:ext>
            </p:extLst>
          </p:nvPr>
        </p:nvGraphicFramePr>
        <p:xfrm>
          <a:off x="0" y="1397000"/>
          <a:ext cx="9144001" cy="5461000"/>
        </p:xfrm>
        <a:graphic>
          <a:graphicData uri="http://schemas.openxmlformats.org/drawingml/2006/table">
            <a:tbl>
              <a:tblPr firstRow="1" bandRow="1">
                <a:tableStyleId>{5C22544A-7EE6-4342-B048-85BDC9FD1C3A}</a:tableStyleId>
              </a:tblPr>
              <a:tblGrid>
                <a:gridCol w="774915">
                  <a:extLst>
                    <a:ext uri="{9D8B030D-6E8A-4147-A177-3AD203B41FA5}">
                      <a16:colId xmlns:a16="http://schemas.microsoft.com/office/drawing/2014/main" val="20000"/>
                    </a:ext>
                  </a:extLst>
                </a:gridCol>
                <a:gridCol w="4649492">
                  <a:extLst>
                    <a:ext uri="{9D8B030D-6E8A-4147-A177-3AD203B41FA5}">
                      <a16:colId xmlns:a16="http://schemas.microsoft.com/office/drawing/2014/main" val="20001"/>
                    </a:ext>
                  </a:extLst>
                </a:gridCol>
                <a:gridCol w="3719594">
                  <a:extLst>
                    <a:ext uri="{9D8B030D-6E8A-4147-A177-3AD203B41FA5}">
                      <a16:colId xmlns:a16="http://schemas.microsoft.com/office/drawing/2014/main" val="20002"/>
                    </a:ext>
                  </a:extLst>
                </a:gridCol>
              </a:tblGrid>
              <a:tr h="1335103">
                <a:tc>
                  <a:txBody>
                    <a:bodyPr/>
                    <a:lstStyle/>
                    <a:p>
                      <a:endParaRPr lang="en-US" dirty="0"/>
                    </a:p>
                  </a:txBody>
                  <a:tcPr>
                    <a:solidFill>
                      <a:schemeClr val="bg2">
                        <a:lumMod val="90000"/>
                      </a:schemeClr>
                    </a:solidFill>
                  </a:tcPr>
                </a:tc>
                <a:tc>
                  <a:txBody>
                    <a:bodyPr/>
                    <a:lstStyle/>
                    <a:p>
                      <a:r>
                        <a:rPr lang="en-US" sz="2400" dirty="0" err="1" smtClean="0">
                          <a:solidFill>
                            <a:srgbClr val="FF0000"/>
                          </a:solidFill>
                          <a:latin typeface="Times New Roman" pitchFamily="18" charset="0"/>
                          <a:cs typeface="Times New Roman" pitchFamily="18" charset="0"/>
                        </a:rPr>
                        <a:t>Sự</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kiện</a:t>
                      </a:r>
                      <a:r>
                        <a:rPr lang="en-US" sz="2400" baseline="0" dirty="0" smtClean="0">
                          <a:solidFill>
                            <a:srgbClr val="FF0000"/>
                          </a:solidFill>
                          <a:latin typeface="Times New Roman" pitchFamily="18" charset="0"/>
                          <a:cs typeface="Times New Roman" pitchFamily="18" charset="0"/>
                        </a:rPr>
                        <a:t> (A)</a:t>
                      </a:r>
                      <a:endParaRPr lang="en-US" sz="2400" dirty="0">
                        <a:solidFill>
                          <a:srgbClr val="FF0000"/>
                        </a:solidFill>
                        <a:latin typeface="Times New Roman" pitchFamily="18" charset="0"/>
                        <a:cs typeface="Times New Roman" pitchFamily="18" charset="0"/>
                      </a:endParaRPr>
                    </a:p>
                  </a:txBody>
                  <a:tcPr>
                    <a:solidFill>
                      <a:schemeClr val="bg2">
                        <a:lumMod val="90000"/>
                      </a:schemeClr>
                    </a:solidFill>
                  </a:tcPr>
                </a:tc>
                <a:tc>
                  <a:txBody>
                    <a:bodyPr/>
                    <a:lstStyle/>
                    <a:p>
                      <a:r>
                        <a:rPr lang="en-US" sz="2400" dirty="0" smtClean="0">
                          <a:solidFill>
                            <a:srgbClr val="FF0000"/>
                          </a:solidFill>
                          <a:latin typeface="Times New Roman" pitchFamily="18" charset="0"/>
                          <a:cs typeface="Times New Roman" pitchFamily="18" charset="0"/>
                        </a:rPr>
                        <a:t>Ý</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nghĩa</a:t>
                      </a:r>
                      <a:r>
                        <a:rPr lang="en-US" sz="2400" baseline="0" dirty="0" smtClean="0">
                          <a:solidFill>
                            <a:srgbClr val="FF0000"/>
                          </a:solidFill>
                          <a:latin typeface="Times New Roman" pitchFamily="18" charset="0"/>
                          <a:cs typeface="Times New Roman" pitchFamily="18" charset="0"/>
                        </a:rPr>
                        <a:t> (B)</a:t>
                      </a:r>
                      <a:endParaRPr lang="en-US" sz="2400" dirty="0">
                        <a:solidFill>
                          <a:srgbClr val="FF0000"/>
                        </a:solidFill>
                        <a:latin typeface="Times New Roman" pitchFamily="18" charset="0"/>
                        <a:cs typeface="Times New Roman" pitchFamily="18" charset="0"/>
                      </a:endParaRPr>
                    </a:p>
                  </a:txBody>
                  <a:tcPr>
                    <a:solidFill>
                      <a:schemeClr val="bg2">
                        <a:lumMod val="90000"/>
                      </a:schemeClr>
                    </a:solidFill>
                  </a:tcPr>
                </a:tc>
                <a:extLst>
                  <a:ext uri="{0D108BD9-81ED-4DB2-BD59-A6C34878D82A}">
                    <a16:rowId xmlns:a16="http://schemas.microsoft.com/office/drawing/2014/main" val="10000"/>
                  </a:ext>
                </a:extLst>
              </a:tr>
              <a:tr h="1335103">
                <a:tc>
                  <a:txBody>
                    <a:bodyPr/>
                    <a:lstStyle/>
                    <a:p>
                      <a:r>
                        <a:rPr lang="en-US" sz="2400" b="1" dirty="0" smtClean="0">
                          <a:solidFill>
                            <a:srgbClr val="FF0000"/>
                          </a:solidFill>
                          <a:latin typeface="Times New Roman" pitchFamily="18" charset="0"/>
                          <a:cs typeface="Times New Roman" pitchFamily="18" charset="0"/>
                        </a:rPr>
                        <a:t>1</a:t>
                      </a:r>
                      <a:endParaRPr lang="en-US" sz="2400" b="1" dirty="0">
                        <a:solidFill>
                          <a:srgbClr val="FF0000"/>
                        </a:solidFill>
                        <a:latin typeface="Times New Roman" pitchFamily="18" charset="0"/>
                        <a:cs typeface="Times New Roman" pitchFamily="18" charset="0"/>
                      </a:endParaRPr>
                    </a:p>
                  </a:txBody>
                  <a:tcPr>
                    <a:solidFill>
                      <a:schemeClr val="bg2">
                        <a:lumMod val="90000"/>
                      </a:schemeClr>
                    </a:solidFill>
                  </a:tcPr>
                </a:tc>
                <a:tc>
                  <a:txBody>
                    <a:bodyPr/>
                    <a:lstStyle/>
                    <a:p>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Mở đầu thời kì nền độc lập</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extLst>
                  <a:ext uri="{0D108BD9-81ED-4DB2-BD59-A6C34878D82A}">
                    <a16:rowId xmlns:a16="http://schemas.microsoft.com/office/drawing/2014/main" val="10001"/>
                  </a:ext>
                </a:extLst>
              </a:tr>
              <a:tr h="1395397">
                <a:tc>
                  <a:txBody>
                    <a:bodyPr/>
                    <a:lstStyle/>
                    <a:p>
                      <a:r>
                        <a:rPr lang="en-US" sz="2400" b="1" dirty="0" smtClean="0">
                          <a:solidFill>
                            <a:srgbClr val="FF0000"/>
                          </a:solidFill>
                          <a:latin typeface="Times New Roman" pitchFamily="18" charset="0"/>
                          <a:cs typeface="Times New Roman" pitchFamily="18" charset="0"/>
                        </a:rPr>
                        <a:t>2</a:t>
                      </a:r>
                      <a:endParaRPr lang="en-US" sz="2400" b="1" dirty="0">
                        <a:solidFill>
                          <a:srgbClr val="FF0000"/>
                        </a:solidFill>
                        <a:latin typeface="Times New Roman" pitchFamily="18" charset="0"/>
                        <a:cs typeface="Times New Roman" pitchFamily="18" charset="0"/>
                      </a:endParaRPr>
                    </a:p>
                  </a:txBody>
                  <a:tcPr>
                    <a:solidFill>
                      <a:schemeClr val="bg2">
                        <a:lumMod val="90000"/>
                      </a:schemeClr>
                    </a:solidFill>
                  </a:tcPr>
                </a:tc>
                <a:tc>
                  <a:txBody>
                    <a:bodyPr/>
                    <a:lstStyle/>
                    <a:p>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Khởi xướng quá trình thống nhất đất nước</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extLst>
                  <a:ext uri="{0D108BD9-81ED-4DB2-BD59-A6C34878D82A}">
                    <a16:rowId xmlns:a16="http://schemas.microsoft.com/office/drawing/2014/main" val="10002"/>
                  </a:ext>
                </a:extLst>
              </a:tr>
              <a:tr h="1395397">
                <a:tc>
                  <a:txBody>
                    <a:bodyPr/>
                    <a:lstStyle/>
                    <a:p>
                      <a:r>
                        <a:rPr lang="en-US" sz="2400" b="1" dirty="0" smtClean="0">
                          <a:solidFill>
                            <a:srgbClr val="FF0000"/>
                          </a:solidFill>
                          <a:latin typeface="Times New Roman" pitchFamily="18" charset="0"/>
                          <a:cs typeface="Times New Roman" pitchFamily="18" charset="0"/>
                        </a:rPr>
                        <a:t>3</a:t>
                      </a:r>
                      <a:endParaRPr lang="en-US" sz="2400" b="1" dirty="0">
                        <a:solidFill>
                          <a:srgbClr val="FF0000"/>
                        </a:solidFill>
                        <a:latin typeface="Times New Roman" pitchFamily="18" charset="0"/>
                        <a:cs typeface="Times New Roman" pitchFamily="18" charset="0"/>
                      </a:endParaRPr>
                    </a:p>
                  </a:txBody>
                  <a:tcPr>
                    <a:solidFill>
                      <a:schemeClr val="bg2">
                        <a:lumMod val="90000"/>
                      </a:schemeClr>
                    </a:solidFill>
                  </a:tcPr>
                </a:tc>
                <a:tc>
                  <a:txBody>
                    <a:bodyPr/>
                    <a:lstStyle/>
                    <a:p>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Củng cố thống nhất đất nước</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860363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20782" y="-34636"/>
            <a:ext cx="9137073" cy="4572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0782" y="381000"/>
            <a:ext cx="9178636" cy="6477000"/>
          </a:xfrm>
        </p:spPr>
        <p:txBody>
          <a:bodyPr/>
          <a:lstStyle/>
          <a:p>
            <a:pPr marL="0" indent="0" algn="just">
              <a:buNone/>
            </a:pPr>
            <a:r>
              <a:rPr lang="vi-VN" sz="2400" b="1" dirty="0">
                <a:solidFill>
                  <a:srgbClr val="FF0000"/>
                </a:solidFill>
                <a:latin typeface="Times New Roman" pitchFamily="18" charset="0"/>
                <a:cs typeface="Times New Roman" pitchFamily="18" charset="0"/>
              </a:rPr>
              <a:t>Câu hỏi 2: Hãy hoàn thiện các thông tin ở cột sự kiện (A) tương ứng với (B) theo nội dung dưới đây</a:t>
            </a:r>
            <a:r>
              <a:rPr lang="vi-VN" sz="2400" b="1" dirty="0" smtClean="0">
                <a:solidFill>
                  <a:srgbClr val="FF0000"/>
                </a:solidFill>
                <a:latin typeface="Times New Roman" pitchFamily="18" charset="0"/>
                <a:cs typeface="Times New Roman" pitchFamily="18" charset="0"/>
              </a:rPr>
              <a:t>.</a:t>
            </a:r>
            <a:endParaRPr lang="en-US" sz="2400" b="1" dirty="0" smtClean="0">
              <a:solidFill>
                <a:srgbClr val="FF0000"/>
              </a:solidFill>
              <a:latin typeface="Times New Roman" pitchFamily="18" charset="0"/>
              <a:cs typeface="Times New Roman" pitchFamily="18" charset="0"/>
            </a:endParaRPr>
          </a:p>
          <a:p>
            <a:pPr marL="0" indent="0" algn="just">
              <a:buNone/>
            </a:pPr>
            <a:endParaRPr lang="en-US" sz="2400" b="1" dirty="0" smtClean="0">
              <a:solidFill>
                <a:srgbClr val="FF0000"/>
              </a:solidFill>
              <a:latin typeface="Times New Roman" pitchFamily="18" charset="0"/>
              <a:cs typeface="Times New Roman" pitchFamily="18" charset="0"/>
            </a:endParaRPr>
          </a:p>
          <a:p>
            <a:pPr marL="0" indent="0">
              <a:buNone/>
            </a:pP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11762457"/>
              </p:ext>
            </p:extLst>
          </p:nvPr>
        </p:nvGraphicFramePr>
        <p:xfrm>
          <a:off x="0" y="1397000"/>
          <a:ext cx="9144001" cy="5765800"/>
        </p:xfrm>
        <a:graphic>
          <a:graphicData uri="http://schemas.openxmlformats.org/drawingml/2006/table">
            <a:tbl>
              <a:tblPr firstRow="1" bandRow="1">
                <a:tableStyleId>{5C22544A-7EE6-4342-B048-85BDC9FD1C3A}</a:tableStyleId>
              </a:tblPr>
              <a:tblGrid>
                <a:gridCol w="774915">
                  <a:extLst>
                    <a:ext uri="{9D8B030D-6E8A-4147-A177-3AD203B41FA5}">
                      <a16:colId xmlns:a16="http://schemas.microsoft.com/office/drawing/2014/main" val="20000"/>
                    </a:ext>
                  </a:extLst>
                </a:gridCol>
                <a:gridCol w="4649492">
                  <a:extLst>
                    <a:ext uri="{9D8B030D-6E8A-4147-A177-3AD203B41FA5}">
                      <a16:colId xmlns:a16="http://schemas.microsoft.com/office/drawing/2014/main" val="20001"/>
                    </a:ext>
                  </a:extLst>
                </a:gridCol>
                <a:gridCol w="3719594">
                  <a:extLst>
                    <a:ext uri="{9D8B030D-6E8A-4147-A177-3AD203B41FA5}">
                      <a16:colId xmlns:a16="http://schemas.microsoft.com/office/drawing/2014/main" val="20002"/>
                    </a:ext>
                  </a:extLst>
                </a:gridCol>
              </a:tblGrid>
              <a:tr h="1042822">
                <a:tc>
                  <a:txBody>
                    <a:bodyPr/>
                    <a:lstStyle/>
                    <a:p>
                      <a:endParaRPr lang="en-US" dirty="0"/>
                    </a:p>
                  </a:txBody>
                  <a:tcPr>
                    <a:solidFill>
                      <a:schemeClr val="bg2">
                        <a:lumMod val="90000"/>
                      </a:schemeClr>
                    </a:solidFill>
                  </a:tcPr>
                </a:tc>
                <a:tc>
                  <a:txBody>
                    <a:bodyPr/>
                    <a:lstStyle/>
                    <a:p>
                      <a:r>
                        <a:rPr lang="en-US" sz="2400" dirty="0" err="1" smtClean="0">
                          <a:solidFill>
                            <a:srgbClr val="FF0000"/>
                          </a:solidFill>
                          <a:latin typeface="Times New Roman" pitchFamily="18" charset="0"/>
                          <a:cs typeface="Times New Roman" pitchFamily="18" charset="0"/>
                        </a:rPr>
                        <a:t>Sự</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kiện</a:t>
                      </a:r>
                      <a:r>
                        <a:rPr lang="en-US" sz="2400" baseline="0" dirty="0" smtClean="0">
                          <a:solidFill>
                            <a:srgbClr val="FF0000"/>
                          </a:solidFill>
                          <a:latin typeface="Times New Roman" pitchFamily="18" charset="0"/>
                          <a:cs typeface="Times New Roman" pitchFamily="18" charset="0"/>
                        </a:rPr>
                        <a:t> (A)</a:t>
                      </a:r>
                      <a:endParaRPr lang="en-US" sz="2400" dirty="0">
                        <a:solidFill>
                          <a:srgbClr val="FF0000"/>
                        </a:solidFill>
                        <a:latin typeface="Times New Roman" pitchFamily="18" charset="0"/>
                        <a:cs typeface="Times New Roman" pitchFamily="18" charset="0"/>
                      </a:endParaRPr>
                    </a:p>
                  </a:txBody>
                  <a:tcPr>
                    <a:solidFill>
                      <a:schemeClr val="bg2">
                        <a:lumMod val="90000"/>
                      </a:schemeClr>
                    </a:solidFill>
                  </a:tcPr>
                </a:tc>
                <a:tc>
                  <a:txBody>
                    <a:bodyPr/>
                    <a:lstStyle/>
                    <a:p>
                      <a:r>
                        <a:rPr lang="en-US" sz="2400" dirty="0" smtClean="0">
                          <a:solidFill>
                            <a:srgbClr val="FF0000"/>
                          </a:solidFill>
                          <a:latin typeface="Times New Roman" pitchFamily="18" charset="0"/>
                          <a:cs typeface="Times New Roman" pitchFamily="18" charset="0"/>
                        </a:rPr>
                        <a:t>Ý</a:t>
                      </a:r>
                      <a:r>
                        <a:rPr lang="en-US" sz="2400" baseline="0" dirty="0" smtClean="0">
                          <a:solidFill>
                            <a:srgbClr val="FF0000"/>
                          </a:solidFill>
                          <a:latin typeface="Times New Roman" pitchFamily="18" charset="0"/>
                          <a:cs typeface="Times New Roman" pitchFamily="18" charset="0"/>
                        </a:rPr>
                        <a:t> </a:t>
                      </a:r>
                      <a:r>
                        <a:rPr lang="en-US" sz="2400" baseline="0" dirty="0" err="1" smtClean="0">
                          <a:solidFill>
                            <a:srgbClr val="FF0000"/>
                          </a:solidFill>
                          <a:latin typeface="Times New Roman" pitchFamily="18" charset="0"/>
                          <a:cs typeface="Times New Roman" pitchFamily="18" charset="0"/>
                        </a:rPr>
                        <a:t>nghĩa</a:t>
                      </a:r>
                      <a:r>
                        <a:rPr lang="en-US" sz="2400" baseline="0" dirty="0" smtClean="0">
                          <a:solidFill>
                            <a:srgbClr val="FF0000"/>
                          </a:solidFill>
                          <a:latin typeface="Times New Roman" pitchFamily="18" charset="0"/>
                          <a:cs typeface="Times New Roman" pitchFamily="18" charset="0"/>
                        </a:rPr>
                        <a:t> (B)</a:t>
                      </a:r>
                      <a:endParaRPr lang="en-US" sz="2400" dirty="0">
                        <a:solidFill>
                          <a:srgbClr val="FF0000"/>
                        </a:solidFill>
                        <a:latin typeface="Times New Roman" pitchFamily="18" charset="0"/>
                        <a:cs typeface="Times New Roman" pitchFamily="18" charset="0"/>
                      </a:endParaRPr>
                    </a:p>
                  </a:txBody>
                  <a:tcPr>
                    <a:solidFill>
                      <a:schemeClr val="bg2">
                        <a:lumMod val="90000"/>
                      </a:schemeClr>
                    </a:solidFill>
                  </a:tcPr>
                </a:tc>
                <a:extLst>
                  <a:ext uri="{0D108BD9-81ED-4DB2-BD59-A6C34878D82A}">
                    <a16:rowId xmlns:a16="http://schemas.microsoft.com/office/drawing/2014/main" val="10000"/>
                  </a:ext>
                </a:extLst>
              </a:tr>
              <a:tr h="1574326">
                <a:tc>
                  <a:txBody>
                    <a:bodyPr/>
                    <a:lstStyle/>
                    <a:p>
                      <a:r>
                        <a:rPr lang="en-US" sz="2400" b="1" dirty="0" smtClean="0">
                          <a:solidFill>
                            <a:srgbClr val="FF0000"/>
                          </a:solidFill>
                          <a:latin typeface="Times New Roman" pitchFamily="18" charset="0"/>
                          <a:cs typeface="Times New Roman" pitchFamily="18" charset="0"/>
                        </a:rPr>
                        <a:t>1</a:t>
                      </a:r>
                      <a:endParaRPr lang="en-US" sz="2400" b="1" dirty="0">
                        <a:solidFill>
                          <a:srgbClr val="FF0000"/>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Năm 939, Ngô Quyền xưng vương, bỏ chức Tiết độ sứ và đóng đô ở Cổ Loa</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Mở đầu thời kì nền độc lập</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extLst>
                  <a:ext uri="{0D108BD9-81ED-4DB2-BD59-A6C34878D82A}">
                    <a16:rowId xmlns:a16="http://schemas.microsoft.com/office/drawing/2014/main" val="10001"/>
                  </a:ext>
                </a:extLst>
              </a:tr>
              <a:tr h="1089918">
                <a:tc>
                  <a:txBody>
                    <a:bodyPr/>
                    <a:lstStyle/>
                    <a:p>
                      <a:r>
                        <a:rPr lang="en-US" sz="2400" b="1" dirty="0" smtClean="0">
                          <a:solidFill>
                            <a:srgbClr val="FF0000"/>
                          </a:solidFill>
                          <a:latin typeface="Times New Roman" pitchFamily="18" charset="0"/>
                          <a:cs typeface="Times New Roman" pitchFamily="18" charset="0"/>
                        </a:rPr>
                        <a:t>2</a:t>
                      </a:r>
                      <a:endParaRPr lang="en-US" sz="2400" b="1" dirty="0">
                        <a:solidFill>
                          <a:srgbClr val="FF0000"/>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Năm 966 - 967, Đinh Bộ Lĩnh dẹp "Loạn 12 sứ quân"</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Khởi xướng quá trình thống nhất đất nước</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extLst>
                  <a:ext uri="{0D108BD9-81ED-4DB2-BD59-A6C34878D82A}">
                    <a16:rowId xmlns:a16="http://schemas.microsoft.com/office/drawing/2014/main" val="10002"/>
                  </a:ext>
                </a:extLst>
              </a:tr>
              <a:tr h="2058734">
                <a:tc>
                  <a:txBody>
                    <a:bodyPr/>
                    <a:lstStyle/>
                    <a:p>
                      <a:r>
                        <a:rPr lang="en-US" sz="2400" b="1" dirty="0" smtClean="0">
                          <a:solidFill>
                            <a:srgbClr val="FF0000"/>
                          </a:solidFill>
                          <a:latin typeface="Times New Roman" pitchFamily="18" charset="0"/>
                          <a:cs typeface="Times New Roman" pitchFamily="18" charset="0"/>
                        </a:rPr>
                        <a:t>3</a:t>
                      </a:r>
                      <a:endParaRPr lang="en-US" sz="2400" b="1" dirty="0">
                        <a:solidFill>
                          <a:srgbClr val="FF0000"/>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Năm 981, Lê Hoàn lên ngôi vua, lãnh đạo nhân dân Đại Cồ Việt kháng chiến chống quân Tống xâm lược</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tc>
                  <a:txBody>
                    <a:bodyPr/>
                    <a:lstStyle/>
                    <a:p>
                      <a:r>
                        <a:rPr lang="vi-VN" sz="2400" b="1" dirty="0" smtClean="0">
                          <a:solidFill>
                            <a:srgbClr val="0033CC"/>
                          </a:solidFill>
                          <a:latin typeface="Times New Roman" pitchFamily="18" charset="0"/>
                          <a:cs typeface="Times New Roman" pitchFamily="18" charset="0"/>
                        </a:rPr>
                        <a:t>Củng cố thống nhất đất nước</a:t>
                      </a:r>
                      <a:endParaRPr lang="en-US" sz="2400" b="1" dirty="0">
                        <a:solidFill>
                          <a:srgbClr val="0033CC"/>
                        </a:solidFill>
                        <a:latin typeface="Times New Roman" pitchFamily="18" charset="0"/>
                        <a:cs typeface="Times New Roman" pitchFamily="18" charset="0"/>
                      </a:endParaRPr>
                    </a:p>
                  </a:txBody>
                  <a:tcPr>
                    <a:solidFill>
                      <a:schemeClr val="bg2">
                        <a:lumMod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349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149898"/>
            <a:ext cx="5486400" cy="685800"/>
          </a:xfrm>
        </p:spPr>
        <p:txBody>
          <a:bodyPr>
            <a:normAutofit fontScale="90000"/>
          </a:bodyPr>
          <a:lstStyle/>
          <a:p>
            <a:r>
              <a:rPr lang="en-US" b="1" dirty="0">
                <a:solidFill>
                  <a:srgbClr val="FF0000"/>
                </a:solidFill>
                <a:cs typeface="Times New Roman" panose="02020603050405020304" pitchFamily="18" charset="0"/>
              </a:rPr>
              <a:t/>
            </a:r>
            <a:br>
              <a:rPr lang="en-US" b="1" dirty="0">
                <a:solidFill>
                  <a:srgbClr val="FF0000"/>
                </a:solidFill>
                <a:cs typeface="Times New Roman" panose="02020603050405020304" pitchFamily="18" charset="0"/>
              </a:rPr>
            </a:br>
            <a:r>
              <a:rPr lang="en-US" sz="3600" b="1" dirty="0" err="1" smtClean="0">
                <a:solidFill>
                  <a:srgbClr val="FF0000"/>
                </a:solidFill>
                <a:cs typeface="Times New Roman" panose="02020603050405020304" pitchFamily="18" charset="0"/>
              </a:rPr>
              <a:t>Nước</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Đại</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Cồ</a:t>
            </a:r>
            <a:r>
              <a:rPr lang="en-US" sz="3600" b="1" dirty="0" smtClean="0">
                <a:solidFill>
                  <a:srgbClr val="FF0000"/>
                </a:solidFill>
                <a:cs typeface="Times New Roman" panose="02020603050405020304" pitchFamily="18" charset="0"/>
              </a:rPr>
              <a:t> </a:t>
            </a:r>
            <a:r>
              <a:rPr lang="en-US" sz="3600" b="1" dirty="0" err="1" smtClean="0">
                <a:solidFill>
                  <a:srgbClr val="FF0000"/>
                </a:solidFill>
                <a:cs typeface="Times New Roman" panose="02020603050405020304" pitchFamily="18" charset="0"/>
              </a:rPr>
              <a:t>Việt</a:t>
            </a:r>
            <a:r>
              <a:rPr lang="en-US" sz="3600" b="1" dirty="0"/>
              <a:t/>
            </a:r>
            <a:br>
              <a:rPr lang="en-US" sz="3600" b="1" dirty="0"/>
            </a:br>
            <a:endParaRPr lang="en-US" sz="3600" dirty="0"/>
          </a:p>
        </p:txBody>
      </p:sp>
      <p:pic>
        <p:nvPicPr>
          <p:cNvPr id="3" name="Picture 2"/>
          <p:cNvPicPr>
            <a:picLocks noChangeAspect="1"/>
          </p:cNvPicPr>
          <p:nvPr/>
        </p:nvPicPr>
        <p:blipFill>
          <a:blip r:embed="rId2"/>
          <a:stretch>
            <a:fillRect/>
          </a:stretch>
        </p:blipFill>
        <p:spPr>
          <a:xfrm>
            <a:off x="-152400" y="-152400"/>
            <a:ext cx="9753600" cy="7239000"/>
          </a:xfrm>
          <a:prstGeom prst="rect">
            <a:avLst/>
          </a:prstGeom>
        </p:spPr>
      </p:pic>
    </p:spTree>
    <p:extLst>
      <p:ext uri="{BB962C8B-B14F-4D97-AF65-F5344CB8AC3E}">
        <p14:creationId xmlns:p14="http://schemas.microsoft.com/office/powerpoint/2010/main" val="41238998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600" b="1" dirty="0" smtClean="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vi-VN" b="1" dirty="0" smtClean="0">
                <a:solidFill>
                  <a:srgbClr val="FF0000"/>
                </a:solidFill>
                <a:latin typeface="Times New Roman" pitchFamily="18" charset="0"/>
                <a:cs typeface="Times New Roman" pitchFamily="18" charset="0"/>
              </a:rPr>
              <a:t>Câu </a:t>
            </a:r>
            <a:r>
              <a:rPr lang="vi-VN" b="1" dirty="0">
                <a:solidFill>
                  <a:srgbClr val="FF0000"/>
                </a:solidFill>
                <a:latin typeface="Times New Roman" pitchFamily="18" charset="0"/>
                <a:cs typeface="Times New Roman" pitchFamily="18" charset="0"/>
              </a:rPr>
              <a:t>hỏi 3: Hãy chọn và giới thiệu một nhân vật lịch sử đã có công dựng nước hoặc giữ nước thời Ngô, Đinh, Tiền Lê. Điều gì khiến em khâm phục, muốn học tập và noi gương nhân vật đó? Hãy nêu ý kiến và giải thích. </a:t>
            </a:r>
            <a:endParaRPr lang="en-US" dirty="0"/>
          </a:p>
          <a:p>
            <a:endParaRPr lang="en-US" dirty="0"/>
          </a:p>
        </p:txBody>
      </p:sp>
    </p:spTree>
    <p:extLst>
      <p:ext uri="{BB962C8B-B14F-4D97-AF65-F5344CB8AC3E}">
        <p14:creationId xmlns:p14="http://schemas.microsoft.com/office/powerpoint/2010/main" val="24286346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algn="just">
              <a:buFontTx/>
              <a:buChar char="-"/>
            </a:pPr>
            <a:r>
              <a:rPr lang="vi-VN" sz="3600" b="1" dirty="0" smtClean="0">
                <a:solidFill>
                  <a:srgbClr val="0033CC"/>
                </a:solidFill>
                <a:latin typeface="Times New Roman" pitchFamily="18" charset="0"/>
                <a:cs typeface="Times New Roman" pitchFamily="18" charset="0"/>
              </a:rPr>
              <a:t>Ngô </a:t>
            </a:r>
            <a:r>
              <a:rPr lang="vi-VN" sz="3600" b="1" dirty="0">
                <a:solidFill>
                  <a:srgbClr val="0033CC"/>
                </a:solidFill>
                <a:latin typeface="Times New Roman" pitchFamily="18" charset="0"/>
                <a:cs typeface="Times New Roman" pitchFamily="18" charset="0"/>
              </a:rPr>
              <a:t>Quyền là người làng Cam Lâm (nay thuộc xã Đường Lâm, thị xã Sơn Tây, TP Hà Nội), sinh trưởng trong một dòng họ làm hào trưởng có thế lực</a:t>
            </a:r>
            <a:r>
              <a:rPr lang="vi-VN" sz="3600" b="1" dirty="0" smtClean="0">
                <a:solidFill>
                  <a:srgbClr val="0033CC"/>
                </a:solidFill>
                <a:latin typeface="Times New Roman" pitchFamily="18" charset="0"/>
                <a:cs typeface="Times New Roman" pitchFamily="18" charset="0"/>
              </a:rPr>
              <a:t>.</a:t>
            </a:r>
            <a:endParaRPr lang="en-US" sz="3600" b="1" dirty="0" smtClean="0">
              <a:solidFill>
                <a:srgbClr val="0033CC"/>
              </a:solidFill>
              <a:latin typeface="Times New Roman" pitchFamily="18" charset="0"/>
              <a:cs typeface="Times New Roman" pitchFamily="18" charset="0"/>
            </a:endParaRPr>
          </a:p>
          <a:p>
            <a:pPr algn="just">
              <a:buFontTx/>
              <a:buChar char="-"/>
            </a:pPr>
            <a:r>
              <a:rPr lang="vi-VN" sz="3600" dirty="0" smtClean="0">
                <a:solidFill>
                  <a:srgbClr val="0033CC"/>
                </a:solidFill>
                <a:latin typeface="Times New Roman" pitchFamily="18" charset="0"/>
                <a:cs typeface="Times New Roman" pitchFamily="18" charset="0"/>
              </a:rPr>
              <a:t> </a:t>
            </a:r>
            <a:r>
              <a:rPr lang="vi-VN" sz="3600" dirty="0">
                <a:solidFill>
                  <a:srgbClr val="0033CC"/>
                </a:solidFill>
                <a:latin typeface="Times New Roman" pitchFamily="18" charset="0"/>
                <a:cs typeface="Times New Roman" pitchFamily="18" charset="0"/>
              </a:rPr>
              <a:t>Ngô Quyền đã sớm tham gia các cuộc khởi nghĩa với vai trò là vị thuộc tướng dưới thời Dương Đình Nghệ. Sau khi Dương Đình Nghệ bị ám hại bởi Kiều Công Tiễn, nước ta rơi vào tình trạng rối loạn, là cơ sở để nhà Nam Hán nuôi âm mưu xâm lược. </a:t>
            </a:r>
            <a:endParaRPr lang="en-US" sz="3600" dirty="0" smtClean="0">
              <a:solidFill>
                <a:srgbClr val="0033CC"/>
              </a:solidFill>
              <a:latin typeface="Times New Roman" pitchFamily="18" charset="0"/>
              <a:cs typeface="Times New Roman" pitchFamily="18" charset="0"/>
            </a:endParaRPr>
          </a:p>
          <a:p>
            <a:pPr marL="0" indent="0" algn="just">
              <a:buNone/>
            </a:pPr>
            <a:endParaRPr lang="vi-VN" sz="2000" dirty="0">
              <a:solidFill>
                <a:srgbClr val="0033CC"/>
              </a:solidFill>
              <a:latin typeface="Times New Roman" pitchFamily="18" charset="0"/>
              <a:cs typeface="Times New Roman" pitchFamily="18" charset="0"/>
            </a:endParaRPr>
          </a:p>
          <a:p>
            <a:pPr marL="0" indent="0" algn="just">
              <a:buNone/>
            </a:pPr>
            <a:endParaRPr lang="vi-VN" sz="2000" dirty="0">
              <a:solidFill>
                <a:srgbClr val="0033CC"/>
              </a:solidFill>
              <a:latin typeface="Times New Roman" pitchFamily="18" charset="0"/>
              <a:cs typeface="Times New Roman" pitchFamily="18" charset="0"/>
            </a:endParaRPr>
          </a:p>
          <a:p>
            <a:pPr marL="0" indent="0" algn="just">
              <a:buNone/>
            </a:pPr>
            <a:endParaRPr lang="en-US" dirty="0"/>
          </a:p>
        </p:txBody>
      </p:sp>
    </p:spTree>
    <p:extLst>
      <p:ext uri="{BB962C8B-B14F-4D97-AF65-F5344CB8AC3E}">
        <p14:creationId xmlns:p14="http://schemas.microsoft.com/office/powerpoint/2010/main" val="34504409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algn="just">
              <a:buFontTx/>
              <a:buChar char="-"/>
            </a:pPr>
            <a:r>
              <a:rPr lang="en-US" sz="3600" dirty="0" smtClean="0">
                <a:solidFill>
                  <a:srgbClr val="0033CC"/>
                </a:solidFill>
                <a:latin typeface="Times New Roman" pitchFamily="18" charset="0"/>
                <a:cs typeface="Times New Roman" pitchFamily="18" charset="0"/>
              </a:rPr>
              <a:t>…………………………..</a:t>
            </a:r>
          </a:p>
          <a:p>
            <a:pPr algn="just">
              <a:buFontTx/>
              <a:buChar char="-"/>
            </a:pPr>
            <a:r>
              <a:rPr lang="vi-VN" sz="3600" dirty="0" smtClean="0">
                <a:solidFill>
                  <a:srgbClr val="0033CC"/>
                </a:solidFill>
                <a:latin typeface="Times New Roman" pitchFamily="18" charset="0"/>
                <a:cs typeface="Times New Roman" pitchFamily="18" charset="0"/>
              </a:rPr>
              <a:t>Trước </a:t>
            </a:r>
            <a:r>
              <a:rPr lang="vi-VN" sz="3600" dirty="0">
                <a:solidFill>
                  <a:srgbClr val="0033CC"/>
                </a:solidFill>
                <a:latin typeface="Times New Roman" pitchFamily="18" charset="0"/>
                <a:cs typeface="Times New Roman" pitchFamily="18" charset="0"/>
              </a:rPr>
              <a:t>tình thế thù trong, giặc ngoài, Ngô Quyền đã tập hợp lực lượng từ Ái Châu tiến ra Giao Châu diệt trừ nội phản, rồi tiếp tục hành quân tới cửa biển Bạch Đằng, đánh đuổi ngoại bang. </a:t>
            </a:r>
            <a:endParaRPr lang="en-US" sz="3600" dirty="0" smtClean="0">
              <a:solidFill>
                <a:srgbClr val="0033CC"/>
              </a:solidFill>
              <a:latin typeface="Times New Roman" pitchFamily="18" charset="0"/>
              <a:cs typeface="Times New Roman" pitchFamily="18" charset="0"/>
            </a:endParaRPr>
          </a:p>
          <a:p>
            <a:pPr algn="just">
              <a:buFontTx/>
              <a:buChar char="-"/>
            </a:pPr>
            <a:r>
              <a:rPr lang="vi-VN" sz="3600" dirty="0" smtClean="0">
                <a:solidFill>
                  <a:srgbClr val="0033CC"/>
                </a:solidFill>
                <a:latin typeface="Times New Roman" pitchFamily="18" charset="0"/>
                <a:cs typeface="Times New Roman" pitchFamily="18" charset="0"/>
              </a:rPr>
              <a:t>Chiến </a:t>
            </a:r>
            <a:r>
              <a:rPr lang="vi-VN" sz="3600" dirty="0">
                <a:solidFill>
                  <a:srgbClr val="0033CC"/>
                </a:solidFill>
                <a:latin typeface="Times New Roman" pitchFamily="18" charset="0"/>
                <a:cs typeface="Times New Roman" pitchFamily="18" charset="0"/>
              </a:rPr>
              <a:t>thắng năm 938 tại Bạch Đằng giang là sự kiện đánh dấu mốc son lịch sử, một bước ngoặt vĩ đại chấm dứt thời kỳ đô hộ hơn nghìn năm của phong kiến phương Bắc trên đất nước ta. </a:t>
            </a:r>
            <a:endParaRPr lang="en-US" sz="3600" dirty="0" smtClean="0">
              <a:solidFill>
                <a:srgbClr val="0033CC"/>
              </a:solidFill>
              <a:latin typeface="Times New Roman" pitchFamily="18" charset="0"/>
              <a:cs typeface="Times New Roman" pitchFamily="18" charset="0"/>
            </a:endParaRPr>
          </a:p>
          <a:p>
            <a:pPr marL="0" indent="0" algn="just">
              <a:buNone/>
            </a:pPr>
            <a:endParaRPr lang="vi-VN" sz="2000" dirty="0">
              <a:solidFill>
                <a:srgbClr val="0033CC"/>
              </a:solidFill>
              <a:latin typeface="Times New Roman" pitchFamily="18" charset="0"/>
              <a:cs typeface="Times New Roman" pitchFamily="18" charset="0"/>
            </a:endParaRPr>
          </a:p>
          <a:p>
            <a:pPr marL="0" indent="0" algn="just">
              <a:buNone/>
            </a:pPr>
            <a:endParaRPr lang="vi-VN" sz="2000" dirty="0">
              <a:solidFill>
                <a:srgbClr val="0033CC"/>
              </a:solidFill>
              <a:latin typeface="Times New Roman" pitchFamily="18" charset="0"/>
              <a:cs typeface="Times New Roman" pitchFamily="18" charset="0"/>
            </a:endParaRPr>
          </a:p>
          <a:p>
            <a:pPr marL="0" indent="0" algn="just">
              <a:buNone/>
            </a:pPr>
            <a:endParaRPr lang="en-US" dirty="0"/>
          </a:p>
        </p:txBody>
      </p:sp>
    </p:spTree>
    <p:extLst>
      <p:ext uri="{BB962C8B-B14F-4D97-AF65-F5344CB8AC3E}">
        <p14:creationId xmlns:p14="http://schemas.microsoft.com/office/powerpoint/2010/main" val="3678244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2133600"/>
            <a:ext cx="9144000" cy="4983163"/>
          </a:xfrm>
        </p:spPr>
        <p:txBody>
          <a:bodyPr>
            <a:normAutofit/>
          </a:bodyPr>
          <a:lstStyle/>
          <a:p>
            <a:pPr marL="0" indent="0" algn="just">
              <a:buNone/>
            </a:pPr>
            <a:endParaRPr lang="en-US" b="1" dirty="0">
              <a:solidFill>
                <a:srgbClr val="0033CC"/>
              </a:solidFill>
              <a:latin typeface="Times New Roman" pitchFamily="18" charset="0"/>
              <a:cs typeface="Times New Roman" pitchFamily="18" charset="0"/>
            </a:endParaRPr>
          </a:p>
        </p:txBody>
      </p:sp>
      <p:sp>
        <p:nvSpPr>
          <p:cNvPr id="4" name="Tiêu đề 1"/>
          <p:cNvSpPr txBox="1">
            <a:spLocks/>
          </p:cNvSpPr>
          <p:nvPr/>
        </p:nvSpPr>
        <p:spPr>
          <a:xfrm>
            <a:off x="0" y="0"/>
            <a:ext cx="9144000"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21-24 .  </a:t>
            </a:r>
            <a:r>
              <a:rPr lang="vi-VN" sz="3200" b="1" dirty="0" smtClean="0">
                <a:solidFill>
                  <a:srgbClr val="FF0000"/>
                </a:solidFill>
                <a:latin typeface="Times New Roman" pitchFamily="18" charset="0"/>
                <a:cs typeface="Times New Roman" pitchFamily="18" charset="0"/>
              </a:rPr>
              <a:t>BÀI 14. CÔNG CUỘC XÂY DỰNG VÀ BẢO VỆ ĐẤT NƯỚC THỜI NGÔ-ĐINH-TIỀN LÊ (</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938-1009</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44613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Nêu </a:t>
            </a:r>
            <a:r>
              <a:rPr lang="vi-VN" dirty="0">
                <a:solidFill>
                  <a:srgbClr val="0033CC"/>
                </a:solidFill>
                <a:latin typeface="Times New Roman" pitchFamily="18" charset="0"/>
                <a:cs typeface="Times New Roman" pitchFamily="18" charset="0"/>
              </a:rPr>
              <a:t>được những nét chính về thời Ngô.</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Trình </a:t>
            </a:r>
            <a:r>
              <a:rPr lang="vi-VN" dirty="0">
                <a:solidFill>
                  <a:srgbClr val="0033CC"/>
                </a:solidFill>
                <a:latin typeface="Times New Roman" pitchFamily="18" charset="0"/>
                <a:cs typeface="Times New Roman" pitchFamily="18" charset="0"/>
              </a:rPr>
              <a:t>bày được công cuộc thống nhất đất nước của Đinh Bộ Lĩnh và sự thành lập nhà Đinh.</a:t>
            </a:r>
          </a:p>
          <a:p>
            <a:pPr marL="0" indent="0" algn="just">
              <a:buNone/>
            </a:pP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Mô tả được cuộc kháng chiến chống Tống của Lê Hoàn năm 981.</a:t>
            </a:r>
          </a:p>
          <a:p>
            <a:pPr marL="0" indent="0" algn="just">
              <a:buNone/>
            </a:pP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Giới thiệu được những nét chính về tổ chức chính quyền thời Ngô – Đinh – Tiền Lê.</a:t>
            </a:r>
          </a:p>
          <a:p>
            <a:pPr marL="0" indent="0" algn="just">
              <a:buNone/>
            </a:pP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Nhận biết được đời sống xã hội, văn hoá thời Ngô – Đinh – Tiền Lê.</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13855" y="1524000"/>
            <a:ext cx="9144000" cy="4983163"/>
          </a:xfrm>
        </p:spPr>
        <p:txBody>
          <a:bodyPr>
            <a:normAutofit/>
          </a:bodyPr>
          <a:lstStyle/>
          <a:p>
            <a:pPr marL="0" indent="0" algn="just">
              <a:buNone/>
            </a:pPr>
            <a:r>
              <a:rPr lang="vi-VN" b="1" dirty="0" smtClean="0">
                <a:solidFill>
                  <a:srgbClr val="0033CC"/>
                </a:solidFill>
                <a:latin typeface="Times New Roman" pitchFamily="18" charset="0"/>
                <a:cs typeface="Times New Roman" pitchFamily="18" charset="0"/>
              </a:rPr>
              <a:t>1. Ngô </a:t>
            </a:r>
            <a:r>
              <a:rPr lang="vi-VN" b="1" dirty="0">
                <a:solidFill>
                  <a:srgbClr val="0033CC"/>
                </a:solidFill>
                <a:latin typeface="Times New Roman" pitchFamily="18" charset="0"/>
                <a:cs typeface="Times New Roman" pitchFamily="18" charset="0"/>
              </a:rPr>
              <a:t>Quyền dựng nền độc </a:t>
            </a:r>
            <a:r>
              <a:rPr lang="vi-VN" b="1" dirty="0" smtClean="0">
                <a:solidFill>
                  <a:srgbClr val="0033CC"/>
                </a:solidFill>
                <a:latin typeface="Times New Roman" pitchFamily="18" charset="0"/>
                <a:cs typeface="Times New Roman" pitchFamily="18" charset="0"/>
              </a:rPr>
              <a:t>lập</a:t>
            </a:r>
            <a:endParaRPr lang="en-US" b="1" dirty="0" smtClean="0">
              <a:solidFill>
                <a:srgbClr val="0033CC"/>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2. Công cuộc thống nhất đất nước của Đinh Bộ Lĩnh và sự thành lập nhà </a:t>
            </a:r>
            <a:r>
              <a:rPr lang="vi-VN" b="1" dirty="0" smtClean="0">
                <a:solidFill>
                  <a:srgbClr val="0033CC"/>
                </a:solidFill>
                <a:latin typeface="Times New Roman" pitchFamily="18" charset="0"/>
                <a:cs typeface="Times New Roman" pitchFamily="18" charset="0"/>
              </a:rPr>
              <a:t>Đinh</a:t>
            </a:r>
            <a:endParaRPr lang="en-US" b="1" dirty="0" smtClean="0">
              <a:solidFill>
                <a:srgbClr val="0033CC"/>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3. Cuộc kháng chiến chống Tống thời Tiền Lê (năm 981</a:t>
            </a:r>
            <a:r>
              <a:rPr lang="vi-VN" b="1" dirty="0" smtClean="0">
                <a:solidFill>
                  <a:srgbClr val="0033CC"/>
                </a:solidFill>
                <a:latin typeface="Times New Roman" pitchFamily="18" charset="0"/>
                <a:cs typeface="Times New Roman" pitchFamily="18" charset="0"/>
              </a:rPr>
              <a:t>)</a:t>
            </a:r>
            <a:endParaRPr lang="en-US" b="1" dirty="0" smtClean="0">
              <a:solidFill>
                <a:srgbClr val="0033CC"/>
              </a:solidFill>
              <a:latin typeface="Times New Roman" pitchFamily="18" charset="0"/>
              <a:cs typeface="Times New Roman" pitchFamily="18" charset="0"/>
            </a:endParaRPr>
          </a:p>
          <a:p>
            <a:pPr marL="0" indent="0" algn="just">
              <a:buNone/>
            </a:pPr>
            <a:r>
              <a:rPr lang="en-US" b="1" dirty="0">
                <a:solidFill>
                  <a:srgbClr val="0033CC"/>
                </a:solidFill>
                <a:latin typeface="Times New Roman" pitchFamily="18" charset="0"/>
                <a:cs typeface="Times New Roman" pitchFamily="18" charset="0"/>
              </a:rPr>
              <a:t>4. </a:t>
            </a:r>
            <a:r>
              <a:rPr lang="en-US" b="1" dirty="0" err="1">
                <a:solidFill>
                  <a:srgbClr val="0033CC"/>
                </a:solidFill>
                <a:latin typeface="Times New Roman" pitchFamily="18" charset="0"/>
                <a:cs typeface="Times New Roman" pitchFamily="18" charset="0"/>
              </a:rPr>
              <a:t>Tổ</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chức</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chính</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quyền</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thời</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Đinh</a:t>
            </a:r>
            <a:r>
              <a:rPr lang="en-US" b="1" dirty="0">
                <a:solidFill>
                  <a:srgbClr val="0033CC"/>
                </a:solidFill>
                <a:latin typeface="Times New Roman" pitchFamily="18" charset="0"/>
                <a:cs typeface="Times New Roman" pitchFamily="18" charset="0"/>
              </a:rPr>
              <a:t> - </a:t>
            </a:r>
            <a:r>
              <a:rPr lang="en-US" b="1" dirty="0" err="1">
                <a:solidFill>
                  <a:srgbClr val="0033CC"/>
                </a:solidFill>
                <a:latin typeface="Times New Roman" pitchFamily="18" charset="0"/>
                <a:cs typeface="Times New Roman" pitchFamily="18" charset="0"/>
              </a:rPr>
              <a:t>Tiền</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Lê</a:t>
            </a:r>
            <a:endParaRPr lang="en-US" b="1" dirty="0" smtClean="0">
              <a:solidFill>
                <a:srgbClr val="0033CC"/>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5. Đời sống xã hội, văn hóa thời Ngô - Đinh - Tiền Lê</a:t>
            </a:r>
            <a:endParaRPr lang="en-US" b="1" dirty="0">
              <a:solidFill>
                <a:srgbClr val="0033CC"/>
              </a:solidFill>
              <a:latin typeface="Times New Roman" pitchFamily="18" charset="0"/>
              <a:cs typeface="Times New Roman" pitchFamily="18" charset="0"/>
            </a:endParaRPr>
          </a:p>
        </p:txBody>
      </p:sp>
      <p:sp>
        <p:nvSpPr>
          <p:cNvPr id="4" name="Tiêu đề 1"/>
          <p:cNvSpPr txBox="1">
            <a:spLocks/>
          </p:cNvSpPr>
          <p:nvPr/>
        </p:nvSpPr>
        <p:spPr>
          <a:xfrm>
            <a:off x="0" y="0"/>
            <a:ext cx="9144000" cy="1600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FF0000"/>
                </a:solidFill>
                <a:latin typeface="Times New Roman" pitchFamily="18" charset="0"/>
                <a:cs typeface="Times New Roman" pitchFamily="18" charset="0"/>
              </a:rPr>
              <a:t>Tiết</a:t>
            </a:r>
            <a:r>
              <a:rPr lang="en-US" sz="2800" b="1" dirty="0" smtClean="0">
                <a:solidFill>
                  <a:srgbClr val="FF0000"/>
                </a:solidFill>
                <a:latin typeface="Times New Roman" pitchFamily="18" charset="0"/>
                <a:cs typeface="Times New Roman" pitchFamily="18" charset="0"/>
              </a:rPr>
              <a:t> 21-24 - </a:t>
            </a:r>
            <a:r>
              <a:rPr lang="vi-VN" sz="2800" b="1" dirty="0" smtClean="0">
                <a:solidFill>
                  <a:srgbClr val="FF0000"/>
                </a:solidFill>
                <a:latin typeface="Times New Roman" pitchFamily="18" charset="0"/>
                <a:cs typeface="Times New Roman" pitchFamily="18" charset="0"/>
              </a:rPr>
              <a:t>BÀI 14. CÔNG CUỘC XÂY DỰNG VÀ BẢO VỆ ĐẤT NƯỚC THỜI NGÔ-ĐINH-TIỀN LÊ </a:t>
            </a:r>
            <a:endParaRPr lang="en-US" sz="2800" b="1" dirty="0" smtClean="0">
              <a:solidFill>
                <a:srgbClr val="FF0000"/>
              </a:solidFill>
              <a:latin typeface="Times New Roman" pitchFamily="18" charset="0"/>
              <a:cs typeface="Times New Roman" pitchFamily="18" charset="0"/>
            </a:endParaRPr>
          </a:p>
          <a:p>
            <a:r>
              <a:rPr lang="vi-VN" sz="2800" b="1" dirty="0" smtClean="0">
                <a:solidFill>
                  <a:srgbClr val="FF0000"/>
                </a:solidFill>
                <a:latin typeface="Times New Roman" pitchFamily="18" charset="0"/>
                <a:cs typeface="Times New Roman" pitchFamily="18" charset="0"/>
              </a:rPr>
              <a:t>(</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938-1009</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7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3352</Words>
  <Application>Microsoft Office PowerPoint</Application>
  <PresentationFormat>On-screen Show (4:3)</PresentationFormat>
  <Paragraphs>262</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Times New Roman</vt:lpstr>
      <vt:lpstr>Office Theme</vt:lpstr>
      <vt:lpstr>CHƯƠNG 5:  VIỆT NAM TỪ ĐẦU THẾ KÌ X ĐẾN ĐẦU THẾ KÌ XVI</vt:lpstr>
      <vt:lpstr>PowerPoint Presentation</vt:lpstr>
      <vt:lpstr> Ngô Quyền và chiến thắng Bạch Đằng năm 938 </vt:lpstr>
      <vt:lpstr>Tiền "Thái Bình Hưng Bảo'' </vt:lpstr>
      <vt:lpstr> Nước Đại Cồ Việt </vt:lpstr>
      <vt:lpstr> Nước Đại Cồ Việt </vt:lpstr>
      <vt:lpstr>PowerPoint Presentation</vt:lpstr>
      <vt:lpstr>MỤC TIÊU</vt:lpstr>
      <vt:lpstr>PowerPoint Presentation</vt:lpstr>
      <vt:lpstr>Tiết 21-24. BÀI 14. CÔNG CUỘC XÂY DỰNG VÀ BẢO VỆ ĐẤT NƯỚC THỜI NGÔ-ĐINH-TIỀN LÊ (938-1009)</vt:lpstr>
      <vt:lpstr>THẢO LUẬN NHÓM</vt:lpstr>
      <vt:lpstr>PowerPoint Presentation</vt:lpstr>
      <vt:lpstr>BÀI 14. CÔNG CUỘC XÂY DỰNG VÀ BẢO VỆ ĐẤT NƯỚC THỜI NGÔ-ĐINH-TIỀN LÊ (938-1009)</vt:lpstr>
      <vt:lpstr>BÀI 14. CÔNG CUỘC XÂY DỰNG VÀ BẢO VỆ ĐẤT NƯỚC THỜI NGÔ-ĐINH-TIỀN LÊ (938-1009)</vt:lpstr>
      <vt:lpstr>THẢO LUẬN NHÓM</vt:lpstr>
      <vt:lpstr>PowerPoint Presentation</vt:lpstr>
      <vt:lpstr>THẢO LUẬN NHÓM</vt:lpstr>
      <vt:lpstr>PowerPoint Presentation</vt:lpstr>
      <vt:lpstr>PowerPoint Presentation</vt:lpstr>
      <vt:lpstr> Nước Đại Cồ Việt </vt:lpstr>
      <vt:lpstr>Tiền "Thái Bình Hưng Bảo'' </vt:lpstr>
      <vt:lpstr>  Tiền ''Thiên Phúc Trấn Bảo'' </vt:lpstr>
      <vt:lpstr> Cố đô Hoa Lư hiện nay  </vt:lpstr>
      <vt:lpstr> Toàn cảnh cố đô Hoa Lư hiện nay </vt:lpstr>
      <vt:lpstr>PowerPoint Presentation</vt:lpstr>
      <vt:lpstr>BÀI 14. CÔNG CUỘC XÂY DỰNG VÀ BẢO VỆ ĐẤT NƯỚC THỜI NGÔ-ĐINH-TIỀN LÊ (938-1009)</vt:lpstr>
      <vt:lpstr>THẢO LUẬN NHÓM</vt:lpstr>
      <vt:lpstr>PowerPoint Presentation</vt:lpstr>
      <vt:lpstr>Tiền "Thái Bình Hưng Bảo'' </vt:lpstr>
      <vt:lpstr> Nước Đại Cồ Việt </vt:lpstr>
      <vt:lpstr>THẢO LUẬN NHÓM</vt:lpstr>
      <vt:lpstr>THẢO LUẬN NHÓM</vt:lpstr>
      <vt:lpstr>PowerPoint Presentation</vt:lpstr>
      <vt:lpstr>BÀI 14. CÔNG CUỘC XÂY DỰNG VÀ BẢO VỆ ĐẤT NƯỚC THỜI NGÔ-ĐINH-TIỀN LÊ (938-1009)</vt:lpstr>
      <vt:lpstr>PowerPoint Presentation</vt:lpstr>
      <vt:lpstr>PowerPoint Presentation</vt:lpstr>
      <vt:lpstr>BÀI 14. CÔNG CUỘC XÂY DỰNG VÀ BẢO VỆ ĐẤT NƯỚC THỜI NGÔ-ĐINH-TIỀN LÊ (938-1009)</vt:lpstr>
      <vt:lpstr>THẢO LUẬN NHÓM</vt:lpstr>
      <vt:lpstr>PowerPoint Presentation</vt:lpstr>
      <vt:lpstr>PowerPoint Presentation</vt:lpstr>
      <vt:lpstr>BÀI 14. CÔNG CUỘC XÂY DỰNG VÀ BẢO VỆ ĐẤT NƯỚC THỜI NGÔ-ĐINH-TIỀN LÊ (938-1009)</vt:lpstr>
      <vt:lpstr>PowerPoint Presentation</vt:lpstr>
      <vt:lpstr>PowerPoint Presentation</vt:lpstr>
      <vt:lpstr> BÀI 14. CÔNG CUỘC XÂY DỰNG VÀ BẢO VỆ ĐẤT NƯỚC THỜI NGÔ-ĐINH-TIỀN LÊ (938-1009)</vt:lpstr>
      <vt:lpstr>THẢO LUẬN NHÓM</vt:lpstr>
      <vt:lpstr>PowerPoint Presentation</vt:lpstr>
      <vt:lpstr>PowerPoint Presentation</vt:lpstr>
      <vt:lpstr>BÀI 14. CÔNG CUỘC XÂY DỰNG VÀ BẢO VỆ ĐẤT NƯỚC THỜI NGÔ-ĐINH-TIỀN LÊ (938-1009)</vt:lpstr>
      <vt:lpstr> Nước Đại Cồ Việt </vt:lpstr>
      <vt:lpstr>TƯỢNG VỊT </vt:lpstr>
      <vt:lpstr>PowerPoint Presentation</vt:lpstr>
      <vt:lpstr>PowerPoint Presentation</vt:lpstr>
      <vt:lpstr>PowerPoint Presentation</vt:lpstr>
      <vt:lpstr>PowerPoint Presentation</vt:lpstr>
      <vt:lpstr>LUYỆN TẬP</vt:lpstr>
      <vt:lpstr>PowerPoint Presentation</vt:lpstr>
      <vt:lpstr>LUYỆN TẬP</vt:lpstr>
      <vt:lpstr>LUYỆN TẬP</vt:lpstr>
      <vt:lpstr>LUYỆN TẬP</vt:lpstr>
      <vt:lpstr>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21AK22</cp:lastModifiedBy>
  <cp:revision>381</cp:revision>
  <dcterms:created xsi:type="dcterms:W3CDTF">2006-08-16T00:00:00Z</dcterms:created>
  <dcterms:modified xsi:type="dcterms:W3CDTF">2025-02-04T03:24:08Z</dcterms:modified>
</cp:coreProperties>
</file>