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42" r:id="rId3"/>
    <p:sldId id="341" r:id="rId4"/>
    <p:sldId id="294" r:id="rId5"/>
    <p:sldId id="310" r:id="rId6"/>
    <p:sldId id="314" r:id="rId7"/>
    <p:sldId id="340" r:id="rId8"/>
    <p:sldId id="333" r:id="rId9"/>
    <p:sldId id="311" r:id="rId10"/>
    <p:sldId id="313" r:id="rId11"/>
    <p:sldId id="319" r:id="rId12"/>
    <p:sldId id="315" r:id="rId13"/>
    <p:sldId id="317" r:id="rId14"/>
    <p:sldId id="318" r:id="rId15"/>
    <p:sldId id="309" r:id="rId16"/>
    <p:sldId id="324" r:id="rId17"/>
    <p:sldId id="320" r:id="rId18"/>
    <p:sldId id="338" r:id="rId19"/>
    <p:sldId id="336" r:id="rId20"/>
    <p:sldId id="343" r:id="rId21"/>
    <p:sldId id="322" r:id="rId22"/>
    <p:sldId id="323" r:id="rId23"/>
    <p:sldId id="321" r:id="rId24"/>
    <p:sldId id="325" r:id="rId25"/>
    <p:sldId id="339" r:id="rId26"/>
    <p:sldId id="337" r:id="rId27"/>
    <p:sldId id="266" r:id="rId28"/>
    <p:sldId id="344" r:id="rId29"/>
    <p:sldId id="312" r:id="rId30"/>
    <p:sldId id="327" r:id="rId31"/>
    <p:sldId id="328" r:id="rId32"/>
    <p:sldId id="326" r:id="rId33"/>
    <p:sldId id="329" r:id="rId34"/>
    <p:sldId id="330" r:id="rId35"/>
    <p:sldId id="331" r:id="rId36"/>
    <p:sldId id="334" r:id="rId37"/>
    <p:sldId id="33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1" autoAdjust="0"/>
    <p:restoredTop sz="86364" autoAdjust="0"/>
  </p:normalViewPr>
  <p:slideViewPr>
    <p:cSldViewPr>
      <p:cViewPr varScale="1">
        <p:scale>
          <a:sx n="74" d="100"/>
          <a:sy n="74" d="100"/>
        </p:scale>
        <p:origin x="62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20-</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13. VƯƠNG QUỐC LÀO</a:t>
            </a:r>
            <a:endParaRPr lang="en-US" sz="40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381000" y="-76200"/>
            <a:ext cx="9753600" cy="6553200"/>
          </a:xfrm>
          <a:prstGeom prst="rect">
            <a:avLst/>
          </a:prstGeom>
        </p:spPr>
      </p:pic>
    </p:spTree>
    <p:extLst>
      <p:ext uri="{BB962C8B-B14F-4D97-AF65-F5344CB8AC3E}">
        <p14:creationId xmlns:p14="http://schemas.microsoft.com/office/powerpoint/2010/main" val="3169623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6388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Dựa </a:t>
            </a:r>
            <a:r>
              <a:rPr lang="vi-VN" sz="2800" b="1" dirty="0">
                <a:solidFill>
                  <a:srgbClr val="FF0000"/>
                </a:solidFill>
                <a:latin typeface="Times New Roman" pitchFamily="18" charset="0"/>
                <a:cs typeface="Times New Roman" pitchFamily="18" charset="0"/>
              </a:rPr>
              <a:t>vào sơ đồ 13.1 và thông tin trong bài, em hãy mô tả quá trình hình thành và phát triển của vương quốc Lào.</a:t>
            </a:r>
          </a:p>
          <a:p>
            <a:pPr marL="0" indent="0" algn="just">
              <a:buNone/>
            </a:pPr>
            <a:r>
              <a:rPr lang="vi-VN" sz="2800" dirty="0">
                <a:solidFill>
                  <a:srgbClr val="0033CC"/>
                </a:solidFill>
                <a:latin typeface="Times New Roman" pitchFamily="18" charset="0"/>
                <a:cs typeface="Times New Roman" pitchFamily="18" charset="0"/>
              </a:rPr>
              <a:t>- Trên địa bàn vương quốc Lào, từ xa xưa đã có người Lào Thơng sinh sống</a:t>
            </a:r>
            <a:r>
              <a:rPr lang="vi-VN" sz="2800" dirty="0" smtClean="0">
                <a:solidFill>
                  <a:srgbClr val="0033CC"/>
                </a:solidFill>
                <a:latin typeface="Times New Roman" pitchFamily="18" charset="0"/>
                <a:cs typeface="Times New Roman" pitchFamily="18" charset="0"/>
              </a:rPr>
              <a:t>.</a:t>
            </a:r>
            <a:endParaRPr lang="en-US" sz="2800" dirty="0" smtClean="0">
              <a:solidFill>
                <a:srgbClr val="0033CC"/>
              </a:solidFill>
              <a:latin typeface="Times New Roman" pitchFamily="18" charset="0"/>
              <a:cs typeface="Times New Roman" pitchFamily="18" charset="0"/>
            </a:endParaRP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Sang thế kỉ XIII, một nhóm người nói tiếng Thái đến định cư ở những vùng đồng bằng ven sông Mê Công, gọi là người Lào Lùm.</a:t>
            </a:r>
          </a:p>
          <a:p>
            <a:pPr marL="0" indent="0" algn="just">
              <a:buNone/>
            </a:pPr>
            <a:r>
              <a:rPr lang="vi-VN" sz="2800" dirty="0">
                <a:solidFill>
                  <a:srgbClr val="0033CC"/>
                </a:solidFill>
                <a:latin typeface="Times New Roman" pitchFamily="18" charset="0"/>
                <a:cs typeface="Times New Roman" pitchFamily="18" charset="0"/>
              </a:rPr>
              <a:t>- Năm 1353, tộc trưởng Pha Ngừm đã tập hợp và thống nhất các tộc Lào, lên ngôi vua, đặt tên nước là Lan Xang. </a:t>
            </a:r>
          </a:p>
          <a:p>
            <a:pPr marL="0" indent="0" algn="just">
              <a:buNone/>
            </a:pPr>
            <a:r>
              <a:rPr lang="vi-VN" sz="2800" dirty="0">
                <a:solidFill>
                  <a:srgbClr val="0033CC"/>
                </a:solidFill>
                <a:latin typeface="Times New Roman" pitchFamily="18" charset="0"/>
                <a:cs typeface="Times New Roman" pitchFamily="18" charset="0"/>
              </a:rPr>
              <a:t>- Thế kỉ XVI - XVII, vương quốc Lào từng bước phát triển và đạt đến sự thịnh vượng.</a:t>
            </a: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9655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533400"/>
          </a:xfrm>
        </p:spPr>
        <p:txBody>
          <a:bodyPr>
            <a:normAutofit fontScale="90000"/>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20-</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13. VƯƠNG QUỐC LÀO</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6927" y="457200"/>
            <a:ext cx="9144000" cy="6705600"/>
          </a:xfrm>
        </p:spPr>
        <p:txBody>
          <a:bodyPr>
            <a:normAutofit/>
          </a:bodyPr>
          <a:lstStyle/>
          <a:p>
            <a:pPr marL="0" indent="0">
              <a:buNone/>
            </a:pPr>
            <a:r>
              <a:rPr lang="vi-VN" b="1" dirty="0" smtClean="0">
                <a:solidFill>
                  <a:srgbClr val="FF0000"/>
                </a:solidFill>
                <a:latin typeface="Times New Roman" pitchFamily="18" charset="0"/>
                <a:cs typeface="Times New Roman" pitchFamily="18" charset="0"/>
              </a:rPr>
              <a:t>1. Quá </a:t>
            </a:r>
            <a:r>
              <a:rPr lang="vi-VN" b="1" dirty="0">
                <a:solidFill>
                  <a:srgbClr val="FF0000"/>
                </a:solidFill>
                <a:latin typeface="Times New Roman" pitchFamily="18" charset="0"/>
                <a:cs typeface="Times New Roman" pitchFamily="18" charset="0"/>
              </a:rPr>
              <a:t>trình hình thành và phát triển của vương quốc Lào</a:t>
            </a:r>
            <a:r>
              <a:rPr lang="en-US" b="1" dirty="0" smtClean="0">
                <a:solidFill>
                  <a:srgbClr val="FF0000"/>
                </a:solidFill>
                <a:latin typeface="Times New Roman" pitchFamily="18" charset="0"/>
                <a:cs typeface="Times New Roman" pitchFamily="18" charset="0"/>
              </a:rPr>
              <a:t> </a:t>
            </a:r>
          </a:p>
          <a:p>
            <a:pPr marL="0" indent="0" algn="just">
              <a:buNone/>
            </a:pPr>
            <a:r>
              <a:rPr lang="vi-VN"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T</a:t>
            </a:r>
            <a:r>
              <a:rPr lang="en-US" dirty="0" err="1" smtClean="0">
                <a:solidFill>
                  <a:srgbClr val="0033CC"/>
                </a:solidFill>
                <a:latin typeface="Times New Roman" pitchFamily="18" charset="0"/>
                <a:cs typeface="Times New Roman" pitchFamily="18" charset="0"/>
              </a:rPr>
              <a:t>ừ</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xa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xưa</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đã có người Lào Thơng sinh sống.</a:t>
            </a:r>
          </a:p>
          <a:p>
            <a:pPr marL="0" indent="0" algn="just">
              <a:buNone/>
            </a:pPr>
            <a:r>
              <a:rPr lang="en-US" dirty="0" smtClean="0">
                <a:solidFill>
                  <a:srgbClr val="0033CC"/>
                </a:solidFill>
                <a:latin typeface="Times New Roman" pitchFamily="18" charset="0"/>
                <a:cs typeface="Times New Roman" pitchFamily="18" charset="0"/>
              </a:rPr>
              <a:t>- </a:t>
            </a:r>
            <a:r>
              <a:rPr lang="en-US" dirty="0">
                <a:solidFill>
                  <a:srgbClr val="0033CC"/>
                </a:solidFill>
                <a:latin typeface="Times New Roman" pitchFamily="18" charset="0"/>
                <a:cs typeface="Times New Roman" pitchFamily="18" charset="0"/>
              </a:rPr>
              <a:t>T</a:t>
            </a:r>
            <a:r>
              <a:rPr lang="vi-VN" dirty="0" smtClean="0">
                <a:solidFill>
                  <a:srgbClr val="0033CC"/>
                </a:solidFill>
                <a:latin typeface="Times New Roman" pitchFamily="18" charset="0"/>
                <a:cs typeface="Times New Roman" pitchFamily="18" charset="0"/>
              </a:rPr>
              <a:t>hế </a:t>
            </a:r>
            <a:r>
              <a:rPr lang="vi-VN" dirty="0">
                <a:solidFill>
                  <a:srgbClr val="0033CC"/>
                </a:solidFill>
                <a:latin typeface="Times New Roman" pitchFamily="18" charset="0"/>
                <a:cs typeface="Times New Roman" pitchFamily="18" charset="0"/>
              </a:rPr>
              <a:t>kỉ </a:t>
            </a:r>
            <a:r>
              <a:rPr lang="vi-VN" dirty="0" smtClean="0">
                <a:solidFill>
                  <a:srgbClr val="0033CC"/>
                </a:solidFill>
                <a:latin typeface="Times New Roman" pitchFamily="18" charset="0"/>
                <a:cs typeface="Times New Roman" pitchFamily="18" charset="0"/>
              </a:rPr>
              <a:t>XIII,</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người </a:t>
            </a:r>
            <a:r>
              <a:rPr lang="vi-VN" dirty="0">
                <a:solidFill>
                  <a:srgbClr val="0033CC"/>
                </a:solidFill>
                <a:latin typeface="Times New Roman" pitchFamily="18" charset="0"/>
                <a:cs typeface="Times New Roman" pitchFamily="18" charset="0"/>
              </a:rPr>
              <a:t>Lào </a:t>
            </a:r>
            <a:r>
              <a:rPr lang="vi-VN" dirty="0" smtClean="0">
                <a:solidFill>
                  <a:srgbClr val="0033CC"/>
                </a:solidFill>
                <a:latin typeface="Times New Roman" pitchFamily="18" charset="0"/>
                <a:cs typeface="Times New Roman" pitchFamily="18" charset="0"/>
              </a:rPr>
              <a:t>Lùm</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đến </a:t>
            </a:r>
            <a:r>
              <a:rPr lang="vi-VN" dirty="0">
                <a:solidFill>
                  <a:srgbClr val="0033CC"/>
                </a:solidFill>
                <a:latin typeface="Times New Roman" pitchFamily="18" charset="0"/>
                <a:cs typeface="Times New Roman" pitchFamily="18" charset="0"/>
              </a:rPr>
              <a:t>định cư ở những vùng đồng bằng ven sông Mê </a:t>
            </a:r>
            <a:r>
              <a:rPr lang="vi-VN" dirty="0" smtClean="0">
                <a:solidFill>
                  <a:srgbClr val="0033CC"/>
                </a:solidFill>
                <a:latin typeface="Times New Roman" pitchFamily="18" charset="0"/>
                <a:cs typeface="Times New Roman" pitchFamily="18" charset="0"/>
              </a:rPr>
              <a:t>Công</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endParaRPr lang="en-US" dirty="0" smtClean="0">
              <a:solidFill>
                <a:srgbClr val="0033CC"/>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Năm </a:t>
            </a:r>
            <a:r>
              <a:rPr lang="vi-VN" dirty="0">
                <a:solidFill>
                  <a:srgbClr val="0033CC"/>
                </a:solidFill>
                <a:latin typeface="Times New Roman" pitchFamily="18" charset="0"/>
                <a:cs typeface="Times New Roman" pitchFamily="18" charset="0"/>
              </a:rPr>
              <a:t>1353, tộc trưởng Pha Ngừm đã tập hợp và thống nhất các tộc Lào, lên ngôi vua, đặt tên nước là Lan Xang. </a:t>
            </a:r>
          </a:p>
          <a:p>
            <a:pPr marL="0" indent="0" algn="just">
              <a:buNone/>
            </a:pPr>
            <a:r>
              <a:rPr lang="vi-VN" dirty="0">
                <a:solidFill>
                  <a:srgbClr val="0033CC"/>
                </a:solidFill>
                <a:latin typeface="Times New Roman" pitchFamily="18" charset="0"/>
                <a:cs typeface="Times New Roman" pitchFamily="18" charset="0"/>
              </a:rPr>
              <a:t>- Thế kỉ XVI - XVII, vương quốc </a:t>
            </a:r>
            <a:r>
              <a:rPr lang="vi-VN" dirty="0" smtClean="0">
                <a:solidFill>
                  <a:srgbClr val="0033CC"/>
                </a:solidFill>
                <a:latin typeface="Times New Roman" pitchFamily="18" charset="0"/>
                <a:cs typeface="Times New Roman" pitchFamily="18" charset="0"/>
              </a:rPr>
              <a:t>Lào </a:t>
            </a:r>
            <a:r>
              <a:rPr lang="vi-VN" dirty="0">
                <a:solidFill>
                  <a:srgbClr val="0033CC"/>
                </a:solidFill>
                <a:latin typeface="Times New Roman" pitchFamily="18" charset="0"/>
                <a:cs typeface="Times New Roman" pitchFamily="18" charset="0"/>
              </a:rPr>
              <a:t>phát triển và đạt đến sự thịnh vượng.</a:t>
            </a:r>
          </a:p>
          <a:p>
            <a:pPr marL="0" indent="0" algn="just">
              <a:buNone/>
            </a:pPr>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0971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13. VƯƠNG QUỐC LÀO</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0782" y="914400"/>
            <a:ext cx="9144000" cy="4983163"/>
          </a:xfrm>
        </p:spPr>
        <p:txBody>
          <a:bodyPr>
            <a:normAutofit/>
          </a:bodyPr>
          <a:lstStyle/>
          <a:p>
            <a:pPr marL="0" indent="0">
              <a:buNone/>
            </a:pPr>
            <a:r>
              <a:rPr lang="vi-VN" b="1" dirty="0" smtClean="0">
                <a:solidFill>
                  <a:srgbClr val="FF0000"/>
                </a:solidFill>
                <a:latin typeface="Times New Roman" pitchFamily="18" charset="0"/>
                <a:cs typeface="Times New Roman" pitchFamily="18" charset="0"/>
              </a:rPr>
              <a:t>1. Quá </a:t>
            </a:r>
            <a:r>
              <a:rPr lang="vi-VN" b="1" dirty="0">
                <a:solidFill>
                  <a:srgbClr val="FF0000"/>
                </a:solidFill>
                <a:latin typeface="Times New Roman" pitchFamily="18" charset="0"/>
                <a:cs typeface="Times New Roman" pitchFamily="18" charset="0"/>
              </a:rPr>
              <a:t>trình hình thành và phát triển của vương quốc Lào</a:t>
            </a:r>
            <a:r>
              <a:rPr lang="en-US" b="1" dirty="0" smtClean="0">
                <a:solidFill>
                  <a:srgbClr val="FF0000"/>
                </a:solidFill>
                <a:latin typeface="Times New Roman" pitchFamily="18" charset="0"/>
                <a:cs typeface="Times New Roman" pitchFamily="18" charset="0"/>
              </a:rPr>
              <a:t> </a:t>
            </a:r>
          </a:p>
          <a:p>
            <a:pPr marL="0" indent="0">
              <a:buNone/>
            </a:pPr>
            <a:r>
              <a:rPr lang="vi-VN" b="1" dirty="0" smtClean="0">
                <a:solidFill>
                  <a:srgbClr val="FF0000"/>
                </a:solidFill>
                <a:latin typeface="Times New Roman" pitchFamily="18" charset="0"/>
                <a:cs typeface="Times New Roman" pitchFamily="18" charset="0"/>
              </a:rPr>
              <a:t>2. Vương quốc Lào thời Lan Xang</a:t>
            </a:r>
            <a:endParaRPr lang="en-US" b="1" dirty="0" smtClean="0">
              <a:solidFill>
                <a:srgbClr val="FF0000"/>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288309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THẢO LUẬN NHÓM</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Dựa vào thông tin trong bài, đọc các tư liệu 13.2, 13.3 em hãy nêu những biểu hiện về sự phát triển của vương quốc Lào thời Lan Xang.</a:t>
            </a: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4103719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86600"/>
          </a:xfrm>
        </p:spPr>
        <p:txBody>
          <a:bodyPr>
            <a:normAutofit/>
          </a:bodyPr>
          <a:lstStyle/>
          <a:p>
            <a:pPr marL="0" indent="0">
              <a:buNone/>
            </a:pPr>
            <a:r>
              <a:rPr lang="vi-VN" sz="2200" b="1" dirty="0" smtClean="0">
                <a:solidFill>
                  <a:srgbClr val="FF0000"/>
                </a:solidFill>
                <a:latin typeface="Times New Roman" pitchFamily="18" charset="0"/>
                <a:cs typeface="Times New Roman" pitchFamily="18" charset="0"/>
              </a:rPr>
              <a:t>Dựa </a:t>
            </a:r>
            <a:r>
              <a:rPr lang="vi-VN" sz="2200" b="1" dirty="0">
                <a:solidFill>
                  <a:srgbClr val="FF0000"/>
                </a:solidFill>
                <a:latin typeface="Times New Roman" pitchFamily="18" charset="0"/>
                <a:cs typeface="Times New Roman" pitchFamily="18" charset="0"/>
              </a:rPr>
              <a:t>vào thông tin trong bài, đọc các tư liệu 13.2, 13.3 em hãy nêu những biểu hiện về sự phát triển của vương quốc Lào thời Lan Xang</a:t>
            </a:r>
            <a:r>
              <a:rPr lang="vi-VN" sz="2200" b="1" dirty="0" smtClean="0">
                <a:solidFill>
                  <a:srgbClr val="FF0000"/>
                </a:solidFill>
                <a:latin typeface="Times New Roman" pitchFamily="18" charset="0"/>
                <a:cs typeface="Times New Roman" pitchFamily="18" charset="0"/>
              </a:rPr>
              <a:t>.</a:t>
            </a:r>
            <a:endParaRPr lang="en-US" sz="2200" b="1" dirty="0" smtClean="0">
              <a:solidFill>
                <a:srgbClr val="FF0000"/>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Vương quốc Lan Xang được chia thành các mường, có quan đứng đầu, lực lượng quân đội do nhà vua chỉ huy.</a:t>
            </a: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Về kinh tế: </a:t>
            </a:r>
          </a:p>
          <a:p>
            <a:pPr marL="0" indent="0" algn="just">
              <a:buNone/>
            </a:pPr>
            <a:r>
              <a:rPr lang="vi-VN" sz="2800" dirty="0">
                <a:solidFill>
                  <a:srgbClr val="0033CC"/>
                </a:solidFill>
                <a:latin typeface="Times New Roman" pitchFamily="18" charset="0"/>
                <a:cs typeface="Times New Roman" pitchFamily="18" charset="0"/>
              </a:rPr>
              <a:t>+ Họ chủ yếu làm nông nghiệp, chủ yếu là trồng lúa nếp.</a:t>
            </a:r>
          </a:p>
          <a:p>
            <a:pPr marL="0" indent="0" algn="just">
              <a:buNone/>
            </a:pPr>
            <a:r>
              <a:rPr lang="vi-VN" sz="2800" dirty="0">
                <a:solidFill>
                  <a:srgbClr val="0033CC"/>
                </a:solidFill>
                <a:latin typeface="Times New Roman" pitchFamily="18" charset="0"/>
                <a:cs typeface="Times New Roman" pitchFamily="18" charset="0"/>
              </a:rPr>
              <a:t>+ Thủ công nghiệp: phát triển các nghề thủ công truyền thống như dệt vải, làm dao, rựa bằng sắt, đồ mây tre,...</a:t>
            </a:r>
          </a:p>
          <a:p>
            <a:pPr marL="0" indent="0" algn="just">
              <a:buNone/>
            </a:pPr>
            <a:r>
              <a:rPr lang="vi-VN" sz="2800" dirty="0">
                <a:solidFill>
                  <a:srgbClr val="0033CC"/>
                </a:solidFill>
                <a:latin typeface="Times New Roman" pitchFamily="18" charset="0"/>
                <a:cs typeface="Times New Roman" pitchFamily="18" charset="0"/>
              </a:rPr>
              <a:t>+ Thương nghiệp: họ trao đổi buôn bán với các nước láng giềng.</a:t>
            </a:r>
          </a:p>
          <a:p>
            <a:pPr marL="0" indent="0" algn="just">
              <a:buNone/>
            </a:pPr>
            <a:r>
              <a:rPr lang="vi-VN" sz="2800" dirty="0">
                <a:solidFill>
                  <a:srgbClr val="0033CC"/>
                </a:solidFill>
                <a:latin typeface="Times New Roman" pitchFamily="18" charset="0"/>
                <a:cs typeface="Times New Roman" pitchFamily="18" charset="0"/>
              </a:rPr>
              <a:t>- Về đối ngoại: Lan Xang giữ quan hệ hoà hiếu với Cam-pu-chia và Đại Việt nhưng cương quyết chiến đấu chống lại các cuộc chiến tranh xâm lược. </a:t>
            </a:r>
          </a:p>
          <a:p>
            <a:pPr marL="0" indent="0" algn="just">
              <a:buNone/>
            </a:pPr>
            <a:r>
              <a:rPr lang="vi-VN" sz="2800" dirty="0">
                <a:solidFill>
                  <a:srgbClr val="0033CC"/>
                </a:solidFill>
                <a:latin typeface="Times New Roman" pitchFamily="18" charset="0"/>
                <a:cs typeface="Times New Roman" pitchFamily="18" charset="0"/>
              </a:rPr>
              <a:t>+ Năm 1565, Lan Xang chiến thắng quân xâm lược Miến Điện, bảo vệ được lãnh thổ và nền độc lập của mình.</a:t>
            </a:r>
          </a:p>
          <a:p>
            <a:pPr marL="0" indent="0" algn="just">
              <a:buNone/>
            </a:pPr>
            <a:endParaRPr lang="vi-VN" sz="2800" dirty="0">
              <a:solidFill>
                <a:srgbClr val="0033CC"/>
              </a:solidFill>
              <a:latin typeface="Times New Roman" pitchFamily="18" charset="0"/>
              <a:cs typeface="Times New Roman" pitchFamily="18" charset="0"/>
            </a:endParaRPr>
          </a:p>
          <a:p>
            <a:pPr marL="0" indent="0">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704680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599"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915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b="1" dirty="0">
                <a:solidFill>
                  <a:srgbClr val="FF0000"/>
                </a:solidFill>
                <a:latin typeface="Times New Roman" pitchFamily="18" charset="0"/>
                <a:cs typeface="Times New Roman" pitchFamily="18" charset="0"/>
              </a:rPr>
              <a:t>2. Vương quốc Lào thời Lan </a:t>
            </a:r>
            <a:r>
              <a:rPr lang="vi-VN" b="1" dirty="0" smtClean="0">
                <a:solidFill>
                  <a:srgbClr val="FF0000"/>
                </a:solidFill>
                <a:latin typeface="Times New Roman" pitchFamily="18" charset="0"/>
                <a:cs typeface="Times New Roman" pitchFamily="18" charset="0"/>
              </a:rPr>
              <a:t>Xang</a:t>
            </a:r>
            <a:endParaRPr lang="en-US" b="1" dirty="0" smtClean="0">
              <a:solidFill>
                <a:srgbClr val="FF0000"/>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Vương quốc Lan Xang được chia thành các </a:t>
            </a:r>
            <a:r>
              <a:rPr lang="vi-VN" dirty="0" smtClean="0">
                <a:solidFill>
                  <a:srgbClr val="0033CC"/>
                </a:solidFill>
                <a:latin typeface="Times New Roman" pitchFamily="18" charset="0"/>
                <a:cs typeface="Times New Roman" pitchFamily="18" charset="0"/>
              </a:rPr>
              <a:t>mường</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en-US" dirty="0">
                <a:solidFill>
                  <a:srgbClr val="0033CC"/>
                </a:solidFill>
                <a:latin typeface="Times New Roman" pitchFamily="18" charset="0"/>
                <a:cs typeface="Times New Roman" pitchFamily="18" charset="0"/>
              </a:rPr>
              <a:t>K</a:t>
            </a:r>
            <a:r>
              <a:rPr lang="vi-VN" dirty="0" smtClean="0">
                <a:solidFill>
                  <a:srgbClr val="0033CC"/>
                </a:solidFill>
                <a:latin typeface="Times New Roman" pitchFamily="18" charset="0"/>
                <a:cs typeface="Times New Roman" pitchFamily="18" charset="0"/>
              </a:rPr>
              <a:t>inh tế</a:t>
            </a:r>
            <a:r>
              <a:rPr lang="en-US" dirty="0" smtClean="0">
                <a:solidFill>
                  <a:srgbClr val="0033CC"/>
                </a:solidFill>
                <a:latin typeface="Times New Roman" pitchFamily="18" charset="0"/>
                <a:cs typeface="Times New Roman" pitchFamily="18" charset="0"/>
              </a:rPr>
              <a:t> n</a:t>
            </a:r>
            <a:r>
              <a:rPr lang="vi-VN" dirty="0" smtClean="0">
                <a:solidFill>
                  <a:srgbClr val="0033CC"/>
                </a:solidFill>
                <a:latin typeface="Times New Roman" pitchFamily="18" charset="0"/>
                <a:cs typeface="Times New Roman" pitchFamily="18" charset="0"/>
              </a:rPr>
              <a:t>ông nghiệp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là</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chủ </a:t>
            </a:r>
            <a:r>
              <a:rPr lang="vi-VN" dirty="0" smtClean="0">
                <a:solidFill>
                  <a:srgbClr val="0033CC"/>
                </a:solidFill>
                <a:latin typeface="Times New Roman" pitchFamily="18" charset="0"/>
                <a:cs typeface="Times New Roman" pitchFamily="18" charset="0"/>
              </a:rPr>
              <a:t>yếu</a:t>
            </a:r>
            <a:r>
              <a:rPr lang="en-US" dirty="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a:t>
            </a:r>
            <a:r>
              <a:rPr lang="en-US" dirty="0">
                <a:solidFill>
                  <a:srgbClr val="0033CC"/>
                </a:solidFill>
                <a:latin typeface="Times New Roman" pitchFamily="18" charset="0"/>
                <a:cs typeface="Times New Roman" pitchFamily="18" charset="0"/>
              </a:rPr>
              <a:t>P</a:t>
            </a:r>
            <a:r>
              <a:rPr lang="vi-VN" dirty="0" smtClean="0">
                <a:solidFill>
                  <a:srgbClr val="0033CC"/>
                </a:solidFill>
                <a:latin typeface="Times New Roman" pitchFamily="18" charset="0"/>
                <a:cs typeface="Times New Roman" pitchFamily="18" charset="0"/>
              </a:rPr>
              <a:t>hát </a:t>
            </a:r>
            <a:r>
              <a:rPr lang="vi-VN" dirty="0">
                <a:solidFill>
                  <a:srgbClr val="0033CC"/>
                </a:solidFill>
                <a:latin typeface="Times New Roman" pitchFamily="18" charset="0"/>
                <a:cs typeface="Times New Roman" pitchFamily="18" charset="0"/>
              </a:rPr>
              <a:t>triển các nghề thủ công truyền thống </a:t>
            </a:r>
            <a:endParaRPr lang="en-US" dirty="0" smtClean="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Trao </a:t>
            </a:r>
            <a:r>
              <a:rPr lang="vi-VN" dirty="0">
                <a:solidFill>
                  <a:srgbClr val="0033CC"/>
                </a:solidFill>
                <a:latin typeface="Times New Roman" pitchFamily="18" charset="0"/>
                <a:cs typeface="Times New Roman" pitchFamily="18" charset="0"/>
              </a:rPr>
              <a:t>đổi buôn bán với các nước láng giềng.</a:t>
            </a:r>
          </a:p>
          <a:p>
            <a:pPr marL="0" indent="0" algn="just">
              <a:buNone/>
            </a:pPr>
            <a:r>
              <a:rPr lang="vi-VN" dirty="0">
                <a:solidFill>
                  <a:srgbClr val="0033CC"/>
                </a:solidFill>
                <a:latin typeface="Times New Roman" pitchFamily="18" charset="0"/>
                <a:cs typeface="Times New Roman" pitchFamily="18" charset="0"/>
              </a:rPr>
              <a:t>- Về đối ngoại: Lan Xang giữ quan hệ hoà hiếu với Cam-pu-chia và Đại Việt nhưng cương </a:t>
            </a:r>
            <a:r>
              <a:rPr lang="vi-VN" dirty="0" smtClean="0">
                <a:solidFill>
                  <a:srgbClr val="0033CC"/>
                </a:solidFill>
                <a:latin typeface="Times New Roman" pitchFamily="18" charset="0"/>
                <a:cs typeface="Times New Roman" pitchFamily="18" charset="0"/>
              </a:rPr>
              <a:t>quyết </a:t>
            </a:r>
            <a:r>
              <a:rPr lang="vi-VN" dirty="0">
                <a:solidFill>
                  <a:srgbClr val="0033CC"/>
                </a:solidFill>
                <a:latin typeface="Times New Roman" pitchFamily="18" charset="0"/>
                <a:cs typeface="Times New Roman" pitchFamily="18" charset="0"/>
              </a:rPr>
              <a:t>chống lại các cuộc </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xâm lược. </a:t>
            </a:r>
          </a:p>
          <a:p>
            <a:pPr marL="0" indent="0" algn="just">
              <a:buNone/>
            </a:pPr>
            <a:endParaRPr lang="vi-VN" sz="2800" dirty="0">
              <a:solidFill>
                <a:srgbClr val="0033CC"/>
              </a:solidFill>
              <a:latin typeface="Times New Roman" pitchFamily="18" charset="0"/>
              <a:cs typeface="Times New Roman" pitchFamily="18" charset="0"/>
            </a:endParaRPr>
          </a:p>
          <a:p>
            <a:pPr marL="0" indent="0">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760241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13. VƯƠNG QUỐC LÀO</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0782" y="914400"/>
            <a:ext cx="9144000" cy="4983163"/>
          </a:xfrm>
        </p:spPr>
        <p:txBody>
          <a:bodyPr>
            <a:normAutofit/>
          </a:bodyPr>
          <a:lstStyle/>
          <a:p>
            <a:pPr marL="0" indent="0">
              <a:buNone/>
            </a:pPr>
            <a:r>
              <a:rPr lang="vi-VN" b="1" dirty="0" smtClean="0">
                <a:solidFill>
                  <a:srgbClr val="FF0000"/>
                </a:solidFill>
                <a:latin typeface="Times New Roman" pitchFamily="18" charset="0"/>
                <a:cs typeface="Times New Roman" pitchFamily="18" charset="0"/>
              </a:rPr>
              <a:t>1. Quá </a:t>
            </a:r>
            <a:r>
              <a:rPr lang="vi-VN" b="1" dirty="0">
                <a:solidFill>
                  <a:srgbClr val="FF0000"/>
                </a:solidFill>
                <a:latin typeface="Times New Roman" pitchFamily="18" charset="0"/>
                <a:cs typeface="Times New Roman" pitchFamily="18" charset="0"/>
              </a:rPr>
              <a:t>trình hình thành và phát triển của vương quốc Lào</a:t>
            </a:r>
            <a:r>
              <a:rPr lang="en-US" b="1" dirty="0" smtClean="0">
                <a:solidFill>
                  <a:srgbClr val="FF0000"/>
                </a:solidFill>
                <a:latin typeface="Times New Roman" pitchFamily="18" charset="0"/>
                <a:cs typeface="Times New Roman" pitchFamily="18" charset="0"/>
              </a:rPr>
              <a:t> </a:t>
            </a:r>
          </a:p>
          <a:p>
            <a:pPr marL="0" indent="0">
              <a:buNone/>
            </a:pPr>
            <a:r>
              <a:rPr lang="vi-VN" b="1" dirty="0">
                <a:solidFill>
                  <a:srgbClr val="FF0000"/>
                </a:solidFill>
                <a:latin typeface="Times New Roman" pitchFamily="18" charset="0"/>
                <a:cs typeface="Times New Roman" pitchFamily="18" charset="0"/>
              </a:rPr>
              <a:t>2. Vương quốc Lào thời Lan </a:t>
            </a:r>
            <a:r>
              <a:rPr lang="vi-VN" b="1" dirty="0" smtClean="0">
                <a:solidFill>
                  <a:srgbClr val="FF0000"/>
                </a:solidFill>
                <a:latin typeface="Times New Roman" pitchFamily="18" charset="0"/>
                <a:cs typeface="Times New Roman" pitchFamily="18" charset="0"/>
              </a:rPr>
              <a:t>Xang</a:t>
            </a:r>
            <a:endParaRPr lang="en-US" b="1" dirty="0" smtClean="0">
              <a:solidFill>
                <a:srgbClr val="FF0000"/>
              </a:solidFill>
              <a:latin typeface="Times New Roman" pitchFamily="18" charset="0"/>
              <a:cs typeface="Times New Roman" pitchFamily="18" charset="0"/>
            </a:endParaRPr>
          </a:p>
          <a:p>
            <a:pPr marL="0" indent="0">
              <a:buNone/>
            </a:pPr>
            <a:r>
              <a:rPr lang="vi-VN" b="1" dirty="0">
                <a:solidFill>
                  <a:srgbClr val="FF0000"/>
                </a:solidFill>
                <a:latin typeface="Times New Roman" pitchFamily="18" charset="0"/>
                <a:cs typeface="Times New Roman" pitchFamily="18" charset="0"/>
              </a:rPr>
              <a:t>3. Một số thành tựu tiêu biểu về văn hóa</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7524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296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ề 1"/>
          <p:cNvSpPr txBox="1">
            <a:spLocks/>
          </p:cNvSpPr>
          <p:nvPr/>
        </p:nvSpPr>
        <p:spPr>
          <a:xfrm>
            <a:off x="-76200" y="76200"/>
            <a:ext cx="9144000" cy="2971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0000"/>
                </a:solidFill>
              </a:rPr>
              <a:t>THẠT LUỔNG NGÔI THÁP LỚN NHẤT Ở </a:t>
            </a:r>
            <a:r>
              <a:rPr lang="en-US" sz="3200" dirty="0" err="1" smtClean="0">
                <a:solidFill>
                  <a:srgbClr val="FF0000"/>
                </a:solidFill>
              </a:rPr>
              <a:t>lÀO</a:t>
            </a:r>
            <a:r>
              <a:rPr lang="vi-VN" sz="3200" dirty="0" smtClean="0">
                <a:solidFill>
                  <a:srgbClr val="0033CC"/>
                </a:solidFill>
              </a:rPr>
              <a:t/>
            </a:r>
            <a:br>
              <a:rPr lang="vi-VN" sz="3200" dirty="0" smtClean="0">
                <a:solidFill>
                  <a:srgbClr val="0033CC"/>
                </a:solidFill>
              </a:rPr>
            </a:br>
            <a:endParaRPr lang="en-US" sz="32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1477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9829799"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20-</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13. VƯƠNG QUỐC LÀO</a:t>
            </a:r>
            <a:endParaRPr lang="en-US" sz="40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76200" y="0"/>
            <a:ext cx="9067800" cy="6858000"/>
          </a:xfrm>
          <a:prstGeom prst="rect">
            <a:avLst/>
          </a:prstGeom>
        </p:spPr>
      </p:pic>
    </p:spTree>
    <p:extLst>
      <p:ext uri="{BB962C8B-B14F-4D97-AF65-F5344CB8AC3E}">
        <p14:creationId xmlns:p14="http://schemas.microsoft.com/office/powerpoint/2010/main" val="411008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647700" y="-152400"/>
            <a:ext cx="10439400" cy="6629400"/>
          </a:xfrm>
          <a:prstGeom prst="rect">
            <a:avLst/>
          </a:prstGeom>
        </p:spPr>
      </p:pic>
      <p:sp>
        <p:nvSpPr>
          <p:cNvPr id="6" name="Tiêu đề 1"/>
          <p:cNvSpPr txBox="1">
            <a:spLocks/>
          </p:cNvSpPr>
          <p:nvPr/>
        </p:nvSpPr>
        <p:spPr>
          <a:xfrm>
            <a:off x="1143000" y="6019800"/>
            <a:ext cx="7696200" cy="149383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FF0000"/>
                </a:solidFill>
              </a:rPr>
              <a:t>	</a:t>
            </a:r>
            <a:r>
              <a:rPr lang="en-US" sz="4000" b="1" dirty="0" smtClean="0">
                <a:solidFill>
                  <a:srgbClr val="FF0000"/>
                </a:solidFill>
              </a:rPr>
              <a:t>	MÚA LĂM VÔNG</a:t>
            </a:r>
            <a:r>
              <a:rPr lang="vi-VN" sz="3200" dirty="0" smtClean="0">
                <a:solidFill>
                  <a:srgbClr val="0033CC"/>
                </a:solidFill>
              </a:rPr>
              <a:t/>
            </a:r>
            <a:br>
              <a:rPr lang="vi-VN" sz="3200" dirty="0" smtClean="0">
                <a:solidFill>
                  <a:srgbClr val="0033CC"/>
                </a:solidFill>
              </a:rPr>
            </a:br>
            <a:endParaRPr lang="en-US" sz="32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3775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THẢO LUẬN NHÓM</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Nêu một số thành tựu tiêu biểu của văn hoá vương quốc Lào.</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066556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lnSpcReduction="10000"/>
          </a:bodyPr>
          <a:lstStyle/>
          <a:p>
            <a:pPr marL="0" indent="0">
              <a:buNone/>
            </a:pPr>
            <a:r>
              <a:rPr lang="vi-VN" sz="2800" b="1" dirty="0" smtClean="0">
                <a:solidFill>
                  <a:srgbClr val="FF0000"/>
                </a:solidFill>
                <a:latin typeface="Times New Roman" pitchFamily="18" charset="0"/>
                <a:cs typeface="Times New Roman" pitchFamily="18" charset="0"/>
              </a:rPr>
              <a:t>Nêu </a:t>
            </a:r>
            <a:r>
              <a:rPr lang="vi-VN" sz="2800" b="1" dirty="0">
                <a:solidFill>
                  <a:srgbClr val="FF0000"/>
                </a:solidFill>
                <a:latin typeface="Times New Roman" pitchFamily="18" charset="0"/>
                <a:cs typeface="Times New Roman" pitchFamily="18" charset="0"/>
              </a:rPr>
              <a:t>một số thành tựu tiêu biểu của văn hoá vương quốc Lào</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Về tôn giáo: Phật giáo là cơ sở để thống nhất các bộ tộc Lào, có ảnh hưởng lớn đến đời sống văn hoá, xã hội của Lào.</a:t>
            </a:r>
          </a:p>
          <a:p>
            <a:pPr marL="0" indent="0" algn="just">
              <a:buNone/>
            </a:pPr>
            <a:r>
              <a:rPr lang="vi-VN" sz="2800" dirty="0">
                <a:solidFill>
                  <a:srgbClr val="0033CC"/>
                </a:solidFill>
                <a:latin typeface="Times New Roman" pitchFamily="18" charset="0"/>
                <a:cs typeface="Times New Roman" pitchFamily="18" charset="0"/>
              </a:rPr>
              <a:t>+ Về văn học:</a:t>
            </a:r>
          </a:p>
          <a:p>
            <a:pPr marL="0" indent="0" algn="just">
              <a:buNone/>
            </a:pPr>
            <a:r>
              <a:rPr lang="vi-VN" sz="2800" dirty="0">
                <a:solidFill>
                  <a:srgbClr val="0033CC"/>
                </a:solidFill>
                <a:latin typeface="Times New Roman" pitchFamily="18" charset="0"/>
                <a:cs typeface="Times New Roman" pitchFamily="18" charset="0"/>
              </a:rPr>
              <a:t>+ Dòng văn học truyền miệng với kho tàng truyện truyền thuyết, cổ tích,... đã có từ lâu. Đó là những truyền thuyết về quá trình khai thiên lập địa như truyện Pu-nhơ Nha-nhơ hay về nguồn gốc của các bộ tộc Lào như Quả bầu Nậm.</a:t>
            </a:r>
          </a:p>
          <a:p>
            <a:pPr marL="0" indent="0" algn="just">
              <a:buNone/>
            </a:pPr>
            <a:r>
              <a:rPr lang="vi-VN" sz="2800" dirty="0">
                <a:solidFill>
                  <a:srgbClr val="0033CC"/>
                </a:solidFill>
                <a:latin typeface="Times New Roman" pitchFamily="18" charset="0"/>
                <a:cs typeface="Times New Roman" pitchFamily="18" charset="0"/>
              </a:rPr>
              <a:t>+ Một số tác phẩm văn học lớn giai đoạn này là "Lời huấn thị của Pha Ngừm" hay trường ca Xin Xay,...</a:t>
            </a:r>
          </a:p>
          <a:p>
            <a:pPr marL="0" indent="0" algn="just">
              <a:buNone/>
            </a:pPr>
            <a:r>
              <a:rPr lang="vi-VN" sz="2800" dirty="0">
                <a:solidFill>
                  <a:srgbClr val="0033CC"/>
                </a:solidFill>
                <a:latin typeface="Times New Roman" pitchFamily="18" charset="0"/>
                <a:cs typeface="Times New Roman" pitchFamily="18" charset="0"/>
              </a:rPr>
              <a:t>+ Về chữ viết: thế kỉ XIII, chữ Lào ra đời với các nét chữ cong, cùng dạng chữ với Cam-pu-chia và Miến Điện.</a:t>
            </a:r>
          </a:p>
          <a:p>
            <a:pPr marL="0" indent="0" algn="just">
              <a:buNone/>
            </a:pPr>
            <a:r>
              <a:rPr lang="vi-VN" sz="2800" dirty="0">
                <a:solidFill>
                  <a:srgbClr val="0033CC"/>
                </a:solidFill>
                <a:latin typeface="Times New Roman" pitchFamily="18" charset="0"/>
                <a:cs typeface="Times New Roman" pitchFamily="18" charset="0"/>
              </a:rPr>
              <a:t>- Về đời sống xã hội: Lào là xứ sở của hội hè, người Lào thích ca hát, nhảy múa. Họ nổi tiếng với điệu hát Lăm và điệu múa Lăm-vông.</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060449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533400"/>
          </a:xfrm>
        </p:spPr>
        <p:txBody>
          <a:bodyPr>
            <a:normAutofit fontScale="90000"/>
          </a:bodyPr>
          <a:lstStyle/>
          <a:p>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13. VƯƠNG QUỐC LÀO</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6927" y="457200"/>
            <a:ext cx="9144000" cy="4983163"/>
          </a:xfrm>
        </p:spPr>
        <p:txBody>
          <a:bodyPr>
            <a:normAutofit/>
          </a:bodyPr>
          <a:lstStyle/>
          <a:p>
            <a:pPr marL="0" indent="0">
              <a:buNone/>
            </a:pPr>
            <a:r>
              <a:rPr lang="vi-VN" sz="2800" b="1" dirty="0" smtClean="0">
                <a:solidFill>
                  <a:srgbClr val="FF0000"/>
                </a:solidFill>
                <a:latin typeface="Times New Roman" pitchFamily="18" charset="0"/>
                <a:cs typeface="Times New Roman" pitchFamily="18" charset="0"/>
              </a:rPr>
              <a:t>1. Quá </a:t>
            </a:r>
            <a:r>
              <a:rPr lang="vi-VN" sz="2800" b="1" dirty="0">
                <a:solidFill>
                  <a:srgbClr val="FF0000"/>
                </a:solidFill>
                <a:latin typeface="Times New Roman" pitchFamily="18" charset="0"/>
                <a:cs typeface="Times New Roman" pitchFamily="18" charset="0"/>
              </a:rPr>
              <a:t>trình hình thành và phát triển của vương quốc Lào</a:t>
            </a:r>
            <a:r>
              <a:rPr lang="en-US" sz="2800" b="1" dirty="0" smtClean="0">
                <a:solidFill>
                  <a:srgbClr val="FF0000"/>
                </a:solidFill>
                <a:latin typeface="Times New Roman" pitchFamily="18" charset="0"/>
                <a:cs typeface="Times New Roman" pitchFamily="18" charset="0"/>
              </a:rPr>
              <a:t> </a:t>
            </a:r>
          </a:p>
          <a:p>
            <a:pPr marL="0" indent="0">
              <a:buNone/>
            </a:pPr>
            <a:r>
              <a:rPr lang="vi-VN" sz="2800" b="1" dirty="0">
                <a:solidFill>
                  <a:srgbClr val="FF0000"/>
                </a:solidFill>
                <a:latin typeface="Times New Roman" pitchFamily="18" charset="0"/>
                <a:cs typeface="Times New Roman" pitchFamily="18" charset="0"/>
              </a:rPr>
              <a:t>2. Vương quốc Lào thời Lan </a:t>
            </a:r>
            <a:r>
              <a:rPr lang="vi-VN" sz="2800" b="1" dirty="0" smtClean="0">
                <a:solidFill>
                  <a:srgbClr val="FF0000"/>
                </a:solidFill>
                <a:latin typeface="Times New Roman" pitchFamily="18" charset="0"/>
                <a:cs typeface="Times New Roman" pitchFamily="18" charset="0"/>
              </a:rPr>
              <a:t>Xang</a:t>
            </a:r>
            <a:endParaRPr lang="en-US" sz="2800" b="1" dirty="0" smtClean="0">
              <a:solidFill>
                <a:srgbClr val="FF0000"/>
              </a:solidFill>
              <a:latin typeface="Times New Roman" pitchFamily="18" charset="0"/>
              <a:cs typeface="Times New Roman" pitchFamily="18" charset="0"/>
            </a:endParaRPr>
          </a:p>
          <a:p>
            <a:pPr marL="0" indent="0">
              <a:buNone/>
            </a:pPr>
            <a:r>
              <a:rPr lang="vi-VN" sz="2800" b="1" dirty="0">
                <a:solidFill>
                  <a:srgbClr val="FF0000"/>
                </a:solidFill>
                <a:latin typeface="Times New Roman" pitchFamily="18" charset="0"/>
                <a:cs typeface="Times New Roman" pitchFamily="18" charset="0"/>
              </a:rPr>
              <a:t>3. Một số thành tựu tiêu biểu về văn hóa</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9363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a:bodyPr>
          <a:lstStyle/>
          <a:p>
            <a:pPr marL="0" indent="0" algn="just">
              <a:buNone/>
            </a:pPr>
            <a:r>
              <a:rPr lang="vi-VN" sz="2800" b="1" dirty="0">
                <a:solidFill>
                  <a:srgbClr val="FF0000"/>
                </a:solidFill>
                <a:latin typeface="Times New Roman" pitchFamily="18" charset="0"/>
                <a:cs typeface="Times New Roman" pitchFamily="18" charset="0"/>
              </a:rPr>
              <a:t>3. Một số thành tựu tiêu biểu về văn </a:t>
            </a:r>
            <a:r>
              <a:rPr lang="vi-VN" sz="2800" b="1" dirty="0" smtClean="0">
                <a:solidFill>
                  <a:srgbClr val="FF0000"/>
                </a:solidFill>
                <a:latin typeface="Times New Roman" pitchFamily="18" charset="0"/>
                <a:cs typeface="Times New Roman" pitchFamily="18" charset="0"/>
              </a:rPr>
              <a:t>hóa</a:t>
            </a:r>
            <a:endParaRPr lang="en-US" sz="2800" b="1" dirty="0" smtClean="0">
              <a:solidFill>
                <a:srgbClr val="FF0000"/>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Về tôn giáo: Phật giáo </a:t>
            </a:r>
            <a:r>
              <a:rPr lang="vi-VN" dirty="0" smtClean="0">
                <a:solidFill>
                  <a:srgbClr val="0033CC"/>
                </a:solidFill>
                <a:latin typeface="Times New Roman" pitchFamily="18" charset="0"/>
                <a:cs typeface="Times New Roman" pitchFamily="18" charset="0"/>
              </a:rPr>
              <a:t>có </a:t>
            </a:r>
            <a:r>
              <a:rPr lang="vi-VN" dirty="0">
                <a:solidFill>
                  <a:srgbClr val="0033CC"/>
                </a:solidFill>
                <a:latin typeface="Times New Roman" pitchFamily="18" charset="0"/>
                <a:cs typeface="Times New Roman" pitchFamily="18" charset="0"/>
              </a:rPr>
              <a:t>ảnh hưởng lớn đến đời sống văn hoá, xã hội của Lào.</a:t>
            </a:r>
          </a:p>
          <a:p>
            <a:pPr marL="0" indent="0" algn="just">
              <a:buNone/>
            </a:pPr>
            <a:r>
              <a:rPr lang="vi-VN" dirty="0">
                <a:solidFill>
                  <a:srgbClr val="0033CC"/>
                </a:solidFill>
                <a:latin typeface="Times New Roman" pitchFamily="18" charset="0"/>
                <a:cs typeface="Times New Roman" pitchFamily="18" charset="0"/>
              </a:rPr>
              <a:t>+ Về văn </a:t>
            </a:r>
            <a:r>
              <a:rPr lang="vi-VN" dirty="0" smtClean="0">
                <a:solidFill>
                  <a:srgbClr val="0033CC"/>
                </a:solidFill>
                <a:latin typeface="Times New Roman" pitchFamily="18" charset="0"/>
                <a:cs typeface="Times New Roman" pitchFamily="18" charset="0"/>
              </a:rPr>
              <a:t>học:</a:t>
            </a:r>
            <a:r>
              <a:rPr lang="en-US" dirty="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truyền thuyết</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truyện</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cổ tích</a:t>
            </a:r>
            <a:r>
              <a:rPr lang="en-US" dirty="0" smtClean="0">
                <a:solidFill>
                  <a:srgbClr val="0033CC"/>
                </a:solidFill>
                <a:latin typeface="Times New Roman" pitchFamily="18" charset="0"/>
                <a:cs typeface="Times New Roman" pitchFamily="18" charset="0"/>
              </a:rPr>
              <a:t>…… </a:t>
            </a:r>
            <a:endParaRPr lang="vi-VN" dirty="0">
              <a:solidFill>
                <a:srgbClr val="0033CC"/>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a:t>
            </a:r>
            <a:r>
              <a:rPr lang="en-US" dirty="0">
                <a:solidFill>
                  <a:srgbClr val="0033CC"/>
                </a:solidFill>
                <a:latin typeface="Times New Roman" pitchFamily="18" charset="0"/>
                <a:cs typeface="Times New Roman" pitchFamily="18" charset="0"/>
              </a:rPr>
              <a:t>C</a:t>
            </a:r>
            <a:r>
              <a:rPr lang="vi-VN" dirty="0" smtClean="0">
                <a:solidFill>
                  <a:srgbClr val="0033CC"/>
                </a:solidFill>
                <a:latin typeface="Times New Roman" pitchFamily="18" charset="0"/>
                <a:cs typeface="Times New Roman" pitchFamily="18" charset="0"/>
              </a:rPr>
              <a:t>hữ</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viết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Lào ra đời </a:t>
            </a:r>
            <a:r>
              <a:rPr lang="en-US" dirty="0" err="1" smtClean="0">
                <a:solidFill>
                  <a:srgbClr val="0033CC"/>
                </a:solidFill>
                <a:latin typeface="Times New Roman" pitchFamily="18" charset="0"/>
                <a:cs typeface="Times New Roman" pitchFamily="18" charset="0"/>
              </a:rPr>
              <a:t>thế</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kỉ</a:t>
            </a:r>
            <a:r>
              <a:rPr lang="en-US" dirty="0" smtClean="0">
                <a:solidFill>
                  <a:srgbClr val="0033CC"/>
                </a:solidFill>
                <a:latin typeface="Times New Roman" pitchFamily="18" charset="0"/>
                <a:cs typeface="Times New Roman" pitchFamily="18" charset="0"/>
              </a:rPr>
              <a:t> XIII.</a:t>
            </a:r>
          </a:p>
          <a:p>
            <a:pPr marL="0" indent="0" algn="just">
              <a:buNone/>
            </a:pPr>
            <a:r>
              <a:rPr lang="vi-VN"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Phong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tục</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người </a:t>
            </a:r>
            <a:r>
              <a:rPr lang="vi-VN" dirty="0">
                <a:solidFill>
                  <a:srgbClr val="0033CC"/>
                </a:solidFill>
                <a:latin typeface="Times New Roman" pitchFamily="18" charset="0"/>
                <a:cs typeface="Times New Roman" pitchFamily="18" charset="0"/>
              </a:rPr>
              <a:t>Lào thích ca hát, nhảy </a:t>
            </a:r>
            <a:r>
              <a:rPr lang="vi-VN" dirty="0" smtClean="0">
                <a:solidFill>
                  <a:srgbClr val="0033CC"/>
                </a:solidFill>
                <a:latin typeface="Times New Roman" pitchFamily="18" charset="0"/>
                <a:cs typeface="Times New Roman" pitchFamily="18" charset="0"/>
              </a:rPr>
              <a:t>múa</a:t>
            </a:r>
            <a:r>
              <a:rPr lang="en-US" dirty="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nổi tiếng </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điệu hát Lăm và </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múa Lăm-vông.</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640355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97536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334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3048000"/>
          </a:xfrm>
        </p:spPr>
        <p:txBody>
          <a:bodyPr>
            <a:normAutofit fontScale="90000"/>
          </a:bodyPr>
          <a:lstStyle/>
          <a:p>
            <a:pPr algn="l"/>
            <a:r>
              <a:rPr lang="en-US" sz="4000" b="1" dirty="0" smtClean="0">
                <a:solidFill>
                  <a:srgbClr val="FF0000"/>
                </a:solidFill>
              </a:rPr>
              <a:t/>
            </a:r>
            <a:br>
              <a:rPr lang="en-US" sz="4000" b="1" dirty="0" smtClean="0">
                <a:solidFill>
                  <a:srgbClr val="FF0000"/>
                </a:solidFill>
              </a:rPr>
            </a:br>
            <a:r>
              <a:rPr lang="vi-VN" sz="4000" b="1" dirty="0" smtClean="0">
                <a:solidFill>
                  <a:srgbClr val="FF0000"/>
                </a:solidFill>
              </a:rPr>
              <a:t>Thông </a:t>
            </a:r>
            <a:r>
              <a:rPr lang="vi-VN" sz="4000" b="1" dirty="0">
                <a:solidFill>
                  <a:srgbClr val="FF0000"/>
                </a:solidFill>
              </a:rPr>
              <a:t>qua bức tranh khảm gạch màu ở chùa Xiêng Thông, thế kỉ XVI ta có thể thấy </a:t>
            </a:r>
            <a:r>
              <a:rPr lang="vi-VN" sz="4000" b="1" dirty="0" smtClean="0">
                <a:solidFill>
                  <a:srgbClr val="FF0000"/>
                </a:solidFill>
              </a:rPr>
              <a:t>những </a:t>
            </a:r>
            <a:r>
              <a:rPr lang="vi-VN" sz="4000" b="1" dirty="0">
                <a:solidFill>
                  <a:srgbClr val="FF0000"/>
                </a:solidFill>
              </a:rPr>
              <a:t>giá trị văn hóa truyền thống nào của lào đến nay vẫn được bảo tồn và phát </a:t>
            </a:r>
            <a:r>
              <a:rPr lang="vi-VN" sz="4000" b="1" dirty="0" smtClean="0">
                <a:solidFill>
                  <a:srgbClr val="FF0000"/>
                </a:solidFill>
              </a:rPr>
              <a:t>triển</a:t>
            </a:r>
            <a:r>
              <a:rPr lang="en-US" sz="4000" b="1" dirty="0" smtClean="0">
                <a:solidFill>
                  <a:srgbClr val="FF0000"/>
                </a:solidFill>
              </a:rPr>
              <a:t> ?</a:t>
            </a:r>
            <a:r>
              <a:rPr lang="vi-VN" sz="4000" b="1" dirty="0">
                <a:solidFill>
                  <a:srgbClr val="FF0000"/>
                </a:solidFill>
              </a:rPr>
              <a:t/>
            </a:r>
            <a:br>
              <a:rPr lang="vi-VN" sz="4000" b="1" dirty="0">
                <a:solidFill>
                  <a:srgbClr val="FF0000"/>
                </a:solidFill>
              </a:rPr>
            </a:br>
            <a:r>
              <a:rPr lang="vi-VN" sz="3200" dirty="0">
                <a:solidFill>
                  <a:srgbClr val="0033CC"/>
                </a:solidFill>
              </a:rPr>
              <a:t/>
            </a:r>
            <a:br>
              <a:rPr lang="vi-VN" sz="3200" dirty="0">
                <a:solidFill>
                  <a:srgbClr val="0033CC"/>
                </a:solidFill>
              </a:rPr>
            </a:br>
            <a:endParaRPr lang="en-US" sz="32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98538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81000" y="0"/>
            <a:ext cx="8229600" cy="457200"/>
          </a:xfrm>
        </p:spPr>
        <p:txBody>
          <a:bodyPr>
            <a:normAutofit fontScale="90000"/>
          </a:bodyPr>
          <a:lstStyle/>
          <a:p>
            <a:r>
              <a:rPr lang="en-US" sz="3200" b="1" u="sng" dirty="0" smtClean="0">
                <a:solidFill>
                  <a:srgbClr val="FF0000"/>
                </a:solidFill>
                <a:latin typeface="Times New Roman" pitchFamily="18" charset="0"/>
                <a:cs typeface="Times New Roman" pitchFamily="18" charset="0"/>
              </a:rPr>
              <a:t>HƯỚNG DẪN TỰ HỌC </a:t>
            </a: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44000" cy="6477000"/>
          </a:xfrm>
        </p:spPr>
        <p:txBody>
          <a:bodyPr>
            <a:normAutofit/>
          </a:bodyPr>
          <a:lstStyle/>
          <a:p>
            <a:pPr marL="0" marR="0" indent="0" algn="just">
              <a:spcBef>
                <a:spcPts val="0"/>
              </a:spcBef>
              <a:spcAft>
                <a:spcPts val="0"/>
              </a:spcAft>
              <a:buNone/>
            </a:pPr>
            <a:r>
              <a:rPr lang="en-US" sz="2800" b="1" dirty="0">
                <a:solidFill>
                  <a:srgbClr val="FF0000"/>
                </a:solidFill>
                <a:latin typeface="Times New Roman"/>
                <a:ea typeface="Times New Roman"/>
              </a:rPr>
              <a:t>a)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vừa</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a:solidFill>
                  <a:srgbClr val="FF0000"/>
                </a:solidFill>
                <a:latin typeface="Times New Roman"/>
                <a:ea typeface="Times New Roman"/>
              </a:rPr>
              <a:t>:</a:t>
            </a:r>
            <a:endParaRPr lang="en-US" sz="2800" dirty="0">
              <a:solidFill>
                <a:srgbClr val="FF0000"/>
              </a:solidFill>
              <a:latin typeface="Times New Roman"/>
              <a:ea typeface="Times New Roman"/>
            </a:endParaRPr>
          </a:p>
          <a:p>
            <a:pPr marL="0" marR="0" indent="0" algn="just">
              <a:spcBef>
                <a:spcPts val="0"/>
              </a:spcBef>
              <a:spcAft>
                <a:spcPts val="0"/>
              </a:spcAft>
              <a:buNone/>
            </a:pPr>
            <a:r>
              <a:rPr lang="en-US" sz="2800" b="1" smtClean="0">
                <a:solidFill>
                  <a:srgbClr val="FF0000"/>
                </a:solidFill>
                <a:latin typeface="Times New Roman"/>
                <a:ea typeface="Times New Roman"/>
              </a:rPr>
              <a:t>b</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sắp</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smtClean="0">
                <a:solidFill>
                  <a:srgbClr val="FF0000"/>
                </a:solidFill>
                <a:latin typeface="Times New Roman"/>
                <a:ea typeface="Times New Roman"/>
              </a:rPr>
              <a:t>: </a:t>
            </a:r>
          </a:p>
          <a:p>
            <a:pPr marL="0" marR="0" indent="0" algn="just">
              <a:spcBef>
                <a:spcPts val="0"/>
              </a:spcBef>
              <a:spcAft>
                <a:spcPts val="0"/>
              </a:spcAft>
              <a:buNone/>
            </a:pPr>
            <a:r>
              <a:rPr lang="en-US" sz="2800" b="1" dirty="0" err="1" smtClean="0">
                <a:solidFill>
                  <a:srgbClr val="0033CC"/>
                </a:solidFill>
                <a:latin typeface="Times New Roman"/>
                <a:ea typeface="Times New Roman"/>
              </a:rPr>
              <a:t>Bài</a:t>
            </a:r>
            <a:r>
              <a:rPr lang="en-US" sz="2800" b="1" dirty="0" smtClean="0">
                <a:solidFill>
                  <a:srgbClr val="0033CC"/>
                </a:solidFill>
                <a:latin typeface="Times New Roman"/>
                <a:ea typeface="Times New Roman"/>
              </a:rPr>
              <a:t> 14. </a:t>
            </a:r>
            <a:r>
              <a:rPr lang="en-US" sz="2800" b="1" dirty="0" err="1" smtClean="0">
                <a:solidFill>
                  <a:srgbClr val="0033CC"/>
                </a:solidFill>
                <a:latin typeface="Times New Roman"/>
                <a:ea typeface="Times New Roman"/>
              </a:rPr>
              <a:t>Công</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cuộc</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xây</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dựng</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và</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bảo</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vệ</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đất</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nước</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thời</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Ngô-Đinh-Tiền</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Lê</a:t>
            </a:r>
            <a:r>
              <a:rPr lang="en-US" sz="2800" b="1" dirty="0" smtClean="0">
                <a:solidFill>
                  <a:srgbClr val="0033CC"/>
                </a:solidFill>
                <a:latin typeface="Times New Roman"/>
                <a:ea typeface="Times New Roman"/>
              </a:rPr>
              <a:t> (938-1009)</a:t>
            </a:r>
          </a:p>
          <a:p>
            <a:pPr marL="0" marR="0" indent="0" algn="just">
              <a:spcBef>
                <a:spcPts val="0"/>
              </a:spcBef>
              <a:spcAft>
                <a:spcPts val="0"/>
              </a:spcAft>
              <a:buNone/>
            </a:pPr>
            <a:r>
              <a:rPr lang="vi-VN" sz="2800" dirty="0" smtClean="0">
                <a:solidFill>
                  <a:srgbClr val="0033CC"/>
                </a:solidFill>
                <a:latin typeface="Times New Roman"/>
                <a:ea typeface="Times New Roman"/>
              </a:rPr>
              <a:t>–Nêu </a:t>
            </a:r>
            <a:r>
              <a:rPr lang="vi-VN" sz="2800" dirty="0">
                <a:solidFill>
                  <a:srgbClr val="0033CC"/>
                </a:solidFill>
                <a:latin typeface="Times New Roman"/>
                <a:ea typeface="Times New Roman"/>
              </a:rPr>
              <a:t>được những nét chính về thời Ngô.</a:t>
            </a:r>
          </a:p>
          <a:p>
            <a:pPr marL="0" marR="0" indent="0" algn="just">
              <a:spcBef>
                <a:spcPts val="0"/>
              </a:spcBef>
              <a:spcAft>
                <a:spcPts val="0"/>
              </a:spcAft>
              <a:buNone/>
            </a:pPr>
            <a:r>
              <a:rPr lang="vi-VN" sz="2800" dirty="0" smtClean="0">
                <a:solidFill>
                  <a:srgbClr val="0033CC"/>
                </a:solidFill>
                <a:latin typeface="Times New Roman"/>
                <a:ea typeface="Times New Roman"/>
              </a:rPr>
              <a:t>–Trình </a:t>
            </a:r>
            <a:r>
              <a:rPr lang="vi-VN" sz="2800" dirty="0">
                <a:solidFill>
                  <a:srgbClr val="0033CC"/>
                </a:solidFill>
                <a:latin typeface="Times New Roman"/>
                <a:ea typeface="Times New Roman"/>
              </a:rPr>
              <a:t>bày được công cuộc thống nhất đất nước của Đinh Bộ Lĩnh và sự thành lập nhà Đinh.</a:t>
            </a:r>
          </a:p>
          <a:p>
            <a:pPr marL="0" marR="0" indent="0" algn="just">
              <a:spcBef>
                <a:spcPts val="0"/>
              </a:spcBef>
              <a:spcAft>
                <a:spcPts val="0"/>
              </a:spcAft>
              <a:buNone/>
            </a:pPr>
            <a:r>
              <a:rPr lang="vi-VN" sz="2800" dirty="0">
                <a:solidFill>
                  <a:srgbClr val="0033CC"/>
                </a:solidFill>
                <a:latin typeface="Times New Roman"/>
                <a:ea typeface="Times New Roman"/>
              </a:rPr>
              <a:t>– Mô tả được cuộc kháng chiến chống Tống của Lê Hoàn năm 981.</a:t>
            </a:r>
          </a:p>
          <a:p>
            <a:pPr marL="0" marR="0" indent="0" algn="just">
              <a:spcBef>
                <a:spcPts val="0"/>
              </a:spcBef>
              <a:spcAft>
                <a:spcPts val="0"/>
              </a:spcAft>
              <a:buNone/>
            </a:pPr>
            <a:r>
              <a:rPr lang="vi-VN" sz="2800" dirty="0">
                <a:solidFill>
                  <a:srgbClr val="0033CC"/>
                </a:solidFill>
                <a:latin typeface="Times New Roman"/>
                <a:ea typeface="Times New Roman"/>
              </a:rPr>
              <a:t>– Giới thiệu được những nét chính về tổ chức chính quyền thời Ngô – Đinh – Tiền Lê.</a:t>
            </a:r>
          </a:p>
          <a:p>
            <a:pPr marL="0" marR="0" indent="0" algn="just">
              <a:spcBef>
                <a:spcPts val="0"/>
              </a:spcBef>
              <a:spcAft>
                <a:spcPts val="0"/>
              </a:spcAft>
              <a:buNone/>
            </a:pPr>
            <a:r>
              <a:rPr lang="vi-VN" sz="2800" dirty="0">
                <a:solidFill>
                  <a:srgbClr val="0033CC"/>
                </a:solidFill>
                <a:latin typeface="Times New Roman"/>
                <a:ea typeface="Times New Roman"/>
              </a:rPr>
              <a:t>– Nhận biết được đời sống xã hội, văn hoá thời Ngô – Đinh – Tiền Lê.</a:t>
            </a:r>
          </a:p>
          <a:p>
            <a:pPr marL="0" marR="0" indent="0" algn="just">
              <a:spcBef>
                <a:spcPts val="0"/>
              </a:spcBef>
              <a:spcAft>
                <a:spcPts val="0"/>
              </a:spcAft>
              <a:buNone/>
            </a:pPr>
            <a:endParaRPr lang="en-US" sz="2800" dirty="0" smtClean="0">
              <a:solidFill>
                <a:srgbClr val="0033CC"/>
              </a:solidFill>
              <a:latin typeface="Times New Roman"/>
              <a:ea typeface="Times New Roman"/>
            </a:endParaRPr>
          </a:p>
          <a:p>
            <a:pPr marL="0" marR="0" indent="0" algn="just">
              <a:spcBef>
                <a:spcPts val="0"/>
              </a:spcBef>
              <a:spcAft>
                <a:spcPts val="0"/>
              </a:spcAft>
              <a:buNone/>
            </a:pPr>
            <a:endParaRPr lang="en-US" sz="2800" dirty="0">
              <a:solidFill>
                <a:srgbClr val="0033CC"/>
              </a:solidFill>
              <a:latin typeface="Times New Roman"/>
              <a:ea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81000" y="0"/>
            <a:ext cx="8229600" cy="457200"/>
          </a:xfrm>
        </p:spPr>
        <p:txBody>
          <a:bodyPr>
            <a:normAutofit fontScale="90000"/>
          </a:bodyPr>
          <a:lstStyle/>
          <a:p>
            <a:r>
              <a:rPr lang="en-US" sz="3200" b="1" u="sng" dirty="0" smtClean="0">
                <a:solidFill>
                  <a:srgbClr val="FF0000"/>
                </a:solidFill>
                <a:latin typeface="Times New Roman" pitchFamily="18" charset="0"/>
                <a:cs typeface="Times New Roman" pitchFamily="18" charset="0"/>
              </a:rPr>
              <a:t>HƯỚNG DẪN TỰ HỌC </a:t>
            </a: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44000" cy="6477000"/>
          </a:xfrm>
        </p:spPr>
        <p:txBody>
          <a:bodyPr>
            <a:normAutofit fontScale="92500" lnSpcReduction="10000"/>
          </a:bodyPr>
          <a:lstStyle/>
          <a:p>
            <a:pPr marL="0" marR="0" indent="0" algn="just">
              <a:spcBef>
                <a:spcPts val="0"/>
              </a:spcBef>
              <a:spcAft>
                <a:spcPts val="0"/>
              </a:spcAft>
              <a:buNone/>
            </a:pPr>
            <a:r>
              <a:rPr lang="en-US" sz="2800" b="1" dirty="0">
                <a:solidFill>
                  <a:srgbClr val="FF0000"/>
                </a:solidFill>
                <a:latin typeface="Times New Roman"/>
                <a:ea typeface="Times New Roman"/>
              </a:rPr>
              <a:t>a)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vừa</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a:solidFill>
                  <a:srgbClr val="FF0000"/>
                </a:solidFill>
                <a:latin typeface="Times New Roman"/>
                <a:ea typeface="Times New Roman"/>
              </a:rPr>
              <a:t>:</a:t>
            </a:r>
            <a:endParaRPr lang="en-US" sz="2800" dirty="0">
              <a:solidFill>
                <a:srgbClr val="FF0000"/>
              </a:solidFill>
              <a:latin typeface="Times New Roman"/>
              <a:ea typeface="Times New Roman"/>
            </a:endParaRPr>
          </a:p>
          <a:p>
            <a:pPr marL="0" marR="0" indent="0" algn="just">
              <a:spcBef>
                <a:spcPts val="0"/>
              </a:spcBef>
              <a:spcAft>
                <a:spcPts val="0"/>
              </a:spcAft>
              <a:buNone/>
            </a:pPr>
            <a:r>
              <a:rPr lang="vi-VN" sz="2800" dirty="0">
                <a:solidFill>
                  <a:srgbClr val="0033CC"/>
                </a:solidFill>
                <a:latin typeface="Times New Roman"/>
                <a:ea typeface="Times New Roman"/>
              </a:rPr>
              <a:t>- Mô tả được quá trình hình thành và phát triển của Vương quốc Lào.</a:t>
            </a:r>
          </a:p>
          <a:p>
            <a:pPr marL="0" marR="0" indent="0" algn="just">
              <a:spcBef>
                <a:spcPts val="0"/>
              </a:spcBef>
              <a:spcAft>
                <a:spcPts val="0"/>
              </a:spcAft>
              <a:buNone/>
            </a:pPr>
            <a:r>
              <a:rPr lang="vi-VN" sz="2800" dirty="0">
                <a:solidFill>
                  <a:srgbClr val="0033CC"/>
                </a:solidFill>
                <a:latin typeface="Times New Roman"/>
                <a:ea typeface="Times New Roman"/>
              </a:rPr>
              <a:t>- Nhận biết và đánh giá được sự phát triển của Vương quốc Lào thời Lan Xang.</a:t>
            </a:r>
          </a:p>
          <a:p>
            <a:pPr marL="0" marR="0" indent="0" algn="just">
              <a:spcBef>
                <a:spcPts val="0"/>
              </a:spcBef>
              <a:spcAft>
                <a:spcPts val="0"/>
              </a:spcAft>
              <a:buNone/>
            </a:pPr>
            <a:r>
              <a:rPr lang="vi-VN" sz="2800" dirty="0">
                <a:solidFill>
                  <a:srgbClr val="0033CC"/>
                </a:solidFill>
                <a:latin typeface="Times New Roman"/>
                <a:ea typeface="Times New Roman"/>
              </a:rPr>
              <a:t>- Nêu được một số nét tiêu biểu về văn hoá của Vương quốc Lào</a:t>
            </a:r>
            <a:r>
              <a:rPr lang="vi-VN" sz="2800" dirty="0" smtClean="0">
                <a:solidFill>
                  <a:srgbClr val="0033CC"/>
                </a:solidFill>
                <a:latin typeface="Times New Roman"/>
                <a:ea typeface="Times New Roman"/>
              </a:rPr>
              <a:t>.</a:t>
            </a:r>
            <a:endParaRPr lang="vi-VN" sz="2800" dirty="0">
              <a:solidFill>
                <a:srgbClr val="0033CC"/>
              </a:solidFill>
              <a:latin typeface="Times New Roman"/>
              <a:ea typeface="Times New Roman"/>
            </a:endParaRPr>
          </a:p>
          <a:p>
            <a:pPr marL="0" marR="0" indent="0" algn="just">
              <a:spcBef>
                <a:spcPts val="0"/>
              </a:spcBef>
              <a:spcAft>
                <a:spcPts val="0"/>
              </a:spcAft>
              <a:buNone/>
            </a:pPr>
            <a:r>
              <a:rPr lang="en-US" sz="2800" b="1" dirty="0" smtClean="0">
                <a:solidFill>
                  <a:srgbClr val="FF0000"/>
                </a:solidFill>
                <a:latin typeface="Times New Roman"/>
                <a:ea typeface="Times New Roman"/>
              </a:rPr>
              <a:t>b</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sắp</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smtClean="0">
                <a:solidFill>
                  <a:srgbClr val="FF0000"/>
                </a:solidFill>
                <a:latin typeface="Times New Roman"/>
                <a:ea typeface="Times New Roman"/>
              </a:rPr>
              <a:t>: </a:t>
            </a:r>
          </a:p>
          <a:p>
            <a:pPr marL="0" marR="0" indent="0" algn="just">
              <a:spcBef>
                <a:spcPts val="0"/>
              </a:spcBef>
              <a:spcAft>
                <a:spcPts val="0"/>
              </a:spcAft>
              <a:buNone/>
            </a:pPr>
            <a:r>
              <a:rPr lang="en-US" sz="2800" b="1" dirty="0" err="1" smtClean="0">
                <a:solidFill>
                  <a:srgbClr val="0033CC"/>
                </a:solidFill>
                <a:latin typeface="Times New Roman"/>
                <a:ea typeface="Times New Roman"/>
              </a:rPr>
              <a:t>Bài</a:t>
            </a:r>
            <a:r>
              <a:rPr lang="en-US" sz="2800" b="1" dirty="0" smtClean="0">
                <a:solidFill>
                  <a:srgbClr val="0033CC"/>
                </a:solidFill>
                <a:latin typeface="Times New Roman"/>
                <a:ea typeface="Times New Roman"/>
              </a:rPr>
              <a:t> 14. </a:t>
            </a:r>
            <a:r>
              <a:rPr lang="en-US" sz="2800" b="1" dirty="0" err="1" smtClean="0">
                <a:solidFill>
                  <a:srgbClr val="0033CC"/>
                </a:solidFill>
                <a:latin typeface="Times New Roman"/>
                <a:ea typeface="Times New Roman"/>
              </a:rPr>
              <a:t>Công</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cuộc</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xây</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dựng</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và</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bảo</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vệ</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đất</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nước</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thời</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Ngô-Đinh-Tiền</a:t>
            </a:r>
            <a:r>
              <a:rPr lang="en-US" sz="2800" b="1" dirty="0" smtClean="0">
                <a:solidFill>
                  <a:srgbClr val="0033CC"/>
                </a:solidFill>
                <a:latin typeface="Times New Roman"/>
                <a:ea typeface="Times New Roman"/>
              </a:rPr>
              <a:t> </a:t>
            </a:r>
            <a:r>
              <a:rPr lang="en-US" sz="2800" b="1" dirty="0" err="1" smtClean="0">
                <a:solidFill>
                  <a:srgbClr val="0033CC"/>
                </a:solidFill>
                <a:latin typeface="Times New Roman"/>
                <a:ea typeface="Times New Roman"/>
              </a:rPr>
              <a:t>Lê</a:t>
            </a:r>
            <a:r>
              <a:rPr lang="en-US" sz="2800" b="1" dirty="0" smtClean="0">
                <a:solidFill>
                  <a:srgbClr val="0033CC"/>
                </a:solidFill>
                <a:latin typeface="Times New Roman"/>
                <a:ea typeface="Times New Roman"/>
              </a:rPr>
              <a:t> (938-1009)</a:t>
            </a:r>
          </a:p>
          <a:p>
            <a:pPr marL="0" marR="0" indent="0" algn="just">
              <a:spcBef>
                <a:spcPts val="0"/>
              </a:spcBef>
              <a:spcAft>
                <a:spcPts val="0"/>
              </a:spcAft>
              <a:buNone/>
            </a:pPr>
            <a:r>
              <a:rPr lang="vi-VN" sz="2800" dirty="0" smtClean="0">
                <a:solidFill>
                  <a:srgbClr val="0033CC"/>
                </a:solidFill>
                <a:latin typeface="Times New Roman"/>
                <a:ea typeface="Times New Roman"/>
              </a:rPr>
              <a:t>–Nêu </a:t>
            </a:r>
            <a:r>
              <a:rPr lang="vi-VN" sz="2800" dirty="0">
                <a:solidFill>
                  <a:srgbClr val="0033CC"/>
                </a:solidFill>
                <a:latin typeface="Times New Roman"/>
                <a:ea typeface="Times New Roman"/>
              </a:rPr>
              <a:t>được những nét chính về thời Ngô.</a:t>
            </a:r>
          </a:p>
          <a:p>
            <a:pPr marL="0" marR="0" indent="0" algn="just">
              <a:spcBef>
                <a:spcPts val="0"/>
              </a:spcBef>
              <a:spcAft>
                <a:spcPts val="0"/>
              </a:spcAft>
              <a:buNone/>
            </a:pPr>
            <a:r>
              <a:rPr lang="vi-VN" sz="2800" dirty="0" smtClean="0">
                <a:solidFill>
                  <a:srgbClr val="0033CC"/>
                </a:solidFill>
                <a:latin typeface="Times New Roman"/>
                <a:ea typeface="Times New Roman"/>
              </a:rPr>
              <a:t>–Trình </a:t>
            </a:r>
            <a:r>
              <a:rPr lang="vi-VN" sz="2800" dirty="0">
                <a:solidFill>
                  <a:srgbClr val="0033CC"/>
                </a:solidFill>
                <a:latin typeface="Times New Roman"/>
                <a:ea typeface="Times New Roman"/>
              </a:rPr>
              <a:t>bày được công cuộc thống nhất đất nước của Đinh Bộ Lĩnh và sự thành lập nhà Đinh.</a:t>
            </a:r>
          </a:p>
          <a:p>
            <a:pPr marL="0" marR="0" indent="0" algn="just">
              <a:spcBef>
                <a:spcPts val="0"/>
              </a:spcBef>
              <a:spcAft>
                <a:spcPts val="0"/>
              </a:spcAft>
              <a:buNone/>
            </a:pPr>
            <a:r>
              <a:rPr lang="vi-VN" sz="2800" dirty="0">
                <a:solidFill>
                  <a:srgbClr val="0033CC"/>
                </a:solidFill>
                <a:latin typeface="Times New Roman"/>
                <a:ea typeface="Times New Roman"/>
              </a:rPr>
              <a:t>– Mô tả được cuộc kháng chiến chống Tống của Lê Hoàn năm 981.</a:t>
            </a:r>
          </a:p>
          <a:p>
            <a:pPr marL="0" marR="0" indent="0" algn="just">
              <a:spcBef>
                <a:spcPts val="0"/>
              </a:spcBef>
              <a:spcAft>
                <a:spcPts val="0"/>
              </a:spcAft>
              <a:buNone/>
            </a:pPr>
            <a:r>
              <a:rPr lang="vi-VN" sz="2800" dirty="0">
                <a:solidFill>
                  <a:srgbClr val="0033CC"/>
                </a:solidFill>
                <a:latin typeface="Times New Roman"/>
                <a:ea typeface="Times New Roman"/>
              </a:rPr>
              <a:t>– Giới thiệu được những nét chính về tổ chức chính quyền thời Ngô – Đinh – Tiền Lê.</a:t>
            </a:r>
          </a:p>
          <a:p>
            <a:pPr marL="0" marR="0" indent="0" algn="just">
              <a:spcBef>
                <a:spcPts val="0"/>
              </a:spcBef>
              <a:spcAft>
                <a:spcPts val="0"/>
              </a:spcAft>
              <a:buNone/>
            </a:pPr>
            <a:r>
              <a:rPr lang="vi-VN" sz="2800" dirty="0">
                <a:solidFill>
                  <a:srgbClr val="0033CC"/>
                </a:solidFill>
                <a:latin typeface="Times New Roman"/>
                <a:ea typeface="Times New Roman"/>
              </a:rPr>
              <a:t>– Nhận biết được đời sống xã hội, văn hoá thời Ngô – Đinh – Tiền Lê.</a:t>
            </a:r>
          </a:p>
          <a:p>
            <a:pPr marL="0" marR="0" indent="0" algn="just">
              <a:spcBef>
                <a:spcPts val="0"/>
              </a:spcBef>
              <a:spcAft>
                <a:spcPts val="0"/>
              </a:spcAft>
              <a:buNone/>
            </a:pPr>
            <a:endParaRPr lang="en-US" sz="2800" dirty="0" smtClean="0">
              <a:solidFill>
                <a:srgbClr val="0033CC"/>
              </a:solidFill>
              <a:latin typeface="Times New Roman"/>
              <a:ea typeface="Times New Roman"/>
            </a:endParaRPr>
          </a:p>
          <a:p>
            <a:pPr marL="0" marR="0" indent="0" algn="just">
              <a:spcBef>
                <a:spcPts val="0"/>
              </a:spcBef>
              <a:spcAft>
                <a:spcPts val="0"/>
              </a:spcAft>
              <a:buNone/>
            </a:pPr>
            <a:endParaRPr lang="en-US" sz="2800" dirty="0">
              <a:solidFill>
                <a:srgbClr val="0033CC"/>
              </a:solidFill>
              <a:latin typeface="Times New Roman"/>
              <a:ea typeface="Times New Roman"/>
            </a:endParaRPr>
          </a:p>
        </p:txBody>
      </p:sp>
    </p:spTree>
    <p:extLst>
      <p:ext uri="{BB962C8B-B14F-4D97-AF65-F5344CB8AC3E}">
        <p14:creationId xmlns:p14="http://schemas.microsoft.com/office/powerpoint/2010/main" val="1102641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85800"/>
            <a:ext cx="9178636" cy="6019800"/>
          </a:xfrm>
        </p:spPr>
        <p:txBody>
          <a:bodyPr/>
          <a:lstStyle/>
          <a:p>
            <a:pPr marL="0" indent="0" algn="just">
              <a:buNone/>
            </a:pPr>
            <a:r>
              <a:rPr lang="vi-VN" b="1" dirty="0">
                <a:solidFill>
                  <a:srgbClr val="FF0000"/>
                </a:solidFill>
                <a:latin typeface="Times New Roman" pitchFamily="18" charset="0"/>
                <a:cs typeface="Times New Roman" pitchFamily="18" charset="0"/>
              </a:rPr>
              <a:t>Câu hỏi 1: Hoàn thành bảng tóm tắt lịch sử vương quốc Lào thời Lan Xang theo mẫu sau.</a:t>
            </a: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95200623"/>
              </p:ext>
            </p:extLst>
          </p:nvPr>
        </p:nvGraphicFramePr>
        <p:xfrm>
          <a:off x="381000" y="1905000"/>
          <a:ext cx="8610601" cy="48006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6858001">
                  <a:extLst>
                    <a:ext uri="{9D8B030D-6E8A-4147-A177-3AD203B41FA5}">
                      <a16:colId xmlns:a16="http://schemas.microsoft.com/office/drawing/2014/main" val="20001"/>
                    </a:ext>
                  </a:extLst>
                </a:gridCol>
              </a:tblGrid>
              <a:tr h="685800">
                <a:tc>
                  <a:txBody>
                    <a:bodyPr/>
                    <a:lstStyle/>
                    <a:p>
                      <a:endParaRPr lang="en-US" dirty="0">
                        <a:solidFill>
                          <a:schemeClr val="accent3">
                            <a:lumMod val="40000"/>
                            <a:lumOff val="60000"/>
                          </a:schemeClr>
                        </a:solidFill>
                      </a:endParaRPr>
                    </a:p>
                  </a:txBody>
                  <a:tcPr>
                    <a:solidFill>
                      <a:schemeClr val="accent6">
                        <a:lumMod val="40000"/>
                        <a:lumOff val="60000"/>
                      </a:schemeClr>
                    </a:solidFill>
                  </a:tcPr>
                </a:tc>
                <a:tc>
                  <a:txBody>
                    <a:bodyPr/>
                    <a:lstStyle/>
                    <a:p>
                      <a:r>
                        <a:rPr lang="en-US" sz="2400" dirty="0" err="1" smtClean="0">
                          <a:solidFill>
                            <a:srgbClr val="FF0000"/>
                          </a:solidFill>
                          <a:latin typeface="Times New Roman" pitchFamily="18" charset="0"/>
                          <a:cs typeface="Times New Roman" pitchFamily="18" charset="0"/>
                        </a:rPr>
                        <a:t>Tóm</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tắc</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lịch</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sử</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vương</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quốc</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Lào</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thời</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Lan</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Xang</a:t>
                      </a:r>
                      <a:endParaRPr lang="en-US" sz="2400"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685800">
                <a:tc>
                  <a:txBody>
                    <a:bodyPr/>
                    <a:lstStyle/>
                    <a:p>
                      <a:r>
                        <a:rPr lang="en-US" sz="2400" b="1" dirty="0" err="1" smtClean="0">
                          <a:solidFill>
                            <a:srgbClr val="FF0000"/>
                          </a:solidFill>
                          <a:latin typeface="Times New Roman" pitchFamily="18" charset="0"/>
                          <a:cs typeface="Times New Roman" pitchFamily="18" charset="0"/>
                        </a:rPr>
                        <a:t>Thời</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gian</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thành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lập</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1"/>
                  </a:ext>
                </a:extLst>
              </a:tr>
              <a:tr h="685800">
                <a:tc>
                  <a:txBody>
                    <a:bodyPr/>
                    <a:lstStyle/>
                    <a:p>
                      <a:r>
                        <a:rPr lang="en-US" sz="2400" b="1" dirty="0" err="1" smtClean="0">
                          <a:solidFill>
                            <a:srgbClr val="FF0000"/>
                          </a:solidFill>
                          <a:latin typeface="Times New Roman" pitchFamily="18" charset="0"/>
                          <a:cs typeface="Times New Roman" pitchFamily="18" charset="0"/>
                        </a:rPr>
                        <a:t>Tình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hình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chính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trị</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2"/>
                  </a:ext>
                </a:extLst>
              </a:tr>
              <a:tr h="685800">
                <a:tc>
                  <a:txBody>
                    <a:bodyPr/>
                    <a:lstStyle/>
                    <a:p>
                      <a:r>
                        <a:rPr lang="en-US" sz="2400" b="1" dirty="0" err="1" smtClean="0">
                          <a:solidFill>
                            <a:srgbClr val="FF0000"/>
                          </a:solidFill>
                          <a:latin typeface="Times New Roman" pitchFamily="18" charset="0"/>
                          <a:cs typeface="Times New Roman" pitchFamily="18" charset="0"/>
                        </a:rPr>
                        <a:t>Tình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hình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kinh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tế</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3"/>
                  </a:ext>
                </a:extLst>
              </a:tr>
              <a:tr h="685800">
                <a:tc>
                  <a:txBody>
                    <a:bodyPr/>
                    <a:lstStyle/>
                    <a:p>
                      <a:r>
                        <a:rPr lang="en-US" sz="2400" b="1" dirty="0" err="1" smtClean="0">
                          <a:solidFill>
                            <a:srgbClr val="FF0000"/>
                          </a:solidFill>
                          <a:latin typeface="Times New Roman" pitchFamily="18" charset="0"/>
                          <a:cs typeface="Times New Roman" pitchFamily="18" charset="0"/>
                        </a:rPr>
                        <a:t>Tình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hình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đối</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ngoại</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4"/>
                  </a:ext>
                </a:extLst>
              </a:tr>
              <a:tr h="685800">
                <a:tc>
                  <a:txBody>
                    <a:bodyPr/>
                    <a:lstStyle/>
                    <a:p>
                      <a:r>
                        <a:rPr lang="en-US" sz="2400" b="1" dirty="0" err="1" smtClean="0">
                          <a:solidFill>
                            <a:srgbClr val="FF0000"/>
                          </a:solidFill>
                          <a:latin typeface="Times New Roman" pitchFamily="18" charset="0"/>
                          <a:cs typeface="Times New Roman" pitchFamily="18" charset="0"/>
                        </a:rPr>
                        <a:t>Thành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tựu</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văn</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hóa</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2854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20-</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13. VƯƠNG QUỐC LÀO</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0782" y="914400"/>
            <a:ext cx="9144000" cy="4983163"/>
          </a:xfrm>
        </p:spPr>
        <p:txBody>
          <a:bodyPr>
            <a:normAutofit/>
          </a:bodyPr>
          <a:lstStyle/>
          <a:p>
            <a:pPr marL="0" indent="0">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94093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685800"/>
            <a:ext cx="9178636" cy="6019800"/>
          </a:xfrm>
        </p:spPr>
        <p:txBody>
          <a:bodyPr/>
          <a:lstStyle/>
          <a:p>
            <a:endParaRPr lang="en-US" dirty="0" smtClean="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72754709"/>
              </p:ext>
            </p:extLst>
          </p:nvPr>
        </p:nvGraphicFramePr>
        <p:xfrm>
          <a:off x="0" y="2"/>
          <a:ext cx="9220200" cy="583691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7543800">
                  <a:extLst>
                    <a:ext uri="{9D8B030D-6E8A-4147-A177-3AD203B41FA5}">
                      <a16:colId xmlns:a16="http://schemas.microsoft.com/office/drawing/2014/main" val="20001"/>
                    </a:ext>
                  </a:extLst>
                </a:gridCol>
              </a:tblGrid>
              <a:tr h="657615">
                <a:tc>
                  <a:txBody>
                    <a:bodyPr/>
                    <a:lstStyle/>
                    <a:p>
                      <a:endParaRPr lang="en-US" dirty="0">
                        <a:solidFill>
                          <a:schemeClr val="accent3">
                            <a:lumMod val="40000"/>
                            <a:lumOff val="60000"/>
                          </a:schemeClr>
                        </a:solidFill>
                      </a:endParaRPr>
                    </a:p>
                  </a:txBody>
                  <a:tcPr>
                    <a:solidFill>
                      <a:schemeClr val="accent6">
                        <a:lumMod val="40000"/>
                        <a:lumOff val="60000"/>
                      </a:schemeClr>
                    </a:solidFill>
                  </a:tcPr>
                </a:tc>
                <a:tc>
                  <a:txBody>
                    <a:bodyPr/>
                    <a:lstStyle/>
                    <a:p>
                      <a:r>
                        <a:rPr lang="en-US" sz="2400" dirty="0" err="1" smtClean="0">
                          <a:solidFill>
                            <a:srgbClr val="FF0000"/>
                          </a:solidFill>
                          <a:latin typeface="Times New Roman" pitchFamily="18" charset="0"/>
                          <a:cs typeface="Times New Roman" pitchFamily="18" charset="0"/>
                        </a:rPr>
                        <a:t>Tóm</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tắc</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lịch</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sử</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vương</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quốc</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Lào</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thời</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Lan</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Xang</a:t>
                      </a:r>
                      <a:endParaRPr lang="en-US" sz="2400"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866383">
                <a:tc>
                  <a:txBody>
                    <a:bodyPr/>
                    <a:lstStyle/>
                    <a:p>
                      <a:r>
                        <a:rPr lang="en-US" sz="2400" b="1" dirty="0" err="1" smtClean="0">
                          <a:solidFill>
                            <a:srgbClr val="FF0000"/>
                          </a:solidFill>
                          <a:latin typeface="Times New Roman" pitchFamily="18" charset="0"/>
                          <a:cs typeface="Times New Roman" pitchFamily="18" charset="0"/>
                        </a:rPr>
                        <a:t>Thời</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gian</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thành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lập</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en-US" sz="2400" b="1" dirty="0" err="1" smtClean="0">
                          <a:solidFill>
                            <a:srgbClr val="0033CC"/>
                          </a:solidFill>
                          <a:latin typeface="Times New Roman" pitchFamily="18" charset="0"/>
                          <a:cs typeface="Times New Roman" pitchFamily="18" charset="0"/>
                        </a:rPr>
                        <a:t>Năm</a:t>
                      </a:r>
                      <a:r>
                        <a:rPr lang="en-US" sz="2400" b="1" baseline="0" dirty="0" smtClean="0">
                          <a:solidFill>
                            <a:srgbClr val="0033CC"/>
                          </a:solidFill>
                          <a:latin typeface="Times New Roman" pitchFamily="18" charset="0"/>
                          <a:cs typeface="Times New Roman" pitchFamily="18" charset="0"/>
                        </a:rPr>
                        <a:t> 1353</a:t>
                      </a:r>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1"/>
                  </a:ext>
                </a:extLst>
              </a:tr>
              <a:tr h="838200">
                <a:tc>
                  <a:txBody>
                    <a:bodyPr/>
                    <a:lstStyle/>
                    <a:p>
                      <a:r>
                        <a:rPr lang="en-US" sz="2400" b="1" dirty="0" err="1" smtClean="0">
                          <a:solidFill>
                            <a:srgbClr val="FF0000"/>
                          </a:solidFill>
                          <a:latin typeface="Times New Roman" pitchFamily="18" charset="0"/>
                          <a:cs typeface="Times New Roman" pitchFamily="18" charset="0"/>
                        </a:rPr>
                        <a:t>Tình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hình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chính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trị</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Vương quốc Lan Xang được chia thành các mường, có quan đứng đầu, lực lượng quân đội do nhà vua chỉ huy</a:t>
                      </a:r>
                      <a:r>
                        <a:rPr lang="en-US" sz="2400" b="1" dirty="0" smtClean="0">
                          <a:solidFill>
                            <a:srgbClr val="0033CC"/>
                          </a:solidFill>
                          <a:latin typeface="Times New Roman" pitchFamily="18" charset="0"/>
                          <a:cs typeface="Times New Roman" pitchFamily="18" charset="0"/>
                        </a:rPr>
                        <a:t>.</a:t>
                      </a:r>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2"/>
                  </a:ext>
                </a:extLst>
              </a:tr>
              <a:tr h="1240077">
                <a:tc>
                  <a:txBody>
                    <a:bodyPr/>
                    <a:lstStyle/>
                    <a:p>
                      <a:r>
                        <a:rPr lang="en-US" sz="2400" b="1" dirty="0" err="1" smtClean="0">
                          <a:solidFill>
                            <a:srgbClr val="FF0000"/>
                          </a:solidFill>
                          <a:latin typeface="Times New Roman" pitchFamily="18" charset="0"/>
                          <a:cs typeface="Times New Roman" pitchFamily="18" charset="0"/>
                        </a:rPr>
                        <a:t>Tình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hình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kinh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tế</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Họ chủ yếu làm nông nghiệp, chủ yếu là trồng lúa nếp.</a:t>
                      </a:r>
                    </a:p>
                    <a:p>
                      <a:r>
                        <a:rPr lang="vi-VN" sz="2400" b="1" dirty="0" smtClean="0">
                          <a:solidFill>
                            <a:srgbClr val="0033CC"/>
                          </a:solidFill>
                          <a:latin typeface="Times New Roman" pitchFamily="18" charset="0"/>
                          <a:cs typeface="Times New Roman" pitchFamily="18" charset="0"/>
                        </a:rPr>
                        <a:t>+ Thủ công nghiệp: phát triển các nghề thủ công truyền thống như dệt vải, làm dao, rựa bằng sắt, đồ mây tre,...</a:t>
                      </a:r>
                    </a:p>
                    <a:p>
                      <a:r>
                        <a:rPr lang="vi-VN" sz="2400" b="1" dirty="0" smtClean="0">
                          <a:solidFill>
                            <a:srgbClr val="0033CC"/>
                          </a:solidFill>
                          <a:latin typeface="Times New Roman" pitchFamily="18" charset="0"/>
                          <a:cs typeface="Times New Roman" pitchFamily="18" charset="0"/>
                        </a:rPr>
                        <a:t>+ Thương nghiệp: họ trao đổi buôn bán với các nước láng giềng.</a:t>
                      </a:r>
                    </a:p>
                  </a:txBody>
                  <a:tcPr>
                    <a:solidFill>
                      <a:schemeClr val="accent6">
                        <a:lumMod val="40000"/>
                        <a:lumOff val="60000"/>
                      </a:schemeClr>
                    </a:solidFill>
                  </a:tcPr>
                </a:tc>
                <a:extLst>
                  <a:ext uri="{0D108BD9-81ED-4DB2-BD59-A6C34878D82A}">
                    <a16:rowId xmlns:a16="http://schemas.microsoft.com/office/drawing/2014/main" val="10003"/>
                  </a:ext>
                </a:extLst>
              </a:tr>
              <a:tr h="1240077">
                <a:tc>
                  <a:txBody>
                    <a:bodyPr/>
                    <a:lstStyle/>
                    <a:p>
                      <a:r>
                        <a:rPr lang="en-US" sz="2400" b="1" dirty="0" err="1" smtClean="0">
                          <a:solidFill>
                            <a:srgbClr val="FF0000"/>
                          </a:solidFill>
                          <a:latin typeface="Times New Roman" pitchFamily="18" charset="0"/>
                          <a:cs typeface="Times New Roman" pitchFamily="18" charset="0"/>
                        </a:rPr>
                        <a:t>Tình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hình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đối</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ngoại</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Lan Xang giữ quan hệ hoà hiếu với Cam-pu-chia và Đại Việt nhưng cương quyết chiến đấu chống lại các cuộc chiến tranh xâm lược.</a:t>
                      </a:r>
                    </a:p>
                    <a:p>
                      <a:endParaRPr lang="en-US" sz="2400" b="1" dirty="0">
                        <a:solidFill>
                          <a:srgbClr val="0033CC"/>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7701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685800"/>
            <a:ext cx="9178636" cy="6019800"/>
          </a:xfrm>
        </p:spPr>
        <p:txBody>
          <a:bodyPr/>
          <a:lstStyle/>
          <a:p>
            <a:endParaRPr lang="en-US" dirty="0" smtClean="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42576633"/>
              </p:ext>
            </p:extLst>
          </p:nvPr>
        </p:nvGraphicFramePr>
        <p:xfrm>
          <a:off x="0" y="2"/>
          <a:ext cx="9220200" cy="685799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7543800">
                  <a:extLst>
                    <a:ext uri="{9D8B030D-6E8A-4147-A177-3AD203B41FA5}">
                      <a16:colId xmlns:a16="http://schemas.microsoft.com/office/drawing/2014/main" val="20001"/>
                    </a:ext>
                  </a:extLst>
                </a:gridCol>
              </a:tblGrid>
              <a:tr h="463378">
                <a:tc>
                  <a:txBody>
                    <a:bodyPr/>
                    <a:lstStyle/>
                    <a:p>
                      <a:endParaRPr lang="en-US" dirty="0">
                        <a:solidFill>
                          <a:schemeClr val="accent3">
                            <a:lumMod val="40000"/>
                            <a:lumOff val="60000"/>
                          </a:schemeClr>
                        </a:solidFill>
                      </a:endParaRPr>
                    </a:p>
                  </a:txBody>
                  <a:tcPr>
                    <a:solidFill>
                      <a:schemeClr val="accent6">
                        <a:lumMod val="40000"/>
                        <a:lumOff val="60000"/>
                      </a:schemeClr>
                    </a:solidFill>
                  </a:tcPr>
                </a:tc>
                <a:tc>
                  <a:txBody>
                    <a:bodyPr/>
                    <a:lstStyle/>
                    <a:p>
                      <a:r>
                        <a:rPr lang="en-US" sz="2400" dirty="0" err="1" smtClean="0">
                          <a:solidFill>
                            <a:srgbClr val="FF0000"/>
                          </a:solidFill>
                          <a:latin typeface="Times New Roman" pitchFamily="18" charset="0"/>
                          <a:cs typeface="Times New Roman" pitchFamily="18" charset="0"/>
                        </a:rPr>
                        <a:t>Tóm</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tắc</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lịch</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sử</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vương</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quốc</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Lào</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thời</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Lan</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Xang</a:t>
                      </a:r>
                      <a:endParaRPr lang="en-US" sz="2400"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6394620">
                <a:tc>
                  <a:txBody>
                    <a:bodyPr/>
                    <a:lstStyle/>
                    <a:p>
                      <a:r>
                        <a:rPr lang="en-US" sz="2400" b="1" dirty="0" err="1" smtClean="0">
                          <a:solidFill>
                            <a:srgbClr val="FF0000"/>
                          </a:solidFill>
                          <a:latin typeface="Times New Roman" pitchFamily="18" charset="0"/>
                          <a:cs typeface="Times New Roman" pitchFamily="18" charset="0"/>
                        </a:rPr>
                        <a:t>Thành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tựu</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văn</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hóa</a:t>
                      </a:r>
                      <a:endParaRPr lang="en-US" sz="2400" b="1" dirty="0">
                        <a:solidFill>
                          <a:srgbClr val="FF000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r>
                        <a:rPr lang="vi-VN" sz="2400" b="1" dirty="0" smtClean="0">
                          <a:solidFill>
                            <a:srgbClr val="0033CC"/>
                          </a:solidFill>
                          <a:latin typeface="Times New Roman" pitchFamily="18" charset="0"/>
                          <a:cs typeface="Times New Roman" pitchFamily="18" charset="0"/>
                        </a:rPr>
                        <a:t>- Về tôn giáo: Phật giáo là cơ sở để thống nhất các bộ tộc Lào, có ảnh hưởng lớn đến đời sống văn hoá, xã hội của Lào.</a:t>
                      </a:r>
                    </a:p>
                    <a:p>
                      <a:r>
                        <a:rPr lang="vi-VN" sz="2400" b="1" dirty="0" smtClean="0">
                          <a:solidFill>
                            <a:srgbClr val="0033CC"/>
                          </a:solidFill>
                          <a:latin typeface="Times New Roman" pitchFamily="18" charset="0"/>
                          <a:cs typeface="Times New Roman" pitchFamily="18" charset="0"/>
                        </a:rPr>
                        <a:t>+ Về văn học:</a:t>
                      </a:r>
                    </a:p>
                    <a:p>
                      <a:r>
                        <a:rPr lang="vi-VN" sz="2400" b="1" dirty="0" smtClean="0">
                          <a:solidFill>
                            <a:srgbClr val="0033CC"/>
                          </a:solidFill>
                          <a:latin typeface="Times New Roman" pitchFamily="18" charset="0"/>
                          <a:cs typeface="Times New Roman" pitchFamily="18" charset="0"/>
                        </a:rPr>
                        <a:t>+ Dòng văn học truyền miệng với kho tàng truyện truyền thuyết, cổ tích,... đã có từ lâu. Đó là những truyền thuyết về quá trình khai thiên lập địa như truyện Pu-nhơ Nha-nhơ hay về nguồn gốc của các bộ tộc Lào như Quả bầu Nậm.</a:t>
                      </a:r>
                    </a:p>
                    <a:p>
                      <a:r>
                        <a:rPr lang="vi-VN" sz="2400" b="1" dirty="0" smtClean="0">
                          <a:solidFill>
                            <a:srgbClr val="0033CC"/>
                          </a:solidFill>
                          <a:latin typeface="Times New Roman" pitchFamily="18" charset="0"/>
                          <a:cs typeface="Times New Roman" pitchFamily="18" charset="0"/>
                        </a:rPr>
                        <a:t>+ Một số tác phẩm văn học lớn giai đoạn này là "Lời huấn thị của Pha Ngừm" hay trường ca Xin Xay,...</a:t>
                      </a:r>
                    </a:p>
                    <a:p>
                      <a:r>
                        <a:rPr lang="vi-VN" sz="2400" b="1" dirty="0" smtClean="0">
                          <a:solidFill>
                            <a:srgbClr val="0033CC"/>
                          </a:solidFill>
                          <a:latin typeface="Times New Roman" pitchFamily="18" charset="0"/>
                          <a:cs typeface="Times New Roman" pitchFamily="18" charset="0"/>
                        </a:rPr>
                        <a:t>+ Về chữ viết: thế kỉ XIII, chữ Lào ra đời với các nét chữ cong, cùng dạng chữ với Cam-pu-chia và Miến Điện.</a:t>
                      </a:r>
                    </a:p>
                    <a:p>
                      <a:r>
                        <a:rPr lang="vi-VN" sz="2400" b="1" dirty="0" smtClean="0">
                          <a:solidFill>
                            <a:srgbClr val="0033CC"/>
                          </a:solidFill>
                          <a:latin typeface="Times New Roman" pitchFamily="18" charset="0"/>
                          <a:cs typeface="Times New Roman" pitchFamily="18" charset="0"/>
                        </a:rPr>
                        <a:t>- Về đời sống xã hội: Lào là xứ sở của hội hè, người Lào thích ca hát, nhảy múa. Họ nổi tiếng với điệu hát Lăm và điệu múa Lăm-vông.</a:t>
                      </a:r>
                    </a:p>
                  </a:txBody>
                  <a:tcP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5977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b="1" dirty="0">
                <a:solidFill>
                  <a:srgbClr val="FF0000"/>
                </a:solidFill>
                <a:latin typeface="Times New Roman" pitchFamily="18" charset="0"/>
                <a:cs typeface="Times New Roman" pitchFamily="18" charset="0"/>
              </a:rPr>
              <a:t>Câu hỏi 2: Nêu những biểu hiện và đánh giá sự phát triển của vương quốc Lào thời Lan Xang.</a:t>
            </a: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78565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lnSpcReduction="10000"/>
          </a:bodyPr>
          <a:lstStyle/>
          <a:p>
            <a:pPr marL="0" indent="0" algn="just">
              <a:buNone/>
            </a:pPr>
            <a:r>
              <a:rPr lang="vi-VN" sz="2800" b="1" dirty="0" smtClean="0">
                <a:solidFill>
                  <a:srgbClr val="FF0000"/>
                </a:solidFill>
                <a:latin typeface="Times New Roman" pitchFamily="18" charset="0"/>
                <a:cs typeface="Times New Roman" pitchFamily="18" charset="0"/>
              </a:rPr>
              <a:t>Câu </a:t>
            </a:r>
            <a:r>
              <a:rPr lang="vi-VN" sz="2800" b="1" dirty="0">
                <a:solidFill>
                  <a:srgbClr val="FF0000"/>
                </a:solidFill>
                <a:latin typeface="Times New Roman" pitchFamily="18" charset="0"/>
                <a:cs typeface="Times New Roman" pitchFamily="18" charset="0"/>
              </a:rPr>
              <a:t>hỏi 2: Nêu những biểu hiện và đánh giá sự phát triển của vương quốc Lào thời Lan Xang</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Vương quốc Lan Xang được chia thành các mường, có quan đứng đầu, lực lượng quân đội do nhà vua chỉ huy.</a:t>
            </a:r>
          </a:p>
          <a:p>
            <a:pPr marL="0" indent="0" algn="just">
              <a:buNone/>
            </a:pPr>
            <a:r>
              <a:rPr lang="vi-VN" sz="2800" dirty="0">
                <a:solidFill>
                  <a:srgbClr val="0033CC"/>
                </a:solidFill>
                <a:latin typeface="Times New Roman" pitchFamily="18" charset="0"/>
                <a:cs typeface="Times New Roman" pitchFamily="18" charset="0"/>
              </a:rPr>
              <a:t>- Về kinh tế: </a:t>
            </a:r>
          </a:p>
          <a:p>
            <a:pPr marL="0" indent="0" algn="just">
              <a:buNone/>
            </a:pPr>
            <a:r>
              <a:rPr lang="vi-VN" sz="2800" dirty="0">
                <a:solidFill>
                  <a:srgbClr val="0033CC"/>
                </a:solidFill>
                <a:latin typeface="Times New Roman" pitchFamily="18" charset="0"/>
                <a:cs typeface="Times New Roman" pitchFamily="18" charset="0"/>
              </a:rPr>
              <a:t>+ Họ chủ yếu làm nông nghiệp, chủ yếu là trồng lúa nếp.</a:t>
            </a:r>
          </a:p>
          <a:p>
            <a:pPr marL="0" indent="0" algn="just">
              <a:buNone/>
            </a:pPr>
            <a:r>
              <a:rPr lang="vi-VN" sz="2800" dirty="0">
                <a:solidFill>
                  <a:srgbClr val="0033CC"/>
                </a:solidFill>
                <a:latin typeface="Times New Roman" pitchFamily="18" charset="0"/>
                <a:cs typeface="Times New Roman" pitchFamily="18" charset="0"/>
              </a:rPr>
              <a:t>+ Thủ công nghiệp: phát triển các nghề thủ công truyền thống như dệt vải, làm dao, rựa bằng sắt, đồ mây tre,...</a:t>
            </a:r>
          </a:p>
          <a:p>
            <a:pPr marL="0" indent="0" algn="just">
              <a:buNone/>
            </a:pPr>
            <a:r>
              <a:rPr lang="vi-VN" sz="2800" dirty="0">
                <a:solidFill>
                  <a:srgbClr val="0033CC"/>
                </a:solidFill>
                <a:latin typeface="Times New Roman" pitchFamily="18" charset="0"/>
                <a:cs typeface="Times New Roman" pitchFamily="18" charset="0"/>
              </a:rPr>
              <a:t>+ Thương nghiệp: họ trao đổi buôn bán với các nước láng giềng.</a:t>
            </a:r>
          </a:p>
          <a:p>
            <a:pPr marL="0" indent="0" algn="just">
              <a:buNone/>
            </a:pPr>
            <a:r>
              <a:rPr lang="vi-VN" sz="2800" dirty="0">
                <a:solidFill>
                  <a:srgbClr val="0033CC"/>
                </a:solidFill>
                <a:latin typeface="Times New Roman" pitchFamily="18" charset="0"/>
                <a:cs typeface="Times New Roman" pitchFamily="18" charset="0"/>
              </a:rPr>
              <a:t>- Về đối ngoại: Lan Xang giữ quan hệ hoà hiếu với Cam-pu-chia và Đại Việt nhưng cương quyết chiến đấu chống lại các cuộc chiến tranh xâm lược. </a:t>
            </a:r>
          </a:p>
          <a:p>
            <a:pPr marL="0" indent="0" algn="just">
              <a:buNone/>
            </a:pPr>
            <a:r>
              <a:rPr lang="vi-VN" sz="2800" dirty="0">
                <a:solidFill>
                  <a:srgbClr val="0033CC"/>
                </a:solidFill>
                <a:latin typeface="Times New Roman" pitchFamily="18" charset="0"/>
                <a:cs typeface="Times New Roman" pitchFamily="18" charset="0"/>
              </a:rPr>
              <a:t>+ Năm 1565, Lan Xang chiến thắng quân xâm lược Miến Điện, bảo vệ được lãnh thổ và nền độc lập của mình.</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280829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b="1" dirty="0" smtClean="0">
                <a:solidFill>
                  <a:srgbClr val="FF0000"/>
                </a:solidFill>
                <a:latin typeface="Times New Roman" pitchFamily="18" charset="0"/>
                <a:cs typeface="Times New Roman" pitchFamily="18" charset="0"/>
              </a:rPr>
              <a:t>Câu </a:t>
            </a:r>
            <a:r>
              <a:rPr lang="vi-VN" b="1" dirty="0">
                <a:solidFill>
                  <a:srgbClr val="FF0000"/>
                </a:solidFill>
                <a:latin typeface="Times New Roman" pitchFamily="18" charset="0"/>
                <a:cs typeface="Times New Roman" pitchFamily="18" charset="0"/>
              </a:rPr>
              <a:t>hỏi 3: Quan sát bức tranh khảm 13.5, em hãy cho biết, giá trị văn hoá truyền thống nào của Lào đến nay vẫn được bảo tồn và phát triển?</a:t>
            </a:r>
            <a:endParaRPr lang="en-US" dirty="0"/>
          </a:p>
          <a:p>
            <a:endParaRPr lang="en-US" dirty="0"/>
          </a:p>
        </p:txBody>
      </p:sp>
    </p:spTree>
    <p:extLst>
      <p:ext uri="{BB962C8B-B14F-4D97-AF65-F5344CB8AC3E}">
        <p14:creationId xmlns:p14="http://schemas.microsoft.com/office/powerpoint/2010/main" val="512910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a:bodyPr>
          <a:lstStyle/>
          <a:p>
            <a:pPr marL="0" indent="0" algn="just">
              <a:buNone/>
            </a:pPr>
            <a:r>
              <a:rPr lang="vi-VN" sz="2800" b="1" dirty="0">
                <a:solidFill>
                  <a:srgbClr val="FF0000"/>
                </a:solidFill>
                <a:latin typeface="Times New Roman" pitchFamily="18" charset="0"/>
                <a:cs typeface="Times New Roman" pitchFamily="18" charset="0"/>
              </a:rPr>
              <a:t>Câu hỏi 3: Quan sát bức tranh khảm 13.5, em hãy cho biết, giá trị văn hoá truyền thống nào của Lào đến nay vẫn được bảo tồn và phát triển?</a:t>
            </a:r>
          </a:p>
          <a:p>
            <a:pPr marL="0" indent="0" algn="just">
              <a:buNone/>
            </a:pPr>
            <a:r>
              <a:rPr lang="vi-VN" sz="2800" dirty="0">
                <a:solidFill>
                  <a:srgbClr val="0033CC"/>
                </a:solidFill>
                <a:latin typeface="Times New Roman" pitchFamily="18" charset="0"/>
                <a:cs typeface="Times New Roman" pitchFamily="18" charset="0"/>
              </a:rPr>
              <a:t>-Từ thời kì Lan Xang đến tận bây giờ, người Lào vẫn luôn giữ sự hồn nhiên, sôi nổi, nhiệt tình và đặc biệt là sở thích ca hát, nhảy múa trong đó có điệu múa Lăm-Vông được coi như điệu múa truyền thống của người Lào. Ngày nay Lăm-vông vẫn giữ nguyên màu sắc dân tộc, nó được bảo tồn và phát triển trở thành một nhu cầu sinh hoạt văn hoá của dân tộc Lào.</a:t>
            </a: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060700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893411"/>
          <a:ext cx="8229600" cy="3482340"/>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0">
                <a:tc>
                  <a:txBody>
                    <a:bodyPr/>
                    <a:lstStyle/>
                    <a:p>
                      <a:pPr rtl="0" fontAlgn="t"/>
                      <a:r>
                        <a:rPr lang="en-US" b="0">
                          <a:effectLst/>
                        </a:rPr>
                        <a:t>hời gian thành lập</a:t>
                      </a:r>
                    </a:p>
                  </a:txBody>
                  <a:tcPr marL="47625" marR="47625" marT="47625" marB="47625">
                    <a:lnL>
                      <a:noFill/>
                    </a:lnL>
                    <a:lnR>
                      <a:noFill/>
                    </a:lnR>
                    <a:lnT>
                      <a:noFill/>
                    </a:lnT>
                    <a:lnB>
                      <a:noFill/>
                    </a:lnB>
                  </a:tcPr>
                </a:tc>
                <a:tc>
                  <a:txBody>
                    <a:bodyPr/>
                    <a:lstStyle/>
                    <a:p>
                      <a:pPr rtl="0" fontAlgn="t"/>
                      <a:r>
                        <a:rPr lang="en-US" b="0">
                          <a:effectLst/>
                        </a:rPr>
                        <a:t>Tình hình chính trị</a:t>
                      </a:r>
                    </a:p>
                  </a:txBody>
                  <a:tcPr marL="47625" marR="47625" marT="47625" marB="47625">
                    <a:lnL>
                      <a:noFill/>
                    </a:lnL>
                    <a:lnR>
                      <a:noFill/>
                    </a:lnR>
                    <a:lnT>
                      <a:noFill/>
                    </a:lnT>
                    <a:lnB>
                      <a:noFill/>
                    </a:lnB>
                  </a:tcPr>
                </a:tc>
                <a:tc>
                  <a:txBody>
                    <a:bodyPr/>
                    <a:lstStyle/>
                    <a:p>
                      <a:pPr rtl="0" fontAlgn="t"/>
                      <a:r>
                        <a:rPr lang="en-US" b="0">
                          <a:effectLst/>
                        </a:rPr>
                        <a:t>Tình hình kinh tế</a:t>
                      </a:r>
                    </a:p>
                  </a:txBody>
                  <a:tcPr marL="47625" marR="47625" marT="47625" marB="47625">
                    <a:lnL>
                      <a:noFill/>
                    </a:lnL>
                    <a:lnR>
                      <a:noFill/>
                    </a:lnR>
                    <a:lnT>
                      <a:noFill/>
                    </a:lnT>
                    <a:lnB>
                      <a:noFill/>
                    </a:lnB>
                  </a:tcPr>
                </a:tc>
                <a:tc>
                  <a:txBody>
                    <a:bodyPr/>
                    <a:lstStyle/>
                    <a:p>
                      <a:pPr rtl="0" fontAlgn="t"/>
                      <a:r>
                        <a:rPr lang="en-US" b="0">
                          <a:effectLst/>
                        </a:rPr>
                        <a:t>Tình hình xã hội</a:t>
                      </a:r>
                    </a:p>
                  </a:txBody>
                  <a:tcPr marL="47625" marR="47625" marT="47625" marB="47625">
                    <a:lnL>
                      <a:noFill/>
                    </a:lnL>
                    <a:lnR>
                      <a:noFill/>
                    </a:lnR>
                    <a:lnT>
                      <a:noFill/>
                    </a:lnT>
                    <a:lnB>
                      <a:noFill/>
                    </a:lnB>
                  </a:tcPr>
                </a:tc>
                <a:tc>
                  <a:txBody>
                    <a:bodyPr/>
                    <a:lstStyle/>
                    <a:p>
                      <a:pPr rtl="0" fontAlgn="t"/>
                      <a:r>
                        <a:rPr lang="vi-VN" b="0">
                          <a:effectLst/>
                        </a:rPr>
                        <a:t>Thành tựu văn hóa</a:t>
                      </a:r>
                    </a:p>
                  </a:txBody>
                  <a:tcPr marL="47625" marR="47625" marT="47625" marB="47625">
                    <a:lnL>
                      <a:noFill/>
                    </a:lnL>
                    <a:lnR>
                      <a:noFill/>
                    </a:lnR>
                    <a:lnT>
                      <a:noFill/>
                    </a:lnT>
                    <a:lnB>
                      <a:noFill/>
                    </a:lnB>
                  </a:tcPr>
                </a:tc>
                <a:extLst>
                  <a:ext uri="{0D108BD9-81ED-4DB2-BD59-A6C34878D82A}">
                    <a16:rowId xmlns:a16="http://schemas.microsoft.com/office/drawing/2014/main" val="10000"/>
                  </a:ext>
                </a:extLst>
              </a:tr>
              <a:tr h="0">
                <a:tc>
                  <a:txBody>
                    <a:bodyPr/>
                    <a:lstStyle/>
                    <a:p>
                      <a:pPr rtl="0" fontAlgn="t"/>
                      <a:r>
                        <a:rPr lang="vi-VN" b="0">
                          <a:effectLst/>
                        </a:rPr>
                        <a:t>Năm 1535</a:t>
                      </a:r>
                    </a:p>
                  </a:txBody>
                  <a:tcPr marL="47625" marR="47625" marT="47625" marB="47625">
                    <a:lnL>
                      <a:noFill/>
                    </a:lnL>
                    <a:lnR>
                      <a:noFill/>
                    </a:lnR>
                    <a:lnT>
                      <a:noFill/>
                    </a:lnT>
                    <a:lnB>
                      <a:noFill/>
                    </a:lnB>
                  </a:tcPr>
                </a:tc>
                <a:tc>
                  <a:txBody>
                    <a:bodyPr/>
                    <a:lstStyle/>
                    <a:p>
                      <a:pPr rtl="0" fontAlgn="t"/>
                      <a:r>
                        <a:rPr lang="vi-VN" b="0">
                          <a:effectLst/>
                        </a:rPr>
                        <a:t>Vua chỉ huy quân đội, quan đứng đầu các mường</a:t>
                      </a:r>
                    </a:p>
                  </a:txBody>
                  <a:tcPr marL="47625" marR="47625" marT="47625" marB="47625">
                    <a:lnL>
                      <a:noFill/>
                    </a:lnL>
                    <a:lnR>
                      <a:noFill/>
                    </a:lnR>
                    <a:lnT>
                      <a:noFill/>
                    </a:lnT>
                    <a:lnB>
                      <a:noFill/>
                    </a:lnB>
                  </a:tcPr>
                </a:tc>
                <a:tc>
                  <a:txBody>
                    <a:bodyPr/>
                    <a:lstStyle/>
                    <a:p>
                      <a:pPr rtl="0" fontAlgn="t"/>
                      <a:r>
                        <a:rPr lang="vi-VN" b="0">
                          <a:effectLst/>
                        </a:rPr>
                        <a:t>Kinh tế chủ yếu là nông nghiệp, phát triển nghề thủ công truyền thống, trao đổi buôn bán với các nước láng giềng.</a:t>
                      </a:r>
                    </a:p>
                  </a:txBody>
                  <a:tcPr marL="47625" marR="47625" marT="47625" marB="47625">
                    <a:lnL>
                      <a:noFill/>
                    </a:lnL>
                    <a:lnR>
                      <a:noFill/>
                    </a:lnR>
                    <a:lnT>
                      <a:noFill/>
                    </a:lnT>
                    <a:lnB>
                      <a:noFill/>
                    </a:lnB>
                  </a:tcPr>
                </a:tc>
                <a:tc>
                  <a:txBody>
                    <a:bodyPr/>
                    <a:lstStyle/>
                    <a:p>
                      <a:pPr rtl="0" fontAlgn="t"/>
                      <a:r>
                        <a:rPr lang="vi-VN" b="0">
                          <a:effectLst/>
                        </a:rPr>
                        <a:t>Cuối thế kỉ XIV, cư dân dần trở nên đông đúc, đời sống thanh bình.</a:t>
                      </a:r>
                    </a:p>
                  </a:txBody>
                  <a:tcPr marL="47625" marR="47625" marT="47625" marB="47625">
                    <a:lnL>
                      <a:noFill/>
                    </a:lnL>
                    <a:lnR>
                      <a:noFill/>
                    </a:lnR>
                    <a:lnT>
                      <a:noFill/>
                    </a:lnT>
                    <a:lnB>
                      <a:noFill/>
                    </a:lnB>
                  </a:tcPr>
                </a:tc>
                <a:tc>
                  <a:txBody>
                    <a:bodyPr/>
                    <a:lstStyle/>
                    <a:p>
                      <a:pPr rtl="0" fontAlgn="t"/>
                      <a:r>
                        <a:rPr lang="vi-VN" b="0" dirty="0">
                          <a:effectLst/>
                        </a:rPr>
                        <a:t>- Tôn giáo: Phật giáo là quốc giáo.</a:t>
                      </a:r>
                    </a:p>
                    <a:p>
                      <a:pPr rtl="0" fontAlgn="t"/>
                      <a:r>
                        <a:rPr lang="vi-VN" b="0" dirty="0">
                          <a:effectLst/>
                        </a:rPr>
                        <a:t>- Văn học: Lời huấn thị của Pha Ngừm, trường ca Xin Xay…</a:t>
                      </a:r>
                    </a:p>
                    <a:p>
                      <a:pPr rtl="0" fontAlgn="t"/>
                      <a:r>
                        <a:rPr lang="vi-VN" b="0" dirty="0">
                          <a:effectLst/>
                        </a:rPr>
                        <a:t>- Nhiều hội hè, thích ca hát</a:t>
                      </a:r>
                    </a:p>
                  </a:txBody>
                  <a:tcPr marL="47625" marR="47625" marT="47625" marB="47625">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52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884145"/>
              </p:ext>
            </p:extLst>
          </p:nvPr>
        </p:nvGraphicFramePr>
        <p:xfrm>
          <a:off x="457200" y="1371601"/>
          <a:ext cx="8229600" cy="3872705"/>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4559">
                <a:tc>
                  <a:txBody>
                    <a:bodyPr/>
                    <a:lstStyle/>
                    <a:p>
                      <a:pPr rtl="0" fontAlgn="t"/>
                      <a:r>
                        <a:rPr lang="en-US" b="0" dirty="0" err="1">
                          <a:effectLst/>
                        </a:rPr>
                        <a:t>Lĩnh</a:t>
                      </a:r>
                      <a:r>
                        <a:rPr lang="en-US" b="0" dirty="0">
                          <a:effectLst/>
                        </a:rPr>
                        <a:t> </a:t>
                      </a:r>
                      <a:r>
                        <a:rPr lang="en-US" b="0" dirty="0" err="1">
                          <a:effectLst/>
                        </a:rPr>
                        <a:t>vực</a:t>
                      </a:r>
                      <a:endParaRPr lang="en-US" b="0" dirty="0">
                        <a:effectLst/>
                      </a:endParaRPr>
                    </a:p>
                  </a:txBody>
                  <a:tcPr marL="47625" marR="47625" marT="47625" marB="47625">
                    <a:lnL>
                      <a:noFill/>
                    </a:lnL>
                    <a:lnR>
                      <a:noFill/>
                    </a:lnR>
                    <a:lnT>
                      <a:noFill/>
                    </a:lnT>
                    <a:lnB>
                      <a:noFill/>
                    </a:lnB>
                  </a:tcPr>
                </a:tc>
                <a:tc>
                  <a:txBody>
                    <a:bodyPr/>
                    <a:lstStyle/>
                    <a:p>
                      <a:pPr rtl="0" fontAlgn="t"/>
                      <a:r>
                        <a:rPr lang="en-US" b="0">
                          <a:effectLst/>
                        </a:rPr>
                        <a:t>Thành tựu</a:t>
                      </a:r>
                    </a:p>
                  </a:txBody>
                  <a:tcPr marL="47625" marR="47625" marT="47625" marB="47625">
                    <a:lnL>
                      <a:noFill/>
                    </a:lnL>
                    <a:lnR>
                      <a:noFill/>
                    </a:lnR>
                    <a:lnT>
                      <a:noFill/>
                    </a:lnT>
                    <a:lnB>
                      <a:noFill/>
                    </a:lnB>
                  </a:tcPr>
                </a:tc>
                <a:extLst>
                  <a:ext uri="{0D108BD9-81ED-4DB2-BD59-A6C34878D82A}">
                    <a16:rowId xmlns:a16="http://schemas.microsoft.com/office/drawing/2014/main" val="10000"/>
                  </a:ext>
                </a:extLst>
              </a:tr>
              <a:tr h="1104523">
                <a:tc>
                  <a:txBody>
                    <a:bodyPr/>
                    <a:lstStyle/>
                    <a:p>
                      <a:pPr rtl="0" fontAlgn="t"/>
                      <a:r>
                        <a:rPr lang="en-US" b="0" dirty="0" err="1">
                          <a:effectLst/>
                        </a:rPr>
                        <a:t>Tôn</a:t>
                      </a:r>
                      <a:r>
                        <a:rPr lang="en-US" b="0" dirty="0">
                          <a:effectLst/>
                        </a:rPr>
                        <a:t> </a:t>
                      </a:r>
                      <a:r>
                        <a:rPr lang="en-US" b="0" dirty="0" err="1">
                          <a:effectLst/>
                        </a:rPr>
                        <a:t>giáo</a:t>
                      </a:r>
                      <a:endParaRPr lang="en-US" b="0" dirty="0">
                        <a:effectLst/>
                      </a:endParaRPr>
                    </a:p>
                  </a:txBody>
                  <a:tcPr marL="47625" marR="47625" marT="47625" marB="47625">
                    <a:lnL>
                      <a:noFill/>
                    </a:lnL>
                    <a:lnR>
                      <a:noFill/>
                    </a:lnR>
                    <a:lnT>
                      <a:noFill/>
                    </a:lnT>
                    <a:lnB>
                      <a:noFill/>
                    </a:lnB>
                  </a:tcPr>
                </a:tc>
                <a:tc>
                  <a:txBody>
                    <a:bodyPr/>
                    <a:lstStyle/>
                    <a:p>
                      <a:pPr rtl="0" fontAlgn="t"/>
                      <a:r>
                        <a:rPr lang="vi-VN" b="0" dirty="0">
                          <a:effectLst/>
                        </a:rPr>
                        <a:t>- Phật giáo: cơ sở thống nhất các bộ tộc lào, ảnh hưởng mạnh đến đời sống văn hóa, xã hội Lào.</a:t>
                      </a:r>
                    </a:p>
                  </a:txBody>
                  <a:tcPr marL="47625" marR="47625" marT="47625" marB="47625">
                    <a:lnL>
                      <a:noFill/>
                    </a:lnL>
                    <a:lnR>
                      <a:noFill/>
                    </a:lnR>
                    <a:lnT>
                      <a:noFill/>
                    </a:lnT>
                    <a:lnB>
                      <a:noFill/>
                    </a:lnB>
                  </a:tcPr>
                </a:tc>
                <a:extLst>
                  <a:ext uri="{0D108BD9-81ED-4DB2-BD59-A6C34878D82A}">
                    <a16:rowId xmlns:a16="http://schemas.microsoft.com/office/drawing/2014/main" val="10001"/>
                  </a:ext>
                </a:extLst>
              </a:tr>
              <a:tr h="444559">
                <a:tc>
                  <a:txBody>
                    <a:bodyPr/>
                    <a:lstStyle/>
                    <a:p>
                      <a:pPr rtl="0" fontAlgn="t"/>
                      <a:r>
                        <a:rPr lang="vi-VN" b="0">
                          <a:effectLst/>
                        </a:rPr>
                        <a:t>Văn học</a:t>
                      </a:r>
                    </a:p>
                  </a:txBody>
                  <a:tcPr marL="47625" marR="47625" marT="47625" marB="47625">
                    <a:lnL>
                      <a:noFill/>
                    </a:lnL>
                    <a:lnR>
                      <a:noFill/>
                    </a:lnR>
                    <a:lnT>
                      <a:noFill/>
                    </a:lnT>
                    <a:lnB>
                      <a:noFill/>
                    </a:lnB>
                  </a:tcPr>
                </a:tc>
                <a:tc>
                  <a:txBody>
                    <a:bodyPr/>
                    <a:lstStyle/>
                    <a:p>
                      <a:pPr rtl="0" fontAlgn="t"/>
                      <a:r>
                        <a:rPr lang="en-US" b="0">
                          <a:effectLst/>
                        </a:rPr>
                        <a:t>Kho tàng truyện cổ tích, truyền thuyết,…</a:t>
                      </a:r>
                    </a:p>
                  </a:txBody>
                  <a:tcPr marL="47625" marR="47625" marT="47625" marB="47625">
                    <a:lnL>
                      <a:noFill/>
                    </a:lnL>
                    <a:lnR>
                      <a:noFill/>
                    </a:lnR>
                    <a:lnT>
                      <a:noFill/>
                    </a:lnT>
                    <a:lnB>
                      <a:noFill/>
                    </a:lnB>
                  </a:tcPr>
                </a:tc>
                <a:extLst>
                  <a:ext uri="{0D108BD9-81ED-4DB2-BD59-A6C34878D82A}">
                    <a16:rowId xmlns:a16="http://schemas.microsoft.com/office/drawing/2014/main" val="10002"/>
                  </a:ext>
                </a:extLst>
              </a:tr>
              <a:tr h="774541">
                <a:tc>
                  <a:txBody>
                    <a:bodyPr/>
                    <a:lstStyle/>
                    <a:p>
                      <a:pPr rtl="0" fontAlgn="t"/>
                      <a:r>
                        <a:rPr lang="en-US" b="0">
                          <a:effectLst/>
                        </a:rPr>
                        <a:t>Chữ viết</a:t>
                      </a:r>
                    </a:p>
                  </a:txBody>
                  <a:tcPr marL="47625" marR="47625" marT="47625" marB="47625">
                    <a:lnL>
                      <a:noFill/>
                    </a:lnL>
                    <a:lnR>
                      <a:noFill/>
                    </a:lnR>
                    <a:lnT>
                      <a:noFill/>
                    </a:lnT>
                    <a:lnB>
                      <a:noFill/>
                    </a:lnB>
                  </a:tcPr>
                </a:tc>
                <a:tc>
                  <a:txBody>
                    <a:bodyPr/>
                    <a:lstStyle/>
                    <a:p>
                      <a:pPr rtl="0" fontAlgn="t"/>
                      <a:r>
                        <a:rPr lang="vi-VN" b="0">
                          <a:effectLst/>
                        </a:rPr>
                        <a:t>Thế kỉ XIII, chữ Lào ra đời với các nét chữ cong</a:t>
                      </a:r>
                    </a:p>
                  </a:txBody>
                  <a:tcPr marL="47625" marR="47625" marT="47625" marB="47625">
                    <a:lnL>
                      <a:noFill/>
                    </a:lnL>
                    <a:lnR>
                      <a:noFill/>
                    </a:lnR>
                    <a:lnT>
                      <a:noFill/>
                    </a:lnT>
                    <a:lnB>
                      <a:noFill/>
                    </a:lnB>
                  </a:tcPr>
                </a:tc>
                <a:extLst>
                  <a:ext uri="{0D108BD9-81ED-4DB2-BD59-A6C34878D82A}">
                    <a16:rowId xmlns:a16="http://schemas.microsoft.com/office/drawing/2014/main" val="10003"/>
                  </a:ext>
                </a:extLst>
              </a:tr>
              <a:tr h="1104523">
                <a:tc>
                  <a:txBody>
                    <a:bodyPr/>
                    <a:lstStyle/>
                    <a:p>
                      <a:pPr rtl="0" fontAlgn="t"/>
                      <a:r>
                        <a:rPr lang="en-US" b="0">
                          <a:effectLst/>
                        </a:rPr>
                        <a:t>Phong tục</a:t>
                      </a:r>
                    </a:p>
                  </a:txBody>
                  <a:tcPr marL="47625" marR="47625" marT="47625" marB="47625">
                    <a:lnL>
                      <a:noFill/>
                    </a:lnL>
                    <a:lnR>
                      <a:noFill/>
                    </a:lnR>
                    <a:lnT>
                      <a:noFill/>
                    </a:lnT>
                    <a:lnB>
                      <a:noFill/>
                    </a:lnB>
                  </a:tcPr>
                </a:tc>
                <a:tc>
                  <a:txBody>
                    <a:bodyPr/>
                    <a:lstStyle/>
                    <a:p>
                      <a:pPr rtl="0" fontAlgn="t"/>
                      <a:r>
                        <a:rPr lang="vi-VN" b="0" dirty="0">
                          <a:effectLst/>
                        </a:rPr>
                        <a:t>Xứ sở của hội hè, người Lào thích ca hát nhảy múa (hát Lăm, múa Lăm-vông)</a:t>
                      </a:r>
                    </a:p>
                  </a:txBody>
                  <a:tcPr marL="47625" marR="47625" marT="47625" marB="47625">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30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Mô </a:t>
            </a:r>
            <a:r>
              <a:rPr lang="vi-VN" dirty="0">
                <a:solidFill>
                  <a:srgbClr val="0033CC"/>
                </a:solidFill>
                <a:latin typeface="Times New Roman" pitchFamily="18" charset="0"/>
                <a:cs typeface="Times New Roman" pitchFamily="18" charset="0"/>
              </a:rPr>
              <a:t>tả được quá trình hình thành và phát triển của Vương quốc Lào.</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Nhận </a:t>
            </a:r>
            <a:r>
              <a:rPr lang="vi-VN" dirty="0">
                <a:solidFill>
                  <a:srgbClr val="0033CC"/>
                </a:solidFill>
                <a:latin typeface="Times New Roman" pitchFamily="18" charset="0"/>
                <a:cs typeface="Times New Roman" pitchFamily="18" charset="0"/>
              </a:rPr>
              <a:t>biết và đánh giá được sự phát triển của Vương quốc Lào thời Lan Xang.</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Nêu </a:t>
            </a:r>
            <a:r>
              <a:rPr lang="vi-VN" dirty="0">
                <a:solidFill>
                  <a:srgbClr val="0033CC"/>
                </a:solidFill>
                <a:latin typeface="Times New Roman" pitchFamily="18" charset="0"/>
                <a:cs typeface="Times New Roman" pitchFamily="18" charset="0"/>
              </a:rPr>
              <a:t>được một số nét tiêu biểu về văn hoá của Vương quốc Lào.</a:t>
            </a: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20-</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13. VƯƠNG QUỐC LÀO</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0782" y="914400"/>
            <a:ext cx="9144000" cy="4983163"/>
          </a:xfrm>
        </p:spPr>
        <p:txBody>
          <a:bodyPr>
            <a:normAutofit/>
          </a:bodyPr>
          <a:lstStyle/>
          <a:p>
            <a:pPr marL="0" indent="0">
              <a:buNone/>
            </a:pPr>
            <a:r>
              <a:rPr lang="vi-VN" b="1" dirty="0" smtClean="0">
                <a:solidFill>
                  <a:srgbClr val="0033CC"/>
                </a:solidFill>
                <a:latin typeface="Times New Roman" pitchFamily="18" charset="0"/>
                <a:cs typeface="Times New Roman" pitchFamily="18" charset="0"/>
              </a:rPr>
              <a:t>1. Quá </a:t>
            </a:r>
            <a:r>
              <a:rPr lang="vi-VN" b="1" dirty="0">
                <a:solidFill>
                  <a:srgbClr val="0033CC"/>
                </a:solidFill>
                <a:latin typeface="Times New Roman" pitchFamily="18" charset="0"/>
                <a:cs typeface="Times New Roman" pitchFamily="18" charset="0"/>
              </a:rPr>
              <a:t>trình hình thành và phát triển của vương quốc Lào</a:t>
            </a:r>
            <a:r>
              <a:rPr lang="en-US" b="1" dirty="0" smtClean="0">
                <a:solidFill>
                  <a:srgbClr val="0033CC"/>
                </a:solidFill>
                <a:latin typeface="Times New Roman" pitchFamily="18" charset="0"/>
                <a:cs typeface="Times New Roman" pitchFamily="18" charset="0"/>
              </a:rPr>
              <a:t> </a:t>
            </a:r>
          </a:p>
          <a:p>
            <a:pPr marL="0" indent="0">
              <a:buNone/>
            </a:pPr>
            <a:r>
              <a:rPr lang="vi-VN" b="1" dirty="0">
                <a:solidFill>
                  <a:srgbClr val="0033CC"/>
                </a:solidFill>
                <a:latin typeface="Times New Roman" pitchFamily="18" charset="0"/>
                <a:cs typeface="Times New Roman" pitchFamily="18" charset="0"/>
              </a:rPr>
              <a:t>2. Vương quốc Lào thời Lan </a:t>
            </a:r>
            <a:r>
              <a:rPr lang="vi-VN" b="1" dirty="0" smtClean="0">
                <a:solidFill>
                  <a:srgbClr val="0033CC"/>
                </a:solidFill>
                <a:latin typeface="Times New Roman" pitchFamily="18" charset="0"/>
                <a:cs typeface="Times New Roman" pitchFamily="18" charset="0"/>
              </a:rPr>
              <a:t>Xang</a:t>
            </a:r>
            <a:endParaRPr lang="en-US" b="1" dirty="0" smtClean="0">
              <a:solidFill>
                <a:srgbClr val="0033CC"/>
              </a:solidFill>
              <a:latin typeface="Times New Roman" pitchFamily="18" charset="0"/>
              <a:cs typeface="Times New Roman" pitchFamily="18" charset="0"/>
            </a:endParaRPr>
          </a:p>
          <a:p>
            <a:pPr marL="0" indent="0">
              <a:buNone/>
            </a:pPr>
            <a:r>
              <a:rPr lang="vi-VN" b="1" dirty="0">
                <a:solidFill>
                  <a:srgbClr val="0033CC"/>
                </a:solidFill>
                <a:latin typeface="Times New Roman" pitchFamily="18" charset="0"/>
                <a:cs typeface="Times New Roman" pitchFamily="18" charset="0"/>
              </a:rPr>
              <a:t>3. Một số thành tựu tiêu biểu về văn hóa</a:t>
            </a: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852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838200"/>
          </a:xfrm>
        </p:spPr>
        <p:txBody>
          <a:bodyPr>
            <a:normAutofit/>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20-</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13. VƯƠNG QUỐC LÀO</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914400"/>
            <a:ext cx="9144000" cy="4983163"/>
          </a:xfrm>
        </p:spPr>
        <p:txBody>
          <a:bodyPr>
            <a:normAutofit/>
          </a:bodyPr>
          <a:lstStyle/>
          <a:p>
            <a:pPr marL="0" indent="0">
              <a:buNone/>
            </a:pPr>
            <a:r>
              <a:rPr lang="vi-VN" b="1" dirty="0" smtClean="0">
                <a:solidFill>
                  <a:srgbClr val="FF0000"/>
                </a:solidFill>
                <a:latin typeface="Times New Roman" pitchFamily="18" charset="0"/>
                <a:cs typeface="Times New Roman" pitchFamily="18" charset="0"/>
              </a:rPr>
              <a:t>1. Quá </a:t>
            </a:r>
            <a:r>
              <a:rPr lang="vi-VN" b="1" dirty="0">
                <a:solidFill>
                  <a:srgbClr val="FF0000"/>
                </a:solidFill>
                <a:latin typeface="Times New Roman" pitchFamily="18" charset="0"/>
                <a:cs typeface="Times New Roman" pitchFamily="18" charset="0"/>
              </a:rPr>
              <a:t>trình hình thành và phát triển của vương quốc Lào</a:t>
            </a:r>
            <a:r>
              <a:rPr lang="en-US" b="1" dirty="0" smtClean="0">
                <a:solidFill>
                  <a:srgbClr val="FF0000"/>
                </a:solidFill>
                <a:latin typeface="Times New Roman" pitchFamily="18" charset="0"/>
                <a:cs typeface="Times New Roman" pitchFamily="18" charset="0"/>
              </a:rPr>
              <a:t> </a:t>
            </a:r>
          </a:p>
          <a:p>
            <a:pPr marL="0" indent="0">
              <a:buNone/>
            </a:pP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56037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0" y="-152400"/>
            <a:ext cx="9448800" cy="7010400"/>
          </a:xfrm>
          <a:prstGeom prst="rect">
            <a:avLst/>
          </a:prstGeom>
        </p:spPr>
      </p:pic>
      <p:sp>
        <p:nvSpPr>
          <p:cNvPr id="6" name="Tiêu đề 1"/>
          <p:cNvSpPr txBox="1">
            <a:spLocks/>
          </p:cNvSpPr>
          <p:nvPr/>
        </p:nvSpPr>
        <p:spPr>
          <a:xfrm>
            <a:off x="3886200" y="609599"/>
            <a:ext cx="2133600" cy="533401"/>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Times New Roman" pitchFamily="18" charset="0"/>
                <a:cs typeface="Times New Roman" pitchFamily="18" charset="0"/>
              </a:rPr>
              <a:t>LAN XANG</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47473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1"/>
            <a:ext cx="9982200" cy="579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567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vi-VN" sz="3600" b="1" dirty="0" smtClean="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Dựa </a:t>
            </a:r>
            <a:r>
              <a:rPr lang="vi-VN" sz="3600" b="1" dirty="0">
                <a:solidFill>
                  <a:srgbClr val="FF0000"/>
                </a:solidFill>
                <a:latin typeface="Times New Roman" pitchFamily="18" charset="0"/>
                <a:cs typeface="Times New Roman" pitchFamily="18" charset="0"/>
              </a:rPr>
              <a:t>vào sơ đồ 13.1 và thông tin trong bài, em hãy mô tả quá trình hình thành và phát triển của vương quốc Lào.</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420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2305</Words>
  <Application>Microsoft Office PowerPoint</Application>
  <PresentationFormat>On-screen Show (4:3)</PresentationFormat>
  <Paragraphs>182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Tiết 20-BÀI 13. VƯƠNG QUỐC LÀO</vt:lpstr>
      <vt:lpstr>Tiết 20-BÀI 13. VƯƠNG QUỐC LÀO</vt:lpstr>
      <vt:lpstr>Tiết 20-BÀI 13. VƯƠNG QUỐC LÀO</vt:lpstr>
      <vt:lpstr>MỤC TIÊU</vt:lpstr>
      <vt:lpstr>Tiết 20-BÀI 13. VƯƠNG QUỐC LÀO</vt:lpstr>
      <vt:lpstr>Tiết 20-BÀI 13. VƯƠNG QUỐC LÀO</vt:lpstr>
      <vt:lpstr>PowerPoint Presentation</vt:lpstr>
      <vt:lpstr>PowerPoint Presentation</vt:lpstr>
      <vt:lpstr>THẢO LUẬN NHÓM</vt:lpstr>
      <vt:lpstr>PowerPoint Presentation</vt:lpstr>
      <vt:lpstr>Tiết 20-BÀI 13. VƯƠNG QUỐC LÀO</vt:lpstr>
      <vt:lpstr>BÀI 13. VƯƠNG QUỐC LÀO</vt:lpstr>
      <vt:lpstr>THẢO LUẬN NHÓM</vt:lpstr>
      <vt:lpstr>PowerPoint Presentation</vt:lpstr>
      <vt:lpstr>K</vt:lpstr>
      <vt:lpstr>PowerPoint Presentation</vt:lpstr>
      <vt:lpstr>BÀI 13. VƯƠNG QUỐC LÀO</vt:lpstr>
      <vt:lpstr>PowerPoint Presentation</vt:lpstr>
      <vt:lpstr>PowerPoint Presentation</vt:lpstr>
      <vt:lpstr>PowerPoint Presentation</vt:lpstr>
      <vt:lpstr>THẢO LUẬN NHÓM</vt:lpstr>
      <vt:lpstr>PowerPoint Presentation</vt:lpstr>
      <vt:lpstr>BÀI 13. VƯƠNG QUỐC LÀO</vt:lpstr>
      <vt:lpstr>PowerPoint Presentation</vt:lpstr>
      <vt:lpstr>PowerPoint Presentation</vt:lpstr>
      <vt:lpstr> Thông qua bức tranh khảm gạch màu ở chùa Xiêng Thông, thế kỉ XVI ta có thể thấy những giá trị văn hóa truyền thống nào của lào đến nay vẫn được bảo tồn và phát triển ?  </vt:lpstr>
      <vt:lpstr>HƯỚNG DẪN TỰ HỌC  </vt:lpstr>
      <vt:lpstr>HƯỚNG DẪN TỰ HỌC  </vt:lpstr>
      <vt:lpstr>LUYỆN TẬP</vt:lpstr>
      <vt:lpstr>PowerPoint Presentation</vt:lpstr>
      <vt:lpstr>PowerPoint Presentation</vt:lpstr>
      <vt:lpstr>LUYỆN TẬP</vt:lpstr>
      <vt:lpstr>PowerPoint Presentation</vt:lpstr>
      <vt:lpstr>VẬN DỤNG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21AK22</cp:lastModifiedBy>
  <cp:revision>273</cp:revision>
  <dcterms:created xsi:type="dcterms:W3CDTF">2006-08-16T00:00:00Z</dcterms:created>
  <dcterms:modified xsi:type="dcterms:W3CDTF">2025-01-17T01:31:34Z</dcterms:modified>
</cp:coreProperties>
</file>