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50" r:id="rId2"/>
    <p:sldId id="335" r:id="rId3"/>
    <p:sldId id="357" r:id="rId4"/>
    <p:sldId id="351" r:id="rId5"/>
    <p:sldId id="328" r:id="rId6"/>
    <p:sldId id="339" r:id="rId7"/>
    <p:sldId id="334" r:id="rId8"/>
    <p:sldId id="333" r:id="rId9"/>
    <p:sldId id="342" r:id="rId10"/>
    <p:sldId id="330" r:id="rId11"/>
    <p:sldId id="331" r:id="rId12"/>
    <p:sldId id="345" r:id="rId13"/>
    <p:sldId id="346" r:id="rId14"/>
    <p:sldId id="315" r:id="rId15"/>
    <p:sldId id="337" r:id="rId16"/>
    <p:sldId id="349" r:id="rId17"/>
    <p:sldId id="338" r:id="rId18"/>
    <p:sldId id="336" r:id="rId19"/>
    <p:sldId id="340" r:id="rId20"/>
    <p:sldId id="341" r:id="rId21"/>
    <p:sldId id="329" r:id="rId22"/>
    <p:sldId id="343" r:id="rId23"/>
    <p:sldId id="344" r:id="rId24"/>
    <p:sldId id="327" r:id="rId25"/>
    <p:sldId id="347" r:id="rId26"/>
    <p:sldId id="332" r:id="rId27"/>
    <p:sldId id="359" r:id="rId28"/>
    <p:sldId id="360" r:id="rId29"/>
    <p:sldId id="356" r:id="rId30"/>
    <p:sldId id="361" r:id="rId31"/>
    <p:sldId id="259" r:id="rId32"/>
    <p:sldId id="294" r:id="rId33"/>
    <p:sldId id="289" r:id="rId34"/>
    <p:sldId id="317" r:id="rId35"/>
    <p:sldId id="362" r:id="rId36"/>
    <p:sldId id="301" r:id="rId37"/>
    <p:sldId id="321" r:id="rId38"/>
    <p:sldId id="348" r:id="rId39"/>
    <p:sldId id="318" r:id="rId40"/>
    <p:sldId id="316" r:id="rId41"/>
    <p:sldId id="309" r:id="rId42"/>
    <p:sldId id="323" r:id="rId43"/>
    <p:sldId id="303" r:id="rId44"/>
    <p:sldId id="300" r:id="rId45"/>
    <p:sldId id="325" r:id="rId46"/>
    <p:sldId id="311" r:id="rId47"/>
    <p:sldId id="354" r:id="rId48"/>
    <p:sldId id="299" r:id="rId49"/>
    <p:sldId id="353" r:id="rId50"/>
    <p:sldId id="305" r:id="rId51"/>
    <p:sldId id="282" r:id="rId52"/>
    <p:sldId id="313" r:id="rId53"/>
    <p:sldId id="312" r:id="rId54"/>
    <p:sldId id="304" r:id="rId55"/>
    <p:sldId id="352" r:id="rId56"/>
    <p:sldId id="310" r:id="rId57"/>
    <p:sldId id="266" r:id="rId58"/>
    <p:sldId id="35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3FA12"/>
    <a:srgbClr val="CCFFFF"/>
    <a:srgbClr val="CCFF66"/>
    <a:srgbClr val="00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660"/>
  </p:normalViewPr>
  <p:slideViewPr>
    <p:cSldViewPr>
      <p:cViewPr varScale="1">
        <p:scale>
          <a:sx n="69" d="100"/>
          <a:sy n="69" d="100"/>
        </p:scale>
        <p:origin x="13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AEB8F-D4D9-4BC0-A847-552D51F4625D}" type="datetimeFigureOut">
              <a:rPr lang="vi-VN" smtClean="0"/>
              <a:t>16/01/2025</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A5FCA-EE5B-4669-B69F-2E50C92FEAE7}" type="slidenum">
              <a:rPr lang="vi-VN" smtClean="0"/>
              <a:t>‹#›</a:t>
            </a:fld>
            <a:endParaRPr lang="vi-VN"/>
          </a:p>
        </p:txBody>
      </p:sp>
    </p:spTree>
    <p:extLst>
      <p:ext uri="{BB962C8B-B14F-4D97-AF65-F5344CB8AC3E}">
        <p14:creationId xmlns:p14="http://schemas.microsoft.com/office/powerpoint/2010/main" val="390526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9E9A5FCA-EE5B-4669-B69F-2E50C92FEAE7}" type="slidenum">
              <a:rPr lang="vi-VN" smtClean="0"/>
              <a:t>30</a:t>
            </a:fld>
            <a:endParaRPr lang="vi-VN"/>
          </a:p>
        </p:txBody>
      </p:sp>
    </p:spTree>
    <p:extLst>
      <p:ext uri="{BB962C8B-B14F-4D97-AF65-F5344CB8AC3E}">
        <p14:creationId xmlns:p14="http://schemas.microsoft.com/office/powerpoint/2010/main" val="44783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1565564"/>
            <a:ext cx="8229600" cy="1828800"/>
          </a:xfrm>
        </p:spPr>
        <p:txBody>
          <a:bodyPr>
            <a:normAutofit/>
          </a:bodyPr>
          <a:lstStyle/>
          <a:p>
            <a:r>
              <a:rPr lang="en-US" b="1" dirty="0" err="1" smtClean="0">
                <a:solidFill>
                  <a:srgbClr val="FF0000"/>
                </a:solidFill>
                <a:latin typeface="Times New Roman" panose="02020603050405020304" pitchFamily="18" charset="0"/>
                <a:cs typeface="Times New Roman" panose="02020603050405020304" pitchFamily="18" charset="0"/>
              </a:rPr>
              <a:t>Ghi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tên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quốc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gia</a:t>
            </a:r>
            <a:r>
              <a:rPr lang="en-US" b="1" dirty="0" smtClean="0">
                <a:solidFill>
                  <a:srgbClr val="FF0000"/>
                </a:solidFill>
                <a:latin typeface="Times New Roman" panose="02020603050405020304" pitchFamily="18" charset="0"/>
                <a:cs typeface="Times New Roman" panose="02020603050405020304" pitchFamily="18" charset="0"/>
              </a:rPr>
              <a:t>(</a:t>
            </a:r>
            <a:r>
              <a:rPr lang="en-US" b="1" dirty="0" err="1" smtClean="0">
                <a:solidFill>
                  <a:srgbClr val="FF0000"/>
                </a:solidFill>
                <a:latin typeface="Times New Roman" panose="02020603050405020304" pitchFamily="18" charset="0"/>
                <a:cs typeface="Times New Roman" panose="02020603050405020304" pitchFamily="18" charset="0"/>
              </a:rPr>
              <a:t>nước</a:t>
            </a:r>
            <a:r>
              <a:rPr lang="en-US" b="1" dirty="0" smtClean="0">
                <a:solidFill>
                  <a:srgbClr val="FF0000"/>
                </a:solidFill>
                <a:latin typeface="Times New Roman" panose="02020603050405020304" pitchFamily="18" charset="0"/>
                <a:cs typeface="Times New Roman" panose="02020603050405020304" pitchFamily="18" charset="0"/>
              </a:rPr>
              <a:t>)qua </a:t>
            </a:r>
            <a:r>
              <a:rPr lang="en-US" b="1" dirty="0" err="1" smtClean="0">
                <a:solidFill>
                  <a:srgbClr val="FF0000"/>
                </a:solidFill>
                <a:latin typeface="Times New Roman" panose="02020603050405020304" pitchFamily="18" charset="0"/>
                <a:cs typeface="Times New Roman" panose="02020603050405020304" pitchFamily="18" charset="0"/>
              </a:rPr>
              <a:t>quan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sát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cờ</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của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quốc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gia</a:t>
            </a:r>
            <a:r>
              <a:rPr lang="en-US" b="1" dirty="0" smtClean="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4" name="Title 2"/>
          <p:cNvSpPr txBox="1">
            <a:spLocks/>
          </p:cNvSpPr>
          <p:nvPr/>
        </p:nvSpPr>
        <p:spPr>
          <a:xfrm>
            <a:off x="2514600" y="76200"/>
            <a:ext cx="4191000" cy="1524000"/>
          </a:xfrm>
          <a:prstGeom prst="rect">
            <a:avLst/>
          </a:prstGeom>
          <a:solidFill>
            <a:srgbClr val="CCFF6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u="sng" dirty="0" smtClean="0">
                <a:solidFill>
                  <a:srgbClr val="FF0000"/>
                </a:solidFill>
                <a:latin typeface="Times New Roman" panose="02020603050405020304" pitchFamily="18" charset="0"/>
                <a:cs typeface="Times New Roman" panose="02020603050405020304" pitchFamily="18" charset="0"/>
              </a:rPr>
              <a:t>TRÒ CHƠI</a:t>
            </a:r>
            <a:endParaRPr lang="en-US"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4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9524999"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1025434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9448800" cy="579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3223240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960120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1805153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9906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1448831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92964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2877735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600200"/>
          </a:xfrm>
        </p:spPr>
        <p:txBody>
          <a:bodyPr>
            <a:normAutofit/>
          </a:bodyPr>
          <a:lstStyle/>
          <a:p>
            <a:r>
              <a:rPr lang="en-US" b="1" dirty="0" smtClean="0">
                <a:solidFill>
                  <a:srgbClr val="FF0000"/>
                </a:solidFill>
                <a:latin typeface="Times New Roman" panose="02020603050405020304" pitchFamily="18" charset="0"/>
                <a:cs typeface="Times New Roman" panose="02020603050405020304" pitchFamily="18" charset="0"/>
              </a:rPr>
              <a:t>HẾT GIỜ</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lstStyle/>
          <a:p>
            <a:endParaRPr lang="vi-VN"/>
          </a:p>
        </p:txBody>
      </p:sp>
    </p:spTree>
    <p:extLst>
      <p:ext uri="{BB962C8B-B14F-4D97-AF65-F5344CB8AC3E}">
        <p14:creationId xmlns:p14="http://schemas.microsoft.com/office/powerpoint/2010/main" val="793585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b="1" dirty="0" smtClean="0">
                <a:solidFill>
                  <a:srgbClr val="FF0000"/>
                </a:solidFill>
                <a:latin typeface="Times New Roman" panose="02020603050405020304" pitchFamily="18" charset="0"/>
                <a:cs typeface="Times New Roman" panose="02020603050405020304" pitchFamily="18" charset="0"/>
              </a:rPr>
              <a:t>1- BRU NÂY</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Cờ các nước Đông Nam Á, quốc kỳ 11 nước Đông Nam Á - META.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 y="838200"/>
            <a:ext cx="96774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12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2- CAM PU CHIA </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6146"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50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3- ĐÔNG TI MO</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11266"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92202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4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927"/>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4- IN ĐÔ NÊ XI A</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9218"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122218"/>
            <a:ext cx="9448800" cy="573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8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1026" name="Picture 2" descr="Biểu tượng các nước Đông Nam Á: Đông Nam Á là một khu vực đa dạng về văn hóa, lịch sử và truyền thống. Biểu tượng các quốc gia trong khu vực này đại diện cho nền văn hóa đa dạng và khả năng chịu đựng của người dân. Từ ánh mắt linh thiêng của Buddha của Thái Lan đến đại bàng phong cách của Philippines, mỗi biểu tượng đều có một câu chuyện đặc biệt để kể. Hãy khám phá bức tranh đa sắc màu của Đông Nam Á qua các biểu tượng của nó."/>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10287000"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4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6927"/>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5- LÀO</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0600"/>
            <a:ext cx="929639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0"/>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6-MA LAI XI A</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9220199"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2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4636"/>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7-MI AN MA</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952499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14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14745"/>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8-PHI LÍP PIN</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94488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1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8545"/>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9-THÁI LAN</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170"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96012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10-VIỆT NAM</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9296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12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855"/>
            <a:ext cx="8229600" cy="11430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11-XIN GA PO</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990600"/>
            <a:ext cx="92202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8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1600200"/>
            <a:ext cx="9144000" cy="1295400"/>
          </a:xfrm>
          <a:solidFill>
            <a:srgbClr val="CCFFFF"/>
          </a:solidFill>
        </p:spPr>
        <p:txBody>
          <a:bodyPr>
            <a:normAutofit/>
          </a:bodyPr>
          <a:lstStyle/>
          <a:p>
            <a:r>
              <a:rPr lang="en-US" sz="4000" b="1" u="sng" dirty="0" smtClean="0">
                <a:solidFill>
                  <a:srgbClr val="FF0000"/>
                </a:solidFill>
                <a:latin typeface="Times New Roman" pitchFamily="18" charset="0"/>
                <a:cs typeface="Times New Roman" pitchFamily="18" charset="0"/>
              </a:rPr>
              <a:t>ĐÁP ÁN</a:t>
            </a:r>
            <a:endParaRPr lang="en-US" sz="40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2753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88349693"/>
              </p:ext>
            </p:extLst>
          </p:nvPr>
        </p:nvGraphicFramePr>
        <p:xfrm>
          <a:off x="27709" y="-55328"/>
          <a:ext cx="8887691" cy="6913327"/>
        </p:xfrm>
        <a:graphic>
          <a:graphicData uri="http://schemas.openxmlformats.org/drawingml/2006/table">
            <a:tbl>
              <a:tblPr firstRow="1" bandRow="1">
                <a:tableStyleId>{5C22544A-7EE6-4342-B048-85BDC9FD1C3A}</a:tableStyleId>
              </a:tblPr>
              <a:tblGrid>
                <a:gridCol w="1760446">
                  <a:extLst>
                    <a:ext uri="{9D8B030D-6E8A-4147-A177-3AD203B41FA5}">
                      <a16:colId xmlns:a16="http://schemas.microsoft.com/office/drawing/2014/main" val="20000"/>
                    </a:ext>
                  </a:extLst>
                </a:gridCol>
                <a:gridCol w="7127245">
                  <a:extLst>
                    <a:ext uri="{9D8B030D-6E8A-4147-A177-3AD203B41FA5}">
                      <a16:colId xmlns:a16="http://schemas.microsoft.com/office/drawing/2014/main" val="20001"/>
                    </a:ext>
                  </a:extLst>
                </a:gridCol>
              </a:tblGrid>
              <a:tr h="583177">
                <a:tc>
                  <a:txBody>
                    <a:bodyPr/>
                    <a:lstStyle/>
                    <a:p>
                      <a:r>
                        <a:rPr lang="en-US" sz="2400" dirty="0" smtClean="0">
                          <a:solidFill>
                            <a:srgbClr val="FF0000"/>
                          </a:solidFill>
                        </a:rPr>
                        <a:t>STT</a:t>
                      </a:r>
                      <a:endParaRPr lang="en-US" sz="2400" dirty="0">
                        <a:solidFill>
                          <a:srgbClr val="FF0000"/>
                        </a:solidFill>
                      </a:endParaRPr>
                    </a:p>
                  </a:txBody>
                  <a:tcPr>
                    <a:solidFill>
                      <a:schemeClr val="bg2"/>
                    </a:solidFill>
                  </a:tcPr>
                </a:tc>
                <a:tc>
                  <a:txBody>
                    <a:bodyPr/>
                    <a:lstStyle/>
                    <a:p>
                      <a:r>
                        <a:rPr lang="en-US" sz="2400" dirty="0" smtClean="0">
                          <a:solidFill>
                            <a:srgbClr val="FF0000"/>
                          </a:solidFill>
                        </a:rPr>
                        <a:t>TÊN</a:t>
                      </a:r>
                      <a:r>
                        <a:rPr lang="en-US" sz="2400" baseline="0" dirty="0" smtClean="0">
                          <a:solidFill>
                            <a:srgbClr val="FF0000"/>
                          </a:solidFill>
                        </a:rPr>
                        <a:t> QUỐC GIA</a:t>
                      </a:r>
                      <a:endParaRPr lang="en-US" sz="2400" dirty="0">
                        <a:solidFill>
                          <a:srgbClr val="FF0000"/>
                        </a:solidFill>
                      </a:endParaRPr>
                    </a:p>
                  </a:txBody>
                  <a:tcPr>
                    <a:solidFill>
                      <a:schemeClr val="bg2"/>
                    </a:solidFill>
                  </a:tcPr>
                </a:tc>
                <a:extLst>
                  <a:ext uri="{0D108BD9-81ED-4DB2-BD59-A6C34878D82A}">
                    <a16:rowId xmlns:a16="http://schemas.microsoft.com/office/drawing/2014/main" val="10000"/>
                  </a:ext>
                </a:extLst>
              </a:tr>
              <a:tr h="566518">
                <a:tc>
                  <a:txBody>
                    <a:bodyPr/>
                    <a:lstStyle/>
                    <a:p>
                      <a:r>
                        <a:rPr lang="en-US" sz="2400" b="1" dirty="0" smtClean="0">
                          <a:solidFill>
                            <a:srgbClr val="0033CC"/>
                          </a:solidFill>
                          <a:latin typeface="Times New Roman" pitchFamily="18" charset="0"/>
                          <a:cs typeface="Times New Roman" pitchFamily="18" charset="0"/>
                        </a:rPr>
                        <a:t>1</a:t>
                      </a:r>
                      <a:endParaRPr lang="en-US" sz="2400" b="1" dirty="0">
                        <a:solidFill>
                          <a:srgbClr val="0033CC"/>
                        </a:solidFill>
                        <a:latin typeface="Times New Roman" pitchFamily="18" charset="0"/>
                        <a:cs typeface="Times New Roman" pitchFamily="18" charset="0"/>
                      </a:endParaRPr>
                    </a:p>
                  </a:txBody>
                  <a:tcPr>
                    <a:solidFill>
                      <a:schemeClr val="bg2"/>
                    </a:solidFill>
                  </a:tcPr>
                </a:tc>
                <a:tc>
                  <a:txBody>
                    <a:bodyPr/>
                    <a:lstStyle/>
                    <a:p>
                      <a:endParaRPr lang="en-US" sz="2800" dirty="0">
                        <a:solidFill>
                          <a:srgbClr val="FF0000"/>
                        </a:solidFill>
                      </a:endParaRPr>
                    </a:p>
                  </a:txBody>
                  <a:tcPr>
                    <a:solidFill>
                      <a:schemeClr val="bg2"/>
                    </a:solidFill>
                  </a:tcPr>
                </a:tc>
                <a:extLst>
                  <a:ext uri="{0D108BD9-81ED-4DB2-BD59-A6C34878D82A}">
                    <a16:rowId xmlns:a16="http://schemas.microsoft.com/office/drawing/2014/main" val="10001"/>
                  </a:ext>
                </a:extLst>
              </a:tr>
              <a:tr h="644021">
                <a:tc>
                  <a:txBody>
                    <a:bodyPr/>
                    <a:lstStyle/>
                    <a:p>
                      <a:r>
                        <a:rPr lang="en-US" sz="2400" b="1" dirty="0" smtClean="0">
                          <a:solidFill>
                            <a:srgbClr val="0033CC"/>
                          </a:solidFill>
                        </a:rPr>
                        <a:t>2</a:t>
                      </a:r>
                      <a:endParaRPr lang="en-US" sz="2400" b="1" dirty="0">
                        <a:solidFill>
                          <a:srgbClr val="0033CC"/>
                        </a:solidFill>
                      </a:endParaRPr>
                    </a:p>
                  </a:txBody>
                  <a:tcPr>
                    <a:solidFill>
                      <a:schemeClr val="bg2"/>
                    </a:solidFill>
                  </a:tcPr>
                </a:tc>
                <a:tc>
                  <a:txBody>
                    <a:bodyPr/>
                    <a:lstStyle/>
                    <a:p>
                      <a:endParaRPr lang="en-US" sz="2800" dirty="0">
                        <a:solidFill>
                          <a:srgbClr val="FF0000"/>
                        </a:solidFill>
                      </a:endParaRPr>
                    </a:p>
                  </a:txBody>
                  <a:tcPr>
                    <a:solidFill>
                      <a:schemeClr val="bg2"/>
                    </a:solidFill>
                  </a:tcPr>
                </a:tc>
                <a:extLst>
                  <a:ext uri="{0D108BD9-81ED-4DB2-BD59-A6C34878D82A}">
                    <a16:rowId xmlns:a16="http://schemas.microsoft.com/office/drawing/2014/main" val="10002"/>
                  </a:ext>
                </a:extLst>
              </a:tr>
              <a:tr h="566518">
                <a:tc>
                  <a:txBody>
                    <a:bodyPr/>
                    <a:lstStyle/>
                    <a:p>
                      <a:r>
                        <a:rPr lang="en-US" sz="2400" b="1" dirty="0" smtClean="0">
                          <a:solidFill>
                            <a:srgbClr val="0033CC"/>
                          </a:solidFill>
                        </a:rPr>
                        <a:t>3</a:t>
                      </a:r>
                      <a:endParaRPr lang="en-US" sz="2400" b="1" dirty="0">
                        <a:solidFill>
                          <a:srgbClr val="0033CC"/>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FF0000"/>
                        </a:solidFill>
                      </a:endParaRPr>
                    </a:p>
                  </a:txBody>
                  <a:tcPr>
                    <a:solidFill>
                      <a:schemeClr val="bg2"/>
                    </a:solidFill>
                  </a:tcPr>
                </a:tc>
                <a:extLst>
                  <a:ext uri="{0D108BD9-81ED-4DB2-BD59-A6C34878D82A}">
                    <a16:rowId xmlns:a16="http://schemas.microsoft.com/office/drawing/2014/main" val="10003"/>
                  </a:ext>
                </a:extLst>
              </a:tr>
              <a:tr h="566518">
                <a:tc>
                  <a:txBody>
                    <a:bodyPr/>
                    <a:lstStyle/>
                    <a:p>
                      <a:r>
                        <a:rPr lang="en-US" sz="2400" b="1" dirty="0" smtClean="0">
                          <a:solidFill>
                            <a:srgbClr val="0033CC"/>
                          </a:solidFill>
                        </a:rPr>
                        <a:t>4</a:t>
                      </a:r>
                      <a:endParaRPr lang="en-US" sz="2400" b="1" dirty="0">
                        <a:solidFill>
                          <a:srgbClr val="0033CC"/>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FF0000"/>
                        </a:solidFill>
                      </a:endParaRPr>
                    </a:p>
                  </a:txBody>
                  <a:tcPr>
                    <a:solidFill>
                      <a:schemeClr val="bg2"/>
                    </a:solidFill>
                  </a:tcPr>
                </a:tc>
                <a:extLst>
                  <a:ext uri="{0D108BD9-81ED-4DB2-BD59-A6C34878D82A}">
                    <a16:rowId xmlns:a16="http://schemas.microsoft.com/office/drawing/2014/main" val="10004"/>
                  </a:ext>
                </a:extLst>
              </a:tr>
              <a:tr h="566518">
                <a:tc>
                  <a:txBody>
                    <a:bodyPr/>
                    <a:lstStyle/>
                    <a:p>
                      <a:r>
                        <a:rPr lang="en-US" sz="2400" b="1" dirty="0" smtClean="0">
                          <a:solidFill>
                            <a:srgbClr val="0033CC"/>
                          </a:solidFill>
                        </a:rPr>
                        <a:t>5</a:t>
                      </a:r>
                      <a:endParaRPr lang="en-US" sz="2400" b="1" dirty="0">
                        <a:solidFill>
                          <a:srgbClr val="0033CC"/>
                        </a:solidFill>
                      </a:endParaRPr>
                    </a:p>
                  </a:txBody>
                  <a:tcPr>
                    <a:solidFill>
                      <a:schemeClr val="bg2"/>
                    </a:solidFill>
                  </a:tcPr>
                </a:tc>
                <a:tc>
                  <a:txBody>
                    <a:bodyPr/>
                    <a:lstStyle/>
                    <a:p>
                      <a:endParaRPr lang="en-US" sz="2800" dirty="0">
                        <a:solidFill>
                          <a:srgbClr val="FF0000"/>
                        </a:solidFill>
                      </a:endParaRPr>
                    </a:p>
                  </a:txBody>
                  <a:tcPr>
                    <a:solidFill>
                      <a:schemeClr val="bg2"/>
                    </a:solidFill>
                  </a:tcPr>
                </a:tc>
                <a:extLst>
                  <a:ext uri="{0D108BD9-81ED-4DB2-BD59-A6C34878D82A}">
                    <a16:rowId xmlns:a16="http://schemas.microsoft.com/office/drawing/2014/main" val="10005"/>
                  </a:ext>
                </a:extLst>
              </a:tr>
              <a:tr h="566518">
                <a:tc>
                  <a:txBody>
                    <a:bodyPr/>
                    <a:lstStyle/>
                    <a:p>
                      <a:r>
                        <a:rPr lang="en-US" sz="2400" b="1" dirty="0" smtClean="0">
                          <a:solidFill>
                            <a:srgbClr val="0033CC"/>
                          </a:solidFill>
                        </a:rPr>
                        <a:t>6</a:t>
                      </a:r>
                      <a:endParaRPr lang="en-US" sz="2400" b="1" dirty="0">
                        <a:solidFill>
                          <a:srgbClr val="0033CC"/>
                        </a:solidFill>
                      </a:endParaRPr>
                    </a:p>
                  </a:txBody>
                  <a:tcPr>
                    <a:solidFill>
                      <a:schemeClr val="bg2"/>
                    </a:solidFill>
                  </a:tcPr>
                </a:tc>
                <a:tc>
                  <a:txBody>
                    <a:bodyPr/>
                    <a:lstStyle/>
                    <a:p>
                      <a:endParaRPr lang="en-US" sz="2800" dirty="0">
                        <a:solidFill>
                          <a:srgbClr val="FF0000"/>
                        </a:solidFill>
                      </a:endParaRPr>
                    </a:p>
                  </a:txBody>
                  <a:tcPr>
                    <a:solidFill>
                      <a:schemeClr val="bg2"/>
                    </a:solidFill>
                  </a:tcPr>
                </a:tc>
                <a:extLst>
                  <a:ext uri="{0D108BD9-81ED-4DB2-BD59-A6C34878D82A}">
                    <a16:rowId xmlns:a16="http://schemas.microsoft.com/office/drawing/2014/main" val="10006"/>
                  </a:ext>
                </a:extLst>
              </a:tr>
              <a:tr h="609213">
                <a:tc>
                  <a:txBody>
                    <a:bodyPr/>
                    <a:lstStyle/>
                    <a:p>
                      <a:r>
                        <a:rPr lang="en-US" sz="2400" b="1" dirty="0" smtClean="0">
                          <a:solidFill>
                            <a:srgbClr val="0033CC"/>
                          </a:solidFill>
                        </a:rPr>
                        <a:t>7</a:t>
                      </a:r>
                      <a:endParaRPr lang="en-US" sz="2400" b="1" dirty="0">
                        <a:solidFill>
                          <a:srgbClr val="0033CC"/>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FF0000"/>
                        </a:solidFill>
                      </a:endParaRPr>
                    </a:p>
                  </a:txBody>
                  <a:tcPr>
                    <a:solidFill>
                      <a:schemeClr val="bg2"/>
                    </a:solidFill>
                  </a:tcPr>
                </a:tc>
                <a:extLst>
                  <a:ext uri="{0D108BD9-81ED-4DB2-BD59-A6C34878D82A}">
                    <a16:rowId xmlns:a16="http://schemas.microsoft.com/office/drawing/2014/main" val="10007"/>
                  </a:ext>
                </a:extLst>
              </a:tr>
              <a:tr h="583180">
                <a:tc>
                  <a:txBody>
                    <a:bodyPr/>
                    <a:lstStyle/>
                    <a:p>
                      <a:r>
                        <a:rPr lang="en-US" sz="2400" b="1" dirty="0" smtClean="0">
                          <a:solidFill>
                            <a:srgbClr val="0033CC"/>
                          </a:solidFill>
                        </a:rPr>
                        <a:t>8</a:t>
                      </a:r>
                      <a:endParaRPr lang="en-US" sz="2400" b="1" dirty="0">
                        <a:solidFill>
                          <a:srgbClr val="0033CC"/>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FF0000"/>
                        </a:solidFill>
                      </a:endParaRPr>
                    </a:p>
                  </a:txBody>
                  <a:tcPr>
                    <a:solidFill>
                      <a:schemeClr val="bg2"/>
                    </a:solidFill>
                  </a:tcPr>
                </a:tc>
                <a:extLst>
                  <a:ext uri="{0D108BD9-81ED-4DB2-BD59-A6C34878D82A}">
                    <a16:rowId xmlns:a16="http://schemas.microsoft.com/office/drawing/2014/main" val="517714626"/>
                  </a:ext>
                </a:extLst>
              </a:tr>
              <a:tr h="544607">
                <a:tc>
                  <a:txBody>
                    <a:bodyPr/>
                    <a:lstStyle/>
                    <a:p>
                      <a:r>
                        <a:rPr lang="en-US" sz="2400" b="1" dirty="0" smtClean="0">
                          <a:solidFill>
                            <a:srgbClr val="0033CC"/>
                          </a:solidFill>
                        </a:rPr>
                        <a:t>9</a:t>
                      </a:r>
                      <a:endParaRPr lang="en-US" sz="2400" b="1" dirty="0">
                        <a:solidFill>
                          <a:srgbClr val="0033CC"/>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FF0000"/>
                        </a:solidFill>
                      </a:endParaRPr>
                    </a:p>
                  </a:txBody>
                  <a:tcPr>
                    <a:solidFill>
                      <a:schemeClr val="bg2"/>
                    </a:solidFill>
                  </a:tcPr>
                </a:tc>
                <a:extLst>
                  <a:ext uri="{0D108BD9-81ED-4DB2-BD59-A6C34878D82A}">
                    <a16:rowId xmlns:a16="http://schemas.microsoft.com/office/drawing/2014/main" val="2522924666"/>
                  </a:ext>
                </a:extLst>
              </a:tr>
              <a:tr h="550021">
                <a:tc>
                  <a:txBody>
                    <a:bodyPr/>
                    <a:lstStyle/>
                    <a:p>
                      <a:r>
                        <a:rPr lang="en-US" sz="2400" b="1" dirty="0" smtClean="0">
                          <a:solidFill>
                            <a:srgbClr val="0033CC"/>
                          </a:solidFill>
                        </a:rPr>
                        <a:t>10</a:t>
                      </a:r>
                      <a:endParaRPr lang="en-US" sz="2400" b="1" dirty="0">
                        <a:solidFill>
                          <a:srgbClr val="0033CC"/>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FF0000"/>
                        </a:solidFill>
                      </a:endParaRPr>
                    </a:p>
                  </a:txBody>
                  <a:tcPr>
                    <a:solidFill>
                      <a:schemeClr val="bg2"/>
                    </a:solidFill>
                  </a:tcPr>
                </a:tc>
                <a:extLst>
                  <a:ext uri="{0D108BD9-81ED-4DB2-BD59-A6C34878D82A}">
                    <a16:rowId xmlns:a16="http://schemas.microsoft.com/office/drawing/2014/main" val="4119573247"/>
                  </a:ext>
                </a:extLst>
              </a:tr>
              <a:tr h="566518">
                <a:tc>
                  <a:txBody>
                    <a:bodyPr/>
                    <a:lstStyle/>
                    <a:p>
                      <a:r>
                        <a:rPr lang="en-US" sz="2400" b="1" dirty="0" smtClean="0">
                          <a:solidFill>
                            <a:srgbClr val="0033CC"/>
                          </a:solidFill>
                        </a:rPr>
                        <a:t>11</a:t>
                      </a:r>
                      <a:endParaRPr lang="en-US" sz="2400" b="1" dirty="0">
                        <a:solidFill>
                          <a:srgbClr val="0033CC"/>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solidFill>
                          <a:srgbClr val="FF0000"/>
                        </a:solidFill>
                      </a:endParaRPr>
                    </a:p>
                  </a:txBody>
                  <a:tcPr>
                    <a:solidFill>
                      <a:schemeClr val="bg2"/>
                    </a:solidFill>
                  </a:tcPr>
                </a:tc>
                <a:extLst>
                  <a:ext uri="{0D108BD9-81ED-4DB2-BD59-A6C34878D82A}">
                    <a16:rowId xmlns:a16="http://schemas.microsoft.com/office/drawing/2014/main" val="1045891487"/>
                  </a:ext>
                </a:extLst>
              </a:tr>
            </a:tbl>
          </a:graphicData>
        </a:graphic>
      </p:graphicFrame>
      <p:sp>
        <p:nvSpPr>
          <p:cNvPr id="3" name="Rectangle 2"/>
          <p:cNvSpPr/>
          <p:nvPr/>
        </p:nvSpPr>
        <p:spPr>
          <a:xfrm>
            <a:off x="2276773" y="3913705"/>
            <a:ext cx="1696298" cy="523220"/>
          </a:xfrm>
          <a:prstGeom prst="rect">
            <a:avLst/>
          </a:prstGeom>
          <a:solidFill>
            <a:schemeClr val="bg2"/>
          </a:solidFill>
          <a:ln>
            <a:solidFill>
              <a:srgbClr val="7030A0"/>
            </a:solidFill>
          </a:ln>
        </p:spPr>
        <p:txBody>
          <a:bodyPr wrap="none">
            <a:spAutoFit/>
          </a:bodyPr>
          <a:lstStyle/>
          <a:p>
            <a:r>
              <a:rPr lang="en-US" sz="2800" dirty="0" err="1">
                <a:solidFill>
                  <a:srgbClr val="0033CC"/>
                </a:solidFill>
              </a:rPr>
              <a:t>Mi</a:t>
            </a:r>
            <a:r>
              <a:rPr lang="en-US" sz="2800" dirty="0">
                <a:solidFill>
                  <a:srgbClr val="0033CC"/>
                </a:solidFill>
              </a:rPr>
              <a:t>- an-ma</a:t>
            </a:r>
          </a:p>
        </p:txBody>
      </p:sp>
      <p:sp>
        <p:nvSpPr>
          <p:cNvPr id="4" name="Rectangle 3"/>
          <p:cNvSpPr/>
          <p:nvPr/>
        </p:nvSpPr>
        <p:spPr>
          <a:xfrm>
            <a:off x="2259982" y="5064227"/>
            <a:ext cx="1394934" cy="523220"/>
          </a:xfrm>
          <a:prstGeom prst="rect">
            <a:avLst/>
          </a:prstGeom>
          <a:solidFill>
            <a:schemeClr val="accent5">
              <a:lumMod val="20000"/>
              <a:lumOff val="80000"/>
            </a:schemeClr>
          </a:solidFill>
          <a:ln>
            <a:solidFill>
              <a:srgbClr val="7030A0"/>
            </a:solidFill>
          </a:ln>
        </p:spPr>
        <p:txBody>
          <a:bodyPr wrap="none">
            <a:spAutoFit/>
          </a:bodyPr>
          <a:lstStyle/>
          <a:p>
            <a:r>
              <a:rPr lang="en-US" sz="2800" dirty="0" err="1">
                <a:solidFill>
                  <a:srgbClr val="0033CC"/>
                </a:solidFill>
              </a:rPr>
              <a:t>Thái</a:t>
            </a:r>
            <a:r>
              <a:rPr lang="en-US" sz="2800" dirty="0">
                <a:solidFill>
                  <a:srgbClr val="0033CC"/>
                </a:solidFill>
              </a:rPr>
              <a:t> </a:t>
            </a:r>
            <a:r>
              <a:rPr lang="en-US" sz="2800" dirty="0" err="1">
                <a:solidFill>
                  <a:srgbClr val="0033CC"/>
                </a:solidFill>
              </a:rPr>
              <a:t>Lan</a:t>
            </a:r>
            <a:endParaRPr lang="en-US" sz="2800" dirty="0">
              <a:solidFill>
                <a:srgbClr val="0033CC"/>
              </a:solidFill>
            </a:endParaRPr>
          </a:p>
        </p:txBody>
      </p:sp>
      <p:sp>
        <p:nvSpPr>
          <p:cNvPr id="8" name="Rectangle 7"/>
          <p:cNvSpPr/>
          <p:nvPr/>
        </p:nvSpPr>
        <p:spPr>
          <a:xfrm>
            <a:off x="2259982" y="5768057"/>
            <a:ext cx="1538883" cy="523220"/>
          </a:xfrm>
          <a:prstGeom prst="rect">
            <a:avLst/>
          </a:prstGeom>
          <a:solidFill>
            <a:srgbClr val="FFFF00"/>
          </a:solidFill>
          <a:ln>
            <a:solidFill>
              <a:srgbClr val="7030A0"/>
            </a:solidFill>
          </a:ln>
        </p:spPr>
        <p:txBody>
          <a:bodyPr wrap="none">
            <a:spAutoFit/>
          </a:bodyPr>
          <a:lstStyle/>
          <a:p>
            <a:r>
              <a:rPr lang="en-US" sz="2800" dirty="0" err="1">
                <a:solidFill>
                  <a:srgbClr val="0033CC"/>
                </a:solidFill>
              </a:rPr>
              <a:t>Việt</a:t>
            </a:r>
            <a:r>
              <a:rPr lang="en-US" sz="2800" dirty="0">
                <a:solidFill>
                  <a:srgbClr val="0033CC"/>
                </a:solidFill>
              </a:rPr>
              <a:t> Nam</a:t>
            </a:r>
          </a:p>
        </p:txBody>
      </p:sp>
      <p:sp>
        <p:nvSpPr>
          <p:cNvPr id="9" name="Rectangle 8"/>
          <p:cNvSpPr/>
          <p:nvPr/>
        </p:nvSpPr>
        <p:spPr>
          <a:xfrm>
            <a:off x="2212180" y="2271022"/>
            <a:ext cx="2069797" cy="523220"/>
          </a:xfrm>
          <a:prstGeom prst="rect">
            <a:avLst/>
          </a:prstGeom>
          <a:solidFill>
            <a:srgbClr val="00B0F0"/>
          </a:solidFill>
          <a:ln>
            <a:solidFill>
              <a:srgbClr val="7030A0"/>
            </a:solidFill>
          </a:ln>
        </p:spPr>
        <p:txBody>
          <a:bodyPr wrap="none">
            <a:spAutoFit/>
          </a:bodyPr>
          <a:lstStyle/>
          <a:p>
            <a:r>
              <a:rPr lang="en-US" sz="2800" dirty="0" smtClean="0">
                <a:solidFill>
                  <a:srgbClr val="0033CC"/>
                </a:solidFill>
              </a:rPr>
              <a:t>In-</a:t>
            </a:r>
            <a:r>
              <a:rPr lang="en-US" sz="2800" dirty="0" err="1" smtClean="0">
                <a:solidFill>
                  <a:srgbClr val="0033CC"/>
                </a:solidFill>
              </a:rPr>
              <a:t>đô</a:t>
            </a:r>
            <a:r>
              <a:rPr lang="en-US" sz="2800" dirty="0" smtClean="0">
                <a:solidFill>
                  <a:srgbClr val="0033CC"/>
                </a:solidFill>
              </a:rPr>
              <a:t>-</a:t>
            </a:r>
            <a:r>
              <a:rPr lang="en-US" sz="2800" dirty="0" err="1" smtClean="0">
                <a:solidFill>
                  <a:srgbClr val="0033CC"/>
                </a:solidFill>
              </a:rPr>
              <a:t>nê</a:t>
            </a:r>
            <a:r>
              <a:rPr lang="en-US" sz="2800" dirty="0" smtClean="0">
                <a:solidFill>
                  <a:srgbClr val="0033CC"/>
                </a:solidFill>
              </a:rPr>
              <a:t>-xi-a</a:t>
            </a:r>
            <a:endParaRPr lang="en-US" sz="2800" dirty="0">
              <a:solidFill>
                <a:srgbClr val="0033CC"/>
              </a:solidFill>
            </a:endParaRPr>
          </a:p>
        </p:txBody>
      </p:sp>
      <p:sp>
        <p:nvSpPr>
          <p:cNvPr id="10" name="Rectangle 9"/>
          <p:cNvSpPr/>
          <p:nvPr/>
        </p:nvSpPr>
        <p:spPr>
          <a:xfrm>
            <a:off x="2271659" y="3359973"/>
            <a:ext cx="2199895" cy="523220"/>
          </a:xfrm>
          <a:prstGeom prst="rect">
            <a:avLst/>
          </a:prstGeom>
          <a:solidFill>
            <a:srgbClr val="CCECFF"/>
          </a:solidFill>
          <a:ln>
            <a:solidFill>
              <a:srgbClr val="7030A0"/>
            </a:solidFill>
          </a:ln>
        </p:spPr>
        <p:txBody>
          <a:bodyPr wrap="square">
            <a:spAutoFit/>
          </a:bodyPr>
          <a:lstStyle/>
          <a:p>
            <a:r>
              <a:rPr lang="en-US" sz="2800" dirty="0" smtClean="0">
                <a:solidFill>
                  <a:srgbClr val="0033CC"/>
                </a:solidFill>
              </a:rPr>
              <a:t>Ma- </a:t>
            </a:r>
            <a:r>
              <a:rPr lang="en-US" sz="2800" dirty="0" err="1" smtClean="0">
                <a:solidFill>
                  <a:srgbClr val="0033CC"/>
                </a:solidFill>
              </a:rPr>
              <a:t>lai</a:t>
            </a:r>
            <a:r>
              <a:rPr lang="en-US" sz="2800" dirty="0" smtClean="0">
                <a:solidFill>
                  <a:srgbClr val="0033CC"/>
                </a:solidFill>
              </a:rPr>
              <a:t>- xi- a </a:t>
            </a:r>
            <a:endParaRPr lang="en-US" sz="2800" dirty="0">
              <a:solidFill>
                <a:srgbClr val="0033CC"/>
              </a:solidFill>
            </a:endParaRPr>
          </a:p>
        </p:txBody>
      </p:sp>
      <p:sp>
        <p:nvSpPr>
          <p:cNvPr id="11" name="Rectangle 10"/>
          <p:cNvSpPr/>
          <p:nvPr/>
        </p:nvSpPr>
        <p:spPr>
          <a:xfrm>
            <a:off x="2193805" y="544095"/>
            <a:ext cx="1402692" cy="523220"/>
          </a:xfrm>
          <a:prstGeom prst="rect">
            <a:avLst/>
          </a:prstGeom>
          <a:solidFill>
            <a:srgbClr val="FF0000"/>
          </a:solidFill>
          <a:ln>
            <a:solidFill>
              <a:srgbClr val="7030A0"/>
            </a:solidFill>
          </a:ln>
        </p:spPr>
        <p:txBody>
          <a:bodyPr wrap="none">
            <a:spAutoFit/>
          </a:bodyPr>
          <a:lstStyle/>
          <a:p>
            <a:r>
              <a:rPr lang="en-US" sz="2800" dirty="0" err="1" smtClean="0">
                <a:solidFill>
                  <a:srgbClr val="0033CC"/>
                </a:solidFill>
              </a:rPr>
              <a:t>Bru</a:t>
            </a:r>
            <a:r>
              <a:rPr lang="en-US" sz="2800" dirty="0" smtClean="0">
                <a:solidFill>
                  <a:srgbClr val="0033CC"/>
                </a:solidFill>
              </a:rPr>
              <a:t>- </a:t>
            </a:r>
            <a:r>
              <a:rPr lang="en-US" sz="2800" dirty="0" err="1" smtClean="0">
                <a:solidFill>
                  <a:srgbClr val="0033CC"/>
                </a:solidFill>
              </a:rPr>
              <a:t>nây</a:t>
            </a:r>
            <a:endParaRPr lang="en-US" sz="2800" dirty="0">
              <a:solidFill>
                <a:srgbClr val="0033CC"/>
              </a:solidFill>
            </a:endParaRPr>
          </a:p>
        </p:txBody>
      </p:sp>
      <p:sp>
        <p:nvSpPr>
          <p:cNvPr id="12" name="Rectangle 11"/>
          <p:cNvSpPr/>
          <p:nvPr/>
        </p:nvSpPr>
        <p:spPr>
          <a:xfrm>
            <a:off x="2183319" y="1067315"/>
            <a:ext cx="2028119" cy="523220"/>
          </a:xfrm>
          <a:prstGeom prst="rect">
            <a:avLst/>
          </a:prstGeom>
          <a:solidFill>
            <a:srgbClr val="FFFF00"/>
          </a:solidFill>
          <a:ln>
            <a:solidFill>
              <a:srgbClr val="7030A0"/>
            </a:solidFill>
          </a:ln>
        </p:spPr>
        <p:txBody>
          <a:bodyPr wrap="none">
            <a:spAutoFit/>
          </a:bodyPr>
          <a:lstStyle/>
          <a:p>
            <a:r>
              <a:rPr lang="en-US" sz="2800" dirty="0" smtClean="0">
                <a:solidFill>
                  <a:srgbClr val="0033CC"/>
                </a:solidFill>
              </a:rPr>
              <a:t>Cam-</a:t>
            </a:r>
            <a:r>
              <a:rPr lang="en-US" sz="2800" dirty="0" err="1" smtClean="0">
                <a:solidFill>
                  <a:srgbClr val="0033CC"/>
                </a:solidFill>
              </a:rPr>
              <a:t>pu</a:t>
            </a:r>
            <a:r>
              <a:rPr lang="en-US" sz="2800" dirty="0" smtClean="0">
                <a:solidFill>
                  <a:srgbClr val="0033CC"/>
                </a:solidFill>
              </a:rPr>
              <a:t>-chia</a:t>
            </a:r>
            <a:endParaRPr lang="en-US" sz="2800" dirty="0">
              <a:solidFill>
                <a:srgbClr val="0033CC"/>
              </a:solidFill>
            </a:endParaRPr>
          </a:p>
        </p:txBody>
      </p:sp>
      <p:sp>
        <p:nvSpPr>
          <p:cNvPr id="13" name="Rectangle 12"/>
          <p:cNvSpPr/>
          <p:nvPr/>
        </p:nvSpPr>
        <p:spPr>
          <a:xfrm>
            <a:off x="2155610" y="1707494"/>
            <a:ext cx="1880643" cy="523220"/>
          </a:xfrm>
          <a:prstGeom prst="rect">
            <a:avLst/>
          </a:prstGeom>
          <a:solidFill>
            <a:srgbClr val="92D050"/>
          </a:solidFill>
          <a:ln>
            <a:solidFill>
              <a:srgbClr val="7030A0"/>
            </a:solidFill>
          </a:ln>
        </p:spPr>
        <p:txBody>
          <a:bodyPr wrap="none">
            <a:spAutoFit/>
          </a:bodyPr>
          <a:lstStyle/>
          <a:p>
            <a:r>
              <a:rPr lang="en-US" sz="2800" dirty="0" err="1" smtClean="0">
                <a:solidFill>
                  <a:srgbClr val="0033CC"/>
                </a:solidFill>
              </a:rPr>
              <a:t>Đông</a:t>
            </a:r>
            <a:r>
              <a:rPr lang="en-US" sz="2800" dirty="0" smtClean="0">
                <a:solidFill>
                  <a:srgbClr val="0033CC"/>
                </a:solidFill>
              </a:rPr>
              <a:t> </a:t>
            </a:r>
            <a:r>
              <a:rPr lang="en-US" sz="2800" dirty="0" err="1" smtClean="0">
                <a:solidFill>
                  <a:srgbClr val="0033CC"/>
                </a:solidFill>
              </a:rPr>
              <a:t>Ti</a:t>
            </a:r>
            <a:r>
              <a:rPr lang="en-US" sz="2800" dirty="0" err="1">
                <a:solidFill>
                  <a:srgbClr val="0033CC"/>
                </a:solidFill>
              </a:rPr>
              <a:t>-</a:t>
            </a:r>
            <a:r>
              <a:rPr lang="en-US" sz="2800" dirty="0" err="1" smtClean="0">
                <a:solidFill>
                  <a:srgbClr val="0033CC"/>
                </a:solidFill>
              </a:rPr>
              <a:t>mo</a:t>
            </a:r>
            <a:endParaRPr lang="en-US" sz="2800" dirty="0">
              <a:solidFill>
                <a:srgbClr val="0033CC"/>
              </a:solidFill>
            </a:endParaRPr>
          </a:p>
        </p:txBody>
      </p:sp>
      <p:sp>
        <p:nvSpPr>
          <p:cNvPr id="14" name="Rectangle 13"/>
          <p:cNvSpPr/>
          <p:nvPr/>
        </p:nvSpPr>
        <p:spPr>
          <a:xfrm>
            <a:off x="2578097" y="2810651"/>
            <a:ext cx="696024" cy="523220"/>
          </a:xfrm>
          <a:prstGeom prst="rect">
            <a:avLst/>
          </a:prstGeom>
          <a:solidFill>
            <a:srgbClr val="D3FA12"/>
          </a:solidFill>
          <a:ln>
            <a:solidFill>
              <a:srgbClr val="7030A0"/>
            </a:solidFill>
          </a:ln>
        </p:spPr>
        <p:txBody>
          <a:bodyPr wrap="none">
            <a:spAutoFit/>
          </a:bodyPr>
          <a:lstStyle/>
          <a:p>
            <a:r>
              <a:rPr lang="en-US" sz="2800" dirty="0" err="1" smtClean="0">
                <a:solidFill>
                  <a:srgbClr val="0033CC"/>
                </a:solidFill>
              </a:rPr>
              <a:t>Lào</a:t>
            </a:r>
            <a:endParaRPr lang="en-US" sz="2800" dirty="0">
              <a:solidFill>
                <a:srgbClr val="0033CC"/>
              </a:solidFill>
            </a:endParaRPr>
          </a:p>
        </p:txBody>
      </p:sp>
      <p:sp>
        <p:nvSpPr>
          <p:cNvPr id="15" name="Rectangle 14"/>
          <p:cNvSpPr/>
          <p:nvPr/>
        </p:nvSpPr>
        <p:spPr>
          <a:xfrm>
            <a:off x="2193805" y="4473710"/>
            <a:ext cx="2199895" cy="523220"/>
          </a:xfrm>
          <a:prstGeom prst="rect">
            <a:avLst/>
          </a:prstGeom>
          <a:solidFill>
            <a:schemeClr val="accent2">
              <a:lumMod val="20000"/>
              <a:lumOff val="80000"/>
            </a:schemeClr>
          </a:solidFill>
          <a:ln>
            <a:solidFill>
              <a:srgbClr val="7030A0"/>
            </a:solidFill>
          </a:ln>
        </p:spPr>
        <p:txBody>
          <a:bodyPr wrap="square">
            <a:spAutoFit/>
          </a:bodyPr>
          <a:lstStyle/>
          <a:p>
            <a:r>
              <a:rPr lang="en-US" sz="2800" dirty="0" smtClean="0">
                <a:solidFill>
                  <a:srgbClr val="0033CC"/>
                </a:solidFill>
              </a:rPr>
              <a:t>Phi-</a:t>
            </a:r>
            <a:r>
              <a:rPr lang="en-US" sz="2800" dirty="0" err="1" smtClean="0">
                <a:solidFill>
                  <a:srgbClr val="0033CC"/>
                </a:solidFill>
              </a:rPr>
              <a:t>líp</a:t>
            </a:r>
            <a:r>
              <a:rPr lang="en-US" sz="2800" dirty="0" smtClean="0">
                <a:solidFill>
                  <a:srgbClr val="0033CC"/>
                </a:solidFill>
              </a:rPr>
              <a:t>-pin </a:t>
            </a:r>
            <a:endParaRPr lang="en-US" sz="2800" dirty="0">
              <a:solidFill>
                <a:srgbClr val="0033CC"/>
              </a:solidFill>
            </a:endParaRPr>
          </a:p>
        </p:txBody>
      </p:sp>
      <p:sp>
        <p:nvSpPr>
          <p:cNvPr id="16" name="Rectangle 15"/>
          <p:cNvSpPr/>
          <p:nvPr/>
        </p:nvSpPr>
        <p:spPr>
          <a:xfrm>
            <a:off x="2259982" y="6313028"/>
            <a:ext cx="1574214" cy="523220"/>
          </a:xfrm>
          <a:prstGeom prst="rect">
            <a:avLst/>
          </a:prstGeom>
          <a:solidFill>
            <a:schemeClr val="accent6">
              <a:lumMod val="40000"/>
              <a:lumOff val="60000"/>
            </a:schemeClr>
          </a:solidFill>
          <a:ln>
            <a:solidFill>
              <a:srgbClr val="7030A0"/>
            </a:solidFill>
          </a:ln>
        </p:spPr>
        <p:txBody>
          <a:bodyPr wrap="none">
            <a:spAutoFit/>
          </a:bodyPr>
          <a:lstStyle/>
          <a:p>
            <a:r>
              <a:rPr lang="en-US" sz="2800" dirty="0" smtClean="0">
                <a:solidFill>
                  <a:srgbClr val="0033CC"/>
                </a:solidFill>
              </a:rPr>
              <a:t>Xin-</a:t>
            </a:r>
            <a:r>
              <a:rPr lang="en-US" sz="2800" dirty="0" err="1" smtClean="0">
                <a:solidFill>
                  <a:srgbClr val="0033CC"/>
                </a:solidFill>
              </a:rPr>
              <a:t>ga</a:t>
            </a:r>
            <a:r>
              <a:rPr lang="en-US" sz="2800" dirty="0" smtClean="0">
                <a:solidFill>
                  <a:srgbClr val="0033CC"/>
                </a:solidFill>
              </a:rPr>
              <a:t>-</a:t>
            </a:r>
            <a:r>
              <a:rPr lang="en-US" sz="2800" dirty="0" err="1" smtClean="0">
                <a:solidFill>
                  <a:srgbClr val="0033CC"/>
                </a:solidFill>
              </a:rPr>
              <a:t>po</a:t>
            </a:r>
            <a:endParaRPr lang="en-US" sz="2800" dirty="0">
              <a:solidFill>
                <a:srgbClr val="0033CC"/>
              </a:solidFill>
            </a:endParaRPr>
          </a:p>
        </p:txBody>
      </p:sp>
    </p:spTree>
    <p:extLst>
      <p:ext uri="{BB962C8B-B14F-4D97-AF65-F5344CB8AC3E}">
        <p14:creationId xmlns:p14="http://schemas.microsoft.com/office/powerpoint/2010/main" val="21075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600200"/>
          </a:xfrm>
          <a:solidFill>
            <a:srgbClr val="CCFFCC"/>
          </a:solidFill>
        </p:spPr>
        <p:txBody>
          <a:bodyPr>
            <a:normAutofit/>
          </a:bodyPr>
          <a:lstStyle/>
          <a:p>
            <a:r>
              <a:rPr lang="en-US" b="1" u="sng" dirty="0" smtClean="0">
                <a:solidFill>
                  <a:srgbClr val="FF0000"/>
                </a:solidFill>
                <a:latin typeface="Times New Roman" panose="02020603050405020304" pitchFamily="18" charset="0"/>
                <a:cs typeface="Times New Roman" panose="02020603050405020304" pitchFamily="18" charset="0"/>
              </a:rPr>
              <a:t>KẾT THÚC TRÒ CHƠI</a:t>
            </a:r>
            <a:endParaRPr lang="en-US" b="1" u="sng" dirty="0">
              <a:solidFill>
                <a:srgbClr val="FF0000"/>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lstStyle/>
          <a:p>
            <a:endParaRPr lang="vi-VN"/>
          </a:p>
        </p:txBody>
      </p:sp>
    </p:spTree>
    <p:extLst>
      <p:ext uri="{BB962C8B-B14F-4D97-AF65-F5344CB8AC3E}">
        <p14:creationId xmlns:p14="http://schemas.microsoft.com/office/powerpoint/2010/main" val="3662531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a:t>
            </a:r>
            <a:endParaRPr lang="vi-VN" dirty="0"/>
          </a:p>
        </p:txBody>
      </p:sp>
      <p:pic>
        <p:nvPicPr>
          <p:cNvPr id="2050" name="Picture 2" descr="Lịch sử lớp 6 - Bài 9: Các quốc gia ở Đông Nam Á trước thế kỷ X - Đài  Truyền hình TP.HC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96399"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0" y="5710525"/>
            <a:ext cx="9296399" cy="1182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33CC"/>
                </a:solidFill>
                <a:latin typeface="Times New Roman" panose="02020603050405020304" pitchFamily="18" charset="0"/>
                <a:cs typeface="Times New Roman" panose="02020603050405020304" pitchFamily="18" charset="0"/>
              </a:rPr>
              <a:t>PHI LÍP PIN                 BRU NÂY                 ĐÔNG TIMO</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922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ề 1"/>
          <p:cNvSpPr>
            <a:spLocks noGrp="1"/>
          </p:cNvSpPr>
          <p:nvPr>
            <p:ph type="title"/>
          </p:nvPr>
        </p:nvSpPr>
        <p:spPr>
          <a:xfrm>
            <a:off x="0" y="0"/>
            <a:ext cx="9137015" cy="1615440"/>
          </a:xfrm>
        </p:spPr>
        <p:txBody>
          <a:bodyPr>
            <a:no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a:r>
            <a:br>
              <a:rPr lang="en-US" sz="3200" b="1" dirty="0" smtClean="0">
                <a:solidFill>
                  <a:srgbClr val="FF0000"/>
                </a:solidFill>
                <a:latin typeface="Times New Roman" panose="02020603050405020304" pitchFamily="18" charset="0"/>
                <a:cs typeface="Times New Roman" panose="02020603050405020304" pitchFamily="18" charset="0"/>
              </a:rPr>
            </a:br>
            <a:r>
              <a:rPr lang="vi-VN" altLang="en-US" sz="3200" b="1" u="sng" dirty="0" err="1" smtClean="0">
                <a:solidFill>
                  <a:srgbClr val="FF0000"/>
                </a:solidFill>
                <a:latin typeface="Times New Roman" panose="02020603050405020304" pitchFamily="18" charset="0"/>
                <a:cs typeface="Times New Roman" panose="02020603050405020304" pitchFamily="18" charset="0"/>
              </a:rPr>
              <a:t>CHƯƠNG 4</a:t>
            </a:r>
            <a:br>
              <a:rPr lang="vi-VN" altLang="en-US" sz="3200" b="1" u="sng" dirty="0" err="1" smtClean="0">
                <a:solidFill>
                  <a:srgbClr val="FF0000"/>
                </a:solidFill>
                <a:latin typeface="Times New Roman" panose="02020603050405020304" pitchFamily="18" charset="0"/>
                <a:cs typeface="Times New Roman" panose="02020603050405020304" pitchFamily="18" charset="0"/>
              </a:rPr>
            </a:br>
            <a:r>
              <a:rPr lang="vi-VN" altLang="en-US" sz="3200" b="1" dirty="0" err="1" smtClean="0">
                <a:solidFill>
                  <a:srgbClr val="FF0000"/>
                </a:solidFill>
                <a:latin typeface="Times New Roman" panose="02020603050405020304" pitchFamily="18" charset="0"/>
                <a:cs typeface="Times New Roman" panose="02020603050405020304" pitchFamily="18" charset="0"/>
              </a:rPr>
              <a:t>ĐÔNG NAM Á TỪ NHƯNG THẾ KỈ TIẾP GIÁP CÔNG NGUYÊN ĐẾN THẾ KỈ X</a:t>
            </a:r>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iêu đề 1"/>
          <p:cNvSpPr>
            <a:spLocks noGrp="1"/>
          </p:cNvSpPr>
          <p:nvPr/>
        </p:nvSpPr>
        <p:spPr>
          <a:xfrm>
            <a:off x="-1" y="1582189"/>
            <a:ext cx="9137015" cy="563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vi-VN" altLang="en-US" sz="2800" b="1" dirty="0" smtClean="0">
                <a:solidFill>
                  <a:srgbClr val="0033CC"/>
                </a:solidFill>
                <a:latin typeface="Times New Roman" panose="02020603050405020304" pitchFamily="18" charset="0"/>
                <a:cs typeface="Times New Roman" panose="02020603050405020304" pitchFamily="18" charset="0"/>
              </a:rPr>
              <a:t>- Thế kỉ I, thế kỉ hoàng kim của nhiều quốc gia cổ đại trên thế giới từ Địa Trung Hải đến sông Ấn, Hoàng Hà. Cùng thời điểm đó, một số nhà nước đã ra đời ở Đông Nam Á ngày nay, đánh dấu một bước tiến quan trọng trong tiến trình phát triển của lịch sử khu vực.</a:t>
            </a:r>
          </a:p>
          <a:p>
            <a:pPr algn="l"/>
            <a:r>
              <a:rPr lang="vi-VN" altLang="en-US" sz="2800" b="1" dirty="0" smtClean="0">
                <a:solidFill>
                  <a:srgbClr val="0033CC"/>
                </a:solidFill>
                <a:latin typeface="Times New Roman" panose="02020603050405020304" pitchFamily="18" charset="0"/>
                <a:cs typeface="Times New Roman" panose="02020603050405020304" pitchFamily="18" charset="0"/>
              </a:rPr>
              <a:t>- Trong chương này các em sẽ được tìm hiểu: </a:t>
            </a:r>
          </a:p>
          <a:p>
            <a:pPr algn="l"/>
            <a:r>
              <a:rPr lang="vi-VN" altLang="en-US" sz="2800" b="1" dirty="0" smtClean="0">
                <a:solidFill>
                  <a:srgbClr val="0033CC"/>
                </a:solidFill>
                <a:latin typeface="Times New Roman" panose="02020603050405020304" pitchFamily="18" charset="0"/>
                <a:cs typeface="Times New Roman" panose="02020603050405020304" pitchFamily="18" charset="0"/>
              </a:rPr>
              <a:t>+ Vị trí địa lí của khu vực Đông Nam Á.</a:t>
            </a:r>
          </a:p>
          <a:p>
            <a:pPr algn="l"/>
            <a:r>
              <a:rPr lang="vi-VN" altLang="en-US" sz="2800" b="1" dirty="0" smtClean="0">
                <a:solidFill>
                  <a:srgbClr val="0033CC"/>
                </a:solidFill>
                <a:latin typeface="Times New Roman" panose="02020603050405020304" pitchFamily="18" charset="0"/>
                <a:cs typeface="Times New Roman" panose="02020603050405020304" pitchFamily="18" charset="0"/>
              </a:rPr>
              <a:t>+ Các vương quốc cổ ở Đông Nam Á.</a:t>
            </a:r>
          </a:p>
          <a:p>
            <a:pPr algn="l"/>
            <a:r>
              <a:rPr lang="vi-VN" altLang="en-US" sz="2800" b="1" dirty="0" smtClean="0">
                <a:solidFill>
                  <a:srgbClr val="0033CC"/>
                </a:solidFill>
                <a:latin typeface="Times New Roman" panose="02020603050405020304" pitchFamily="18" charset="0"/>
                <a:cs typeface="Times New Roman" panose="02020603050405020304" pitchFamily="18" charset="0"/>
              </a:rPr>
              <a:t>+ Sự hình thành và bước đầu phát triển của các vương quốc phong kiến ở Đông Nam Á </a:t>
            </a:r>
          </a:p>
          <a:p>
            <a:pPr algn="l"/>
            <a:r>
              <a:rPr lang="vi-VN" altLang="en-US" sz="2800" b="1" dirty="0" smtClean="0">
                <a:solidFill>
                  <a:srgbClr val="0033CC"/>
                </a:solidFill>
                <a:latin typeface="Times New Roman" panose="02020603050405020304" pitchFamily="18" charset="0"/>
                <a:cs typeface="Times New Roman" panose="02020603050405020304" pitchFamily="18" charset="0"/>
              </a:rPr>
              <a:t>( thế kỉ VII-X).</a:t>
            </a:r>
          </a:p>
          <a:p>
            <a:pPr algn="l"/>
            <a:r>
              <a:rPr lang="vi-VN" altLang="en-US" sz="2800" b="1" dirty="0" smtClean="0">
                <a:solidFill>
                  <a:srgbClr val="0033CC"/>
                </a:solidFill>
                <a:latin typeface="Times New Roman" panose="02020603050405020304" pitchFamily="18" charset="0"/>
                <a:cs typeface="Times New Roman" panose="02020603050405020304" pitchFamily="18" charset="0"/>
              </a:rPr>
              <a:t>+ Giao lưu thương mại và văn hóa ở Đông Nam Á. </a:t>
            </a:r>
            <a:r>
              <a:rPr lang="en-US" sz="2800" b="1" dirty="0">
                <a:solidFill>
                  <a:srgbClr val="0033CC"/>
                </a:solidFill>
                <a:latin typeface="Times New Roman" panose="02020603050405020304" pitchFamily="18" charset="0"/>
                <a:cs typeface="Times New Roman" panose="02020603050405020304" pitchFamily="18" charset="0"/>
              </a:rPr>
              <a:t/>
            </a:r>
            <a:br>
              <a:rPr lang="en-US" sz="2800" b="1" dirty="0">
                <a:solidFill>
                  <a:srgbClr val="0033CC"/>
                </a:solidFill>
                <a:latin typeface="Times New Roman" panose="02020603050405020304" pitchFamily="18" charset="0"/>
                <a:cs typeface="Times New Roman" panose="02020603050405020304" pitchFamily="18" charset="0"/>
              </a:rPr>
            </a:b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5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1143000"/>
          </a:xfrm>
        </p:spPr>
        <p:txBody>
          <a:bodyPr>
            <a:noAutofit/>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600" b="1" dirty="0" err="1" smtClean="0">
                <a:solidFill>
                  <a:srgbClr val="FF0000"/>
                </a:solidFill>
                <a:latin typeface="Times New Roman" pitchFamily="18" charset="0"/>
                <a:cs typeface="Times New Roman" pitchFamily="18" charset="0"/>
              </a:rPr>
              <a:t>Tiết</a:t>
            </a:r>
            <a:r>
              <a:rPr lang="en-US" sz="3600" b="1" dirty="0" smtClean="0">
                <a:solidFill>
                  <a:srgbClr val="FF0000"/>
                </a:solidFill>
                <a:latin typeface="Times New Roman" pitchFamily="18" charset="0"/>
                <a:cs typeface="Times New Roman" pitchFamily="18" charset="0"/>
              </a:rPr>
              <a:t> 24,25- BÀI 12. CÁC VƯƠNG QUỐC Ở ĐÔNG NAM Á TRƯỚC THẾ KỈ X</a:t>
            </a:r>
            <a:r>
              <a:rPr lang="en-US" sz="3600" b="1" dirty="0">
                <a:solidFill>
                  <a:srgbClr val="FF0000"/>
                </a:solidFill>
                <a:latin typeface="Times New Roman" pitchFamily="18" charset="0"/>
                <a:cs typeface="Times New Roman" pitchFamily="18" charset="0"/>
              </a:rPr>
              <a:t/>
            </a:r>
            <a:br>
              <a:rPr lang="en-US" sz="3600" b="1" dirty="0">
                <a:solidFill>
                  <a:srgbClr val="FF0000"/>
                </a:solidFill>
                <a:latin typeface="Times New Roman" pitchFamily="18" charset="0"/>
                <a:cs typeface="Times New Roman" pitchFamily="18" charset="0"/>
              </a:rPr>
            </a:b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1447800"/>
            <a:ext cx="9178636" cy="5029200"/>
          </a:xfrm>
        </p:spPr>
        <p:txBody>
          <a:bodyPr/>
          <a:lstStyle/>
          <a:p>
            <a:pPr marL="0" indent="0">
              <a:buNone/>
            </a:pPr>
            <a:endParaRPr lang="en-US" sz="2800" dirty="0" smtClean="0">
              <a:latin typeface="Times New Roman" pitchFamily="18" charset="0"/>
              <a:cs typeface="Times New Roman" pitchFamily="18" charset="0"/>
            </a:endParaRPr>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vi-VN" sz="3600" b="1" dirty="0">
                <a:solidFill>
                  <a:srgbClr val="0033CC"/>
                </a:solidFill>
                <a:latin typeface="Times New Roman" pitchFamily="18" charset="0"/>
                <a:cs typeface="Times New Roman" pitchFamily="18" charset="0"/>
              </a:rPr>
              <a:t>-Trình </a:t>
            </a:r>
            <a:r>
              <a:rPr lang="vi-VN" sz="3600" b="1" dirty="0" smtClean="0">
                <a:solidFill>
                  <a:srgbClr val="0033CC"/>
                </a:solidFill>
                <a:latin typeface="Times New Roman" pitchFamily="18" charset="0"/>
                <a:cs typeface="Times New Roman" pitchFamily="18" charset="0"/>
              </a:rPr>
              <a:t>bày</a:t>
            </a:r>
            <a:r>
              <a:rPr lang="en-US" sz="3600" b="1" dirty="0" smtClean="0">
                <a:solidFill>
                  <a:srgbClr val="0033CC"/>
                </a:solidFill>
                <a:latin typeface="Times New Roman" pitchFamily="18" charset="0"/>
                <a:cs typeface="Times New Roman" pitchFamily="18" charset="0"/>
              </a:rPr>
              <a:t> </a:t>
            </a:r>
            <a:r>
              <a:rPr lang="vi-VN" sz="3600" b="1" dirty="0" smtClean="0">
                <a:solidFill>
                  <a:srgbClr val="0033CC"/>
                </a:solidFill>
                <a:latin typeface="Times New Roman" pitchFamily="18" charset="0"/>
                <a:cs typeface="Times New Roman" pitchFamily="18" charset="0"/>
              </a:rPr>
              <a:t>được </a:t>
            </a:r>
            <a:r>
              <a:rPr lang="vi-VN" sz="3600" b="1" dirty="0">
                <a:solidFill>
                  <a:srgbClr val="0033CC"/>
                </a:solidFill>
                <a:latin typeface="Times New Roman" pitchFamily="18" charset="0"/>
                <a:cs typeface="Times New Roman" pitchFamily="18" charset="0"/>
              </a:rPr>
              <a:t>vị trí địa lý của </a:t>
            </a:r>
            <a:r>
              <a:rPr lang="en-US" sz="3600" b="1" dirty="0" err="1" smtClean="0">
                <a:solidFill>
                  <a:srgbClr val="0033CC"/>
                </a:solidFill>
                <a:latin typeface="Times New Roman" pitchFamily="18" charset="0"/>
                <a:cs typeface="Times New Roman" pitchFamily="18" charset="0"/>
              </a:rPr>
              <a:t>khu</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vực</a:t>
            </a:r>
            <a:r>
              <a:rPr lang="en-US" sz="3600" b="1" dirty="0" smtClean="0">
                <a:solidFill>
                  <a:srgbClr val="0033CC"/>
                </a:solidFill>
                <a:latin typeface="Times New Roman" pitchFamily="18" charset="0"/>
                <a:cs typeface="Times New Roman" pitchFamily="18" charset="0"/>
              </a:rPr>
              <a:t> </a:t>
            </a:r>
            <a:r>
              <a:rPr lang="vi-VN" sz="3600" b="1" dirty="0" smtClean="0">
                <a:solidFill>
                  <a:srgbClr val="0033CC"/>
                </a:solidFill>
                <a:latin typeface="Times New Roman" pitchFamily="18" charset="0"/>
                <a:cs typeface="Times New Roman" pitchFamily="18" charset="0"/>
              </a:rPr>
              <a:t>Đông</a:t>
            </a:r>
            <a:r>
              <a:rPr lang="en-US" sz="3600" b="1" dirty="0" smtClean="0">
                <a:solidFill>
                  <a:srgbClr val="0033CC"/>
                </a:solidFill>
                <a:latin typeface="Times New Roman" pitchFamily="18" charset="0"/>
                <a:cs typeface="Times New Roman" pitchFamily="18" charset="0"/>
              </a:rPr>
              <a:t> </a:t>
            </a:r>
            <a:r>
              <a:rPr lang="vi-VN" sz="3600" b="1" dirty="0" smtClean="0">
                <a:solidFill>
                  <a:srgbClr val="0033CC"/>
                </a:solidFill>
                <a:latin typeface="Times New Roman" pitchFamily="18" charset="0"/>
                <a:cs typeface="Times New Roman" pitchFamily="18" charset="0"/>
              </a:rPr>
              <a:t>Nam</a:t>
            </a:r>
            <a:r>
              <a:rPr lang="en-US" sz="3600" b="1" dirty="0" smtClean="0">
                <a:solidFill>
                  <a:srgbClr val="0033CC"/>
                </a:solidFill>
                <a:latin typeface="Times New Roman" pitchFamily="18" charset="0"/>
                <a:cs typeface="Times New Roman" pitchFamily="18" charset="0"/>
              </a:rPr>
              <a:t> </a:t>
            </a:r>
            <a:r>
              <a:rPr lang="vi-VN" sz="3600" b="1" dirty="0" smtClean="0">
                <a:solidFill>
                  <a:srgbClr val="0033CC"/>
                </a:solidFill>
                <a:latin typeface="Times New Roman" pitchFamily="18" charset="0"/>
                <a:cs typeface="Times New Roman" pitchFamily="18" charset="0"/>
              </a:rPr>
              <a:t>Á</a:t>
            </a:r>
            <a:r>
              <a:rPr lang="vi-VN" sz="3600" b="1" dirty="0">
                <a:solidFill>
                  <a:srgbClr val="0033CC"/>
                </a:solidFill>
                <a:latin typeface="Times New Roman" pitchFamily="18" charset="0"/>
                <a:cs typeface="Times New Roman" pitchFamily="18" charset="0"/>
              </a:rPr>
              <a:t>. </a:t>
            </a:r>
            <a:endParaRPr lang="en-US" sz="3600" b="1" dirty="0" smtClean="0">
              <a:solidFill>
                <a:srgbClr val="0033CC"/>
              </a:solidFill>
              <a:latin typeface="Times New Roman" pitchFamily="18" charset="0"/>
              <a:cs typeface="Times New Roman" pitchFamily="18" charset="0"/>
            </a:endParaRPr>
          </a:p>
          <a:p>
            <a:pPr marL="0" indent="0">
              <a:buNone/>
            </a:pPr>
            <a:r>
              <a:rPr lang="vi-VN" sz="3600" b="1" dirty="0" smtClean="0">
                <a:solidFill>
                  <a:srgbClr val="0033CC"/>
                </a:solidFill>
                <a:latin typeface="Times New Roman" pitchFamily="18" charset="0"/>
                <a:cs typeface="Times New Roman" pitchFamily="18" charset="0"/>
              </a:rPr>
              <a:t>-</a:t>
            </a:r>
            <a:r>
              <a:rPr lang="vi-VN" sz="3600" b="1" dirty="0">
                <a:solidFill>
                  <a:srgbClr val="0033CC"/>
                </a:solidFill>
                <a:latin typeface="Times New Roman" pitchFamily="18" charset="0"/>
                <a:cs typeface="Times New Roman" pitchFamily="18" charset="0"/>
              </a:rPr>
              <a:t>Trình bày được quá trình xuất hiện của các vương quốc cổ ở Đông Nam Á trước thế kỉ VII.</a:t>
            </a:r>
          </a:p>
          <a:p>
            <a:pPr marL="0" indent="0">
              <a:buNone/>
            </a:pPr>
            <a:r>
              <a:rPr lang="vi-VN" sz="3600" b="1" dirty="0">
                <a:solidFill>
                  <a:srgbClr val="0033CC"/>
                </a:solidFill>
                <a:latin typeface="Times New Roman" pitchFamily="18" charset="0"/>
                <a:cs typeface="Times New Roman" pitchFamily="18" charset="0"/>
              </a:rPr>
              <a:t>-Nêu được sự hình thành và phát triển ban đầu của các vương quốc phong kiến ở Đông Nam Á từ thế kỉ VII-X.</a:t>
            </a:r>
          </a:p>
          <a:p>
            <a:pPr marL="0" indent="0">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762000"/>
          </a:xfrm>
        </p:spPr>
        <p:txBody>
          <a:bodyPr>
            <a:noAutofit/>
          </a:bodyPr>
          <a:lstStyle/>
          <a:p>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vi-VN" sz="2800" b="1" dirty="0" smtClean="0">
                <a:solidFill>
                  <a:srgbClr val="FF0000"/>
                </a:solidFill>
                <a:latin typeface="Times New Roman" pitchFamily="18" charset="0"/>
                <a:cs typeface="Times New Roman" pitchFamily="18" charset="0"/>
              </a:rPr>
              <a:t>Tiết </a:t>
            </a:r>
            <a:r>
              <a:rPr lang="vi-VN" sz="2800" b="1" dirty="0">
                <a:solidFill>
                  <a:srgbClr val="FF0000"/>
                </a:solidFill>
                <a:latin typeface="Times New Roman" pitchFamily="18" charset="0"/>
                <a:cs typeface="Times New Roman" pitchFamily="18" charset="0"/>
              </a:rPr>
              <a:t>24,25- BÀI 12. CÁC VƯƠNG QUỐC Ở ĐÔNG NAM Á TRƯỚC THẾ KỈ X</a:t>
            </a:r>
            <a:br>
              <a:rPr lang="vi-VN"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486400"/>
          </a:xfrm>
        </p:spPr>
        <p:txBody>
          <a:bodyPr/>
          <a:lstStyle/>
          <a:p>
            <a:pPr marL="0" indent="0">
              <a:buNone/>
            </a:pPr>
            <a:r>
              <a:rPr lang="en-US" sz="3600" b="1" dirty="0" smtClean="0">
                <a:solidFill>
                  <a:srgbClr val="0033CC"/>
                </a:solidFill>
                <a:latin typeface="Times New Roman" pitchFamily="18" charset="0"/>
                <a:cs typeface="Times New Roman" pitchFamily="18" charset="0"/>
              </a:rPr>
              <a:t>I. </a:t>
            </a:r>
            <a:r>
              <a:rPr lang="en-US" sz="3600" b="1" dirty="0" err="1" smtClean="0">
                <a:solidFill>
                  <a:srgbClr val="0033CC"/>
                </a:solidFill>
                <a:latin typeface="Times New Roman" pitchFamily="18" charset="0"/>
                <a:cs typeface="Times New Roman" pitchFamily="18" charset="0"/>
              </a:rPr>
              <a:t>Vị</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trí</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địa</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lí</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của</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Đông</a:t>
            </a:r>
            <a:r>
              <a:rPr lang="en-US" sz="3600" b="1" dirty="0" smtClean="0">
                <a:solidFill>
                  <a:srgbClr val="0033CC"/>
                </a:solidFill>
                <a:latin typeface="Times New Roman" pitchFamily="18" charset="0"/>
                <a:cs typeface="Times New Roman" pitchFamily="18" charset="0"/>
              </a:rPr>
              <a:t> Nam Á</a:t>
            </a:r>
          </a:p>
          <a:p>
            <a:pPr marL="0" indent="0">
              <a:buNone/>
            </a:pPr>
            <a:r>
              <a:rPr lang="en-US" sz="3600" b="1" dirty="0" smtClean="0">
                <a:solidFill>
                  <a:srgbClr val="0033CC"/>
                </a:solidFill>
                <a:latin typeface="Times New Roman" pitchFamily="18" charset="0"/>
                <a:cs typeface="Times New Roman" pitchFamily="18" charset="0"/>
              </a:rPr>
              <a:t>II. </a:t>
            </a:r>
            <a:r>
              <a:rPr lang="en-US" sz="3600" b="1" dirty="0" err="1" smtClean="0">
                <a:solidFill>
                  <a:srgbClr val="0033CC"/>
                </a:solidFill>
                <a:latin typeface="Times New Roman" pitchFamily="18" charset="0"/>
                <a:cs typeface="Times New Roman" pitchFamily="18" charset="0"/>
              </a:rPr>
              <a:t>Sự</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xuất</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hiện</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của</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các</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vương</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quốc</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cổ</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từ</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đầu</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Công</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nguyên</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đến</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thế</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kỉ</a:t>
            </a:r>
            <a:r>
              <a:rPr lang="en-US" sz="3600" b="1" dirty="0" smtClean="0">
                <a:solidFill>
                  <a:srgbClr val="0033CC"/>
                </a:solidFill>
                <a:latin typeface="Times New Roman" pitchFamily="18" charset="0"/>
                <a:cs typeface="Times New Roman" pitchFamily="18" charset="0"/>
              </a:rPr>
              <a:t> VII</a:t>
            </a:r>
          </a:p>
          <a:p>
            <a:pPr marL="0" indent="0">
              <a:buNone/>
            </a:pPr>
            <a:r>
              <a:rPr lang="en-US" sz="3600" b="1" dirty="0" smtClean="0">
                <a:solidFill>
                  <a:srgbClr val="0033CC"/>
                </a:solidFill>
                <a:latin typeface="Times New Roman" pitchFamily="18" charset="0"/>
                <a:cs typeface="Times New Roman" pitchFamily="18" charset="0"/>
              </a:rPr>
              <a:t>III. </a:t>
            </a:r>
            <a:r>
              <a:rPr lang="en-US" sz="3600" b="1" dirty="0" err="1" smtClean="0">
                <a:solidFill>
                  <a:srgbClr val="0033CC"/>
                </a:solidFill>
                <a:latin typeface="Times New Roman" pitchFamily="18" charset="0"/>
                <a:cs typeface="Times New Roman" pitchFamily="18" charset="0"/>
              </a:rPr>
              <a:t>Sự</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hình</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thành</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và</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phát</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triển</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của</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các</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vương</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quốc</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phong</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kiến</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từ</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thế</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kỉ</a:t>
            </a:r>
            <a:r>
              <a:rPr lang="en-US" sz="3600" b="1" dirty="0" smtClean="0">
                <a:solidFill>
                  <a:srgbClr val="0033CC"/>
                </a:solidFill>
                <a:latin typeface="Times New Roman" pitchFamily="18" charset="0"/>
                <a:cs typeface="Times New Roman" pitchFamily="18" charset="0"/>
              </a:rPr>
              <a:t> VII </a:t>
            </a:r>
            <a:r>
              <a:rPr lang="en-US" sz="3600" b="1" dirty="0" err="1" smtClean="0">
                <a:solidFill>
                  <a:srgbClr val="0033CC"/>
                </a:solidFill>
                <a:latin typeface="Times New Roman" pitchFamily="18" charset="0"/>
                <a:cs typeface="Times New Roman" pitchFamily="18" charset="0"/>
              </a:rPr>
              <a:t>đến</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thế</a:t>
            </a:r>
            <a:r>
              <a:rPr lang="en-US" sz="3600" b="1" dirty="0" smtClean="0">
                <a:solidFill>
                  <a:srgbClr val="0033CC"/>
                </a:solidFill>
                <a:latin typeface="Times New Roman" pitchFamily="18" charset="0"/>
                <a:cs typeface="Times New Roman" pitchFamily="18" charset="0"/>
              </a:rPr>
              <a:t> </a:t>
            </a:r>
            <a:r>
              <a:rPr lang="en-US" sz="3600" b="1" dirty="0" err="1" smtClean="0">
                <a:solidFill>
                  <a:srgbClr val="0033CC"/>
                </a:solidFill>
                <a:latin typeface="Times New Roman" pitchFamily="18" charset="0"/>
                <a:cs typeface="Times New Roman" pitchFamily="18" charset="0"/>
              </a:rPr>
              <a:t>kỉ</a:t>
            </a:r>
            <a:r>
              <a:rPr lang="en-US" sz="3600" b="1" dirty="0" smtClean="0">
                <a:solidFill>
                  <a:srgbClr val="0033CC"/>
                </a:solidFill>
                <a:latin typeface="Times New Roman" pitchFamily="18" charset="0"/>
                <a:cs typeface="Times New Roman" pitchFamily="18" charset="0"/>
              </a:rPr>
              <a:t> X</a:t>
            </a:r>
          </a:p>
          <a:p>
            <a:endParaRPr lang="en-US" dirty="0" smtClean="0"/>
          </a:p>
          <a:p>
            <a:endParaRPr lang="en-US" dirty="0"/>
          </a:p>
          <a:p>
            <a:endParaRPr lang="en-US" dirty="0"/>
          </a:p>
        </p:txBody>
      </p:sp>
    </p:spTree>
    <p:extLst>
      <p:ext uri="{BB962C8B-B14F-4D97-AF65-F5344CB8AC3E}">
        <p14:creationId xmlns:p14="http://schemas.microsoft.com/office/powerpoint/2010/main" val="123862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762000"/>
          </a:xfrm>
        </p:spPr>
        <p:txBody>
          <a:bodyPr>
            <a:noAutofit/>
          </a:bodyPr>
          <a:lstStyle/>
          <a:p>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vi-VN" sz="2800" b="1" dirty="0" smtClean="0">
                <a:solidFill>
                  <a:srgbClr val="FF0000"/>
                </a:solidFill>
                <a:latin typeface="Times New Roman" pitchFamily="18" charset="0"/>
                <a:cs typeface="Times New Roman" pitchFamily="18" charset="0"/>
              </a:rPr>
              <a:t>Tiết </a:t>
            </a:r>
            <a:r>
              <a:rPr lang="vi-VN" sz="2800" b="1" dirty="0">
                <a:solidFill>
                  <a:srgbClr val="FF0000"/>
                </a:solidFill>
                <a:latin typeface="Times New Roman" pitchFamily="18" charset="0"/>
                <a:cs typeface="Times New Roman" pitchFamily="18" charset="0"/>
              </a:rPr>
              <a:t>24,25- BÀI 12. CÁC VƯƠNG QUỐC Ở ĐÔNG NAM Á TRƯỚC THẾ KỈ X</a:t>
            </a:r>
            <a:br>
              <a:rPr lang="vi-VN"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838200"/>
            <a:ext cx="9178636" cy="5486400"/>
          </a:xfrm>
        </p:spPr>
        <p:txBody>
          <a:bodyPr>
            <a:normAutofit/>
          </a:bodyPr>
          <a:lstStyle/>
          <a:p>
            <a:pPr marL="0" indent="0">
              <a:buNone/>
            </a:pPr>
            <a:r>
              <a:rPr lang="en-US" b="1" u="sng" dirty="0" smtClean="0">
                <a:solidFill>
                  <a:srgbClr val="FF0000"/>
                </a:solidFill>
                <a:latin typeface="Times New Roman" pitchFamily="18" charset="0"/>
                <a:cs typeface="Times New Roman" pitchFamily="18" charset="0"/>
              </a:rPr>
              <a:t>I. </a:t>
            </a:r>
            <a:r>
              <a:rPr lang="en-US" b="1" u="sng" dirty="0" err="1" smtClean="0">
                <a:solidFill>
                  <a:srgbClr val="FF0000"/>
                </a:solidFill>
                <a:latin typeface="Times New Roman" pitchFamily="18" charset="0"/>
                <a:cs typeface="Times New Roman" pitchFamily="18" charset="0"/>
              </a:rPr>
              <a:t>Vị</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trí</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địa</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lí</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của</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Đông</a:t>
            </a:r>
            <a:r>
              <a:rPr lang="en-US" b="1" u="sng" dirty="0" smtClean="0">
                <a:solidFill>
                  <a:srgbClr val="FF0000"/>
                </a:solidFill>
                <a:latin typeface="Times New Roman" pitchFamily="18" charset="0"/>
                <a:cs typeface="Times New Roman" pitchFamily="18" charset="0"/>
              </a:rPr>
              <a:t> Nam Á</a:t>
            </a:r>
            <a:endParaRPr lang="en-US" b="1" u="sng" dirty="0">
              <a:solidFill>
                <a:srgbClr val="FF0000"/>
              </a:solidFill>
              <a:latin typeface="Times New Roman" pitchFamily="18" charset="0"/>
              <a:cs typeface="Times New Roman" pitchFamily="18" charset="0"/>
            </a:endParaRPr>
          </a:p>
          <a:p>
            <a:endParaRPr lang="en-US" b="1" dirty="0">
              <a:solidFill>
                <a:srgbClr val="FF0000"/>
              </a:solidFill>
            </a:endParaRPr>
          </a:p>
        </p:txBody>
      </p:sp>
    </p:spTree>
    <p:extLst>
      <p:ext uri="{BB962C8B-B14F-4D97-AF65-F5344CB8AC3E}">
        <p14:creationId xmlns:p14="http://schemas.microsoft.com/office/powerpoint/2010/main" val="2659509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pic>
        <p:nvPicPr>
          <p:cNvPr id="4" name="Content Placeholder 3" descr="[Chân trời sáng tạo] Giải Lịch Sử 6 Bài 12: Các vương quốc cổ ở Đông Nam Á (ảnh 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399"/>
            <a:ext cx="9296399" cy="6858000"/>
          </a:xfrm>
          <a:prstGeom prst="rect">
            <a:avLst/>
          </a:prstGeom>
          <a:noFill/>
          <a:ln>
            <a:noFill/>
          </a:ln>
        </p:spPr>
      </p:pic>
    </p:spTree>
    <p:extLst>
      <p:ext uri="{BB962C8B-B14F-4D97-AF65-F5344CB8AC3E}">
        <p14:creationId xmlns:p14="http://schemas.microsoft.com/office/powerpoint/2010/main" val="1178985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vi-VN" dirty="0"/>
          </a:p>
        </p:txBody>
      </p:sp>
      <p:pic>
        <p:nvPicPr>
          <p:cNvPr id="5" name="Picture 5" descr="20526659_684991958366288_984150484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6205393"/>
            <a:ext cx="9144000" cy="535531"/>
          </a:xfrm>
          <a:prstGeom prst="rect">
            <a:avLst/>
          </a:prstGeom>
          <a:ln w="38100">
            <a:solidFill>
              <a:srgbClr val="FFFFFF"/>
            </a:solidFill>
          </a:ln>
        </p:spPr>
        <p:style>
          <a:lnRef idx="3">
            <a:schemeClr val="lt1"/>
          </a:lnRef>
          <a:fillRef idx="1">
            <a:schemeClr val="accent2"/>
          </a:fillRef>
          <a:effectRef idx="1">
            <a:schemeClr val="accent2"/>
          </a:effectRef>
          <a:fontRef idx="minor">
            <a:schemeClr val="lt1"/>
          </a:fontRef>
        </p:style>
        <p:txBody>
          <a:bodyPr wrap="square">
            <a:spAutoFit/>
          </a:bodyPr>
          <a:lstStyle/>
          <a:p>
            <a:pPr algn="ctr" eaLnBrk="1" fontAlgn="auto" hangingPunct="1">
              <a:lnSpc>
                <a:spcPct val="90000"/>
              </a:lnSpc>
              <a:spcBef>
                <a:spcPts val="0"/>
              </a:spcBef>
              <a:spcAft>
                <a:spcPts val="0"/>
              </a:spcAft>
              <a:defRPr/>
            </a:pPr>
            <a:r>
              <a:rPr lang="vi-VN" sz="3200" dirty="0">
                <a:latin typeface="Cambria" pitchFamily="18" charset="0"/>
              </a:rPr>
              <a:t>Lược đồ các nước Đông Nam Á.</a:t>
            </a:r>
            <a:endParaRPr lang="en-US" sz="3200" dirty="0">
              <a:latin typeface="Cambria" pitchFamily="18" charset="0"/>
            </a:endParaRPr>
          </a:p>
        </p:txBody>
      </p:sp>
    </p:spTree>
    <p:extLst>
      <p:ext uri="{BB962C8B-B14F-4D97-AF65-F5344CB8AC3E}">
        <p14:creationId xmlns:p14="http://schemas.microsoft.com/office/powerpoint/2010/main" val="1743342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6927" y="1828800"/>
            <a:ext cx="9137073" cy="1066800"/>
          </a:xfrm>
        </p:spPr>
        <p:txBody>
          <a:bodyPr>
            <a:noAutofit/>
          </a:bodyPr>
          <a:lstStyle/>
          <a:p>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t>
            </a:r>
            <a:r>
              <a:rPr lang="vi-VN" sz="4000" b="1" dirty="0" smtClean="0">
                <a:solidFill>
                  <a:srgbClr val="FF0000"/>
                </a:solidFill>
                <a:latin typeface="Times New Roman" pitchFamily="18" charset="0"/>
                <a:cs typeface="Times New Roman" pitchFamily="18" charset="0"/>
              </a:rPr>
              <a:t>Em </a:t>
            </a:r>
            <a:r>
              <a:rPr lang="vi-VN" sz="4000" b="1" dirty="0">
                <a:solidFill>
                  <a:srgbClr val="FF0000"/>
                </a:solidFill>
                <a:latin typeface="Times New Roman" pitchFamily="18" charset="0"/>
                <a:cs typeface="Times New Roman" pitchFamily="18" charset="0"/>
              </a:rPr>
              <a:t>hãy trình </a:t>
            </a:r>
            <a:r>
              <a:rPr lang="vi-VN" sz="4000" b="1" dirty="0" smtClean="0">
                <a:solidFill>
                  <a:srgbClr val="FF0000"/>
                </a:solidFill>
                <a:latin typeface="Times New Roman" pitchFamily="18" charset="0"/>
                <a:cs typeface="Times New Roman" pitchFamily="18" charset="0"/>
              </a:rPr>
              <a:t>bày </a:t>
            </a:r>
            <a:r>
              <a:rPr lang="vi-VN" sz="4000" b="1" dirty="0">
                <a:solidFill>
                  <a:srgbClr val="FF0000"/>
                </a:solidFill>
                <a:latin typeface="Times New Roman" pitchFamily="18" charset="0"/>
                <a:cs typeface="Times New Roman" pitchFamily="18" charset="0"/>
              </a:rPr>
              <a:t>vị trí địa lí của khu vực Đông Nam Á.</a:t>
            </a:r>
            <a:br>
              <a:rPr lang="vi-VN" sz="4000" b="1" dirty="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4" name="Tiêu đề 1"/>
          <p:cNvSpPr txBox="1">
            <a:spLocks/>
          </p:cNvSpPr>
          <p:nvPr/>
        </p:nvSpPr>
        <p:spPr>
          <a:xfrm>
            <a:off x="145473" y="55418"/>
            <a:ext cx="8846128" cy="1260764"/>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u="sng" dirty="0" smtClean="0">
                <a:solidFill>
                  <a:srgbClr val="FF0000"/>
                </a:solidFill>
                <a:latin typeface="Times New Roman" pitchFamily="18" charset="0"/>
                <a:cs typeface="Times New Roman" pitchFamily="18" charset="0"/>
              </a:rPr>
              <a:t>THẢO LUẬN NHÓM </a:t>
            </a:r>
          </a:p>
          <a:p>
            <a:r>
              <a:rPr lang="en-US" sz="4000" b="1" u="sng" dirty="0" smtClean="0">
                <a:solidFill>
                  <a:srgbClr val="00B0F0"/>
                </a:solidFill>
                <a:latin typeface="Times New Roman" pitchFamily="18" charset="0"/>
                <a:cs typeface="Times New Roman" pitchFamily="18" charset="0"/>
              </a:rPr>
              <a:t>( </a:t>
            </a:r>
            <a:r>
              <a:rPr lang="en-US" sz="4000" b="1" u="sng" dirty="0" err="1" smtClean="0">
                <a:solidFill>
                  <a:srgbClr val="00B0F0"/>
                </a:solidFill>
                <a:latin typeface="Times New Roman" pitchFamily="18" charset="0"/>
                <a:cs typeface="Times New Roman" pitchFamily="18" charset="0"/>
              </a:rPr>
              <a:t>nhóm</a:t>
            </a:r>
            <a:r>
              <a:rPr lang="en-US" sz="4000" b="1" u="sng" dirty="0" smtClean="0">
                <a:solidFill>
                  <a:srgbClr val="00B0F0"/>
                </a:solidFill>
                <a:latin typeface="Times New Roman" pitchFamily="18" charset="0"/>
                <a:cs typeface="Times New Roman" pitchFamily="18" charset="0"/>
              </a:rPr>
              <a:t> 2 </a:t>
            </a:r>
            <a:r>
              <a:rPr lang="en-US" sz="4000" b="1" u="sng" dirty="0" err="1" smtClean="0">
                <a:solidFill>
                  <a:srgbClr val="00B0F0"/>
                </a:solidFill>
                <a:latin typeface="Times New Roman" pitchFamily="18" charset="0"/>
                <a:cs typeface="Times New Roman" pitchFamily="18" charset="0"/>
              </a:rPr>
              <a:t>bạn</a:t>
            </a:r>
            <a:r>
              <a:rPr lang="en-US" sz="4000" b="1" u="sng" dirty="0" smtClean="0">
                <a:solidFill>
                  <a:srgbClr val="00B0F0"/>
                </a:solidFill>
                <a:latin typeface="Times New Roman" pitchFamily="18" charset="0"/>
                <a:cs typeface="Times New Roman" pitchFamily="18" charset="0"/>
              </a:rPr>
              <a:t>- 5 PHÚT )</a:t>
            </a:r>
            <a:endParaRPr lang="en-US" sz="4000" b="1" u="sng" dirty="0">
              <a:solidFill>
                <a:srgbClr val="00B0F0"/>
              </a:solidFill>
              <a:latin typeface="Times New Roman" pitchFamily="18" charset="0"/>
              <a:cs typeface="Times New Roman" pitchFamily="18" charset="0"/>
            </a:endParaRPr>
          </a:p>
        </p:txBody>
      </p:sp>
      <p:sp>
        <p:nvSpPr>
          <p:cNvPr id="5" name="Content Placeholder 4"/>
          <p:cNvSpPr>
            <a:spLocks noGrp="1"/>
          </p:cNvSpPr>
          <p:nvPr>
            <p:ph idx="1"/>
          </p:nvPr>
        </p:nvSpPr>
        <p:spPr>
          <a:xfrm>
            <a:off x="304800" y="3048000"/>
            <a:ext cx="8229600" cy="4525963"/>
          </a:xfrm>
        </p:spPr>
        <p:txBody>
          <a:bodyPr/>
          <a:lstStyle/>
          <a:p>
            <a:endParaRPr lang="vi-VN" dirty="0"/>
          </a:p>
        </p:txBody>
      </p:sp>
    </p:spTree>
    <p:extLst>
      <p:ext uri="{BB962C8B-B14F-4D97-AF65-F5344CB8AC3E}">
        <p14:creationId xmlns:p14="http://schemas.microsoft.com/office/powerpoint/2010/main" val="177705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7709" y="304800"/>
            <a:ext cx="9137073" cy="609600"/>
          </a:xfrm>
        </p:spPr>
        <p:txBody>
          <a:bodyPr>
            <a:noAutofit/>
          </a:bodyPr>
          <a:lstStyle/>
          <a:p>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Em </a:t>
            </a:r>
            <a:r>
              <a:rPr lang="vi-VN" sz="2400" b="1" dirty="0">
                <a:solidFill>
                  <a:srgbClr val="FF0000"/>
                </a:solidFill>
                <a:latin typeface="Times New Roman" pitchFamily="18" charset="0"/>
                <a:cs typeface="Times New Roman" pitchFamily="18" charset="0"/>
              </a:rPr>
              <a:t>hãy trình </a:t>
            </a:r>
            <a:r>
              <a:rPr lang="vi-VN" sz="2400" b="1" dirty="0" smtClean="0">
                <a:solidFill>
                  <a:srgbClr val="FF0000"/>
                </a:solidFill>
                <a:latin typeface="Times New Roman" pitchFamily="18" charset="0"/>
                <a:cs typeface="Times New Roman" pitchFamily="18" charset="0"/>
              </a:rPr>
              <a:t>bày </a:t>
            </a:r>
            <a:r>
              <a:rPr lang="vi-VN" sz="2400" b="1" dirty="0">
                <a:solidFill>
                  <a:srgbClr val="FF0000"/>
                </a:solidFill>
                <a:latin typeface="Times New Roman" pitchFamily="18" charset="0"/>
                <a:cs typeface="Times New Roman" pitchFamily="18" charset="0"/>
              </a:rPr>
              <a:t>vị trí địa lí của khu vực Đông Nam Á.</a:t>
            </a:r>
            <a:br>
              <a:rPr lang="vi-VN"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6927" y="1066800"/>
            <a:ext cx="9171709" cy="5562600"/>
          </a:xfrm>
        </p:spPr>
        <p:txBody>
          <a:bodyPr>
            <a:noAutofit/>
          </a:bodyPr>
          <a:lstStyle/>
          <a:p>
            <a:pPr marL="0" indent="0" algn="just">
              <a:spcBef>
                <a:spcPts val="0"/>
              </a:spcBef>
              <a:buNone/>
            </a:pPr>
            <a:r>
              <a:rPr lang="en-US" sz="3600" dirty="0" smtClean="0">
                <a:solidFill>
                  <a:srgbClr val="0033CC"/>
                </a:solidFill>
                <a:latin typeface="Times New Roman"/>
                <a:ea typeface="Times New Roman"/>
              </a:rPr>
              <a:t>- </a:t>
            </a:r>
            <a:r>
              <a:rPr lang="en-US" sz="3600" dirty="0" err="1" smtClean="0">
                <a:solidFill>
                  <a:srgbClr val="0033CC"/>
                </a:solidFill>
                <a:latin typeface="Times New Roman"/>
                <a:ea typeface="Times New Roman"/>
              </a:rPr>
              <a:t>Đông</a:t>
            </a:r>
            <a:r>
              <a:rPr lang="en-US" sz="3600" dirty="0" smtClean="0">
                <a:solidFill>
                  <a:srgbClr val="0033CC"/>
                </a:solidFill>
                <a:latin typeface="Times New Roman"/>
                <a:ea typeface="Times New Roman"/>
              </a:rPr>
              <a:t> Nam Á </a:t>
            </a:r>
            <a:r>
              <a:rPr lang="vi-VN" altLang="en-US" sz="3600" dirty="0">
                <a:solidFill>
                  <a:srgbClr val="0033CC"/>
                </a:solidFill>
                <a:latin typeface="Times New Roman" panose="02020603050405020304"/>
                <a:ea typeface="Times New Roman" panose="02020603050405020304"/>
              </a:rPr>
              <a:t>là khu vực nằm ở phía đông nam châu Á, </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bao</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gồm</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Đông</a:t>
            </a:r>
            <a:r>
              <a:rPr lang="en-US" sz="3600" dirty="0">
                <a:solidFill>
                  <a:srgbClr val="0033CC"/>
                </a:solidFill>
                <a:latin typeface="Times New Roman" panose="02020603050405020304"/>
                <a:ea typeface="Times New Roman" panose="02020603050405020304"/>
              </a:rPr>
              <a:t> </a:t>
            </a:r>
            <a:r>
              <a:rPr lang="en-US" sz="3600" dirty="0" smtClean="0">
                <a:solidFill>
                  <a:srgbClr val="0033CC"/>
                </a:solidFill>
                <a:latin typeface="Times New Roman" panose="02020603050405020304"/>
                <a:ea typeface="Times New Roman" panose="02020603050405020304"/>
              </a:rPr>
              <a:t>Nam </a:t>
            </a:r>
            <a:r>
              <a:rPr lang="en-US" sz="3600" dirty="0">
                <a:solidFill>
                  <a:srgbClr val="0033CC"/>
                </a:solidFill>
                <a:latin typeface="Times New Roman" panose="02020603050405020304"/>
                <a:ea typeface="Times New Roman" panose="02020603050405020304"/>
              </a:rPr>
              <a:t>Á </a:t>
            </a:r>
            <a:r>
              <a:rPr lang="en-US" sz="3600" dirty="0" err="1">
                <a:solidFill>
                  <a:srgbClr val="0033CC"/>
                </a:solidFill>
                <a:latin typeface="Times New Roman" panose="02020603050405020304"/>
                <a:ea typeface="Times New Roman" panose="02020603050405020304"/>
              </a:rPr>
              <a:t>lục</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địa</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và</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Đông</a:t>
            </a:r>
            <a:r>
              <a:rPr lang="en-US" sz="3600" dirty="0">
                <a:solidFill>
                  <a:srgbClr val="0033CC"/>
                </a:solidFill>
                <a:latin typeface="Times New Roman" panose="02020603050405020304"/>
                <a:ea typeface="Times New Roman" panose="02020603050405020304"/>
              </a:rPr>
              <a:t> Nam Á </a:t>
            </a:r>
            <a:r>
              <a:rPr lang="en-US" sz="3600" dirty="0" err="1">
                <a:solidFill>
                  <a:srgbClr val="0033CC"/>
                </a:solidFill>
                <a:latin typeface="Times New Roman" panose="02020603050405020304"/>
                <a:ea typeface="Times New Roman" panose="02020603050405020304"/>
              </a:rPr>
              <a:t>hải</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đảo</a:t>
            </a:r>
            <a:r>
              <a:rPr lang="en-US" sz="3600" dirty="0">
                <a:solidFill>
                  <a:srgbClr val="0033CC"/>
                </a:solidFill>
                <a:latin typeface="Times New Roman" panose="02020603050405020304"/>
                <a:ea typeface="Times New Roman" panose="02020603050405020304"/>
              </a:rPr>
              <a:t>.</a:t>
            </a:r>
          </a:p>
          <a:p>
            <a:pPr marL="0" marR="0" indent="0" algn="just">
              <a:spcBef>
                <a:spcPts val="0"/>
              </a:spcBef>
              <a:spcAft>
                <a:spcPts val="0"/>
              </a:spcAft>
              <a:buNone/>
            </a:pPr>
            <a:r>
              <a:rPr lang="en-US" sz="3600" dirty="0" smtClean="0">
                <a:solidFill>
                  <a:srgbClr val="0033CC"/>
                </a:solidFill>
                <a:latin typeface="Times New Roman"/>
                <a:ea typeface="Times New Roman"/>
              </a:rPr>
              <a:t>- </a:t>
            </a:r>
            <a:r>
              <a:rPr lang="en-US" sz="3600" dirty="0" err="1" smtClean="0">
                <a:solidFill>
                  <a:srgbClr val="0033CC"/>
                </a:solidFill>
                <a:latin typeface="Times New Roman"/>
                <a:ea typeface="Times New Roman"/>
              </a:rPr>
              <a:t>Nằm</a:t>
            </a:r>
            <a:r>
              <a:rPr lang="en-US" sz="3600" dirty="0" smtClean="0">
                <a:solidFill>
                  <a:srgbClr val="0033CC"/>
                </a:solidFill>
                <a:latin typeface="Times New Roman"/>
                <a:ea typeface="Times New Roman"/>
              </a:rPr>
              <a:t> </a:t>
            </a:r>
            <a:r>
              <a:rPr lang="en-US" sz="3600" dirty="0" err="1">
                <a:solidFill>
                  <a:srgbClr val="0033CC"/>
                </a:solidFill>
                <a:latin typeface="Times New Roman"/>
                <a:ea typeface="Times New Roman"/>
              </a:rPr>
              <a:t>trên</a:t>
            </a:r>
            <a:r>
              <a:rPr lang="en-US" sz="3600" dirty="0">
                <a:solidFill>
                  <a:srgbClr val="0033CC"/>
                </a:solidFill>
                <a:latin typeface="Times New Roman"/>
                <a:ea typeface="Times New Roman"/>
              </a:rPr>
              <a:t> con </a:t>
            </a:r>
            <a:r>
              <a:rPr lang="en-US" sz="3600" dirty="0" err="1">
                <a:solidFill>
                  <a:srgbClr val="0033CC"/>
                </a:solidFill>
                <a:latin typeface="Times New Roman"/>
                <a:ea typeface="Times New Roman"/>
              </a:rPr>
              <a:t>đường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hành</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hải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giữa</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Ấn</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Độ</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Dương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và</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Thái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Bình</a:t>
            </a:r>
            <a:r>
              <a:rPr lang="en-US" sz="3600" dirty="0">
                <a:solidFill>
                  <a:srgbClr val="0033CC"/>
                </a:solidFill>
                <a:latin typeface="Times New Roman"/>
                <a:ea typeface="Times New Roman"/>
              </a:rPr>
              <a:t> </a:t>
            </a:r>
            <a:r>
              <a:rPr lang="en-US" sz="3600" dirty="0" err="1" smtClean="0">
                <a:solidFill>
                  <a:srgbClr val="0033CC"/>
                </a:solidFill>
                <a:latin typeface="Times New Roman"/>
                <a:ea typeface="Times New Roman"/>
              </a:rPr>
              <a:t>Dương</a:t>
            </a:r>
            <a:r>
              <a:rPr lang="en-US" sz="3600" dirty="0" smtClean="0">
                <a:solidFill>
                  <a:srgbClr val="0033CC"/>
                </a:solidFill>
                <a:latin typeface="Times New Roman"/>
                <a:ea typeface="Times New Roman"/>
              </a:rPr>
              <a:t>.</a:t>
            </a:r>
          </a:p>
          <a:p>
            <a:pPr marL="0" marR="0" indent="0" algn="just">
              <a:spcBef>
                <a:spcPts val="0"/>
              </a:spcBef>
              <a:spcAft>
                <a:spcPts val="0"/>
              </a:spcAft>
              <a:buNone/>
            </a:pPr>
            <a:r>
              <a:rPr lang="en-US" sz="3600" dirty="0" smtClean="0">
                <a:solidFill>
                  <a:srgbClr val="0033CC"/>
                </a:solidFill>
                <a:latin typeface="Times New Roman"/>
                <a:ea typeface="Times New Roman"/>
              </a:rPr>
              <a:t>- </a:t>
            </a:r>
            <a:r>
              <a:rPr lang="en-US" sz="3600" dirty="0" err="1" smtClean="0">
                <a:solidFill>
                  <a:srgbClr val="0033CC"/>
                </a:solidFill>
                <a:latin typeface="Times New Roman"/>
                <a:ea typeface="Times New Roman"/>
              </a:rPr>
              <a:t>Là</a:t>
            </a:r>
            <a:r>
              <a:rPr lang="en-US" sz="3600" dirty="0" smtClean="0">
                <a:solidFill>
                  <a:srgbClr val="0033CC"/>
                </a:solidFill>
                <a:latin typeface="Times New Roman"/>
                <a:ea typeface="Times New Roman"/>
              </a:rPr>
              <a:t> </a:t>
            </a:r>
            <a:r>
              <a:rPr lang="en-US" sz="3600" dirty="0" err="1">
                <a:solidFill>
                  <a:srgbClr val="0033CC"/>
                </a:solidFill>
                <a:latin typeface="Times New Roman"/>
                <a:ea typeface="Times New Roman"/>
              </a:rPr>
              <a:t>cầu</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nối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giữa</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Trung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Quốc</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và</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Ấn</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Độ</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giữa</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lục</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địa</a:t>
            </a:r>
            <a:r>
              <a:rPr lang="en-US" sz="3600" dirty="0">
                <a:solidFill>
                  <a:srgbClr val="0033CC"/>
                </a:solidFill>
                <a:latin typeface="Times New Roman"/>
                <a:ea typeface="Times New Roman"/>
              </a:rPr>
              <a:t> Á-</a:t>
            </a:r>
            <a:r>
              <a:rPr lang="en-US" sz="3600" dirty="0" err="1">
                <a:solidFill>
                  <a:srgbClr val="0033CC"/>
                </a:solidFill>
                <a:latin typeface="Times New Roman"/>
                <a:ea typeface="Times New Roman"/>
              </a:rPr>
              <a:t>Âu</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với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Châu</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Đại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Dương</a:t>
            </a:r>
            <a:r>
              <a:rPr lang="en-US" sz="3600" dirty="0">
                <a:solidFill>
                  <a:srgbClr val="0033CC"/>
                </a:solidFill>
                <a:latin typeface="Times New Roman"/>
                <a:ea typeface="Times New Roman"/>
              </a:rPr>
              <a:t>.</a:t>
            </a:r>
          </a:p>
          <a:p>
            <a:pPr marL="0" marR="0" indent="0" algn="just">
              <a:spcBef>
                <a:spcPts val="0"/>
              </a:spcBef>
              <a:spcAft>
                <a:spcPts val="0"/>
              </a:spcAft>
              <a:buNone/>
            </a:pP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Nằm</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trong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vùng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khí</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hậu</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nhiệt</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đới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gió</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mùa</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nóng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ẩm</a:t>
            </a:r>
            <a:r>
              <a:rPr lang="en-US" sz="3600" dirty="0">
                <a:solidFill>
                  <a:srgbClr val="0033CC"/>
                </a:solidFill>
                <a:latin typeface="Times New Roman"/>
                <a:ea typeface="Times New Roman"/>
              </a:rPr>
              <a:t>, </a:t>
            </a:r>
            <a:r>
              <a:rPr lang="en-US" sz="3600" dirty="0" err="1" smtClean="0">
                <a:solidFill>
                  <a:srgbClr val="0033CC"/>
                </a:solidFill>
                <a:latin typeface="Times New Roman"/>
                <a:ea typeface="Times New Roman"/>
              </a:rPr>
              <a:t>mưa</a:t>
            </a:r>
            <a:r>
              <a:rPr lang="en-US" sz="3600" dirty="0" smtClean="0">
                <a:solidFill>
                  <a:srgbClr val="0033CC"/>
                </a:solidFill>
                <a:latin typeface="Times New Roman"/>
                <a:ea typeface="Times New Roman"/>
              </a:rPr>
              <a:t> </a:t>
            </a:r>
            <a:r>
              <a:rPr lang="en-US" sz="3600" dirty="0" err="1" smtClean="0">
                <a:solidFill>
                  <a:srgbClr val="0033CC"/>
                </a:solidFill>
                <a:latin typeface="Times New Roman"/>
                <a:ea typeface="Times New Roman"/>
              </a:rPr>
              <a:t>nhiều</a:t>
            </a:r>
            <a:r>
              <a:rPr lang="en-US" sz="3600" dirty="0" smtClean="0">
                <a:solidFill>
                  <a:srgbClr val="0033CC"/>
                </a:solidFill>
                <a:latin typeface="Times New Roman"/>
                <a:ea typeface="Times New Roman"/>
              </a:rPr>
              <a:t>,….</a:t>
            </a:r>
            <a:endParaRPr lang="en-US" sz="3600" dirty="0">
              <a:solidFill>
                <a:srgbClr val="0033CC"/>
              </a:solidFill>
              <a:latin typeface="Times New Roman"/>
              <a:ea typeface="Times New Roman"/>
            </a:endParaRPr>
          </a:p>
        </p:txBody>
      </p:sp>
      <p:sp>
        <p:nvSpPr>
          <p:cNvPr id="4" name="Tiêu đề 1"/>
          <p:cNvSpPr txBox="1">
            <a:spLocks/>
          </p:cNvSpPr>
          <p:nvPr/>
        </p:nvSpPr>
        <p:spPr>
          <a:xfrm>
            <a:off x="145472" y="55418"/>
            <a:ext cx="9137073" cy="4017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rgbClr val="FF0000"/>
                </a:solidFill>
                <a:latin typeface="Times New Roman" pitchFamily="18" charset="0"/>
                <a:cs typeface="Times New Roman" pitchFamily="18" charset="0"/>
              </a:rPr>
              <a:t>THẢO LUẬN NHÓM ( 5 PHÚT)</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21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762000"/>
          </a:xfrm>
        </p:spPr>
        <p:txBody>
          <a:bodyPr>
            <a:noAutofit/>
          </a:bodyPr>
          <a:lstStyle/>
          <a:p>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vi-VN" sz="2800" b="1" dirty="0" smtClean="0">
                <a:solidFill>
                  <a:srgbClr val="FF0000"/>
                </a:solidFill>
                <a:latin typeface="Times New Roman" pitchFamily="18" charset="0"/>
                <a:cs typeface="Times New Roman" pitchFamily="18" charset="0"/>
              </a:rPr>
              <a:t>Tiết </a:t>
            </a:r>
            <a:r>
              <a:rPr lang="vi-VN" sz="2800" b="1" dirty="0">
                <a:solidFill>
                  <a:srgbClr val="FF0000"/>
                </a:solidFill>
                <a:latin typeface="Times New Roman" pitchFamily="18" charset="0"/>
                <a:cs typeface="Times New Roman" pitchFamily="18" charset="0"/>
              </a:rPr>
              <a:t>24,25- BÀI 12. CÁC VƯƠNG QUỐC Ở ĐÔNG NAM Á TRƯỚC THẾ KỈ X</a:t>
            </a:r>
            <a:br>
              <a:rPr lang="vi-VN"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838200"/>
            <a:ext cx="9178636" cy="5562600"/>
          </a:xfrm>
        </p:spPr>
        <p:txBody>
          <a:bodyPr>
            <a:normAutofit/>
          </a:bodyPr>
          <a:lstStyle/>
          <a:p>
            <a:pPr marL="0" indent="0">
              <a:buNone/>
            </a:pPr>
            <a:r>
              <a:rPr lang="en-US" b="1" u="sng" dirty="0" smtClean="0">
                <a:solidFill>
                  <a:srgbClr val="FF0000"/>
                </a:solidFill>
                <a:latin typeface="Times New Roman" pitchFamily="18" charset="0"/>
                <a:cs typeface="Times New Roman" pitchFamily="18" charset="0"/>
              </a:rPr>
              <a:t>I. </a:t>
            </a:r>
            <a:r>
              <a:rPr lang="en-US" b="1" u="sng" dirty="0" err="1" smtClean="0">
                <a:solidFill>
                  <a:srgbClr val="FF0000"/>
                </a:solidFill>
                <a:latin typeface="Times New Roman" pitchFamily="18" charset="0"/>
                <a:cs typeface="Times New Roman" pitchFamily="18" charset="0"/>
              </a:rPr>
              <a:t>Vị</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trí</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địa</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lí</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của</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Đông</a:t>
            </a:r>
            <a:r>
              <a:rPr lang="en-US" b="1" u="sng" dirty="0" smtClean="0">
                <a:solidFill>
                  <a:srgbClr val="FF0000"/>
                </a:solidFill>
                <a:latin typeface="Times New Roman" pitchFamily="18" charset="0"/>
                <a:cs typeface="Times New Roman" pitchFamily="18" charset="0"/>
              </a:rPr>
              <a:t> Nam Á</a:t>
            </a:r>
            <a:endParaRPr lang="en-US" b="1" u="sng" dirty="0">
              <a:solidFill>
                <a:srgbClr val="FF0000"/>
              </a:solidFill>
              <a:latin typeface="Times New Roman" pitchFamily="18" charset="0"/>
              <a:cs typeface="Times New Roman" pitchFamily="18" charset="0"/>
            </a:endParaRPr>
          </a:p>
          <a:p>
            <a:pPr algn="just">
              <a:spcBef>
                <a:spcPts val="0"/>
              </a:spcBef>
              <a:buFontTx/>
              <a:buChar char="-"/>
            </a:pPr>
            <a:r>
              <a:rPr lang="en-US" sz="3600" dirty="0" err="1" smtClean="0">
                <a:solidFill>
                  <a:srgbClr val="0033CC"/>
                </a:solidFill>
                <a:latin typeface="Times New Roman" panose="02020603050405020304"/>
                <a:ea typeface="Times New Roman" panose="02020603050405020304"/>
              </a:rPr>
              <a:t>Đông</a:t>
            </a:r>
            <a:r>
              <a:rPr lang="en-US" sz="3600" dirty="0" smtClean="0">
                <a:solidFill>
                  <a:srgbClr val="0033CC"/>
                </a:solidFill>
                <a:latin typeface="Times New Roman" panose="02020603050405020304"/>
                <a:ea typeface="Times New Roman" panose="02020603050405020304"/>
              </a:rPr>
              <a:t> </a:t>
            </a:r>
            <a:r>
              <a:rPr lang="en-US" sz="3600" dirty="0">
                <a:solidFill>
                  <a:srgbClr val="0033CC"/>
                </a:solidFill>
                <a:latin typeface="Times New Roman" panose="02020603050405020304"/>
                <a:ea typeface="Times New Roman" panose="02020603050405020304"/>
              </a:rPr>
              <a:t>Nam Á</a:t>
            </a:r>
            <a:r>
              <a:rPr lang="vi-VN" altLang="en-US" sz="3600" dirty="0">
                <a:solidFill>
                  <a:srgbClr val="0033CC"/>
                </a:solidFill>
                <a:latin typeface="Times New Roman" panose="02020603050405020304"/>
                <a:ea typeface="Times New Roman" panose="02020603050405020304"/>
              </a:rPr>
              <a:t> là khu vực nằm ở phía đông nam châu </a:t>
            </a:r>
            <a:r>
              <a:rPr lang="vi-VN" altLang="en-US" sz="3600" dirty="0" smtClean="0">
                <a:solidFill>
                  <a:srgbClr val="0033CC"/>
                </a:solidFill>
                <a:latin typeface="Times New Roman" panose="02020603050405020304"/>
                <a:ea typeface="Times New Roman" panose="02020603050405020304"/>
              </a:rPr>
              <a:t>Á</a:t>
            </a:r>
            <a:r>
              <a:rPr lang="en-US" altLang="en-US" sz="3600" dirty="0" smtClean="0">
                <a:solidFill>
                  <a:srgbClr val="0033CC"/>
                </a:solidFill>
                <a:latin typeface="Times New Roman" panose="02020603050405020304"/>
                <a:ea typeface="Times New Roman" panose="02020603050405020304"/>
              </a:rPr>
              <a:t>.</a:t>
            </a:r>
          </a:p>
          <a:p>
            <a:pPr marL="0" indent="0" algn="just">
              <a:spcBef>
                <a:spcPts val="0"/>
              </a:spcBef>
              <a:buNone/>
            </a:pPr>
            <a:r>
              <a:rPr lang="en-US" altLang="en-US" sz="3600" dirty="0" smtClean="0">
                <a:solidFill>
                  <a:srgbClr val="0033CC"/>
                </a:solidFill>
                <a:latin typeface="Times New Roman" panose="02020603050405020304"/>
                <a:ea typeface="Times New Roman" panose="02020603050405020304"/>
              </a:rPr>
              <a:t>- </a:t>
            </a:r>
            <a:r>
              <a:rPr lang="en-US" sz="3600" dirty="0" err="1" smtClean="0">
                <a:solidFill>
                  <a:srgbClr val="0033CC"/>
                </a:solidFill>
                <a:latin typeface="Times New Roman" panose="02020603050405020304"/>
                <a:ea typeface="Times New Roman" panose="02020603050405020304"/>
              </a:rPr>
              <a:t>Nằm</a:t>
            </a:r>
            <a:r>
              <a:rPr lang="en-US" sz="3600" dirty="0" smtClean="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trên</a:t>
            </a:r>
            <a:r>
              <a:rPr lang="en-US" sz="3600" dirty="0">
                <a:solidFill>
                  <a:srgbClr val="0033CC"/>
                </a:solidFill>
                <a:latin typeface="Times New Roman" panose="02020603050405020304"/>
                <a:ea typeface="Times New Roman" panose="02020603050405020304"/>
              </a:rPr>
              <a:t> con </a:t>
            </a:r>
            <a:r>
              <a:rPr lang="en-US" sz="3600" dirty="0" err="1">
                <a:solidFill>
                  <a:srgbClr val="0033CC"/>
                </a:solidFill>
                <a:latin typeface="Times New Roman" panose="02020603050405020304"/>
                <a:ea typeface="Times New Roman" panose="02020603050405020304"/>
              </a:rPr>
              <a:t>đường</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hành</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hải</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giữa</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Ấn</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Độ</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Dương</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và</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Thái</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Bình</a:t>
            </a:r>
            <a:r>
              <a:rPr lang="en-US" sz="3600" dirty="0">
                <a:solidFill>
                  <a:srgbClr val="0033CC"/>
                </a:solidFill>
                <a:latin typeface="Times New Roman" panose="02020603050405020304"/>
                <a:ea typeface="Times New Roman" panose="02020603050405020304"/>
              </a:rPr>
              <a:t> </a:t>
            </a:r>
            <a:r>
              <a:rPr lang="en-US" sz="3600" dirty="0" err="1">
                <a:solidFill>
                  <a:srgbClr val="0033CC"/>
                </a:solidFill>
                <a:latin typeface="Times New Roman" panose="02020603050405020304"/>
                <a:ea typeface="Times New Roman" panose="02020603050405020304"/>
              </a:rPr>
              <a:t>Dương</a:t>
            </a:r>
            <a:r>
              <a:rPr lang="en-US" sz="3600" dirty="0" smtClean="0">
                <a:solidFill>
                  <a:srgbClr val="0033CC"/>
                </a:solidFill>
                <a:latin typeface="Times New Roman" panose="02020603050405020304"/>
                <a:ea typeface="Times New Roman" panose="02020603050405020304"/>
              </a:rPr>
              <a:t>.</a:t>
            </a:r>
            <a:endParaRPr lang="en-US" altLang="en-US" sz="3600" dirty="0" smtClean="0">
              <a:solidFill>
                <a:srgbClr val="0033CC"/>
              </a:solidFill>
              <a:latin typeface="Times New Roman" panose="02020603050405020304"/>
              <a:ea typeface="Times New Roman" panose="02020603050405020304"/>
            </a:endParaRPr>
          </a:p>
          <a:p>
            <a:pPr marL="0" indent="0" algn="just">
              <a:spcBef>
                <a:spcPts val="0"/>
              </a:spcBef>
              <a:buNone/>
            </a:pPr>
            <a:r>
              <a:rPr lang="en-US" sz="3600" dirty="0" smtClean="0">
                <a:solidFill>
                  <a:srgbClr val="0033CC"/>
                </a:solidFill>
                <a:latin typeface="Times New Roman"/>
                <a:ea typeface="Times New Roman"/>
              </a:rPr>
              <a:t>- </a:t>
            </a:r>
            <a:r>
              <a:rPr lang="en-US" sz="3600" dirty="0" err="1">
                <a:solidFill>
                  <a:srgbClr val="0033CC"/>
                </a:solidFill>
                <a:latin typeface="Times New Roman"/>
                <a:ea typeface="Times New Roman"/>
              </a:rPr>
              <a:t>Là</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cầu</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nối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giữa</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Trung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Quốc</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và</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Ấn</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Độ</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giữa</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lục</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địa</a:t>
            </a:r>
            <a:r>
              <a:rPr lang="en-US" sz="3600" dirty="0">
                <a:solidFill>
                  <a:srgbClr val="0033CC"/>
                </a:solidFill>
                <a:latin typeface="Times New Roman"/>
                <a:ea typeface="Times New Roman"/>
              </a:rPr>
              <a:t> Á-</a:t>
            </a:r>
            <a:r>
              <a:rPr lang="en-US" sz="3600" dirty="0" err="1">
                <a:solidFill>
                  <a:srgbClr val="0033CC"/>
                </a:solidFill>
                <a:latin typeface="Times New Roman"/>
                <a:ea typeface="Times New Roman"/>
              </a:rPr>
              <a:t>Âu</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với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Châu</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Đại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Dương</a:t>
            </a:r>
            <a:r>
              <a:rPr lang="en-US" sz="3600" dirty="0">
                <a:solidFill>
                  <a:srgbClr val="0033CC"/>
                </a:solidFill>
                <a:latin typeface="Times New Roman"/>
                <a:ea typeface="Times New Roman"/>
              </a:rPr>
              <a:t>.</a:t>
            </a:r>
          </a:p>
          <a:p>
            <a:pPr marL="0" marR="0" indent="0" algn="just">
              <a:spcBef>
                <a:spcPts val="0"/>
              </a:spcBef>
              <a:spcAft>
                <a:spcPts val="0"/>
              </a:spcAft>
              <a:buNone/>
            </a:pP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Nằm</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trong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vùng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khí</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hậu</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nhiệt</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đới</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gió</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mùa</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nóng</a:t>
            </a:r>
            <a:r>
              <a:rPr lang="en-US" sz="3600" dirty="0">
                <a:solidFill>
                  <a:srgbClr val="0033CC"/>
                </a:solidFill>
                <a:latin typeface="Times New Roman"/>
                <a:ea typeface="Times New Roman"/>
              </a:rPr>
              <a:t> </a:t>
            </a:r>
            <a:r>
              <a:rPr lang="en-US" sz="3600" dirty="0" err="1">
                <a:solidFill>
                  <a:srgbClr val="0033CC"/>
                </a:solidFill>
                <a:latin typeface="Times New Roman"/>
                <a:ea typeface="Times New Roman"/>
              </a:rPr>
              <a:t>ẩm</a:t>
            </a:r>
            <a:r>
              <a:rPr lang="en-US" sz="3600" dirty="0" smtClean="0">
                <a:solidFill>
                  <a:srgbClr val="0033CC"/>
                </a:solidFill>
                <a:latin typeface="Times New Roman"/>
                <a:ea typeface="Times New Roman"/>
              </a:rPr>
              <a:t>, </a:t>
            </a:r>
            <a:r>
              <a:rPr lang="en-US" sz="3600" dirty="0" err="1" smtClean="0">
                <a:solidFill>
                  <a:srgbClr val="0033CC"/>
                </a:solidFill>
                <a:latin typeface="Times New Roman"/>
                <a:ea typeface="Times New Roman"/>
              </a:rPr>
              <a:t>mưa</a:t>
            </a:r>
            <a:r>
              <a:rPr lang="en-US" sz="3600" dirty="0" smtClean="0">
                <a:solidFill>
                  <a:srgbClr val="0033CC"/>
                </a:solidFill>
                <a:latin typeface="Times New Roman"/>
                <a:ea typeface="Times New Roman"/>
              </a:rPr>
              <a:t> </a:t>
            </a:r>
            <a:r>
              <a:rPr lang="en-US" sz="3600" dirty="0" err="1" smtClean="0">
                <a:solidFill>
                  <a:srgbClr val="0033CC"/>
                </a:solidFill>
                <a:latin typeface="Times New Roman"/>
                <a:ea typeface="Times New Roman"/>
              </a:rPr>
              <a:t>nhiều</a:t>
            </a:r>
            <a:r>
              <a:rPr lang="en-US" sz="3600" dirty="0" smtClean="0">
                <a:solidFill>
                  <a:srgbClr val="0033CC"/>
                </a:solidFill>
                <a:latin typeface="Times New Roman"/>
                <a:ea typeface="Times New Roman"/>
              </a:rPr>
              <a:t>. </a:t>
            </a:r>
            <a:endParaRPr lang="en-US" sz="3600" dirty="0">
              <a:solidFill>
                <a:srgbClr val="0033CC"/>
              </a:solidFill>
              <a:latin typeface="Times New Roman"/>
              <a:ea typeface="Times New Roman"/>
            </a:endParaRPr>
          </a:p>
        </p:txBody>
      </p:sp>
    </p:spTree>
    <p:extLst>
      <p:ext uri="{BB962C8B-B14F-4D97-AF65-F5344CB8AC3E}">
        <p14:creationId xmlns:p14="http://schemas.microsoft.com/office/powerpoint/2010/main" val="361203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3074" name="Picture 2" descr="Cờ các nước Đông Nam Á, quốc kỳ 11 nước Đông Nam Á - META.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372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443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762000"/>
          </a:xfrm>
        </p:spPr>
        <p:txBody>
          <a:bodyPr>
            <a:noAutofit/>
          </a:bodyPr>
          <a:lstStyle/>
          <a:p>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vi-VN" sz="2800" b="1" dirty="0" smtClean="0">
                <a:solidFill>
                  <a:srgbClr val="FF0000"/>
                </a:solidFill>
                <a:latin typeface="Times New Roman" pitchFamily="18" charset="0"/>
                <a:cs typeface="Times New Roman" pitchFamily="18" charset="0"/>
              </a:rPr>
              <a:t>Tiết </a:t>
            </a:r>
            <a:r>
              <a:rPr lang="vi-VN" sz="2800" b="1" dirty="0">
                <a:solidFill>
                  <a:srgbClr val="FF0000"/>
                </a:solidFill>
                <a:latin typeface="Times New Roman" pitchFamily="18" charset="0"/>
                <a:cs typeface="Times New Roman" pitchFamily="18" charset="0"/>
              </a:rPr>
              <a:t>24,25- BÀI 12. CÁC VƯƠNG QUỐC Ở ĐÔNG NAM Á TRƯỚC THẾ KỈ X</a:t>
            </a:r>
            <a:br>
              <a:rPr lang="vi-VN"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838200"/>
            <a:ext cx="9178636" cy="5486400"/>
          </a:xfrm>
        </p:spPr>
        <p:txBody>
          <a:bodyPr/>
          <a:lstStyle/>
          <a:p>
            <a:pPr marL="0" indent="0">
              <a:buNone/>
            </a:pPr>
            <a:r>
              <a:rPr lang="en-US" b="1" u="sng" dirty="0">
                <a:solidFill>
                  <a:srgbClr val="FF0000"/>
                </a:solidFill>
                <a:latin typeface="Times New Roman" pitchFamily="18" charset="0"/>
                <a:cs typeface="Times New Roman" pitchFamily="18" charset="0"/>
              </a:rPr>
              <a:t>I. </a:t>
            </a:r>
            <a:r>
              <a:rPr lang="en-US" b="1" u="sng" dirty="0" err="1">
                <a:solidFill>
                  <a:srgbClr val="FF0000"/>
                </a:solidFill>
                <a:latin typeface="Times New Roman" pitchFamily="18" charset="0"/>
                <a:cs typeface="Times New Roman" pitchFamily="18" charset="0"/>
              </a:rPr>
              <a:t>Vị</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trí</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địa</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lí</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của</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Đông</a:t>
            </a:r>
            <a:r>
              <a:rPr lang="en-US" b="1" u="sng" dirty="0">
                <a:solidFill>
                  <a:srgbClr val="FF0000"/>
                </a:solidFill>
                <a:latin typeface="Times New Roman" pitchFamily="18" charset="0"/>
                <a:cs typeface="Times New Roman" pitchFamily="18" charset="0"/>
              </a:rPr>
              <a:t> Nam </a:t>
            </a:r>
            <a:r>
              <a:rPr lang="en-US" b="1" u="sng" dirty="0" smtClean="0">
                <a:solidFill>
                  <a:srgbClr val="FF0000"/>
                </a:solidFill>
                <a:latin typeface="Times New Roman" pitchFamily="18" charset="0"/>
                <a:cs typeface="Times New Roman" pitchFamily="18" charset="0"/>
              </a:rPr>
              <a:t>Á</a:t>
            </a:r>
          </a:p>
          <a:p>
            <a:pPr marL="0" indent="0">
              <a:buNone/>
            </a:pPr>
            <a:r>
              <a:rPr lang="en-US" b="1" u="sng" dirty="0" smtClean="0">
                <a:solidFill>
                  <a:srgbClr val="FF0000"/>
                </a:solidFill>
                <a:latin typeface="Times New Roman" pitchFamily="18" charset="0"/>
                <a:cs typeface="Times New Roman" pitchFamily="18" charset="0"/>
              </a:rPr>
              <a:t>II. </a:t>
            </a:r>
            <a:r>
              <a:rPr lang="en-US" b="1" u="sng" dirty="0" err="1" smtClean="0">
                <a:solidFill>
                  <a:srgbClr val="FF0000"/>
                </a:solidFill>
                <a:latin typeface="Times New Roman" pitchFamily="18" charset="0"/>
                <a:cs typeface="Times New Roman" pitchFamily="18" charset="0"/>
              </a:rPr>
              <a:t>Sự</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xuất</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hiện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của</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các</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vương</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quốc</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cổ</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từ</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đầu</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Công</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nguyên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dến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thế</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kỉ</a:t>
            </a:r>
            <a:r>
              <a:rPr lang="en-US" b="1" u="sng" dirty="0" smtClean="0">
                <a:solidFill>
                  <a:srgbClr val="FF0000"/>
                </a:solidFill>
                <a:latin typeface="Times New Roman" pitchFamily="18" charset="0"/>
                <a:cs typeface="Times New Roman" pitchFamily="18" charset="0"/>
              </a:rPr>
              <a:t> VII</a:t>
            </a:r>
          </a:p>
          <a:p>
            <a:pPr marL="0" indent="0">
              <a:buNone/>
            </a:pPr>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2737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6012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1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00200"/>
            <a:ext cx="9144000" cy="2308324"/>
          </a:xfrm>
          <a:prstGeom prst="rect">
            <a:avLst/>
          </a:prstGeom>
        </p:spPr>
        <p:txBody>
          <a:bodyPr wrap="square">
            <a:spAutoFit/>
          </a:bodyPr>
          <a:lstStyle/>
          <a:p>
            <a:pPr eaLnBrk="0" fontAlgn="base" hangingPunct="0">
              <a:spcBef>
                <a:spcPct val="0"/>
              </a:spcBef>
              <a:spcAft>
                <a:spcPct val="0"/>
              </a:spcAft>
            </a:pP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Các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vương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quốc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cổ</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Văn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Lang,Âu</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Lạc</a:t>
            </a: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Chăm-pa</a:t>
            </a:r>
            <a:r>
              <a:rPr lang="vi-VN" sz="3600" dirty="0">
                <a:solidFill>
                  <a:srgbClr val="0033CC"/>
                </a:solidFill>
                <a:latin typeface="Times New Roman" pitchFamily="18" charset="0"/>
                <a:cs typeface="Times New Roman" pitchFamily="18" charset="0"/>
              </a:rPr>
              <a:t>, Phù Nam, Pê-gu, </a:t>
            </a:r>
            <a:r>
              <a:rPr lang="vi-VN" sz="3600" dirty="0" smtClean="0">
                <a:solidFill>
                  <a:srgbClr val="0033CC"/>
                </a:solidFill>
                <a:latin typeface="Times New Roman" pitchFamily="18" charset="0"/>
                <a:cs typeface="Times New Roman" pitchFamily="18" charset="0"/>
              </a:rPr>
              <a:t>Tha-tơ</a:t>
            </a:r>
            <a:r>
              <a:rPr lang="en-US" sz="3600" dirty="0" smtClean="0">
                <a:solidFill>
                  <a:srgbClr val="0033CC"/>
                </a:solidFill>
                <a:latin typeface="Times New Roman" pitchFamily="18" charset="0"/>
                <a:cs typeface="Times New Roman" pitchFamily="18" charset="0"/>
              </a:rPr>
              <a:t>n, </a:t>
            </a:r>
            <a:r>
              <a:rPr lang="en-US" sz="3600" dirty="0" err="1" smtClean="0">
                <a:solidFill>
                  <a:srgbClr val="0033CC"/>
                </a:solidFill>
                <a:latin typeface="Times New Roman" pitchFamily="18" charset="0"/>
                <a:cs typeface="Times New Roman" pitchFamily="18" charset="0"/>
              </a:rPr>
              <a:t>Chân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Lạp</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Đốn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Tốn</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Xích</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Thố</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Tu</a:t>
            </a:r>
            <a:r>
              <a:rPr lang="en-US" sz="3600" dirty="0" smtClean="0">
                <a:solidFill>
                  <a:srgbClr val="0033CC"/>
                </a:solidFill>
                <a:latin typeface="Times New Roman" pitchFamily="18" charset="0"/>
                <a:cs typeface="Times New Roman" pitchFamily="18" charset="0"/>
              </a:rPr>
              <a:t>-ma-sic, Ma-lay-u, Ta-</a:t>
            </a:r>
            <a:r>
              <a:rPr lang="en-US" sz="3600" dirty="0" err="1" smtClean="0">
                <a:solidFill>
                  <a:srgbClr val="0033CC"/>
                </a:solidFill>
                <a:latin typeface="Times New Roman" pitchFamily="18" charset="0"/>
                <a:cs typeface="Times New Roman" pitchFamily="18" charset="0"/>
              </a:rPr>
              <a:t>ru</a:t>
            </a:r>
            <a:r>
              <a:rPr lang="en-US" sz="3600" dirty="0" smtClean="0">
                <a:solidFill>
                  <a:srgbClr val="0033CC"/>
                </a:solidFill>
                <a:latin typeface="Times New Roman" pitchFamily="18" charset="0"/>
                <a:cs typeface="Times New Roman" pitchFamily="18" charset="0"/>
              </a:rPr>
              <a:t>-ma.</a:t>
            </a:r>
            <a:endParaRPr lang="en-US" sz="3600" dirty="0">
              <a:solidFill>
                <a:srgbClr val="0033CC"/>
              </a:solidFill>
              <a:latin typeface="Times New Roman" pitchFamily="18" charset="0"/>
              <a:cs typeface="Times New Roman" pitchFamily="18" charset="0"/>
            </a:endParaRPr>
          </a:p>
          <a:p>
            <a:pPr lvl="0" algn="ctr" eaLnBrk="0" fontAlgn="base" hangingPunct="0">
              <a:spcBef>
                <a:spcPct val="0"/>
              </a:spcBef>
              <a:spcAft>
                <a:spcPct val="0"/>
              </a:spcAft>
            </a:pPr>
            <a:r>
              <a:rPr lang="en-US" sz="3600" b="1" i="1" dirty="0" smtClean="0">
                <a:solidFill>
                  <a:srgbClr val="FF0000"/>
                </a:solidFill>
                <a:latin typeface="Times New Roman" pitchFamily="18" charset="0"/>
                <a:ea typeface="Times New Roman" pitchFamily="18" charset="0"/>
                <a:cs typeface="Times New Roman" pitchFamily="18" charset="0"/>
              </a:rPr>
              <a:t> </a:t>
            </a:r>
            <a:endParaRPr lang="en-US" sz="3600" b="1" dirty="0">
              <a:solidFill>
                <a:srgbClr val="FF0000"/>
              </a:solidFill>
              <a:latin typeface="Arial" pitchFamily="34" charset="0"/>
              <a:cs typeface="Arial" pitchFamily="34" charset="0"/>
            </a:endParaRPr>
          </a:p>
        </p:txBody>
      </p:sp>
      <p:sp>
        <p:nvSpPr>
          <p:cNvPr id="6" name="Rectangle 5"/>
          <p:cNvSpPr/>
          <p:nvPr/>
        </p:nvSpPr>
        <p:spPr>
          <a:xfrm>
            <a:off x="0" y="0"/>
            <a:ext cx="8963891" cy="1200329"/>
          </a:xfrm>
          <a:prstGeom prst="rect">
            <a:avLst/>
          </a:prstGeom>
        </p:spPr>
        <p:txBody>
          <a:bodyPr wrap="square">
            <a:spAutoFit/>
          </a:bodyPr>
          <a:lstStyle/>
          <a:p>
            <a:pPr lvl="0" algn="ctr" fontAlgn="base">
              <a:spcBef>
                <a:spcPct val="0"/>
              </a:spcBef>
              <a:spcAft>
                <a:spcPct val="0"/>
              </a:spcAft>
            </a:pPr>
            <a:r>
              <a:rPr lang="en-US" sz="3600" b="1" i="1" dirty="0" smtClean="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Kể</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tên</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c</a:t>
            </a:r>
            <a:r>
              <a:rPr lang="en-US" sz="3600" b="1" i="1" dirty="0" err="1">
                <a:solidFill>
                  <a:srgbClr val="FF0000"/>
                </a:solidFill>
                <a:ea typeface="Times New Roman" pitchFamily="18" charset="0"/>
                <a:cs typeface="Times New Roman" pitchFamily="18" charset="0"/>
              </a:rPr>
              <a:t>á</a:t>
            </a:r>
            <a:r>
              <a:rPr lang="en-US" sz="3600" b="1" i="1" dirty="0" err="1">
                <a:solidFill>
                  <a:srgbClr val="FF0000"/>
                </a:solidFill>
                <a:latin typeface="Times New Roman" pitchFamily="18" charset="0"/>
                <a:ea typeface="Times New Roman" pitchFamily="18" charset="0"/>
                <a:cs typeface="Times New Roman" pitchFamily="18" charset="0"/>
              </a:rPr>
              <a:t>c</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vương</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quốc</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cổ</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đầu</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tiên</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của</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smtClean="0">
                <a:solidFill>
                  <a:srgbClr val="FF0000"/>
                </a:solidFill>
                <a:latin typeface="Times New Roman" pitchFamily="18" charset="0"/>
                <a:ea typeface="Times New Roman" pitchFamily="18" charset="0"/>
                <a:cs typeface="Times New Roman" pitchFamily="18" charset="0"/>
              </a:rPr>
              <a:t>khu</a:t>
            </a:r>
            <a:r>
              <a:rPr lang="en-US" sz="3600" b="1" i="1" dirty="0" smtClean="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vực</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Đông</a:t>
            </a:r>
            <a:r>
              <a:rPr lang="en-US" sz="3600" b="1" i="1" dirty="0">
                <a:solidFill>
                  <a:srgbClr val="FF0000"/>
                </a:solidFill>
                <a:latin typeface="Times New Roman" pitchFamily="18" charset="0"/>
                <a:ea typeface="Times New Roman" pitchFamily="18" charset="0"/>
                <a:cs typeface="Times New Roman" pitchFamily="18" charset="0"/>
              </a:rPr>
              <a:t> Nam </a:t>
            </a:r>
            <a:r>
              <a:rPr lang="en-US" sz="3600" b="1" i="1" dirty="0" smtClean="0">
                <a:solidFill>
                  <a:srgbClr val="FF0000"/>
                </a:solidFill>
                <a:ea typeface="Times New Roman" pitchFamily="18" charset="0"/>
                <a:cs typeface="Times New Roman" pitchFamily="18" charset="0"/>
              </a:rPr>
              <a:t>Á .</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0902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56" y="34636"/>
            <a:ext cx="9130144" cy="1200329"/>
          </a:xfrm>
          <a:prstGeom prst="rect">
            <a:avLst/>
          </a:prstGeom>
        </p:spPr>
        <p:txBody>
          <a:bodyPr wrap="square">
            <a:spAutoFit/>
          </a:bodyPr>
          <a:lstStyle/>
          <a:p>
            <a:pPr lvl="0" algn="ctr" eaLnBrk="0" fontAlgn="base" hangingPunct="0">
              <a:spcBef>
                <a:spcPct val="0"/>
              </a:spcBef>
              <a:spcAft>
                <a:spcPct val="0"/>
              </a:spcAft>
            </a:pPr>
            <a:r>
              <a:rPr lang="vi-VN" sz="3600" b="1" i="1" dirty="0" smtClean="0">
                <a:solidFill>
                  <a:srgbClr val="FF0000"/>
                </a:solidFill>
                <a:latin typeface="Times New Roman" pitchFamily="18" charset="0"/>
                <a:ea typeface="Times New Roman" pitchFamily="18" charset="0"/>
                <a:cs typeface="Times New Roman" pitchFamily="18" charset="0"/>
              </a:rPr>
              <a:t>Trình </a:t>
            </a:r>
            <a:r>
              <a:rPr lang="vi-VN" sz="3600" b="1" i="1" dirty="0">
                <a:solidFill>
                  <a:srgbClr val="FF0000"/>
                </a:solidFill>
                <a:latin typeface="Times New Roman" pitchFamily="18" charset="0"/>
                <a:ea typeface="Times New Roman" pitchFamily="18" charset="0"/>
                <a:cs typeface="Times New Roman" pitchFamily="18" charset="0"/>
              </a:rPr>
              <a:t>bày được quá trình xuất hiện của các vương quốc cổ ở Đông Nam Á trước thế kỉ VII.</a:t>
            </a:r>
            <a:r>
              <a:rPr lang="en-US" sz="3600" b="1" i="1" dirty="0" smtClean="0">
                <a:solidFill>
                  <a:srgbClr val="FF0000"/>
                </a:solidFill>
                <a:latin typeface="Times New Roman" pitchFamily="18" charset="0"/>
                <a:ea typeface="Times New Roman" pitchFamily="18" charset="0"/>
                <a:cs typeface="Times New Roman" pitchFamily="18" charset="0"/>
              </a:rPr>
              <a:t> </a:t>
            </a:r>
            <a:endParaRPr lang="en-US" sz="3600" b="1" dirty="0">
              <a:solidFill>
                <a:srgbClr val="FF0000"/>
              </a:solidFill>
              <a:latin typeface="Arial" pitchFamily="34" charset="0"/>
              <a:cs typeface="Arial" pitchFamily="34" charset="0"/>
            </a:endParaRPr>
          </a:p>
        </p:txBody>
      </p:sp>
      <p:sp>
        <p:nvSpPr>
          <p:cNvPr id="2" name="Rectangle 1"/>
          <p:cNvSpPr/>
          <p:nvPr/>
        </p:nvSpPr>
        <p:spPr>
          <a:xfrm>
            <a:off x="0" y="1371600"/>
            <a:ext cx="9130145" cy="4524315"/>
          </a:xfrm>
          <a:prstGeom prst="rect">
            <a:avLst/>
          </a:prstGeom>
        </p:spPr>
        <p:txBody>
          <a:bodyPr wrap="square">
            <a:spAutoFit/>
          </a:bodyPr>
          <a:lstStyle/>
          <a:p>
            <a:pPr lvl="0"/>
            <a:r>
              <a:rPr lang="en-US" sz="3600" dirty="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Vùng lục địa Đông Nam Á là nơi xuất hiện một số vương quốc đầu tiên như </a:t>
            </a:r>
            <a:r>
              <a:rPr lang="en-US" sz="3600" dirty="0" err="1" smtClean="0">
                <a:solidFill>
                  <a:srgbClr val="0033CC"/>
                </a:solidFill>
                <a:latin typeface="Times New Roman" pitchFamily="18" charset="0"/>
                <a:cs typeface="Times New Roman" pitchFamily="18" charset="0"/>
              </a:rPr>
              <a:t>Văn</a:t>
            </a:r>
            <a:r>
              <a:rPr lang="en-US" sz="3600" dirty="0" smtClean="0">
                <a:solidFill>
                  <a:srgbClr val="0033CC"/>
                </a:solidFill>
                <a:latin typeface="Times New Roman" pitchFamily="18" charset="0"/>
                <a:cs typeface="Times New Roman" pitchFamily="18" charset="0"/>
              </a:rPr>
              <a:t> Lang, </a:t>
            </a:r>
            <a:r>
              <a:rPr lang="en-US" sz="3600" dirty="0" err="1" smtClean="0">
                <a:solidFill>
                  <a:srgbClr val="0033CC"/>
                </a:solidFill>
                <a:latin typeface="Times New Roman" pitchFamily="18" charset="0"/>
                <a:cs typeface="Times New Roman" pitchFamily="18" charset="0"/>
              </a:rPr>
              <a:t>Âu</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Lạc</a:t>
            </a: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Chăm-pa</a:t>
            </a:r>
            <a:r>
              <a:rPr lang="vi-VN" sz="3600" dirty="0">
                <a:solidFill>
                  <a:srgbClr val="0033CC"/>
                </a:solidFill>
                <a:latin typeface="Times New Roman" pitchFamily="18" charset="0"/>
                <a:cs typeface="Times New Roman" pitchFamily="18" charset="0"/>
              </a:rPr>
              <a:t>, Phù Nam, Pê-gu, Tha-tơn…..</a:t>
            </a:r>
            <a:endParaRPr lang="en-US" sz="3600" dirty="0">
              <a:solidFill>
                <a:srgbClr val="0033CC"/>
              </a:solidFill>
              <a:latin typeface="Times New Roman" pitchFamily="18" charset="0"/>
              <a:cs typeface="Times New Roman" pitchFamily="18" charset="0"/>
            </a:endParaRPr>
          </a:p>
          <a:p>
            <a:pPr lvl="0"/>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Những </a:t>
            </a:r>
            <a:r>
              <a:rPr lang="vi-VN" sz="3600" dirty="0">
                <a:solidFill>
                  <a:srgbClr val="0033CC"/>
                </a:solidFill>
                <a:latin typeface="Times New Roman" pitchFamily="18" charset="0"/>
                <a:cs typeface="Times New Roman" pitchFamily="18" charset="0"/>
              </a:rPr>
              <a:t>vương quốc này ra đời  và phát triển gắn với những dòng sông đổ ra biển, thuận lợi cho phát triển nông nghiệp và giao lưu thương mại với thế giới bên ngoài</a:t>
            </a:r>
            <a:r>
              <a:rPr lang="vi-VN" sz="3600" dirty="0" smtClean="0">
                <a:solidFill>
                  <a:srgbClr val="0033CC"/>
                </a:solidFill>
                <a:latin typeface="Times New Roman" pitchFamily="18" charset="0"/>
                <a:cs typeface="Times New Roman" pitchFamily="18" charset="0"/>
              </a:rPr>
              <a:t>.</a:t>
            </a:r>
            <a:endParaRPr lang="en-US" sz="3600" dirty="0" smtClean="0">
              <a:solidFill>
                <a:srgbClr val="0033CC"/>
              </a:solidFill>
              <a:latin typeface="Times New Roman" pitchFamily="18" charset="0"/>
              <a:cs typeface="Times New Roman" pitchFamily="18" charset="0"/>
            </a:endParaRPr>
          </a:p>
          <a:p>
            <a:pPr lvl="0"/>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Tiêu</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biểu</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là</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vương</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quốc</a:t>
            </a:r>
            <a:r>
              <a:rPr lang="en-US" sz="3600" dirty="0" smtClean="0">
                <a:solidFill>
                  <a:srgbClr val="0033CC"/>
                </a:solidFill>
                <a:latin typeface="Times New Roman" pitchFamily="18" charset="0"/>
                <a:cs typeface="Times New Roman" pitchFamily="18" charset="0"/>
              </a:rPr>
              <a:t> </a:t>
            </a:r>
            <a:r>
              <a:rPr lang="en-US" sz="3600" dirty="0" err="1" smtClean="0">
                <a:solidFill>
                  <a:srgbClr val="0033CC"/>
                </a:solidFill>
                <a:latin typeface="Times New Roman" pitchFamily="18" charset="0"/>
                <a:cs typeface="Times New Roman" pitchFamily="18" charset="0"/>
              </a:rPr>
              <a:t>Phù</a:t>
            </a:r>
            <a:r>
              <a:rPr lang="en-US" sz="3600" dirty="0" smtClean="0">
                <a:solidFill>
                  <a:srgbClr val="0033CC"/>
                </a:solidFill>
                <a:latin typeface="Times New Roman" pitchFamily="18" charset="0"/>
                <a:cs typeface="Times New Roman" pitchFamily="18" charset="0"/>
              </a:rPr>
              <a:t> Nam.</a:t>
            </a:r>
            <a:endParaRPr lang="vi-VN" sz="36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5762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762000"/>
          </a:xfrm>
        </p:spPr>
        <p:txBody>
          <a:bodyPr>
            <a:noAutofit/>
          </a:bodyPr>
          <a:lstStyle/>
          <a:p>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vi-VN" sz="2800" b="1" dirty="0" smtClean="0">
                <a:solidFill>
                  <a:srgbClr val="FF0000"/>
                </a:solidFill>
                <a:latin typeface="Times New Roman" pitchFamily="18" charset="0"/>
                <a:cs typeface="Times New Roman" pitchFamily="18" charset="0"/>
              </a:rPr>
              <a:t>Tiết </a:t>
            </a:r>
            <a:r>
              <a:rPr lang="vi-VN" sz="2800" b="1" dirty="0">
                <a:solidFill>
                  <a:srgbClr val="FF0000"/>
                </a:solidFill>
                <a:latin typeface="Times New Roman" pitchFamily="18" charset="0"/>
                <a:cs typeface="Times New Roman" pitchFamily="18" charset="0"/>
              </a:rPr>
              <a:t>24,25- BÀI 12. CÁC VƯƠNG QUỐC Ở ĐÔNG NAM Á TRƯỚC THẾ KỈ X</a:t>
            </a:r>
            <a:br>
              <a:rPr lang="vi-VN"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838200"/>
            <a:ext cx="9178636" cy="5486400"/>
          </a:xfrm>
        </p:spPr>
        <p:txBody>
          <a:bodyPr>
            <a:normAutofit/>
          </a:bodyPr>
          <a:lstStyle/>
          <a:p>
            <a:pPr marL="0" indent="0">
              <a:buNone/>
            </a:pPr>
            <a:r>
              <a:rPr lang="en-US" b="1" u="sng" dirty="0">
                <a:solidFill>
                  <a:srgbClr val="FF0000"/>
                </a:solidFill>
                <a:latin typeface="Times New Roman" pitchFamily="18" charset="0"/>
                <a:cs typeface="Times New Roman" pitchFamily="18" charset="0"/>
              </a:rPr>
              <a:t>I. </a:t>
            </a:r>
            <a:r>
              <a:rPr lang="en-US" b="1" u="sng" dirty="0" err="1">
                <a:solidFill>
                  <a:srgbClr val="FF0000"/>
                </a:solidFill>
                <a:latin typeface="Times New Roman" pitchFamily="18" charset="0"/>
                <a:cs typeface="Times New Roman" pitchFamily="18" charset="0"/>
              </a:rPr>
              <a:t>Vị</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trí</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địa</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lí</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của</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Đông</a:t>
            </a:r>
            <a:r>
              <a:rPr lang="en-US" b="1" u="sng" dirty="0">
                <a:solidFill>
                  <a:srgbClr val="FF0000"/>
                </a:solidFill>
                <a:latin typeface="Times New Roman" pitchFamily="18" charset="0"/>
                <a:cs typeface="Times New Roman" pitchFamily="18" charset="0"/>
              </a:rPr>
              <a:t> Nam </a:t>
            </a:r>
            <a:r>
              <a:rPr lang="en-US" b="1" u="sng" dirty="0" smtClean="0">
                <a:solidFill>
                  <a:srgbClr val="FF0000"/>
                </a:solidFill>
                <a:latin typeface="Times New Roman" pitchFamily="18" charset="0"/>
                <a:cs typeface="Times New Roman" pitchFamily="18" charset="0"/>
              </a:rPr>
              <a:t>Á</a:t>
            </a:r>
          </a:p>
          <a:p>
            <a:pPr marL="0" indent="0">
              <a:buNone/>
            </a:pPr>
            <a:r>
              <a:rPr lang="en-US" b="1" u="sng" dirty="0" smtClean="0">
                <a:solidFill>
                  <a:srgbClr val="FF0000"/>
                </a:solidFill>
                <a:latin typeface="Times New Roman" pitchFamily="18" charset="0"/>
                <a:cs typeface="Times New Roman" pitchFamily="18" charset="0"/>
              </a:rPr>
              <a:t>II. </a:t>
            </a:r>
            <a:r>
              <a:rPr lang="en-US" b="1" u="sng" dirty="0" err="1" smtClean="0">
                <a:solidFill>
                  <a:srgbClr val="FF0000"/>
                </a:solidFill>
                <a:latin typeface="Times New Roman" pitchFamily="18" charset="0"/>
                <a:cs typeface="Times New Roman" pitchFamily="18" charset="0"/>
              </a:rPr>
              <a:t>Sự</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xuất</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hiện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của</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các</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vương</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quốc</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cổ</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từ</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đầu</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Công</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nguyên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dến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thế</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kỉ</a:t>
            </a:r>
            <a:r>
              <a:rPr lang="en-US" b="1" u="sng" dirty="0" smtClean="0">
                <a:solidFill>
                  <a:srgbClr val="FF0000"/>
                </a:solidFill>
                <a:latin typeface="Times New Roman" pitchFamily="18" charset="0"/>
                <a:cs typeface="Times New Roman" pitchFamily="18" charset="0"/>
              </a:rPr>
              <a:t> VII</a:t>
            </a:r>
          </a:p>
          <a:p>
            <a:pPr marL="0" lvl="0" indent="0">
              <a:buNone/>
            </a:pPr>
            <a:r>
              <a:rPr lang="en-US" dirty="0" smtClean="0">
                <a:solidFill>
                  <a:srgbClr val="0033CC"/>
                </a:solidFill>
                <a:latin typeface="Times New Roman" pitchFamily="18" charset="0"/>
                <a:cs typeface="Times New Roman" pitchFamily="18" charset="0"/>
              </a:rPr>
              <a:t>- </a:t>
            </a:r>
            <a:r>
              <a:rPr lang="en-US" dirty="0">
                <a:solidFill>
                  <a:srgbClr val="0033CC"/>
                </a:solidFill>
                <a:latin typeface="Times New Roman" pitchFamily="18" charset="0"/>
                <a:cs typeface="Times New Roman" pitchFamily="18" charset="0"/>
              </a:rPr>
              <a:t>M</a:t>
            </a:r>
            <a:r>
              <a:rPr lang="vi-VN" dirty="0" smtClean="0">
                <a:solidFill>
                  <a:srgbClr val="0033CC"/>
                </a:solidFill>
                <a:latin typeface="Times New Roman" pitchFamily="18" charset="0"/>
                <a:cs typeface="Times New Roman" pitchFamily="18" charset="0"/>
              </a:rPr>
              <a:t>ột </a:t>
            </a:r>
            <a:r>
              <a:rPr lang="vi-VN" dirty="0">
                <a:solidFill>
                  <a:srgbClr val="0033CC"/>
                </a:solidFill>
                <a:latin typeface="Times New Roman" pitchFamily="18" charset="0"/>
                <a:cs typeface="Times New Roman" pitchFamily="18" charset="0"/>
              </a:rPr>
              <a:t>số vương </a:t>
            </a:r>
            <a:r>
              <a:rPr lang="vi-VN" dirty="0" smtClean="0">
                <a:solidFill>
                  <a:srgbClr val="0033CC"/>
                </a:solidFill>
                <a:latin typeface="Times New Roman" pitchFamily="18" charset="0"/>
                <a:cs typeface="Times New Roman" pitchFamily="18" charset="0"/>
              </a:rPr>
              <a:t>quốc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cổ</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đầu tiên như </a:t>
            </a:r>
            <a:r>
              <a:rPr lang="en-US" dirty="0" err="1" smtClean="0">
                <a:solidFill>
                  <a:srgbClr val="0033CC"/>
                </a:solidFill>
                <a:latin typeface="Times New Roman" pitchFamily="18" charset="0"/>
                <a:cs typeface="Times New Roman" pitchFamily="18" charset="0"/>
              </a:rPr>
              <a:t>Văn</a:t>
            </a:r>
            <a:r>
              <a:rPr lang="en-US" dirty="0" smtClean="0">
                <a:solidFill>
                  <a:srgbClr val="0033CC"/>
                </a:solidFill>
                <a:latin typeface="Times New Roman" pitchFamily="18" charset="0"/>
                <a:cs typeface="Times New Roman" pitchFamily="18" charset="0"/>
              </a:rPr>
              <a:t> Lang, </a:t>
            </a:r>
            <a:r>
              <a:rPr lang="en-US" dirty="0" err="1" smtClean="0">
                <a:solidFill>
                  <a:srgbClr val="0033CC"/>
                </a:solidFill>
                <a:latin typeface="Times New Roman" pitchFamily="18" charset="0"/>
                <a:cs typeface="Times New Roman" pitchFamily="18" charset="0"/>
              </a:rPr>
              <a:t>Âu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Lạc</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Chăm-pa</a:t>
            </a:r>
            <a:r>
              <a:rPr lang="vi-VN" dirty="0">
                <a:solidFill>
                  <a:srgbClr val="0033CC"/>
                </a:solidFill>
                <a:latin typeface="Times New Roman" pitchFamily="18" charset="0"/>
                <a:cs typeface="Times New Roman" pitchFamily="18" charset="0"/>
              </a:rPr>
              <a:t>, Phù Nam, </a:t>
            </a:r>
            <a:r>
              <a:rPr lang="vi-VN" dirty="0" smtClean="0">
                <a:solidFill>
                  <a:srgbClr val="0033CC"/>
                </a:solidFill>
                <a:latin typeface="Times New Roman" pitchFamily="18" charset="0"/>
                <a:cs typeface="Times New Roman" pitchFamily="18" charset="0"/>
              </a:rPr>
              <a:t>Pê-gu</a:t>
            </a:r>
            <a:r>
              <a:rPr lang="vi-VN" dirty="0">
                <a:solidFill>
                  <a:srgbClr val="0033CC"/>
                </a:solidFill>
                <a:latin typeface="Times New Roman" pitchFamily="18" charset="0"/>
                <a:cs typeface="Times New Roman" pitchFamily="18" charset="0"/>
              </a:rPr>
              <a:t>, Tha-tơn</a:t>
            </a:r>
            <a:r>
              <a:rPr lang="vi-VN" dirty="0" smtClean="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marL="0" lvl="0" indent="0">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Những </a:t>
            </a:r>
            <a:r>
              <a:rPr lang="vi-VN" dirty="0">
                <a:solidFill>
                  <a:srgbClr val="0033CC"/>
                </a:solidFill>
                <a:latin typeface="Times New Roman" pitchFamily="18" charset="0"/>
                <a:cs typeface="Times New Roman" pitchFamily="18" charset="0"/>
              </a:rPr>
              <a:t>vương quốc này ra đời  và phát triển gắn với những dòng sông đổ ra biển, thuận lợi cho phát triển nông nghiệp và giao lưu thương mại với thế giới bên ngoài.</a:t>
            </a:r>
          </a:p>
          <a:p>
            <a:pPr marL="0" indent="0">
              <a:buNone/>
            </a:pPr>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8445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838200"/>
          </a:xfrm>
        </p:spPr>
        <p:txBody>
          <a:bodyPr>
            <a:normAutofit/>
          </a:bodyPr>
          <a:lstStyle/>
          <a:p>
            <a:r>
              <a:rPr lang="en-US" sz="4000" b="1" u="sng" dirty="0" err="1" smtClean="0">
                <a:solidFill>
                  <a:srgbClr val="FF0000"/>
                </a:solidFill>
                <a:latin typeface="Times New Roman" pitchFamily="18" charset="0"/>
                <a:cs typeface="Times New Roman" pitchFamily="18" charset="0"/>
              </a:rPr>
              <a:t>Luyện</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tập:Hoàn</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thành</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bảng</a:t>
            </a:r>
            <a:r>
              <a:rPr lang="en-US" sz="4000" b="1" u="sng" dirty="0" smtClean="0">
                <a:solidFill>
                  <a:srgbClr val="FF0000"/>
                </a:solidFill>
                <a:latin typeface="Times New Roman" pitchFamily="18" charset="0"/>
                <a:cs typeface="Times New Roman" pitchFamily="18" charset="0"/>
              </a:rPr>
              <a:t> </a:t>
            </a:r>
            <a:r>
              <a:rPr lang="en-US" sz="4000" b="1" u="sng" dirty="0" err="1">
                <a:solidFill>
                  <a:srgbClr val="FF0000"/>
                </a:solidFill>
                <a:latin typeface="Times New Roman" pitchFamily="18" charset="0"/>
                <a:cs typeface="Times New Roman" pitchFamily="18" charset="0"/>
              </a:rPr>
              <a:t>d</a:t>
            </a:r>
            <a:r>
              <a:rPr lang="en-US" sz="4000" b="1" u="sng" dirty="0" err="1" smtClean="0">
                <a:solidFill>
                  <a:srgbClr val="FF0000"/>
                </a:solidFill>
                <a:latin typeface="Times New Roman" pitchFamily="18" charset="0"/>
                <a:cs typeface="Times New Roman" pitchFamily="18" charset="0"/>
              </a:rPr>
              <a:t>ưới</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đây</a:t>
            </a:r>
            <a:endParaRPr lang="en-US" sz="4000" b="1" u="sng" dirty="0">
              <a:solidFill>
                <a:srgbClr val="FF0000"/>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39393502"/>
              </p:ext>
            </p:extLst>
          </p:nvPr>
        </p:nvGraphicFramePr>
        <p:xfrm>
          <a:off x="76200" y="685803"/>
          <a:ext cx="9067800" cy="6172198"/>
        </p:xfrm>
        <a:graphic>
          <a:graphicData uri="http://schemas.openxmlformats.org/drawingml/2006/table">
            <a:tbl>
              <a:tblPr firstRow="1" bandRow="1">
                <a:tableStyleId>{5C22544A-7EE6-4342-B048-85BDC9FD1C3A}</a:tableStyleId>
              </a:tblPr>
              <a:tblGrid>
                <a:gridCol w="1133475">
                  <a:extLst>
                    <a:ext uri="{9D8B030D-6E8A-4147-A177-3AD203B41FA5}">
                      <a16:colId xmlns:a16="http://schemas.microsoft.com/office/drawing/2014/main" val="20000"/>
                    </a:ext>
                  </a:extLst>
                </a:gridCol>
                <a:gridCol w="4588923">
                  <a:extLst>
                    <a:ext uri="{9D8B030D-6E8A-4147-A177-3AD203B41FA5}">
                      <a16:colId xmlns:a16="http://schemas.microsoft.com/office/drawing/2014/main" val="20001"/>
                    </a:ext>
                  </a:extLst>
                </a:gridCol>
                <a:gridCol w="3345402">
                  <a:extLst>
                    <a:ext uri="{9D8B030D-6E8A-4147-A177-3AD203B41FA5}">
                      <a16:colId xmlns:a16="http://schemas.microsoft.com/office/drawing/2014/main" val="20002"/>
                    </a:ext>
                  </a:extLst>
                </a:gridCol>
              </a:tblGrid>
              <a:tr h="1262496">
                <a:tc>
                  <a:txBody>
                    <a:bodyPr/>
                    <a:lstStyle/>
                    <a:p>
                      <a:r>
                        <a:rPr lang="en-US" sz="2400" dirty="0" smtClean="0">
                          <a:solidFill>
                            <a:srgbClr val="FF0000"/>
                          </a:solidFill>
                        </a:rPr>
                        <a:t>STT</a:t>
                      </a:r>
                      <a:endParaRPr lang="en-US" sz="2400" dirty="0">
                        <a:solidFill>
                          <a:srgbClr val="FF0000"/>
                        </a:solidFill>
                      </a:endParaRPr>
                    </a:p>
                  </a:txBody>
                  <a:tcPr>
                    <a:solidFill>
                      <a:srgbClr val="CCFFCC"/>
                    </a:solidFill>
                  </a:tcPr>
                </a:tc>
                <a:tc>
                  <a:txBody>
                    <a:bodyPr/>
                    <a:lstStyle/>
                    <a:p>
                      <a:r>
                        <a:rPr lang="en-US" sz="2400" dirty="0" smtClean="0">
                          <a:solidFill>
                            <a:srgbClr val="FF0000"/>
                          </a:solidFill>
                        </a:rPr>
                        <a:t>TÊN</a:t>
                      </a:r>
                      <a:r>
                        <a:rPr lang="en-US" sz="2400" baseline="0" dirty="0" smtClean="0">
                          <a:solidFill>
                            <a:srgbClr val="FF0000"/>
                          </a:solidFill>
                        </a:rPr>
                        <a:t> VƯƠNG QUỐC  CỔ</a:t>
                      </a:r>
                      <a:endParaRPr lang="en-US" sz="2400" dirty="0">
                        <a:solidFill>
                          <a:srgbClr val="FF0000"/>
                        </a:solidFill>
                      </a:endParaRPr>
                    </a:p>
                  </a:txBody>
                  <a:tcPr>
                    <a:solidFill>
                      <a:srgbClr val="CCFFCC"/>
                    </a:solidFill>
                  </a:tcPr>
                </a:tc>
                <a:tc>
                  <a:txBody>
                    <a:bodyPr/>
                    <a:lstStyle/>
                    <a:p>
                      <a:r>
                        <a:rPr lang="en-US" sz="2400" dirty="0" smtClean="0">
                          <a:solidFill>
                            <a:srgbClr val="FF0000"/>
                          </a:solidFill>
                        </a:rPr>
                        <a:t>THUỘC</a:t>
                      </a:r>
                      <a:r>
                        <a:rPr lang="en-US" sz="2400" baseline="0" dirty="0" smtClean="0">
                          <a:solidFill>
                            <a:srgbClr val="FF0000"/>
                          </a:solidFill>
                        </a:rPr>
                        <a:t> LÃNH THỔ QUỐC GIA HIỆN NAY</a:t>
                      </a:r>
                      <a:endParaRPr lang="en-US" sz="2400" dirty="0">
                        <a:solidFill>
                          <a:srgbClr val="FF0000"/>
                        </a:solidFill>
                      </a:endParaRPr>
                    </a:p>
                  </a:txBody>
                  <a:tcPr>
                    <a:solidFill>
                      <a:srgbClr val="CCFFCC"/>
                    </a:solidFill>
                  </a:tcPr>
                </a:tc>
                <a:extLst>
                  <a:ext uri="{0D108BD9-81ED-4DB2-BD59-A6C34878D82A}">
                    <a16:rowId xmlns:a16="http://schemas.microsoft.com/office/drawing/2014/main" val="10000"/>
                  </a:ext>
                </a:extLst>
              </a:tr>
              <a:tr h="701386">
                <a:tc>
                  <a:txBody>
                    <a:bodyPr/>
                    <a:lstStyle/>
                    <a:p>
                      <a:r>
                        <a:rPr lang="en-US" sz="2400" b="1" dirty="0" smtClean="0">
                          <a:solidFill>
                            <a:srgbClr val="0033CC"/>
                          </a:solidFill>
                          <a:latin typeface="Times New Roman" pitchFamily="18" charset="0"/>
                          <a:cs typeface="Times New Roman" pitchFamily="18" charset="0"/>
                        </a:rPr>
                        <a:t>1</a:t>
                      </a:r>
                      <a:endParaRPr lang="en-US" sz="2400" b="1" dirty="0">
                        <a:solidFill>
                          <a:srgbClr val="0033CC"/>
                        </a:solidFill>
                        <a:latin typeface="Times New Roman" pitchFamily="18" charset="0"/>
                        <a:cs typeface="Times New Roman" pitchFamily="18" charset="0"/>
                      </a:endParaRPr>
                    </a:p>
                  </a:txBody>
                  <a:tcPr>
                    <a:solidFill>
                      <a:srgbClr val="CCFFCC"/>
                    </a:solidFill>
                  </a:tcPr>
                </a:tc>
                <a:tc>
                  <a:txBody>
                    <a:bodyPr/>
                    <a:lstStyle/>
                    <a:p>
                      <a:r>
                        <a:rPr lang="en-US" sz="2800" dirty="0" err="1" smtClean="0">
                          <a:solidFill>
                            <a:srgbClr val="FF0000"/>
                          </a:solidFill>
                        </a:rPr>
                        <a:t>Phê-gu</a:t>
                      </a:r>
                      <a:r>
                        <a:rPr lang="en-US" sz="2800" dirty="0" smtClean="0">
                          <a:solidFill>
                            <a:srgbClr val="FF0000"/>
                          </a:solidFill>
                        </a:rPr>
                        <a:t>,</a:t>
                      </a:r>
                      <a:r>
                        <a:rPr lang="en-US" sz="2800" baseline="0" dirty="0" smtClean="0">
                          <a:solidFill>
                            <a:srgbClr val="FF0000"/>
                          </a:solidFill>
                        </a:rPr>
                        <a:t> </a:t>
                      </a:r>
                      <a:r>
                        <a:rPr lang="en-US" sz="2800" baseline="0" dirty="0" err="1" smtClean="0">
                          <a:solidFill>
                            <a:srgbClr val="FF0000"/>
                          </a:solidFill>
                        </a:rPr>
                        <a:t>Tha-tơn</a:t>
                      </a:r>
                      <a:endParaRPr lang="en-US" sz="2800" dirty="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1"/>
                  </a:ext>
                </a:extLst>
              </a:tr>
              <a:tr h="701386">
                <a:tc>
                  <a:txBody>
                    <a:bodyPr/>
                    <a:lstStyle/>
                    <a:p>
                      <a:r>
                        <a:rPr lang="en-US" sz="2400" b="1" dirty="0" smtClean="0">
                          <a:solidFill>
                            <a:srgbClr val="0033CC"/>
                          </a:solidFill>
                        </a:rPr>
                        <a:t>2</a:t>
                      </a:r>
                      <a:endParaRPr lang="en-US" sz="2400" b="1" dirty="0">
                        <a:solidFill>
                          <a:srgbClr val="0033CC"/>
                        </a:solidFill>
                      </a:endParaRPr>
                    </a:p>
                  </a:txBody>
                  <a:tcPr>
                    <a:solidFill>
                      <a:srgbClr val="CCFFCC"/>
                    </a:solidFill>
                  </a:tcPr>
                </a:tc>
                <a:tc>
                  <a:txBody>
                    <a:bodyPr/>
                    <a:lstStyle/>
                    <a:p>
                      <a:r>
                        <a:rPr lang="en-US" sz="2800" dirty="0" err="1" smtClean="0">
                          <a:solidFill>
                            <a:srgbClr val="FF0000"/>
                          </a:solidFill>
                        </a:rPr>
                        <a:t>Đốn</a:t>
                      </a:r>
                      <a:r>
                        <a:rPr lang="en-US" sz="2800" baseline="0" dirty="0" smtClean="0">
                          <a:solidFill>
                            <a:srgbClr val="FF0000"/>
                          </a:solidFill>
                        </a:rPr>
                        <a:t> </a:t>
                      </a:r>
                      <a:r>
                        <a:rPr lang="en-US" sz="2800" baseline="0" dirty="0" err="1" smtClean="0">
                          <a:solidFill>
                            <a:srgbClr val="FF0000"/>
                          </a:solidFill>
                        </a:rPr>
                        <a:t>Tốn</a:t>
                      </a:r>
                      <a:endParaRPr lang="en-US" sz="2800" dirty="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2"/>
                  </a:ext>
                </a:extLst>
              </a:tr>
              <a:tr h="701386">
                <a:tc>
                  <a:txBody>
                    <a:bodyPr/>
                    <a:lstStyle/>
                    <a:p>
                      <a:r>
                        <a:rPr lang="en-US" sz="2400" b="1" dirty="0" smtClean="0">
                          <a:solidFill>
                            <a:srgbClr val="0033CC"/>
                          </a:solidFill>
                        </a:rPr>
                        <a:t>3</a:t>
                      </a:r>
                      <a:endParaRPr lang="en-US" sz="2400" b="1" dirty="0">
                        <a:solidFill>
                          <a:srgbClr val="0033CC"/>
                        </a:solidFill>
                      </a:endParaRPr>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err="1" smtClean="0">
                          <a:solidFill>
                            <a:srgbClr val="FF0000"/>
                          </a:solidFill>
                        </a:rPr>
                        <a:t>Xích</a:t>
                      </a:r>
                      <a:r>
                        <a:rPr lang="en-US" sz="2800" baseline="0" dirty="0" smtClean="0">
                          <a:solidFill>
                            <a:srgbClr val="FF0000"/>
                          </a:solidFill>
                        </a:rPr>
                        <a:t> </a:t>
                      </a:r>
                      <a:r>
                        <a:rPr lang="en-US" sz="2800" baseline="0" dirty="0" err="1" smtClean="0">
                          <a:solidFill>
                            <a:srgbClr val="FF0000"/>
                          </a:solidFill>
                        </a:rPr>
                        <a:t>Thổ</a:t>
                      </a:r>
                      <a:endParaRPr lang="en-US" sz="2800" dirty="0" smtClean="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3"/>
                  </a:ext>
                </a:extLst>
              </a:tr>
              <a:tr h="701386">
                <a:tc>
                  <a:txBody>
                    <a:bodyPr/>
                    <a:lstStyle/>
                    <a:p>
                      <a:r>
                        <a:rPr lang="en-US" sz="2400" b="1" dirty="0" smtClean="0">
                          <a:solidFill>
                            <a:srgbClr val="0033CC"/>
                          </a:solidFill>
                        </a:rPr>
                        <a:t>4</a:t>
                      </a:r>
                      <a:endParaRPr lang="en-US" sz="2400" b="1" dirty="0">
                        <a:solidFill>
                          <a:srgbClr val="0033CC"/>
                        </a:solidFill>
                      </a:endParaRPr>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FF0000"/>
                          </a:solidFill>
                        </a:rPr>
                        <a:t>Tu</a:t>
                      </a:r>
                      <a:r>
                        <a:rPr lang="en-US" sz="2800" dirty="0" smtClean="0">
                          <a:solidFill>
                            <a:srgbClr val="FF0000"/>
                          </a:solidFill>
                        </a:rPr>
                        <a:t>-ma-sic</a:t>
                      </a: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4"/>
                  </a:ext>
                </a:extLst>
              </a:tr>
              <a:tr h="701386">
                <a:tc>
                  <a:txBody>
                    <a:bodyPr/>
                    <a:lstStyle/>
                    <a:p>
                      <a:r>
                        <a:rPr lang="en-US" sz="2400" b="1" dirty="0" smtClean="0">
                          <a:solidFill>
                            <a:srgbClr val="0033CC"/>
                          </a:solidFill>
                        </a:rPr>
                        <a:t>5</a:t>
                      </a:r>
                      <a:endParaRPr lang="en-US" sz="2400" b="1" dirty="0">
                        <a:solidFill>
                          <a:srgbClr val="0033CC"/>
                        </a:solidFill>
                      </a:endParaRPr>
                    </a:p>
                  </a:txBody>
                  <a:tcPr>
                    <a:solidFill>
                      <a:srgbClr val="CCFFCC"/>
                    </a:solidFill>
                  </a:tcPr>
                </a:tc>
                <a:tc>
                  <a:txBody>
                    <a:bodyPr/>
                    <a:lstStyle/>
                    <a:p>
                      <a:r>
                        <a:rPr lang="en-US" sz="2800" dirty="0" err="1" smtClean="0">
                          <a:solidFill>
                            <a:srgbClr val="FF0000"/>
                          </a:solidFill>
                        </a:rPr>
                        <a:t>Chân</a:t>
                      </a:r>
                      <a:r>
                        <a:rPr lang="en-US" sz="2800" baseline="0" dirty="0" smtClean="0">
                          <a:solidFill>
                            <a:srgbClr val="FF0000"/>
                          </a:solidFill>
                        </a:rPr>
                        <a:t> </a:t>
                      </a:r>
                      <a:r>
                        <a:rPr lang="en-US" sz="2800" baseline="0" dirty="0" err="1" smtClean="0">
                          <a:solidFill>
                            <a:srgbClr val="FF0000"/>
                          </a:solidFill>
                        </a:rPr>
                        <a:t>Lạp</a:t>
                      </a:r>
                      <a:endParaRPr lang="en-US" sz="2800" dirty="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5"/>
                  </a:ext>
                </a:extLst>
              </a:tr>
              <a:tr h="701386">
                <a:tc>
                  <a:txBody>
                    <a:bodyPr/>
                    <a:lstStyle/>
                    <a:p>
                      <a:r>
                        <a:rPr lang="en-US" sz="2400" b="1" dirty="0" smtClean="0">
                          <a:solidFill>
                            <a:srgbClr val="0033CC"/>
                          </a:solidFill>
                        </a:rPr>
                        <a:t>6</a:t>
                      </a:r>
                      <a:endParaRPr lang="en-US" sz="2400" b="1" dirty="0">
                        <a:solidFill>
                          <a:srgbClr val="0033CC"/>
                        </a:solidFill>
                      </a:endParaRPr>
                    </a:p>
                  </a:txBody>
                  <a:tcPr>
                    <a:solidFill>
                      <a:srgbClr val="CCFFCC"/>
                    </a:solidFill>
                  </a:tcPr>
                </a:tc>
                <a:tc>
                  <a:txBody>
                    <a:bodyPr/>
                    <a:lstStyle/>
                    <a:p>
                      <a:r>
                        <a:rPr lang="en-US" sz="2800" dirty="0" err="1" smtClean="0">
                          <a:solidFill>
                            <a:srgbClr val="FF0000"/>
                          </a:solidFill>
                        </a:rPr>
                        <a:t>Phù</a:t>
                      </a:r>
                      <a:r>
                        <a:rPr lang="en-US" sz="2800" baseline="0" dirty="0" smtClean="0">
                          <a:solidFill>
                            <a:srgbClr val="FF0000"/>
                          </a:solidFill>
                        </a:rPr>
                        <a:t> Nam, </a:t>
                      </a:r>
                      <a:r>
                        <a:rPr lang="en-US" sz="2800" baseline="0" dirty="0" err="1" smtClean="0">
                          <a:solidFill>
                            <a:srgbClr val="FF0000"/>
                          </a:solidFill>
                        </a:rPr>
                        <a:t>Chăm</a:t>
                      </a:r>
                      <a:r>
                        <a:rPr lang="en-US" sz="2800" baseline="0" dirty="0" smtClean="0">
                          <a:solidFill>
                            <a:srgbClr val="FF0000"/>
                          </a:solidFill>
                        </a:rPr>
                        <a:t>-pa</a:t>
                      </a:r>
                      <a:endParaRPr lang="en-US" sz="2800" dirty="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6"/>
                  </a:ext>
                </a:extLst>
              </a:tr>
              <a:tr h="701386">
                <a:tc>
                  <a:txBody>
                    <a:bodyPr/>
                    <a:lstStyle/>
                    <a:p>
                      <a:r>
                        <a:rPr lang="en-US" sz="2400" b="1" dirty="0" smtClean="0">
                          <a:solidFill>
                            <a:srgbClr val="0033CC"/>
                          </a:solidFill>
                        </a:rPr>
                        <a:t>7</a:t>
                      </a:r>
                      <a:endParaRPr lang="en-US" sz="2400" b="1" dirty="0">
                        <a:solidFill>
                          <a:srgbClr val="0033CC"/>
                        </a:solidFill>
                      </a:endParaRPr>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0000"/>
                          </a:solidFill>
                        </a:rPr>
                        <a:t>Ma-lay-u,</a:t>
                      </a:r>
                      <a:r>
                        <a:rPr lang="en-US" sz="2800" baseline="0" dirty="0" smtClean="0">
                          <a:solidFill>
                            <a:srgbClr val="FF0000"/>
                          </a:solidFill>
                        </a:rPr>
                        <a:t> Ta-</a:t>
                      </a:r>
                      <a:r>
                        <a:rPr lang="en-US" sz="2800" baseline="0" dirty="0" err="1" smtClean="0">
                          <a:solidFill>
                            <a:srgbClr val="FF0000"/>
                          </a:solidFill>
                        </a:rPr>
                        <a:t>ru</a:t>
                      </a:r>
                      <a:r>
                        <a:rPr lang="en-US" sz="2800" baseline="0" dirty="0" smtClean="0">
                          <a:solidFill>
                            <a:srgbClr val="FF0000"/>
                          </a:solidFill>
                        </a:rPr>
                        <a:t>-ma</a:t>
                      </a:r>
                      <a:endParaRPr lang="en-US" sz="2800" dirty="0" smtClean="0">
                        <a:solidFill>
                          <a:srgbClr val="FF0000"/>
                        </a:solidFill>
                      </a:endParaRPr>
                    </a:p>
                  </a:txBody>
                  <a:tcPr>
                    <a:solidFill>
                      <a:srgbClr val="CCFFCC"/>
                    </a:solidFill>
                  </a:tcPr>
                </a:tc>
                <a:tc>
                  <a:txBody>
                    <a:bodyPr/>
                    <a:lstStyle/>
                    <a:p>
                      <a:endParaRPr lang="en-US" sz="2400" dirty="0" smtClean="0"/>
                    </a:p>
                  </a:txBody>
                  <a:tcPr>
                    <a:solidFill>
                      <a:srgbClr val="CCFFCC"/>
                    </a:solidFill>
                  </a:tcPr>
                </a:tc>
                <a:extLst>
                  <a:ext uri="{0D108BD9-81ED-4DB2-BD59-A6C34878D82A}">
                    <a16:rowId xmlns:a16="http://schemas.microsoft.com/office/drawing/2014/main" val="10007"/>
                  </a:ext>
                </a:extLst>
              </a:tr>
            </a:tbl>
          </a:graphicData>
        </a:graphic>
      </p:graphicFrame>
      <p:sp>
        <p:nvSpPr>
          <p:cNvPr id="3" name="Rectangle 2"/>
          <p:cNvSpPr/>
          <p:nvPr/>
        </p:nvSpPr>
        <p:spPr>
          <a:xfrm>
            <a:off x="5920097" y="2001905"/>
            <a:ext cx="1696298" cy="523220"/>
          </a:xfrm>
          <a:prstGeom prst="rect">
            <a:avLst/>
          </a:prstGeom>
          <a:ln>
            <a:solidFill>
              <a:srgbClr val="7030A0"/>
            </a:solidFill>
          </a:ln>
        </p:spPr>
        <p:txBody>
          <a:bodyPr wrap="none">
            <a:spAutoFit/>
          </a:bodyPr>
          <a:lstStyle/>
          <a:p>
            <a:r>
              <a:rPr lang="en-US" sz="2800" dirty="0" err="1">
                <a:solidFill>
                  <a:srgbClr val="0033CC"/>
                </a:solidFill>
              </a:rPr>
              <a:t>Mi</a:t>
            </a:r>
            <a:r>
              <a:rPr lang="en-US" sz="2800" dirty="0">
                <a:solidFill>
                  <a:srgbClr val="0033CC"/>
                </a:solidFill>
              </a:rPr>
              <a:t>- an-ma</a:t>
            </a:r>
          </a:p>
        </p:txBody>
      </p:sp>
      <p:sp>
        <p:nvSpPr>
          <p:cNvPr id="4" name="Rectangle 3"/>
          <p:cNvSpPr/>
          <p:nvPr/>
        </p:nvSpPr>
        <p:spPr>
          <a:xfrm>
            <a:off x="5953505" y="2710190"/>
            <a:ext cx="1394934" cy="523220"/>
          </a:xfrm>
          <a:prstGeom prst="rect">
            <a:avLst/>
          </a:prstGeom>
          <a:ln>
            <a:solidFill>
              <a:srgbClr val="7030A0"/>
            </a:solidFill>
          </a:ln>
        </p:spPr>
        <p:txBody>
          <a:bodyPr wrap="none">
            <a:spAutoFit/>
          </a:bodyPr>
          <a:lstStyle/>
          <a:p>
            <a:r>
              <a:rPr lang="en-US" sz="2800" dirty="0" err="1">
                <a:solidFill>
                  <a:srgbClr val="0033CC"/>
                </a:solidFill>
              </a:rPr>
              <a:t>Thái</a:t>
            </a:r>
            <a:r>
              <a:rPr lang="en-US" sz="2800" dirty="0">
                <a:solidFill>
                  <a:srgbClr val="0033CC"/>
                </a:solidFill>
              </a:rPr>
              <a:t> </a:t>
            </a:r>
            <a:r>
              <a:rPr lang="en-US" sz="2800" dirty="0" err="1">
                <a:solidFill>
                  <a:srgbClr val="0033CC"/>
                </a:solidFill>
              </a:rPr>
              <a:t>Lan</a:t>
            </a:r>
            <a:endParaRPr lang="en-US" sz="2800" dirty="0">
              <a:solidFill>
                <a:srgbClr val="0033CC"/>
              </a:solidFill>
            </a:endParaRPr>
          </a:p>
        </p:txBody>
      </p:sp>
      <p:sp>
        <p:nvSpPr>
          <p:cNvPr id="6" name="Rectangle 5"/>
          <p:cNvSpPr/>
          <p:nvPr/>
        </p:nvSpPr>
        <p:spPr>
          <a:xfrm>
            <a:off x="5920097" y="3429000"/>
            <a:ext cx="2199895" cy="523220"/>
          </a:xfrm>
          <a:prstGeom prst="rect">
            <a:avLst/>
          </a:prstGeom>
          <a:ln>
            <a:solidFill>
              <a:srgbClr val="7030A0"/>
            </a:solidFill>
          </a:ln>
        </p:spPr>
        <p:txBody>
          <a:bodyPr wrap="square">
            <a:spAutoFit/>
          </a:bodyPr>
          <a:lstStyle/>
          <a:p>
            <a:r>
              <a:rPr lang="en-US" sz="2800" dirty="0" smtClean="0">
                <a:solidFill>
                  <a:srgbClr val="0033CC"/>
                </a:solidFill>
              </a:rPr>
              <a:t>Ma-</a:t>
            </a:r>
            <a:r>
              <a:rPr lang="en-US" sz="2800" dirty="0" err="1" smtClean="0">
                <a:solidFill>
                  <a:srgbClr val="0033CC"/>
                </a:solidFill>
              </a:rPr>
              <a:t>lai</a:t>
            </a:r>
            <a:r>
              <a:rPr lang="en-US" sz="2800" dirty="0" smtClean="0">
                <a:solidFill>
                  <a:srgbClr val="0033CC"/>
                </a:solidFill>
              </a:rPr>
              <a:t>-xi-a  </a:t>
            </a:r>
            <a:endParaRPr lang="en-US" sz="2800" dirty="0">
              <a:solidFill>
                <a:srgbClr val="0033CC"/>
              </a:solidFill>
            </a:endParaRPr>
          </a:p>
        </p:txBody>
      </p:sp>
      <p:sp>
        <p:nvSpPr>
          <p:cNvPr id="7" name="Rectangle 6"/>
          <p:cNvSpPr/>
          <p:nvPr/>
        </p:nvSpPr>
        <p:spPr>
          <a:xfrm>
            <a:off x="5920097" y="4724400"/>
            <a:ext cx="2028119" cy="523220"/>
          </a:xfrm>
          <a:prstGeom prst="rect">
            <a:avLst/>
          </a:prstGeom>
          <a:ln>
            <a:solidFill>
              <a:srgbClr val="7030A0"/>
            </a:solidFill>
          </a:ln>
        </p:spPr>
        <p:txBody>
          <a:bodyPr wrap="none">
            <a:spAutoFit/>
          </a:bodyPr>
          <a:lstStyle/>
          <a:p>
            <a:r>
              <a:rPr lang="en-US" sz="2800" dirty="0">
                <a:solidFill>
                  <a:srgbClr val="0033CC"/>
                </a:solidFill>
              </a:rPr>
              <a:t>Cam-</a:t>
            </a:r>
            <a:r>
              <a:rPr lang="en-US" sz="2800" dirty="0" err="1">
                <a:solidFill>
                  <a:srgbClr val="0033CC"/>
                </a:solidFill>
              </a:rPr>
              <a:t>pu</a:t>
            </a:r>
            <a:r>
              <a:rPr lang="en-US" sz="2800" dirty="0">
                <a:solidFill>
                  <a:srgbClr val="0033CC"/>
                </a:solidFill>
              </a:rPr>
              <a:t>-chia</a:t>
            </a:r>
          </a:p>
        </p:txBody>
      </p:sp>
      <p:sp>
        <p:nvSpPr>
          <p:cNvPr id="8" name="Rectangle 7"/>
          <p:cNvSpPr/>
          <p:nvPr/>
        </p:nvSpPr>
        <p:spPr>
          <a:xfrm>
            <a:off x="5953505" y="5466838"/>
            <a:ext cx="1538883" cy="523220"/>
          </a:xfrm>
          <a:prstGeom prst="rect">
            <a:avLst/>
          </a:prstGeom>
          <a:ln>
            <a:solidFill>
              <a:srgbClr val="7030A0"/>
            </a:solidFill>
          </a:ln>
        </p:spPr>
        <p:txBody>
          <a:bodyPr wrap="none">
            <a:spAutoFit/>
          </a:bodyPr>
          <a:lstStyle/>
          <a:p>
            <a:r>
              <a:rPr lang="en-US" sz="2800" dirty="0" err="1">
                <a:solidFill>
                  <a:srgbClr val="0033CC"/>
                </a:solidFill>
              </a:rPr>
              <a:t>Việt</a:t>
            </a:r>
            <a:r>
              <a:rPr lang="en-US" sz="2800" dirty="0">
                <a:solidFill>
                  <a:srgbClr val="0033CC"/>
                </a:solidFill>
              </a:rPr>
              <a:t> Nam</a:t>
            </a:r>
          </a:p>
        </p:txBody>
      </p:sp>
      <p:sp>
        <p:nvSpPr>
          <p:cNvPr id="9" name="Rectangle 8"/>
          <p:cNvSpPr/>
          <p:nvPr/>
        </p:nvSpPr>
        <p:spPr>
          <a:xfrm>
            <a:off x="6017880" y="6172200"/>
            <a:ext cx="1880643" cy="523220"/>
          </a:xfrm>
          <a:prstGeom prst="rect">
            <a:avLst/>
          </a:prstGeom>
          <a:ln>
            <a:solidFill>
              <a:srgbClr val="7030A0"/>
            </a:solidFill>
          </a:ln>
        </p:spPr>
        <p:txBody>
          <a:bodyPr wrap="none">
            <a:spAutoFit/>
          </a:bodyPr>
          <a:lstStyle/>
          <a:p>
            <a:r>
              <a:rPr lang="en-US" sz="2800" dirty="0">
                <a:solidFill>
                  <a:srgbClr val="0033CC"/>
                </a:solidFill>
              </a:rPr>
              <a:t>I-</a:t>
            </a:r>
            <a:r>
              <a:rPr lang="en-US" sz="2800" dirty="0" err="1">
                <a:solidFill>
                  <a:srgbClr val="0033CC"/>
                </a:solidFill>
              </a:rPr>
              <a:t>đô</a:t>
            </a:r>
            <a:r>
              <a:rPr lang="en-US" sz="2800" dirty="0">
                <a:solidFill>
                  <a:srgbClr val="0033CC"/>
                </a:solidFill>
              </a:rPr>
              <a:t>-</a:t>
            </a:r>
            <a:r>
              <a:rPr lang="en-US" sz="2800" dirty="0" err="1">
                <a:solidFill>
                  <a:srgbClr val="0033CC"/>
                </a:solidFill>
              </a:rPr>
              <a:t>nê</a:t>
            </a:r>
            <a:r>
              <a:rPr lang="en-US" sz="2800" dirty="0">
                <a:solidFill>
                  <a:srgbClr val="0033CC"/>
                </a:solidFill>
              </a:rPr>
              <a:t>-xi-a</a:t>
            </a:r>
          </a:p>
        </p:txBody>
      </p:sp>
      <p:sp>
        <p:nvSpPr>
          <p:cNvPr id="10" name="Rectangle 9"/>
          <p:cNvSpPr/>
          <p:nvPr/>
        </p:nvSpPr>
        <p:spPr>
          <a:xfrm>
            <a:off x="5946188" y="4088381"/>
            <a:ext cx="2199895" cy="523220"/>
          </a:xfrm>
          <a:prstGeom prst="rect">
            <a:avLst/>
          </a:prstGeom>
          <a:ln>
            <a:solidFill>
              <a:srgbClr val="7030A0"/>
            </a:solidFill>
          </a:ln>
        </p:spPr>
        <p:txBody>
          <a:bodyPr wrap="square">
            <a:spAutoFit/>
          </a:bodyPr>
          <a:lstStyle/>
          <a:p>
            <a:r>
              <a:rPr lang="en-US" sz="2800" dirty="0" smtClean="0">
                <a:solidFill>
                  <a:srgbClr val="0033CC"/>
                </a:solidFill>
              </a:rPr>
              <a:t>Xi-</a:t>
            </a:r>
            <a:r>
              <a:rPr lang="en-US" sz="2800" dirty="0" err="1" smtClean="0">
                <a:solidFill>
                  <a:srgbClr val="0033CC"/>
                </a:solidFill>
              </a:rPr>
              <a:t>ga</a:t>
            </a:r>
            <a:r>
              <a:rPr lang="en-US" sz="2800" dirty="0" smtClean="0">
                <a:solidFill>
                  <a:srgbClr val="0033CC"/>
                </a:solidFill>
              </a:rPr>
              <a:t>-</a:t>
            </a:r>
            <a:r>
              <a:rPr lang="en-US" sz="2800" dirty="0" err="1" smtClean="0">
                <a:solidFill>
                  <a:srgbClr val="0033CC"/>
                </a:solidFill>
              </a:rPr>
              <a:t>po</a:t>
            </a:r>
            <a:r>
              <a:rPr lang="en-US" sz="2800" dirty="0" smtClean="0">
                <a:solidFill>
                  <a:srgbClr val="0033CC"/>
                </a:solidFill>
              </a:rPr>
              <a:t> </a:t>
            </a:r>
            <a:endParaRPr lang="en-US" sz="2800" dirty="0">
              <a:solidFill>
                <a:srgbClr val="0033CC"/>
              </a:solidFill>
            </a:endParaRPr>
          </a:p>
        </p:txBody>
      </p:sp>
    </p:spTree>
    <p:extLst>
      <p:ext uri="{BB962C8B-B14F-4D97-AF65-F5344CB8AC3E}">
        <p14:creationId xmlns:p14="http://schemas.microsoft.com/office/powerpoint/2010/main" val="353996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145473" y="1336964"/>
            <a:ext cx="8984672" cy="4343400"/>
          </a:xfrm>
        </p:spPr>
        <p:txBody>
          <a:bodyPr>
            <a:normAutofit fontScale="90000"/>
          </a:bodyPr>
          <a:lstStyle/>
          <a:p>
            <a:pPr algn="l"/>
            <a:r>
              <a:rPr lang="en-US" sz="2800" b="1" dirty="0" smtClean="0">
                <a:solidFill>
                  <a:srgbClr val="FF0000"/>
                </a:solidFill>
                <a:latin typeface="Times New Roman" pitchFamily="18" charset="0"/>
                <a:cs typeface="Times New Roman" pitchFamily="18" charset="0"/>
              </a:rPr>
              <a:t/>
            </a:r>
            <a:br>
              <a:rPr lang="en-US" sz="2800" b="1" dirty="0" smtClean="0">
                <a:solidFill>
                  <a:srgbClr val="FF0000"/>
                </a:solidFill>
                <a:latin typeface="Times New Roman" pitchFamily="18" charset="0"/>
                <a:cs typeface="Times New Roman" pitchFamily="18" charset="0"/>
              </a:rPr>
            </a:br>
            <a:r>
              <a:rPr lang="vi-VN" b="1" dirty="0" smtClean="0">
                <a:solidFill>
                  <a:srgbClr val="FF0000"/>
                </a:solidFill>
                <a:latin typeface="Times New Roman" pitchFamily="18" charset="0"/>
                <a:cs typeface="Times New Roman" pitchFamily="18" charset="0"/>
              </a:rPr>
              <a:t>Sông </a:t>
            </a:r>
            <a:r>
              <a:rPr lang="vi-VN" b="1" dirty="0">
                <a:solidFill>
                  <a:srgbClr val="FF0000"/>
                </a:solidFill>
                <a:latin typeface="Times New Roman" pitchFamily="18" charset="0"/>
                <a:cs typeface="Times New Roman" pitchFamily="18" charset="0"/>
              </a:rPr>
              <a:t>Mê Công gắn bó với lịch sử của những vương quốc cổ nào? Những vương quốc đó thuộc về các quốc gia nào ngày nay? Tham khảo thêm lược đồ 13.1 và 12.1 cho các câu trả lời của </a:t>
            </a:r>
            <a:r>
              <a:rPr lang="vi-VN" b="1" dirty="0" smtClean="0">
                <a:solidFill>
                  <a:srgbClr val="FF0000"/>
                </a:solidFill>
                <a:latin typeface="Times New Roman" pitchFamily="18" charset="0"/>
                <a:cs typeface="Times New Roman" pitchFamily="18" charset="0"/>
              </a:rPr>
              <a:t>em</a:t>
            </a:r>
            <a:r>
              <a:rPr lang="en-US" b="1" dirty="0" smtClean="0">
                <a:solidFill>
                  <a:srgbClr val="FF0000"/>
                </a:solidFill>
                <a:latin typeface="Times New Roman" pitchFamily="18" charset="0"/>
                <a:cs typeface="Times New Roman" pitchFamily="18" charset="0"/>
              </a:rPr>
              <a:t>.</a:t>
            </a:r>
            <a:r>
              <a:rPr lang="vi-VN" b="1" dirty="0">
                <a:solidFill>
                  <a:srgbClr val="FF0000"/>
                </a:solidFill>
                <a:latin typeface="Times New Roman" pitchFamily="18" charset="0"/>
                <a:cs typeface="Times New Roman" pitchFamily="18" charset="0"/>
              </a:rPr>
              <a:t/>
            </a:r>
            <a:br>
              <a:rPr lang="vi-VN" b="1" dirty="0">
                <a:solidFill>
                  <a:srgbClr val="FF0000"/>
                </a:solidFill>
                <a:latin typeface="Times New Roman" pitchFamily="18" charset="0"/>
                <a:cs typeface="Times New Roman" pitchFamily="18" charset="0"/>
              </a:rPr>
            </a:br>
            <a:endParaRPr lang="en-US" b="1" dirty="0">
              <a:solidFill>
                <a:srgbClr val="FF0000"/>
              </a:solidFill>
              <a:latin typeface="Times New Roman" pitchFamily="18" charset="0"/>
              <a:cs typeface="Times New Roman" pitchFamily="18" charset="0"/>
            </a:endParaRPr>
          </a:p>
        </p:txBody>
      </p:sp>
      <p:sp>
        <p:nvSpPr>
          <p:cNvPr id="5" name="Tiêu đề 1"/>
          <p:cNvSpPr txBox="1">
            <a:spLocks/>
          </p:cNvSpPr>
          <p:nvPr/>
        </p:nvSpPr>
        <p:spPr>
          <a:xfrm>
            <a:off x="145473" y="55418"/>
            <a:ext cx="8846128" cy="1260764"/>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u="sng" dirty="0" smtClean="0">
                <a:solidFill>
                  <a:srgbClr val="FF0000"/>
                </a:solidFill>
                <a:latin typeface="Times New Roman" pitchFamily="18" charset="0"/>
                <a:cs typeface="Times New Roman" pitchFamily="18" charset="0"/>
              </a:rPr>
              <a:t>VẬN DỤNG</a:t>
            </a:r>
            <a:endParaRPr lang="en-US" sz="40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75382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2170982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762000"/>
          </a:xfrm>
        </p:spPr>
        <p:txBody>
          <a:bodyPr>
            <a:noAutofit/>
          </a:bodyPr>
          <a:lstStyle/>
          <a:p>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vi-VN" sz="2800" b="1" dirty="0" smtClean="0">
                <a:solidFill>
                  <a:srgbClr val="FF0000"/>
                </a:solidFill>
                <a:latin typeface="Times New Roman" pitchFamily="18" charset="0"/>
                <a:cs typeface="Times New Roman" pitchFamily="18" charset="0"/>
              </a:rPr>
              <a:t>Tiết </a:t>
            </a:r>
            <a:r>
              <a:rPr lang="vi-VN" sz="2800" b="1" dirty="0">
                <a:solidFill>
                  <a:srgbClr val="FF0000"/>
                </a:solidFill>
                <a:latin typeface="Times New Roman" pitchFamily="18" charset="0"/>
                <a:cs typeface="Times New Roman" pitchFamily="18" charset="0"/>
              </a:rPr>
              <a:t>24,25- BÀI 12. CÁC VƯƠNG QUỐC Ở ĐÔNG NAM Á TRƯỚC THẾ KỈ X</a:t>
            </a:r>
            <a:br>
              <a:rPr lang="vi-VN"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838200"/>
            <a:ext cx="9178636" cy="5486400"/>
          </a:xfrm>
        </p:spPr>
        <p:txBody>
          <a:bodyPr>
            <a:normAutofit/>
          </a:bodyPr>
          <a:lstStyle/>
          <a:p>
            <a:pPr marL="0" indent="0">
              <a:buNone/>
            </a:pPr>
            <a:r>
              <a:rPr lang="en-US" b="1" u="sng" dirty="0">
                <a:solidFill>
                  <a:srgbClr val="FF0000"/>
                </a:solidFill>
                <a:latin typeface="Times New Roman" pitchFamily="18" charset="0"/>
                <a:cs typeface="Times New Roman" pitchFamily="18" charset="0"/>
              </a:rPr>
              <a:t>I. </a:t>
            </a:r>
            <a:r>
              <a:rPr lang="en-US" b="1" u="sng" dirty="0" err="1">
                <a:solidFill>
                  <a:srgbClr val="FF0000"/>
                </a:solidFill>
                <a:latin typeface="Times New Roman" pitchFamily="18" charset="0"/>
                <a:cs typeface="Times New Roman" pitchFamily="18" charset="0"/>
              </a:rPr>
              <a:t>Vị</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trí</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địa</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lí</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của</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Đông</a:t>
            </a:r>
            <a:r>
              <a:rPr lang="en-US" b="1" u="sng" dirty="0">
                <a:solidFill>
                  <a:srgbClr val="FF0000"/>
                </a:solidFill>
                <a:latin typeface="Times New Roman" pitchFamily="18" charset="0"/>
                <a:cs typeface="Times New Roman" pitchFamily="18" charset="0"/>
              </a:rPr>
              <a:t> Nam </a:t>
            </a:r>
            <a:r>
              <a:rPr lang="en-US" b="1" u="sng" dirty="0" smtClean="0">
                <a:solidFill>
                  <a:srgbClr val="FF0000"/>
                </a:solidFill>
                <a:latin typeface="Times New Roman" pitchFamily="18" charset="0"/>
                <a:cs typeface="Times New Roman" pitchFamily="18" charset="0"/>
              </a:rPr>
              <a:t>Á</a:t>
            </a:r>
          </a:p>
          <a:p>
            <a:pPr marL="0" indent="0">
              <a:buNone/>
            </a:pPr>
            <a:r>
              <a:rPr lang="en-US" b="1" u="sng" dirty="0" smtClean="0">
                <a:solidFill>
                  <a:srgbClr val="FF0000"/>
                </a:solidFill>
                <a:latin typeface="Times New Roman" pitchFamily="18" charset="0"/>
                <a:cs typeface="Times New Roman" pitchFamily="18" charset="0"/>
              </a:rPr>
              <a:t>II. </a:t>
            </a:r>
            <a:r>
              <a:rPr lang="en-US" b="1" u="sng" dirty="0" err="1" smtClean="0">
                <a:solidFill>
                  <a:srgbClr val="FF0000"/>
                </a:solidFill>
                <a:latin typeface="Times New Roman" pitchFamily="18" charset="0"/>
                <a:cs typeface="Times New Roman" pitchFamily="18" charset="0"/>
              </a:rPr>
              <a:t>Sự</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xuất</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hiện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của</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các</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vương</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quốc</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cổ</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từ</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đầu</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Công</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nguyên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dến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thế</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kỉ</a:t>
            </a:r>
            <a:r>
              <a:rPr lang="en-US" b="1" u="sng" dirty="0" smtClean="0">
                <a:solidFill>
                  <a:srgbClr val="FF0000"/>
                </a:solidFill>
                <a:latin typeface="Times New Roman" pitchFamily="18" charset="0"/>
                <a:cs typeface="Times New Roman" pitchFamily="18" charset="0"/>
              </a:rPr>
              <a:t> VII</a:t>
            </a:r>
          </a:p>
          <a:p>
            <a:pPr marL="0" indent="0">
              <a:buNone/>
            </a:pPr>
            <a:r>
              <a:rPr lang="en-US" b="1" u="sng" dirty="0" smtClean="0">
                <a:solidFill>
                  <a:srgbClr val="FF0000"/>
                </a:solidFill>
                <a:latin typeface="Times New Roman" pitchFamily="18" charset="0"/>
                <a:cs typeface="Times New Roman" pitchFamily="18" charset="0"/>
              </a:rPr>
              <a:t>III. </a:t>
            </a:r>
            <a:r>
              <a:rPr lang="en-US" b="1" u="sng" dirty="0" err="1" smtClean="0">
                <a:solidFill>
                  <a:srgbClr val="FF0000"/>
                </a:solidFill>
                <a:latin typeface="Times New Roman" pitchFamily="18" charset="0"/>
                <a:cs typeface="Times New Roman" pitchFamily="18" charset="0"/>
              </a:rPr>
              <a:t>Sự</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hình</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thành</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và</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phát</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triển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của</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các</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vương</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quốc</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phong</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kiến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từ</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thế</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kỉ</a:t>
            </a:r>
            <a:r>
              <a:rPr lang="en-US" b="1" u="sng" dirty="0" smtClean="0">
                <a:solidFill>
                  <a:srgbClr val="FF0000"/>
                </a:solidFill>
                <a:latin typeface="Times New Roman" pitchFamily="18" charset="0"/>
                <a:cs typeface="Times New Roman" pitchFamily="18" charset="0"/>
              </a:rPr>
              <a:t> VII </a:t>
            </a:r>
            <a:r>
              <a:rPr lang="en-US" b="1" u="sng" dirty="0" err="1" smtClean="0">
                <a:solidFill>
                  <a:srgbClr val="FF0000"/>
                </a:solidFill>
                <a:latin typeface="Times New Roman" pitchFamily="18" charset="0"/>
                <a:cs typeface="Times New Roman" pitchFamily="18" charset="0"/>
              </a:rPr>
              <a:t>đến</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thế</a:t>
            </a:r>
            <a:r>
              <a:rPr lang="en-US" b="1" u="sng" dirty="0" smtClean="0">
                <a:solidFill>
                  <a:srgbClr val="FF0000"/>
                </a:solidFill>
                <a:latin typeface="Times New Roman" pitchFamily="18" charset="0"/>
                <a:cs typeface="Times New Roman" pitchFamily="18" charset="0"/>
              </a:rPr>
              <a:t> </a:t>
            </a:r>
            <a:r>
              <a:rPr lang="en-US" b="1" u="sng" dirty="0" err="1" smtClean="0">
                <a:solidFill>
                  <a:srgbClr val="FF0000"/>
                </a:solidFill>
                <a:latin typeface="Times New Roman" pitchFamily="18" charset="0"/>
                <a:cs typeface="Times New Roman" pitchFamily="18" charset="0"/>
              </a:rPr>
              <a:t>kỉ</a:t>
            </a:r>
            <a:r>
              <a:rPr lang="en-US" b="1" u="sng" dirty="0" smtClean="0">
                <a:solidFill>
                  <a:srgbClr val="FF0000"/>
                </a:solidFill>
                <a:latin typeface="Times New Roman" pitchFamily="18" charset="0"/>
                <a:cs typeface="Times New Roman" pitchFamily="18" charset="0"/>
              </a:rPr>
              <a:t> X</a:t>
            </a:r>
          </a:p>
          <a:p>
            <a:pPr marL="0" indent="0">
              <a:buNone/>
            </a:pPr>
            <a:endParaRPr lang="en-US" sz="2400" dirty="0" smtClean="0">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8162786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754326"/>
          </a:xfrm>
          <a:prstGeom prst="rect">
            <a:avLst/>
          </a:prstGeom>
        </p:spPr>
        <p:txBody>
          <a:bodyPr wrap="square">
            <a:spAutoFit/>
          </a:bodyPr>
          <a:lstStyle/>
          <a:p>
            <a:pPr lvl="0" algn="ctr" eaLnBrk="0" fontAlgn="base" hangingPunct="0">
              <a:spcBef>
                <a:spcPct val="0"/>
              </a:spcBef>
              <a:spcAft>
                <a:spcPct val="0"/>
              </a:spcAft>
            </a:pPr>
            <a:r>
              <a:rPr lang="en-US" sz="3600" b="1" i="1" dirty="0" err="1" smtClean="0">
                <a:solidFill>
                  <a:srgbClr val="FF0000"/>
                </a:solidFill>
                <a:latin typeface="Times New Roman" pitchFamily="18" charset="0"/>
                <a:ea typeface="Times New Roman" pitchFamily="18" charset="0"/>
                <a:cs typeface="Times New Roman" pitchFamily="18" charset="0"/>
              </a:rPr>
              <a:t>Quan</a:t>
            </a:r>
            <a:r>
              <a:rPr lang="en-US" sz="3600" b="1" i="1" dirty="0" smtClean="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s</a:t>
            </a:r>
            <a:r>
              <a:rPr lang="en-US" sz="3600" b="1" i="1" dirty="0" err="1">
                <a:solidFill>
                  <a:srgbClr val="FF0000"/>
                </a:solidFill>
                <a:ea typeface="Times New Roman" pitchFamily="18" charset="0"/>
                <a:cs typeface="Times New Roman" pitchFamily="18" charset="0"/>
              </a:rPr>
              <a:t>á</a:t>
            </a:r>
            <a:r>
              <a:rPr lang="en-US" sz="3600" b="1" i="1" dirty="0" err="1">
                <a:solidFill>
                  <a:srgbClr val="FF0000"/>
                </a:solidFill>
                <a:latin typeface="Times New Roman" pitchFamily="18" charset="0"/>
                <a:ea typeface="Times New Roman" pitchFamily="18" charset="0"/>
                <a:cs typeface="Times New Roman" pitchFamily="18" charset="0"/>
              </a:rPr>
              <a:t>t</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thêm</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bản</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đồ</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smtClean="0">
                <a:solidFill>
                  <a:srgbClr val="FF0000"/>
                </a:solidFill>
                <a:latin typeface="Times New Roman" pitchFamily="18" charset="0"/>
                <a:ea typeface="Times New Roman" pitchFamily="18" charset="0"/>
                <a:cs typeface="Times New Roman" pitchFamily="18" charset="0"/>
              </a:rPr>
              <a:t>12.1 </a:t>
            </a:r>
            <a:r>
              <a:rPr lang="en-US" sz="3600" b="1" i="1" dirty="0" err="1" smtClean="0">
                <a:solidFill>
                  <a:srgbClr val="FF0000"/>
                </a:solidFill>
                <a:latin typeface="Times New Roman" pitchFamily="18" charset="0"/>
                <a:ea typeface="Times New Roman" pitchFamily="18" charset="0"/>
                <a:cs typeface="Times New Roman" pitchFamily="18" charset="0"/>
              </a:rPr>
              <a:t>và</a:t>
            </a:r>
            <a:r>
              <a:rPr lang="en-US" sz="3600" b="1" i="1" dirty="0" smtClean="0">
                <a:solidFill>
                  <a:srgbClr val="FF0000"/>
                </a:solidFill>
                <a:latin typeface="Times New Roman" pitchFamily="18" charset="0"/>
                <a:ea typeface="Times New Roman" pitchFamily="18" charset="0"/>
                <a:cs typeface="Times New Roman" pitchFamily="18" charset="0"/>
              </a:rPr>
              <a:t> </a:t>
            </a:r>
            <a:r>
              <a:rPr lang="en-US" sz="3600" b="1" i="1" dirty="0" err="1" smtClean="0">
                <a:solidFill>
                  <a:srgbClr val="FF0000"/>
                </a:solidFill>
                <a:latin typeface="Times New Roman" pitchFamily="18" charset="0"/>
                <a:ea typeface="Times New Roman" pitchFamily="18" charset="0"/>
                <a:cs typeface="Times New Roman" pitchFamily="18" charset="0"/>
              </a:rPr>
              <a:t>lược</a:t>
            </a:r>
            <a:r>
              <a:rPr lang="en-US" sz="3600" b="1" i="1" dirty="0" smtClean="0">
                <a:solidFill>
                  <a:srgbClr val="FF0000"/>
                </a:solidFill>
                <a:latin typeface="Times New Roman" pitchFamily="18" charset="0"/>
                <a:ea typeface="Times New Roman" pitchFamily="18" charset="0"/>
                <a:cs typeface="Times New Roman" pitchFamily="18" charset="0"/>
              </a:rPr>
              <a:t> </a:t>
            </a:r>
            <a:r>
              <a:rPr lang="en-US" sz="3600" b="1" i="1" dirty="0" err="1" smtClean="0">
                <a:solidFill>
                  <a:srgbClr val="FF0000"/>
                </a:solidFill>
                <a:latin typeface="Times New Roman" pitchFamily="18" charset="0"/>
                <a:ea typeface="Times New Roman" pitchFamily="18" charset="0"/>
                <a:cs typeface="Times New Roman" pitchFamily="18" charset="0"/>
              </a:rPr>
              <a:t>đồ</a:t>
            </a:r>
            <a:r>
              <a:rPr lang="en-US" sz="3600" b="1" i="1" dirty="0" smtClean="0">
                <a:solidFill>
                  <a:srgbClr val="FF0000"/>
                </a:solidFill>
                <a:latin typeface="Times New Roman" pitchFamily="18" charset="0"/>
                <a:ea typeface="Times New Roman" pitchFamily="18" charset="0"/>
                <a:cs typeface="Times New Roman" pitchFamily="18" charset="0"/>
              </a:rPr>
              <a:t> 12.2, </a:t>
            </a:r>
            <a:r>
              <a:rPr lang="en-US" sz="3600" b="1" i="1" dirty="0" err="1">
                <a:solidFill>
                  <a:srgbClr val="FF0000"/>
                </a:solidFill>
                <a:latin typeface="Times New Roman" pitchFamily="18" charset="0"/>
                <a:ea typeface="Times New Roman" pitchFamily="18" charset="0"/>
                <a:cs typeface="Times New Roman" pitchFamily="18" charset="0"/>
              </a:rPr>
              <a:t>x</a:t>
            </a:r>
            <a:r>
              <a:rPr lang="en-US" sz="3600" b="1" i="1" dirty="0" err="1">
                <a:solidFill>
                  <a:srgbClr val="FF0000"/>
                </a:solidFill>
                <a:ea typeface="Times New Roman" pitchFamily="18" charset="0"/>
                <a:cs typeface="Times New Roman" pitchFamily="18" charset="0"/>
              </a:rPr>
              <a:t>á</a:t>
            </a:r>
            <a:r>
              <a:rPr lang="en-US" sz="3600" b="1" i="1" dirty="0" err="1">
                <a:solidFill>
                  <a:srgbClr val="FF0000"/>
                </a:solidFill>
                <a:latin typeface="Times New Roman" pitchFamily="18" charset="0"/>
                <a:ea typeface="Times New Roman" pitchFamily="18" charset="0"/>
                <a:cs typeface="Times New Roman" pitchFamily="18" charset="0"/>
              </a:rPr>
              <a:t>c</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định</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vị</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tr</a:t>
            </a:r>
            <a:r>
              <a:rPr lang="en-US" sz="3600" b="1" i="1" dirty="0" err="1">
                <a:solidFill>
                  <a:srgbClr val="FF0000"/>
                </a:solidFill>
                <a:ea typeface="Times New Roman" pitchFamily="18" charset="0"/>
                <a:cs typeface="Times New Roman" pitchFamily="18" charset="0"/>
              </a:rPr>
              <a:t>í</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của</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c</a:t>
            </a:r>
            <a:r>
              <a:rPr lang="en-US" sz="3600" b="1" i="1" dirty="0" err="1">
                <a:solidFill>
                  <a:srgbClr val="FF0000"/>
                </a:solidFill>
                <a:ea typeface="Times New Roman" pitchFamily="18" charset="0"/>
                <a:cs typeface="Times New Roman" pitchFamily="18" charset="0"/>
              </a:rPr>
              <a:t>á</a:t>
            </a:r>
            <a:r>
              <a:rPr lang="en-US" sz="3600" b="1" i="1" dirty="0" err="1">
                <a:solidFill>
                  <a:srgbClr val="FF0000"/>
                </a:solidFill>
                <a:latin typeface="Times New Roman" pitchFamily="18" charset="0"/>
                <a:ea typeface="Times New Roman" pitchFamily="18" charset="0"/>
                <a:cs typeface="Times New Roman" pitchFamily="18" charset="0"/>
              </a:rPr>
              <a:t>c</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vương</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quốc</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cổ</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đ</a:t>
            </a:r>
            <a:r>
              <a:rPr lang="en-US" sz="3600" b="1" i="1" dirty="0" err="1">
                <a:solidFill>
                  <a:srgbClr val="FF0000"/>
                </a:solidFill>
                <a:ea typeface="Times New Roman" pitchFamily="18" charset="0"/>
                <a:cs typeface="Times New Roman" pitchFamily="18" charset="0"/>
              </a:rPr>
              <a:t>ó</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thuộc</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quốc</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gia</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Đông</a:t>
            </a:r>
            <a:r>
              <a:rPr lang="en-US" sz="3600" b="1" i="1" dirty="0">
                <a:solidFill>
                  <a:srgbClr val="FF0000"/>
                </a:solidFill>
                <a:latin typeface="Times New Roman" pitchFamily="18" charset="0"/>
                <a:ea typeface="Times New Roman" pitchFamily="18" charset="0"/>
                <a:cs typeface="Times New Roman" pitchFamily="18" charset="0"/>
              </a:rPr>
              <a:t> Nam </a:t>
            </a:r>
            <a:r>
              <a:rPr lang="en-US" sz="3600" b="1" i="1" dirty="0">
                <a:solidFill>
                  <a:srgbClr val="FF0000"/>
                </a:solidFill>
                <a:ea typeface="Times New Roman" pitchFamily="18" charset="0"/>
                <a:cs typeface="Times New Roman" pitchFamily="18" charset="0"/>
              </a:rPr>
              <a:t>Á</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n</a:t>
            </a:r>
            <a:r>
              <a:rPr lang="en-US" sz="3600" b="1" i="1" dirty="0" err="1">
                <a:solidFill>
                  <a:srgbClr val="FF0000"/>
                </a:solidFill>
                <a:ea typeface="Times New Roman" pitchFamily="18" charset="0"/>
                <a:cs typeface="Times New Roman" pitchFamily="18" charset="0"/>
              </a:rPr>
              <a:t>à</a:t>
            </a:r>
            <a:r>
              <a:rPr lang="en-US" sz="3600" b="1" i="1" dirty="0" err="1">
                <a:solidFill>
                  <a:srgbClr val="FF0000"/>
                </a:solidFill>
                <a:latin typeface="Times New Roman" pitchFamily="18" charset="0"/>
                <a:ea typeface="Times New Roman" pitchFamily="18" charset="0"/>
                <a:cs typeface="Times New Roman" pitchFamily="18" charset="0"/>
              </a:rPr>
              <a:t>o</a:t>
            </a:r>
            <a:r>
              <a:rPr lang="en-US" sz="3600" b="1" i="1" dirty="0">
                <a:solidFill>
                  <a:srgbClr val="FF0000"/>
                </a:solidFill>
                <a:latin typeface="Times New Roman" pitchFamily="18" charset="0"/>
                <a:ea typeface="Times New Roman" pitchFamily="18" charset="0"/>
                <a:cs typeface="Times New Roman" pitchFamily="18" charset="0"/>
              </a:rPr>
              <a:t> </a:t>
            </a:r>
            <a:r>
              <a:rPr lang="en-US" sz="3600" b="1" i="1" dirty="0" err="1">
                <a:solidFill>
                  <a:srgbClr val="FF0000"/>
                </a:solidFill>
                <a:latin typeface="Times New Roman" pitchFamily="18" charset="0"/>
                <a:ea typeface="Times New Roman" pitchFamily="18" charset="0"/>
                <a:cs typeface="Times New Roman" pitchFamily="18" charset="0"/>
              </a:rPr>
              <a:t>ng</a:t>
            </a:r>
            <a:r>
              <a:rPr lang="en-US" sz="3600" b="1" i="1" dirty="0" err="1">
                <a:solidFill>
                  <a:srgbClr val="FF0000"/>
                </a:solidFill>
                <a:ea typeface="Times New Roman" pitchFamily="18" charset="0"/>
                <a:cs typeface="Times New Roman" pitchFamily="18" charset="0"/>
              </a:rPr>
              <a:t>à</a:t>
            </a:r>
            <a:r>
              <a:rPr lang="en-US" sz="3600" b="1" i="1" dirty="0" err="1">
                <a:solidFill>
                  <a:srgbClr val="FF0000"/>
                </a:solidFill>
                <a:latin typeface="Times New Roman" pitchFamily="18" charset="0"/>
                <a:ea typeface="Times New Roman" pitchFamily="18" charset="0"/>
                <a:cs typeface="Times New Roman" pitchFamily="18" charset="0"/>
              </a:rPr>
              <a:t>y</a:t>
            </a:r>
            <a:r>
              <a:rPr lang="en-US" sz="3600" b="1" i="1" dirty="0">
                <a:solidFill>
                  <a:srgbClr val="FF0000"/>
                </a:solidFill>
                <a:latin typeface="Times New Roman" pitchFamily="18" charset="0"/>
                <a:ea typeface="Times New Roman" pitchFamily="18" charset="0"/>
                <a:cs typeface="Times New Roman" pitchFamily="18" charset="0"/>
              </a:rPr>
              <a:t> nay.</a:t>
            </a:r>
            <a:endParaRPr lang="en-US" sz="3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0323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31149049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399" y="0"/>
            <a:ext cx="9296400" cy="1077218"/>
          </a:xfrm>
          <a:prstGeom prst="rect">
            <a:avLst/>
          </a:prstGeom>
        </p:spPr>
        <p:txBody>
          <a:bodyPr wrap="square">
            <a:spAutoFit/>
          </a:bodyPr>
          <a:lstStyle/>
          <a:p>
            <a:pPr lvl="0" algn="ctr" eaLnBrk="0" fontAlgn="base" hangingPunct="0">
              <a:spcBef>
                <a:spcPct val="0"/>
              </a:spcBef>
              <a:spcAft>
                <a:spcPct val="0"/>
              </a:spcAft>
            </a:pPr>
            <a:r>
              <a:rPr lang="en-US" sz="3600" b="1" dirty="0">
                <a:solidFill>
                  <a:srgbClr val="FF0000"/>
                </a:solidFill>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Vị</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trí</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c</a:t>
            </a:r>
            <a:r>
              <a:rPr lang="en-US" sz="2800" b="1" dirty="0" err="1">
                <a:solidFill>
                  <a:srgbClr val="FF0000"/>
                </a:solidFill>
                <a:ea typeface="Times New Roman" pitchFamily="18" charset="0"/>
                <a:cs typeface="Times New Roman" pitchFamily="18" charset="0"/>
              </a:rPr>
              <a:t>á</a:t>
            </a:r>
            <a:r>
              <a:rPr lang="en-US" sz="2800" b="1" dirty="0" err="1">
                <a:solidFill>
                  <a:srgbClr val="FF0000"/>
                </a:solidFill>
                <a:latin typeface="Times New Roman" pitchFamily="18" charset="0"/>
                <a:ea typeface="Times New Roman" pitchFamily="18" charset="0"/>
                <a:cs typeface="Times New Roman" pitchFamily="18" charset="0"/>
              </a:rPr>
              <a:t>c</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vương</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quốc</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cổ</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đầu</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tiên</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của</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khu</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vực</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err="1">
                <a:solidFill>
                  <a:srgbClr val="FF0000"/>
                </a:solidFill>
                <a:latin typeface="Times New Roman" pitchFamily="18" charset="0"/>
                <a:ea typeface="Times New Roman" pitchFamily="18" charset="0"/>
                <a:cs typeface="Times New Roman" pitchFamily="18" charset="0"/>
              </a:rPr>
              <a:t>Đông</a:t>
            </a:r>
            <a:r>
              <a:rPr lang="en-US" sz="2800" b="1" dirty="0">
                <a:solidFill>
                  <a:srgbClr val="FF0000"/>
                </a:solidFill>
                <a:latin typeface="Times New Roman" pitchFamily="18" charset="0"/>
                <a:ea typeface="Times New Roman" pitchFamily="18" charset="0"/>
                <a:cs typeface="Times New Roman" pitchFamily="18" charset="0"/>
              </a:rPr>
              <a:t> Nam </a:t>
            </a:r>
            <a:r>
              <a:rPr lang="en-US" sz="2800" b="1" dirty="0" smtClean="0">
                <a:solidFill>
                  <a:srgbClr val="FF0000"/>
                </a:solidFill>
                <a:ea typeface="Times New Roman" pitchFamily="18" charset="0"/>
                <a:cs typeface="Times New Roman" pitchFamily="18" charset="0"/>
              </a:rPr>
              <a:t>Á</a:t>
            </a:r>
            <a:r>
              <a:rPr lang="en-US" sz="2800" b="1" dirty="0">
                <a:solidFill>
                  <a:srgbClr val="FF0000"/>
                </a:solidFill>
                <a:latin typeface="Times New Roman" pitchFamily="18" charset="0"/>
                <a:ea typeface="Times New Roman" pitchFamily="18" charset="0"/>
                <a:cs typeface="Times New Roman" pitchFamily="18" charset="0"/>
              </a:rPr>
              <a:t> </a:t>
            </a:r>
            <a:r>
              <a:rPr lang="en-US" sz="2800" b="1" dirty="0" smtClean="0">
                <a:solidFill>
                  <a:srgbClr val="FF0000"/>
                </a:solidFill>
                <a:latin typeface="Times New Roman" pitchFamily="18" charset="0"/>
                <a:ea typeface="Times New Roman" pitchFamily="18" charset="0"/>
                <a:cs typeface="Times New Roman" pitchFamily="18" charset="0"/>
              </a:rPr>
              <a:t>ở </a:t>
            </a:r>
            <a:r>
              <a:rPr lang="en-US" sz="2800" b="1" dirty="0" err="1" smtClean="0">
                <a:solidFill>
                  <a:srgbClr val="FF0000"/>
                </a:solidFill>
                <a:latin typeface="Times New Roman" pitchFamily="18" charset="0"/>
                <a:ea typeface="Times New Roman" pitchFamily="18" charset="0"/>
                <a:cs typeface="Times New Roman" pitchFamily="18" charset="0"/>
              </a:rPr>
              <a:t>ven</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biển</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và</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lưu</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vực</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các</a:t>
            </a:r>
            <a:r>
              <a:rPr lang="en-US" sz="2800" b="1" dirty="0" smtClean="0">
                <a:solidFill>
                  <a:srgbClr val="FF0000"/>
                </a:solidFill>
                <a:latin typeface="Times New Roman" pitchFamily="18" charset="0"/>
                <a:ea typeface="Times New Roman" pitchFamily="18" charset="0"/>
                <a:cs typeface="Times New Roman" pitchFamily="18" charset="0"/>
              </a:rPr>
              <a:t> con </a:t>
            </a:r>
            <a:r>
              <a:rPr lang="en-US" sz="2800" b="1" dirty="0" err="1" smtClean="0">
                <a:solidFill>
                  <a:srgbClr val="FF0000"/>
                </a:solidFill>
                <a:latin typeface="Times New Roman" pitchFamily="18" charset="0"/>
                <a:ea typeface="Times New Roman" pitchFamily="18" charset="0"/>
                <a:cs typeface="Times New Roman" pitchFamily="18" charset="0"/>
              </a:rPr>
              <a:t>sông</a:t>
            </a:r>
            <a:r>
              <a:rPr lang="en-US" sz="2800" b="1" dirty="0" smtClean="0">
                <a:solidFill>
                  <a:srgbClr val="FF0000"/>
                </a:solidFill>
                <a:latin typeface="Times New Roman" pitchFamily="18" charset="0"/>
                <a:ea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nào</a:t>
            </a:r>
            <a:r>
              <a:rPr lang="en-US" sz="2800" b="1" dirty="0" smtClean="0">
                <a:solidFill>
                  <a:srgbClr val="FF0000"/>
                </a:solidFill>
                <a:latin typeface="Times New Roman" pitchFamily="18" charset="0"/>
                <a:ea typeface="Times New Roman" pitchFamily="18" charset="0"/>
                <a:cs typeface="Times New Roman" pitchFamily="18" charset="0"/>
              </a:rPr>
              <a:t> ?</a:t>
            </a:r>
          </a:p>
        </p:txBody>
      </p:sp>
      <p:sp>
        <p:nvSpPr>
          <p:cNvPr id="7" name="Rectangle 6"/>
          <p:cNvSpPr/>
          <p:nvPr/>
        </p:nvSpPr>
        <p:spPr>
          <a:xfrm>
            <a:off x="0" y="1077218"/>
            <a:ext cx="9192492" cy="6001643"/>
          </a:xfrm>
          <a:prstGeom prst="rect">
            <a:avLst/>
          </a:prstGeom>
        </p:spPr>
        <p:txBody>
          <a:bodyPr wrap="square">
            <a:spAutoFit/>
          </a:bodyPr>
          <a:lstStyle/>
          <a:p>
            <a:pPr lvl="0" algn="just" eaLnBrk="0" fontAlgn="base" hangingPunct="0">
              <a:spcBef>
                <a:spcPct val="0"/>
              </a:spcBef>
              <a:spcAft>
                <a:spcPct val="0"/>
              </a:spcAft>
            </a:pPr>
            <a:r>
              <a:rPr lang="en-US" sz="3200" dirty="0" smtClean="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Vị</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trí</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của</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vương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quốc</a:t>
            </a:r>
            <a:r>
              <a:rPr lang="en-US" sz="3200" dirty="0">
                <a:solidFill>
                  <a:srgbClr val="00B050"/>
                </a:solidFill>
                <a:latin typeface="Times New Roman" pitchFamily="18" charset="0"/>
                <a:ea typeface="Times New Roman" pitchFamily="18" charset="0"/>
                <a:cs typeface="Times New Roman" pitchFamily="18" charset="0"/>
              </a:rPr>
              <a:t> Cham-pa, </a:t>
            </a:r>
            <a:r>
              <a:rPr lang="en-US" sz="3200" dirty="0" err="1">
                <a:solidFill>
                  <a:srgbClr val="00B050"/>
                </a:solidFill>
                <a:latin typeface="Times New Roman" pitchFamily="18" charset="0"/>
                <a:ea typeface="Times New Roman" pitchFamily="18" charset="0"/>
                <a:cs typeface="Times New Roman" pitchFamily="18" charset="0"/>
              </a:rPr>
              <a:t>Phù</a:t>
            </a:r>
            <a:r>
              <a:rPr lang="en-US" sz="3200" dirty="0">
                <a:solidFill>
                  <a:srgbClr val="00B050"/>
                </a:solidFill>
                <a:latin typeface="Times New Roman" pitchFamily="18" charset="0"/>
                <a:ea typeface="Times New Roman" pitchFamily="18" charset="0"/>
                <a:cs typeface="Times New Roman" pitchFamily="18" charset="0"/>
              </a:rPr>
              <a:t> Nam ở </a:t>
            </a:r>
            <a:r>
              <a:rPr lang="en-US" sz="3200" dirty="0" err="1">
                <a:solidFill>
                  <a:srgbClr val="00B050"/>
                </a:solidFill>
                <a:latin typeface="Times New Roman" pitchFamily="18" charset="0"/>
                <a:ea typeface="Times New Roman" pitchFamily="18" charset="0"/>
                <a:cs typeface="Times New Roman" pitchFamily="18" charset="0"/>
              </a:rPr>
              <a:t>lưu</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vực</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sông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Mê</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Công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smtClean="0">
                <a:solidFill>
                  <a:srgbClr val="00B050"/>
                </a:solidFill>
                <a:latin typeface="Times New Roman" pitchFamily="18" charset="0"/>
                <a:ea typeface="Times New Roman" pitchFamily="18" charset="0"/>
                <a:cs typeface="Times New Roman" pitchFamily="18" charset="0"/>
              </a:rPr>
              <a:t>.</a:t>
            </a:r>
          </a:p>
          <a:p>
            <a:pPr lvl="0" algn="just" eaLnBrk="0" fontAlgn="base" hangingPunct="0">
              <a:spcBef>
                <a:spcPct val="0"/>
              </a:spcBef>
              <a:spcAft>
                <a:spcPct val="0"/>
              </a:spcAft>
            </a:pPr>
            <a:r>
              <a:rPr lang="en-US" sz="3200" dirty="0" smtClean="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Vị</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trí</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của</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vương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quốc</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Chân</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Lạp</a:t>
            </a:r>
            <a:r>
              <a:rPr lang="en-US" sz="3200" dirty="0">
                <a:solidFill>
                  <a:srgbClr val="00B050"/>
                </a:solidFill>
                <a:latin typeface="Times New Roman" pitchFamily="18" charset="0"/>
                <a:ea typeface="Times New Roman" pitchFamily="18" charset="0"/>
                <a:cs typeface="Times New Roman" pitchFamily="18" charset="0"/>
              </a:rPr>
              <a:t> ở </a:t>
            </a:r>
            <a:r>
              <a:rPr lang="en-US" sz="3200" dirty="0" err="1">
                <a:solidFill>
                  <a:srgbClr val="00B050"/>
                </a:solidFill>
                <a:latin typeface="Times New Roman" pitchFamily="18" charset="0"/>
                <a:ea typeface="Times New Roman" pitchFamily="18" charset="0"/>
                <a:cs typeface="Times New Roman" pitchFamily="18" charset="0"/>
              </a:rPr>
              <a:t>lưu</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vực</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sông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Mê</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Công</a:t>
            </a:r>
            <a:r>
              <a:rPr lang="en-US" sz="3200" dirty="0">
                <a:solidFill>
                  <a:srgbClr val="00B050"/>
                </a:solidFill>
                <a:latin typeface="Times New Roman" pitchFamily="18" charset="0"/>
                <a:ea typeface="Times New Roman" pitchFamily="18" charset="0"/>
                <a:cs typeface="Times New Roman" pitchFamily="18" charset="0"/>
              </a:rPr>
              <a:t>.</a:t>
            </a:r>
            <a:endParaRPr lang="en-US" sz="3200" dirty="0">
              <a:solidFill>
                <a:srgbClr val="00B050"/>
              </a:solidFill>
              <a:latin typeface="Times New Roman" pitchFamily="18" charset="0"/>
              <a:cs typeface="Times New Roman" pitchFamily="18" charset="0"/>
            </a:endParaRPr>
          </a:p>
          <a:p>
            <a:pPr lvl="0" algn="just" eaLnBrk="0" fontAlgn="base" hangingPunct="0">
              <a:spcBef>
                <a:spcPct val="0"/>
              </a:spcBef>
              <a:spcAft>
                <a:spcPct val="0"/>
              </a:spcAft>
            </a:pP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Vị</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trí</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của</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vương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quốc</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Đốn</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Tốn</a:t>
            </a:r>
            <a:r>
              <a:rPr lang="en-US" sz="3200" dirty="0">
                <a:solidFill>
                  <a:srgbClr val="00B050"/>
                </a:solidFill>
                <a:latin typeface="Times New Roman" pitchFamily="18" charset="0"/>
                <a:ea typeface="Times New Roman" pitchFamily="18" charset="0"/>
                <a:cs typeface="Times New Roman" pitchFamily="18" charset="0"/>
              </a:rPr>
              <a:t> ở </a:t>
            </a:r>
            <a:r>
              <a:rPr lang="en-US" sz="3200" dirty="0" err="1">
                <a:solidFill>
                  <a:srgbClr val="00B050"/>
                </a:solidFill>
                <a:latin typeface="Times New Roman" pitchFamily="18" charset="0"/>
                <a:ea typeface="Times New Roman" pitchFamily="18" charset="0"/>
                <a:cs typeface="Times New Roman" pitchFamily="18" charset="0"/>
              </a:rPr>
              <a:t>lưu</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vực</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sông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Mê</a:t>
            </a:r>
            <a:r>
              <a:rPr lang="en-US" sz="3200" dirty="0">
                <a:solidFill>
                  <a:srgbClr val="00B050"/>
                </a:solidFill>
                <a:latin typeface="Times New Roman" pitchFamily="18" charset="0"/>
                <a:ea typeface="Times New Roman" pitchFamily="18" charset="0"/>
                <a:cs typeface="Times New Roman" pitchFamily="18" charset="0"/>
              </a:rPr>
              <a:t> Nam.</a:t>
            </a:r>
            <a:endParaRPr lang="en-US" sz="3200" dirty="0">
              <a:solidFill>
                <a:srgbClr val="00B050"/>
              </a:solidFill>
              <a:latin typeface="Times New Roman" pitchFamily="18" charset="0"/>
              <a:cs typeface="Times New Roman" pitchFamily="18" charset="0"/>
            </a:endParaRPr>
          </a:p>
          <a:p>
            <a:pPr lvl="0" algn="just" eaLnBrk="0" fontAlgn="base" hangingPunct="0">
              <a:spcBef>
                <a:spcPct val="0"/>
              </a:spcBef>
              <a:spcAft>
                <a:spcPct val="0"/>
              </a:spcAft>
            </a:pP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Vị</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trí</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của</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vương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quốc</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Xích</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Thổ</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smtClean="0">
                <a:solidFill>
                  <a:srgbClr val="00B050"/>
                </a:solidFill>
                <a:latin typeface="Times New Roman" pitchFamily="18" charset="0"/>
                <a:ea typeface="Times New Roman" pitchFamily="18" charset="0"/>
                <a:cs typeface="Times New Roman" pitchFamily="18" charset="0"/>
              </a:rPr>
              <a:t>Tu</a:t>
            </a:r>
            <a:r>
              <a:rPr lang="en-US" sz="3200" dirty="0" smtClean="0">
                <a:solidFill>
                  <a:srgbClr val="00B050"/>
                </a:solidFill>
                <a:latin typeface="Times New Roman" pitchFamily="18" charset="0"/>
                <a:ea typeface="Times New Roman" pitchFamily="18" charset="0"/>
                <a:cs typeface="Times New Roman" pitchFamily="18" charset="0"/>
              </a:rPr>
              <a:t>-ma-</a:t>
            </a:r>
            <a:r>
              <a:rPr lang="en-US" sz="3200" dirty="0">
                <a:solidFill>
                  <a:srgbClr val="00B050"/>
                </a:solidFill>
                <a:latin typeface="Times New Roman" pitchFamily="18" charset="0"/>
                <a:ea typeface="Times New Roman" pitchFamily="18" charset="0"/>
                <a:cs typeface="Times New Roman" pitchFamily="18" charset="0"/>
              </a:rPr>
              <a:t>s</a:t>
            </a:r>
            <a:r>
              <a:rPr lang="en-US" sz="3200" dirty="0" smtClean="0">
                <a:solidFill>
                  <a:srgbClr val="00B050"/>
                </a:solidFill>
                <a:latin typeface="Times New Roman" pitchFamily="18" charset="0"/>
                <a:ea typeface="Times New Roman" pitchFamily="18" charset="0"/>
                <a:cs typeface="Times New Roman" pitchFamily="18" charset="0"/>
              </a:rPr>
              <a:t>ic </a:t>
            </a:r>
            <a:r>
              <a:rPr lang="en-US" sz="3200" dirty="0">
                <a:solidFill>
                  <a:srgbClr val="00B050"/>
                </a:solidFill>
                <a:latin typeface="Times New Roman" pitchFamily="18" charset="0"/>
                <a:ea typeface="Times New Roman" pitchFamily="18" charset="0"/>
                <a:cs typeface="Times New Roman" pitchFamily="18" charset="0"/>
              </a:rPr>
              <a:t>ở </a:t>
            </a:r>
            <a:r>
              <a:rPr lang="en-US" sz="3200" dirty="0" err="1">
                <a:solidFill>
                  <a:srgbClr val="00B050"/>
                </a:solidFill>
                <a:latin typeface="Times New Roman" pitchFamily="18" charset="0"/>
                <a:ea typeface="Times New Roman" pitchFamily="18" charset="0"/>
                <a:cs typeface="Times New Roman" pitchFamily="18" charset="0"/>
              </a:rPr>
              <a:t>ven</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biển</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Đông</a:t>
            </a:r>
            <a:r>
              <a:rPr lang="en-US" sz="3200" dirty="0">
                <a:solidFill>
                  <a:srgbClr val="00B050"/>
                </a:solidFill>
                <a:latin typeface="Times New Roman" pitchFamily="18" charset="0"/>
                <a:ea typeface="Times New Roman" pitchFamily="18" charset="0"/>
                <a:cs typeface="Times New Roman" pitchFamily="18" charset="0"/>
              </a:rPr>
              <a:t>.</a:t>
            </a:r>
            <a:endParaRPr lang="en-US" sz="3200" dirty="0">
              <a:solidFill>
                <a:srgbClr val="00B050"/>
              </a:solidFill>
              <a:latin typeface="Times New Roman" pitchFamily="18" charset="0"/>
              <a:cs typeface="Times New Roman" pitchFamily="18" charset="0"/>
            </a:endParaRPr>
          </a:p>
          <a:p>
            <a:pPr lvl="0" algn="just" eaLnBrk="0" fontAlgn="base" hangingPunct="0">
              <a:spcBef>
                <a:spcPct val="0"/>
              </a:spcBef>
              <a:spcAft>
                <a:spcPct val="0"/>
              </a:spcAft>
            </a:pP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Vị</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trí</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của</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vương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quốc</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Pê-ru</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Tha-tơn</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nằm</a:t>
            </a:r>
            <a:r>
              <a:rPr lang="en-US" sz="3200" dirty="0">
                <a:solidFill>
                  <a:srgbClr val="00B050"/>
                </a:solidFill>
                <a:latin typeface="Times New Roman" pitchFamily="18" charset="0"/>
                <a:ea typeface="Times New Roman" pitchFamily="18" charset="0"/>
                <a:cs typeface="Times New Roman" pitchFamily="18" charset="0"/>
              </a:rPr>
              <a:t> ở </a:t>
            </a:r>
            <a:r>
              <a:rPr lang="en-US" sz="3200" dirty="0" err="1">
                <a:solidFill>
                  <a:srgbClr val="00B050"/>
                </a:solidFill>
                <a:latin typeface="Times New Roman" pitchFamily="18" charset="0"/>
                <a:ea typeface="Times New Roman" pitchFamily="18" charset="0"/>
                <a:cs typeface="Times New Roman" pitchFamily="18" charset="0"/>
              </a:rPr>
              <a:t>lưu</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vực</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sông</a:t>
            </a:r>
            <a:r>
              <a:rPr lang="en-US" sz="3200" dirty="0">
                <a:solidFill>
                  <a:srgbClr val="00B050"/>
                </a:solidFill>
                <a:latin typeface="Times New Roman" pitchFamily="18" charset="0"/>
                <a:ea typeface="Times New Roman" pitchFamily="18" charset="0"/>
                <a:cs typeface="Times New Roman" pitchFamily="18" charset="0"/>
              </a:rPr>
              <a:t> I-</a:t>
            </a:r>
            <a:r>
              <a:rPr lang="en-US" sz="3200" dirty="0" err="1">
                <a:solidFill>
                  <a:srgbClr val="00B050"/>
                </a:solidFill>
                <a:latin typeface="Times New Roman" pitchFamily="18" charset="0"/>
                <a:ea typeface="Times New Roman" pitchFamily="18" charset="0"/>
                <a:cs typeface="Times New Roman" pitchFamily="18" charset="0"/>
              </a:rPr>
              <a:t>ra</a:t>
            </a:r>
            <a:r>
              <a:rPr lang="en-US" sz="3200" dirty="0">
                <a:solidFill>
                  <a:srgbClr val="00B050"/>
                </a:solidFill>
                <a:latin typeface="Times New Roman" pitchFamily="18" charset="0"/>
                <a:ea typeface="Times New Roman" pitchFamily="18" charset="0"/>
                <a:cs typeface="Times New Roman" pitchFamily="18" charset="0"/>
              </a:rPr>
              <a:t>-</a:t>
            </a:r>
            <a:r>
              <a:rPr lang="en-US" sz="3200" dirty="0" err="1">
                <a:solidFill>
                  <a:srgbClr val="00B050"/>
                </a:solidFill>
                <a:latin typeface="Times New Roman" pitchFamily="18" charset="0"/>
                <a:ea typeface="Times New Roman" pitchFamily="18" charset="0"/>
                <a:cs typeface="Times New Roman" pitchFamily="18" charset="0"/>
              </a:rPr>
              <a:t>oa-đi</a:t>
            </a:r>
            <a:r>
              <a:rPr lang="en-US" sz="3200" dirty="0">
                <a:solidFill>
                  <a:srgbClr val="00B050"/>
                </a:solidFill>
                <a:latin typeface="Times New Roman" pitchFamily="18" charset="0"/>
                <a:ea typeface="Times New Roman" pitchFamily="18" charset="0"/>
                <a:cs typeface="Times New Roman" pitchFamily="18" charset="0"/>
              </a:rPr>
              <a:t>.</a:t>
            </a:r>
            <a:endParaRPr lang="en-US" sz="3200" dirty="0">
              <a:solidFill>
                <a:srgbClr val="00B050"/>
              </a:solidFill>
              <a:latin typeface="Times New Roman" pitchFamily="18" charset="0"/>
              <a:cs typeface="Times New Roman" pitchFamily="18" charset="0"/>
            </a:endParaRPr>
          </a:p>
          <a:p>
            <a:pPr lvl="0" algn="just" eaLnBrk="0" fontAlgn="base" hangingPunct="0">
              <a:spcBef>
                <a:spcPct val="0"/>
              </a:spcBef>
              <a:spcAft>
                <a:spcPct val="0"/>
              </a:spcAft>
            </a:pP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Vị</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trí</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của</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vương</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quốc</a:t>
            </a:r>
            <a:r>
              <a:rPr lang="en-US" sz="3200" dirty="0">
                <a:solidFill>
                  <a:srgbClr val="00B050"/>
                </a:solidFill>
                <a:latin typeface="Times New Roman" pitchFamily="18" charset="0"/>
                <a:ea typeface="Times New Roman" pitchFamily="18" charset="0"/>
                <a:cs typeface="Times New Roman" pitchFamily="18" charset="0"/>
              </a:rPr>
              <a:t> Ma-lay-u; Ta-</a:t>
            </a:r>
            <a:r>
              <a:rPr lang="en-US" sz="3200" dirty="0" err="1">
                <a:solidFill>
                  <a:srgbClr val="00B050"/>
                </a:solidFill>
                <a:latin typeface="Times New Roman" pitchFamily="18" charset="0"/>
                <a:ea typeface="Times New Roman" pitchFamily="18" charset="0"/>
                <a:cs typeface="Times New Roman" pitchFamily="18" charset="0"/>
              </a:rPr>
              <a:t>ru</a:t>
            </a:r>
            <a:r>
              <a:rPr lang="en-US" sz="3200" dirty="0">
                <a:solidFill>
                  <a:srgbClr val="00B050"/>
                </a:solidFill>
                <a:latin typeface="Times New Roman" pitchFamily="18" charset="0"/>
                <a:ea typeface="Times New Roman" pitchFamily="18" charset="0"/>
                <a:cs typeface="Times New Roman" pitchFamily="18" charset="0"/>
              </a:rPr>
              <a:t>-ma ở </a:t>
            </a:r>
            <a:r>
              <a:rPr lang="en-US" sz="3200" dirty="0" err="1">
                <a:solidFill>
                  <a:srgbClr val="00B050"/>
                </a:solidFill>
                <a:latin typeface="Times New Roman" pitchFamily="18" charset="0"/>
                <a:ea typeface="Times New Roman" pitchFamily="18" charset="0"/>
                <a:cs typeface="Times New Roman" pitchFamily="18" charset="0"/>
              </a:rPr>
              <a:t>ven</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biển</a:t>
            </a:r>
            <a:r>
              <a:rPr lang="en-US" sz="3200" dirty="0">
                <a:solidFill>
                  <a:srgbClr val="00B050"/>
                </a:solidFill>
                <a:latin typeface="Times New Roman" pitchFamily="18" charset="0"/>
                <a:ea typeface="Times New Roman" pitchFamily="18" charset="0"/>
                <a:cs typeface="Times New Roman" pitchFamily="18" charset="0"/>
              </a:rPr>
              <a:t> </a:t>
            </a:r>
            <a:r>
              <a:rPr lang="en-US" sz="3200" dirty="0" err="1">
                <a:solidFill>
                  <a:srgbClr val="00B050"/>
                </a:solidFill>
                <a:latin typeface="Times New Roman" pitchFamily="18" charset="0"/>
                <a:ea typeface="Times New Roman" pitchFamily="18" charset="0"/>
                <a:cs typeface="Times New Roman" pitchFamily="18" charset="0"/>
              </a:rPr>
              <a:t>Gia-va</a:t>
            </a:r>
            <a:r>
              <a:rPr lang="en-US" sz="3200" dirty="0" smtClean="0">
                <a:solidFill>
                  <a:srgbClr val="00B050"/>
                </a:solidFill>
                <a:latin typeface="Times New Roman" pitchFamily="18" charset="0"/>
                <a:ea typeface="Times New Roman" pitchFamily="18" charset="0"/>
                <a:cs typeface="Times New Roman" pitchFamily="18" charset="0"/>
              </a:rPr>
              <a:t>.</a:t>
            </a:r>
            <a:endParaRPr lang="en-US" sz="32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5433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448800" cy="708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841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90055" y="554795"/>
            <a:ext cx="9144000" cy="1371600"/>
          </a:xfrm>
        </p:spPr>
        <p:txBody>
          <a:bodyPr>
            <a:noAutofit/>
          </a:bodyPr>
          <a:lstStyle/>
          <a:p>
            <a:r>
              <a:rPr lang="en-US" sz="3200" b="1" dirty="0" err="1" smtClean="0">
                <a:solidFill>
                  <a:srgbClr val="FF0000"/>
                </a:solidFill>
                <a:latin typeface="Times New Roman" pitchFamily="18" charset="0"/>
                <a:cs typeface="Times New Roman" pitchFamily="18" charset="0"/>
              </a:rPr>
              <a:t>Sự</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thành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phát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triển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quốc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kiến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Đông</a:t>
            </a:r>
            <a:r>
              <a:rPr lang="en-US" sz="3200" b="1" dirty="0" smtClean="0">
                <a:solidFill>
                  <a:srgbClr val="FF0000"/>
                </a:solidFill>
                <a:latin typeface="Times New Roman" pitchFamily="18" charset="0"/>
                <a:cs typeface="Times New Roman" pitchFamily="18" charset="0"/>
              </a:rPr>
              <a:t> Nam Á </a:t>
            </a:r>
            <a:r>
              <a:rPr lang="en-US" sz="3200" b="1" dirty="0" err="1" smtClean="0">
                <a:solidFill>
                  <a:srgbClr val="FF0000"/>
                </a:solidFill>
                <a:latin typeface="Times New Roman" pitchFamily="18" charset="0"/>
                <a:cs typeface="Times New Roman" pitchFamily="18" charset="0"/>
              </a:rPr>
              <a:t>từ</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thế</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kỉ</a:t>
            </a:r>
            <a:r>
              <a:rPr lang="en-US" sz="3200" b="1" dirty="0" smtClean="0">
                <a:solidFill>
                  <a:srgbClr val="FF0000"/>
                </a:solidFill>
                <a:latin typeface="Times New Roman" pitchFamily="18" charset="0"/>
                <a:cs typeface="Times New Roman" pitchFamily="18" charset="0"/>
              </a:rPr>
              <a:t> VII </a:t>
            </a:r>
            <a:r>
              <a:rPr lang="en-US" sz="3200" b="1" dirty="0" err="1" smtClean="0">
                <a:solidFill>
                  <a:srgbClr val="FF0000"/>
                </a:solidFill>
                <a:latin typeface="Times New Roman" pitchFamily="18" charset="0"/>
                <a:cs typeface="Times New Roman" pitchFamily="18" charset="0"/>
              </a:rPr>
              <a:t>đến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thế</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kỉ</a:t>
            </a:r>
            <a:r>
              <a:rPr lang="en-US" sz="3200" b="1" dirty="0" smtClean="0">
                <a:solidFill>
                  <a:srgbClr val="FF0000"/>
                </a:solidFill>
                <a:latin typeface="Times New Roman" pitchFamily="18" charset="0"/>
                <a:cs typeface="Times New Roman" pitchFamily="18" charset="0"/>
              </a:rPr>
              <a:t> X </a:t>
            </a:r>
            <a:r>
              <a:rPr lang="en-US" sz="3200" b="1" dirty="0" err="1" smtClean="0">
                <a:solidFill>
                  <a:srgbClr val="FF0000"/>
                </a:solidFill>
                <a:latin typeface="Times New Roman" pitchFamily="18" charset="0"/>
                <a:cs typeface="Times New Roman" pitchFamily="18" charset="0"/>
              </a:rPr>
              <a:t>như</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thế</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nào</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2209800"/>
            <a:ext cx="9119016" cy="4983163"/>
          </a:xfrm>
        </p:spPr>
        <p:txBody>
          <a:bodyPr/>
          <a:lstStyle/>
          <a:p>
            <a:pPr marL="0" lvl="0" indent="0">
              <a:buNone/>
            </a:pP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Khoảng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cuối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thế</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kỉ</a:t>
            </a:r>
            <a:r>
              <a:rPr lang="en-US" sz="2800" dirty="0">
                <a:solidFill>
                  <a:srgbClr val="0033CC"/>
                </a:solidFill>
                <a:latin typeface="Times New Roman" pitchFamily="18" charset="0"/>
                <a:cs typeface="Times New Roman" pitchFamily="18" charset="0"/>
              </a:rPr>
              <a:t> VII, </a:t>
            </a:r>
            <a:r>
              <a:rPr lang="en-US" sz="2800" dirty="0" err="1">
                <a:solidFill>
                  <a:srgbClr val="0033CC"/>
                </a:solidFill>
                <a:latin typeface="Times New Roman" pitchFamily="18" charset="0"/>
                <a:cs typeface="Times New Roman" pitchFamily="18" charset="0"/>
              </a:rPr>
              <a:t>những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nói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tiếng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Môn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thành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lập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các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quốc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Đva-ra-va-ti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và</a:t>
            </a:r>
            <a:r>
              <a:rPr lang="en-US" sz="2800" dirty="0">
                <a:solidFill>
                  <a:srgbClr val="0033CC"/>
                </a:solidFill>
                <a:latin typeface="Times New Roman" pitchFamily="18" charset="0"/>
                <a:cs typeface="Times New Roman" pitchFamily="18" charset="0"/>
              </a:rPr>
              <a:t> Ha-</a:t>
            </a:r>
            <a:r>
              <a:rPr lang="en-US" sz="2800" dirty="0" err="1">
                <a:solidFill>
                  <a:srgbClr val="0033CC"/>
                </a:solidFill>
                <a:latin typeface="Times New Roman" pitchFamily="18" charset="0"/>
                <a:cs typeface="Times New Roman" pitchFamily="18" charset="0"/>
              </a:rPr>
              <a:t>ri</a:t>
            </a:r>
            <a:r>
              <a:rPr lang="en-US" sz="2800" dirty="0">
                <a:solidFill>
                  <a:srgbClr val="0033CC"/>
                </a:solidFill>
                <a:latin typeface="Times New Roman" pitchFamily="18" charset="0"/>
                <a:cs typeface="Times New Roman" pitchFamily="18" charset="0"/>
              </a:rPr>
              <a:t>-pun-</a:t>
            </a:r>
            <a:r>
              <a:rPr lang="en-US" sz="2800" dirty="0" err="1">
                <a:solidFill>
                  <a:srgbClr val="0033CC"/>
                </a:solidFill>
                <a:latin typeface="Times New Roman" pitchFamily="18" charset="0"/>
                <a:cs typeface="Times New Roman" pitchFamily="18" charset="0"/>
              </a:rPr>
              <a:t>giay</a:t>
            </a:r>
            <a:r>
              <a:rPr lang="en-US" sz="2800" dirty="0">
                <a:solidFill>
                  <a:srgbClr val="0033CC"/>
                </a:solidFill>
                <a:latin typeface="Times New Roman" pitchFamily="18" charset="0"/>
                <a:cs typeface="Times New Roman" pitchFamily="18" charset="0"/>
              </a:rPr>
              <a:t>-a.</a:t>
            </a:r>
          </a:p>
          <a:p>
            <a:pPr marL="0" lvl="0" indent="0">
              <a:buNone/>
            </a:pP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Đầu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thế</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kỉ</a:t>
            </a:r>
            <a:r>
              <a:rPr lang="en-US" sz="2800" dirty="0">
                <a:solidFill>
                  <a:srgbClr val="0033CC"/>
                </a:solidFill>
                <a:latin typeface="Times New Roman" pitchFamily="18" charset="0"/>
                <a:cs typeface="Times New Roman" pitchFamily="18" charset="0"/>
              </a:rPr>
              <a:t> IX,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Miến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thành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lập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quốc</a:t>
            </a:r>
            <a:r>
              <a:rPr lang="en-US" sz="2800" dirty="0">
                <a:solidFill>
                  <a:srgbClr val="0033CC"/>
                </a:solidFill>
                <a:latin typeface="Times New Roman" pitchFamily="18" charset="0"/>
                <a:cs typeface="Times New Roman" pitchFamily="18" charset="0"/>
              </a:rPr>
              <a:t> Pa-</a:t>
            </a:r>
            <a:r>
              <a:rPr lang="en-US" sz="2800" dirty="0" err="1">
                <a:solidFill>
                  <a:srgbClr val="0033CC"/>
                </a:solidFill>
                <a:latin typeface="Times New Roman" pitchFamily="18" charset="0"/>
                <a:cs typeface="Times New Roman" pitchFamily="18" charset="0"/>
              </a:rPr>
              <a:t>gan</a:t>
            </a:r>
            <a:r>
              <a:rPr lang="en-US" sz="2800" dirty="0">
                <a:solidFill>
                  <a:srgbClr val="0033CC"/>
                </a:solidFill>
                <a:latin typeface="Times New Roman" pitchFamily="18" charset="0"/>
                <a:cs typeface="Times New Roman" pitchFamily="18" charset="0"/>
              </a:rPr>
              <a:t>.</a:t>
            </a:r>
          </a:p>
          <a:p>
            <a:pPr marL="0" lvl="0" indent="0">
              <a:buNone/>
            </a:pP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Đầu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thế</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kỉ</a:t>
            </a:r>
            <a:r>
              <a:rPr lang="en-US" sz="2800" dirty="0">
                <a:solidFill>
                  <a:srgbClr val="0033CC"/>
                </a:solidFill>
                <a:latin typeface="Times New Roman" pitchFamily="18" charset="0"/>
                <a:cs typeface="Times New Roman" pitchFamily="18" charset="0"/>
              </a:rPr>
              <a:t> X, </a:t>
            </a:r>
            <a:r>
              <a:rPr lang="en-US" sz="2800" dirty="0" err="1">
                <a:solidFill>
                  <a:srgbClr val="0033CC"/>
                </a:solidFill>
                <a:latin typeface="Times New Roman" pitchFamily="18" charset="0"/>
                <a:cs typeface="Times New Roman" pitchFamily="18" charset="0"/>
              </a:rPr>
              <a:t>người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giành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được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độc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lập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và</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bắt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đầu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xây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dựng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nhà</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nước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độc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lập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tự</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chủ</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sau</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này</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lập</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nước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Đại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Cồ</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Việt</a:t>
            </a:r>
            <a:r>
              <a:rPr lang="en-US" sz="2800" dirty="0">
                <a:solidFill>
                  <a:srgbClr val="0033CC"/>
                </a:solidFill>
                <a:latin typeface="Times New Roman" pitchFamily="18" charset="0"/>
                <a:cs typeface="Times New Roman" pitchFamily="18" charset="0"/>
              </a:rPr>
              <a:t>.</a:t>
            </a:r>
          </a:p>
          <a:p>
            <a:pPr marL="0" lvl="0" indent="0">
              <a:buNone/>
            </a:pP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Trên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đảo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Xu</a:t>
            </a:r>
            <a:r>
              <a:rPr lang="en-US" sz="2800" dirty="0">
                <a:solidFill>
                  <a:srgbClr val="0033CC"/>
                </a:solidFill>
                <a:latin typeface="Times New Roman" pitchFamily="18" charset="0"/>
                <a:cs typeface="Times New Roman" pitchFamily="18" charset="0"/>
              </a:rPr>
              <a:t>-ma-</a:t>
            </a:r>
            <a:r>
              <a:rPr lang="en-US" sz="2800" dirty="0" err="1">
                <a:solidFill>
                  <a:srgbClr val="0033CC"/>
                </a:solidFill>
                <a:latin typeface="Times New Roman" pitchFamily="18" charset="0"/>
                <a:cs typeface="Times New Roman" pitchFamily="18" charset="0"/>
              </a:rPr>
              <a:t>tra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quốc</a:t>
            </a:r>
            <a:r>
              <a:rPr lang="en-US" sz="2800" dirty="0">
                <a:solidFill>
                  <a:srgbClr val="0033CC"/>
                </a:solidFill>
                <a:latin typeface="Times New Roman" pitchFamily="18" charset="0"/>
                <a:cs typeface="Times New Roman" pitchFamily="18" charset="0"/>
              </a:rPr>
              <a:t> Sri-Vi-</a:t>
            </a:r>
            <a:r>
              <a:rPr lang="en-US" sz="2800" dirty="0" err="1">
                <a:solidFill>
                  <a:srgbClr val="0033CC"/>
                </a:solidFill>
                <a:latin typeface="Times New Roman" pitchFamily="18" charset="0"/>
                <a:cs typeface="Times New Roman" pitchFamily="18" charset="0"/>
              </a:rPr>
              <a:t>giay</a:t>
            </a:r>
            <a:r>
              <a:rPr lang="en-US" sz="2800" dirty="0">
                <a:solidFill>
                  <a:srgbClr val="0033CC"/>
                </a:solidFill>
                <a:latin typeface="Times New Roman" pitchFamily="18" charset="0"/>
                <a:cs typeface="Times New Roman" pitchFamily="18" charset="0"/>
              </a:rPr>
              <a:t>-a </a:t>
            </a:r>
            <a:r>
              <a:rPr lang="en-US" sz="2800" dirty="0" err="1">
                <a:solidFill>
                  <a:srgbClr val="0033CC"/>
                </a:solidFill>
                <a:latin typeface="Times New Roman" pitchFamily="18" charset="0"/>
                <a:cs typeface="Times New Roman" pitchFamily="18" charset="0"/>
              </a:rPr>
              <a:t>ra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đời</a:t>
            </a:r>
            <a:r>
              <a:rPr lang="en-US" sz="2800" dirty="0">
                <a:solidFill>
                  <a:srgbClr val="0033CC"/>
                </a:solidFill>
                <a:latin typeface="Times New Roman" pitchFamily="18" charset="0"/>
                <a:cs typeface="Times New Roman" pitchFamily="18" charset="0"/>
              </a:rPr>
              <a:t>.</a:t>
            </a:r>
          </a:p>
          <a:p>
            <a:pPr marL="0" lvl="0" indent="0">
              <a:buNone/>
            </a:pPr>
            <a:r>
              <a:rPr lang="en-US" sz="2800" dirty="0">
                <a:solidFill>
                  <a:srgbClr val="0033CC"/>
                </a:solidFill>
                <a:latin typeface="Times New Roman" pitchFamily="18" charset="0"/>
                <a:cs typeface="Times New Roman" pitchFamily="18" charset="0"/>
              </a:rPr>
              <a:t>-</a:t>
            </a:r>
            <a:r>
              <a:rPr lang="en-US" sz="2800" dirty="0" err="1">
                <a:solidFill>
                  <a:srgbClr val="0033CC"/>
                </a:solidFill>
                <a:latin typeface="Times New Roman" pitchFamily="18" charset="0"/>
                <a:cs typeface="Times New Roman" pitchFamily="18" charset="0"/>
              </a:rPr>
              <a:t>Trên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đảo</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Gia-va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vương</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quốc</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Ka-lin-ga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phát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triển</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mạnh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lên</a:t>
            </a:r>
            <a:r>
              <a:rPr lang="en-US" sz="2800" dirty="0">
                <a:solidFill>
                  <a:srgbClr val="0033CC"/>
                </a:solidFill>
                <a:latin typeface="Times New Roman" pitchFamily="18" charset="0"/>
                <a:cs typeface="Times New Roman" pitchFamily="18" charset="0"/>
              </a:rPr>
              <a:t>.</a:t>
            </a:r>
          </a:p>
          <a:p>
            <a:pPr marL="0" indent="0">
              <a:buNone/>
            </a:pPr>
            <a:endParaRPr lang="en-US" dirty="0"/>
          </a:p>
        </p:txBody>
      </p:sp>
      <p:sp>
        <p:nvSpPr>
          <p:cNvPr id="4" name="Rectangle 3"/>
          <p:cNvSpPr/>
          <p:nvPr/>
        </p:nvSpPr>
        <p:spPr>
          <a:xfrm>
            <a:off x="0" y="0"/>
            <a:ext cx="8963891" cy="584775"/>
          </a:xfrm>
          <a:prstGeom prst="rect">
            <a:avLst/>
          </a:prstGeom>
        </p:spPr>
        <p:txBody>
          <a:bodyPr wrap="square">
            <a:spAutoFit/>
          </a:bodyPr>
          <a:lstStyle/>
          <a:p>
            <a:pPr lvl="0" algn="ctr" fontAlgn="base">
              <a:spcBef>
                <a:spcPct val="0"/>
              </a:spcBef>
              <a:spcAft>
                <a:spcPct val="0"/>
              </a:spcAft>
            </a:pPr>
            <a:r>
              <a:rPr lang="en-US" sz="3200" b="1" dirty="0" smtClean="0">
                <a:solidFill>
                  <a:srgbClr val="FF0000"/>
                </a:solidFill>
                <a:latin typeface="Times New Roman" pitchFamily="18" charset="0"/>
                <a:cs typeface="Times New Roman" pitchFamily="18" charset="0"/>
              </a:rPr>
              <a:t>THẢO LUẬN NHÓM</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48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37073" cy="762000"/>
          </a:xfrm>
        </p:spPr>
        <p:txBody>
          <a:bodyPr>
            <a:noAutofit/>
          </a:bodyPr>
          <a:lstStyle/>
          <a:p>
            <a:r>
              <a:rPr lang="en-US" sz="3200" b="1" dirty="0">
                <a:solidFill>
                  <a:srgbClr val="FF0000"/>
                </a:solidFill>
                <a:latin typeface="Times New Roman" pitchFamily="18" charset="0"/>
                <a:cs typeface="Times New Roman" pitchFamily="18" charset="0"/>
              </a:rPr>
              <a:t/>
            </a:r>
            <a:br>
              <a:rPr lang="en-US" sz="3200" b="1" dirty="0">
                <a:solidFill>
                  <a:srgbClr val="FF0000"/>
                </a:solidFill>
                <a:latin typeface="Times New Roman" pitchFamily="18" charset="0"/>
                <a:cs typeface="Times New Roman" pitchFamily="18" charset="0"/>
              </a:rPr>
            </a:br>
            <a:r>
              <a:rPr lang="vi-VN" sz="2800" b="1" dirty="0" smtClean="0">
                <a:solidFill>
                  <a:srgbClr val="FF0000"/>
                </a:solidFill>
                <a:latin typeface="Times New Roman" pitchFamily="18" charset="0"/>
                <a:cs typeface="Times New Roman" pitchFamily="18" charset="0"/>
              </a:rPr>
              <a:t>Tiết </a:t>
            </a:r>
            <a:r>
              <a:rPr lang="vi-VN" sz="2800" b="1" dirty="0">
                <a:solidFill>
                  <a:srgbClr val="FF0000"/>
                </a:solidFill>
                <a:latin typeface="Times New Roman" pitchFamily="18" charset="0"/>
                <a:cs typeface="Times New Roman" pitchFamily="18" charset="0"/>
              </a:rPr>
              <a:t>24,25- BÀI 12. CÁC VƯƠNG QUỐC Ở ĐÔNG NAM Á TRƯỚC THẾ KỈ X</a:t>
            </a:r>
            <a:br>
              <a:rPr lang="vi-VN"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838200"/>
            <a:ext cx="9178636" cy="6324600"/>
          </a:xfrm>
        </p:spPr>
        <p:txBody>
          <a:bodyPr>
            <a:normAutofit fontScale="92500"/>
          </a:bodyPr>
          <a:lstStyle/>
          <a:p>
            <a:pPr marL="0" indent="0">
              <a:buNone/>
            </a:pPr>
            <a:r>
              <a:rPr lang="en-US" sz="2800" b="1" u="sng" dirty="0" smtClean="0">
                <a:solidFill>
                  <a:srgbClr val="FF0000"/>
                </a:solidFill>
                <a:latin typeface="Times New Roman" pitchFamily="18" charset="0"/>
                <a:cs typeface="Times New Roman" pitchFamily="18" charset="0"/>
              </a:rPr>
              <a:t>III. </a:t>
            </a:r>
            <a:r>
              <a:rPr lang="en-US" sz="2800" b="1" u="sng" dirty="0" err="1" smtClean="0">
                <a:solidFill>
                  <a:srgbClr val="FF0000"/>
                </a:solidFill>
                <a:latin typeface="Times New Roman" pitchFamily="18" charset="0"/>
                <a:cs typeface="Times New Roman" pitchFamily="18" charset="0"/>
              </a:rPr>
              <a:t>Sự</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hình</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thành</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và</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phát</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triển</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của</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các</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vương</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quốc</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phong</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kiến</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từ</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thế</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kỉ</a:t>
            </a:r>
            <a:r>
              <a:rPr lang="en-US" sz="2800" b="1" u="sng" dirty="0" smtClean="0">
                <a:solidFill>
                  <a:srgbClr val="FF0000"/>
                </a:solidFill>
                <a:latin typeface="Times New Roman" pitchFamily="18" charset="0"/>
                <a:cs typeface="Times New Roman" pitchFamily="18" charset="0"/>
              </a:rPr>
              <a:t> VII </a:t>
            </a:r>
            <a:r>
              <a:rPr lang="en-US" sz="2800" b="1" u="sng" dirty="0" err="1" smtClean="0">
                <a:solidFill>
                  <a:srgbClr val="FF0000"/>
                </a:solidFill>
                <a:latin typeface="Times New Roman" pitchFamily="18" charset="0"/>
                <a:cs typeface="Times New Roman" pitchFamily="18" charset="0"/>
              </a:rPr>
              <a:t>đến</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thế</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kỉ</a:t>
            </a:r>
            <a:r>
              <a:rPr lang="en-US" sz="2800" b="1" u="sng" dirty="0" smtClean="0">
                <a:solidFill>
                  <a:srgbClr val="FF0000"/>
                </a:solidFill>
                <a:latin typeface="Times New Roman" pitchFamily="18" charset="0"/>
                <a:cs typeface="Times New Roman" pitchFamily="18" charset="0"/>
              </a:rPr>
              <a:t> X</a:t>
            </a:r>
          </a:p>
          <a:p>
            <a:pPr marL="0" indent="0">
              <a:buNone/>
            </a:pP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Khoảng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cuối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thế</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kỉ</a:t>
            </a:r>
            <a:r>
              <a:rPr lang="en-US" dirty="0" smtClean="0">
                <a:solidFill>
                  <a:srgbClr val="0033CC"/>
                </a:solidFill>
                <a:latin typeface="Times New Roman" pitchFamily="18" charset="0"/>
                <a:cs typeface="Times New Roman" pitchFamily="18" charset="0"/>
              </a:rPr>
              <a:t> VII, </a:t>
            </a:r>
            <a:r>
              <a:rPr lang="en-US" dirty="0" err="1" smtClean="0">
                <a:solidFill>
                  <a:srgbClr val="0033CC"/>
                </a:solidFill>
                <a:latin typeface="Times New Roman" pitchFamily="18" charset="0"/>
                <a:cs typeface="Times New Roman" pitchFamily="18" charset="0"/>
              </a:rPr>
              <a:t>những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người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nói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tiếng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Môn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thành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lập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các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vương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quốc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Đva-ra-va-ti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Ha-</a:t>
            </a:r>
            <a:r>
              <a:rPr lang="en-US" dirty="0" err="1" smtClean="0">
                <a:solidFill>
                  <a:srgbClr val="0033CC"/>
                </a:solidFill>
                <a:latin typeface="Times New Roman" pitchFamily="18" charset="0"/>
                <a:cs typeface="Times New Roman" pitchFamily="18" charset="0"/>
              </a:rPr>
              <a:t>ri</a:t>
            </a:r>
            <a:r>
              <a:rPr lang="en-US" dirty="0" smtClean="0">
                <a:solidFill>
                  <a:srgbClr val="0033CC"/>
                </a:solidFill>
                <a:latin typeface="Times New Roman" pitchFamily="18" charset="0"/>
                <a:cs typeface="Times New Roman" pitchFamily="18" charset="0"/>
              </a:rPr>
              <a:t>-pun-</a:t>
            </a:r>
            <a:r>
              <a:rPr lang="en-US" dirty="0" err="1" smtClean="0">
                <a:solidFill>
                  <a:srgbClr val="0033CC"/>
                </a:solidFill>
                <a:latin typeface="Times New Roman" pitchFamily="18" charset="0"/>
                <a:cs typeface="Times New Roman" pitchFamily="18" charset="0"/>
              </a:rPr>
              <a:t>giay</a:t>
            </a:r>
            <a:r>
              <a:rPr lang="en-US" dirty="0" smtClean="0">
                <a:solidFill>
                  <a:srgbClr val="0033CC"/>
                </a:solidFill>
                <a:latin typeface="Times New Roman" pitchFamily="18" charset="0"/>
                <a:cs typeface="Times New Roman" pitchFamily="18" charset="0"/>
              </a:rPr>
              <a:t>-a.</a:t>
            </a:r>
          </a:p>
          <a:p>
            <a:pPr marL="0" indent="0">
              <a:buNone/>
            </a:pP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Đầu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thế</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kỉ</a:t>
            </a:r>
            <a:r>
              <a:rPr lang="en-US" dirty="0" smtClean="0">
                <a:solidFill>
                  <a:srgbClr val="0033CC"/>
                </a:solidFill>
                <a:latin typeface="Times New Roman" pitchFamily="18" charset="0"/>
                <a:cs typeface="Times New Roman" pitchFamily="18" charset="0"/>
              </a:rPr>
              <a:t> IX, </a:t>
            </a:r>
            <a:r>
              <a:rPr lang="en-US" dirty="0" err="1" smtClean="0">
                <a:solidFill>
                  <a:srgbClr val="0033CC"/>
                </a:solidFill>
                <a:latin typeface="Times New Roman" pitchFamily="18" charset="0"/>
                <a:cs typeface="Times New Roman" pitchFamily="18" charset="0"/>
              </a:rPr>
              <a:t>người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Miến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thành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lập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vương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quốc</a:t>
            </a:r>
            <a:r>
              <a:rPr lang="en-US" dirty="0" smtClean="0">
                <a:solidFill>
                  <a:srgbClr val="0033CC"/>
                </a:solidFill>
                <a:latin typeface="Times New Roman" pitchFamily="18" charset="0"/>
                <a:cs typeface="Times New Roman" pitchFamily="18" charset="0"/>
              </a:rPr>
              <a:t> Pa-</a:t>
            </a:r>
            <a:r>
              <a:rPr lang="en-US" dirty="0" err="1" smtClean="0">
                <a:solidFill>
                  <a:srgbClr val="0033CC"/>
                </a:solidFill>
                <a:latin typeface="Times New Roman" pitchFamily="18" charset="0"/>
                <a:cs typeface="Times New Roman" pitchFamily="18" charset="0"/>
              </a:rPr>
              <a:t>gan</a:t>
            </a:r>
            <a:r>
              <a:rPr lang="en-US" dirty="0" smtClean="0">
                <a:solidFill>
                  <a:srgbClr val="0033CC"/>
                </a:solidFill>
                <a:latin typeface="Times New Roman" pitchFamily="18" charset="0"/>
                <a:cs typeface="Times New Roman" pitchFamily="18" charset="0"/>
              </a:rPr>
              <a:t>.</a:t>
            </a:r>
          </a:p>
          <a:p>
            <a:pPr marL="0" indent="0">
              <a:buNone/>
            </a:pP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Đầu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thế</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kỉ</a:t>
            </a:r>
            <a:r>
              <a:rPr lang="en-US" dirty="0" smtClean="0">
                <a:solidFill>
                  <a:srgbClr val="0033CC"/>
                </a:solidFill>
                <a:latin typeface="Times New Roman" pitchFamily="18" charset="0"/>
                <a:cs typeface="Times New Roman" pitchFamily="18" charset="0"/>
              </a:rPr>
              <a:t> X, </a:t>
            </a:r>
            <a:r>
              <a:rPr lang="en-US" dirty="0" err="1" smtClean="0">
                <a:solidFill>
                  <a:srgbClr val="0033CC"/>
                </a:solidFill>
                <a:latin typeface="Times New Roman" pitchFamily="18" charset="0"/>
                <a:cs typeface="Times New Roman" pitchFamily="18" charset="0"/>
              </a:rPr>
              <a:t>người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Việt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giành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được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độc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lập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và</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bắt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đầu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xây</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dựng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nhà</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nước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độc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lập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tự</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chủ</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sau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này</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lập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nước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Đại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Cồ</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Việt</a:t>
            </a:r>
            <a:r>
              <a:rPr lang="en-US" dirty="0" smtClean="0">
                <a:solidFill>
                  <a:srgbClr val="0033CC"/>
                </a:solidFill>
                <a:latin typeface="Times New Roman" pitchFamily="18" charset="0"/>
                <a:cs typeface="Times New Roman" pitchFamily="18" charset="0"/>
              </a:rPr>
              <a:t>.</a:t>
            </a:r>
          </a:p>
          <a:p>
            <a:pPr marL="0" indent="0">
              <a:buNone/>
            </a:pP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Trên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đảo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Xu</a:t>
            </a:r>
            <a:r>
              <a:rPr lang="en-US" dirty="0" smtClean="0">
                <a:solidFill>
                  <a:srgbClr val="0033CC"/>
                </a:solidFill>
                <a:latin typeface="Times New Roman" pitchFamily="18" charset="0"/>
                <a:cs typeface="Times New Roman" pitchFamily="18" charset="0"/>
              </a:rPr>
              <a:t>-ma-</a:t>
            </a:r>
            <a:r>
              <a:rPr lang="en-US" dirty="0" err="1" smtClean="0">
                <a:solidFill>
                  <a:srgbClr val="0033CC"/>
                </a:solidFill>
                <a:latin typeface="Times New Roman" pitchFamily="18" charset="0"/>
                <a:cs typeface="Times New Roman" pitchFamily="18" charset="0"/>
              </a:rPr>
              <a:t>tra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vương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quốc</a:t>
            </a:r>
            <a:r>
              <a:rPr lang="en-US" dirty="0" smtClean="0">
                <a:solidFill>
                  <a:srgbClr val="0033CC"/>
                </a:solidFill>
                <a:latin typeface="Times New Roman" pitchFamily="18" charset="0"/>
                <a:cs typeface="Times New Roman" pitchFamily="18" charset="0"/>
              </a:rPr>
              <a:t> Sri-Vi-</a:t>
            </a:r>
            <a:r>
              <a:rPr lang="en-US" dirty="0" err="1" smtClean="0">
                <a:solidFill>
                  <a:srgbClr val="0033CC"/>
                </a:solidFill>
                <a:latin typeface="Times New Roman" pitchFamily="18" charset="0"/>
                <a:cs typeface="Times New Roman" pitchFamily="18" charset="0"/>
              </a:rPr>
              <a:t>giay</a:t>
            </a:r>
            <a:r>
              <a:rPr lang="en-US" dirty="0" smtClean="0">
                <a:solidFill>
                  <a:srgbClr val="0033CC"/>
                </a:solidFill>
                <a:latin typeface="Times New Roman" pitchFamily="18" charset="0"/>
                <a:cs typeface="Times New Roman" pitchFamily="18" charset="0"/>
              </a:rPr>
              <a:t>-a </a:t>
            </a:r>
            <a:r>
              <a:rPr lang="en-US" dirty="0" err="1" smtClean="0">
                <a:solidFill>
                  <a:srgbClr val="0033CC"/>
                </a:solidFill>
                <a:latin typeface="Times New Roman" pitchFamily="18" charset="0"/>
                <a:cs typeface="Times New Roman" pitchFamily="18" charset="0"/>
              </a:rPr>
              <a:t>ra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đời</a:t>
            </a:r>
            <a:r>
              <a:rPr lang="en-US" dirty="0" smtClean="0">
                <a:solidFill>
                  <a:srgbClr val="0033CC"/>
                </a:solidFill>
                <a:latin typeface="Times New Roman" pitchFamily="18" charset="0"/>
                <a:cs typeface="Times New Roman" pitchFamily="18" charset="0"/>
              </a:rPr>
              <a:t>.</a:t>
            </a:r>
          </a:p>
          <a:p>
            <a:pPr marL="0" indent="0">
              <a:buNone/>
            </a:pPr>
            <a:r>
              <a:rPr lang="en-US" dirty="0" smtClean="0">
                <a:solidFill>
                  <a:srgbClr val="0033CC"/>
                </a:solidFill>
                <a:latin typeface="Times New Roman" pitchFamily="18" charset="0"/>
                <a:cs typeface="Times New Roman" pitchFamily="18" charset="0"/>
              </a:rPr>
              <a:t>-</a:t>
            </a:r>
            <a:r>
              <a:rPr lang="en-US" dirty="0" err="1" smtClean="0">
                <a:solidFill>
                  <a:srgbClr val="0033CC"/>
                </a:solidFill>
                <a:latin typeface="Times New Roman" pitchFamily="18" charset="0"/>
                <a:cs typeface="Times New Roman" pitchFamily="18" charset="0"/>
              </a:rPr>
              <a:t>Trên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đảo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Gia-va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vương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quốc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Ka-lin-ga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phát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triển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mạnh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lên</a:t>
            </a:r>
            <a:r>
              <a:rPr lang="en-US" dirty="0" smtClean="0">
                <a:solidFill>
                  <a:srgbClr val="0033CC"/>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3327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90600"/>
          </a:xfrm>
        </p:spPr>
        <p:txBody>
          <a:bodyPr>
            <a:normAutofit/>
          </a:bodyPr>
          <a:lstStyle/>
          <a:p>
            <a:r>
              <a:rPr lang="en-US" sz="36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704416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533400"/>
          </a:xfrm>
        </p:spPr>
        <p:txBody>
          <a:bodyPr>
            <a:normAutofit/>
          </a:bodyPr>
          <a:lstStyle/>
          <a:p>
            <a:r>
              <a:rPr lang="en-US" sz="2800" b="1" dirty="0" err="1" smtClean="0">
                <a:solidFill>
                  <a:srgbClr val="FF0000"/>
                </a:solidFill>
                <a:latin typeface="Times New Roman" pitchFamily="18" charset="0"/>
                <a:cs typeface="Times New Roman" pitchFamily="18" charset="0"/>
              </a:rPr>
              <a:t>Hoàn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thành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a:t>
            </a:r>
            <a:r>
              <a:rPr lang="en-US" sz="2800" b="1" dirty="0" err="1" smtClean="0">
                <a:solidFill>
                  <a:srgbClr val="FF0000"/>
                </a:solidFill>
                <a:latin typeface="Times New Roman" pitchFamily="18" charset="0"/>
                <a:cs typeface="Times New Roman" pitchFamily="18" charset="0"/>
              </a:rPr>
              <a:t>ưới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đây</a:t>
            </a:r>
            <a:endParaRPr lang="en-US" sz="2800" b="1" dirty="0">
              <a:solidFill>
                <a:srgbClr val="FF0000"/>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9777960"/>
              </p:ext>
            </p:extLst>
          </p:nvPr>
        </p:nvGraphicFramePr>
        <p:xfrm>
          <a:off x="228600" y="685803"/>
          <a:ext cx="8915400" cy="6172198"/>
        </p:xfrm>
        <a:graphic>
          <a:graphicData uri="http://schemas.openxmlformats.org/drawingml/2006/table">
            <a:tbl>
              <a:tblPr firstRow="1" bandRow="1">
                <a:tableStyleId>{5C22544A-7EE6-4342-B048-85BDC9FD1C3A}</a:tableStyleId>
              </a:tblPr>
              <a:tblGrid>
                <a:gridCol w="1114425">
                  <a:extLst>
                    <a:ext uri="{9D8B030D-6E8A-4147-A177-3AD203B41FA5}">
                      <a16:colId xmlns:a16="http://schemas.microsoft.com/office/drawing/2014/main" val="20000"/>
                    </a:ext>
                  </a:extLst>
                </a:gridCol>
                <a:gridCol w="4511798">
                  <a:extLst>
                    <a:ext uri="{9D8B030D-6E8A-4147-A177-3AD203B41FA5}">
                      <a16:colId xmlns:a16="http://schemas.microsoft.com/office/drawing/2014/main" val="20001"/>
                    </a:ext>
                  </a:extLst>
                </a:gridCol>
                <a:gridCol w="3289177">
                  <a:extLst>
                    <a:ext uri="{9D8B030D-6E8A-4147-A177-3AD203B41FA5}">
                      <a16:colId xmlns:a16="http://schemas.microsoft.com/office/drawing/2014/main" val="20002"/>
                    </a:ext>
                  </a:extLst>
                </a:gridCol>
              </a:tblGrid>
              <a:tr h="1262496">
                <a:tc>
                  <a:txBody>
                    <a:bodyPr/>
                    <a:lstStyle/>
                    <a:p>
                      <a:r>
                        <a:rPr lang="en-US" sz="2400" dirty="0" smtClean="0">
                          <a:solidFill>
                            <a:srgbClr val="FF0000"/>
                          </a:solidFill>
                        </a:rPr>
                        <a:t>STT</a:t>
                      </a:r>
                      <a:endParaRPr lang="en-US" sz="2400" dirty="0">
                        <a:solidFill>
                          <a:srgbClr val="FF0000"/>
                        </a:solidFill>
                      </a:endParaRPr>
                    </a:p>
                  </a:txBody>
                  <a:tcPr>
                    <a:solidFill>
                      <a:srgbClr val="CCFFCC"/>
                    </a:solidFill>
                  </a:tcPr>
                </a:tc>
                <a:tc>
                  <a:txBody>
                    <a:bodyPr/>
                    <a:lstStyle/>
                    <a:p>
                      <a:r>
                        <a:rPr lang="en-US" sz="2400" dirty="0" smtClean="0">
                          <a:solidFill>
                            <a:srgbClr val="FF0000"/>
                          </a:solidFill>
                        </a:rPr>
                        <a:t>TÊN</a:t>
                      </a:r>
                      <a:r>
                        <a:rPr lang="en-US" sz="2400" baseline="0" dirty="0" smtClean="0">
                          <a:solidFill>
                            <a:srgbClr val="FF0000"/>
                          </a:solidFill>
                        </a:rPr>
                        <a:t> VƯƠNG QUỐC  CỔ</a:t>
                      </a:r>
                      <a:endParaRPr lang="en-US" sz="2400" dirty="0">
                        <a:solidFill>
                          <a:srgbClr val="FF0000"/>
                        </a:solidFill>
                      </a:endParaRPr>
                    </a:p>
                  </a:txBody>
                  <a:tcPr>
                    <a:solidFill>
                      <a:srgbClr val="CCFFCC"/>
                    </a:solidFill>
                  </a:tcPr>
                </a:tc>
                <a:tc>
                  <a:txBody>
                    <a:bodyPr/>
                    <a:lstStyle/>
                    <a:p>
                      <a:r>
                        <a:rPr lang="en-US" sz="2400" dirty="0" smtClean="0">
                          <a:solidFill>
                            <a:srgbClr val="FF0000"/>
                          </a:solidFill>
                        </a:rPr>
                        <a:t>THUỘC</a:t>
                      </a:r>
                      <a:r>
                        <a:rPr lang="en-US" sz="2400" baseline="0" dirty="0" smtClean="0">
                          <a:solidFill>
                            <a:srgbClr val="FF0000"/>
                          </a:solidFill>
                        </a:rPr>
                        <a:t> LÃNH THỔ QUỐC GIA HIỆN NAY</a:t>
                      </a:r>
                      <a:endParaRPr lang="en-US" sz="2400" dirty="0">
                        <a:solidFill>
                          <a:srgbClr val="FF0000"/>
                        </a:solidFill>
                      </a:endParaRPr>
                    </a:p>
                  </a:txBody>
                  <a:tcPr>
                    <a:solidFill>
                      <a:srgbClr val="CCFFCC"/>
                    </a:solidFill>
                  </a:tcPr>
                </a:tc>
                <a:extLst>
                  <a:ext uri="{0D108BD9-81ED-4DB2-BD59-A6C34878D82A}">
                    <a16:rowId xmlns:a16="http://schemas.microsoft.com/office/drawing/2014/main" val="10000"/>
                  </a:ext>
                </a:extLst>
              </a:tr>
              <a:tr h="701386">
                <a:tc>
                  <a:txBody>
                    <a:bodyPr/>
                    <a:lstStyle/>
                    <a:p>
                      <a:r>
                        <a:rPr lang="en-US" sz="2400" b="1" dirty="0" smtClean="0">
                          <a:solidFill>
                            <a:srgbClr val="0033CC"/>
                          </a:solidFill>
                          <a:latin typeface="Times New Roman" pitchFamily="18" charset="0"/>
                          <a:cs typeface="Times New Roman" pitchFamily="18" charset="0"/>
                        </a:rPr>
                        <a:t>1</a:t>
                      </a:r>
                      <a:endParaRPr lang="en-US" sz="2400" b="1" dirty="0">
                        <a:solidFill>
                          <a:srgbClr val="0033CC"/>
                        </a:solidFill>
                        <a:latin typeface="Times New Roman" pitchFamily="18" charset="0"/>
                        <a:cs typeface="Times New Roman" pitchFamily="18" charset="0"/>
                      </a:endParaRPr>
                    </a:p>
                  </a:txBody>
                  <a:tcPr>
                    <a:solidFill>
                      <a:srgbClr val="CCFFCC"/>
                    </a:solidFill>
                  </a:tcPr>
                </a:tc>
                <a:tc>
                  <a:txBody>
                    <a:bodyPr/>
                    <a:lstStyle/>
                    <a:p>
                      <a:r>
                        <a:rPr lang="en-US" sz="2800" dirty="0" err="1" smtClean="0">
                          <a:solidFill>
                            <a:srgbClr val="FF0000"/>
                          </a:solidFill>
                        </a:rPr>
                        <a:t>Phê-gu</a:t>
                      </a:r>
                      <a:r>
                        <a:rPr lang="en-US" sz="2800" dirty="0" smtClean="0">
                          <a:solidFill>
                            <a:srgbClr val="FF0000"/>
                          </a:solidFill>
                        </a:rPr>
                        <a:t>,</a:t>
                      </a:r>
                      <a:r>
                        <a:rPr lang="en-US" sz="2800" baseline="0" dirty="0" smtClean="0">
                          <a:solidFill>
                            <a:srgbClr val="FF0000"/>
                          </a:solidFill>
                        </a:rPr>
                        <a:t> </a:t>
                      </a:r>
                      <a:r>
                        <a:rPr lang="en-US" sz="2800" baseline="0" dirty="0" err="1" smtClean="0">
                          <a:solidFill>
                            <a:srgbClr val="FF0000"/>
                          </a:solidFill>
                        </a:rPr>
                        <a:t>Tha-tơn</a:t>
                      </a:r>
                      <a:endParaRPr lang="en-US" sz="2800" dirty="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1"/>
                  </a:ext>
                </a:extLst>
              </a:tr>
              <a:tr h="701386">
                <a:tc>
                  <a:txBody>
                    <a:bodyPr/>
                    <a:lstStyle/>
                    <a:p>
                      <a:r>
                        <a:rPr lang="en-US" sz="2400" b="1" dirty="0" smtClean="0">
                          <a:solidFill>
                            <a:srgbClr val="0033CC"/>
                          </a:solidFill>
                        </a:rPr>
                        <a:t>2</a:t>
                      </a:r>
                      <a:endParaRPr lang="en-US" sz="2400" b="1" dirty="0">
                        <a:solidFill>
                          <a:srgbClr val="0033CC"/>
                        </a:solidFill>
                      </a:endParaRPr>
                    </a:p>
                  </a:txBody>
                  <a:tcPr>
                    <a:solidFill>
                      <a:srgbClr val="CCFFCC"/>
                    </a:solidFill>
                  </a:tcPr>
                </a:tc>
                <a:tc>
                  <a:txBody>
                    <a:bodyPr/>
                    <a:lstStyle/>
                    <a:p>
                      <a:r>
                        <a:rPr lang="en-US" sz="2800" dirty="0" err="1" smtClean="0">
                          <a:solidFill>
                            <a:srgbClr val="FF0000"/>
                          </a:solidFill>
                        </a:rPr>
                        <a:t>Đốn</a:t>
                      </a:r>
                      <a:r>
                        <a:rPr lang="en-US" sz="2800" baseline="0" dirty="0" smtClean="0">
                          <a:solidFill>
                            <a:srgbClr val="FF0000"/>
                          </a:solidFill>
                        </a:rPr>
                        <a:t> </a:t>
                      </a:r>
                      <a:r>
                        <a:rPr lang="en-US" sz="2800" baseline="0" dirty="0" err="1" smtClean="0">
                          <a:solidFill>
                            <a:srgbClr val="FF0000"/>
                          </a:solidFill>
                        </a:rPr>
                        <a:t>Tốn</a:t>
                      </a:r>
                      <a:endParaRPr lang="en-US" sz="2800" dirty="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2"/>
                  </a:ext>
                </a:extLst>
              </a:tr>
              <a:tr h="701386">
                <a:tc>
                  <a:txBody>
                    <a:bodyPr/>
                    <a:lstStyle/>
                    <a:p>
                      <a:r>
                        <a:rPr lang="en-US" sz="2400" b="1" dirty="0" smtClean="0">
                          <a:solidFill>
                            <a:srgbClr val="0033CC"/>
                          </a:solidFill>
                        </a:rPr>
                        <a:t>3</a:t>
                      </a:r>
                      <a:endParaRPr lang="en-US" sz="2400" b="1" dirty="0">
                        <a:solidFill>
                          <a:srgbClr val="0033CC"/>
                        </a:solidFill>
                      </a:endParaRPr>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aseline="0" dirty="0" err="1" smtClean="0">
                          <a:solidFill>
                            <a:srgbClr val="FF0000"/>
                          </a:solidFill>
                        </a:rPr>
                        <a:t>Xích</a:t>
                      </a:r>
                      <a:r>
                        <a:rPr lang="en-US" sz="2800" baseline="0" dirty="0" smtClean="0">
                          <a:solidFill>
                            <a:srgbClr val="FF0000"/>
                          </a:solidFill>
                        </a:rPr>
                        <a:t> </a:t>
                      </a:r>
                      <a:r>
                        <a:rPr lang="en-US" sz="2800" baseline="0" dirty="0" err="1" smtClean="0">
                          <a:solidFill>
                            <a:srgbClr val="FF0000"/>
                          </a:solidFill>
                        </a:rPr>
                        <a:t>Thổ</a:t>
                      </a:r>
                      <a:endParaRPr lang="en-US" sz="2800" dirty="0" smtClean="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3"/>
                  </a:ext>
                </a:extLst>
              </a:tr>
              <a:tr h="701386">
                <a:tc>
                  <a:txBody>
                    <a:bodyPr/>
                    <a:lstStyle/>
                    <a:p>
                      <a:r>
                        <a:rPr lang="en-US" sz="2400" b="1" dirty="0" smtClean="0">
                          <a:solidFill>
                            <a:srgbClr val="0033CC"/>
                          </a:solidFill>
                        </a:rPr>
                        <a:t>4</a:t>
                      </a:r>
                      <a:endParaRPr lang="en-US" sz="2400" b="1" dirty="0">
                        <a:solidFill>
                          <a:srgbClr val="0033CC"/>
                        </a:solidFill>
                      </a:endParaRPr>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FF0000"/>
                          </a:solidFill>
                        </a:rPr>
                        <a:t>Tu</a:t>
                      </a:r>
                      <a:r>
                        <a:rPr lang="en-US" sz="2800" dirty="0" smtClean="0">
                          <a:solidFill>
                            <a:srgbClr val="FF0000"/>
                          </a:solidFill>
                        </a:rPr>
                        <a:t>-ma-sic</a:t>
                      </a: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4"/>
                  </a:ext>
                </a:extLst>
              </a:tr>
              <a:tr h="701386">
                <a:tc>
                  <a:txBody>
                    <a:bodyPr/>
                    <a:lstStyle/>
                    <a:p>
                      <a:r>
                        <a:rPr lang="en-US" sz="2400" b="1" dirty="0" smtClean="0">
                          <a:solidFill>
                            <a:srgbClr val="0033CC"/>
                          </a:solidFill>
                        </a:rPr>
                        <a:t>5</a:t>
                      </a:r>
                      <a:endParaRPr lang="en-US" sz="2400" b="1" dirty="0">
                        <a:solidFill>
                          <a:srgbClr val="0033CC"/>
                        </a:solidFill>
                      </a:endParaRPr>
                    </a:p>
                  </a:txBody>
                  <a:tcPr>
                    <a:solidFill>
                      <a:srgbClr val="CCFFCC"/>
                    </a:solidFill>
                  </a:tcPr>
                </a:tc>
                <a:tc>
                  <a:txBody>
                    <a:bodyPr/>
                    <a:lstStyle/>
                    <a:p>
                      <a:r>
                        <a:rPr lang="en-US" sz="2800" dirty="0" err="1" smtClean="0">
                          <a:solidFill>
                            <a:srgbClr val="FF0000"/>
                          </a:solidFill>
                        </a:rPr>
                        <a:t>Chân</a:t>
                      </a:r>
                      <a:r>
                        <a:rPr lang="en-US" sz="2800" baseline="0" dirty="0" smtClean="0">
                          <a:solidFill>
                            <a:srgbClr val="FF0000"/>
                          </a:solidFill>
                        </a:rPr>
                        <a:t> </a:t>
                      </a:r>
                      <a:r>
                        <a:rPr lang="en-US" sz="2800" baseline="0" dirty="0" err="1" smtClean="0">
                          <a:solidFill>
                            <a:srgbClr val="FF0000"/>
                          </a:solidFill>
                        </a:rPr>
                        <a:t>Lạp</a:t>
                      </a:r>
                      <a:endParaRPr lang="en-US" sz="2800" dirty="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5"/>
                  </a:ext>
                </a:extLst>
              </a:tr>
              <a:tr h="701386">
                <a:tc>
                  <a:txBody>
                    <a:bodyPr/>
                    <a:lstStyle/>
                    <a:p>
                      <a:r>
                        <a:rPr lang="en-US" sz="2400" b="1" dirty="0" smtClean="0">
                          <a:solidFill>
                            <a:srgbClr val="0033CC"/>
                          </a:solidFill>
                        </a:rPr>
                        <a:t>6</a:t>
                      </a:r>
                      <a:endParaRPr lang="en-US" sz="2400" b="1" dirty="0">
                        <a:solidFill>
                          <a:srgbClr val="0033CC"/>
                        </a:solidFill>
                      </a:endParaRPr>
                    </a:p>
                  </a:txBody>
                  <a:tcPr>
                    <a:solidFill>
                      <a:srgbClr val="CCFFCC"/>
                    </a:solidFill>
                  </a:tcPr>
                </a:tc>
                <a:tc>
                  <a:txBody>
                    <a:bodyPr/>
                    <a:lstStyle/>
                    <a:p>
                      <a:r>
                        <a:rPr lang="en-US" sz="2800" dirty="0" err="1" smtClean="0">
                          <a:solidFill>
                            <a:srgbClr val="FF0000"/>
                          </a:solidFill>
                        </a:rPr>
                        <a:t>Phù</a:t>
                      </a:r>
                      <a:r>
                        <a:rPr lang="en-US" sz="2800" baseline="0" dirty="0" smtClean="0">
                          <a:solidFill>
                            <a:srgbClr val="FF0000"/>
                          </a:solidFill>
                        </a:rPr>
                        <a:t> Nam, </a:t>
                      </a:r>
                      <a:r>
                        <a:rPr lang="en-US" sz="2800" baseline="0" dirty="0" err="1" smtClean="0">
                          <a:solidFill>
                            <a:srgbClr val="FF0000"/>
                          </a:solidFill>
                        </a:rPr>
                        <a:t>Chăm</a:t>
                      </a:r>
                      <a:r>
                        <a:rPr lang="en-US" sz="2800" baseline="0" dirty="0" smtClean="0">
                          <a:solidFill>
                            <a:srgbClr val="FF0000"/>
                          </a:solidFill>
                        </a:rPr>
                        <a:t>-pa</a:t>
                      </a:r>
                      <a:endParaRPr lang="en-US" sz="2800" dirty="0">
                        <a:solidFill>
                          <a:srgbClr val="FF0000"/>
                        </a:solidFill>
                      </a:endParaRPr>
                    </a:p>
                  </a:txBody>
                  <a:tcPr>
                    <a:solidFill>
                      <a:srgbClr val="CCFFCC"/>
                    </a:solidFill>
                  </a:tcPr>
                </a:tc>
                <a:tc>
                  <a:txBody>
                    <a:bodyPr/>
                    <a:lstStyle/>
                    <a:p>
                      <a:endParaRPr lang="en-US" sz="2400" dirty="0"/>
                    </a:p>
                  </a:txBody>
                  <a:tcPr>
                    <a:solidFill>
                      <a:srgbClr val="CCFFCC"/>
                    </a:solidFill>
                  </a:tcPr>
                </a:tc>
                <a:extLst>
                  <a:ext uri="{0D108BD9-81ED-4DB2-BD59-A6C34878D82A}">
                    <a16:rowId xmlns:a16="http://schemas.microsoft.com/office/drawing/2014/main" val="10006"/>
                  </a:ext>
                </a:extLst>
              </a:tr>
              <a:tr h="701386">
                <a:tc>
                  <a:txBody>
                    <a:bodyPr/>
                    <a:lstStyle/>
                    <a:p>
                      <a:r>
                        <a:rPr lang="en-US" sz="2400" b="1" dirty="0" smtClean="0">
                          <a:solidFill>
                            <a:srgbClr val="0033CC"/>
                          </a:solidFill>
                        </a:rPr>
                        <a:t>7</a:t>
                      </a:r>
                      <a:endParaRPr lang="en-US" sz="2400" b="1" dirty="0">
                        <a:solidFill>
                          <a:srgbClr val="0033CC"/>
                        </a:solidFill>
                      </a:endParaRPr>
                    </a:p>
                  </a:txBody>
                  <a:tcPr>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FF0000"/>
                          </a:solidFill>
                        </a:rPr>
                        <a:t>Ma-lay-u,</a:t>
                      </a:r>
                      <a:r>
                        <a:rPr lang="en-US" sz="2800" baseline="0" dirty="0" smtClean="0">
                          <a:solidFill>
                            <a:srgbClr val="FF0000"/>
                          </a:solidFill>
                        </a:rPr>
                        <a:t> Ta-</a:t>
                      </a:r>
                      <a:r>
                        <a:rPr lang="en-US" sz="2800" baseline="0" dirty="0" err="1" smtClean="0">
                          <a:solidFill>
                            <a:srgbClr val="FF0000"/>
                          </a:solidFill>
                        </a:rPr>
                        <a:t>ru</a:t>
                      </a:r>
                      <a:r>
                        <a:rPr lang="en-US" sz="2800" baseline="0" dirty="0" smtClean="0">
                          <a:solidFill>
                            <a:srgbClr val="FF0000"/>
                          </a:solidFill>
                        </a:rPr>
                        <a:t>-ma</a:t>
                      </a:r>
                      <a:endParaRPr lang="en-US" sz="2800" dirty="0" smtClean="0">
                        <a:solidFill>
                          <a:srgbClr val="FF0000"/>
                        </a:solidFill>
                      </a:endParaRPr>
                    </a:p>
                  </a:txBody>
                  <a:tcPr>
                    <a:solidFill>
                      <a:srgbClr val="CCFFCC"/>
                    </a:solidFill>
                  </a:tcPr>
                </a:tc>
                <a:tc>
                  <a:txBody>
                    <a:bodyPr/>
                    <a:lstStyle/>
                    <a:p>
                      <a:endParaRPr lang="en-US" sz="2400" dirty="0" smtClean="0"/>
                    </a:p>
                  </a:txBody>
                  <a:tcPr>
                    <a:solidFill>
                      <a:srgbClr val="CCFFCC"/>
                    </a:solidFill>
                  </a:tcPr>
                </a:tc>
                <a:extLst>
                  <a:ext uri="{0D108BD9-81ED-4DB2-BD59-A6C34878D82A}">
                    <a16:rowId xmlns:a16="http://schemas.microsoft.com/office/drawing/2014/main" val="10007"/>
                  </a:ext>
                </a:extLst>
              </a:tr>
            </a:tbl>
          </a:graphicData>
        </a:graphic>
      </p:graphicFrame>
      <p:sp>
        <p:nvSpPr>
          <p:cNvPr id="3" name="Rectangle 2"/>
          <p:cNvSpPr/>
          <p:nvPr/>
        </p:nvSpPr>
        <p:spPr>
          <a:xfrm>
            <a:off x="5920097" y="2001905"/>
            <a:ext cx="1696298" cy="523220"/>
          </a:xfrm>
          <a:prstGeom prst="rect">
            <a:avLst/>
          </a:prstGeom>
          <a:ln>
            <a:solidFill>
              <a:srgbClr val="7030A0"/>
            </a:solidFill>
          </a:ln>
        </p:spPr>
        <p:txBody>
          <a:bodyPr wrap="none">
            <a:spAutoFit/>
          </a:bodyPr>
          <a:lstStyle/>
          <a:p>
            <a:r>
              <a:rPr lang="en-US" sz="2800" dirty="0" err="1">
                <a:solidFill>
                  <a:srgbClr val="0033CC"/>
                </a:solidFill>
              </a:rPr>
              <a:t>Mi</a:t>
            </a:r>
            <a:r>
              <a:rPr lang="en-US" sz="2800" dirty="0">
                <a:solidFill>
                  <a:srgbClr val="0033CC"/>
                </a:solidFill>
              </a:rPr>
              <a:t>- an-ma</a:t>
            </a:r>
          </a:p>
        </p:txBody>
      </p:sp>
      <p:sp>
        <p:nvSpPr>
          <p:cNvPr id="4" name="Rectangle 3"/>
          <p:cNvSpPr/>
          <p:nvPr/>
        </p:nvSpPr>
        <p:spPr>
          <a:xfrm>
            <a:off x="5953505" y="2710190"/>
            <a:ext cx="1394934" cy="523220"/>
          </a:xfrm>
          <a:prstGeom prst="rect">
            <a:avLst/>
          </a:prstGeom>
          <a:ln>
            <a:solidFill>
              <a:srgbClr val="7030A0"/>
            </a:solidFill>
          </a:ln>
        </p:spPr>
        <p:txBody>
          <a:bodyPr wrap="none">
            <a:spAutoFit/>
          </a:bodyPr>
          <a:lstStyle/>
          <a:p>
            <a:r>
              <a:rPr lang="en-US" sz="2800" dirty="0" err="1">
                <a:solidFill>
                  <a:srgbClr val="0033CC"/>
                </a:solidFill>
              </a:rPr>
              <a:t>Thái</a:t>
            </a:r>
            <a:r>
              <a:rPr lang="en-US" sz="2800" dirty="0">
                <a:solidFill>
                  <a:srgbClr val="0033CC"/>
                </a:solidFill>
              </a:rPr>
              <a:t> </a:t>
            </a:r>
            <a:r>
              <a:rPr lang="en-US" sz="2800" dirty="0" err="1">
                <a:solidFill>
                  <a:srgbClr val="0033CC"/>
                </a:solidFill>
              </a:rPr>
              <a:t>Lan</a:t>
            </a:r>
            <a:endParaRPr lang="en-US" sz="2800" dirty="0">
              <a:solidFill>
                <a:srgbClr val="0033CC"/>
              </a:solidFill>
            </a:endParaRPr>
          </a:p>
        </p:txBody>
      </p:sp>
      <p:sp>
        <p:nvSpPr>
          <p:cNvPr id="6" name="Rectangle 5"/>
          <p:cNvSpPr/>
          <p:nvPr/>
        </p:nvSpPr>
        <p:spPr>
          <a:xfrm>
            <a:off x="5920097" y="3429000"/>
            <a:ext cx="2199895" cy="523220"/>
          </a:xfrm>
          <a:prstGeom prst="rect">
            <a:avLst/>
          </a:prstGeom>
          <a:ln>
            <a:solidFill>
              <a:srgbClr val="7030A0"/>
            </a:solidFill>
          </a:ln>
        </p:spPr>
        <p:txBody>
          <a:bodyPr wrap="square">
            <a:spAutoFit/>
          </a:bodyPr>
          <a:lstStyle/>
          <a:p>
            <a:r>
              <a:rPr lang="en-US" sz="2800" dirty="0" smtClean="0">
                <a:solidFill>
                  <a:srgbClr val="0033CC"/>
                </a:solidFill>
              </a:rPr>
              <a:t>Ma-</a:t>
            </a:r>
            <a:r>
              <a:rPr lang="en-US" sz="2800" dirty="0" err="1" smtClean="0">
                <a:solidFill>
                  <a:srgbClr val="0033CC"/>
                </a:solidFill>
              </a:rPr>
              <a:t>lai</a:t>
            </a:r>
            <a:r>
              <a:rPr lang="en-US" sz="2800" dirty="0" smtClean="0">
                <a:solidFill>
                  <a:srgbClr val="0033CC"/>
                </a:solidFill>
              </a:rPr>
              <a:t>-xi-a  </a:t>
            </a:r>
            <a:endParaRPr lang="en-US" sz="2800" dirty="0">
              <a:solidFill>
                <a:srgbClr val="0033CC"/>
              </a:solidFill>
            </a:endParaRPr>
          </a:p>
        </p:txBody>
      </p:sp>
      <p:sp>
        <p:nvSpPr>
          <p:cNvPr id="7" name="Rectangle 6"/>
          <p:cNvSpPr/>
          <p:nvPr/>
        </p:nvSpPr>
        <p:spPr>
          <a:xfrm>
            <a:off x="5920097" y="4724400"/>
            <a:ext cx="2028119" cy="523220"/>
          </a:xfrm>
          <a:prstGeom prst="rect">
            <a:avLst/>
          </a:prstGeom>
          <a:ln>
            <a:solidFill>
              <a:srgbClr val="7030A0"/>
            </a:solidFill>
          </a:ln>
        </p:spPr>
        <p:txBody>
          <a:bodyPr wrap="none">
            <a:spAutoFit/>
          </a:bodyPr>
          <a:lstStyle/>
          <a:p>
            <a:r>
              <a:rPr lang="en-US" sz="2800" dirty="0">
                <a:solidFill>
                  <a:srgbClr val="0033CC"/>
                </a:solidFill>
              </a:rPr>
              <a:t>Cam-</a:t>
            </a:r>
            <a:r>
              <a:rPr lang="en-US" sz="2800" dirty="0" err="1">
                <a:solidFill>
                  <a:srgbClr val="0033CC"/>
                </a:solidFill>
              </a:rPr>
              <a:t>pu</a:t>
            </a:r>
            <a:r>
              <a:rPr lang="en-US" sz="2800" dirty="0">
                <a:solidFill>
                  <a:srgbClr val="0033CC"/>
                </a:solidFill>
              </a:rPr>
              <a:t>-chia</a:t>
            </a:r>
          </a:p>
        </p:txBody>
      </p:sp>
      <p:sp>
        <p:nvSpPr>
          <p:cNvPr id="8" name="Rectangle 7"/>
          <p:cNvSpPr/>
          <p:nvPr/>
        </p:nvSpPr>
        <p:spPr>
          <a:xfrm>
            <a:off x="5953505" y="5466838"/>
            <a:ext cx="1538883" cy="523220"/>
          </a:xfrm>
          <a:prstGeom prst="rect">
            <a:avLst/>
          </a:prstGeom>
          <a:ln>
            <a:solidFill>
              <a:srgbClr val="7030A0"/>
            </a:solidFill>
          </a:ln>
        </p:spPr>
        <p:txBody>
          <a:bodyPr wrap="none">
            <a:spAutoFit/>
          </a:bodyPr>
          <a:lstStyle/>
          <a:p>
            <a:r>
              <a:rPr lang="en-US" sz="2800" dirty="0" err="1">
                <a:solidFill>
                  <a:srgbClr val="0033CC"/>
                </a:solidFill>
              </a:rPr>
              <a:t>Việt</a:t>
            </a:r>
            <a:r>
              <a:rPr lang="en-US" sz="2800" dirty="0">
                <a:solidFill>
                  <a:srgbClr val="0033CC"/>
                </a:solidFill>
              </a:rPr>
              <a:t> Nam</a:t>
            </a:r>
          </a:p>
        </p:txBody>
      </p:sp>
      <p:sp>
        <p:nvSpPr>
          <p:cNvPr id="9" name="Rectangle 8"/>
          <p:cNvSpPr/>
          <p:nvPr/>
        </p:nvSpPr>
        <p:spPr>
          <a:xfrm>
            <a:off x="6017880" y="6172200"/>
            <a:ext cx="1880643" cy="523220"/>
          </a:xfrm>
          <a:prstGeom prst="rect">
            <a:avLst/>
          </a:prstGeom>
          <a:ln>
            <a:solidFill>
              <a:srgbClr val="7030A0"/>
            </a:solidFill>
          </a:ln>
        </p:spPr>
        <p:txBody>
          <a:bodyPr wrap="none">
            <a:spAutoFit/>
          </a:bodyPr>
          <a:lstStyle/>
          <a:p>
            <a:r>
              <a:rPr lang="en-US" sz="2800" dirty="0">
                <a:solidFill>
                  <a:srgbClr val="0033CC"/>
                </a:solidFill>
              </a:rPr>
              <a:t>I-</a:t>
            </a:r>
            <a:r>
              <a:rPr lang="en-US" sz="2800" dirty="0" err="1">
                <a:solidFill>
                  <a:srgbClr val="0033CC"/>
                </a:solidFill>
              </a:rPr>
              <a:t>đô</a:t>
            </a:r>
            <a:r>
              <a:rPr lang="en-US" sz="2800" dirty="0">
                <a:solidFill>
                  <a:srgbClr val="0033CC"/>
                </a:solidFill>
              </a:rPr>
              <a:t>-</a:t>
            </a:r>
            <a:r>
              <a:rPr lang="en-US" sz="2800" dirty="0" err="1">
                <a:solidFill>
                  <a:srgbClr val="0033CC"/>
                </a:solidFill>
              </a:rPr>
              <a:t>nê</a:t>
            </a:r>
            <a:r>
              <a:rPr lang="en-US" sz="2800" dirty="0">
                <a:solidFill>
                  <a:srgbClr val="0033CC"/>
                </a:solidFill>
              </a:rPr>
              <a:t>-xi-a</a:t>
            </a:r>
          </a:p>
        </p:txBody>
      </p:sp>
      <p:sp>
        <p:nvSpPr>
          <p:cNvPr id="10" name="Rectangle 9"/>
          <p:cNvSpPr/>
          <p:nvPr/>
        </p:nvSpPr>
        <p:spPr>
          <a:xfrm>
            <a:off x="5946188" y="4088381"/>
            <a:ext cx="2199895" cy="523220"/>
          </a:xfrm>
          <a:prstGeom prst="rect">
            <a:avLst/>
          </a:prstGeom>
          <a:ln>
            <a:solidFill>
              <a:srgbClr val="7030A0"/>
            </a:solidFill>
          </a:ln>
        </p:spPr>
        <p:txBody>
          <a:bodyPr wrap="square">
            <a:spAutoFit/>
          </a:bodyPr>
          <a:lstStyle/>
          <a:p>
            <a:r>
              <a:rPr lang="en-US" sz="2800" dirty="0" smtClean="0">
                <a:solidFill>
                  <a:srgbClr val="0033CC"/>
                </a:solidFill>
              </a:rPr>
              <a:t>Xin-</a:t>
            </a:r>
            <a:r>
              <a:rPr lang="en-US" sz="2800" dirty="0" err="1" smtClean="0">
                <a:solidFill>
                  <a:srgbClr val="0033CC"/>
                </a:solidFill>
              </a:rPr>
              <a:t>ga</a:t>
            </a:r>
            <a:r>
              <a:rPr lang="en-US" sz="2800" dirty="0" smtClean="0">
                <a:solidFill>
                  <a:srgbClr val="0033CC"/>
                </a:solidFill>
              </a:rPr>
              <a:t>-</a:t>
            </a:r>
            <a:r>
              <a:rPr lang="en-US" sz="2800" dirty="0" err="1" smtClean="0">
                <a:solidFill>
                  <a:srgbClr val="0033CC"/>
                </a:solidFill>
              </a:rPr>
              <a:t>po</a:t>
            </a:r>
            <a:endParaRPr lang="en-US" sz="2800" dirty="0">
              <a:solidFill>
                <a:srgbClr val="0033CC"/>
              </a:solidFill>
            </a:endParaRPr>
          </a:p>
        </p:txBody>
      </p:sp>
    </p:spTree>
    <p:extLst>
      <p:ext uri="{BB962C8B-B14F-4D97-AF65-F5344CB8AC3E}">
        <p14:creationId xmlns:p14="http://schemas.microsoft.com/office/powerpoint/2010/main" val="27757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533400"/>
          </a:xfrm>
        </p:spPr>
        <p:txBody>
          <a:bodyPr>
            <a:normAutofit/>
          </a:bodyPr>
          <a:lstStyle/>
          <a:p>
            <a:r>
              <a:rPr lang="en-US" sz="2700" b="1" dirty="0" err="1" smtClean="0">
                <a:solidFill>
                  <a:srgbClr val="FF0000"/>
                </a:solidFill>
                <a:latin typeface="Times New Roman" pitchFamily="18" charset="0"/>
                <a:cs typeface="Times New Roman" pitchFamily="18" charset="0"/>
              </a:rPr>
              <a:t>Hoàn</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thành</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bảng</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thống</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kê</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dưới</a:t>
            </a:r>
            <a:r>
              <a:rPr lang="en-US" sz="2700" b="1" dirty="0" smtClean="0">
                <a:solidFill>
                  <a:srgbClr val="FF0000"/>
                </a:solidFill>
                <a:latin typeface="Times New Roman" pitchFamily="18" charset="0"/>
                <a:cs typeface="Times New Roman" pitchFamily="18" charset="0"/>
              </a:rPr>
              <a:t> </a:t>
            </a:r>
            <a:r>
              <a:rPr lang="en-US" sz="2700" b="1" dirty="0" err="1" smtClean="0">
                <a:solidFill>
                  <a:srgbClr val="FF0000"/>
                </a:solidFill>
                <a:latin typeface="Times New Roman" pitchFamily="18" charset="0"/>
                <a:cs typeface="Times New Roman" pitchFamily="18" charset="0"/>
              </a:rPr>
              <a:t>đây</a:t>
            </a:r>
            <a:endParaRPr lang="en-US" sz="2700" b="1" dirty="0">
              <a:solidFill>
                <a:srgbClr val="FF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3309974"/>
              </p:ext>
            </p:extLst>
          </p:nvPr>
        </p:nvGraphicFramePr>
        <p:xfrm>
          <a:off x="0" y="609597"/>
          <a:ext cx="9144000" cy="5884725"/>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914403">
                <a:tc>
                  <a:txBody>
                    <a:bodyPr/>
                    <a:lstStyle/>
                    <a:p>
                      <a:r>
                        <a:rPr lang="en-US" sz="2400" dirty="0" smtClean="0">
                          <a:solidFill>
                            <a:srgbClr val="FF0000"/>
                          </a:solidFill>
                          <a:latin typeface="Times New Roman" pitchFamily="18" charset="0"/>
                          <a:cs typeface="Times New Roman" pitchFamily="18" charset="0"/>
                        </a:rPr>
                        <a:t>STT</a:t>
                      </a:r>
                      <a:endParaRPr lang="en-US" sz="2400" dirty="0">
                        <a:solidFill>
                          <a:srgbClr val="FF0000"/>
                        </a:solidFill>
                        <a:latin typeface="Times New Roman" pitchFamily="18" charset="0"/>
                        <a:cs typeface="Times New Roman" pitchFamily="18" charset="0"/>
                      </a:endParaRPr>
                    </a:p>
                  </a:txBody>
                  <a:tcPr>
                    <a:solidFill>
                      <a:srgbClr val="CCFFFF"/>
                    </a:solidFill>
                  </a:tcPr>
                </a:tc>
                <a:tc>
                  <a:txBody>
                    <a:bodyPr/>
                    <a:lstStyle/>
                    <a:p>
                      <a:r>
                        <a:rPr lang="en-US" sz="2400" dirty="0" smtClean="0">
                          <a:solidFill>
                            <a:srgbClr val="FF0000"/>
                          </a:solidFill>
                        </a:rPr>
                        <a:t>TÊN</a:t>
                      </a:r>
                      <a:r>
                        <a:rPr lang="en-US" sz="2400" baseline="0" dirty="0" smtClean="0">
                          <a:solidFill>
                            <a:srgbClr val="FF0000"/>
                          </a:solidFill>
                        </a:rPr>
                        <a:t> CÁC  VƯƠNG QUỐC PHONG KIẾN</a:t>
                      </a:r>
                      <a:endParaRPr lang="en-US" sz="2400" dirty="0">
                        <a:solidFill>
                          <a:srgbClr val="FF0000"/>
                        </a:solidFill>
                      </a:endParaRPr>
                    </a:p>
                  </a:txBody>
                  <a:tcPr>
                    <a:solidFill>
                      <a:srgbClr val="CCFFFF"/>
                    </a:solidFill>
                  </a:tcPr>
                </a:tc>
                <a:tc>
                  <a:txBody>
                    <a:bodyPr/>
                    <a:lstStyle/>
                    <a:p>
                      <a:r>
                        <a:rPr lang="en-US" sz="2400" dirty="0" smtClean="0">
                          <a:solidFill>
                            <a:srgbClr val="FF0000"/>
                          </a:solidFill>
                        </a:rPr>
                        <a:t>THUỘC</a:t>
                      </a:r>
                      <a:r>
                        <a:rPr lang="en-US" sz="2400" baseline="0" dirty="0" smtClean="0">
                          <a:solidFill>
                            <a:srgbClr val="FF0000"/>
                          </a:solidFill>
                        </a:rPr>
                        <a:t> LÃNH THỔ QUỐC GIA HIỆN NAY</a:t>
                      </a:r>
                      <a:endParaRPr lang="en-US" sz="2400" dirty="0">
                        <a:solidFill>
                          <a:srgbClr val="FF0000"/>
                        </a:solidFill>
                      </a:endParaRPr>
                    </a:p>
                  </a:txBody>
                  <a:tcPr>
                    <a:solidFill>
                      <a:srgbClr val="CCFFFF"/>
                    </a:solidFill>
                  </a:tcPr>
                </a:tc>
                <a:extLst>
                  <a:ext uri="{0D108BD9-81ED-4DB2-BD59-A6C34878D82A}">
                    <a16:rowId xmlns:a16="http://schemas.microsoft.com/office/drawing/2014/main" val="10000"/>
                  </a:ext>
                </a:extLst>
              </a:tr>
              <a:tr h="710046">
                <a:tc>
                  <a:txBody>
                    <a:bodyPr/>
                    <a:lstStyle/>
                    <a:p>
                      <a:r>
                        <a:rPr lang="en-US" sz="2400" b="1" dirty="0" smtClean="0">
                          <a:solidFill>
                            <a:srgbClr val="FF0000"/>
                          </a:solidFill>
                        </a:rPr>
                        <a:t>1</a:t>
                      </a:r>
                      <a:endParaRPr lang="en-US" sz="2400" b="1" dirty="0">
                        <a:solidFill>
                          <a:srgbClr val="FF0000"/>
                        </a:solidFill>
                      </a:endParaRPr>
                    </a:p>
                  </a:txBody>
                  <a:tcPr>
                    <a:solidFill>
                      <a:srgbClr val="CCFFFF"/>
                    </a:solidFill>
                  </a:tcPr>
                </a:tc>
                <a:tc>
                  <a:txBody>
                    <a:bodyPr/>
                    <a:lstStyle/>
                    <a:p>
                      <a:r>
                        <a:rPr lang="en-US" sz="2800" b="1" dirty="0" err="1" smtClean="0">
                          <a:solidFill>
                            <a:srgbClr val="FF0000"/>
                          </a:solidFill>
                        </a:rPr>
                        <a:t>Đại</a:t>
                      </a:r>
                      <a:r>
                        <a:rPr lang="en-US" sz="2800" b="1" baseline="0" dirty="0" smtClean="0">
                          <a:solidFill>
                            <a:srgbClr val="FF0000"/>
                          </a:solidFill>
                        </a:rPr>
                        <a:t> </a:t>
                      </a:r>
                      <a:r>
                        <a:rPr lang="en-US" sz="2800" b="1" baseline="0" dirty="0" err="1" smtClean="0">
                          <a:solidFill>
                            <a:srgbClr val="FF0000"/>
                          </a:solidFill>
                        </a:rPr>
                        <a:t>Cồ</a:t>
                      </a:r>
                      <a:r>
                        <a:rPr lang="en-US" sz="2800" b="1" baseline="0" dirty="0" smtClean="0">
                          <a:solidFill>
                            <a:srgbClr val="FF0000"/>
                          </a:solidFill>
                        </a:rPr>
                        <a:t> </a:t>
                      </a:r>
                      <a:r>
                        <a:rPr lang="en-US" sz="2800" b="1" baseline="0" dirty="0" err="1" smtClean="0">
                          <a:solidFill>
                            <a:srgbClr val="FF0000"/>
                          </a:solidFill>
                        </a:rPr>
                        <a:t>Việt</a:t>
                      </a:r>
                      <a:r>
                        <a:rPr lang="en-US" sz="2800" b="1" baseline="0" dirty="0" smtClean="0">
                          <a:solidFill>
                            <a:srgbClr val="FF0000"/>
                          </a:solidFill>
                        </a:rPr>
                        <a:t>, </a:t>
                      </a:r>
                      <a:r>
                        <a:rPr lang="en-US" sz="2800" b="1" baseline="0" dirty="0" err="1" smtClean="0">
                          <a:solidFill>
                            <a:srgbClr val="FF0000"/>
                          </a:solidFill>
                        </a:rPr>
                        <a:t>Chăm</a:t>
                      </a:r>
                      <a:r>
                        <a:rPr lang="en-US" sz="2800" b="1" baseline="0" dirty="0" smtClean="0">
                          <a:solidFill>
                            <a:srgbClr val="FF0000"/>
                          </a:solidFill>
                        </a:rPr>
                        <a:t>-pa</a:t>
                      </a:r>
                      <a:endParaRPr lang="en-US" sz="2800" b="1" dirty="0">
                        <a:solidFill>
                          <a:srgbClr val="FF0000"/>
                        </a:solidFill>
                      </a:endParaRPr>
                    </a:p>
                  </a:txBody>
                  <a:tcPr>
                    <a:solidFill>
                      <a:srgbClr val="CCFFFF"/>
                    </a:solidFill>
                  </a:tcPr>
                </a:tc>
                <a:tc>
                  <a:txBody>
                    <a:bodyPr/>
                    <a:lstStyle/>
                    <a:p>
                      <a:endParaRPr lang="en-US" sz="2400" dirty="0"/>
                    </a:p>
                  </a:txBody>
                  <a:tcPr>
                    <a:solidFill>
                      <a:srgbClr val="CCFFFF"/>
                    </a:solidFill>
                  </a:tcPr>
                </a:tc>
                <a:extLst>
                  <a:ext uri="{0D108BD9-81ED-4DB2-BD59-A6C34878D82A}">
                    <a16:rowId xmlns:a16="http://schemas.microsoft.com/office/drawing/2014/main" val="10001"/>
                  </a:ext>
                </a:extLst>
              </a:tr>
              <a:tr h="710046">
                <a:tc>
                  <a:txBody>
                    <a:bodyPr/>
                    <a:lstStyle/>
                    <a:p>
                      <a:r>
                        <a:rPr lang="en-US" sz="2400" b="1" dirty="0" smtClean="0">
                          <a:solidFill>
                            <a:srgbClr val="FF0000"/>
                          </a:solidFill>
                        </a:rPr>
                        <a:t>2</a:t>
                      </a:r>
                      <a:endParaRPr lang="en-US" sz="2400" b="1" dirty="0">
                        <a:solidFill>
                          <a:srgbClr val="FF0000"/>
                        </a:solidFill>
                      </a:endParaRPr>
                    </a:p>
                  </a:txBody>
                  <a:tcPr>
                    <a:solidFill>
                      <a:srgbClr val="CCFFFF"/>
                    </a:solidFill>
                  </a:tcPr>
                </a:tc>
                <a:tc>
                  <a:txBody>
                    <a:bodyPr/>
                    <a:lstStyle/>
                    <a:p>
                      <a:r>
                        <a:rPr lang="en-US" sz="2800" b="1" dirty="0" smtClean="0">
                          <a:solidFill>
                            <a:srgbClr val="FF0000"/>
                          </a:solidFill>
                        </a:rPr>
                        <a:t>Pa-</a:t>
                      </a:r>
                      <a:r>
                        <a:rPr lang="en-US" sz="2800" b="1" dirty="0" err="1" smtClean="0">
                          <a:solidFill>
                            <a:srgbClr val="FF0000"/>
                          </a:solidFill>
                        </a:rPr>
                        <a:t>gan</a:t>
                      </a:r>
                      <a:r>
                        <a:rPr lang="en-US" sz="2800" b="1" dirty="0" smtClean="0">
                          <a:solidFill>
                            <a:srgbClr val="FF0000"/>
                          </a:solidFill>
                        </a:rPr>
                        <a:t>, </a:t>
                      </a:r>
                      <a:r>
                        <a:rPr lang="en-US" sz="2800" b="1" dirty="0" err="1" smtClean="0">
                          <a:solidFill>
                            <a:srgbClr val="FF0000"/>
                          </a:solidFill>
                        </a:rPr>
                        <a:t>Pê-gu</a:t>
                      </a:r>
                      <a:r>
                        <a:rPr lang="en-US" sz="2800" b="1" dirty="0" smtClean="0">
                          <a:solidFill>
                            <a:srgbClr val="FF0000"/>
                          </a:solidFill>
                        </a:rPr>
                        <a:t>,</a:t>
                      </a:r>
                      <a:r>
                        <a:rPr lang="en-US" sz="2800" b="1" baseline="0" dirty="0" smtClean="0">
                          <a:solidFill>
                            <a:srgbClr val="FF0000"/>
                          </a:solidFill>
                        </a:rPr>
                        <a:t> </a:t>
                      </a:r>
                      <a:r>
                        <a:rPr lang="en-US" sz="2800" b="1" baseline="0" dirty="0" err="1" smtClean="0">
                          <a:solidFill>
                            <a:srgbClr val="FF0000"/>
                          </a:solidFill>
                        </a:rPr>
                        <a:t>Tha-tơn</a:t>
                      </a:r>
                      <a:endParaRPr lang="en-US" sz="2800" b="1" dirty="0">
                        <a:solidFill>
                          <a:srgbClr val="FF0000"/>
                        </a:solidFill>
                      </a:endParaRPr>
                    </a:p>
                  </a:txBody>
                  <a:tcPr>
                    <a:solidFill>
                      <a:srgbClr val="CCFFFF"/>
                    </a:solidFill>
                  </a:tcPr>
                </a:tc>
                <a:tc>
                  <a:txBody>
                    <a:bodyPr/>
                    <a:lstStyle/>
                    <a:p>
                      <a:endParaRPr lang="en-US" sz="2400" dirty="0"/>
                    </a:p>
                  </a:txBody>
                  <a:tcPr>
                    <a:solidFill>
                      <a:srgbClr val="CCFFFF"/>
                    </a:solidFill>
                  </a:tcPr>
                </a:tc>
                <a:extLst>
                  <a:ext uri="{0D108BD9-81ED-4DB2-BD59-A6C34878D82A}">
                    <a16:rowId xmlns:a16="http://schemas.microsoft.com/office/drawing/2014/main" val="10002"/>
                  </a:ext>
                </a:extLst>
              </a:tr>
              <a:tr h="710046">
                <a:tc>
                  <a:txBody>
                    <a:bodyPr/>
                    <a:lstStyle/>
                    <a:p>
                      <a:r>
                        <a:rPr lang="en-US" sz="2400" b="1" dirty="0" smtClean="0">
                          <a:solidFill>
                            <a:srgbClr val="FF0000"/>
                          </a:solidFill>
                        </a:rPr>
                        <a:t>3</a:t>
                      </a:r>
                      <a:endParaRPr lang="en-US" sz="2400" b="1" dirty="0">
                        <a:solidFill>
                          <a:srgbClr val="FF0000"/>
                        </a:solidFill>
                      </a:endParaRPr>
                    </a:p>
                  </a:txBody>
                  <a:tcPr>
                    <a:solidFill>
                      <a:srgbClr val="CCFFFF"/>
                    </a:solidFill>
                  </a:tcPr>
                </a:tc>
                <a:tc>
                  <a:txBody>
                    <a:bodyPr/>
                    <a:lstStyle/>
                    <a:p>
                      <a:r>
                        <a:rPr lang="en-US" sz="2800" b="1" dirty="0" smtClean="0">
                          <a:solidFill>
                            <a:srgbClr val="FF0000"/>
                          </a:solidFill>
                        </a:rPr>
                        <a:t>Ha-</a:t>
                      </a:r>
                      <a:r>
                        <a:rPr lang="en-US" sz="2800" b="1" dirty="0" err="1" smtClean="0">
                          <a:solidFill>
                            <a:srgbClr val="FF0000"/>
                          </a:solidFill>
                        </a:rPr>
                        <a:t>ri</a:t>
                      </a:r>
                      <a:r>
                        <a:rPr lang="en-US" sz="2800" b="1" dirty="0" smtClean="0">
                          <a:solidFill>
                            <a:srgbClr val="FF0000"/>
                          </a:solidFill>
                        </a:rPr>
                        <a:t>-pun-</a:t>
                      </a:r>
                      <a:r>
                        <a:rPr lang="en-US" sz="2800" b="1" dirty="0" err="1" smtClean="0">
                          <a:solidFill>
                            <a:srgbClr val="FF0000"/>
                          </a:solidFill>
                        </a:rPr>
                        <a:t>giay</a:t>
                      </a:r>
                      <a:r>
                        <a:rPr lang="en-US" sz="2800" b="1" dirty="0" smtClean="0">
                          <a:solidFill>
                            <a:srgbClr val="FF0000"/>
                          </a:solidFill>
                        </a:rPr>
                        <a:t>-a, </a:t>
                      </a:r>
                      <a:r>
                        <a:rPr lang="en-US" sz="2800" b="1" dirty="0" err="1" smtClean="0">
                          <a:solidFill>
                            <a:srgbClr val="FF0000"/>
                          </a:solidFill>
                        </a:rPr>
                        <a:t>Đva-ra-va-ti</a:t>
                      </a:r>
                      <a:endParaRPr lang="en-US" sz="2800" b="1" dirty="0">
                        <a:solidFill>
                          <a:srgbClr val="FF0000"/>
                        </a:solidFill>
                      </a:endParaRPr>
                    </a:p>
                  </a:txBody>
                  <a:tcPr>
                    <a:solidFill>
                      <a:srgbClr val="CCFFFF"/>
                    </a:solidFill>
                  </a:tcPr>
                </a:tc>
                <a:tc>
                  <a:txBody>
                    <a:bodyPr/>
                    <a:lstStyle/>
                    <a:p>
                      <a:endParaRPr lang="en-US" sz="2400" dirty="0"/>
                    </a:p>
                  </a:txBody>
                  <a:tcPr>
                    <a:solidFill>
                      <a:srgbClr val="CCFFFF"/>
                    </a:solidFill>
                  </a:tcPr>
                </a:tc>
                <a:extLst>
                  <a:ext uri="{0D108BD9-81ED-4DB2-BD59-A6C34878D82A}">
                    <a16:rowId xmlns:a16="http://schemas.microsoft.com/office/drawing/2014/main" val="10003"/>
                  </a:ext>
                </a:extLst>
              </a:tr>
              <a:tr h="710046">
                <a:tc>
                  <a:txBody>
                    <a:bodyPr/>
                    <a:lstStyle/>
                    <a:p>
                      <a:r>
                        <a:rPr lang="en-US" sz="2400" b="1" dirty="0" smtClean="0">
                          <a:solidFill>
                            <a:srgbClr val="FF0000"/>
                          </a:solidFill>
                        </a:rPr>
                        <a:t>4</a:t>
                      </a:r>
                      <a:endParaRPr lang="en-US" sz="2400" b="1" dirty="0">
                        <a:solidFill>
                          <a:srgbClr val="FF0000"/>
                        </a:solidFill>
                      </a:endParaRPr>
                    </a:p>
                  </a:txBody>
                  <a:tcPr>
                    <a:solidFill>
                      <a:srgbClr val="CCFFFF"/>
                    </a:solidFill>
                  </a:tcPr>
                </a:tc>
                <a:tc>
                  <a:txBody>
                    <a:bodyPr/>
                    <a:lstStyle/>
                    <a:p>
                      <a:r>
                        <a:rPr lang="en-US" sz="2800" b="1" dirty="0" smtClean="0">
                          <a:solidFill>
                            <a:srgbClr val="FF0000"/>
                          </a:solidFill>
                        </a:rPr>
                        <a:t>Cam-</a:t>
                      </a:r>
                      <a:r>
                        <a:rPr lang="en-US" sz="2800" b="1" dirty="0" err="1" smtClean="0">
                          <a:solidFill>
                            <a:srgbClr val="FF0000"/>
                          </a:solidFill>
                        </a:rPr>
                        <a:t>pu</a:t>
                      </a:r>
                      <a:r>
                        <a:rPr lang="en-US" sz="2800" b="1" dirty="0" smtClean="0">
                          <a:solidFill>
                            <a:srgbClr val="FF0000"/>
                          </a:solidFill>
                        </a:rPr>
                        <a:t>-chia</a:t>
                      </a:r>
                      <a:endParaRPr lang="en-US" sz="2800" b="1" dirty="0">
                        <a:solidFill>
                          <a:srgbClr val="FF0000"/>
                        </a:solidFill>
                      </a:endParaRPr>
                    </a:p>
                  </a:txBody>
                  <a:tcPr>
                    <a:solidFill>
                      <a:srgbClr val="CCFFFF"/>
                    </a:solidFill>
                  </a:tcPr>
                </a:tc>
                <a:tc>
                  <a:txBody>
                    <a:bodyPr/>
                    <a:lstStyle/>
                    <a:p>
                      <a:endParaRPr lang="en-US" sz="2400" dirty="0"/>
                    </a:p>
                  </a:txBody>
                  <a:tcPr>
                    <a:solidFill>
                      <a:srgbClr val="CCFFFF"/>
                    </a:solidFill>
                  </a:tcPr>
                </a:tc>
                <a:extLst>
                  <a:ext uri="{0D108BD9-81ED-4DB2-BD59-A6C34878D82A}">
                    <a16:rowId xmlns:a16="http://schemas.microsoft.com/office/drawing/2014/main" val="10004"/>
                  </a:ext>
                </a:extLst>
              </a:tr>
              <a:tr h="710046">
                <a:tc>
                  <a:txBody>
                    <a:bodyPr/>
                    <a:lstStyle/>
                    <a:p>
                      <a:r>
                        <a:rPr lang="en-US" sz="2400" b="1" dirty="0" smtClean="0">
                          <a:solidFill>
                            <a:srgbClr val="FF0000"/>
                          </a:solidFill>
                        </a:rPr>
                        <a:t>5</a:t>
                      </a:r>
                      <a:endParaRPr lang="en-US" sz="2400" b="1" dirty="0">
                        <a:solidFill>
                          <a:srgbClr val="FF0000"/>
                        </a:solidFill>
                      </a:endParaRPr>
                    </a:p>
                  </a:txBody>
                  <a:tcPr>
                    <a:solidFill>
                      <a:srgbClr val="CCFFFF"/>
                    </a:solidFill>
                  </a:tcPr>
                </a:tc>
                <a:tc>
                  <a:txBody>
                    <a:bodyPr/>
                    <a:lstStyle/>
                    <a:p>
                      <a:r>
                        <a:rPr lang="en-US" sz="2800" b="1" dirty="0" err="1" smtClean="0">
                          <a:solidFill>
                            <a:srgbClr val="FF0000"/>
                          </a:solidFill>
                        </a:rPr>
                        <a:t>Tu</a:t>
                      </a:r>
                      <a:r>
                        <a:rPr lang="en-US" sz="2800" b="1" baseline="0" dirty="0" smtClean="0">
                          <a:solidFill>
                            <a:srgbClr val="FF0000"/>
                          </a:solidFill>
                        </a:rPr>
                        <a:t>-ma-</a:t>
                      </a:r>
                      <a:r>
                        <a:rPr lang="en-US" sz="2800" b="1" baseline="0" smtClean="0">
                          <a:solidFill>
                            <a:srgbClr val="FF0000"/>
                          </a:solidFill>
                        </a:rPr>
                        <a:t>síc</a:t>
                      </a:r>
                      <a:endParaRPr lang="en-US" sz="2800" b="1" dirty="0">
                        <a:solidFill>
                          <a:srgbClr val="FF0000"/>
                        </a:solidFill>
                      </a:endParaRPr>
                    </a:p>
                  </a:txBody>
                  <a:tcPr>
                    <a:solidFill>
                      <a:srgbClr val="CCFFFF"/>
                    </a:solidFill>
                  </a:tcPr>
                </a:tc>
                <a:tc>
                  <a:txBody>
                    <a:bodyPr/>
                    <a:lstStyle/>
                    <a:p>
                      <a:endParaRPr lang="en-US" sz="2400" dirty="0" smtClean="0"/>
                    </a:p>
                  </a:txBody>
                  <a:tcPr>
                    <a:solidFill>
                      <a:srgbClr val="CCFFFF"/>
                    </a:solidFill>
                  </a:tcPr>
                </a:tc>
                <a:extLst>
                  <a:ext uri="{0D108BD9-81ED-4DB2-BD59-A6C34878D82A}">
                    <a16:rowId xmlns:a16="http://schemas.microsoft.com/office/drawing/2014/main" val="10005"/>
                  </a:ext>
                </a:extLst>
              </a:tr>
              <a:tr h="710046">
                <a:tc>
                  <a:txBody>
                    <a:bodyPr/>
                    <a:lstStyle/>
                    <a:p>
                      <a:r>
                        <a:rPr lang="en-US" sz="2400" b="1" dirty="0" smtClean="0">
                          <a:solidFill>
                            <a:srgbClr val="FF0000"/>
                          </a:solidFill>
                        </a:rPr>
                        <a:t>6</a:t>
                      </a:r>
                      <a:endParaRPr lang="en-US" sz="2400" b="1" dirty="0">
                        <a:solidFill>
                          <a:srgbClr val="FF0000"/>
                        </a:solidFill>
                      </a:endParaRPr>
                    </a:p>
                  </a:txBody>
                  <a:tcPr>
                    <a:solidFill>
                      <a:srgbClr val="CCFFFF"/>
                    </a:solidFill>
                  </a:tcPr>
                </a:tc>
                <a:tc>
                  <a:txBody>
                    <a:bodyPr/>
                    <a:lstStyle/>
                    <a:p>
                      <a:r>
                        <a:rPr lang="en-US" sz="2800" b="1" dirty="0" smtClean="0">
                          <a:solidFill>
                            <a:srgbClr val="FF0000"/>
                          </a:solidFill>
                        </a:rPr>
                        <a:t>Sri-vi-</a:t>
                      </a:r>
                      <a:r>
                        <a:rPr lang="en-US" sz="2800" b="1" dirty="0" err="1" smtClean="0">
                          <a:solidFill>
                            <a:srgbClr val="FF0000"/>
                          </a:solidFill>
                        </a:rPr>
                        <a:t>giay</a:t>
                      </a:r>
                      <a:r>
                        <a:rPr lang="en-US" sz="2800" b="1" dirty="0" smtClean="0">
                          <a:solidFill>
                            <a:srgbClr val="FF0000"/>
                          </a:solidFill>
                        </a:rPr>
                        <a:t>-a, </a:t>
                      </a:r>
                      <a:r>
                        <a:rPr lang="en-US" sz="2800" b="1" dirty="0" err="1" smtClean="0">
                          <a:solidFill>
                            <a:srgbClr val="FF0000"/>
                          </a:solidFill>
                        </a:rPr>
                        <a:t>Ka-lin-ga</a:t>
                      </a:r>
                      <a:endParaRPr lang="en-US" sz="2800" b="1" dirty="0">
                        <a:solidFill>
                          <a:srgbClr val="FF0000"/>
                        </a:solidFill>
                      </a:endParaRPr>
                    </a:p>
                  </a:txBody>
                  <a:tcPr>
                    <a:solidFill>
                      <a:srgbClr val="CCFFFF"/>
                    </a:solidFill>
                  </a:tcPr>
                </a:tc>
                <a:tc>
                  <a:txBody>
                    <a:bodyPr/>
                    <a:lstStyle/>
                    <a:p>
                      <a:endParaRPr lang="en-US" sz="2400" dirty="0" smtClean="0"/>
                    </a:p>
                  </a:txBody>
                  <a:tcPr>
                    <a:solidFill>
                      <a:srgbClr val="CCFFFF"/>
                    </a:solidFill>
                  </a:tcPr>
                </a:tc>
                <a:extLst>
                  <a:ext uri="{0D108BD9-81ED-4DB2-BD59-A6C34878D82A}">
                    <a16:rowId xmlns:a16="http://schemas.microsoft.com/office/drawing/2014/main" val="10006"/>
                  </a:ext>
                </a:extLst>
              </a:tr>
              <a:tr h="710046">
                <a:tc>
                  <a:txBody>
                    <a:bodyPr/>
                    <a:lstStyle/>
                    <a:p>
                      <a:r>
                        <a:rPr lang="en-US" sz="2400" b="1" dirty="0" smtClean="0">
                          <a:solidFill>
                            <a:srgbClr val="FF0000"/>
                          </a:solidFill>
                        </a:rPr>
                        <a:t>7</a:t>
                      </a:r>
                      <a:endParaRPr lang="en-US" sz="2400" b="1" dirty="0">
                        <a:solidFill>
                          <a:srgbClr val="FF0000"/>
                        </a:solidFill>
                      </a:endParaRPr>
                    </a:p>
                  </a:txBody>
                  <a:tcPr>
                    <a:solidFill>
                      <a:srgbClr val="CCFFFF"/>
                    </a:solidFill>
                  </a:tcPr>
                </a:tc>
                <a:tc>
                  <a:txBody>
                    <a:bodyPr/>
                    <a:lstStyle/>
                    <a:p>
                      <a:r>
                        <a:rPr lang="en-US" sz="2800" b="1" dirty="0" smtClean="0">
                          <a:solidFill>
                            <a:srgbClr val="FF0000"/>
                          </a:solidFill>
                        </a:rPr>
                        <a:t>Bu-</a:t>
                      </a:r>
                      <a:r>
                        <a:rPr lang="en-US" sz="2800" b="1" dirty="0" err="1" smtClean="0">
                          <a:solidFill>
                            <a:srgbClr val="FF0000"/>
                          </a:solidFill>
                        </a:rPr>
                        <a:t>tu</a:t>
                      </a:r>
                      <a:r>
                        <a:rPr lang="en-US" sz="2800" b="1" dirty="0" smtClean="0">
                          <a:solidFill>
                            <a:srgbClr val="FF0000"/>
                          </a:solidFill>
                        </a:rPr>
                        <a:t>-an</a:t>
                      </a:r>
                      <a:endParaRPr lang="en-US" sz="2800" b="1" dirty="0">
                        <a:solidFill>
                          <a:srgbClr val="FF0000"/>
                        </a:solidFill>
                      </a:endParaRPr>
                    </a:p>
                  </a:txBody>
                  <a:tcPr>
                    <a:solidFill>
                      <a:srgbClr val="CCFFFF"/>
                    </a:solidFill>
                  </a:tcPr>
                </a:tc>
                <a:tc>
                  <a:txBody>
                    <a:bodyPr/>
                    <a:lstStyle/>
                    <a:p>
                      <a:endParaRPr lang="en-US" sz="2400" dirty="0" smtClean="0"/>
                    </a:p>
                  </a:txBody>
                  <a:tcPr>
                    <a:solidFill>
                      <a:srgbClr val="CCFFFF"/>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5631986" y="1524000"/>
            <a:ext cx="1538883" cy="523220"/>
          </a:xfrm>
          <a:prstGeom prst="rect">
            <a:avLst/>
          </a:prstGeom>
          <a:ln>
            <a:solidFill>
              <a:srgbClr val="7030A0"/>
            </a:solidFill>
          </a:ln>
        </p:spPr>
        <p:txBody>
          <a:bodyPr wrap="none">
            <a:spAutoFit/>
          </a:bodyPr>
          <a:lstStyle/>
          <a:p>
            <a:r>
              <a:rPr lang="en-US" sz="2800" dirty="0" err="1">
                <a:solidFill>
                  <a:srgbClr val="0033CC"/>
                </a:solidFill>
              </a:rPr>
              <a:t>Việt</a:t>
            </a:r>
            <a:r>
              <a:rPr lang="en-US" sz="2800" dirty="0">
                <a:solidFill>
                  <a:srgbClr val="0033CC"/>
                </a:solidFill>
              </a:rPr>
              <a:t> Nam</a:t>
            </a:r>
          </a:p>
        </p:txBody>
      </p:sp>
      <p:sp>
        <p:nvSpPr>
          <p:cNvPr id="6" name="Rectangle 5"/>
          <p:cNvSpPr/>
          <p:nvPr/>
        </p:nvSpPr>
        <p:spPr>
          <a:xfrm>
            <a:off x="5718247" y="2263515"/>
            <a:ext cx="1696298" cy="523220"/>
          </a:xfrm>
          <a:prstGeom prst="rect">
            <a:avLst/>
          </a:prstGeom>
          <a:ln>
            <a:solidFill>
              <a:srgbClr val="7030A0"/>
            </a:solidFill>
          </a:ln>
        </p:spPr>
        <p:txBody>
          <a:bodyPr wrap="none">
            <a:spAutoFit/>
          </a:bodyPr>
          <a:lstStyle/>
          <a:p>
            <a:r>
              <a:rPr lang="en-US" sz="2800" dirty="0" err="1">
                <a:solidFill>
                  <a:srgbClr val="0033CC"/>
                </a:solidFill>
              </a:rPr>
              <a:t>Mi</a:t>
            </a:r>
            <a:r>
              <a:rPr lang="en-US" sz="2800" dirty="0">
                <a:solidFill>
                  <a:srgbClr val="0033CC"/>
                </a:solidFill>
              </a:rPr>
              <a:t>- an-ma</a:t>
            </a:r>
          </a:p>
        </p:txBody>
      </p:sp>
      <p:sp>
        <p:nvSpPr>
          <p:cNvPr id="7" name="Rectangle 6"/>
          <p:cNvSpPr/>
          <p:nvPr/>
        </p:nvSpPr>
        <p:spPr>
          <a:xfrm>
            <a:off x="5703961" y="3091190"/>
            <a:ext cx="1394934" cy="523220"/>
          </a:xfrm>
          <a:prstGeom prst="rect">
            <a:avLst/>
          </a:prstGeom>
          <a:ln>
            <a:solidFill>
              <a:srgbClr val="7030A0"/>
            </a:solidFill>
          </a:ln>
        </p:spPr>
        <p:txBody>
          <a:bodyPr wrap="none">
            <a:spAutoFit/>
          </a:bodyPr>
          <a:lstStyle/>
          <a:p>
            <a:r>
              <a:rPr lang="en-US" sz="2800" dirty="0" err="1">
                <a:solidFill>
                  <a:srgbClr val="0033CC"/>
                </a:solidFill>
              </a:rPr>
              <a:t>Thái</a:t>
            </a:r>
            <a:r>
              <a:rPr lang="en-US" sz="2800" dirty="0">
                <a:solidFill>
                  <a:srgbClr val="0033CC"/>
                </a:solidFill>
              </a:rPr>
              <a:t> </a:t>
            </a:r>
            <a:r>
              <a:rPr lang="en-US" sz="2800" dirty="0" err="1">
                <a:solidFill>
                  <a:srgbClr val="0033CC"/>
                </a:solidFill>
              </a:rPr>
              <a:t>Lan</a:t>
            </a:r>
            <a:endParaRPr lang="en-US" sz="2800" dirty="0">
              <a:solidFill>
                <a:srgbClr val="0033CC"/>
              </a:solidFill>
            </a:endParaRPr>
          </a:p>
        </p:txBody>
      </p:sp>
      <p:sp>
        <p:nvSpPr>
          <p:cNvPr id="8" name="Rectangle 7"/>
          <p:cNvSpPr/>
          <p:nvPr/>
        </p:nvSpPr>
        <p:spPr>
          <a:xfrm>
            <a:off x="5696135" y="3788950"/>
            <a:ext cx="2028119" cy="523220"/>
          </a:xfrm>
          <a:prstGeom prst="rect">
            <a:avLst/>
          </a:prstGeom>
          <a:ln>
            <a:solidFill>
              <a:srgbClr val="7030A0"/>
            </a:solidFill>
          </a:ln>
        </p:spPr>
        <p:txBody>
          <a:bodyPr wrap="none">
            <a:spAutoFit/>
          </a:bodyPr>
          <a:lstStyle/>
          <a:p>
            <a:r>
              <a:rPr lang="en-US" sz="2800" dirty="0">
                <a:solidFill>
                  <a:srgbClr val="0033CC"/>
                </a:solidFill>
              </a:rPr>
              <a:t>Cam-</a:t>
            </a:r>
            <a:r>
              <a:rPr lang="en-US" sz="2800" dirty="0" err="1">
                <a:solidFill>
                  <a:srgbClr val="0033CC"/>
                </a:solidFill>
              </a:rPr>
              <a:t>pu</a:t>
            </a:r>
            <a:r>
              <a:rPr lang="en-US" sz="2800" dirty="0">
                <a:solidFill>
                  <a:srgbClr val="0033CC"/>
                </a:solidFill>
              </a:rPr>
              <a:t>-chia</a:t>
            </a:r>
          </a:p>
        </p:txBody>
      </p:sp>
      <p:sp>
        <p:nvSpPr>
          <p:cNvPr id="9" name="Rectangle 8"/>
          <p:cNvSpPr/>
          <p:nvPr/>
        </p:nvSpPr>
        <p:spPr>
          <a:xfrm>
            <a:off x="5718247" y="4538990"/>
            <a:ext cx="2199895" cy="523220"/>
          </a:xfrm>
          <a:prstGeom prst="rect">
            <a:avLst/>
          </a:prstGeom>
          <a:ln>
            <a:solidFill>
              <a:srgbClr val="7030A0"/>
            </a:solidFill>
          </a:ln>
        </p:spPr>
        <p:txBody>
          <a:bodyPr wrap="square">
            <a:spAutoFit/>
          </a:bodyPr>
          <a:lstStyle/>
          <a:p>
            <a:r>
              <a:rPr lang="en-US" sz="2800" dirty="0" smtClean="0">
                <a:solidFill>
                  <a:srgbClr val="0033CC"/>
                </a:solidFill>
              </a:rPr>
              <a:t>Xi-</a:t>
            </a:r>
            <a:r>
              <a:rPr lang="en-US" sz="2800" dirty="0" err="1" smtClean="0">
                <a:solidFill>
                  <a:srgbClr val="0033CC"/>
                </a:solidFill>
              </a:rPr>
              <a:t>ga</a:t>
            </a:r>
            <a:r>
              <a:rPr lang="en-US" sz="2800" dirty="0" smtClean="0">
                <a:solidFill>
                  <a:srgbClr val="0033CC"/>
                </a:solidFill>
              </a:rPr>
              <a:t>-</a:t>
            </a:r>
            <a:r>
              <a:rPr lang="en-US" sz="2800" dirty="0" err="1" smtClean="0">
                <a:solidFill>
                  <a:srgbClr val="0033CC"/>
                </a:solidFill>
              </a:rPr>
              <a:t>po</a:t>
            </a:r>
            <a:r>
              <a:rPr lang="en-US" sz="2800" dirty="0" smtClean="0">
                <a:solidFill>
                  <a:srgbClr val="0033CC"/>
                </a:solidFill>
              </a:rPr>
              <a:t> </a:t>
            </a:r>
            <a:endParaRPr lang="en-US" sz="2800" dirty="0">
              <a:solidFill>
                <a:srgbClr val="0033CC"/>
              </a:solidFill>
            </a:endParaRPr>
          </a:p>
        </p:txBody>
      </p:sp>
      <p:sp>
        <p:nvSpPr>
          <p:cNvPr id="10" name="Rectangle 9"/>
          <p:cNvSpPr/>
          <p:nvPr/>
        </p:nvSpPr>
        <p:spPr>
          <a:xfrm>
            <a:off x="5769874" y="5224790"/>
            <a:ext cx="2069797" cy="523220"/>
          </a:xfrm>
          <a:prstGeom prst="rect">
            <a:avLst/>
          </a:prstGeom>
          <a:ln>
            <a:solidFill>
              <a:srgbClr val="7030A0"/>
            </a:solidFill>
          </a:ln>
        </p:spPr>
        <p:txBody>
          <a:bodyPr wrap="none">
            <a:spAutoFit/>
          </a:bodyPr>
          <a:lstStyle/>
          <a:p>
            <a:r>
              <a:rPr lang="en-US" sz="2800" dirty="0" smtClean="0">
                <a:solidFill>
                  <a:srgbClr val="0033CC"/>
                </a:solidFill>
              </a:rPr>
              <a:t>In-</a:t>
            </a:r>
            <a:r>
              <a:rPr lang="en-US" sz="2800" dirty="0" err="1" smtClean="0">
                <a:solidFill>
                  <a:srgbClr val="0033CC"/>
                </a:solidFill>
              </a:rPr>
              <a:t>đô</a:t>
            </a:r>
            <a:r>
              <a:rPr lang="en-US" sz="2800" dirty="0" smtClean="0">
                <a:solidFill>
                  <a:srgbClr val="0033CC"/>
                </a:solidFill>
              </a:rPr>
              <a:t>-</a:t>
            </a:r>
            <a:r>
              <a:rPr lang="en-US" sz="2800" dirty="0" err="1" smtClean="0">
                <a:solidFill>
                  <a:srgbClr val="0033CC"/>
                </a:solidFill>
              </a:rPr>
              <a:t>nê</a:t>
            </a:r>
            <a:r>
              <a:rPr lang="en-US" sz="2800" dirty="0" smtClean="0">
                <a:solidFill>
                  <a:srgbClr val="0033CC"/>
                </a:solidFill>
              </a:rPr>
              <a:t>-xi-a</a:t>
            </a:r>
            <a:endParaRPr lang="en-US" sz="2800" dirty="0">
              <a:solidFill>
                <a:srgbClr val="0033CC"/>
              </a:solidFill>
            </a:endParaRPr>
          </a:p>
        </p:txBody>
      </p:sp>
      <p:sp>
        <p:nvSpPr>
          <p:cNvPr id="11" name="Rectangle 10"/>
          <p:cNvSpPr/>
          <p:nvPr/>
        </p:nvSpPr>
        <p:spPr>
          <a:xfrm>
            <a:off x="5790600" y="5966803"/>
            <a:ext cx="1675459" cy="523220"/>
          </a:xfrm>
          <a:prstGeom prst="rect">
            <a:avLst/>
          </a:prstGeom>
          <a:ln>
            <a:solidFill>
              <a:srgbClr val="7030A0"/>
            </a:solidFill>
          </a:ln>
        </p:spPr>
        <p:txBody>
          <a:bodyPr wrap="none">
            <a:spAutoFit/>
          </a:bodyPr>
          <a:lstStyle/>
          <a:p>
            <a:r>
              <a:rPr lang="en-US" sz="2800" dirty="0" smtClean="0">
                <a:solidFill>
                  <a:srgbClr val="0033CC"/>
                </a:solidFill>
              </a:rPr>
              <a:t>Phi-</a:t>
            </a:r>
            <a:r>
              <a:rPr lang="en-US" sz="2800" dirty="0" err="1" smtClean="0">
                <a:solidFill>
                  <a:srgbClr val="0033CC"/>
                </a:solidFill>
              </a:rPr>
              <a:t>líp</a:t>
            </a:r>
            <a:r>
              <a:rPr lang="en-US" sz="2800" dirty="0" smtClean="0">
                <a:solidFill>
                  <a:srgbClr val="0033CC"/>
                </a:solidFill>
              </a:rPr>
              <a:t>-pin</a:t>
            </a:r>
            <a:endParaRPr lang="en-US" sz="2800" dirty="0">
              <a:solidFill>
                <a:srgbClr val="0033CC"/>
              </a:solidFill>
            </a:endParaRPr>
          </a:p>
        </p:txBody>
      </p:sp>
    </p:spTree>
    <p:extLst>
      <p:ext uri="{BB962C8B-B14F-4D97-AF65-F5344CB8AC3E}">
        <p14:creationId xmlns:p14="http://schemas.microsoft.com/office/powerpoint/2010/main" val="76246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381000" y="0"/>
            <a:ext cx="8229600" cy="685800"/>
          </a:xfrm>
        </p:spPr>
        <p:txBody>
          <a:bodyPr>
            <a:normAutofit/>
          </a:bodyPr>
          <a:lstStyle/>
          <a:p>
            <a:r>
              <a:rPr lang="en-US" sz="3200" b="1" u="sng" dirty="0" smtClean="0">
                <a:solidFill>
                  <a:srgbClr val="FF0000"/>
                </a:solidFill>
                <a:latin typeface="Times New Roman" pitchFamily="18" charset="0"/>
                <a:cs typeface="Times New Roman" pitchFamily="18" charset="0"/>
              </a:rPr>
              <a:t>HƯỚNG DẪN TỰ HỌC </a:t>
            </a:r>
            <a:r>
              <a:rPr lang="en-US" sz="3200" b="1" dirty="0" smtClean="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838200"/>
            <a:ext cx="9144000" cy="5867400"/>
          </a:xfrm>
        </p:spPr>
        <p:txBody>
          <a:bodyPr>
            <a:normAutofit lnSpcReduction="10000"/>
          </a:bodyPr>
          <a:lstStyle/>
          <a:p>
            <a:pPr marL="0" marR="0" indent="0" algn="just">
              <a:spcBef>
                <a:spcPts val="0"/>
              </a:spcBef>
              <a:spcAft>
                <a:spcPts val="0"/>
              </a:spcAft>
              <a:buNone/>
            </a:pPr>
            <a:r>
              <a:rPr lang="en-US" b="1" dirty="0" smtClean="0">
                <a:solidFill>
                  <a:srgbClr val="FF0000"/>
                </a:solidFill>
                <a:latin typeface="Times New Roman"/>
                <a:ea typeface="Times New Roman"/>
              </a:rPr>
              <a:t>a) </a:t>
            </a:r>
            <a:r>
              <a:rPr lang="en-US" b="1" dirty="0" err="1" smtClean="0">
                <a:solidFill>
                  <a:srgbClr val="FF0000"/>
                </a:solidFill>
                <a:latin typeface="Times New Roman"/>
                <a:ea typeface="Times New Roman"/>
              </a:rPr>
              <a:t>Bài</a:t>
            </a:r>
            <a:r>
              <a:rPr lang="en-US" b="1" dirty="0" smtClean="0">
                <a:solidFill>
                  <a:srgbClr val="FF0000"/>
                </a:solidFill>
                <a:latin typeface="Times New Roman"/>
                <a:ea typeface="Times New Roman"/>
              </a:rPr>
              <a:t> </a:t>
            </a:r>
            <a:r>
              <a:rPr lang="en-US" b="1" dirty="0" err="1">
                <a:solidFill>
                  <a:srgbClr val="FF0000"/>
                </a:solidFill>
                <a:latin typeface="Times New Roman"/>
                <a:ea typeface="Times New Roman"/>
              </a:rPr>
              <a:t>vừa</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học</a:t>
            </a:r>
            <a:r>
              <a:rPr lang="en-US" b="1" dirty="0" smtClean="0">
                <a:solidFill>
                  <a:srgbClr val="FF0000"/>
                </a:solidFill>
                <a:latin typeface="Times New Roman"/>
                <a:ea typeface="Times New Roman"/>
              </a:rPr>
              <a:t>:</a:t>
            </a:r>
            <a:endParaRPr lang="en-US" dirty="0">
              <a:solidFill>
                <a:srgbClr val="FF0000"/>
              </a:solidFill>
              <a:latin typeface="Times New Roman"/>
              <a:ea typeface="Times New Roman"/>
            </a:endParaRPr>
          </a:p>
          <a:p>
            <a:pPr marL="0" indent="0">
              <a:buNone/>
            </a:pPr>
            <a:r>
              <a:rPr lang="vi-VN" dirty="0">
                <a:solidFill>
                  <a:srgbClr val="0033CC"/>
                </a:solidFill>
                <a:latin typeface="Times New Roman" pitchFamily="18" charset="0"/>
                <a:cs typeface="Times New Roman" pitchFamily="18" charset="0"/>
              </a:rPr>
              <a:t>-Trình bày</a:t>
            </a:r>
            <a:r>
              <a:rPr lang="en-US" dirty="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được vị trí địa lý của </a:t>
            </a:r>
            <a:r>
              <a:rPr lang="en-US" dirty="0" err="1">
                <a:solidFill>
                  <a:srgbClr val="0033CC"/>
                </a:solidFill>
                <a:latin typeface="Times New Roman" pitchFamily="18" charset="0"/>
                <a:cs typeface="Times New Roman" pitchFamily="18" charset="0"/>
              </a:rPr>
              <a:t>khu</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vực</a:t>
            </a:r>
            <a:r>
              <a:rPr lang="en-US" dirty="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ĐôngNamÁ. </a:t>
            </a:r>
            <a:endParaRPr lang="en-US" dirty="0">
              <a:solidFill>
                <a:srgbClr val="0033CC"/>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-Trình bày được quá trình xuất hiện của các vương quốc cổ ở Đông Nam Á trước thế kỉ VII.</a:t>
            </a:r>
          </a:p>
          <a:p>
            <a:pPr marL="0" indent="0">
              <a:buNone/>
            </a:pPr>
            <a:r>
              <a:rPr lang="vi-VN" dirty="0">
                <a:solidFill>
                  <a:srgbClr val="0033CC"/>
                </a:solidFill>
                <a:latin typeface="Times New Roman" pitchFamily="18" charset="0"/>
                <a:cs typeface="Times New Roman" pitchFamily="18" charset="0"/>
              </a:rPr>
              <a:t>-Nêu được sự hình thành và phát triển ban đầu của các vương quốc phong kiến ở Đông Nam Á từ thế kỉ VII-X</a:t>
            </a:r>
            <a:r>
              <a:rPr lang="vi-VN" dirty="0" smtClean="0">
                <a:solidFill>
                  <a:srgbClr val="0033CC"/>
                </a:solidFill>
                <a:latin typeface="Times New Roman" pitchFamily="18" charset="0"/>
                <a:cs typeface="Times New Roman" pitchFamily="18" charset="0"/>
              </a:rPr>
              <a:t>.</a:t>
            </a:r>
            <a:endParaRPr lang="en-US" b="1" dirty="0" smtClean="0">
              <a:solidFill>
                <a:srgbClr val="FF0000"/>
              </a:solidFill>
              <a:latin typeface="Times New Roman"/>
              <a:ea typeface="Times New Roman"/>
            </a:endParaRPr>
          </a:p>
          <a:p>
            <a:pPr marL="0" marR="0" indent="0" algn="just">
              <a:spcBef>
                <a:spcPts val="0"/>
              </a:spcBef>
              <a:spcAft>
                <a:spcPts val="0"/>
              </a:spcAft>
              <a:buNone/>
            </a:pPr>
            <a:r>
              <a:rPr lang="en-US" b="1" dirty="0" smtClean="0">
                <a:solidFill>
                  <a:srgbClr val="FF0000"/>
                </a:solidFill>
                <a:latin typeface="Times New Roman"/>
                <a:ea typeface="Times New Roman"/>
              </a:rPr>
              <a:t>b</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Bài</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sắp</a:t>
            </a:r>
            <a:r>
              <a:rPr lang="en-US" b="1" dirty="0">
                <a:solidFill>
                  <a:srgbClr val="FF0000"/>
                </a:solidFill>
                <a:latin typeface="Times New Roman"/>
                <a:ea typeface="Times New Roman"/>
              </a:rPr>
              <a:t> </a:t>
            </a:r>
            <a:r>
              <a:rPr lang="en-US" b="1" dirty="0" err="1">
                <a:solidFill>
                  <a:srgbClr val="FF0000"/>
                </a:solidFill>
                <a:latin typeface="Times New Roman"/>
                <a:ea typeface="Times New Roman"/>
              </a:rPr>
              <a:t>học</a:t>
            </a:r>
            <a:r>
              <a:rPr lang="en-US" b="1" dirty="0">
                <a:solidFill>
                  <a:srgbClr val="FF0000"/>
                </a:solidFill>
                <a:latin typeface="Times New Roman"/>
                <a:ea typeface="Times New Roman"/>
              </a:rPr>
              <a:t>:</a:t>
            </a:r>
            <a:endParaRPr lang="en-US" dirty="0">
              <a:solidFill>
                <a:srgbClr val="FF0000"/>
              </a:solidFill>
              <a:latin typeface="Times New Roman"/>
              <a:ea typeface="Times New Roman"/>
            </a:endParaRPr>
          </a:p>
          <a:p>
            <a:pPr marL="0" indent="0">
              <a:buNone/>
            </a:pPr>
            <a:r>
              <a:rPr lang="en-US" dirty="0" err="1" smtClean="0">
                <a:solidFill>
                  <a:srgbClr val="0033CC"/>
                </a:solidFill>
                <a:latin typeface="Times New Roman" pitchFamily="18" charset="0"/>
                <a:cs typeface="Times New Roman" pitchFamily="18" charset="0"/>
              </a:rPr>
              <a:t>Chương</a:t>
            </a:r>
            <a:r>
              <a:rPr lang="en-US" dirty="0" smtClean="0">
                <a:solidFill>
                  <a:srgbClr val="0033CC"/>
                </a:solidFill>
                <a:latin typeface="Times New Roman" pitchFamily="18" charset="0"/>
                <a:cs typeface="Times New Roman" pitchFamily="18" charset="0"/>
              </a:rPr>
              <a:t> V. </a:t>
            </a:r>
            <a:r>
              <a:rPr lang="en-US" dirty="0" err="1" smtClean="0">
                <a:solidFill>
                  <a:srgbClr val="0033CC"/>
                </a:solidFill>
                <a:latin typeface="Times New Roman" pitchFamily="18" charset="0"/>
                <a:cs typeface="Times New Roman" pitchFamily="18" charset="0"/>
              </a:rPr>
              <a:t>Việt</a:t>
            </a:r>
            <a:r>
              <a:rPr lang="en-US" dirty="0" smtClean="0">
                <a:solidFill>
                  <a:srgbClr val="0033CC"/>
                </a:solidFill>
                <a:latin typeface="Times New Roman" pitchFamily="18" charset="0"/>
                <a:cs typeface="Times New Roman" pitchFamily="18" charset="0"/>
              </a:rPr>
              <a:t> Nam </a:t>
            </a:r>
            <a:r>
              <a:rPr lang="en-US" dirty="0" err="1" smtClean="0">
                <a:solidFill>
                  <a:srgbClr val="0033CC"/>
                </a:solidFill>
                <a:latin typeface="Times New Roman" pitchFamily="18" charset="0"/>
                <a:cs typeface="Times New Roman" pitchFamily="18" charset="0"/>
              </a:rPr>
              <a:t>từ</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khoảng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thế</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kỉ</a:t>
            </a:r>
            <a:r>
              <a:rPr lang="en-US" dirty="0" smtClean="0">
                <a:solidFill>
                  <a:srgbClr val="0033CC"/>
                </a:solidFill>
                <a:latin typeface="Times New Roman" pitchFamily="18" charset="0"/>
                <a:cs typeface="Times New Roman" pitchFamily="18" charset="0"/>
              </a:rPr>
              <a:t> VII TCN </a:t>
            </a:r>
            <a:r>
              <a:rPr lang="en-US" dirty="0" err="1" smtClean="0">
                <a:solidFill>
                  <a:srgbClr val="0033CC"/>
                </a:solidFill>
                <a:latin typeface="Times New Roman" pitchFamily="18" charset="0"/>
                <a:cs typeface="Times New Roman" pitchFamily="18" charset="0"/>
              </a:rPr>
              <a:t>đến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đầu</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thế</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kỉ</a:t>
            </a:r>
            <a:r>
              <a:rPr lang="en-US" dirty="0" smtClean="0">
                <a:solidFill>
                  <a:srgbClr val="0033CC"/>
                </a:solidFill>
                <a:latin typeface="Times New Roman" pitchFamily="18" charset="0"/>
                <a:cs typeface="Times New Roman" pitchFamily="18" charset="0"/>
              </a:rPr>
              <a:t> X</a:t>
            </a:r>
          </a:p>
          <a:p>
            <a:pPr marL="0" indent="0">
              <a:buNone/>
            </a:pPr>
            <a:r>
              <a:rPr lang="vi-VN" dirty="0">
                <a:solidFill>
                  <a:srgbClr val="0033CC"/>
                </a:solidFill>
                <a:latin typeface="Times New Roman" pitchFamily="18" charset="0"/>
                <a:cs typeface="Times New Roman" pitchFamily="18" charset="0"/>
              </a:rPr>
              <a:t>Bài 14. Nhà nước Văn Lang, Âu Lạc</a:t>
            </a:r>
            <a:endParaRPr lang="en-US" dirty="0">
              <a:solidFill>
                <a:srgbClr val="0033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981200"/>
          </a:xfrm>
        </p:spPr>
        <p:txBody>
          <a:bodyPr>
            <a:normAutofit fontScale="90000"/>
          </a:bodyPr>
          <a:lstStyle/>
          <a:p>
            <a:r>
              <a:rPr lang="en-US" sz="2800" b="1" dirty="0" smtClean="0">
                <a:solidFill>
                  <a:srgbClr val="FF0000"/>
                </a:solidFill>
                <a:latin typeface="Times New Roman" pitchFamily="18" charset="0"/>
                <a:cs typeface="Times New Roman" pitchFamily="18" charset="0"/>
              </a:rPr>
              <a:t/>
            </a:r>
            <a:br>
              <a:rPr lang="en-US" sz="2800" b="1" dirty="0" smtClean="0">
                <a:solidFill>
                  <a:srgbClr val="FF000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
            </a:r>
            <a:br>
              <a:rPr lang="en-US" sz="2800" b="1" dirty="0">
                <a:solidFill>
                  <a:srgbClr val="FF0000"/>
                </a:solidFill>
                <a:latin typeface="Times New Roman" pitchFamily="18" charset="0"/>
                <a:cs typeface="Times New Roman" pitchFamily="18" charset="0"/>
              </a:rPr>
            </a:br>
            <a:r>
              <a:rPr lang="vi-VN" sz="4000" b="1"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Vận</a:t>
            </a:r>
            <a:r>
              <a:rPr lang="en-US" sz="4000" b="1" u="sng" dirty="0" smtClean="0">
                <a:solidFill>
                  <a:srgbClr val="FF0000"/>
                </a:solidFill>
                <a:latin typeface="Times New Roman" pitchFamily="18" charset="0"/>
                <a:cs typeface="Times New Roman" pitchFamily="18" charset="0"/>
              </a:rPr>
              <a:t> </a:t>
            </a:r>
            <a:r>
              <a:rPr lang="en-US" sz="4000" b="1" u="sng" dirty="0" err="1" smtClean="0">
                <a:solidFill>
                  <a:srgbClr val="FF0000"/>
                </a:solidFill>
                <a:latin typeface="Times New Roman" pitchFamily="18" charset="0"/>
                <a:cs typeface="Times New Roman" pitchFamily="18" charset="0"/>
              </a:rPr>
              <a:t>dụng</a:t>
            </a:r>
            <a:r>
              <a:rPr lang="en-US" sz="4000" b="1" u="sng" dirty="0" smtClean="0">
                <a:solidFill>
                  <a:srgbClr val="FF0000"/>
                </a:solidFill>
                <a:latin typeface="Times New Roman" pitchFamily="18" charset="0"/>
                <a:cs typeface="Times New Roman" pitchFamily="18" charset="0"/>
              </a:rPr>
              <a:t>: </a:t>
            </a:r>
            <a:r>
              <a:rPr lang="vi-VN" sz="3100" b="1" dirty="0" smtClean="0">
                <a:solidFill>
                  <a:srgbClr val="FF0000"/>
                </a:solidFill>
                <a:latin typeface="Times New Roman" pitchFamily="18" charset="0"/>
                <a:cs typeface="Times New Roman" pitchFamily="18" charset="0"/>
              </a:rPr>
              <a:t>Sông </a:t>
            </a:r>
            <a:r>
              <a:rPr lang="vi-VN" sz="3100" b="1" dirty="0">
                <a:solidFill>
                  <a:srgbClr val="FF0000"/>
                </a:solidFill>
                <a:latin typeface="Times New Roman" pitchFamily="18" charset="0"/>
                <a:cs typeface="Times New Roman" pitchFamily="18" charset="0"/>
              </a:rPr>
              <a:t>Mê Công gắn bó với lịch sử của những vương quốc cổ nào? Những vương quốc đó thuộc về các quốc gia nào ngày nay? Tham khảo thêm lược đồ 13.1 và 12.1 cho các câu trả lời của </a:t>
            </a:r>
            <a:r>
              <a:rPr lang="vi-VN" sz="3100" b="1" dirty="0" smtClean="0">
                <a:solidFill>
                  <a:srgbClr val="FF0000"/>
                </a:solidFill>
                <a:latin typeface="Times New Roman" pitchFamily="18" charset="0"/>
                <a:cs typeface="Times New Roman" pitchFamily="18" charset="0"/>
              </a:rPr>
              <a:t>em</a:t>
            </a:r>
            <a:r>
              <a:rPr lang="en-US" sz="3100" b="1" dirty="0" smtClean="0">
                <a:solidFill>
                  <a:srgbClr val="FF0000"/>
                </a:solidFill>
                <a:latin typeface="Times New Roman" pitchFamily="18" charset="0"/>
                <a:cs typeface="Times New Roman" pitchFamily="18" charset="0"/>
              </a:rPr>
              <a:t/>
            </a:r>
            <a:br>
              <a:rPr lang="en-US" sz="3100" b="1" dirty="0" smtClean="0">
                <a:solidFill>
                  <a:srgbClr val="FF0000"/>
                </a:solidFill>
                <a:latin typeface="Times New Roman" pitchFamily="18" charset="0"/>
                <a:cs typeface="Times New Roman" pitchFamily="18" charset="0"/>
              </a:rPr>
            </a:br>
            <a:r>
              <a:rPr lang="vi-VN" sz="2800" b="1" dirty="0">
                <a:solidFill>
                  <a:srgbClr val="FF0000"/>
                </a:solidFill>
                <a:latin typeface="Times New Roman" pitchFamily="18" charset="0"/>
                <a:cs typeface="Times New Roman" pitchFamily="18" charset="0"/>
              </a:rPr>
              <a:t/>
            </a:r>
            <a:br>
              <a:rPr lang="vi-VN" sz="2800" b="1" dirty="0">
                <a:solidFill>
                  <a:srgbClr val="FF0000"/>
                </a:solidFill>
                <a:latin typeface="Times New Roman" pitchFamily="18" charset="0"/>
                <a:cs typeface="Times New Roman" pitchFamily="18" charset="0"/>
              </a:rPr>
            </a:b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479" y="2166079"/>
            <a:ext cx="9144000" cy="4724400"/>
          </a:xfrm>
        </p:spPr>
        <p:txBody>
          <a:bodyPr>
            <a:noAutofit/>
          </a:bodyPr>
          <a:lstStyle/>
          <a:p>
            <a:pPr marL="0" indent="0">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Sông Mê Công gắn bó với lịch sử của những vương quốc cổ như: </a:t>
            </a:r>
          </a:p>
          <a:p>
            <a:pPr marL="0" indent="0">
              <a:buNone/>
            </a:pPr>
            <a:r>
              <a:rPr lang="vi-VN" sz="2800" b="1" dirty="0" smtClean="0">
                <a:solidFill>
                  <a:srgbClr val="0033CC"/>
                </a:solidFill>
                <a:latin typeface="Times New Roman" pitchFamily="18" charset="0"/>
                <a:cs typeface="Times New Roman" pitchFamily="18" charset="0"/>
              </a:rPr>
              <a:t>- Ch</a:t>
            </a:r>
            <a:r>
              <a:rPr lang="en-US" sz="2800" b="1" dirty="0">
                <a:solidFill>
                  <a:srgbClr val="0033CC"/>
                </a:solidFill>
                <a:latin typeface="Times New Roman" pitchFamily="18" charset="0"/>
                <a:cs typeface="Times New Roman" pitchFamily="18" charset="0"/>
              </a:rPr>
              <a:t>ă</a:t>
            </a:r>
            <a:r>
              <a:rPr lang="vi-VN" sz="2800" b="1" dirty="0" smtClean="0">
                <a:solidFill>
                  <a:srgbClr val="0033CC"/>
                </a:solidFill>
                <a:latin typeface="Times New Roman" pitchFamily="18" charset="0"/>
                <a:cs typeface="Times New Roman" pitchFamily="18" charset="0"/>
              </a:rPr>
              <a:t>m</a:t>
            </a:r>
            <a:r>
              <a:rPr lang="en-US" sz="2800" b="1" dirty="0" smtClean="0">
                <a:solidFill>
                  <a:srgbClr val="0033CC"/>
                </a:solidFill>
                <a:latin typeface="Times New Roman" pitchFamily="18" charset="0"/>
                <a:cs typeface="Times New Roman" pitchFamily="18" charset="0"/>
              </a:rPr>
              <a:t>-</a:t>
            </a:r>
            <a:r>
              <a:rPr lang="vi-VN" sz="2800" b="1" dirty="0" smtClean="0">
                <a:solidFill>
                  <a:srgbClr val="0033CC"/>
                </a:solidFill>
                <a:latin typeface="Times New Roman" pitchFamily="18" charset="0"/>
                <a:cs typeface="Times New Roman" pitchFamily="18" charset="0"/>
              </a:rPr>
              <a:t>pa</a:t>
            </a:r>
            <a:endParaRPr lang="vi-VN" sz="2800" b="1" dirty="0">
              <a:solidFill>
                <a:srgbClr val="0033CC"/>
              </a:solidFill>
              <a:latin typeface="Times New Roman" pitchFamily="18" charset="0"/>
              <a:cs typeface="Times New Roman" pitchFamily="18" charset="0"/>
            </a:endParaRPr>
          </a:p>
          <a:p>
            <a:pPr marL="0" indent="0">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Phù Nam</a:t>
            </a:r>
          </a:p>
          <a:p>
            <a:pPr marL="0" indent="0">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Chân Lạp</a:t>
            </a:r>
          </a:p>
          <a:p>
            <a:pPr marL="0" indent="0">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Những vương quốc đó thuộc về các quốc gia ngày nay như:</a:t>
            </a:r>
          </a:p>
          <a:p>
            <a:pPr marL="0" indent="0">
              <a:buNone/>
            </a:pPr>
            <a:r>
              <a:rPr lang="vi-VN" sz="2800" b="1" dirty="0" smtClean="0">
                <a:solidFill>
                  <a:srgbClr val="0033CC"/>
                </a:solidFill>
                <a:latin typeface="Times New Roman" pitchFamily="18" charset="0"/>
                <a:cs typeface="Times New Roman" pitchFamily="18" charset="0"/>
              </a:rPr>
              <a:t>- Ch</a:t>
            </a:r>
            <a:r>
              <a:rPr lang="en-US" sz="2800" b="1" dirty="0">
                <a:solidFill>
                  <a:srgbClr val="0033CC"/>
                </a:solidFill>
                <a:latin typeface="Times New Roman" pitchFamily="18" charset="0"/>
                <a:cs typeface="Times New Roman" pitchFamily="18" charset="0"/>
              </a:rPr>
              <a:t>ă</a:t>
            </a:r>
            <a:r>
              <a:rPr lang="vi-VN" sz="2800" b="1" dirty="0" smtClean="0">
                <a:solidFill>
                  <a:srgbClr val="0033CC"/>
                </a:solidFill>
                <a:latin typeface="Times New Roman" pitchFamily="18" charset="0"/>
                <a:cs typeface="Times New Roman" pitchFamily="18" charset="0"/>
              </a:rPr>
              <a:t>m</a:t>
            </a:r>
            <a:r>
              <a:rPr lang="en-US" sz="2800" b="1" dirty="0" smtClean="0">
                <a:solidFill>
                  <a:srgbClr val="0033CC"/>
                </a:solidFill>
                <a:latin typeface="Times New Roman" pitchFamily="18" charset="0"/>
                <a:cs typeface="Times New Roman" pitchFamily="18" charset="0"/>
              </a:rPr>
              <a:t>-</a:t>
            </a:r>
            <a:r>
              <a:rPr lang="vi-VN" sz="2800" b="1" dirty="0" smtClean="0">
                <a:solidFill>
                  <a:srgbClr val="0033CC"/>
                </a:solidFill>
                <a:latin typeface="Times New Roman" pitchFamily="18" charset="0"/>
                <a:cs typeface="Times New Roman" pitchFamily="18" charset="0"/>
              </a:rPr>
              <a:t>pa </a:t>
            </a:r>
            <a:r>
              <a:rPr lang="vi-VN" sz="2800" b="1" dirty="0">
                <a:solidFill>
                  <a:srgbClr val="0033CC"/>
                </a:solidFill>
                <a:latin typeface="Times New Roman" pitchFamily="18" charset="0"/>
                <a:cs typeface="Times New Roman" pitchFamily="18" charset="0"/>
              </a:rPr>
              <a:t>, Phù Nam </a:t>
            </a: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thuộc Việt Nam</a:t>
            </a:r>
          </a:p>
          <a:p>
            <a:pPr marL="0" indent="0">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Chân Lạp </a:t>
            </a:r>
            <a:r>
              <a:rPr lang="en-US" sz="2800" b="1" dirty="0" err="1" smtClean="0">
                <a:solidFill>
                  <a:srgbClr val="0033CC"/>
                </a:solidFill>
                <a:latin typeface="Times New Roman" pitchFamily="18" charset="0"/>
                <a:cs typeface="Times New Roman" pitchFamily="18" charset="0"/>
              </a:rPr>
              <a:t>thuộc</a:t>
            </a:r>
            <a:r>
              <a:rPr lang="vi-VN" sz="2800" b="1" dirty="0" smtClean="0">
                <a:solidFill>
                  <a:srgbClr val="0033CC"/>
                </a:solidFill>
                <a:latin typeface="Times New Roman" pitchFamily="18" charset="0"/>
                <a:cs typeface="Times New Roman" pitchFamily="18" charset="0"/>
              </a:rPr>
              <a:t> Cam</a:t>
            </a:r>
            <a:r>
              <a:rPr lang="en-US" sz="2800" b="1" dirty="0" smtClean="0">
                <a:solidFill>
                  <a:srgbClr val="0033CC"/>
                </a:solidFill>
                <a:latin typeface="Times New Roman" pitchFamily="18" charset="0"/>
                <a:cs typeface="Times New Roman" pitchFamily="18" charset="0"/>
              </a:rPr>
              <a:t>-</a:t>
            </a:r>
            <a:r>
              <a:rPr lang="vi-VN" sz="2800" b="1" dirty="0" smtClean="0">
                <a:solidFill>
                  <a:srgbClr val="0033CC"/>
                </a:solidFill>
                <a:latin typeface="Times New Roman" pitchFamily="18" charset="0"/>
                <a:cs typeface="Times New Roman" pitchFamily="18" charset="0"/>
              </a:rPr>
              <a:t>pu</a:t>
            </a:r>
            <a:r>
              <a:rPr lang="en-US" sz="2800" b="1" dirty="0">
                <a:solidFill>
                  <a:srgbClr val="0033CC"/>
                </a:solidFill>
                <a:latin typeface="Times New Roman" pitchFamily="18" charset="0"/>
                <a:cs typeface="Times New Roman" pitchFamily="18" charset="0"/>
              </a:rPr>
              <a:t>-</a:t>
            </a:r>
            <a:r>
              <a:rPr lang="vi-VN" sz="2800" b="1" dirty="0" smtClean="0">
                <a:solidFill>
                  <a:srgbClr val="0033CC"/>
                </a:solidFill>
                <a:latin typeface="Times New Roman" pitchFamily="18" charset="0"/>
                <a:cs typeface="Times New Roman" pitchFamily="18" charset="0"/>
              </a:rPr>
              <a:t>chia</a:t>
            </a:r>
            <a:endParaRPr lang="vi-VN" sz="2800"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1484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9220200"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591580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122218"/>
            <a:ext cx="9448800" cy="5735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732494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0600"/>
            <a:ext cx="9296399" cy="586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4016168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9220199"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110973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1554</Words>
  <Application>Microsoft Office PowerPoint</Application>
  <PresentationFormat>On-screen Show (4:3)</PresentationFormat>
  <Paragraphs>219</Paragraphs>
  <Slides>58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Cambria</vt:lpstr>
      <vt:lpstr>Times New Roman</vt:lpstr>
      <vt:lpstr>Office Theme</vt:lpstr>
      <vt:lpstr>Ghi tên quốc gia(nước)qua quan sát lá cờ của các quốc gia.</vt:lpstr>
      <vt:lpstr>PowerPoint Presentation</vt:lpstr>
      <vt:lpstr>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HẾT GIỜ</vt:lpstr>
      <vt:lpstr>1- BRU NÂY</vt:lpstr>
      <vt:lpstr>2- CAM PU CHIA </vt:lpstr>
      <vt:lpstr>3- ĐÔNG TI MO</vt:lpstr>
      <vt:lpstr>4- IN ĐÔ NÊ XI A</vt:lpstr>
      <vt:lpstr>5- LÀO</vt:lpstr>
      <vt:lpstr>6-MA LAI XI A</vt:lpstr>
      <vt:lpstr>7-MI AN MA</vt:lpstr>
      <vt:lpstr>8-PHI LÍP PIN</vt:lpstr>
      <vt:lpstr>9-THÁI LAN</vt:lpstr>
      <vt:lpstr>10-VIỆT NAM</vt:lpstr>
      <vt:lpstr>11-XIN GA PO</vt:lpstr>
      <vt:lpstr>ĐÁP ÁN</vt:lpstr>
      <vt:lpstr>PowerPoint Presentation</vt:lpstr>
      <vt:lpstr>KẾT THÚC TRÒ CHƠI</vt:lpstr>
      <vt:lpstr> CHƯƠNG 4 ĐÔNG NAM Á TỪ NHƯNG THẾ KỈ TIẾP GIÁP CÔNG NGUYÊN ĐẾN THẾ KỈ X </vt:lpstr>
      <vt:lpstr> Tiết 24,25- BÀI 12. CÁC VƯƠNG QUỐC Ở ĐÔNG NAM Á TRƯỚC THẾ KỈ X </vt:lpstr>
      <vt:lpstr>MỤC TIÊU</vt:lpstr>
      <vt:lpstr> Tiết 24,25- BÀI 12. CÁC VƯƠNG QUỐC Ở ĐÔNG NAM Á TRƯỚC THẾ KỈ X </vt:lpstr>
      <vt:lpstr> Tiết 24,25- BÀI 12. CÁC VƯƠNG QUỐC Ở ĐÔNG NAM Á TRƯỚC THẾ KỈ X </vt:lpstr>
      <vt:lpstr>PowerPoint Presentation</vt:lpstr>
      <vt:lpstr>PowerPoint Presentation</vt:lpstr>
      <vt:lpstr>  Em hãy trình bày vị trí địa lí của khu vực Đông Nam Á. </vt:lpstr>
      <vt:lpstr>  Em hãy trình bày vị trí địa lí của khu vực Đông Nam Á. </vt:lpstr>
      <vt:lpstr> Tiết 24,25- BÀI 12. CÁC VƯƠNG QUỐC Ở ĐÔNG NAM Á TRƯỚC THẾ KỈ X </vt:lpstr>
      <vt:lpstr> Tiết 24,25- BÀI 12. CÁC VƯƠNG QUỐC Ở ĐÔNG NAM Á TRƯỚC THẾ KỈ X </vt:lpstr>
      <vt:lpstr>PowerPoint Presentation</vt:lpstr>
      <vt:lpstr>PowerPoint Presentation</vt:lpstr>
      <vt:lpstr>PowerPoint Presentation</vt:lpstr>
      <vt:lpstr> Tiết 24,25- BÀI 12. CÁC VƯƠNG QUỐC Ở ĐÔNG NAM Á TRƯỚC THẾ KỈ X </vt:lpstr>
      <vt:lpstr>Luyện tập:Hoàn thành bảng dưới đây</vt:lpstr>
      <vt:lpstr> Sông Mê Công gắn bó với lịch sử của những vương quốc cổ nào? Những vương quốc đó thuộc về các quốc gia nào ngày nay? Tham khảo thêm lược đồ 13.1 và 12.1 cho các câu trả lời của em. </vt:lpstr>
      <vt:lpstr>PowerPoint Presentation</vt:lpstr>
      <vt:lpstr> Tiết 24,25- BÀI 12. CÁC VƯƠNG QUỐC Ở ĐÔNG NAM Á TRƯỚC THẾ KỈ X </vt:lpstr>
      <vt:lpstr>PowerPoint Presentation</vt:lpstr>
      <vt:lpstr>PowerPoint Presentation</vt:lpstr>
      <vt:lpstr>PowerPoint Presentation</vt:lpstr>
      <vt:lpstr>Sự hình thành và phát triển của các vương quốc phong kiến Đông Nam Á từ thế kỉ VII đến thế kỉ X như thế nào ?</vt:lpstr>
      <vt:lpstr> Tiết 24,25- BÀI 12. CÁC VƯƠNG QUỐC Ở ĐÔNG NAM Á TRƯỚC THẾ KỈ X </vt:lpstr>
      <vt:lpstr>LUYỆN TẬP</vt:lpstr>
      <vt:lpstr>Hoàn thành bảng dưới đây</vt:lpstr>
      <vt:lpstr>Hoàn thành bảng thống kê dưới đây</vt:lpstr>
      <vt:lpstr>HƯỚNG DẪN TỰ HỌC  </vt:lpstr>
      <vt:lpstr>   Vận dụng: Sông Mê Công gắn bó với lịch sử của những vương quốc cổ nào? Những vương quốc đó thuộc về các quốc gia nào ngày nay? Tham khảo thêm lược đồ 13.1 và 12.1 cho các câu trả lời của em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21AK22</cp:lastModifiedBy>
  <cp:revision>376</cp:revision>
  <dcterms:created xsi:type="dcterms:W3CDTF">2006-08-16T00:00:00Z</dcterms:created>
  <dcterms:modified xsi:type="dcterms:W3CDTF">2025-01-15T22:55:45Z</dcterms:modified>
</cp:coreProperties>
</file>