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60" r:id="rId4"/>
    <p:sldId id="301" r:id="rId5"/>
    <p:sldId id="261" r:id="rId6"/>
    <p:sldId id="262" r:id="rId7"/>
    <p:sldId id="263" r:id="rId8"/>
    <p:sldId id="302" r:id="rId9"/>
    <p:sldId id="264" r:id="rId10"/>
    <p:sldId id="303" r:id="rId11"/>
    <p:sldId id="265" r:id="rId12"/>
    <p:sldId id="266" r:id="rId13"/>
    <p:sldId id="267" r:id="rId14"/>
    <p:sldId id="270" r:id="rId15"/>
    <p:sldId id="272" r:id="rId16"/>
    <p:sldId id="273" r:id="rId17"/>
    <p:sldId id="274" r:id="rId18"/>
    <p:sldId id="276" r:id="rId19"/>
    <p:sldId id="278" r:id="rId20"/>
    <p:sldId id="277" r:id="rId21"/>
    <p:sldId id="280" r:id="rId22"/>
    <p:sldId id="299" r:id="rId23"/>
    <p:sldId id="283" r:id="rId24"/>
    <p:sldId id="284" r:id="rId25"/>
    <p:sldId id="285" r:id="rId26"/>
    <p:sldId id="286" r:id="rId27"/>
    <p:sldId id="287" r:id="rId28"/>
    <p:sldId id="288" r:id="rId29"/>
    <p:sldId id="289" r:id="rId30"/>
    <p:sldId id="290" r:id="rId31"/>
    <p:sldId id="291" r:id="rId32"/>
    <p:sldId id="292" r:id="rId33"/>
    <p:sldId id="293" r:id="rId34"/>
    <p:sldId id="300" r:id="rId35"/>
    <p:sldId id="294"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7" autoAdjust="0"/>
    <p:restoredTop sz="94660"/>
  </p:normalViewPr>
  <p:slideViewPr>
    <p:cSldViewPr snapToGrid="0">
      <p:cViewPr>
        <p:scale>
          <a:sx n="79" d="100"/>
          <a:sy n="79"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49C25-AD6E-43CB-8D6F-D64C9936254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27CDF23-5065-43F3-A86B-1539CEB7819A}">
      <dgm:prSet phldrT="[Text]"/>
      <dgm:spPr/>
      <dgm:t>
        <a:bodyPr/>
        <a:lstStyle/>
        <a:p>
          <a:r>
            <a:rPr lang="en-US" dirty="0" err="1" smtClean="0"/>
            <a:t>Đọc</a:t>
          </a:r>
          <a:r>
            <a:rPr lang="en-US" dirty="0" smtClean="0"/>
            <a:t> </a:t>
          </a:r>
          <a:r>
            <a:rPr lang="en-US" dirty="0" err="1" smtClean="0"/>
            <a:t>sách</a:t>
          </a:r>
          <a:endParaRPr lang="en-US" dirty="0"/>
        </a:p>
      </dgm:t>
    </dgm:pt>
    <dgm:pt modelId="{ED91D8DE-DF92-439F-9E82-3A72BA4AB1F0}" type="parTrans" cxnId="{C1A5102F-BA7E-409C-B8DF-BEEBB513C090}">
      <dgm:prSet/>
      <dgm:spPr/>
      <dgm:t>
        <a:bodyPr/>
        <a:lstStyle/>
        <a:p>
          <a:endParaRPr lang="en-US"/>
        </a:p>
      </dgm:t>
    </dgm:pt>
    <dgm:pt modelId="{175D4F0E-61F5-4614-AFEC-4BD41AE473EE}" type="sibTrans" cxnId="{C1A5102F-BA7E-409C-B8DF-BEEBB513C090}">
      <dgm:prSet/>
      <dgm:spPr/>
      <dgm:t>
        <a:bodyPr/>
        <a:lstStyle/>
        <a:p>
          <a:endParaRPr lang="en-US"/>
        </a:p>
      </dgm:t>
    </dgm:pt>
    <dgm:pt modelId="{11D408FD-F835-4023-8AA8-0EFFF1A81076}">
      <dgm:prSet phldrT="[Text]"/>
      <dgm:spPr/>
      <dgm:t>
        <a:bodyPr/>
        <a:lstStyle/>
        <a:p>
          <a:r>
            <a:rPr lang="en-US" dirty="0" err="1" smtClean="0"/>
            <a:t>Đi</a:t>
          </a:r>
          <a:r>
            <a:rPr lang="en-US" dirty="0" smtClean="0"/>
            <a:t> </a:t>
          </a:r>
          <a:r>
            <a:rPr lang="en-US" dirty="0" err="1" smtClean="0"/>
            <a:t>học</a:t>
          </a:r>
          <a:endParaRPr lang="en-US" dirty="0"/>
        </a:p>
      </dgm:t>
    </dgm:pt>
    <dgm:pt modelId="{48221944-0033-4710-9412-CC417CD7F607}" type="parTrans" cxnId="{97E8DCFA-CC38-4F89-898B-727A90D559A4}">
      <dgm:prSet/>
      <dgm:spPr/>
      <dgm:t>
        <a:bodyPr/>
        <a:lstStyle/>
        <a:p>
          <a:endParaRPr lang="en-US"/>
        </a:p>
      </dgm:t>
    </dgm:pt>
    <dgm:pt modelId="{BF79D76D-7914-4776-8C58-1BA91898AF71}" type="sibTrans" cxnId="{97E8DCFA-CC38-4F89-898B-727A90D559A4}">
      <dgm:prSet/>
      <dgm:spPr/>
      <dgm:t>
        <a:bodyPr/>
        <a:lstStyle/>
        <a:p>
          <a:endParaRPr lang="en-US"/>
        </a:p>
      </dgm:t>
    </dgm:pt>
    <dgm:pt modelId="{EF519128-1A14-4BEA-B0BD-F1FFFFD90C03}">
      <dgm:prSet phldrT="[Text]"/>
      <dgm:spPr/>
      <dgm:t>
        <a:bodyPr/>
        <a:lstStyle/>
        <a:p>
          <a:r>
            <a:rPr lang="en-US" dirty="0" err="1" smtClean="0"/>
            <a:t>Tự</a:t>
          </a:r>
          <a:r>
            <a:rPr lang="en-US" dirty="0" smtClean="0"/>
            <a:t> </a:t>
          </a:r>
          <a:r>
            <a:rPr lang="en-US" dirty="0" err="1" smtClean="0"/>
            <a:t>học</a:t>
          </a:r>
          <a:endParaRPr lang="en-US" dirty="0"/>
        </a:p>
      </dgm:t>
    </dgm:pt>
    <dgm:pt modelId="{9BF88030-1ED0-4304-B8CB-25B15D242106}" type="parTrans" cxnId="{8C37B9C4-9AB9-44F2-9409-FFAFEADFDDD2}">
      <dgm:prSet/>
      <dgm:spPr/>
      <dgm:t>
        <a:bodyPr/>
        <a:lstStyle/>
        <a:p>
          <a:endParaRPr lang="en-US"/>
        </a:p>
      </dgm:t>
    </dgm:pt>
    <dgm:pt modelId="{494E3CA2-3E64-4650-952A-ECBA358BB683}" type="sibTrans" cxnId="{8C37B9C4-9AB9-44F2-9409-FFAFEADFDDD2}">
      <dgm:prSet/>
      <dgm:spPr/>
      <dgm:t>
        <a:bodyPr/>
        <a:lstStyle/>
        <a:p>
          <a:endParaRPr lang="en-US"/>
        </a:p>
      </dgm:t>
    </dgm:pt>
    <dgm:pt modelId="{9DCAFADB-CB0D-4F6D-8E40-02442029CCF6}" type="pres">
      <dgm:prSet presAssocID="{42649C25-AD6E-43CB-8D6F-D64C99362540}" presName="cycle" presStyleCnt="0">
        <dgm:presLayoutVars>
          <dgm:dir/>
          <dgm:resizeHandles val="exact"/>
        </dgm:presLayoutVars>
      </dgm:prSet>
      <dgm:spPr/>
      <dgm:t>
        <a:bodyPr/>
        <a:lstStyle/>
        <a:p>
          <a:endParaRPr lang="en-US"/>
        </a:p>
      </dgm:t>
    </dgm:pt>
    <dgm:pt modelId="{984CCA71-3E3F-4077-9CC3-E932F55FDDEB}" type="pres">
      <dgm:prSet presAssocID="{727CDF23-5065-43F3-A86B-1539CEB7819A}" presName="dummy" presStyleCnt="0"/>
      <dgm:spPr/>
    </dgm:pt>
    <dgm:pt modelId="{38B70CE3-A48A-4CDF-B1B8-8C9A09F1C9A1}" type="pres">
      <dgm:prSet presAssocID="{727CDF23-5065-43F3-A86B-1539CEB7819A}" presName="node" presStyleLbl="revTx" presStyleIdx="0" presStyleCnt="3">
        <dgm:presLayoutVars>
          <dgm:bulletEnabled val="1"/>
        </dgm:presLayoutVars>
      </dgm:prSet>
      <dgm:spPr/>
      <dgm:t>
        <a:bodyPr/>
        <a:lstStyle/>
        <a:p>
          <a:endParaRPr lang="en-US"/>
        </a:p>
      </dgm:t>
    </dgm:pt>
    <dgm:pt modelId="{6695919C-3FA1-4CD2-A32E-C5394CC7F036}" type="pres">
      <dgm:prSet presAssocID="{175D4F0E-61F5-4614-AFEC-4BD41AE473EE}" presName="sibTrans" presStyleLbl="node1" presStyleIdx="0" presStyleCnt="3"/>
      <dgm:spPr/>
      <dgm:t>
        <a:bodyPr/>
        <a:lstStyle/>
        <a:p>
          <a:endParaRPr lang="en-US"/>
        </a:p>
      </dgm:t>
    </dgm:pt>
    <dgm:pt modelId="{1222B5F6-6A05-4BB2-9DD5-A3B4067076C0}" type="pres">
      <dgm:prSet presAssocID="{11D408FD-F835-4023-8AA8-0EFFF1A81076}" presName="dummy" presStyleCnt="0"/>
      <dgm:spPr/>
    </dgm:pt>
    <dgm:pt modelId="{C30DE15F-4928-486C-BE6A-960C3D9A39FB}" type="pres">
      <dgm:prSet presAssocID="{11D408FD-F835-4023-8AA8-0EFFF1A81076}" presName="node" presStyleLbl="revTx" presStyleIdx="1" presStyleCnt="3">
        <dgm:presLayoutVars>
          <dgm:bulletEnabled val="1"/>
        </dgm:presLayoutVars>
      </dgm:prSet>
      <dgm:spPr/>
      <dgm:t>
        <a:bodyPr/>
        <a:lstStyle/>
        <a:p>
          <a:endParaRPr lang="en-US"/>
        </a:p>
      </dgm:t>
    </dgm:pt>
    <dgm:pt modelId="{49DC01C4-66F3-4165-95DF-82D408DA2CC1}" type="pres">
      <dgm:prSet presAssocID="{BF79D76D-7914-4776-8C58-1BA91898AF71}" presName="sibTrans" presStyleLbl="node1" presStyleIdx="1" presStyleCnt="3"/>
      <dgm:spPr/>
      <dgm:t>
        <a:bodyPr/>
        <a:lstStyle/>
        <a:p>
          <a:endParaRPr lang="en-US"/>
        </a:p>
      </dgm:t>
    </dgm:pt>
    <dgm:pt modelId="{61971A25-B9AD-45DE-A8D0-C13B80CB7BFD}" type="pres">
      <dgm:prSet presAssocID="{EF519128-1A14-4BEA-B0BD-F1FFFFD90C03}" presName="dummy" presStyleCnt="0"/>
      <dgm:spPr/>
    </dgm:pt>
    <dgm:pt modelId="{5DB8C191-0CAA-4801-AC9C-78A7B6E96EBA}" type="pres">
      <dgm:prSet presAssocID="{EF519128-1A14-4BEA-B0BD-F1FFFFD90C03}" presName="node" presStyleLbl="revTx" presStyleIdx="2" presStyleCnt="3">
        <dgm:presLayoutVars>
          <dgm:bulletEnabled val="1"/>
        </dgm:presLayoutVars>
      </dgm:prSet>
      <dgm:spPr/>
      <dgm:t>
        <a:bodyPr/>
        <a:lstStyle/>
        <a:p>
          <a:endParaRPr lang="en-US"/>
        </a:p>
      </dgm:t>
    </dgm:pt>
    <dgm:pt modelId="{7947EFE7-4332-4942-AC91-F32218079481}" type="pres">
      <dgm:prSet presAssocID="{494E3CA2-3E64-4650-952A-ECBA358BB683}" presName="sibTrans" presStyleLbl="node1" presStyleIdx="2" presStyleCnt="3"/>
      <dgm:spPr/>
      <dgm:t>
        <a:bodyPr/>
        <a:lstStyle/>
        <a:p>
          <a:endParaRPr lang="en-US"/>
        </a:p>
      </dgm:t>
    </dgm:pt>
  </dgm:ptLst>
  <dgm:cxnLst>
    <dgm:cxn modelId="{7B3C8150-BC22-4133-98B9-2500EF027973}" type="presOf" srcId="{727CDF23-5065-43F3-A86B-1539CEB7819A}" destId="{38B70CE3-A48A-4CDF-B1B8-8C9A09F1C9A1}" srcOrd="0" destOrd="0" presId="urn:microsoft.com/office/officeart/2005/8/layout/cycle1"/>
    <dgm:cxn modelId="{C1A5102F-BA7E-409C-B8DF-BEEBB513C090}" srcId="{42649C25-AD6E-43CB-8D6F-D64C99362540}" destId="{727CDF23-5065-43F3-A86B-1539CEB7819A}" srcOrd="0" destOrd="0" parTransId="{ED91D8DE-DF92-439F-9E82-3A72BA4AB1F0}" sibTransId="{175D4F0E-61F5-4614-AFEC-4BD41AE473EE}"/>
    <dgm:cxn modelId="{FF9B5F3D-1D7E-498A-B5C0-4B51C8BC30EB}" type="presOf" srcId="{175D4F0E-61F5-4614-AFEC-4BD41AE473EE}" destId="{6695919C-3FA1-4CD2-A32E-C5394CC7F036}" srcOrd="0" destOrd="0" presId="urn:microsoft.com/office/officeart/2005/8/layout/cycle1"/>
    <dgm:cxn modelId="{BE2BD6CB-0307-454B-AF55-59A374EF302D}" type="presOf" srcId="{11D408FD-F835-4023-8AA8-0EFFF1A81076}" destId="{C30DE15F-4928-486C-BE6A-960C3D9A39FB}" srcOrd="0" destOrd="0" presId="urn:microsoft.com/office/officeart/2005/8/layout/cycle1"/>
    <dgm:cxn modelId="{6F3749AE-DCDA-4AB8-9EC5-D870AC666590}" type="presOf" srcId="{EF519128-1A14-4BEA-B0BD-F1FFFFD90C03}" destId="{5DB8C191-0CAA-4801-AC9C-78A7B6E96EBA}" srcOrd="0" destOrd="0" presId="urn:microsoft.com/office/officeart/2005/8/layout/cycle1"/>
    <dgm:cxn modelId="{E52A73CD-14DB-4F1B-84AC-1BABFAFAC3E2}" type="presOf" srcId="{42649C25-AD6E-43CB-8D6F-D64C99362540}" destId="{9DCAFADB-CB0D-4F6D-8E40-02442029CCF6}" srcOrd="0" destOrd="0" presId="urn:microsoft.com/office/officeart/2005/8/layout/cycle1"/>
    <dgm:cxn modelId="{35914A2F-CAEA-4983-A815-46954620299F}" type="presOf" srcId="{BF79D76D-7914-4776-8C58-1BA91898AF71}" destId="{49DC01C4-66F3-4165-95DF-82D408DA2CC1}" srcOrd="0" destOrd="0" presId="urn:microsoft.com/office/officeart/2005/8/layout/cycle1"/>
    <dgm:cxn modelId="{50224D66-35F6-46E9-A0F4-9E7F44A8E078}" type="presOf" srcId="{494E3CA2-3E64-4650-952A-ECBA358BB683}" destId="{7947EFE7-4332-4942-AC91-F32218079481}" srcOrd="0" destOrd="0" presId="urn:microsoft.com/office/officeart/2005/8/layout/cycle1"/>
    <dgm:cxn modelId="{97E8DCFA-CC38-4F89-898B-727A90D559A4}" srcId="{42649C25-AD6E-43CB-8D6F-D64C99362540}" destId="{11D408FD-F835-4023-8AA8-0EFFF1A81076}" srcOrd="1" destOrd="0" parTransId="{48221944-0033-4710-9412-CC417CD7F607}" sibTransId="{BF79D76D-7914-4776-8C58-1BA91898AF71}"/>
    <dgm:cxn modelId="{8C37B9C4-9AB9-44F2-9409-FFAFEADFDDD2}" srcId="{42649C25-AD6E-43CB-8D6F-D64C99362540}" destId="{EF519128-1A14-4BEA-B0BD-F1FFFFD90C03}" srcOrd="2" destOrd="0" parTransId="{9BF88030-1ED0-4304-B8CB-25B15D242106}" sibTransId="{494E3CA2-3E64-4650-952A-ECBA358BB683}"/>
    <dgm:cxn modelId="{3596748A-8BBB-4683-8958-8F1F48BC60B7}" type="presParOf" srcId="{9DCAFADB-CB0D-4F6D-8E40-02442029CCF6}" destId="{984CCA71-3E3F-4077-9CC3-E932F55FDDEB}" srcOrd="0" destOrd="0" presId="urn:microsoft.com/office/officeart/2005/8/layout/cycle1"/>
    <dgm:cxn modelId="{D3124B1D-C678-4D2B-AE96-46EB190A9E27}" type="presParOf" srcId="{9DCAFADB-CB0D-4F6D-8E40-02442029CCF6}" destId="{38B70CE3-A48A-4CDF-B1B8-8C9A09F1C9A1}" srcOrd="1" destOrd="0" presId="urn:microsoft.com/office/officeart/2005/8/layout/cycle1"/>
    <dgm:cxn modelId="{FCA71194-1A71-4176-B073-74BC7043C142}" type="presParOf" srcId="{9DCAFADB-CB0D-4F6D-8E40-02442029CCF6}" destId="{6695919C-3FA1-4CD2-A32E-C5394CC7F036}" srcOrd="2" destOrd="0" presId="urn:microsoft.com/office/officeart/2005/8/layout/cycle1"/>
    <dgm:cxn modelId="{7930C4CE-9D1F-4742-8CE2-E29B35E793BD}" type="presParOf" srcId="{9DCAFADB-CB0D-4F6D-8E40-02442029CCF6}" destId="{1222B5F6-6A05-4BB2-9DD5-A3B4067076C0}" srcOrd="3" destOrd="0" presId="urn:microsoft.com/office/officeart/2005/8/layout/cycle1"/>
    <dgm:cxn modelId="{A0D54A2D-2C64-4114-8030-D3E79B300EE3}" type="presParOf" srcId="{9DCAFADB-CB0D-4F6D-8E40-02442029CCF6}" destId="{C30DE15F-4928-486C-BE6A-960C3D9A39FB}" srcOrd="4" destOrd="0" presId="urn:microsoft.com/office/officeart/2005/8/layout/cycle1"/>
    <dgm:cxn modelId="{0341A09C-5DF2-4277-90D5-341C988AE486}" type="presParOf" srcId="{9DCAFADB-CB0D-4F6D-8E40-02442029CCF6}" destId="{49DC01C4-66F3-4165-95DF-82D408DA2CC1}" srcOrd="5" destOrd="0" presId="urn:microsoft.com/office/officeart/2005/8/layout/cycle1"/>
    <dgm:cxn modelId="{C750B43A-2004-42CF-8E2E-89C63E2D8E72}" type="presParOf" srcId="{9DCAFADB-CB0D-4F6D-8E40-02442029CCF6}" destId="{61971A25-B9AD-45DE-A8D0-C13B80CB7BFD}" srcOrd="6" destOrd="0" presId="urn:microsoft.com/office/officeart/2005/8/layout/cycle1"/>
    <dgm:cxn modelId="{7DE2B1F2-7781-4034-B62E-F459696E5F96}" type="presParOf" srcId="{9DCAFADB-CB0D-4F6D-8E40-02442029CCF6}" destId="{5DB8C191-0CAA-4801-AC9C-78A7B6E96EBA}" srcOrd="7" destOrd="0" presId="urn:microsoft.com/office/officeart/2005/8/layout/cycle1"/>
    <dgm:cxn modelId="{C1A0FCA5-BB1B-4531-8591-EE2BAFF2C77A}" type="presParOf" srcId="{9DCAFADB-CB0D-4F6D-8E40-02442029CCF6}" destId="{7947EFE7-4332-4942-AC91-F32218079481}"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70CE3-A48A-4CDF-B1B8-8C9A09F1C9A1}">
      <dsp:nvSpPr>
        <dsp:cNvPr id="0" name=""/>
        <dsp:cNvSpPr/>
      </dsp:nvSpPr>
      <dsp:spPr>
        <a:xfrm>
          <a:off x="6977655" y="507680"/>
          <a:ext cx="2583656" cy="258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err="1" smtClean="0"/>
            <a:t>Đọc</a:t>
          </a:r>
          <a:r>
            <a:rPr lang="en-US" sz="6500" kern="1200" dirty="0" smtClean="0"/>
            <a:t> </a:t>
          </a:r>
          <a:r>
            <a:rPr lang="en-US" sz="6500" kern="1200" dirty="0" err="1" smtClean="0"/>
            <a:t>sách</a:t>
          </a:r>
          <a:endParaRPr lang="en-US" sz="6500" kern="1200" dirty="0"/>
        </a:p>
      </dsp:txBody>
      <dsp:txXfrm>
        <a:off x="6977655" y="507680"/>
        <a:ext cx="2583656" cy="2583656"/>
      </dsp:txXfrm>
    </dsp:sp>
    <dsp:sp modelId="{6695919C-3FA1-4CD2-A32E-C5394CC7F036}">
      <dsp:nvSpPr>
        <dsp:cNvPr id="0" name=""/>
        <dsp:cNvSpPr/>
      </dsp:nvSpPr>
      <dsp:spPr>
        <a:xfrm>
          <a:off x="3040479" y="-1150"/>
          <a:ext cx="6111040" cy="6111040"/>
        </a:xfrm>
        <a:prstGeom prst="circularArrow">
          <a:avLst>
            <a:gd name="adj1" fmla="val 8244"/>
            <a:gd name="adj2" fmla="val 575763"/>
            <a:gd name="adj3" fmla="val 2965475"/>
            <a:gd name="adj4" fmla="val 50638"/>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DE15F-4928-486C-BE6A-960C3D9A39FB}">
      <dsp:nvSpPr>
        <dsp:cNvPr id="0" name=""/>
        <dsp:cNvSpPr/>
      </dsp:nvSpPr>
      <dsp:spPr>
        <a:xfrm>
          <a:off x="4804171" y="4272264"/>
          <a:ext cx="2583656" cy="258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err="1" smtClean="0"/>
            <a:t>Đi</a:t>
          </a:r>
          <a:r>
            <a:rPr lang="en-US" sz="6500" kern="1200" dirty="0" smtClean="0"/>
            <a:t> </a:t>
          </a:r>
          <a:r>
            <a:rPr lang="en-US" sz="6500" kern="1200" dirty="0" err="1" smtClean="0"/>
            <a:t>học</a:t>
          </a:r>
          <a:endParaRPr lang="en-US" sz="6500" kern="1200" dirty="0"/>
        </a:p>
      </dsp:txBody>
      <dsp:txXfrm>
        <a:off x="4804171" y="4272264"/>
        <a:ext cx="2583656" cy="2583656"/>
      </dsp:txXfrm>
    </dsp:sp>
    <dsp:sp modelId="{49DC01C4-66F3-4165-95DF-82D408DA2CC1}">
      <dsp:nvSpPr>
        <dsp:cNvPr id="0" name=""/>
        <dsp:cNvSpPr/>
      </dsp:nvSpPr>
      <dsp:spPr>
        <a:xfrm>
          <a:off x="3040479" y="-1150"/>
          <a:ext cx="6111040" cy="6111040"/>
        </a:xfrm>
        <a:prstGeom prst="circularArrow">
          <a:avLst>
            <a:gd name="adj1" fmla="val 8244"/>
            <a:gd name="adj2" fmla="val 575763"/>
            <a:gd name="adj3" fmla="val 10173599"/>
            <a:gd name="adj4" fmla="val 7258762"/>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8C191-0CAA-4801-AC9C-78A7B6E96EBA}">
      <dsp:nvSpPr>
        <dsp:cNvPr id="0" name=""/>
        <dsp:cNvSpPr/>
      </dsp:nvSpPr>
      <dsp:spPr>
        <a:xfrm>
          <a:off x="2630687" y="507680"/>
          <a:ext cx="2583656" cy="258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err="1" smtClean="0"/>
            <a:t>Tự</a:t>
          </a:r>
          <a:r>
            <a:rPr lang="en-US" sz="6500" kern="1200" dirty="0" smtClean="0"/>
            <a:t> </a:t>
          </a:r>
          <a:r>
            <a:rPr lang="en-US" sz="6500" kern="1200" dirty="0" err="1" smtClean="0"/>
            <a:t>học</a:t>
          </a:r>
          <a:endParaRPr lang="en-US" sz="6500" kern="1200" dirty="0"/>
        </a:p>
      </dsp:txBody>
      <dsp:txXfrm>
        <a:off x="2630687" y="507680"/>
        <a:ext cx="2583656" cy="2583656"/>
      </dsp:txXfrm>
    </dsp:sp>
    <dsp:sp modelId="{7947EFE7-4332-4942-AC91-F32218079481}">
      <dsp:nvSpPr>
        <dsp:cNvPr id="0" name=""/>
        <dsp:cNvSpPr/>
      </dsp:nvSpPr>
      <dsp:spPr>
        <a:xfrm>
          <a:off x="3040479" y="-1150"/>
          <a:ext cx="6111040" cy="6111040"/>
        </a:xfrm>
        <a:prstGeom prst="circularArrow">
          <a:avLst>
            <a:gd name="adj1" fmla="val 8244"/>
            <a:gd name="adj2" fmla="val 575763"/>
            <a:gd name="adj3" fmla="val 16858233"/>
            <a:gd name="adj4" fmla="val 14966004"/>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6CEFB-8B4C-4254-AE0B-17821B23E4FC}"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14B79-929A-4EB5-8A89-708947870BBA}" type="slidenum">
              <a:rPr lang="en-US" smtClean="0"/>
              <a:t>‹#›</a:t>
            </a:fld>
            <a:endParaRPr lang="en-US"/>
          </a:p>
        </p:txBody>
      </p:sp>
    </p:spTree>
    <p:extLst>
      <p:ext uri="{BB962C8B-B14F-4D97-AF65-F5344CB8AC3E}">
        <p14:creationId xmlns:p14="http://schemas.microsoft.com/office/powerpoint/2010/main" val="303348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85E24-0492-4413-BBC8-A055B0947A34}" type="slidenum">
              <a:rPr lang="zh-CN" altLang="en-US" smtClean="0"/>
              <a:t>3</a:t>
            </a:fld>
            <a:endParaRPr lang="zh-CN" altLang="en-US"/>
          </a:p>
        </p:txBody>
      </p:sp>
    </p:spTree>
    <p:extLst>
      <p:ext uri="{BB962C8B-B14F-4D97-AF65-F5344CB8AC3E}">
        <p14:creationId xmlns:p14="http://schemas.microsoft.com/office/powerpoint/2010/main" val="53079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22943-E270-4521-808F-BC0C0EC20FE5}"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269629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22943-E270-4521-808F-BC0C0EC20FE5}"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352512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22943-E270-4521-808F-BC0C0EC20FE5}"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34862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22943-E270-4521-808F-BC0C0EC20FE5}"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2756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22943-E270-4521-808F-BC0C0EC20FE5}"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384235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22943-E270-4521-808F-BC0C0EC20FE5}"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349480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22943-E270-4521-808F-BC0C0EC20FE5}"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429378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22943-E270-4521-808F-BC0C0EC20FE5}"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85654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22943-E270-4521-808F-BC0C0EC20FE5}"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201828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22943-E270-4521-808F-BC0C0EC20FE5}"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206615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22943-E270-4521-808F-BC0C0EC20FE5}"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C6A7-2C7E-4BC7-9433-AD19ADDA812A}" type="slidenum">
              <a:rPr lang="en-US" smtClean="0"/>
              <a:t>‹#›</a:t>
            </a:fld>
            <a:endParaRPr lang="en-US"/>
          </a:p>
        </p:txBody>
      </p:sp>
    </p:spTree>
    <p:extLst>
      <p:ext uri="{BB962C8B-B14F-4D97-AF65-F5344CB8AC3E}">
        <p14:creationId xmlns:p14="http://schemas.microsoft.com/office/powerpoint/2010/main" val="51399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22943-E270-4521-808F-BC0C0EC20FE5}" type="datetimeFigureOut">
              <a:rPr lang="en-US" smtClean="0"/>
              <a:t>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BC6A7-2C7E-4BC7-9433-AD19ADDA812A}" type="slidenum">
              <a:rPr lang="en-US" smtClean="0"/>
              <a:t>‹#›</a:t>
            </a:fld>
            <a:endParaRPr lang="en-US"/>
          </a:p>
        </p:txBody>
      </p:sp>
    </p:spTree>
    <p:extLst>
      <p:ext uri="{BB962C8B-B14F-4D97-AF65-F5344CB8AC3E}">
        <p14:creationId xmlns:p14="http://schemas.microsoft.com/office/powerpoint/2010/main" val="114533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5.png"/><Relationship Id="rId5" Type="http://schemas.microsoft.com/office/2007/relationships/media" Target="../media/media3.mp3"/><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2767"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2496801" y="5925278"/>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7390693" y="24639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
          <p:cNvSpPr txBox="1">
            <a:spLocks noChangeArrowheads="1"/>
          </p:cNvSpPr>
          <p:nvPr/>
        </p:nvSpPr>
        <p:spPr bwMode="auto">
          <a:xfrm>
            <a:off x="1484627" y="3754143"/>
            <a:ext cx="9889067"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defTabSz="1219139" eaLnBrk="1" hangingPunct="1">
              <a:lnSpc>
                <a:spcPct val="110000"/>
              </a:lnSpc>
            </a:pPr>
            <a:r>
              <a:rPr lang="en-US" altLang="zh-CN" sz="3200" b="1" spc="400" baseline="0" dirty="0" smtClean="0">
                <a:ea typeface="方正正黑简体" panose="02000000000000000000" pitchFamily="2" charset="-122"/>
                <a:cs typeface="Arial" pitchFamily="34" charset="0"/>
              </a:rPr>
              <a:t>                        (</a:t>
            </a:r>
            <a:r>
              <a:rPr lang="en-US" altLang="zh-CN" sz="3200" b="1" spc="400" baseline="0" dirty="0" err="1" smtClean="0">
                <a:ea typeface="方正正黑简体" panose="02000000000000000000" pitchFamily="2" charset="-122"/>
                <a:cs typeface="Arial" pitchFamily="34" charset="0"/>
              </a:rPr>
              <a:t>Thanh</a:t>
            </a:r>
            <a:r>
              <a:rPr lang="en-US" altLang="zh-CN" sz="3200" b="1" spc="400" baseline="0" dirty="0" smtClean="0">
                <a:ea typeface="方正正黑简体" panose="02000000000000000000" pitchFamily="2" charset="-122"/>
                <a:cs typeface="Arial" pitchFamily="34" charset="0"/>
              </a:rPr>
              <a:t> </a:t>
            </a:r>
            <a:r>
              <a:rPr lang="en-US" altLang="zh-CN" sz="3200" b="1" spc="400" baseline="0" dirty="0" err="1" smtClean="0">
                <a:ea typeface="方正正黑简体" panose="02000000000000000000" pitchFamily="2" charset="-122"/>
                <a:cs typeface="Arial" pitchFamily="34" charset="0"/>
              </a:rPr>
              <a:t>Tịnh</a:t>
            </a:r>
            <a:r>
              <a:rPr lang="en-US" altLang="zh-CN" sz="3200" b="1" spc="400" baseline="0" dirty="0" smtClean="0">
                <a:ea typeface="方正正黑简体" panose="02000000000000000000" pitchFamily="2" charset="-122"/>
                <a:cs typeface="Arial" pitchFamily="34" charset="0"/>
              </a:rPr>
              <a:t>)</a:t>
            </a:r>
            <a:endParaRPr lang="en-US" altLang="zh-CN" sz="3200" b="1" spc="400" baseline="0" dirty="0">
              <a:ea typeface="方正正黑简体" panose="02000000000000000000" pitchFamily="2" charset="-122"/>
              <a:cs typeface="Arial" pitchFamily="34" charset="0"/>
            </a:endParaRPr>
          </a:p>
        </p:txBody>
      </p:sp>
      <p:sp>
        <p:nvSpPr>
          <p:cNvPr id="16" name="标题 1"/>
          <p:cNvSpPr txBox="1"/>
          <p:nvPr/>
        </p:nvSpPr>
        <p:spPr>
          <a:xfrm>
            <a:off x="0" y="2190418"/>
            <a:ext cx="13446125" cy="1024113"/>
          </a:xfrm>
          <a:prstGeom prst="rect">
            <a:avLst/>
          </a:prstGeom>
        </p:spPr>
        <p:txBody>
          <a:bodyPr vert="horz" lIns="162560" tIns="81280" rIns="162560" bIns="8128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lnSpc>
                <a:spcPct val="130000"/>
              </a:lnSpc>
            </a:pPr>
            <a:r>
              <a:rPr lang="en-US" altLang="zh-CN" sz="6000" b="1" i="1" dirty="0" err="1" smtClean="0">
                <a:ln w="9525">
                  <a:noFill/>
                </a:ln>
                <a:solidFill>
                  <a:srgbClr val="FF0000"/>
                </a:solidFill>
                <a:effectLst>
                  <a:outerShdw blurRad="50800" dist="38100" dir="5400000" algn="t" rotWithShape="0">
                    <a:prstClr val="black">
                      <a:alpha val="40000"/>
                    </a:prstClr>
                  </a:outerShdw>
                </a:effectLst>
                <a:latin typeface="Arial" pitchFamily="34" charset="0"/>
                <a:ea typeface="方正卡通简体" pitchFamily="65" charset="-122"/>
                <a:cs typeface="Arial" pitchFamily="34" charset="0"/>
              </a:rPr>
              <a:t>Văn</a:t>
            </a:r>
            <a:r>
              <a:rPr lang="en-US" altLang="zh-CN" sz="6000" b="1" i="1" dirty="0" smtClean="0">
                <a:ln w="9525">
                  <a:noFill/>
                </a:ln>
                <a:solidFill>
                  <a:srgbClr val="FF0000"/>
                </a:solidFill>
                <a:effectLst>
                  <a:outerShdw blurRad="50800" dist="38100" dir="5400000" algn="t" rotWithShape="0">
                    <a:prstClr val="black">
                      <a:alpha val="40000"/>
                    </a:prstClr>
                  </a:outerShdw>
                </a:effectLst>
                <a:latin typeface="Arial" pitchFamily="34" charset="0"/>
                <a:ea typeface="方正卡通简体" pitchFamily="65" charset="-122"/>
                <a:cs typeface="Arial" pitchFamily="34" charset="0"/>
              </a:rPr>
              <a:t> </a:t>
            </a:r>
            <a:r>
              <a:rPr lang="en-US" altLang="zh-CN" sz="6000" b="1" i="1" dirty="0" err="1" smtClean="0">
                <a:ln w="9525">
                  <a:noFill/>
                </a:ln>
                <a:solidFill>
                  <a:srgbClr val="FF0000"/>
                </a:solidFill>
                <a:effectLst>
                  <a:outerShdw blurRad="50800" dist="38100" dir="5400000" algn="t" rotWithShape="0">
                    <a:prstClr val="black">
                      <a:alpha val="40000"/>
                    </a:prstClr>
                  </a:outerShdw>
                </a:effectLst>
                <a:latin typeface="Arial" pitchFamily="34" charset="0"/>
                <a:ea typeface="方正卡通简体" pitchFamily="65" charset="-122"/>
                <a:cs typeface="Arial" pitchFamily="34" charset="0"/>
              </a:rPr>
              <a:t>bản:TÔI</a:t>
            </a:r>
            <a:r>
              <a:rPr lang="en-US" altLang="zh-CN" sz="6000" b="1" i="1" dirty="0" smtClean="0">
                <a:ln w="9525">
                  <a:noFill/>
                </a:ln>
                <a:solidFill>
                  <a:srgbClr val="FF0000"/>
                </a:solidFill>
                <a:effectLst>
                  <a:outerShdw blurRad="50800" dist="38100" dir="5400000" algn="t" rotWithShape="0">
                    <a:prstClr val="black">
                      <a:alpha val="40000"/>
                    </a:prstClr>
                  </a:outerShdw>
                </a:effectLst>
                <a:latin typeface="Arial" pitchFamily="34" charset="0"/>
                <a:ea typeface="方正卡通简体" pitchFamily="65" charset="-122"/>
                <a:cs typeface="Arial" pitchFamily="34" charset="0"/>
              </a:rPr>
              <a:t> </a:t>
            </a:r>
            <a:r>
              <a:rPr lang="en-US" altLang="zh-CN" sz="6000" b="1" i="1" dirty="0">
                <a:ln w="9525">
                  <a:noFill/>
                </a:ln>
                <a:solidFill>
                  <a:srgbClr val="FF0000"/>
                </a:solidFill>
                <a:effectLst>
                  <a:outerShdw blurRad="50800" dist="38100" dir="5400000" algn="t" rotWithShape="0">
                    <a:prstClr val="black">
                      <a:alpha val="40000"/>
                    </a:prstClr>
                  </a:outerShdw>
                </a:effectLst>
                <a:latin typeface="Arial" pitchFamily="34" charset="0"/>
                <a:ea typeface="方正卡通简体" pitchFamily="65" charset="-122"/>
                <a:cs typeface="Arial" pitchFamily="34" charset="0"/>
              </a:rPr>
              <a:t>ĐI HỌC</a:t>
            </a:r>
            <a:endParaRPr lang="zh-CN" altLang="en-US" sz="6000" b="1" i="1" dirty="0">
              <a:ln w="9525">
                <a:noFill/>
              </a:ln>
              <a:solidFill>
                <a:srgbClr val="FF0000"/>
              </a:solidFill>
              <a:effectLst>
                <a:outerShdw blurRad="50800" dist="38100" dir="5400000" algn="t" rotWithShape="0">
                  <a:prstClr val="black">
                    <a:alpha val="40000"/>
                  </a:prstClr>
                </a:outerShdw>
              </a:effectLst>
              <a:latin typeface="Arial" pitchFamily="34" charset="0"/>
              <a:ea typeface="方正卡通简体" pitchFamily="65" charset="-122"/>
              <a:cs typeface="Arial" pitchFamily="34" charset="0"/>
            </a:endParaRPr>
          </a:p>
        </p:txBody>
      </p:sp>
      <p:sp>
        <p:nvSpPr>
          <p:cNvPr id="18" name="TextBox 17"/>
          <p:cNvSpPr txBox="1"/>
          <p:nvPr/>
        </p:nvSpPr>
        <p:spPr>
          <a:xfrm>
            <a:off x="2069432" y="1394186"/>
            <a:ext cx="8807115" cy="707886"/>
          </a:xfrm>
          <a:prstGeom prst="rect">
            <a:avLst/>
          </a:prstGeom>
          <a:noFill/>
        </p:spPr>
        <p:txBody>
          <a:bodyPr wrap="square" rtlCol="0">
            <a:spAutoFit/>
          </a:bodyPr>
          <a:lstStyle/>
          <a:p>
            <a:r>
              <a:rPr lang="en-US" sz="4000" b="1" i="1" dirty="0" smtClean="0">
                <a:latin typeface="Arial" pitchFamily="34" charset="0"/>
                <a:cs typeface="Arial" pitchFamily="34" charset="0"/>
              </a:rPr>
              <a:t>TIẾT 77:  ĐỌC KẾT NỐI CHỦ ĐIỂM</a:t>
            </a:r>
            <a:endParaRPr lang="en-US" sz="4000" b="1" i="1" dirty="0">
              <a:latin typeface="Arial" pitchFamily="34" charset="0"/>
              <a:cs typeface="Arial" pitchFamily="34" charset="0"/>
            </a:endParaRPr>
          </a:p>
        </p:txBody>
      </p:sp>
      <p:pic>
        <p:nvPicPr>
          <p:cNvPr id="19" name="PA_图片 18">
            <a:extLst>
              <a:ext uri="{FF2B5EF4-FFF2-40B4-BE49-F238E27FC236}">
                <a16:creationId xmlns:a16="http://schemas.microsoft.com/office/drawing/2014/main" xmlns="" id="{11BC83E5-FD8D-456F-97F7-EC96C2FE378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659979" y="1"/>
            <a:ext cx="1388522" cy="2361887"/>
          </a:xfrm>
          <a:prstGeom prst="rect">
            <a:avLst/>
          </a:prstGeom>
        </p:spPr>
      </p:pic>
      <p:pic>
        <p:nvPicPr>
          <p:cNvPr id="20" name="PA_图片 12">
            <a:extLst>
              <a:ext uri="{FF2B5EF4-FFF2-40B4-BE49-F238E27FC236}">
                <a16:creationId xmlns:a16="http://schemas.microsoft.com/office/drawing/2014/main" xmlns="" id="{F00B450D-DBE3-42E8-8AD4-A94E1483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7" y="4201873"/>
            <a:ext cx="3311692" cy="2746467"/>
          </a:xfrm>
          <a:prstGeom prst="rect">
            <a:avLst/>
          </a:prstGeom>
        </p:spPr>
      </p:pic>
    </p:spTree>
    <p:extLst>
      <p:ext uri="{BB962C8B-B14F-4D97-AF65-F5344CB8AC3E}">
        <p14:creationId xmlns:p14="http://schemas.microsoft.com/office/powerpoint/2010/main" val="1950486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Striped Right Arrow 2"/>
          <p:cNvSpPr/>
          <p:nvPr/>
        </p:nvSpPr>
        <p:spPr>
          <a:xfrm>
            <a:off x="4323236" y="280577"/>
            <a:ext cx="2888885" cy="1603556"/>
          </a:xfrm>
          <a:prstGeom prst="stripedRightArrow">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2800" b="1"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cục</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Chevron 8"/>
          <p:cNvSpPr/>
          <p:nvPr/>
        </p:nvSpPr>
        <p:spPr>
          <a:xfrm>
            <a:off x="103031" y="2253803"/>
            <a:ext cx="3519775" cy="235272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745442" y="2445954"/>
            <a:ext cx="3393188" cy="288076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just"/>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Phần</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1:</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ngọn</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núi</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nôn</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háo</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hức</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kỉ</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tiên</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Chevron 10"/>
          <p:cNvSpPr/>
          <p:nvPr/>
        </p:nvSpPr>
        <p:spPr>
          <a:xfrm>
            <a:off x="4359491" y="2253803"/>
            <a:ext cx="3519775" cy="235272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875315" y="2445954"/>
            <a:ext cx="3519773" cy="288076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just"/>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Phần</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2: </a:t>
            </a:r>
            <a:r>
              <a:rPr lang="en-US" sz="28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lạ</a:t>
            </a:r>
            <a:r>
              <a:rPr lang="en-US" sz="2800"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tôi</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khung</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sân</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làng</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khai</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Chevron 12"/>
          <p:cNvSpPr/>
          <p:nvPr/>
        </p:nvSpPr>
        <p:spPr>
          <a:xfrm>
            <a:off x="8143763" y="2253803"/>
            <a:ext cx="3519775" cy="235272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8786175" y="2445954"/>
            <a:ext cx="3268450" cy="288076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just"/>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Phần</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3: </a:t>
            </a:r>
            <a:r>
              <a:rPr lang="en-US" sz="2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xúc</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tôi</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đón</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giờ</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tiên</a:t>
            </a:r>
            <a:r>
              <a:rPr lang="en-US"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21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Rectangle 2"/>
          <p:cNvSpPr/>
          <p:nvPr/>
        </p:nvSpPr>
        <p:spPr>
          <a:xfrm>
            <a:off x="527381" y="931933"/>
            <a:ext cx="8317277" cy="584775"/>
          </a:xfrm>
          <a:prstGeom prst="rect">
            <a:avLst/>
          </a:prstGeom>
        </p:spPr>
        <p:txBody>
          <a:bodyPr wrap="none">
            <a:spAutoFit/>
          </a:bodyPr>
          <a:lstStyle/>
          <a:p>
            <a:r>
              <a:rPr lang="en-US" sz="3200" b="1" dirty="0">
                <a:solidFill>
                  <a:srgbClr val="FF0000"/>
                </a:solidFill>
              </a:rPr>
              <a:t>2</a:t>
            </a:r>
            <a:r>
              <a:rPr lang="en-US" sz="3200" b="1" dirty="0" smtClean="0">
                <a:solidFill>
                  <a:srgbClr val="FF0000"/>
                </a:solidFill>
              </a:rPr>
              <a:t>. </a:t>
            </a:r>
            <a:r>
              <a:rPr lang="en-US" sz="3200" b="1" dirty="0" err="1">
                <a:solidFill>
                  <a:srgbClr val="FF0000"/>
                </a:solidFill>
              </a:rPr>
              <a:t>Đọc</a:t>
            </a:r>
            <a:r>
              <a:rPr lang="en-US" sz="3200" b="1" dirty="0">
                <a:solidFill>
                  <a:srgbClr val="FF0000"/>
                </a:solidFill>
              </a:rPr>
              <a:t> </a:t>
            </a:r>
            <a:r>
              <a:rPr lang="en-US" sz="3200" b="1" dirty="0" err="1" smtClean="0">
                <a:solidFill>
                  <a:srgbClr val="FF0000"/>
                </a:solidFill>
              </a:rPr>
              <a:t>văn</a:t>
            </a:r>
            <a:r>
              <a:rPr lang="en-US" sz="3200" b="1" dirty="0" smtClean="0">
                <a:solidFill>
                  <a:srgbClr val="FF0000"/>
                </a:solidFill>
              </a:rPr>
              <a:t> </a:t>
            </a:r>
            <a:r>
              <a:rPr lang="en-US" sz="3200" b="1" dirty="0" err="1" smtClean="0">
                <a:solidFill>
                  <a:srgbClr val="FF0000"/>
                </a:solidFill>
              </a:rPr>
              <a:t>bản</a:t>
            </a:r>
            <a:r>
              <a:rPr lang="en-US" sz="3200" b="1" dirty="0" smtClean="0">
                <a:solidFill>
                  <a:srgbClr val="FF0000"/>
                </a:solidFill>
              </a:rPr>
              <a:t> </a:t>
            </a:r>
            <a:r>
              <a:rPr lang="en-US" sz="3200" b="1" dirty="0" err="1" smtClean="0">
                <a:solidFill>
                  <a:srgbClr val="FF0000"/>
                </a:solidFill>
              </a:rPr>
              <a:t>và</a:t>
            </a:r>
            <a:r>
              <a:rPr lang="en-US" sz="3200" b="1" dirty="0" smtClean="0">
                <a:solidFill>
                  <a:srgbClr val="FF0000"/>
                </a:solidFill>
              </a:rPr>
              <a:t> </a:t>
            </a:r>
            <a:r>
              <a:rPr lang="en-US" sz="3200" b="1" dirty="0" err="1">
                <a:solidFill>
                  <a:srgbClr val="FF0000"/>
                </a:solidFill>
              </a:rPr>
              <a:t>hiểu</a:t>
            </a:r>
            <a:r>
              <a:rPr lang="en-US" sz="3200" b="1" dirty="0">
                <a:solidFill>
                  <a:srgbClr val="FF0000"/>
                </a:solidFill>
              </a:rPr>
              <a:t> </a:t>
            </a:r>
            <a:r>
              <a:rPr lang="en-US" sz="3200" b="1" dirty="0" err="1">
                <a:solidFill>
                  <a:srgbClr val="FF0000"/>
                </a:solidFill>
              </a:rPr>
              <a:t>chú</a:t>
            </a:r>
            <a:r>
              <a:rPr lang="en-US" sz="3200" b="1" dirty="0">
                <a:solidFill>
                  <a:srgbClr val="FF0000"/>
                </a:solidFill>
              </a:rPr>
              <a:t> </a:t>
            </a:r>
            <a:r>
              <a:rPr lang="en-US" sz="3200" b="1" dirty="0" err="1" smtClean="0">
                <a:solidFill>
                  <a:srgbClr val="FF0000"/>
                </a:solidFill>
              </a:rPr>
              <a:t>thích</a:t>
            </a:r>
            <a:r>
              <a:rPr lang="en-US" sz="3200" b="1" dirty="0" smtClean="0">
                <a:solidFill>
                  <a:srgbClr val="FF0000"/>
                </a:solidFill>
              </a:rPr>
              <a:t> (</a:t>
            </a:r>
            <a:r>
              <a:rPr lang="en-US" sz="3200" b="1" dirty="0" err="1" smtClean="0">
                <a:solidFill>
                  <a:srgbClr val="FF0000"/>
                </a:solidFill>
              </a:rPr>
              <a:t>xem</a:t>
            </a:r>
            <a:r>
              <a:rPr lang="en-US" sz="3200" b="1" dirty="0" smtClean="0">
                <a:solidFill>
                  <a:srgbClr val="FF0000"/>
                </a:solidFill>
              </a:rPr>
              <a:t> SGK/    )  </a:t>
            </a:r>
            <a:endParaRPr lang="en-US" sz="3200" dirty="0">
              <a:solidFill>
                <a:srgbClr val="FF0000"/>
              </a:solidFill>
            </a:endParaRPr>
          </a:p>
        </p:txBody>
      </p:sp>
      <p:sp>
        <p:nvSpPr>
          <p:cNvPr id="4" name="Rectangle 3"/>
          <p:cNvSpPr/>
          <p:nvPr/>
        </p:nvSpPr>
        <p:spPr>
          <a:xfrm>
            <a:off x="527382" y="1526898"/>
            <a:ext cx="1138453" cy="584775"/>
          </a:xfrm>
          <a:prstGeom prst="rect">
            <a:avLst/>
          </a:prstGeom>
        </p:spPr>
        <p:txBody>
          <a:bodyPr wrap="none">
            <a:spAutoFit/>
          </a:bodyPr>
          <a:lstStyle/>
          <a:p>
            <a:r>
              <a:rPr lang="en-US" sz="3200" b="1" dirty="0">
                <a:solidFill>
                  <a:srgbClr val="FF0000"/>
                </a:solidFill>
              </a:rPr>
              <a:t>* </a:t>
            </a:r>
            <a:r>
              <a:rPr lang="en-US" sz="3200" b="1" dirty="0" err="1">
                <a:solidFill>
                  <a:srgbClr val="FF0000"/>
                </a:solidFill>
              </a:rPr>
              <a:t>Đọc</a:t>
            </a:r>
            <a:endParaRPr lang="en-US" sz="3200" dirty="0">
              <a:solidFill>
                <a:srgbClr val="FF0000"/>
              </a:solidFill>
            </a:endParaRPr>
          </a:p>
        </p:txBody>
      </p:sp>
      <p:pic>
        <p:nvPicPr>
          <p:cNvPr id="5" name="图片 8">
            <a:extLst>
              <a:ext uri="{FF2B5EF4-FFF2-40B4-BE49-F238E27FC236}">
                <a16:creationId xmlns:a16="http://schemas.microsoft.com/office/drawing/2014/main" xmlns="" id="{C68593D0-3B55-4329-8C3F-78CAEB428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057" y="1819285"/>
            <a:ext cx="5664629" cy="5388695"/>
          </a:xfrm>
          <a:prstGeom prst="rect">
            <a:avLst/>
          </a:prstGeom>
        </p:spPr>
      </p:pic>
      <p:sp>
        <p:nvSpPr>
          <p:cNvPr id="6" name="文本框 12">
            <a:extLst>
              <a:ext uri="{FF2B5EF4-FFF2-40B4-BE49-F238E27FC236}">
                <a16:creationId xmlns:a16="http://schemas.microsoft.com/office/drawing/2014/main" xmlns="" id="{32701F4D-D42B-4BB9-AF87-A3B766180EF0}"/>
              </a:ext>
            </a:extLst>
          </p:cNvPr>
          <p:cNvSpPr txBox="1"/>
          <p:nvPr/>
        </p:nvSpPr>
        <p:spPr>
          <a:xfrm rot="21221573">
            <a:off x="3976073" y="3527811"/>
            <a:ext cx="3578596" cy="1569660"/>
          </a:xfrm>
          <a:prstGeom prst="rect">
            <a:avLst/>
          </a:prstGeom>
          <a:noFill/>
        </p:spPr>
        <p:txBody>
          <a:bodyPr wrap="square" rtlCol="0">
            <a:spAutoFit/>
          </a:bodyPr>
          <a:lstStyle/>
          <a:p>
            <a:pPr algn="just">
              <a:defRPr/>
            </a:pPr>
            <a:r>
              <a:rPr lang="en-US" sz="3200" i="1" dirty="0">
                <a:solidFill>
                  <a:prstClr val="white"/>
                </a:solidFill>
                <a:latin typeface="Times New Roman" panose="02020603050405020304" pitchFamily="18" charset="0"/>
              </a:rPr>
              <a:t>B</a:t>
            </a:r>
            <a:r>
              <a:rPr lang="vi-VN" sz="3200" i="1" dirty="0">
                <a:solidFill>
                  <a:prstClr val="white"/>
                </a:solidFill>
                <a:latin typeface="Times New Roman" panose="02020603050405020304" pitchFamily="18" charset="0"/>
              </a:rPr>
              <a:t>iết cách đọc thầm, trả lời được các câu hỏi suy luận</a:t>
            </a:r>
          </a:p>
        </p:txBody>
      </p:sp>
    </p:spTree>
    <p:extLst>
      <p:ext uri="{BB962C8B-B14F-4D97-AF65-F5344CB8AC3E}">
        <p14:creationId xmlns:p14="http://schemas.microsoft.com/office/powerpoint/2010/main" val="38792938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Rectangle 2"/>
          <p:cNvSpPr/>
          <p:nvPr/>
        </p:nvSpPr>
        <p:spPr>
          <a:xfrm>
            <a:off x="623393" y="1028734"/>
            <a:ext cx="2234907" cy="584775"/>
          </a:xfrm>
          <a:prstGeom prst="rect">
            <a:avLst/>
          </a:prstGeom>
        </p:spPr>
        <p:txBody>
          <a:bodyPr wrap="none">
            <a:spAutoFit/>
          </a:bodyPr>
          <a:lstStyle/>
          <a:p>
            <a:pPr defTabSz="609523">
              <a:defRPr/>
            </a:pPr>
            <a:r>
              <a:rPr lang="en-US" altLang="zh-CN" sz="3200" b="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Chú</a:t>
            </a:r>
            <a:r>
              <a:rPr lang="en-US" altLang="zh-CN" sz="3200" b="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thích</a:t>
            </a:r>
            <a:endParaRPr lang="en-US" altLang="zh-CN" sz="3200" b="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4" name="图片 2">
            <a:extLst>
              <a:ext uri="{FF2B5EF4-FFF2-40B4-BE49-F238E27FC236}">
                <a16:creationId xmlns:a16="http://schemas.microsoft.com/office/drawing/2014/main" xmlns="" id="{52BAC4D8-CB8C-4BFE-87BC-9908AE78A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505798"/>
            <a:ext cx="8932640" cy="5813607"/>
          </a:xfrm>
          <a:prstGeom prst="rect">
            <a:avLst/>
          </a:prstGeom>
        </p:spPr>
      </p:pic>
      <p:sp>
        <p:nvSpPr>
          <p:cNvPr id="5" name="文本框 5">
            <a:extLst>
              <a:ext uri="{FF2B5EF4-FFF2-40B4-BE49-F238E27FC236}">
                <a16:creationId xmlns:a16="http://schemas.microsoft.com/office/drawing/2014/main" xmlns="" id="{6FBE961B-C3CD-43BF-81E0-C61B25AF7AD0}"/>
              </a:ext>
            </a:extLst>
          </p:cNvPr>
          <p:cNvSpPr txBox="1"/>
          <p:nvPr/>
        </p:nvSpPr>
        <p:spPr>
          <a:xfrm>
            <a:off x="2063552" y="2564905"/>
            <a:ext cx="4416491" cy="2349041"/>
          </a:xfrm>
          <a:prstGeom prst="rect">
            <a:avLst/>
          </a:prstGeom>
          <a:noFill/>
        </p:spPr>
        <p:txBody>
          <a:bodyPr wrap="square" rtlCol="0">
            <a:spAutoFit/>
          </a:bodyPr>
          <a:lstStyle/>
          <a:p>
            <a:pPr algn="just"/>
            <a:r>
              <a:rPr lang="en-US" sz="2933" b="1" i="1" dirty="0" err="1" smtClean="0">
                <a:solidFill>
                  <a:srgbClr val="FFFFFF"/>
                </a:solidFill>
                <a:latin typeface="Times New Roman" panose="02020603050405020304" pitchFamily="18" charset="0"/>
                <a:ea typeface="微软雅黑"/>
                <a:cs typeface="Times New Roman" panose="02020603050405020304" pitchFamily="18" charset="0"/>
              </a:rPr>
              <a:t>Các</a:t>
            </a:r>
            <a:r>
              <a:rPr lang="en-US" sz="2933" b="1" i="1" dirty="0" smtClean="0">
                <a:solidFill>
                  <a:srgbClr val="FFFFFF"/>
                </a:solidFill>
                <a:latin typeface="Times New Roman" panose="02020603050405020304" pitchFamily="18" charset="0"/>
                <a:ea typeface="微软雅黑"/>
                <a:cs typeface="Times New Roman" panose="02020603050405020304" pitchFamily="18" charset="0"/>
              </a:rPr>
              <a:t> </a:t>
            </a:r>
            <a:r>
              <a:rPr lang="en-US" sz="2933" b="1" i="1" dirty="0" err="1" smtClean="0">
                <a:solidFill>
                  <a:srgbClr val="FFFFFF"/>
                </a:solidFill>
                <a:latin typeface="Times New Roman" panose="02020603050405020304" pitchFamily="18" charset="0"/>
                <a:ea typeface="微软雅黑"/>
                <a:cs typeface="Times New Roman" panose="02020603050405020304" pitchFamily="18" charset="0"/>
              </a:rPr>
              <a:t>em</a:t>
            </a:r>
            <a:r>
              <a:rPr lang="vi-VN" sz="2933" b="1" i="1" dirty="0" smtClean="0">
                <a:solidFill>
                  <a:srgbClr val="FFFFFF"/>
                </a:solidFill>
                <a:latin typeface="Times New Roman" panose="02020603050405020304" pitchFamily="18" charset="0"/>
                <a:ea typeface="微软雅黑"/>
                <a:cs typeface="Times New Roman" panose="02020603050405020304" pitchFamily="18" charset="0"/>
              </a:rPr>
              <a:t>  </a:t>
            </a:r>
            <a:r>
              <a:rPr lang="vi-VN" sz="2933" b="1" i="1" dirty="0">
                <a:solidFill>
                  <a:srgbClr val="FFFFFF"/>
                </a:solidFill>
                <a:latin typeface="Times New Roman" panose="02020603050405020304" pitchFamily="18" charset="0"/>
                <a:ea typeface="微软雅黑"/>
                <a:cs typeface="Times New Roman" panose="02020603050405020304" pitchFamily="18" charset="0"/>
              </a:rPr>
              <a:t>lần lượt chọn các ô chữ, mỗi ô là một từ khóa </a:t>
            </a:r>
            <a:r>
              <a:rPr lang="en-US" sz="2933" b="1" i="1" dirty="0" err="1" smtClean="0">
                <a:solidFill>
                  <a:srgbClr val="FFFFFF"/>
                </a:solidFill>
                <a:latin typeface="Times New Roman" panose="02020603050405020304" pitchFamily="18" charset="0"/>
                <a:ea typeface="微软雅黑"/>
                <a:cs typeface="Times New Roman" panose="02020603050405020304" pitchFamily="18" charset="0"/>
              </a:rPr>
              <a:t>cần</a:t>
            </a:r>
            <a:r>
              <a:rPr lang="vi-VN" sz="2933" b="1" i="1" dirty="0" smtClean="0">
                <a:solidFill>
                  <a:srgbClr val="FFFFFF"/>
                </a:solidFill>
                <a:latin typeface="Times New Roman" panose="02020603050405020304" pitchFamily="18" charset="0"/>
                <a:ea typeface="微软雅黑"/>
                <a:cs typeface="Times New Roman" panose="02020603050405020304" pitchFamily="18" charset="0"/>
              </a:rPr>
              <a:t> </a:t>
            </a:r>
            <a:r>
              <a:rPr lang="vi-VN" sz="2933" b="1" i="1" dirty="0">
                <a:solidFill>
                  <a:srgbClr val="FFFFFF"/>
                </a:solidFill>
                <a:latin typeface="Times New Roman" panose="02020603050405020304" pitchFamily="18" charset="0"/>
                <a:ea typeface="微软雅黑"/>
                <a:cs typeface="Times New Roman" panose="02020603050405020304" pitchFamily="18" charset="0"/>
              </a:rPr>
              <a:t>chú thích. Chọn trúng từ khóa nào thì </a:t>
            </a:r>
            <a:r>
              <a:rPr lang="vi-VN" sz="2933" b="1" i="1" dirty="0" smtClean="0">
                <a:solidFill>
                  <a:srgbClr val="FFFFFF"/>
                </a:solidFill>
                <a:latin typeface="Times New Roman" panose="02020603050405020304" pitchFamily="18" charset="0"/>
                <a:ea typeface="微软雅黑"/>
                <a:cs typeface="Times New Roman" panose="02020603050405020304" pitchFamily="18" charset="0"/>
              </a:rPr>
              <a:t> </a:t>
            </a:r>
            <a:r>
              <a:rPr lang="vi-VN" sz="2933" b="1" i="1" dirty="0">
                <a:solidFill>
                  <a:srgbClr val="FFFFFF"/>
                </a:solidFill>
                <a:latin typeface="Times New Roman" panose="02020603050405020304" pitchFamily="18" charset="0"/>
                <a:ea typeface="微软雅黑"/>
                <a:cs typeface="Times New Roman" panose="02020603050405020304" pitchFamily="18" charset="0"/>
              </a:rPr>
              <a:t>giải nghĩa từ </a:t>
            </a:r>
            <a:r>
              <a:rPr lang="vi-VN" sz="2933" b="1" i="1" dirty="0" smtClean="0">
                <a:solidFill>
                  <a:srgbClr val="FFFFFF"/>
                </a:solidFill>
                <a:latin typeface="Times New Roman" panose="02020603050405020304" pitchFamily="18" charset="0"/>
                <a:ea typeface="微软雅黑"/>
                <a:cs typeface="Times New Roman" panose="02020603050405020304" pitchFamily="18" charset="0"/>
              </a:rPr>
              <a:t> </a:t>
            </a:r>
            <a:r>
              <a:rPr lang="vi-VN" sz="2933" b="1" i="1" dirty="0">
                <a:solidFill>
                  <a:srgbClr val="FFFFFF"/>
                </a:solidFill>
                <a:latin typeface="Times New Roman" panose="02020603050405020304" pitchFamily="18" charset="0"/>
                <a:ea typeface="微软雅黑"/>
                <a:cs typeface="Times New Roman" panose="02020603050405020304" pitchFamily="18" charset="0"/>
              </a:rPr>
              <a:t>đó. </a:t>
            </a:r>
            <a:endParaRPr lang="en-US" sz="2933" dirty="0">
              <a:solidFill>
                <a:srgbClr val="FFFFFF"/>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6842274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Rectangle 2">
            <a:extLst>
              <a:ext uri="{FF2B5EF4-FFF2-40B4-BE49-F238E27FC236}">
                <a16:creationId xmlns:a16="http://schemas.microsoft.com/office/drawing/2014/main" xmlns="" id="{41CCA3C0-C660-4B46-B7F8-1BCF6F2199C4}"/>
              </a:ext>
            </a:extLst>
          </p:cNvPr>
          <p:cNvSpPr/>
          <p:nvPr/>
        </p:nvSpPr>
        <p:spPr>
          <a:xfrm>
            <a:off x="4223284" y="0"/>
            <a:ext cx="3514104" cy="923330"/>
          </a:xfrm>
          <a:prstGeom prst="rect">
            <a:avLst/>
          </a:prstGeom>
        </p:spPr>
        <p:txBody>
          <a:bodyPr wrap="none">
            <a:spAutoFit/>
          </a:bodyPr>
          <a:lstStyle/>
          <a:p>
            <a:pPr algn="just">
              <a:lnSpc>
                <a:spcPct val="150000"/>
              </a:lnSpc>
            </a:pPr>
            <a:r>
              <a:rPr lang="en-US" sz="3600" b="1" dirty="0">
                <a:solidFill>
                  <a:schemeClr val="accent6">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Ô CHỮ BÍ MẬT</a:t>
            </a:r>
            <a:endParaRPr lang="en-US" sz="3600" dirty="0">
              <a:solidFill>
                <a:schemeClr val="accent6">
                  <a:lumMod val="75000"/>
                </a:schemeClr>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Rounded Corners 95">
            <a:extLst>
              <a:ext uri="{FF2B5EF4-FFF2-40B4-BE49-F238E27FC236}">
                <a16:creationId xmlns:a16="http://schemas.microsoft.com/office/drawing/2014/main" xmlns="" id="{8157FB64-4F33-4FB5-9455-7E0F5BBEBD04}"/>
              </a:ext>
            </a:extLst>
          </p:cNvPr>
          <p:cNvSpPr/>
          <p:nvPr/>
        </p:nvSpPr>
        <p:spPr>
          <a:xfrm>
            <a:off x="1021983" y="1019950"/>
            <a:ext cx="2986481" cy="957629"/>
          </a:xfrm>
          <a:prstGeom prst="roundRect">
            <a:avLst/>
          </a:prstGeom>
          <a:solidFill>
            <a:schemeClr val="accent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đốc</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Rounded Corners 96">
            <a:extLst>
              <a:ext uri="{FF2B5EF4-FFF2-40B4-BE49-F238E27FC236}">
                <a16:creationId xmlns:a16="http://schemas.microsoft.com/office/drawing/2014/main" xmlns="" id="{C57D0C84-6FBB-4B2F-BCAD-38456B5300D0}"/>
              </a:ext>
            </a:extLst>
          </p:cNvPr>
          <p:cNvSpPr/>
          <p:nvPr/>
        </p:nvSpPr>
        <p:spPr>
          <a:xfrm>
            <a:off x="4857243" y="1019950"/>
            <a:ext cx="2986481" cy="957629"/>
          </a:xfrm>
          <a:prstGeom prst="roundRect">
            <a:avLst/>
          </a:prstGeom>
          <a:solidFill>
            <a:schemeClr val="accent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Lớp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năm</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663F972E-1B57-4B11-80B7-70B696BDD177}"/>
              </a:ext>
            </a:extLst>
          </p:cNvPr>
          <p:cNvPicPr>
            <a:picLocks noChangeAspect="1"/>
          </p:cNvPicPr>
          <p:nvPr/>
        </p:nvPicPr>
        <p:blipFill>
          <a:blip r:embed="rId3"/>
          <a:stretch>
            <a:fillRect/>
          </a:stretch>
        </p:blipFill>
        <p:spPr>
          <a:xfrm>
            <a:off x="4844232" y="1019950"/>
            <a:ext cx="2999492" cy="969348"/>
          </a:xfrm>
          <a:prstGeom prst="rect">
            <a:avLst/>
          </a:prstGeom>
        </p:spPr>
      </p:pic>
      <p:pic>
        <p:nvPicPr>
          <p:cNvPr id="8" name="Picture 7">
            <a:extLst>
              <a:ext uri="{FF2B5EF4-FFF2-40B4-BE49-F238E27FC236}">
                <a16:creationId xmlns:a16="http://schemas.microsoft.com/office/drawing/2014/main" xmlns="" id="{97C655CC-4E6A-42F7-B520-B7B59A24D4F0}"/>
              </a:ext>
            </a:extLst>
          </p:cNvPr>
          <p:cNvPicPr>
            <a:picLocks noChangeAspect="1"/>
          </p:cNvPicPr>
          <p:nvPr/>
        </p:nvPicPr>
        <p:blipFill>
          <a:blip r:embed="rId4"/>
          <a:stretch>
            <a:fillRect/>
          </a:stretch>
        </p:blipFill>
        <p:spPr>
          <a:xfrm>
            <a:off x="999499" y="1014090"/>
            <a:ext cx="2999492" cy="969348"/>
          </a:xfrm>
          <a:prstGeom prst="rect">
            <a:avLst/>
          </a:prstGeom>
        </p:spPr>
      </p:pic>
      <p:sp>
        <p:nvSpPr>
          <p:cNvPr id="9" name="Rectangle: Rounded Corners 96">
            <a:extLst>
              <a:ext uri="{FF2B5EF4-FFF2-40B4-BE49-F238E27FC236}">
                <a16:creationId xmlns:a16="http://schemas.microsoft.com/office/drawing/2014/main" xmlns="" id="{C57D0C84-6FBB-4B2F-BCAD-38456B5300D0}"/>
              </a:ext>
            </a:extLst>
          </p:cNvPr>
          <p:cNvSpPr/>
          <p:nvPr/>
        </p:nvSpPr>
        <p:spPr>
          <a:xfrm>
            <a:off x="8663756" y="1019950"/>
            <a:ext cx="2986481" cy="957629"/>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Lạm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Nhận</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8688965" y="1023698"/>
            <a:ext cx="2976331" cy="969348"/>
            <a:chOff x="8688965" y="1023698"/>
            <a:chExt cx="2976331" cy="969348"/>
          </a:xfrm>
        </p:grpSpPr>
        <p:sp>
          <p:nvSpPr>
            <p:cNvPr id="4" name="Rounded Rectangle 3"/>
            <p:cNvSpPr/>
            <p:nvPr/>
          </p:nvSpPr>
          <p:spPr>
            <a:xfrm>
              <a:off x="8688965" y="1023698"/>
              <a:ext cx="2976331" cy="969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9899560" y="1210732"/>
              <a:ext cx="555140" cy="57606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accent4">
                      <a:lumMod val="50000"/>
                    </a:schemeClr>
                  </a:solidFill>
                </a:rPr>
                <a:t>3</a:t>
              </a:r>
            </a:p>
          </p:txBody>
        </p:sp>
      </p:grpSp>
      <p:sp>
        <p:nvSpPr>
          <p:cNvPr id="12" name="Rounded Rectangle 11">
            <a:hlinkClick r:id="rId5" action="ppaction://hlinksldjump"/>
          </p:cNvPr>
          <p:cNvSpPr/>
          <p:nvPr/>
        </p:nvSpPr>
        <p:spPr>
          <a:xfrm>
            <a:off x="1061568" y="2699772"/>
            <a:ext cx="10068863" cy="8640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33" b="1" dirty="0" err="1">
                <a:solidFill>
                  <a:schemeClr val="accent5">
                    <a:lumMod val="50000"/>
                  </a:schemeClr>
                </a:solidFill>
              </a:rPr>
              <a:t>Ông</a:t>
            </a:r>
            <a:r>
              <a:rPr lang="en-US" sz="2933" b="1" dirty="0">
                <a:solidFill>
                  <a:schemeClr val="accent5">
                    <a:lumMod val="50000"/>
                  </a:schemeClr>
                </a:solidFill>
              </a:rPr>
              <a:t> </a:t>
            </a:r>
            <a:r>
              <a:rPr lang="en-US" sz="2933" b="1" dirty="0" err="1">
                <a:solidFill>
                  <a:schemeClr val="accent5">
                    <a:lumMod val="50000"/>
                  </a:schemeClr>
                </a:solidFill>
              </a:rPr>
              <a:t>đốc</a:t>
            </a:r>
            <a:r>
              <a:rPr lang="en-US" sz="2933" b="1" dirty="0">
                <a:solidFill>
                  <a:schemeClr val="accent5">
                    <a:lumMod val="50000"/>
                  </a:schemeClr>
                </a:solidFill>
              </a:rPr>
              <a:t>: </a:t>
            </a:r>
            <a:r>
              <a:rPr lang="en-US" sz="2933" dirty="0" err="1">
                <a:solidFill>
                  <a:schemeClr val="accent5">
                    <a:lumMod val="50000"/>
                  </a:schemeClr>
                </a:solidFill>
              </a:rPr>
              <a:t>Chỉ</a:t>
            </a:r>
            <a:r>
              <a:rPr lang="en-US" sz="2933" dirty="0">
                <a:solidFill>
                  <a:schemeClr val="accent5">
                    <a:lumMod val="50000"/>
                  </a:schemeClr>
                </a:solidFill>
              </a:rPr>
              <a:t> </a:t>
            </a:r>
            <a:r>
              <a:rPr lang="en-US" sz="2933" dirty="0" err="1">
                <a:solidFill>
                  <a:schemeClr val="accent5">
                    <a:lumMod val="50000"/>
                  </a:schemeClr>
                </a:solidFill>
              </a:rPr>
              <a:t>ông</a:t>
            </a:r>
            <a:r>
              <a:rPr lang="en-US" sz="2933" dirty="0">
                <a:solidFill>
                  <a:schemeClr val="accent5">
                    <a:lumMod val="50000"/>
                  </a:schemeClr>
                </a:solidFill>
              </a:rPr>
              <a:t> </a:t>
            </a:r>
            <a:r>
              <a:rPr lang="en-US" sz="2933" dirty="0" err="1">
                <a:solidFill>
                  <a:schemeClr val="accent5">
                    <a:lumMod val="50000"/>
                  </a:schemeClr>
                </a:solidFill>
              </a:rPr>
              <a:t>hiệu</a:t>
            </a:r>
            <a:r>
              <a:rPr lang="en-US" sz="2933" dirty="0">
                <a:solidFill>
                  <a:schemeClr val="accent5">
                    <a:lumMod val="50000"/>
                  </a:schemeClr>
                </a:solidFill>
              </a:rPr>
              <a:t> </a:t>
            </a:r>
            <a:r>
              <a:rPr lang="en-US" sz="2933" dirty="0" err="1">
                <a:solidFill>
                  <a:schemeClr val="accent5">
                    <a:lumMod val="50000"/>
                  </a:schemeClr>
                </a:solidFill>
              </a:rPr>
              <a:t>trưởng</a:t>
            </a:r>
            <a:endParaRPr lang="en-US" sz="2933" dirty="0">
              <a:solidFill>
                <a:schemeClr val="accent5">
                  <a:lumMod val="50000"/>
                </a:schemeClr>
              </a:solidFill>
            </a:endParaRPr>
          </a:p>
        </p:txBody>
      </p:sp>
      <p:sp>
        <p:nvSpPr>
          <p:cNvPr id="13" name="Rounded Rectangle 12">
            <a:hlinkClick r:id="rId5" action="ppaction://hlinksldjump"/>
          </p:cNvPr>
          <p:cNvSpPr/>
          <p:nvPr/>
        </p:nvSpPr>
        <p:spPr>
          <a:xfrm>
            <a:off x="1061568" y="4048623"/>
            <a:ext cx="10177131" cy="115212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33" b="1" dirty="0" err="1">
                <a:solidFill>
                  <a:srgbClr val="0070C0"/>
                </a:solidFill>
              </a:rPr>
              <a:t>Lớp</a:t>
            </a:r>
            <a:r>
              <a:rPr lang="en-US" sz="2933" b="1" dirty="0">
                <a:solidFill>
                  <a:srgbClr val="0070C0"/>
                </a:solidFill>
              </a:rPr>
              <a:t> </a:t>
            </a:r>
            <a:r>
              <a:rPr lang="en-US" sz="2933" b="1" dirty="0" err="1">
                <a:solidFill>
                  <a:srgbClr val="0070C0"/>
                </a:solidFill>
              </a:rPr>
              <a:t>năm</a:t>
            </a:r>
            <a:r>
              <a:rPr lang="en-US" sz="2933" b="1" dirty="0">
                <a:solidFill>
                  <a:srgbClr val="0070C0"/>
                </a:solidFill>
              </a:rPr>
              <a:t>: </a:t>
            </a:r>
            <a:r>
              <a:rPr lang="en-US" sz="2933" dirty="0">
                <a:solidFill>
                  <a:srgbClr val="0070C0"/>
                </a:solidFill>
              </a:rPr>
              <a:t>Theo </a:t>
            </a:r>
            <a:r>
              <a:rPr lang="en-US" sz="2933" dirty="0" err="1">
                <a:solidFill>
                  <a:srgbClr val="0070C0"/>
                </a:solidFill>
              </a:rPr>
              <a:t>hệ</a:t>
            </a:r>
            <a:r>
              <a:rPr lang="en-US" sz="2933" dirty="0">
                <a:solidFill>
                  <a:srgbClr val="0070C0"/>
                </a:solidFill>
              </a:rPr>
              <a:t> </a:t>
            </a:r>
            <a:r>
              <a:rPr lang="en-US" sz="2933" dirty="0" err="1">
                <a:solidFill>
                  <a:srgbClr val="0070C0"/>
                </a:solidFill>
              </a:rPr>
              <a:t>thống</a:t>
            </a:r>
            <a:r>
              <a:rPr lang="en-US" sz="2933" dirty="0">
                <a:solidFill>
                  <a:srgbClr val="0070C0"/>
                </a:solidFill>
              </a:rPr>
              <a:t> </a:t>
            </a:r>
            <a:r>
              <a:rPr lang="en-US" sz="2933" dirty="0" err="1">
                <a:solidFill>
                  <a:srgbClr val="0070C0"/>
                </a:solidFill>
              </a:rPr>
              <a:t>giáo</a:t>
            </a:r>
            <a:r>
              <a:rPr lang="en-US" sz="2933" dirty="0">
                <a:solidFill>
                  <a:srgbClr val="0070C0"/>
                </a:solidFill>
              </a:rPr>
              <a:t> </a:t>
            </a:r>
            <a:r>
              <a:rPr lang="en-US" sz="2933" dirty="0" err="1">
                <a:solidFill>
                  <a:srgbClr val="0070C0"/>
                </a:solidFill>
              </a:rPr>
              <a:t>dục</a:t>
            </a:r>
            <a:r>
              <a:rPr lang="en-US" sz="2933" dirty="0">
                <a:solidFill>
                  <a:srgbClr val="0070C0"/>
                </a:solidFill>
              </a:rPr>
              <a:t> </a:t>
            </a:r>
            <a:r>
              <a:rPr lang="en-US" sz="2933" dirty="0" err="1">
                <a:solidFill>
                  <a:srgbClr val="0070C0"/>
                </a:solidFill>
              </a:rPr>
              <a:t>bậc</a:t>
            </a:r>
            <a:r>
              <a:rPr lang="en-US" sz="2933" dirty="0">
                <a:solidFill>
                  <a:srgbClr val="0070C0"/>
                </a:solidFill>
              </a:rPr>
              <a:t> </a:t>
            </a:r>
            <a:r>
              <a:rPr lang="en-US" sz="2933" dirty="0" err="1">
                <a:solidFill>
                  <a:srgbClr val="0070C0"/>
                </a:solidFill>
              </a:rPr>
              <a:t>tiểu</a:t>
            </a:r>
            <a:r>
              <a:rPr lang="en-US" sz="2933" dirty="0">
                <a:solidFill>
                  <a:srgbClr val="0070C0"/>
                </a:solidFill>
              </a:rPr>
              <a:t> </a:t>
            </a:r>
            <a:r>
              <a:rPr lang="en-US" sz="2933" dirty="0" err="1">
                <a:solidFill>
                  <a:srgbClr val="0070C0"/>
                </a:solidFill>
              </a:rPr>
              <a:t>học</a:t>
            </a:r>
            <a:r>
              <a:rPr lang="en-US" sz="2933" dirty="0">
                <a:solidFill>
                  <a:srgbClr val="0070C0"/>
                </a:solidFill>
              </a:rPr>
              <a:t> </a:t>
            </a:r>
            <a:r>
              <a:rPr lang="en-US" sz="2933" dirty="0" err="1">
                <a:solidFill>
                  <a:srgbClr val="0070C0"/>
                </a:solidFill>
              </a:rPr>
              <a:t>thời</a:t>
            </a:r>
            <a:r>
              <a:rPr lang="en-US" sz="2933" dirty="0">
                <a:solidFill>
                  <a:srgbClr val="0070C0"/>
                </a:solidFill>
              </a:rPr>
              <a:t> </a:t>
            </a:r>
            <a:r>
              <a:rPr lang="en-US" sz="2933" dirty="0" err="1">
                <a:solidFill>
                  <a:srgbClr val="0070C0"/>
                </a:solidFill>
              </a:rPr>
              <a:t>trước</a:t>
            </a:r>
            <a:r>
              <a:rPr lang="en-US" sz="2933" dirty="0">
                <a:solidFill>
                  <a:srgbClr val="0070C0"/>
                </a:solidFill>
              </a:rPr>
              <a:t> </a:t>
            </a:r>
            <a:r>
              <a:rPr lang="en-US" sz="2933" dirty="0" err="1">
                <a:solidFill>
                  <a:srgbClr val="0070C0"/>
                </a:solidFill>
              </a:rPr>
              <a:t>cách</a:t>
            </a:r>
            <a:r>
              <a:rPr lang="en-US" sz="2933" dirty="0">
                <a:solidFill>
                  <a:srgbClr val="0070C0"/>
                </a:solidFill>
              </a:rPr>
              <a:t> </a:t>
            </a:r>
            <a:r>
              <a:rPr lang="en-US" sz="2933" dirty="0" err="1">
                <a:solidFill>
                  <a:srgbClr val="0070C0"/>
                </a:solidFill>
              </a:rPr>
              <a:t>mạng</a:t>
            </a:r>
            <a:r>
              <a:rPr lang="en-US" sz="2933" dirty="0">
                <a:solidFill>
                  <a:srgbClr val="0070C0"/>
                </a:solidFill>
              </a:rPr>
              <a:t> </a:t>
            </a:r>
            <a:r>
              <a:rPr lang="en-US" sz="2933" dirty="0" err="1">
                <a:solidFill>
                  <a:srgbClr val="0070C0"/>
                </a:solidFill>
              </a:rPr>
              <a:t>tháng</a:t>
            </a:r>
            <a:r>
              <a:rPr lang="en-US" sz="2933" dirty="0">
                <a:solidFill>
                  <a:srgbClr val="0070C0"/>
                </a:solidFill>
              </a:rPr>
              <a:t> </a:t>
            </a:r>
            <a:r>
              <a:rPr lang="en-US" sz="2933" dirty="0" err="1">
                <a:solidFill>
                  <a:srgbClr val="0070C0"/>
                </a:solidFill>
              </a:rPr>
              <a:t>Tám</a:t>
            </a:r>
            <a:r>
              <a:rPr lang="en-US" sz="2933" dirty="0">
                <a:solidFill>
                  <a:srgbClr val="0070C0"/>
                </a:solidFill>
              </a:rPr>
              <a:t>, </a:t>
            </a:r>
            <a:r>
              <a:rPr lang="en-US" sz="2933" dirty="0" err="1">
                <a:solidFill>
                  <a:srgbClr val="0070C0"/>
                </a:solidFill>
              </a:rPr>
              <a:t>lớp</a:t>
            </a:r>
            <a:r>
              <a:rPr lang="en-US" sz="2933" dirty="0">
                <a:solidFill>
                  <a:srgbClr val="0070C0"/>
                </a:solidFill>
              </a:rPr>
              <a:t> </a:t>
            </a:r>
            <a:r>
              <a:rPr lang="en-US" sz="2933" dirty="0" err="1">
                <a:solidFill>
                  <a:srgbClr val="0070C0"/>
                </a:solidFill>
              </a:rPr>
              <a:t>năm</a:t>
            </a:r>
            <a:r>
              <a:rPr lang="en-US" sz="2933" dirty="0">
                <a:solidFill>
                  <a:srgbClr val="0070C0"/>
                </a:solidFill>
              </a:rPr>
              <a:t> </a:t>
            </a:r>
            <a:r>
              <a:rPr lang="en-US" sz="2933" dirty="0" err="1">
                <a:solidFill>
                  <a:srgbClr val="0070C0"/>
                </a:solidFill>
              </a:rPr>
              <a:t>là</a:t>
            </a:r>
            <a:r>
              <a:rPr lang="en-US" sz="2933" dirty="0">
                <a:solidFill>
                  <a:srgbClr val="0070C0"/>
                </a:solidFill>
              </a:rPr>
              <a:t> </a:t>
            </a:r>
            <a:r>
              <a:rPr lang="en-US" sz="2933" dirty="0" err="1">
                <a:solidFill>
                  <a:srgbClr val="0070C0"/>
                </a:solidFill>
              </a:rPr>
              <a:t>lớp</a:t>
            </a:r>
            <a:r>
              <a:rPr lang="en-US" sz="2933" dirty="0">
                <a:solidFill>
                  <a:srgbClr val="0070C0"/>
                </a:solidFill>
              </a:rPr>
              <a:t> </a:t>
            </a:r>
            <a:r>
              <a:rPr lang="en-US" sz="2933" dirty="0" err="1">
                <a:solidFill>
                  <a:srgbClr val="0070C0"/>
                </a:solidFill>
              </a:rPr>
              <a:t>đầu</a:t>
            </a:r>
            <a:r>
              <a:rPr lang="en-US" sz="2933" dirty="0">
                <a:solidFill>
                  <a:srgbClr val="0070C0"/>
                </a:solidFill>
              </a:rPr>
              <a:t> </a:t>
            </a:r>
            <a:r>
              <a:rPr lang="en-US" sz="2933" dirty="0" err="1">
                <a:solidFill>
                  <a:srgbClr val="0070C0"/>
                </a:solidFill>
              </a:rPr>
              <a:t>tiên</a:t>
            </a:r>
            <a:r>
              <a:rPr lang="en-US" sz="2933" dirty="0">
                <a:solidFill>
                  <a:srgbClr val="0070C0"/>
                </a:solidFill>
              </a:rPr>
              <a:t> ( </a:t>
            </a:r>
            <a:r>
              <a:rPr lang="en-US" sz="2933" dirty="0" err="1">
                <a:solidFill>
                  <a:srgbClr val="0070C0"/>
                </a:solidFill>
              </a:rPr>
              <a:t>là</a:t>
            </a:r>
            <a:r>
              <a:rPr lang="en-US" sz="2933" dirty="0">
                <a:solidFill>
                  <a:srgbClr val="0070C0"/>
                </a:solidFill>
              </a:rPr>
              <a:t> </a:t>
            </a:r>
            <a:r>
              <a:rPr lang="en-US" sz="2933" dirty="0" err="1">
                <a:solidFill>
                  <a:srgbClr val="0070C0"/>
                </a:solidFill>
              </a:rPr>
              <a:t>lớp</a:t>
            </a:r>
            <a:r>
              <a:rPr lang="en-US" sz="2933" dirty="0">
                <a:solidFill>
                  <a:srgbClr val="0070C0"/>
                </a:solidFill>
              </a:rPr>
              <a:t> </a:t>
            </a:r>
            <a:r>
              <a:rPr lang="en-US" sz="2933" dirty="0" err="1">
                <a:solidFill>
                  <a:srgbClr val="0070C0"/>
                </a:solidFill>
              </a:rPr>
              <a:t>một</a:t>
            </a:r>
            <a:r>
              <a:rPr lang="en-US" sz="2933" dirty="0">
                <a:solidFill>
                  <a:srgbClr val="0070C0"/>
                </a:solidFill>
              </a:rPr>
              <a:t> </a:t>
            </a:r>
            <a:r>
              <a:rPr lang="en-US" sz="2933" dirty="0" err="1">
                <a:solidFill>
                  <a:srgbClr val="0070C0"/>
                </a:solidFill>
              </a:rPr>
              <a:t>hiện</a:t>
            </a:r>
            <a:r>
              <a:rPr lang="en-US" sz="2933" dirty="0">
                <a:solidFill>
                  <a:srgbClr val="0070C0"/>
                </a:solidFill>
              </a:rPr>
              <a:t> nay)</a:t>
            </a:r>
          </a:p>
        </p:txBody>
      </p:sp>
      <p:sp>
        <p:nvSpPr>
          <p:cNvPr id="14" name="Rounded Rectangle 13">
            <a:hlinkClick r:id="rId6" action="ppaction://hlinksldjump"/>
          </p:cNvPr>
          <p:cNvSpPr/>
          <p:nvPr/>
        </p:nvSpPr>
        <p:spPr>
          <a:xfrm>
            <a:off x="1061567" y="5576983"/>
            <a:ext cx="10177131" cy="1059304"/>
          </a:xfrm>
          <a:prstGeom prst="roundRect">
            <a:avLst/>
          </a:prstGeom>
          <a:solidFill>
            <a:schemeClr val="accent4">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33" b="1" dirty="0" err="1">
                <a:solidFill>
                  <a:srgbClr val="0070C0"/>
                </a:solidFill>
              </a:rPr>
              <a:t>Lạm</a:t>
            </a:r>
            <a:r>
              <a:rPr lang="en-US" sz="2933" b="1" dirty="0">
                <a:solidFill>
                  <a:srgbClr val="0070C0"/>
                </a:solidFill>
              </a:rPr>
              <a:t> </a:t>
            </a:r>
            <a:r>
              <a:rPr lang="en-US" sz="2933" b="1" dirty="0" err="1">
                <a:solidFill>
                  <a:srgbClr val="0070C0"/>
                </a:solidFill>
              </a:rPr>
              <a:t>nhận</a:t>
            </a:r>
            <a:r>
              <a:rPr lang="en-US" sz="2933" b="1" dirty="0">
                <a:solidFill>
                  <a:srgbClr val="0070C0"/>
                </a:solidFill>
              </a:rPr>
              <a:t>: </a:t>
            </a:r>
            <a:r>
              <a:rPr lang="en-US" sz="2933" dirty="0" err="1">
                <a:solidFill>
                  <a:srgbClr val="0070C0"/>
                </a:solidFill>
              </a:rPr>
              <a:t>Nhận</a:t>
            </a:r>
            <a:r>
              <a:rPr lang="en-US" sz="2933" dirty="0">
                <a:solidFill>
                  <a:srgbClr val="0070C0"/>
                </a:solidFill>
              </a:rPr>
              <a:t> </a:t>
            </a:r>
            <a:r>
              <a:rPr lang="en-US" sz="2933" dirty="0" err="1">
                <a:solidFill>
                  <a:srgbClr val="0070C0"/>
                </a:solidFill>
              </a:rPr>
              <a:t>những</a:t>
            </a:r>
            <a:r>
              <a:rPr lang="en-US" sz="2933" dirty="0">
                <a:solidFill>
                  <a:srgbClr val="0070C0"/>
                </a:solidFill>
              </a:rPr>
              <a:t> </a:t>
            </a:r>
            <a:r>
              <a:rPr lang="en-US" sz="2933" dirty="0" err="1">
                <a:solidFill>
                  <a:srgbClr val="0070C0"/>
                </a:solidFill>
              </a:rPr>
              <a:t>phần</a:t>
            </a:r>
            <a:r>
              <a:rPr lang="en-US" sz="2933" dirty="0">
                <a:solidFill>
                  <a:srgbClr val="0070C0"/>
                </a:solidFill>
              </a:rPr>
              <a:t>, </a:t>
            </a:r>
            <a:r>
              <a:rPr lang="en-US" sz="2933" dirty="0" err="1">
                <a:solidFill>
                  <a:srgbClr val="0070C0"/>
                </a:solidFill>
              </a:rPr>
              <a:t>những</a:t>
            </a:r>
            <a:r>
              <a:rPr lang="en-US" sz="2933" dirty="0">
                <a:solidFill>
                  <a:srgbClr val="0070C0"/>
                </a:solidFill>
              </a:rPr>
              <a:t> </a:t>
            </a:r>
            <a:r>
              <a:rPr lang="en-US" sz="2933" dirty="0" err="1">
                <a:solidFill>
                  <a:srgbClr val="0070C0"/>
                </a:solidFill>
              </a:rPr>
              <a:t>điều</a:t>
            </a:r>
            <a:r>
              <a:rPr lang="en-US" sz="2933" dirty="0">
                <a:solidFill>
                  <a:srgbClr val="0070C0"/>
                </a:solidFill>
              </a:rPr>
              <a:t> </a:t>
            </a:r>
            <a:r>
              <a:rPr lang="en-US" sz="2933" dirty="0" err="1">
                <a:solidFill>
                  <a:srgbClr val="0070C0"/>
                </a:solidFill>
              </a:rPr>
              <a:t>không</a:t>
            </a:r>
            <a:r>
              <a:rPr lang="en-US" sz="2933" dirty="0">
                <a:solidFill>
                  <a:srgbClr val="0070C0"/>
                </a:solidFill>
              </a:rPr>
              <a:t> </a:t>
            </a:r>
            <a:r>
              <a:rPr lang="en-US" sz="2933" dirty="0" err="1">
                <a:solidFill>
                  <a:srgbClr val="0070C0"/>
                </a:solidFill>
              </a:rPr>
              <a:t>phải</a:t>
            </a:r>
            <a:r>
              <a:rPr lang="en-US" sz="2933" dirty="0">
                <a:solidFill>
                  <a:srgbClr val="0070C0"/>
                </a:solidFill>
              </a:rPr>
              <a:t> </a:t>
            </a:r>
            <a:r>
              <a:rPr lang="en-US" sz="2933" dirty="0" err="1">
                <a:solidFill>
                  <a:srgbClr val="0070C0"/>
                </a:solidFill>
              </a:rPr>
              <a:t>của</a:t>
            </a:r>
            <a:r>
              <a:rPr lang="en-US" sz="2933" dirty="0">
                <a:solidFill>
                  <a:srgbClr val="0070C0"/>
                </a:solidFill>
              </a:rPr>
              <a:t> </a:t>
            </a:r>
            <a:r>
              <a:rPr lang="en-US" sz="2933" dirty="0" err="1">
                <a:solidFill>
                  <a:srgbClr val="0070C0"/>
                </a:solidFill>
              </a:rPr>
              <a:t>mình</a:t>
            </a:r>
            <a:endParaRPr lang="en-US" sz="2933" dirty="0">
              <a:solidFill>
                <a:srgbClr val="0070C0"/>
              </a:solidFill>
            </a:endParaRPr>
          </a:p>
        </p:txBody>
      </p:sp>
    </p:spTree>
    <p:extLst>
      <p:ext uri="{BB962C8B-B14F-4D97-AF65-F5344CB8AC3E}">
        <p14:creationId xmlns:p14="http://schemas.microsoft.com/office/powerpoint/2010/main" val="31681528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7" presetClass="emph" presetSubtype="0" fill="remove" grpId="1" nodeType="withEffect">
                                  <p:stCondLst>
                                    <p:cond delay="0"/>
                                  </p:stCondLst>
                                  <p:childTnLst>
                                    <p:animClr clrSpc="rgb" dir="cw">
                                      <p:cBhvr override="childStyle">
                                        <p:cTn id="9" dur="250" autoRev="1" fill="remove"/>
                                        <p:tgtEl>
                                          <p:spTgt spid="3"/>
                                        </p:tgtEl>
                                        <p:attrNameLst>
                                          <p:attrName>style.color</p:attrName>
                                        </p:attrNameLst>
                                      </p:cBhvr>
                                      <p:to>
                                        <a:schemeClr val="bg1"/>
                                      </p:to>
                                    </p:animClr>
                                    <p:animClr clrSpc="rgb" dir="cw">
                                      <p:cBhvr>
                                        <p:cTn id="10" dur="250" autoRev="1" fill="remove"/>
                                        <p:tgtEl>
                                          <p:spTgt spid="3"/>
                                        </p:tgtEl>
                                        <p:attrNameLst>
                                          <p:attrName>fillcolor</p:attrName>
                                        </p:attrNameLst>
                                      </p:cBhvr>
                                      <p:to>
                                        <a:schemeClr val="bg1"/>
                                      </p:to>
                                    </p:animClr>
                                    <p:set>
                                      <p:cBhvr>
                                        <p:cTn id="11" dur="250" autoRev="1" fill="remove"/>
                                        <p:tgtEl>
                                          <p:spTgt spid="3"/>
                                        </p:tgtEl>
                                        <p:attrNameLst>
                                          <p:attrName>fill.type</p:attrName>
                                        </p:attrNameLst>
                                      </p:cBhvr>
                                      <p:to>
                                        <p:strVal val="solid"/>
                                      </p:to>
                                    </p:set>
                                    <p:set>
                                      <p:cBhvr>
                                        <p:cTn id="12" dur="250" autoRev="1" fill="remove"/>
                                        <p:tgtEl>
                                          <p:spTgt spid="3"/>
                                        </p:tgtEl>
                                        <p:attrNameLst>
                                          <p:attrName>fill.on</p:attrName>
                                        </p:attrNameLst>
                                      </p:cBhvr>
                                      <p:to>
                                        <p:strVal val="true"/>
                                      </p:to>
                                    </p:set>
                                  </p:childTnLst>
                                </p:cTn>
                              </p:par>
                              <p:par>
                                <p:cTn id="13" presetID="27" presetClass="emph" presetSubtype="0" fill="remove" grpId="2" nodeType="withEffect">
                                  <p:stCondLst>
                                    <p:cond delay="0"/>
                                  </p:stCondLst>
                                  <p:childTnLst>
                                    <p:animClr clrSpc="rgb" dir="cw">
                                      <p:cBhvr override="childStyle">
                                        <p:cTn id="14" dur="250" autoRev="1" fill="remove"/>
                                        <p:tgtEl>
                                          <p:spTgt spid="3"/>
                                        </p:tgtEl>
                                        <p:attrNameLst>
                                          <p:attrName>style.color</p:attrName>
                                        </p:attrNameLst>
                                      </p:cBhvr>
                                      <p:to>
                                        <a:schemeClr val="bg1"/>
                                      </p:to>
                                    </p:animClr>
                                    <p:animClr clrSpc="rgb" dir="cw">
                                      <p:cBhvr>
                                        <p:cTn id="15" dur="250" autoRev="1" fill="remove"/>
                                        <p:tgtEl>
                                          <p:spTgt spid="3"/>
                                        </p:tgtEl>
                                        <p:attrNameLst>
                                          <p:attrName>fillcolor</p:attrName>
                                        </p:attrNameLst>
                                      </p:cBhvr>
                                      <p:to>
                                        <a:schemeClr val="bg1"/>
                                      </p:to>
                                    </p:animClr>
                                    <p:set>
                                      <p:cBhvr>
                                        <p:cTn id="16" dur="250" autoRev="1" fill="remove"/>
                                        <p:tgtEl>
                                          <p:spTgt spid="3"/>
                                        </p:tgtEl>
                                        <p:attrNameLst>
                                          <p:attrName>fill.type</p:attrName>
                                        </p:attrNameLst>
                                      </p:cBhvr>
                                      <p:to>
                                        <p:strVal val="solid"/>
                                      </p:to>
                                    </p:set>
                                    <p:set>
                                      <p:cBhvr>
                                        <p:cTn id="17" dur="250" autoRev="1" fill="remove"/>
                                        <p:tgtEl>
                                          <p:spTgt spid="3"/>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6" presetClass="exit" presetSubtype="21" fill="hold" nodeType="clickEffect">
                                  <p:stCondLst>
                                    <p:cond delay="0"/>
                                  </p:stCondLst>
                                  <p:childTnLst>
                                    <p:animEffect transition="out" filter="barn(inVertical)">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3" grpId="0"/>
      <p:bldP spid="3" grpId="1"/>
      <p:bldP spid="3" grpId="2"/>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5" name="矩形 69"/>
          <p:cNvSpPr>
            <a:spLocks noChangeArrowheads="1"/>
          </p:cNvSpPr>
          <p:nvPr/>
        </p:nvSpPr>
        <p:spPr bwMode="auto">
          <a:xfrm>
            <a:off x="1553878" y="2518747"/>
            <a:ext cx="9889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en-US" altLang="zh-CN" sz="4400" b="1" dirty="0" smtClean="0">
                <a:solidFill>
                  <a:srgbClr val="FF0000"/>
                </a:solidFill>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rPr>
              <a:t>II. ĐỌC –HIỂU VĂN BẢN</a:t>
            </a:r>
            <a:endParaRPr lang="en-US" altLang="zh-CN" sz="4400" b="1" dirty="0">
              <a:solidFill>
                <a:srgbClr val="FF0000"/>
              </a:solidFill>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endParaRP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182" y="3212243"/>
            <a:ext cx="7205487" cy="1207011"/>
          </a:xfrm>
          <a:prstGeom prst="rect">
            <a:avLst/>
          </a:prstGeom>
        </p:spPr>
      </p:pic>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440862"/>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0000">
                                          <p:cBhvr additive="base">
                                            <p:cTn id="11"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14:bounceEnd="50000">
                                          <p:cBhvr additive="base">
                                            <p:cTn id="19"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0000">
                                          <p:cBhvr additive="base">
                                            <p:cTn id="23"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0000">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14:bounceEnd="50000">
                                          <p:cBhvr additive="base">
                                            <p:cTn id="27"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0000">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14:bounceEnd="50000">
                                          <p:cBhvr additive="base">
                                            <p:cTn id="31"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2" dur="75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0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0000">
                                          <p:cBhvr additive="base">
                                            <p:cTn id="35"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4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48"/>
                                            </p:tgtEl>
                                            <p:attrNameLst>
                                              <p:attrName>style.visibility</p:attrName>
                                            </p:attrNameLst>
                                          </p:cBhvr>
                                          <p:to>
                                            <p:strVal val="visible"/>
                                          </p:to>
                                        </p:set>
                                        <p:anim calcmode="lin" valueType="num" p14:bounceEnd="50000">
                                          <p:cBhvr additive="base">
                                            <p:cTn id="39"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4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250"/>
                                      </p:stCondLst>
                                      <p:childTnLst>
                                        <p:set>
                                          <p:cBhvr>
                                            <p:cTn id="42" dur="1" fill="hold">
                                              <p:stCondLst>
                                                <p:cond delay="0"/>
                                              </p:stCondLst>
                                            </p:cTn>
                                            <p:tgtEl>
                                              <p:spTgt spid="51"/>
                                            </p:tgtEl>
                                            <p:attrNameLst>
                                              <p:attrName>style.visibility</p:attrName>
                                            </p:attrNameLst>
                                          </p:cBhvr>
                                          <p:to>
                                            <p:strVal val="visible"/>
                                          </p:to>
                                        </p:set>
                                        <p:anim calcmode="lin" valueType="num" p14:bounceEnd="50000">
                                          <p:cBhvr additive="base">
                                            <p:cTn id="43"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51"/>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 presetClass="entr" presetSubtype="2"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par>
                                    <p:cTn id="50"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1" dur="6500" fill="hold"/>
                                            <p:tgtEl>
                                              <p:spTgt spid="52"/>
                                            </p:tgtEl>
                                            <p:attrNameLst>
                                              <p:attrName>ppt_x</p:attrName>
                                              <p:attrName>ppt_y</p:attrName>
                                            </p:attrNameLst>
                                          </p:cBhvr>
                                        </p:animMotion>
                                      </p:childTnLst>
                                    </p:cTn>
                                  </p:par>
                                  <p:par>
                                    <p:cTn id="52" presetID="8" presetClass="emph" presetSubtype="0" repeatCount="2000" fill="hold" grpId="1" nodeType="withEffect">
                                      <p:stCondLst>
                                        <p:cond delay="0"/>
                                      </p:stCondLst>
                                      <p:childTnLst>
                                        <p:animRot by="21600000">
                                          <p:cBhvr>
                                            <p:cTn id="53" dur="3500" fill="hold"/>
                                            <p:tgtEl>
                                              <p:spTgt spid="41"/>
                                            </p:tgtEl>
                                            <p:attrNameLst>
                                              <p:attrName>r</p:attrName>
                                            </p:attrNameLst>
                                          </p:cBhvr>
                                        </p:animRot>
                                      </p:childTnLst>
                                    </p:cTn>
                                  </p:par>
                                  <p:par>
                                    <p:cTn id="54" presetID="8" presetClass="emph" presetSubtype="0" repeatCount="2000" fill="hold" grpId="1" nodeType="withEffect">
                                      <p:stCondLst>
                                        <p:cond delay="0"/>
                                      </p:stCondLst>
                                      <p:childTnLst>
                                        <p:animRot by="-21600000">
                                          <p:cBhvr>
                                            <p:cTn id="55" dur="3500" fill="hold"/>
                                            <p:tgtEl>
                                              <p:spTgt spid="44"/>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45"/>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47"/>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43"/>
                                            </p:tgtEl>
                                            <p:attrNameLst>
                                              <p:attrName>r</p:attrName>
                                            </p:attrNameLst>
                                          </p:cBhvr>
                                        </p:animRot>
                                      </p:childTnLst>
                                    </p:cTn>
                                  </p:par>
                                  <p:par>
                                    <p:cTn id="62" presetID="6" presetClass="emph" presetSubtype="0" repeatCount="2000" autoRev="1" fill="hold" grpId="1" nodeType="withEffect">
                                      <p:stCondLst>
                                        <p:cond delay="0"/>
                                      </p:stCondLst>
                                      <p:childTnLst>
                                        <p:animScale>
                                          <p:cBhvr>
                                            <p:cTn id="63" dur="2000" fill="hold"/>
                                            <p:tgtEl>
                                              <p:spTgt spid="51"/>
                                            </p:tgtEl>
                                          </p:cBhvr>
                                          <p:by x="150000" y="150000"/>
                                        </p:animScale>
                                      </p:childTnLst>
                                    </p:cTn>
                                  </p:par>
                                  <p:par>
                                    <p:cTn id="64" presetID="6" presetClass="emph" presetSubtype="0" repeatCount="2000" autoRev="1" fill="hold" grpId="1" nodeType="withEffect">
                                      <p:stCondLst>
                                        <p:cond delay="0"/>
                                      </p:stCondLst>
                                      <p:childTnLst>
                                        <p:animScale>
                                          <p:cBhvr>
                                            <p:cTn id="65"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ppt_x"/>
                                              </p:val>
                                            </p:tav>
                                            <p:tav tm="100000">
                                              <p:val>
                                                <p:strVal val="#ppt_x"/>
                                              </p:val>
                                            </p:tav>
                                          </p:tavLst>
                                        </p:anim>
                                        <p:anim calcmode="lin" valueType="num">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750" fill="hold"/>
                                            <p:tgtEl>
                                              <p:spTgt spid="48"/>
                                            </p:tgtEl>
                                            <p:attrNameLst>
                                              <p:attrName>ppt_x</p:attrName>
                                            </p:attrNameLst>
                                          </p:cBhvr>
                                          <p:tavLst>
                                            <p:tav tm="0">
                                              <p:val>
                                                <p:strVal val="#ppt_x"/>
                                              </p:val>
                                            </p:tav>
                                            <p:tav tm="100000">
                                              <p:val>
                                                <p:strVal val="#ppt_x"/>
                                              </p:val>
                                            </p:tav>
                                          </p:tavLst>
                                        </p:anim>
                                        <p:anim calcmode="lin" valueType="num">
                                          <p:cBhvr additive="base">
                                            <p:cTn id="40" dur="750" fill="hold"/>
                                            <p:tgtEl>
                                              <p:spTgt spid="4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25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 presetClass="entr" presetSubtype="2"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par>
                                    <p:cTn id="50"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1" dur="6500" fill="hold"/>
                                            <p:tgtEl>
                                              <p:spTgt spid="52"/>
                                            </p:tgtEl>
                                            <p:attrNameLst>
                                              <p:attrName>ppt_x</p:attrName>
                                              <p:attrName>ppt_y</p:attrName>
                                            </p:attrNameLst>
                                          </p:cBhvr>
                                        </p:animMotion>
                                      </p:childTnLst>
                                    </p:cTn>
                                  </p:par>
                                  <p:par>
                                    <p:cTn id="52" presetID="8" presetClass="emph" presetSubtype="0" repeatCount="2000" fill="hold" grpId="1" nodeType="withEffect">
                                      <p:stCondLst>
                                        <p:cond delay="0"/>
                                      </p:stCondLst>
                                      <p:childTnLst>
                                        <p:animRot by="21600000">
                                          <p:cBhvr>
                                            <p:cTn id="53" dur="3500" fill="hold"/>
                                            <p:tgtEl>
                                              <p:spTgt spid="41"/>
                                            </p:tgtEl>
                                            <p:attrNameLst>
                                              <p:attrName>r</p:attrName>
                                            </p:attrNameLst>
                                          </p:cBhvr>
                                        </p:animRot>
                                      </p:childTnLst>
                                    </p:cTn>
                                  </p:par>
                                  <p:par>
                                    <p:cTn id="54" presetID="8" presetClass="emph" presetSubtype="0" repeatCount="2000" fill="hold" grpId="1" nodeType="withEffect">
                                      <p:stCondLst>
                                        <p:cond delay="0"/>
                                      </p:stCondLst>
                                      <p:childTnLst>
                                        <p:animRot by="-21600000">
                                          <p:cBhvr>
                                            <p:cTn id="55" dur="3500" fill="hold"/>
                                            <p:tgtEl>
                                              <p:spTgt spid="44"/>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45"/>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47"/>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43"/>
                                            </p:tgtEl>
                                            <p:attrNameLst>
                                              <p:attrName>r</p:attrName>
                                            </p:attrNameLst>
                                          </p:cBhvr>
                                        </p:animRot>
                                      </p:childTnLst>
                                    </p:cTn>
                                  </p:par>
                                  <p:par>
                                    <p:cTn id="62" presetID="6" presetClass="emph" presetSubtype="0" repeatCount="2000" autoRev="1" fill="hold" grpId="1" nodeType="withEffect">
                                      <p:stCondLst>
                                        <p:cond delay="0"/>
                                      </p:stCondLst>
                                      <p:childTnLst>
                                        <p:animScale>
                                          <p:cBhvr>
                                            <p:cTn id="63" dur="2000" fill="hold"/>
                                            <p:tgtEl>
                                              <p:spTgt spid="51"/>
                                            </p:tgtEl>
                                          </p:cBhvr>
                                          <p:by x="150000" y="150000"/>
                                        </p:animScale>
                                      </p:childTnLst>
                                    </p:cTn>
                                  </p:par>
                                  <p:par>
                                    <p:cTn id="64" presetID="6" presetClass="emph" presetSubtype="0" repeatCount="2000" autoRev="1" fill="hold" grpId="1" nodeType="withEffect">
                                      <p:stCondLst>
                                        <p:cond delay="0"/>
                                      </p:stCondLst>
                                      <p:childTnLst>
                                        <p:animScale>
                                          <p:cBhvr>
                                            <p:cTn id="65"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4" name="Title 1"/>
          <p:cNvSpPr>
            <a:spLocks noGrp="1"/>
          </p:cNvSpPr>
          <p:nvPr>
            <p:ph type="title"/>
          </p:nvPr>
        </p:nvSpPr>
        <p:spPr>
          <a:xfrm>
            <a:off x="0" y="742333"/>
            <a:ext cx="11452853" cy="466064"/>
          </a:xfrm>
        </p:spPr>
        <p:txBody>
          <a:bodyPr>
            <a:noAutofit/>
          </a:bodyPr>
          <a:lstStyle/>
          <a:p>
            <a:r>
              <a:rPr lang="en-US" sz="3600" b="1" dirty="0">
                <a:solidFill>
                  <a:srgbClr val="FF0000"/>
                </a:solidFill>
                <a:latin typeface="+mn-lt"/>
                <a:ea typeface="Tahoma" panose="020B0604030504040204" pitchFamily="34" charset="0"/>
                <a:cs typeface="Tahoma" panose="020B0604030504040204" pitchFamily="34" charset="0"/>
              </a:rPr>
              <a:t>a. </a:t>
            </a:r>
            <a:r>
              <a:rPr lang="en-US" sz="3600" b="1" dirty="0" err="1">
                <a:solidFill>
                  <a:srgbClr val="FF0000"/>
                </a:solidFill>
                <a:latin typeface="+mn-lt"/>
                <a:ea typeface="Tahoma" panose="020B0604030504040204" pitchFamily="34" charset="0"/>
                <a:cs typeface="Tahoma" panose="020B0604030504040204" pitchFamily="34" charset="0"/>
              </a:rPr>
              <a:t>Cảm</a:t>
            </a:r>
            <a:r>
              <a:rPr lang="en-US" sz="3600" b="1" dirty="0">
                <a:solidFill>
                  <a:srgbClr val="FF0000"/>
                </a:solidFill>
                <a:latin typeface="+mn-lt"/>
                <a:ea typeface="Tahoma" panose="020B0604030504040204" pitchFamily="34" charset="0"/>
                <a:cs typeface="Tahoma" panose="020B0604030504040204" pitchFamily="34" charset="0"/>
              </a:rPr>
              <a:t> </a:t>
            </a:r>
            <a:r>
              <a:rPr lang="en-US" sz="3600" b="1" dirty="0" err="1">
                <a:solidFill>
                  <a:srgbClr val="FF0000"/>
                </a:solidFill>
                <a:latin typeface="+mn-lt"/>
                <a:ea typeface="Tahoma" panose="020B0604030504040204" pitchFamily="34" charset="0"/>
                <a:cs typeface="Tahoma" panose="020B0604030504040204" pitchFamily="34" charset="0"/>
              </a:rPr>
              <a:t>xúc</a:t>
            </a:r>
            <a:r>
              <a:rPr lang="en-US" sz="3600" b="1" dirty="0">
                <a:solidFill>
                  <a:srgbClr val="FF0000"/>
                </a:solidFill>
                <a:latin typeface="+mn-lt"/>
                <a:ea typeface="Tahoma" panose="020B0604030504040204" pitchFamily="34" charset="0"/>
                <a:cs typeface="Tahoma" panose="020B0604030504040204" pitchFamily="34" charset="0"/>
              </a:rPr>
              <a:t>, </a:t>
            </a:r>
            <a:r>
              <a:rPr lang="en-US" sz="3600" b="1" dirty="0" err="1">
                <a:solidFill>
                  <a:srgbClr val="FF0000"/>
                </a:solidFill>
                <a:latin typeface="+mn-lt"/>
                <a:ea typeface="Tahoma" panose="020B0604030504040204" pitchFamily="34" charset="0"/>
                <a:cs typeface="Tahoma" panose="020B0604030504040204" pitchFamily="34" charset="0"/>
              </a:rPr>
              <a:t>suy</a:t>
            </a:r>
            <a:r>
              <a:rPr lang="en-US" sz="3600" b="1" dirty="0">
                <a:solidFill>
                  <a:srgbClr val="FF0000"/>
                </a:solidFill>
                <a:latin typeface="+mn-lt"/>
                <a:ea typeface="Tahoma" panose="020B0604030504040204" pitchFamily="34" charset="0"/>
                <a:cs typeface="Tahoma" panose="020B0604030504040204" pitchFamily="34" charset="0"/>
              </a:rPr>
              <a:t> </a:t>
            </a:r>
            <a:r>
              <a:rPr lang="en-US" sz="3600" b="1" dirty="0" err="1">
                <a:solidFill>
                  <a:srgbClr val="FF0000"/>
                </a:solidFill>
                <a:latin typeface="+mn-lt"/>
                <a:ea typeface="Tahoma" panose="020B0604030504040204" pitchFamily="34" charset="0"/>
                <a:cs typeface="Tahoma" panose="020B0604030504040204" pitchFamily="34" charset="0"/>
              </a:rPr>
              <a:t>nghĩ</a:t>
            </a:r>
            <a:r>
              <a:rPr lang="en-US" sz="3600" b="1" dirty="0">
                <a:solidFill>
                  <a:srgbClr val="FF0000"/>
                </a:solidFill>
                <a:latin typeface="+mn-lt"/>
                <a:ea typeface="Tahoma" panose="020B0604030504040204" pitchFamily="34" charset="0"/>
                <a:cs typeface="Tahoma" panose="020B0604030504040204" pitchFamily="34" charset="0"/>
              </a:rPr>
              <a:t> </a:t>
            </a:r>
            <a:r>
              <a:rPr lang="en-US" sz="3600" b="1" dirty="0" err="1">
                <a:solidFill>
                  <a:srgbClr val="FF0000"/>
                </a:solidFill>
                <a:latin typeface="+mn-lt"/>
                <a:ea typeface="Tahoma" panose="020B0604030504040204" pitchFamily="34" charset="0"/>
                <a:cs typeface="Tahoma" panose="020B0604030504040204" pitchFamily="34" charset="0"/>
              </a:rPr>
              <a:t>của</a:t>
            </a:r>
            <a:r>
              <a:rPr lang="en-US" sz="3600" b="1" dirty="0">
                <a:solidFill>
                  <a:srgbClr val="FF0000"/>
                </a:solidFill>
                <a:latin typeface="+mn-lt"/>
                <a:ea typeface="Tahoma" panose="020B0604030504040204" pitchFamily="34" charset="0"/>
                <a:cs typeface="Tahoma" panose="020B0604030504040204" pitchFamily="34" charset="0"/>
              </a:rPr>
              <a:t> </a:t>
            </a:r>
            <a:r>
              <a:rPr lang="en-US" sz="3600" b="1" dirty="0" err="1">
                <a:solidFill>
                  <a:srgbClr val="FF0000"/>
                </a:solidFill>
                <a:latin typeface="+mn-lt"/>
                <a:ea typeface="Tahoma" panose="020B0604030504040204" pitchFamily="34" charset="0"/>
                <a:cs typeface="Tahoma" panose="020B0604030504040204" pitchFamily="34" charset="0"/>
              </a:rPr>
              <a:t>nhân</a:t>
            </a:r>
            <a:r>
              <a:rPr lang="en-US" sz="3600" b="1" dirty="0">
                <a:solidFill>
                  <a:srgbClr val="FF0000"/>
                </a:solidFill>
                <a:latin typeface="+mn-lt"/>
                <a:ea typeface="Tahoma" panose="020B0604030504040204" pitchFamily="34" charset="0"/>
                <a:cs typeface="Tahoma" panose="020B0604030504040204" pitchFamily="34" charset="0"/>
              </a:rPr>
              <a:t> </a:t>
            </a:r>
            <a:r>
              <a:rPr lang="en-US" sz="3600" b="1" dirty="0" err="1">
                <a:solidFill>
                  <a:srgbClr val="FF0000"/>
                </a:solidFill>
                <a:latin typeface="+mn-lt"/>
                <a:ea typeface="Tahoma" panose="020B0604030504040204" pitchFamily="34" charset="0"/>
                <a:cs typeface="Tahoma" panose="020B0604030504040204" pitchFamily="34" charset="0"/>
              </a:rPr>
              <a:t>vật</a:t>
            </a:r>
            <a:r>
              <a:rPr lang="en-US" sz="3600" b="1" dirty="0">
                <a:solidFill>
                  <a:srgbClr val="FF0000"/>
                </a:solidFill>
                <a:latin typeface="+mn-lt"/>
                <a:ea typeface="Tahoma" panose="020B0604030504040204" pitchFamily="34" charset="0"/>
                <a:cs typeface="Tahoma" panose="020B0604030504040204" pitchFamily="34" charset="0"/>
              </a:rPr>
              <a:t> “</a:t>
            </a:r>
            <a:r>
              <a:rPr lang="en-US" sz="3600" b="1" dirty="0" err="1">
                <a:solidFill>
                  <a:srgbClr val="FF0000"/>
                </a:solidFill>
                <a:latin typeface="+mn-lt"/>
                <a:ea typeface="Tahoma" panose="020B0604030504040204" pitchFamily="34" charset="0"/>
                <a:cs typeface="Tahoma" panose="020B0604030504040204" pitchFamily="34" charset="0"/>
              </a:rPr>
              <a:t>tôi</a:t>
            </a:r>
            <a:r>
              <a:rPr lang="en-US" sz="3600" b="1" dirty="0">
                <a:solidFill>
                  <a:srgbClr val="FF0000"/>
                </a:solidFill>
                <a:latin typeface="+mn-lt"/>
                <a:ea typeface="Tahoma" panose="020B0604030504040204" pitchFamily="34" charset="0"/>
                <a:cs typeface="Tahoma" panose="020B0604030504040204" pitchFamily="34" charset="0"/>
              </a:rPr>
              <a:t>”</a:t>
            </a:r>
          </a:p>
        </p:txBody>
      </p:sp>
      <p:sp>
        <p:nvSpPr>
          <p:cNvPr id="6" name="泪滴形 16"/>
          <p:cNvSpPr/>
          <p:nvPr/>
        </p:nvSpPr>
        <p:spPr bwMode="auto">
          <a:xfrm>
            <a:off x="830179" y="2052865"/>
            <a:ext cx="7531768" cy="4800533"/>
          </a:xfrm>
          <a:prstGeom prst="teardrop">
            <a:avLst/>
          </a:prstGeom>
          <a:solidFill>
            <a:srgbClr val="FFC000"/>
          </a:solidFill>
          <a:ln w="38100"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nSpc>
                <a:spcPct val="115000"/>
              </a:lnSpc>
              <a:spcAft>
                <a:spcPts val="1067"/>
              </a:spcAft>
              <a:tabLst>
                <a:tab pos="2997125" algn="l"/>
              </a:tabLst>
            </a:pP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nêu</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phép</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so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sánh</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dùng</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tả</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xúc</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nghĩ</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Think, Pair, Share – phương pháp học tốt cho nhóm trẻ - CTH 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2927">
            <a:off x="6327559" y="1634845"/>
            <a:ext cx="2407136" cy="15787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777420" cy="769441"/>
          </a:xfrm>
          <a:prstGeom prst="rect">
            <a:avLst/>
          </a:prstGeom>
        </p:spPr>
        <p:txBody>
          <a:bodyPr wrap="none">
            <a:spAutoFit/>
          </a:bodyPr>
          <a:lstStyle/>
          <a:p>
            <a:r>
              <a:rPr lang="en-US" sz="4400" b="1" dirty="0" smtClean="0">
                <a:solidFill>
                  <a:srgbClr val="FF0000"/>
                </a:solidFill>
                <a:latin typeface="+mn-lt"/>
              </a:rPr>
              <a:t>1. </a:t>
            </a:r>
            <a:r>
              <a:rPr lang="en-US" sz="4400" b="1" dirty="0" err="1" smtClean="0">
                <a:solidFill>
                  <a:srgbClr val="FF0000"/>
                </a:solidFill>
                <a:latin typeface="+mn-lt"/>
              </a:rPr>
              <a:t>Diễn</a:t>
            </a:r>
            <a:r>
              <a:rPr lang="en-US" sz="4400" b="1" dirty="0" smtClean="0">
                <a:solidFill>
                  <a:srgbClr val="FF0000"/>
                </a:solidFill>
                <a:latin typeface="+mn-lt"/>
              </a:rPr>
              <a:t> </a:t>
            </a:r>
            <a:r>
              <a:rPr lang="en-US" sz="4400" b="1" dirty="0" err="1" smtClean="0">
                <a:solidFill>
                  <a:srgbClr val="FF0000"/>
                </a:solidFill>
                <a:latin typeface="+mn-lt"/>
              </a:rPr>
              <a:t>biến</a:t>
            </a:r>
            <a:r>
              <a:rPr lang="en-US" sz="4400" b="1" dirty="0" smtClean="0">
                <a:solidFill>
                  <a:srgbClr val="FF0000"/>
                </a:solidFill>
                <a:latin typeface="+mn-lt"/>
              </a:rPr>
              <a:t> </a:t>
            </a:r>
            <a:r>
              <a:rPr lang="en-US" sz="4400" b="1" dirty="0" err="1" smtClean="0">
                <a:solidFill>
                  <a:srgbClr val="FF0000"/>
                </a:solidFill>
                <a:latin typeface="+mn-lt"/>
              </a:rPr>
              <a:t>tâm</a:t>
            </a:r>
            <a:r>
              <a:rPr lang="en-US" sz="4400" b="1" dirty="0" smtClean="0">
                <a:solidFill>
                  <a:srgbClr val="FF0000"/>
                </a:solidFill>
                <a:latin typeface="+mn-lt"/>
              </a:rPr>
              <a:t> </a:t>
            </a:r>
            <a:r>
              <a:rPr lang="en-US" sz="4400" b="1" dirty="0" err="1" smtClean="0">
                <a:solidFill>
                  <a:srgbClr val="FF0000"/>
                </a:solidFill>
                <a:latin typeface="+mn-lt"/>
              </a:rPr>
              <a:t>trạng</a:t>
            </a:r>
            <a:r>
              <a:rPr lang="en-US" sz="4400" b="1" dirty="0" smtClean="0">
                <a:solidFill>
                  <a:srgbClr val="FF0000"/>
                </a:solidFill>
                <a:latin typeface="+mn-lt"/>
              </a:rPr>
              <a:t> </a:t>
            </a:r>
            <a:r>
              <a:rPr lang="en-US" sz="4400" b="1" dirty="0" err="1" smtClean="0">
                <a:solidFill>
                  <a:srgbClr val="FF0000"/>
                </a:solidFill>
                <a:latin typeface="+mn-lt"/>
              </a:rPr>
              <a:t>của</a:t>
            </a:r>
            <a:r>
              <a:rPr lang="en-US" sz="4400" b="1" dirty="0" smtClean="0">
                <a:solidFill>
                  <a:srgbClr val="FF0000"/>
                </a:solidFill>
                <a:latin typeface="+mn-lt"/>
              </a:rPr>
              <a:t> </a:t>
            </a:r>
            <a:r>
              <a:rPr lang="en-US" sz="4400" b="1" dirty="0" err="1" smtClean="0">
                <a:solidFill>
                  <a:srgbClr val="FF0000"/>
                </a:solidFill>
                <a:latin typeface="+mn-lt"/>
              </a:rPr>
              <a:t>nhân</a:t>
            </a:r>
            <a:r>
              <a:rPr lang="en-US" sz="4400" b="1" dirty="0" smtClean="0">
                <a:solidFill>
                  <a:srgbClr val="FF0000"/>
                </a:solidFill>
                <a:latin typeface="+mn-lt"/>
              </a:rPr>
              <a:t> </a:t>
            </a:r>
            <a:r>
              <a:rPr lang="en-US" sz="4400" b="1" dirty="0" err="1" smtClean="0">
                <a:solidFill>
                  <a:srgbClr val="FF0000"/>
                </a:solidFill>
                <a:latin typeface="+mn-lt"/>
              </a:rPr>
              <a:t>vật</a:t>
            </a:r>
            <a:r>
              <a:rPr lang="en-US" sz="4400" b="1" dirty="0" smtClean="0">
                <a:solidFill>
                  <a:srgbClr val="FF0000"/>
                </a:solidFill>
                <a:latin typeface="+mn-lt"/>
              </a:rPr>
              <a:t> “</a:t>
            </a:r>
            <a:r>
              <a:rPr lang="en-US" sz="4400" b="1" dirty="0" err="1" smtClean="0">
                <a:solidFill>
                  <a:srgbClr val="FF0000"/>
                </a:solidFill>
                <a:latin typeface="+mn-lt"/>
              </a:rPr>
              <a:t>tôi</a:t>
            </a:r>
            <a:r>
              <a:rPr lang="en-US" sz="4400" b="1" dirty="0" smtClean="0">
                <a:solidFill>
                  <a:srgbClr val="FF0000"/>
                </a:solidFill>
                <a:latin typeface="+mn-lt"/>
              </a:rPr>
              <a:t>”</a:t>
            </a:r>
            <a:endParaRPr lang="en-US" sz="4400" dirty="0">
              <a:solidFill>
                <a:srgbClr val="FF0000"/>
              </a:solidFill>
              <a:latin typeface="+mn-lt"/>
            </a:endParaRPr>
          </a:p>
        </p:txBody>
      </p:sp>
    </p:spTree>
    <p:extLst>
      <p:ext uri="{BB962C8B-B14F-4D97-AF65-F5344CB8AC3E}">
        <p14:creationId xmlns:p14="http://schemas.microsoft.com/office/powerpoint/2010/main" val="732681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1958" y="0"/>
            <a:ext cx="12192000" cy="6858000"/>
          </a:xfrm>
          <a:prstGeom prst="rect">
            <a:avLst/>
          </a:prstGeom>
          <a:noFill/>
        </p:spPr>
      </p:pic>
      <p:sp>
        <p:nvSpPr>
          <p:cNvPr id="2" name="Rectangle 1"/>
          <p:cNvSpPr/>
          <p:nvPr/>
        </p:nvSpPr>
        <p:spPr>
          <a:xfrm>
            <a:off x="561958" y="996179"/>
            <a:ext cx="10753195" cy="1036309"/>
          </a:xfrm>
          <a:prstGeom prst="rect">
            <a:avLst/>
          </a:prstGeom>
        </p:spPr>
        <p:txBody>
          <a:bodyPr wrap="square">
            <a:spAutoFit/>
          </a:bodyPr>
          <a:lstStyle/>
          <a:p>
            <a:pPr algn="just">
              <a:lnSpc>
                <a:spcPct val="115000"/>
              </a:lnSpc>
              <a:spcAft>
                <a:spcPts val="1067"/>
              </a:spcAft>
              <a:tabLst>
                <a:tab pos="2997125" algn="l"/>
              </a:tabLst>
            </a:pP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Tôi</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quên</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ấy</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nảy</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nở</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tôi</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mấy</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cành</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hoa</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mỉm</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bầu</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quang</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đãng</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a:t>
            </a:r>
            <a:endParaRPr lang="en-US" sz="2667"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05852" y="4098365"/>
            <a:ext cx="10901321" cy="1036309"/>
          </a:xfrm>
          <a:prstGeom prst="rect">
            <a:avLst/>
          </a:prstGeom>
        </p:spPr>
        <p:txBody>
          <a:bodyPr wrap="square">
            <a:spAutoFit/>
          </a:bodyPr>
          <a:lstStyle/>
          <a:p>
            <a:pPr algn="just">
              <a:lnSpc>
                <a:spcPct val="115000"/>
              </a:lnSpc>
              <a:spcAft>
                <a:spcPts val="1067"/>
              </a:spcAft>
              <a:tabLst>
                <a:tab pos="2997125" algn="l"/>
              </a:tabLst>
            </a:pP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Ý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thoáng</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qua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ấy</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trí</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óc</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thôi</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667"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667" b="1" i="1"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làn</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mây</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lướt</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ngọn</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667" b="1" i="1" u="sng" dirty="0" err="1">
                <a:latin typeface="Times New Roman" panose="02020603050405020304" pitchFamily="18" charset="0"/>
                <a:ea typeface="Calibri" panose="020F0502020204030204" pitchFamily="34" charset="0"/>
                <a:cs typeface="Times New Roman" panose="02020603050405020304" pitchFamily="18" charset="0"/>
              </a:rPr>
              <a:t>núi</a:t>
            </a:r>
            <a:r>
              <a:rPr lang="en-US" sz="2667" b="1" i="1" u="sng" dirty="0">
                <a:latin typeface="Times New Roman" panose="02020603050405020304" pitchFamily="18" charset="0"/>
                <a:ea typeface="Calibri" panose="020F0502020204030204" pitchFamily="34" charset="0"/>
                <a:cs typeface="Times New Roman" panose="02020603050405020304" pitchFamily="18" charset="0"/>
              </a:rPr>
              <a:t>.</a:t>
            </a:r>
            <a:endParaRPr lang="en-US" sz="2667"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8927" y="2311310"/>
            <a:ext cx="11135751" cy="1036309"/>
          </a:xfrm>
          <a:prstGeom prst="rect">
            <a:avLst/>
          </a:prstGeom>
        </p:spPr>
        <p:txBody>
          <a:bodyPr wrap="square">
            <a:spAutoFit/>
          </a:bodyPr>
          <a:lstStyle/>
          <a:p>
            <a:pPr algn="just">
              <a:lnSpc>
                <a:spcPct val="115000"/>
              </a:lnSpc>
              <a:spcAft>
                <a:spcPts val="1067"/>
              </a:spcAft>
              <a:tabLst>
                <a:tab pos="2997125" algn="l"/>
              </a:tabLst>
            </a:pP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667"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667"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tu</a:t>
            </a:r>
            <a:r>
              <a:rPr lang="en-US" sz="2667"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667"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so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sánh</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667"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tả</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niềm</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vui</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náo</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nức</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tâm</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hồn</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nhân</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tôi</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khi</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nhớ</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kí</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ức</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mơn</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man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tựu</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667"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p:cNvSpPr/>
          <p:nvPr/>
        </p:nvSpPr>
        <p:spPr>
          <a:xfrm>
            <a:off x="605852" y="5380387"/>
            <a:ext cx="11220259" cy="913199"/>
          </a:xfrm>
          <a:prstGeom prst="rect">
            <a:avLst/>
          </a:prstGeom>
        </p:spPr>
        <p:txBody>
          <a:bodyPr wrap="square">
            <a:spAutoFit/>
          </a:bodyPr>
          <a:lstStyle/>
          <a:p>
            <a:pPr algn="just"/>
            <a:r>
              <a:rPr lang="en-US" sz="2667" b="1" dirty="0">
                <a:solidFill>
                  <a:schemeClr val="accent1">
                    <a:lumMod val="50000"/>
                  </a:schemeClr>
                </a:solidFill>
                <a:latin typeface="Times New Roman" panose="02020603050405020304" pitchFamily="18" charset="0"/>
                <a:ea typeface="Calibri" panose="020F0502020204030204" pitchFamily="34" charset="0"/>
              </a:rPr>
              <a:t>=&gt; </a:t>
            </a:r>
            <a:r>
              <a:rPr lang="en-US" sz="2667" b="1" dirty="0" err="1">
                <a:solidFill>
                  <a:schemeClr val="accent1">
                    <a:lumMod val="50000"/>
                  </a:schemeClr>
                </a:solidFill>
                <a:latin typeface="Times New Roman" panose="02020603050405020304" pitchFamily="18" charset="0"/>
                <a:ea typeface="Calibri" panose="020F0502020204030204" pitchFamily="34" charset="0"/>
              </a:rPr>
              <a:t>D</a:t>
            </a:r>
            <a:r>
              <a:rPr lang="en-US" sz="2667" b="1" dirty="0" err="1" smtClean="0">
                <a:solidFill>
                  <a:schemeClr val="accent1">
                    <a:lumMod val="50000"/>
                  </a:schemeClr>
                </a:solidFill>
                <a:latin typeface="Times New Roman" panose="02020603050405020304" pitchFamily="18" charset="0"/>
                <a:ea typeface="Calibri" panose="020F0502020204030204" pitchFamily="34" charset="0"/>
              </a:rPr>
              <a:t>iễn</a:t>
            </a:r>
            <a:r>
              <a:rPr lang="en-US" sz="2667" b="1" dirty="0" smtClean="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tả</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những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suy</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nghĩ</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thoáng</a:t>
            </a:r>
            <a:r>
              <a:rPr lang="en-US" sz="2667" b="1" dirty="0">
                <a:solidFill>
                  <a:schemeClr val="accent1">
                    <a:lumMod val="50000"/>
                  </a:schemeClr>
                </a:solidFill>
                <a:latin typeface="Times New Roman" panose="02020603050405020304" pitchFamily="18" charset="0"/>
                <a:ea typeface="Calibri" panose="020F0502020204030204" pitchFamily="34" charset="0"/>
              </a:rPr>
              <a:t> qua </a:t>
            </a:r>
            <a:r>
              <a:rPr lang="en-US" sz="2667" b="1" dirty="0" err="1">
                <a:solidFill>
                  <a:schemeClr val="accent1">
                    <a:lumMod val="50000"/>
                  </a:schemeClr>
                </a:solidFill>
                <a:latin typeface="Times New Roman" panose="02020603050405020304" pitchFamily="18" charset="0"/>
                <a:ea typeface="Calibri" panose="020F0502020204030204" pitchFamily="34" charset="0"/>
              </a:rPr>
              <a:t>mơ</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hồ</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đầy</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rPr>
              <a:t>bỡ</a:t>
            </a:r>
            <a:r>
              <a:rPr lang="en-US" sz="2667" b="1" dirty="0" smtClean="0">
                <a:solidFill>
                  <a:schemeClr val="accent1">
                    <a:lumMod val="50000"/>
                  </a:schemeClr>
                </a:solidFill>
                <a:latin typeface="Times New Roman" panose="02020603050405020304" pitchFamily="18" charset="0"/>
                <a:ea typeface="Calibri" panose="020F0502020204030204" pitchFamily="34" charset="0"/>
              </a:rPr>
              <a: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rPr>
              <a:t>ngỡ</a:t>
            </a:r>
            <a:r>
              <a:rPr lang="en-US" sz="2667" b="1" dirty="0" smtClean="0">
                <a:solidFill>
                  <a:schemeClr val="accent1">
                    <a:lumMod val="50000"/>
                  </a:schemeClr>
                </a:solidFill>
                <a:latin typeface="Times New Roman" panose="02020603050405020304" pitchFamily="18" charset="0"/>
                <a:ea typeface="Calibri" panose="020F0502020204030204" pitchFamily="34" charset="0"/>
              </a:rPr>
              <a: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rPr>
              <a:t>của</a:t>
            </a:r>
            <a:r>
              <a:rPr lang="en-US" sz="2667" b="1" dirty="0" smtClean="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nhân</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vật</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tôi</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khi</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lần</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đầu</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tiên</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đi</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smtClean="0">
                <a:solidFill>
                  <a:schemeClr val="accent1">
                    <a:lumMod val="50000"/>
                  </a:schemeClr>
                </a:solidFill>
                <a:latin typeface="Times New Roman" panose="02020603050405020304" pitchFamily="18" charset="0"/>
                <a:ea typeface="Calibri" panose="020F0502020204030204" pitchFamily="34" charset="0"/>
              </a:rPr>
              <a:t>học</a:t>
            </a:r>
            <a:r>
              <a:rPr lang="en-US" sz="2667" b="1" dirty="0" smtClean="0">
                <a:solidFill>
                  <a:schemeClr val="accent1">
                    <a:lumMod val="50000"/>
                  </a:schemeClr>
                </a:solidFill>
                <a:latin typeface="Times New Roman" panose="02020603050405020304" pitchFamily="18" charset="0"/>
                <a:ea typeface="Calibri" panose="020F0502020204030204" pitchFamily="34" charset="0"/>
              </a:rPr>
              <a:t>.</a:t>
            </a:r>
            <a:endParaRPr lang="en-US" sz="2667" b="1" dirty="0">
              <a:solidFill>
                <a:schemeClr val="accent1">
                  <a:lumMod val="50000"/>
                </a:schemeClr>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4134298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82" y="0"/>
            <a:ext cx="12192000" cy="6858000"/>
          </a:xfrm>
          <a:prstGeom prst="rect">
            <a:avLst/>
          </a:prstGeom>
          <a:noFill/>
        </p:spPr>
      </p:pic>
      <p:sp>
        <p:nvSpPr>
          <p:cNvPr id="23" name="标题 22"/>
          <p:cNvSpPr>
            <a:spLocks noGrp="1"/>
          </p:cNvSpPr>
          <p:nvPr>
            <p:ph type="title"/>
          </p:nvPr>
        </p:nvSpPr>
        <p:spPr>
          <a:xfrm>
            <a:off x="609600" y="260648"/>
            <a:ext cx="10972800" cy="466064"/>
          </a:xfrm>
        </p:spPr>
        <p:txBody>
          <a:bodyPr>
            <a:noAutofit/>
          </a:bodyPr>
          <a:lstStyle/>
          <a:p>
            <a:r>
              <a:rPr lang="en-US" sz="3733" b="1" dirty="0">
                <a:solidFill>
                  <a:srgbClr val="FF0000"/>
                </a:solidFill>
                <a:latin typeface="Times New Roman" panose="02020603050405020304" pitchFamily="18" charset="0"/>
                <a:cs typeface="Times New Roman" panose="02020603050405020304" pitchFamily="18" charset="0"/>
              </a:rPr>
              <a:t>b. </a:t>
            </a:r>
            <a:r>
              <a:rPr lang="en-US" sz="3733" b="1" dirty="0" err="1">
                <a:solidFill>
                  <a:srgbClr val="FF0000"/>
                </a:solidFill>
                <a:latin typeface="Times New Roman" panose="02020603050405020304" pitchFamily="18" charset="0"/>
                <a:cs typeface="Times New Roman" panose="02020603050405020304" pitchFamily="18" charset="0"/>
              </a:rPr>
              <a:t>Diễn</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biến</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tâm</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trạng</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của</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nhân</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vật</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tôi</a:t>
            </a:r>
            <a:r>
              <a:rPr lang="en-US" sz="3733" b="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4" name="Teardrop 23"/>
          <p:cNvSpPr/>
          <p:nvPr/>
        </p:nvSpPr>
        <p:spPr>
          <a:xfrm>
            <a:off x="7543799" y="1316764"/>
            <a:ext cx="4138863" cy="4128459"/>
          </a:xfrm>
          <a:prstGeom prst="teardrop">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0070C0"/>
                </a:solidFill>
              </a:rPr>
              <a:t>? </a:t>
            </a:r>
            <a:r>
              <a:rPr lang="en-US" sz="3200" b="1" i="1" dirty="0" err="1">
                <a:solidFill>
                  <a:srgbClr val="0070C0"/>
                </a:solidFill>
              </a:rPr>
              <a:t>Khi</a:t>
            </a:r>
            <a:r>
              <a:rPr lang="en-US" sz="3200" b="1" i="1" dirty="0">
                <a:solidFill>
                  <a:srgbClr val="0070C0"/>
                </a:solidFill>
              </a:rPr>
              <a:t> </a:t>
            </a:r>
            <a:r>
              <a:rPr lang="en-US" sz="3200" b="1" i="1" dirty="0" err="1">
                <a:solidFill>
                  <a:srgbClr val="0070C0"/>
                </a:solidFill>
              </a:rPr>
              <a:t>vào</a:t>
            </a:r>
            <a:r>
              <a:rPr lang="en-US" sz="3200" b="1" i="1" dirty="0">
                <a:solidFill>
                  <a:srgbClr val="0070C0"/>
                </a:solidFill>
              </a:rPr>
              <a:t> </a:t>
            </a:r>
            <a:r>
              <a:rPr lang="en-US" sz="3200" b="1" i="1" dirty="0" err="1">
                <a:solidFill>
                  <a:srgbClr val="0070C0"/>
                </a:solidFill>
              </a:rPr>
              <a:t>lớp</a:t>
            </a:r>
            <a:r>
              <a:rPr lang="en-US" sz="3200" b="1" i="1" dirty="0">
                <a:solidFill>
                  <a:srgbClr val="0070C0"/>
                </a:solidFill>
              </a:rPr>
              <a:t> </a:t>
            </a:r>
            <a:r>
              <a:rPr lang="en-US" sz="3200" b="1" i="1" dirty="0" err="1">
                <a:solidFill>
                  <a:srgbClr val="0070C0"/>
                </a:solidFill>
              </a:rPr>
              <a:t>học</a:t>
            </a:r>
            <a:r>
              <a:rPr lang="en-US" sz="3200" b="1" i="1" dirty="0">
                <a:solidFill>
                  <a:srgbClr val="0070C0"/>
                </a:solidFill>
              </a:rPr>
              <a:t> </a:t>
            </a:r>
            <a:r>
              <a:rPr lang="en-US" sz="3200" b="1" i="1" dirty="0" err="1">
                <a:solidFill>
                  <a:srgbClr val="0070C0"/>
                </a:solidFill>
              </a:rPr>
              <a:t>tâm</a:t>
            </a:r>
            <a:r>
              <a:rPr lang="en-US" sz="3200" b="1" i="1" dirty="0">
                <a:solidFill>
                  <a:srgbClr val="0070C0"/>
                </a:solidFill>
              </a:rPr>
              <a:t> </a:t>
            </a:r>
            <a:r>
              <a:rPr lang="en-US" sz="3200" b="1" i="1" dirty="0" err="1">
                <a:solidFill>
                  <a:srgbClr val="0070C0"/>
                </a:solidFill>
              </a:rPr>
              <a:t>trạng</a:t>
            </a:r>
            <a:r>
              <a:rPr lang="en-US" sz="3200" b="1" i="1" dirty="0">
                <a:solidFill>
                  <a:srgbClr val="0070C0"/>
                </a:solidFill>
              </a:rPr>
              <a:t> </a:t>
            </a:r>
            <a:r>
              <a:rPr lang="en-US" sz="3200" b="1" i="1" dirty="0" err="1">
                <a:solidFill>
                  <a:srgbClr val="0070C0"/>
                </a:solidFill>
              </a:rPr>
              <a:t>của</a:t>
            </a:r>
            <a:r>
              <a:rPr lang="en-US" sz="3200" b="1" i="1" dirty="0">
                <a:solidFill>
                  <a:srgbClr val="0070C0"/>
                </a:solidFill>
              </a:rPr>
              <a:t> </a:t>
            </a:r>
            <a:r>
              <a:rPr lang="en-US" sz="3200" b="1" i="1" dirty="0" err="1">
                <a:solidFill>
                  <a:srgbClr val="0070C0"/>
                </a:solidFill>
              </a:rPr>
              <a:t>nhân</a:t>
            </a:r>
            <a:r>
              <a:rPr lang="en-US" sz="3200" b="1" i="1" dirty="0">
                <a:solidFill>
                  <a:srgbClr val="0070C0"/>
                </a:solidFill>
              </a:rPr>
              <a:t> </a:t>
            </a:r>
            <a:r>
              <a:rPr lang="en-US" sz="3200" b="1" i="1" dirty="0" err="1">
                <a:solidFill>
                  <a:srgbClr val="0070C0"/>
                </a:solidFill>
              </a:rPr>
              <a:t>vật</a:t>
            </a:r>
            <a:r>
              <a:rPr lang="en-US" sz="3200" b="1" i="1" dirty="0">
                <a:solidFill>
                  <a:srgbClr val="0070C0"/>
                </a:solidFill>
              </a:rPr>
              <a:t> “</a:t>
            </a:r>
            <a:r>
              <a:rPr lang="en-US" sz="3200" b="1" i="1" dirty="0" err="1">
                <a:solidFill>
                  <a:srgbClr val="0070C0"/>
                </a:solidFill>
              </a:rPr>
              <a:t>tôi</a:t>
            </a:r>
            <a:r>
              <a:rPr lang="en-US" sz="3200" b="1" i="1" dirty="0">
                <a:solidFill>
                  <a:srgbClr val="0070C0"/>
                </a:solidFill>
              </a:rPr>
              <a:t>” </a:t>
            </a:r>
            <a:r>
              <a:rPr lang="en-US" sz="3200" b="1" i="1" dirty="0" err="1">
                <a:solidFill>
                  <a:srgbClr val="0070C0"/>
                </a:solidFill>
              </a:rPr>
              <a:t>thay</a:t>
            </a:r>
            <a:r>
              <a:rPr lang="en-US" sz="3200" b="1" i="1" dirty="0">
                <a:solidFill>
                  <a:srgbClr val="0070C0"/>
                </a:solidFill>
              </a:rPr>
              <a:t> </a:t>
            </a:r>
            <a:r>
              <a:rPr lang="en-US" sz="3200" b="1" i="1" dirty="0" err="1">
                <a:solidFill>
                  <a:srgbClr val="0070C0"/>
                </a:solidFill>
              </a:rPr>
              <a:t>đổi</a:t>
            </a:r>
            <a:r>
              <a:rPr lang="en-US" sz="3200" b="1" i="1" dirty="0">
                <a:solidFill>
                  <a:srgbClr val="0070C0"/>
                </a:solidFill>
              </a:rPr>
              <a:t> </a:t>
            </a:r>
            <a:r>
              <a:rPr lang="en-US" sz="3200" b="1" i="1" dirty="0" err="1">
                <a:solidFill>
                  <a:srgbClr val="0070C0"/>
                </a:solidFill>
              </a:rPr>
              <a:t>như</a:t>
            </a:r>
            <a:r>
              <a:rPr lang="en-US" sz="3200" b="1" i="1" dirty="0">
                <a:solidFill>
                  <a:srgbClr val="0070C0"/>
                </a:solidFill>
              </a:rPr>
              <a:t> </a:t>
            </a:r>
            <a:r>
              <a:rPr lang="en-US" sz="3200" b="1" i="1" dirty="0" err="1">
                <a:solidFill>
                  <a:srgbClr val="0070C0"/>
                </a:solidFill>
              </a:rPr>
              <a:t>thế</a:t>
            </a:r>
            <a:r>
              <a:rPr lang="en-US" sz="3200" b="1" i="1" dirty="0">
                <a:solidFill>
                  <a:srgbClr val="0070C0"/>
                </a:solidFill>
              </a:rPr>
              <a:t> </a:t>
            </a:r>
            <a:r>
              <a:rPr lang="en-US" sz="3200" b="1" i="1" dirty="0" err="1">
                <a:solidFill>
                  <a:srgbClr val="0070C0"/>
                </a:solidFill>
              </a:rPr>
              <a:t>nào</a:t>
            </a:r>
            <a:r>
              <a:rPr lang="en-US" sz="3200" b="1" i="1" dirty="0">
                <a:solidFill>
                  <a:srgbClr val="0070C0"/>
                </a:solidFill>
              </a:rPr>
              <a:t>? </a:t>
            </a:r>
            <a:r>
              <a:rPr lang="en-US" sz="3200" b="1" i="1" dirty="0" err="1">
                <a:solidFill>
                  <a:srgbClr val="0070C0"/>
                </a:solidFill>
              </a:rPr>
              <a:t>Vì</a:t>
            </a:r>
            <a:r>
              <a:rPr lang="en-US" sz="3200" b="1" i="1" dirty="0">
                <a:solidFill>
                  <a:srgbClr val="0070C0"/>
                </a:solidFill>
              </a:rPr>
              <a:t> </a:t>
            </a:r>
            <a:r>
              <a:rPr lang="en-US" sz="3200" b="1" i="1" dirty="0" err="1">
                <a:solidFill>
                  <a:srgbClr val="0070C0"/>
                </a:solidFill>
              </a:rPr>
              <a:t>sao</a:t>
            </a:r>
            <a:r>
              <a:rPr lang="en-US" sz="3200" b="1" i="1" dirty="0">
                <a:solidFill>
                  <a:srgbClr val="0070C0"/>
                </a:solidFill>
              </a:rPr>
              <a:t> </a:t>
            </a:r>
            <a:r>
              <a:rPr lang="en-US" sz="3200" b="1" i="1" dirty="0" err="1">
                <a:solidFill>
                  <a:srgbClr val="0070C0"/>
                </a:solidFill>
              </a:rPr>
              <a:t>có</a:t>
            </a:r>
            <a:r>
              <a:rPr lang="en-US" sz="3200" b="1" i="1" dirty="0">
                <a:solidFill>
                  <a:srgbClr val="0070C0"/>
                </a:solidFill>
              </a:rPr>
              <a:t> </a:t>
            </a:r>
            <a:r>
              <a:rPr lang="en-US" sz="3200" b="1" i="1" dirty="0" err="1">
                <a:solidFill>
                  <a:srgbClr val="0070C0"/>
                </a:solidFill>
              </a:rPr>
              <a:t>sự</a:t>
            </a:r>
            <a:r>
              <a:rPr lang="en-US" sz="3200" b="1" i="1" dirty="0">
                <a:solidFill>
                  <a:srgbClr val="0070C0"/>
                </a:solidFill>
              </a:rPr>
              <a:t> </a:t>
            </a:r>
            <a:r>
              <a:rPr lang="en-US" sz="3200" b="1" i="1" dirty="0" err="1">
                <a:solidFill>
                  <a:srgbClr val="0070C0"/>
                </a:solidFill>
              </a:rPr>
              <a:t>thay</a:t>
            </a:r>
            <a:r>
              <a:rPr lang="en-US" sz="3200" b="1" i="1" dirty="0">
                <a:solidFill>
                  <a:srgbClr val="0070C0"/>
                </a:solidFill>
              </a:rPr>
              <a:t> </a:t>
            </a:r>
            <a:r>
              <a:rPr lang="en-US" sz="3200" b="1" i="1" dirty="0" err="1">
                <a:solidFill>
                  <a:srgbClr val="0070C0"/>
                </a:solidFill>
              </a:rPr>
              <a:t>đổi</a:t>
            </a:r>
            <a:r>
              <a:rPr lang="en-US" sz="3200" b="1" i="1" dirty="0">
                <a:solidFill>
                  <a:srgbClr val="0070C0"/>
                </a:solidFill>
              </a:rPr>
              <a:t> </a:t>
            </a:r>
            <a:r>
              <a:rPr lang="en-US" sz="3200" b="1" i="1" dirty="0" err="1">
                <a:solidFill>
                  <a:srgbClr val="0070C0"/>
                </a:solidFill>
              </a:rPr>
              <a:t>ấy</a:t>
            </a:r>
            <a:r>
              <a:rPr lang="en-US" sz="3200" b="1" i="1" dirty="0">
                <a:solidFill>
                  <a:srgbClr val="0070C0"/>
                </a:solidFill>
              </a:rPr>
              <a:t>?</a:t>
            </a:r>
            <a:endParaRPr lang="en-US" sz="3200" b="1" dirty="0">
              <a:solidFill>
                <a:srgbClr val="0070C0"/>
              </a:solidFill>
            </a:endParaRPr>
          </a:p>
        </p:txBody>
      </p:sp>
      <p:sp>
        <p:nvSpPr>
          <p:cNvPr id="25" name="Rectangle 24"/>
          <p:cNvSpPr/>
          <p:nvPr/>
        </p:nvSpPr>
        <p:spPr>
          <a:xfrm>
            <a:off x="527381" y="932723"/>
            <a:ext cx="6908135" cy="4947508"/>
          </a:xfrm>
          <a:prstGeom prst="rect">
            <a:avLst/>
          </a:prstGeom>
        </p:spPr>
        <p:txBody>
          <a:bodyPr wrap="square">
            <a:spAutoFit/>
          </a:bodyPr>
          <a:lstStyle/>
          <a:p>
            <a:pPr>
              <a:lnSpc>
                <a:spcPct val="150000"/>
              </a:lnSpc>
              <a:spcAft>
                <a:spcPts val="1067"/>
              </a:spcAft>
              <a:tabLst>
                <a:tab pos="2997125"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sệt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quyến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luyến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spcAft>
                <a:spcPts val="1067"/>
              </a:spcAft>
              <a:tabLst>
                <a:tab pos="2997125"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tâm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ấy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do: </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67"/>
              </a:spcAft>
              <a:tabLst>
                <a:tab pos="2997125"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hầy</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a:t>
            </a:r>
            <a:r>
              <a:rPr lang="en-US" sz="3200" dirty="0" err="1" smtClean="0">
                <a:latin typeface="Times New Roman" panose="02020603050405020304" pitchFamily="18" charset="0"/>
                <a:ea typeface="Calibri" panose="020F0502020204030204" pitchFamily="34" charset="0"/>
              </a:rPr>
              <a:t>ạn</a:t>
            </a:r>
            <a:r>
              <a:rPr lang="en-US" sz="3200" dirty="0" smtClean="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bè</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rất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ấm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áp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thân</a:t>
            </a:r>
            <a:r>
              <a:rPr lang="en-US" sz="3200" dirty="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thiện</a:t>
            </a:r>
            <a:r>
              <a:rPr lang="en-US" sz="3200" dirty="0" smtClean="0">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642150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90"/>
                                          </p:val>
                                        </p:tav>
                                        <p:tav tm="100000">
                                          <p:val>
                                            <p:fltVal val="0"/>
                                          </p:val>
                                        </p:tav>
                                      </p:tavLst>
                                    </p:anim>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24"/>
                                        </p:tgtEl>
                                        <p:attrNameLst>
                                          <p:attrName>ppt_x</p:attrName>
                                        </p:attrNameLst>
                                      </p:cBhvr>
                                      <p:tavLst>
                                        <p:tav tm="0">
                                          <p:val>
                                            <p:strVal val="ppt_x"/>
                                          </p:val>
                                        </p:tav>
                                        <p:tav tm="100000">
                                          <p:val>
                                            <p:strVal val="ppt_x"/>
                                          </p:val>
                                        </p:tav>
                                      </p:tavLst>
                                    </p:anim>
                                    <p:anim calcmode="lin" valueType="num">
                                      <p:cBhvr additive="base">
                                        <p:cTn id="15" dur="500"/>
                                        <p:tgtEl>
                                          <p:spTgt spid="24"/>
                                        </p:tgtEl>
                                        <p:attrNameLst>
                                          <p:attrName>ppt_y</p:attrName>
                                        </p:attrNameLst>
                                      </p:cBhvr>
                                      <p:tavLst>
                                        <p:tav tm="0">
                                          <p:val>
                                            <p:strVal val="ppt_y"/>
                                          </p:val>
                                        </p:tav>
                                        <p:tav tm="100000">
                                          <p:val>
                                            <p:strVal val="1+ppt_h/2"/>
                                          </p:val>
                                        </p:tav>
                                      </p:tavLst>
                                    </p:anim>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anim calcmode="lin" valueType="num">
                                      <p:cBhvr>
                                        <p:cTn id="2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xEl>
                                              <p:pRg st="1" end="1"/>
                                            </p:txEl>
                                          </p:spTgt>
                                        </p:tgtEl>
                                        <p:attrNameLst>
                                          <p:attrName>style.visibility</p:attrName>
                                        </p:attrNameLst>
                                      </p:cBhvr>
                                      <p:to>
                                        <p:strVal val="visible"/>
                                      </p:to>
                                    </p:set>
                                    <p:animEffect transition="in" filter="fade">
                                      <p:cBhvr>
                                        <p:cTn id="28" dur="500"/>
                                        <p:tgtEl>
                                          <p:spTgt spid="25">
                                            <p:txEl>
                                              <p:pRg st="1" end="1"/>
                                            </p:txEl>
                                          </p:spTgt>
                                        </p:tgtEl>
                                      </p:cBhvr>
                                    </p:animEffect>
                                    <p:anim calcmode="lin" valueType="num">
                                      <p:cBhvr>
                                        <p:cTn id="29"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animEffect transition="in" filter="fade">
                                      <p:cBhvr>
                                        <p:cTn id="35" dur="500"/>
                                        <p:tgtEl>
                                          <p:spTgt spid="25">
                                            <p:txEl>
                                              <p:pRg st="2" end="2"/>
                                            </p:txEl>
                                          </p:spTgt>
                                        </p:tgtEl>
                                      </p:cBhvr>
                                    </p:animEffect>
                                    <p:anim calcmode="lin" valueType="num">
                                      <p:cBhvr>
                                        <p:cTn id="36"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xEl>
                                              <p:pRg st="3" end="3"/>
                                            </p:txEl>
                                          </p:spTgt>
                                        </p:tgtEl>
                                        <p:attrNameLst>
                                          <p:attrName>style.visibility</p:attrName>
                                        </p:attrNameLst>
                                      </p:cBhvr>
                                      <p:to>
                                        <p:strVal val="visible"/>
                                      </p:to>
                                    </p:set>
                                    <p:animEffect transition="in" filter="fade">
                                      <p:cBhvr>
                                        <p:cTn id="42" dur="500"/>
                                        <p:tgtEl>
                                          <p:spTgt spid="25">
                                            <p:txEl>
                                              <p:pRg st="3" end="3"/>
                                            </p:txEl>
                                          </p:spTgt>
                                        </p:tgtEl>
                                      </p:cBhvr>
                                    </p:animEffect>
                                    <p:anim calcmode="lin" valueType="num">
                                      <p:cBhvr>
                                        <p:cTn id="43"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3" name="标题 22"/>
          <p:cNvSpPr>
            <a:spLocks noGrp="1"/>
          </p:cNvSpPr>
          <p:nvPr>
            <p:ph type="title"/>
          </p:nvPr>
        </p:nvSpPr>
        <p:spPr>
          <a:xfrm>
            <a:off x="3369366" y="48492"/>
            <a:ext cx="4403034" cy="1325563"/>
          </a:xfrm>
        </p:spPr>
        <p:txBody>
          <a:bodyPr>
            <a:noAutofit/>
          </a:bodyPr>
          <a:lstStyle/>
          <a:p>
            <a:r>
              <a:rPr lang="en-US" sz="3733" b="1" dirty="0">
                <a:solidFill>
                  <a:srgbClr val="FF0000"/>
                </a:solidFill>
                <a:latin typeface="Times New Roman" panose="02020603050405020304" pitchFamily="18" charset="0"/>
                <a:cs typeface="Times New Roman" panose="02020603050405020304" pitchFamily="18" charset="0"/>
              </a:rPr>
              <a:t>2. Ý </a:t>
            </a:r>
            <a:r>
              <a:rPr lang="en-US" sz="3733" b="1" dirty="0" err="1">
                <a:solidFill>
                  <a:srgbClr val="FF0000"/>
                </a:solidFill>
                <a:latin typeface="Times New Roman" panose="02020603050405020304" pitchFamily="18" charset="0"/>
                <a:cs typeface="Times New Roman" panose="02020603050405020304" pitchFamily="18" charset="0"/>
              </a:rPr>
              <a:t>nghĩa</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nhan</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đề</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5" name="Teardrop 24"/>
          <p:cNvSpPr/>
          <p:nvPr/>
        </p:nvSpPr>
        <p:spPr>
          <a:xfrm rot="10800000">
            <a:off x="6288022" y="1220755"/>
            <a:ext cx="5376597" cy="5044644"/>
          </a:xfrm>
          <a:prstGeom prst="teardrop">
            <a:avLst>
              <a:gd name="adj" fmla="val 9837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50000"/>
                </a:schemeClr>
              </a:solidFill>
            </a:endParaRPr>
          </a:p>
        </p:txBody>
      </p:sp>
      <p:sp>
        <p:nvSpPr>
          <p:cNvPr id="24" name="Rectangle 23"/>
          <p:cNvSpPr/>
          <p:nvPr/>
        </p:nvSpPr>
        <p:spPr>
          <a:xfrm>
            <a:off x="6757874" y="2372883"/>
            <a:ext cx="4330681" cy="3046988"/>
          </a:xfrm>
          <a:prstGeom prst="rect">
            <a:avLst/>
          </a:prstGeom>
        </p:spPr>
        <p:txBody>
          <a:bodyPr wrap="square">
            <a:spAutoFit/>
          </a:bodyPr>
          <a:lstStyle/>
          <a:p>
            <a:pPr algn="just">
              <a:spcAft>
                <a:spcPts val="400"/>
              </a:spcAft>
            </a:pP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vừa</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nhan</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vừa</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cụm</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dùng</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khép</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Theo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cụm</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ấy</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gợi</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Rectangle 25"/>
          <p:cNvSpPr/>
          <p:nvPr/>
        </p:nvSpPr>
        <p:spPr>
          <a:xfrm>
            <a:off x="682137" y="1269675"/>
            <a:ext cx="5605885" cy="5404043"/>
          </a:xfrm>
          <a:prstGeom prst="rect">
            <a:avLst/>
          </a:prstGeom>
        </p:spPr>
        <p:txBody>
          <a:bodyPr wrap="square">
            <a:spAutoFit/>
          </a:bodyPr>
          <a:lstStyle/>
          <a:p>
            <a:pPr>
              <a:lnSpc>
                <a:spcPct val="150000"/>
              </a:lnSpc>
              <a:spcAft>
                <a:spcPts val="1067"/>
              </a:spcAft>
              <a:tabLst>
                <a:tab pos="2997125"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mốc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nâng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niu</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Gợi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tới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bước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đầu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cuộc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lĩnh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hội</a:t>
            </a:r>
            <a:r>
              <a:rPr lang="en-US" sz="3200" dirty="0">
                <a:latin typeface="Times New Roman" panose="02020603050405020304" pitchFamily="18" charset="0"/>
                <a:ea typeface="Calibri" panose="020F0502020204030204" pitchFamily="34" charset="0"/>
              </a:rPr>
              <a:t> tri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cuộc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đời</a:t>
            </a:r>
            <a:r>
              <a:rPr lang="en-US" sz="3200" dirty="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trân</a:t>
            </a:r>
            <a:r>
              <a:rPr lang="en-US" sz="3200" dirty="0" smtClean="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trọng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việc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học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tập</a:t>
            </a:r>
            <a:r>
              <a:rPr lang="en-US" sz="3200" dirty="0">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1310389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25"/>
                                        </p:tgtEl>
                                        <p:attrNameLst>
                                          <p:attrName>ppt_w</p:attrName>
                                        </p:attrNameLst>
                                      </p:cBhvr>
                                      <p:tavLst>
                                        <p:tav tm="0">
                                          <p:val>
                                            <p:strVal val="ppt_w"/>
                                          </p:val>
                                        </p:tav>
                                        <p:tav tm="100000">
                                          <p:val>
                                            <p:fltVal val="0"/>
                                          </p:val>
                                        </p:tav>
                                      </p:tavLst>
                                    </p:anim>
                                    <p:anim calcmode="lin" valueType="num">
                                      <p:cBhvr>
                                        <p:cTn id="21" dur="500"/>
                                        <p:tgtEl>
                                          <p:spTgt spid="25"/>
                                        </p:tgtEl>
                                        <p:attrNameLst>
                                          <p:attrName>ppt_h</p:attrName>
                                        </p:attrNameLst>
                                      </p:cBhvr>
                                      <p:tavLst>
                                        <p:tav tm="0">
                                          <p:val>
                                            <p:strVal val="ppt_h"/>
                                          </p:val>
                                        </p:tav>
                                        <p:tav tm="100000">
                                          <p:val>
                                            <p:fltVal val="0"/>
                                          </p:val>
                                        </p:tav>
                                      </p:tavLst>
                                    </p:anim>
                                    <p:set>
                                      <p:cBhvr>
                                        <p:cTn id="22" dur="1" fill="hold">
                                          <p:stCondLst>
                                            <p:cond delay="499"/>
                                          </p:stCondLst>
                                        </p:cTn>
                                        <p:tgtEl>
                                          <p:spTgt spid="25"/>
                                        </p:tgtEl>
                                        <p:attrNameLst>
                                          <p:attrName>style.visibility</p:attrName>
                                        </p:attrNameLst>
                                      </p:cBhvr>
                                      <p:to>
                                        <p:strVal val="hidden"/>
                                      </p:to>
                                    </p:set>
                                  </p:childTnLst>
                                </p:cTn>
                              </p:par>
                              <p:par>
                                <p:cTn id="23" presetID="23" presetClass="exit" presetSubtype="32" fill="hold" grpId="1" nodeType="withEffect">
                                  <p:stCondLst>
                                    <p:cond delay="0"/>
                                  </p:stCondLst>
                                  <p:childTnLst>
                                    <p:anim calcmode="lin" valueType="num">
                                      <p:cBhvr>
                                        <p:cTn id="24" dur="500"/>
                                        <p:tgtEl>
                                          <p:spTgt spid="24"/>
                                        </p:tgtEl>
                                        <p:attrNameLst>
                                          <p:attrName>ppt_w</p:attrName>
                                        </p:attrNameLst>
                                      </p:cBhvr>
                                      <p:tavLst>
                                        <p:tav tm="0">
                                          <p:val>
                                            <p:strVal val="ppt_w"/>
                                          </p:val>
                                        </p:tav>
                                        <p:tav tm="100000">
                                          <p:val>
                                            <p:fltVal val="0"/>
                                          </p:val>
                                        </p:tav>
                                      </p:tavLst>
                                    </p:anim>
                                    <p:anim calcmode="lin" valueType="num">
                                      <p:cBhvr>
                                        <p:cTn id="25" dur="500"/>
                                        <p:tgtEl>
                                          <p:spTgt spid="24"/>
                                        </p:tgtEl>
                                        <p:attrNameLst>
                                          <p:attrName>ppt_h</p:attrName>
                                        </p:attrNameLst>
                                      </p:cBhvr>
                                      <p:tavLst>
                                        <p:tav tm="0">
                                          <p:val>
                                            <p:strVal val="ppt_h"/>
                                          </p:val>
                                        </p:tav>
                                        <p:tav tm="100000">
                                          <p:val>
                                            <p:fltVal val="0"/>
                                          </p:val>
                                        </p:tav>
                                      </p:tavLst>
                                    </p:anim>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4" grpId="0"/>
      <p:bldP spid="24" grpId="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4" name="Teardrop 3"/>
          <p:cNvSpPr/>
          <p:nvPr/>
        </p:nvSpPr>
        <p:spPr>
          <a:xfrm flipH="1" flipV="1">
            <a:off x="7248128" y="1316765"/>
            <a:ext cx="4320480" cy="4128459"/>
          </a:xfrm>
          <a:prstGeom prst="teardrop">
            <a:avLst>
              <a:gd name="adj" fmla="val 98559"/>
            </a:avLst>
          </a:prstGeom>
          <a:solidFill>
            <a:schemeClr val="accent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7524328" y="2276872"/>
            <a:ext cx="3768080" cy="2062103"/>
          </a:xfrm>
          <a:prstGeom prst="rect">
            <a:avLst/>
          </a:prstGeom>
        </p:spPr>
        <p:txBody>
          <a:bodyPr wrap="square">
            <a:spAutoFit/>
          </a:bodyPr>
          <a:lstStyle/>
          <a:p>
            <a:pPr algn="just">
              <a:spcAft>
                <a:spcPts val="1067"/>
              </a:spcAft>
            </a:pP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Trình</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bày</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ý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kiến</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em</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về</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mối</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quan</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hệ</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giữa</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việc</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đi</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tự</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sách</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719403" y="1292852"/>
            <a:ext cx="6096000" cy="5116914"/>
          </a:xfrm>
          <a:prstGeom prst="rect">
            <a:avLst/>
          </a:prstGeom>
        </p:spPr>
        <p:txBody>
          <a:bodyPr>
            <a:spAutoFit/>
          </a:bodyPr>
          <a:lstStyle/>
          <a:p>
            <a:pPr>
              <a:lnSpc>
                <a:spcPct val="107000"/>
              </a:lnSpc>
              <a:spcAft>
                <a:spcPts val="1067"/>
              </a:spcAft>
              <a:tabLst>
                <a:tab pos="2997125" algn="l"/>
              </a:tabLst>
            </a:pP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Đi</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là</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quá</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trình</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trau</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dồi</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kiến</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thức</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trau</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dồi</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trí</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tuệ</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vận</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nó</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tabLst>
                <a:tab pos="2997125" algn="l"/>
              </a:tabLst>
            </a:pP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Tự</a:t>
            </a:r>
            <a:r>
              <a:rPr lang="en-US" sz="3200" b="1" i="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giúp</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ta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nhớ</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lâu</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bổ</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sung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kiến</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thức</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còn</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thiếu</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ở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nhà</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trường</a:t>
            </a:r>
            <a:r>
              <a:rPr lang="en-US" sz="3200"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1067"/>
              </a:spcAft>
              <a:tabLst>
                <a:tab pos="2997125" algn="l"/>
              </a:tabLst>
            </a:pPr>
            <a:r>
              <a:rPr lang="en-US" sz="3200" kern="100" dirty="0">
                <a:solidFill>
                  <a:srgbClr val="0070C0"/>
                </a:solidFill>
                <a:latin typeface="Times New Roman" panose="02020603050405020304" pitchFamily="18" charset="0"/>
                <a:ea typeface="SimSun" panose="02010600030101010101" pitchFamily="2" charset="-122"/>
              </a:rPr>
              <a:t>- </a:t>
            </a:r>
            <a:r>
              <a:rPr lang="en-US" sz="3200" b="1" i="1" kern="100" dirty="0" err="1">
                <a:solidFill>
                  <a:srgbClr val="0070C0"/>
                </a:solidFill>
                <a:latin typeface="Times New Roman" panose="02020603050405020304" pitchFamily="18" charset="0"/>
                <a:ea typeface="SimSun" panose="02010600030101010101" pitchFamily="2" charset="-122"/>
              </a:rPr>
              <a:t>Đọc</a:t>
            </a:r>
            <a:r>
              <a:rPr lang="en-US" sz="3200" b="1" i="1" kern="100" dirty="0">
                <a:solidFill>
                  <a:srgbClr val="0070C0"/>
                </a:solidFill>
                <a:latin typeface="Times New Roman" panose="02020603050405020304" pitchFamily="18" charset="0"/>
                <a:ea typeface="SimSun" panose="02010600030101010101" pitchFamily="2" charset="-122"/>
              </a:rPr>
              <a:t> </a:t>
            </a:r>
            <a:r>
              <a:rPr lang="en-US" sz="3200" b="1" i="1" kern="100" dirty="0" err="1">
                <a:solidFill>
                  <a:srgbClr val="0070C0"/>
                </a:solidFill>
                <a:latin typeface="Times New Roman" panose="02020603050405020304" pitchFamily="18" charset="0"/>
                <a:ea typeface="SimSun" panose="02010600030101010101" pitchFamily="2" charset="-122"/>
              </a:rPr>
              <a:t>sách</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nâng</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cao</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kiến</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thức</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kỹ</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năng</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phát</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triển</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tư</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duy</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rèn</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luyện</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nhân</a:t>
            </a:r>
            <a:r>
              <a:rPr lang="en-US" sz="3200" kern="100" dirty="0">
                <a:solidFill>
                  <a:srgbClr val="0070C0"/>
                </a:solidFill>
                <a:latin typeface="Times New Roman" panose="02020603050405020304" pitchFamily="18" charset="0"/>
                <a:ea typeface="SimSun" panose="02010600030101010101" pitchFamily="2" charset="-122"/>
              </a:rPr>
              <a:t> </a:t>
            </a:r>
            <a:r>
              <a:rPr lang="en-US" sz="3200" kern="100" dirty="0" err="1">
                <a:solidFill>
                  <a:srgbClr val="0070C0"/>
                </a:solidFill>
                <a:latin typeface="Times New Roman" panose="02020603050405020304" pitchFamily="18" charset="0"/>
                <a:ea typeface="SimSun" panose="02010600030101010101" pitchFamily="2" charset="-122"/>
              </a:rPr>
              <a:t>cách</a:t>
            </a:r>
            <a:r>
              <a:rPr lang="en-US" sz="3200" kern="100" dirty="0">
                <a:solidFill>
                  <a:srgbClr val="0070C0"/>
                </a:solidFill>
                <a:latin typeface="Times New Roman" panose="02020603050405020304" pitchFamily="18" charset="0"/>
                <a:ea typeface="SimSun" panose="02010600030101010101" pitchFamily="2" charset="-122"/>
              </a:rPr>
              <a:t> con </a:t>
            </a:r>
            <a:r>
              <a:rPr lang="en-US" sz="3200" kern="100" dirty="0" err="1">
                <a:solidFill>
                  <a:srgbClr val="0070C0"/>
                </a:solidFill>
                <a:latin typeface="Times New Roman" panose="02020603050405020304" pitchFamily="18" charset="0"/>
                <a:ea typeface="SimSun" panose="02010600030101010101" pitchFamily="2" charset="-122"/>
              </a:rPr>
              <a:t>người</a:t>
            </a:r>
            <a:r>
              <a:rPr lang="en-US" sz="3200" kern="100" dirty="0">
                <a:solidFill>
                  <a:srgbClr val="0070C0"/>
                </a:solidFill>
                <a:latin typeface="Times New Roman" panose="02020603050405020304" pitchFamily="18" charset="0"/>
                <a:ea typeface="SimSun" panose="02010600030101010101" pitchFamily="2" charset="-122"/>
              </a:rPr>
              <a:t>.</a:t>
            </a:r>
            <a:endParaRPr lang="en-US" sz="3200" dirty="0">
              <a:solidFill>
                <a:srgbClr val="0070C0"/>
              </a:solidFill>
            </a:endParaRPr>
          </a:p>
        </p:txBody>
      </p:sp>
    </p:spTree>
    <p:extLst>
      <p:ext uri="{BB962C8B-B14F-4D97-AF65-F5344CB8AC3E}">
        <p14:creationId xmlns:p14="http://schemas.microsoft.com/office/powerpoint/2010/main" val="2784726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xit" presetSubtype="21" fill="hold" grpId="0"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586512" cy="995209"/>
          </a:xfrm>
          <a:prstGeom prst="rect">
            <a:avLst/>
          </a:prstGeom>
          <a:noFill/>
        </p:spPr>
        <p:txBody>
          <a:bodyPr wrap="none" rtlCol="0">
            <a:spAutoFit/>
          </a:bodyPr>
          <a:lstStyle/>
          <a:p>
            <a:r>
              <a:rPr lang="en-US" sz="5867" b="1" dirty="0">
                <a:solidFill>
                  <a:srgbClr val="0070C0"/>
                </a:solidFill>
                <a:latin typeface="Bahnschrift Light" panose="020B0502040204020203" pitchFamily="34" charset="0"/>
              </a:rPr>
              <a:t>KHỞI ĐỘNG</a:t>
            </a:r>
          </a:p>
        </p:txBody>
      </p:sp>
    </p:spTree>
    <p:extLst>
      <p:ext uri="{BB962C8B-B14F-4D97-AF65-F5344CB8AC3E}">
        <p14:creationId xmlns:p14="http://schemas.microsoft.com/office/powerpoint/2010/main" val="282736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graphicFrame>
        <p:nvGraphicFramePr>
          <p:cNvPr id="2" name="Diagram 1"/>
          <p:cNvGraphicFramePr/>
          <p:nvPr>
            <p:extLst>
              <p:ext uri="{D42A27DB-BD31-4B8C-83A1-F6EECF244321}">
                <p14:modId xmlns:p14="http://schemas.microsoft.com/office/powerpoint/2010/main" val="295799194"/>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4843670" y="2133600"/>
            <a:ext cx="2504660" cy="2054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Hành</a:t>
            </a:r>
            <a:r>
              <a:rPr lang="en-US" sz="3200" b="1" dirty="0" smtClean="0"/>
              <a:t> </a:t>
            </a:r>
            <a:r>
              <a:rPr lang="en-US" sz="3200" b="1" dirty="0" err="1" smtClean="0"/>
              <a:t>trình</a:t>
            </a:r>
            <a:r>
              <a:rPr lang="en-US" sz="3200" b="1" dirty="0" smtClean="0"/>
              <a:t> tri </a:t>
            </a:r>
            <a:r>
              <a:rPr lang="en-US" sz="3200" b="1" dirty="0" err="1" smtClean="0"/>
              <a:t>thức</a:t>
            </a:r>
            <a:endParaRPr lang="en-US" sz="3200" b="1" dirty="0"/>
          </a:p>
        </p:txBody>
      </p:sp>
    </p:spTree>
    <p:extLst>
      <p:ext uri="{BB962C8B-B14F-4D97-AF65-F5344CB8AC3E}">
        <p14:creationId xmlns:p14="http://schemas.microsoft.com/office/powerpoint/2010/main" val="378297991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9" name="Freeform 12"/>
          <p:cNvSpPr>
            <a:spLocks noChangeArrowheads="1"/>
          </p:cNvSpPr>
          <p:nvPr/>
        </p:nvSpPr>
        <p:spPr bwMode="auto">
          <a:xfrm>
            <a:off x="6412233" y="1039340"/>
            <a:ext cx="1054100" cy="2103967"/>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a:solidFill>
                <a:srgbClr val="000000"/>
              </a:solidFill>
              <a:sym typeface="宋体" pitchFamily="2" charset="-122"/>
            </a:endParaRPr>
          </a:p>
        </p:txBody>
      </p:sp>
      <p:sp>
        <p:nvSpPr>
          <p:cNvPr id="11" name="TextBox 341"/>
          <p:cNvSpPr>
            <a:spLocks noChangeArrowheads="1"/>
          </p:cNvSpPr>
          <p:nvPr/>
        </p:nvSpPr>
        <p:spPr bwMode="auto">
          <a:xfrm>
            <a:off x="1517421" y="412592"/>
            <a:ext cx="2351927"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733" b="1" dirty="0" smtClean="0">
                <a:solidFill>
                  <a:srgbClr val="FF0000"/>
                </a:solidFill>
                <a:latin typeface="+mn-lt"/>
              </a:rPr>
              <a:t>1.Nội </a:t>
            </a:r>
            <a:r>
              <a:rPr lang="en-US" altLang="zh-CN" sz="3733" b="1" dirty="0">
                <a:solidFill>
                  <a:srgbClr val="FF0000"/>
                </a:solidFill>
                <a:latin typeface="+mn-lt"/>
              </a:rPr>
              <a:t>dung</a:t>
            </a:r>
            <a:endParaRPr lang="zh-CN" altLang="en-US" sz="3733" b="1" dirty="0">
              <a:solidFill>
                <a:srgbClr val="FF0000"/>
              </a:solidFill>
              <a:latin typeface="+mn-lt"/>
            </a:endParaRPr>
          </a:p>
        </p:txBody>
      </p:sp>
      <p:sp>
        <p:nvSpPr>
          <p:cNvPr id="12" name="矩形 11"/>
          <p:cNvSpPr>
            <a:spLocks noChangeArrowheads="1"/>
          </p:cNvSpPr>
          <p:nvPr/>
        </p:nvSpPr>
        <p:spPr bwMode="auto">
          <a:xfrm>
            <a:off x="337179" y="1068651"/>
            <a:ext cx="5648131"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r>
              <a:rPr lang="nl-NL" sz="2667" dirty="0" smtClean="0">
                <a:latin typeface="Times New Roman" panose="02020603050405020304" pitchFamily="18" charset="0"/>
                <a:ea typeface="Tahoma" panose="020B0604030504040204" pitchFamily="34" charset="0"/>
                <a:cs typeface="Times New Roman" panose="02020603050405020304" pitchFamily="18" charset="0"/>
              </a:rPr>
              <a:t>- Truyện kể lại kỷ </a:t>
            </a:r>
            <a:r>
              <a:rPr lang="nl-NL" sz="2667" dirty="0" smtClean="0">
                <a:latin typeface="Times New Roman" panose="02020603050405020304" pitchFamily="18" charset="0"/>
                <a:ea typeface="Tahoma" panose="020B0604030504040204" pitchFamily="34" charset="0"/>
                <a:cs typeface="Times New Roman" panose="02020603050405020304" pitchFamily="18" charset="0"/>
              </a:rPr>
              <a:t>niệm ngày đầu tiên đi học qua </a:t>
            </a:r>
            <a:r>
              <a:rPr lang="nl-NL" sz="2667" dirty="0" smtClean="0">
                <a:latin typeface="Times New Roman" panose="02020603050405020304" pitchFamily="18" charset="0"/>
                <a:ea typeface="Tahoma" panose="020B0604030504040204" pitchFamily="34" charset="0"/>
                <a:cs typeface="Times New Roman" panose="02020603050405020304" pitchFamily="18" charset="0"/>
              </a:rPr>
              <a:t>dòng hồi ức của nhà văn.</a:t>
            </a:r>
            <a:endParaRPr lang="en-US" sz="2667"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itle 1"/>
          <p:cNvSpPr txBox="1">
            <a:spLocks/>
          </p:cNvSpPr>
          <p:nvPr/>
        </p:nvSpPr>
        <p:spPr>
          <a:xfrm>
            <a:off x="992755" y="5060"/>
            <a:ext cx="9985109" cy="46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III. TỔNG KẾT</a:t>
            </a:r>
          </a:p>
        </p:txBody>
      </p:sp>
      <p:pic>
        <p:nvPicPr>
          <p:cNvPr id="20" name="Picture 2" descr="Cảm nhận về truyện ngắn Tôi đi học của Thanh Tị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312" y="844131"/>
            <a:ext cx="3689125" cy="2368161"/>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13"/>
          <p:cNvSpPr>
            <a:spLocks noChangeArrowheads="1"/>
          </p:cNvSpPr>
          <p:nvPr/>
        </p:nvSpPr>
        <p:spPr bwMode="auto">
          <a:xfrm>
            <a:off x="3722894" y="4074850"/>
            <a:ext cx="1049867" cy="2103967"/>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33">
              <a:solidFill>
                <a:srgbClr val="000000"/>
              </a:solidFill>
              <a:sym typeface="宋体" pitchFamily="2" charset="-122"/>
            </a:endParaRPr>
          </a:p>
        </p:txBody>
      </p:sp>
      <p:sp>
        <p:nvSpPr>
          <p:cNvPr id="8" name="TextBox 344"/>
          <p:cNvSpPr>
            <a:spLocks noChangeArrowheads="1"/>
          </p:cNvSpPr>
          <p:nvPr/>
        </p:nvSpPr>
        <p:spPr bwMode="auto">
          <a:xfrm>
            <a:off x="7362897" y="3390564"/>
            <a:ext cx="25020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b="1" dirty="0" smtClean="0">
                <a:solidFill>
                  <a:srgbClr val="FF0000"/>
                </a:solidFill>
                <a:latin typeface="+mn-lt"/>
              </a:rPr>
              <a:t>2. </a:t>
            </a:r>
            <a:r>
              <a:rPr lang="en-US" altLang="zh-CN" sz="3200" b="1" dirty="0" err="1" smtClean="0">
                <a:solidFill>
                  <a:srgbClr val="FF0000"/>
                </a:solidFill>
                <a:latin typeface="+mn-lt"/>
              </a:rPr>
              <a:t>Nghệ</a:t>
            </a:r>
            <a:r>
              <a:rPr lang="en-US" altLang="zh-CN" sz="3200" b="1" dirty="0" smtClean="0">
                <a:solidFill>
                  <a:srgbClr val="FF0000"/>
                </a:solidFill>
                <a:latin typeface="+mn-lt"/>
              </a:rPr>
              <a:t> </a:t>
            </a:r>
            <a:r>
              <a:rPr lang="en-US" altLang="zh-CN" sz="3200" b="1" dirty="0" err="1">
                <a:solidFill>
                  <a:srgbClr val="FF0000"/>
                </a:solidFill>
                <a:latin typeface="+mn-lt"/>
              </a:rPr>
              <a:t>thuật</a:t>
            </a:r>
            <a:endParaRPr lang="zh-CN" altLang="en-US" sz="3200" b="1" dirty="0">
              <a:solidFill>
                <a:srgbClr val="FF0000"/>
              </a:solidFill>
              <a:latin typeface="+mn-lt"/>
            </a:endParaRPr>
          </a:p>
        </p:txBody>
      </p:sp>
      <p:sp>
        <p:nvSpPr>
          <p:cNvPr id="10" name="矩形 14"/>
          <p:cNvSpPr>
            <a:spLocks noChangeArrowheads="1"/>
          </p:cNvSpPr>
          <p:nvPr/>
        </p:nvSpPr>
        <p:spPr bwMode="auto">
          <a:xfrm>
            <a:off x="4811455" y="3949099"/>
            <a:ext cx="7380546" cy="17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r>
              <a:rPr lang="nl-NL" sz="2667" dirty="0">
                <a:latin typeface="Times New Roman" panose="02020603050405020304" pitchFamily="18" charset="0"/>
                <a:ea typeface="Tahoma" panose="020B0604030504040204" pitchFamily="34" charset="0"/>
                <a:cs typeface="Times New Roman" panose="02020603050405020304" pitchFamily="18" charset="0"/>
              </a:rPr>
              <a:t>- Bố cục theo dòng hồi tưởng, cảm nghĩ của nhân vật tôi theo trình tự thời gian</a:t>
            </a:r>
            <a:endParaRPr lang="en-US" sz="2667"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nl-NL" sz="2667" dirty="0" smtClean="0">
                <a:latin typeface="Times New Roman" panose="02020603050405020304" pitchFamily="18" charset="0"/>
                <a:ea typeface="Tahoma" panose="020B0604030504040204" pitchFamily="34" charset="0"/>
                <a:cs typeface="Times New Roman" panose="02020603050405020304" pitchFamily="18" charset="0"/>
              </a:rPr>
              <a:t>- </a:t>
            </a:r>
            <a:r>
              <a:rPr lang="nl-NL" sz="2667" dirty="0">
                <a:latin typeface="Times New Roman" panose="02020603050405020304" pitchFamily="18" charset="0"/>
                <a:ea typeface="Tahoma" panose="020B0604030504040204" pitchFamily="34" charset="0"/>
                <a:cs typeface="Times New Roman" panose="02020603050405020304" pitchFamily="18" charset="0"/>
              </a:rPr>
              <a:t>Nghệ thuật so sánh, từ láy, </a:t>
            </a:r>
            <a:r>
              <a:rPr lang="nl-NL" sz="2667" dirty="0" smtClean="0">
                <a:latin typeface="Times New Roman" panose="02020603050405020304" pitchFamily="18" charset="0"/>
                <a:ea typeface="Tahoma" panose="020B0604030504040204" pitchFamily="34" charset="0"/>
                <a:cs typeface="Times New Roman" panose="02020603050405020304" pitchFamily="18" charset="0"/>
              </a:rPr>
              <a:t>giàu </a:t>
            </a:r>
            <a:r>
              <a:rPr lang="nl-NL" sz="2667" dirty="0">
                <a:latin typeface="Times New Roman" panose="02020603050405020304" pitchFamily="18" charset="0"/>
                <a:ea typeface="Tahoma" panose="020B0604030504040204" pitchFamily="34" charset="0"/>
                <a:cs typeface="Times New Roman" panose="02020603050405020304" pitchFamily="18" charset="0"/>
              </a:rPr>
              <a:t>hình </a:t>
            </a:r>
            <a:r>
              <a:rPr lang="nl-NL" sz="2667" dirty="0" smtClean="0">
                <a:latin typeface="Times New Roman" panose="02020603050405020304" pitchFamily="18" charset="0"/>
                <a:ea typeface="Tahoma" panose="020B0604030504040204" pitchFamily="34" charset="0"/>
                <a:cs typeface="Times New Roman" panose="02020603050405020304" pitchFamily="18" charset="0"/>
              </a:rPr>
              <a:t>ảnh.</a:t>
            </a:r>
            <a:endParaRPr lang="en-US" sz="2667"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nl-NL" sz="2667" dirty="0">
                <a:latin typeface="Times New Roman" panose="02020603050405020304" pitchFamily="18" charset="0"/>
                <a:ea typeface="Tahoma" panose="020B0604030504040204" pitchFamily="34" charset="0"/>
                <a:cs typeface="Times New Roman" panose="02020603050405020304" pitchFamily="18" charset="0"/>
              </a:rPr>
              <a:t>- Ngôn ngữ hình ảnh trong sáng, giàu chất </a:t>
            </a:r>
            <a:r>
              <a:rPr lang="nl-NL" sz="2667" dirty="0" smtClean="0">
                <a:latin typeface="Times New Roman" panose="02020603050405020304" pitchFamily="18" charset="0"/>
                <a:ea typeface="Tahoma" panose="020B0604030504040204" pitchFamily="34" charset="0"/>
                <a:cs typeface="Times New Roman" panose="02020603050405020304" pitchFamily="18" charset="0"/>
              </a:rPr>
              <a:t>thơ</a:t>
            </a:r>
            <a:r>
              <a:rPr lang="nl-NL" sz="2667" dirty="0">
                <a:latin typeface="Times New Roman" panose="02020603050405020304" pitchFamily="18" charset="0"/>
                <a:ea typeface="Tahoma" panose="020B0604030504040204" pitchFamily="34" charset="0"/>
                <a:cs typeface="Times New Roman" panose="02020603050405020304" pitchFamily="18" charset="0"/>
              </a:rPr>
              <a:t>.</a:t>
            </a:r>
            <a:endParaRPr lang="zh-CN" altLang="en-US" sz="1400" dirty="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endParaRPr>
          </a:p>
        </p:txBody>
      </p:sp>
      <p:pic>
        <p:nvPicPr>
          <p:cNvPr id="13" name="Picture 2" descr="Thay đổi cách đánh giá, xếp loại học sinh tiểu học - VnExp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602" y="3929076"/>
            <a:ext cx="3539599" cy="236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94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57766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5424883" cy="995209"/>
          </a:xfrm>
          <a:prstGeom prst="rect">
            <a:avLst/>
          </a:prstGeom>
          <a:noFill/>
        </p:spPr>
        <p:txBody>
          <a:bodyPr wrap="none" rtlCol="0">
            <a:spAutoFit/>
          </a:bodyPr>
          <a:lstStyle/>
          <a:p>
            <a:r>
              <a:rPr lang="en-US" sz="5867" b="1" dirty="0" smtClean="0">
                <a:solidFill>
                  <a:srgbClr val="C00000"/>
                </a:solidFill>
                <a:latin typeface="Times New Roman" panose="02020603050405020304" pitchFamily="18" charset="0"/>
                <a:cs typeface="Times New Roman" panose="02020603050405020304" pitchFamily="18" charset="0"/>
              </a:rPr>
              <a:t>IV.LUYỆN </a:t>
            </a:r>
            <a:r>
              <a:rPr lang="en-US" sz="5867" b="1" dirty="0" smtClean="0">
                <a:solidFill>
                  <a:srgbClr val="C00000"/>
                </a:solidFill>
                <a:latin typeface="Times New Roman" panose="02020603050405020304" pitchFamily="18" charset="0"/>
                <a:cs typeface="Times New Roman" panose="02020603050405020304" pitchFamily="18" charset="0"/>
              </a:rPr>
              <a:t>TẬP</a:t>
            </a:r>
            <a:endParaRPr lang="en-US" sz="5867"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42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3449"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
        <p:nvSpPr>
          <p:cNvPr id="11" name="Rounded Rectangle 10"/>
          <p:cNvSpPr/>
          <p:nvPr/>
        </p:nvSpPr>
        <p:spPr>
          <a:xfrm>
            <a:off x="294068" y="3408422"/>
            <a:ext cx="11603865" cy="3425780"/>
          </a:xfrm>
          <a:prstGeom prst="roundRect">
            <a:avLst/>
          </a:prstGeom>
          <a:solidFill>
            <a:srgbClr val="0070C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10 </a:t>
            </a:r>
            <a:r>
              <a:rPr lang="en-US" sz="2800" dirty="0" err="1">
                <a:solidFill>
                  <a:schemeClr val="tx1"/>
                </a:solidFill>
                <a:latin typeface="Times New Roman" pitchFamily="18" charset="0"/>
                <a:cs typeface="Times New Roman" pitchFamily="18" charset="0"/>
              </a:rPr>
              <a:t>câu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hỏi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hỏi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ứng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hỏi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lời</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em</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dụng</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quyền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giúp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 </a:t>
            </a:r>
          </a:p>
          <a:p>
            <a:pPr marL="285744" indent="-285744">
              <a:buFontTx/>
              <a:buChar char="-"/>
            </a:pPr>
            <a:r>
              <a:rPr lang="en-US" sz="2800" dirty="0" err="1">
                <a:solidFill>
                  <a:srgbClr val="FFC000"/>
                </a:solidFill>
                <a:latin typeface="Times New Roman" pitchFamily="18" charset="0"/>
                <a:cs typeface="Times New Roman" pitchFamily="18" charset="0"/>
              </a:rPr>
              <a:t>Quyền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hỏi</a:t>
            </a:r>
            <a:r>
              <a:rPr lang="en-US" sz="2800" dirty="0">
                <a:solidFill>
                  <a:srgbClr val="FFC000"/>
                </a:solidFill>
                <a:latin typeface="Times New Roman" pitchFamily="18" charset="0"/>
                <a:cs typeface="Times New Roman" pitchFamily="18" charset="0"/>
              </a:rPr>
              <a:t> ý </a:t>
            </a:r>
            <a:r>
              <a:rPr lang="en-US" sz="2800" dirty="0" err="1">
                <a:solidFill>
                  <a:srgbClr val="FFC000"/>
                </a:solidFill>
                <a:latin typeface="Times New Roman" pitchFamily="18" charset="0"/>
                <a:cs typeface="Times New Roman" pitchFamily="18" charset="0"/>
              </a:rPr>
              <a:t>kiến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Tổ</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tư</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vấn</a:t>
            </a:r>
            <a:r>
              <a:rPr lang="en-US" sz="2800" dirty="0">
                <a:solidFill>
                  <a:srgbClr val="FFC000"/>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ba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lớp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câu</a:t>
            </a:r>
            <a:r>
              <a:rPr lang="en-US" sz="2800" dirty="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6</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nếu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a:t>
            </a:r>
            <a:r>
              <a:rPr lang="en-US" sz="2800" dirty="0">
                <a:solidFill>
                  <a:schemeClr val="tx1"/>
                </a:solidFill>
                <a:latin typeface="Times New Roman" pitchFamily="18" charset="0"/>
                <a:cs typeface="Times New Roman" pitchFamily="18" charset="0"/>
              </a:rPr>
              <a:t> 3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giúp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8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9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10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a:t>
            </a:r>
          </a:p>
          <a:p>
            <a:pPr marL="285744" indent="-285744">
              <a:buFontTx/>
              <a:buChar char="-"/>
            </a:pPr>
            <a:r>
              <a:rPr lang="en-US" sz="2800" dirty="0" err="1">
                <a:solidFill>
                  <a:srgbClr val="FFC000"/>
                </a:solidFill>
                <a:latin typeface="Times New Roman" pitchFamily="18" charset="0"/>
                <a:cs typeface="Times New Roman" pitchFamily="18" charset="0"/>
              </a:rPr>
              <a:t>Quyền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trợ</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giúp</a:t>
            </a:r>
            <a:r>
              <a:rPr lang="en-US" sz="2800" dirty="0">
                <a:solidFill>
                  <a:srgbClr val="FFC000"/>
                </a:solidFill>
                <a:latin typeface="Times New Roman" pitchFamily="18" charset="0"/>
                <a:cs typeface="Times New Roman" pitchFamily="18" charset="0"/>
              </a:rPr>
              <a:t> 50/50</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chỉ</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ra</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phương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sai</a:t>
            </a:r>
            <a:r>
              <a:rPr lang="en-US" sz="28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3010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 presetClass="mediacall" presetSubtype="0" fill="hold" nodeType="withEffect">
                                  <p:stCondLst>
                                    <p:cond delay="0"/>
                                  </p:stCondLst>
                                  <p:childTnLst>
                                    <p:cmd type="call" cmd="playFrom(0.0)">
                                      <p:cBhvr>
                                        <p:cTn id="8" dur="20221" fill="hold"/>
                                        <p:tgtEl>
                                          <p:spTgt spid="39"/>
                                        </p:tgtEl>
                                      </p:cBhvr>
                                    </p:cmd>
                                  </p:childTnLst>
                                </p:cTn>
                              </p:par>
                              <p:par>
                                <p:cTn id="9" presetID="3" presetClass="mediacall" presetSubtype="0" fill="hold" nodeType="withEffect">
                                  <p:stCondLst>
                                    <p:cond delay="0"/>
                                  </p:stCondLst>
                                  <p:childTnLst>
                                    <p:cmd type="call" cmd="stop">
                                      <p:cBhvr>
                                        <p:cTn id="10" dur="1" fill="hold"/>
                                        <p:tgtEl>
                                          <p:spTgt spid="38"/>
                                        </p:tgtEl>
                                      </p:cBhvr>
                                    </p:cmd>
                                  </p:childTnLst>
                                </p:cTn>
                              </p:par>
                              <p:par>
                                <p:cTn id="11" presetID="1" presetClass="mediacall" presetSubtype="0" fill="hold" nodeType="withEffect">
                                  <p:stCondLst>
                                    <p:cond delay="3000"/>
                                  </p:stCondLst>
                                  <p:childTnLst>
                                    <p:cmd type="call" cmd="playFrom(0.0)">
                                      <p:cBhvr>
                                        <p:cTn id="12" dur="7734" fill="hold"/>
                                        <p:tgtEl>
                                          <p:spTgt spid="40"/>
                                        </p:tgtEl>
                                      </p:cBhvr>
                                    </p:cmd>
                                  </p:childTnLst>
                                </p:cTn>
                              </p:par>
                              <p:par>
                                <p:cTn id="13" presetID="3" presetClass="mediacall" presetSubtype="0" fill="hold" nodeType="withEffect">
                                  <p:stCondLst>
                                    <p:cond delay="3000"/>
                                  </p:stCondLst>
                                  <p:childTnLst>
                                    <p:cmd type="call" cmd="stop">
                                      <p:cBhvr>
                                        <p:cTn id="14" dur="1" fill="hold"/>
                                        <p:tgtEl>
                                          <p:spTgt spid="39"/>
                                        </p:tgtEl>
                                      </p:cBhvr>
                                    </p:cmd>
                                  </p:childTnLst>
                                </p:cTn>
                              </p:par>
                              <p:par>
                                <p:cTn id="15" presetID="1" presetClass="mediacall" presetSubtype="0" fill="hold" nodeType="withEffect">
                                  <p:stCondLst>
                                    <p:cond delay="0"/>
                                  </p:stCondLst>
                                  <p:childTnLst>
                                    <p:cmd type="call" cmd="playFrom(0.0)">
                                      <p:cBhvr>
                                        <p:cTn id="16" dur="20221" fill="hold"/>
                                        <p:tgtEl>
                                          <p:spTgt spid="39"/>
                                        </p:tgtEl>
                                      </p:cBhvr>
                                    </p:cmd>
                                  </p:childTnLst>
                                </p:cTn>
                              </p:par>
                              <p:par>
                                <p:cTn id="17" presetID="3" presetClass="mediacall" presetSubtype="0" fill="hold" nodeType="withEffect">
                                  <p:stCondLst>
                                    <p:cond delay="0"/>
                                  </p:stCondLst>
                                  <p:childTnLst>
                                    <p:cmd type="call" cmd="stop">
                                      <p:cBhvr>
                                        <p:cTn id="18" dur="1" fill="hold"/>
                                        <p:tgtEl>
                                          <p:spTgt spid="38"/>
                                        </p:tgtEl>
                                      </p:cBhvr>
                                    </p:cmd>
                                  </p:childTnLst>
                                </p:cTn>
                              </p:par>
                              <p:par>
                                <p:cTn id="19" presetID="1" presetClass="mediacall" presetSubtype="0" fill="hold" nodeType="withEffect">
                                  <p:stCondLst>
                                    <p:cond delay="3000"/>
                                  </p:stCondLst>
                                  <p:childTnLst>
                                    <p:cmd type="call" cmd="playFrom(0.0)">
                                      <p:cBhvr>
                                        <p:cTn id="20" dur="5906" fill="hold"/>
                                        <p:tgtEl>
                                          <p:spTgt spid="41"/>
                                        </p:tgtEl>
                                      </p:cBhvr>
                                    </p:cmd>
                                  </p:childTnLst>
                                </p:cTn>
                              </p:par>
                              <p:par>
                                <p:cTn id="21" presetID="3" presetClass="mediacall" presetSubtype="0" fill="hold" nodeType="withEffect">
                                  <p:stCondLst>
                                    <p:cond delay="3000"/>
                                  </p:stCondLst>
                                  <p:childTnLst>
                                    <p:cmd type="call" cmd="stop">
                                      <p:cBhvr>
                                        <p:cTn id="22" dur="1" fill="hold"/>
                                        <p:tgtEl>
                                          <p:spTgt spid="39"/>
                                        </p:tgtEl>
                                      </p:cBhvr>
                                    </p:cmd>
                                  </p:childTnLst>
                                </p:cTn>
                              </p:par>
                              <p:par>
                                <p:cTn id="23" presetID="1" presetClass="mediacall" presetSubtype="0" fill="hold" nodeType="withEffect">
                                  <p:stCondLst>
                                    <p:cond delay="0"/>
                                  </p:stCondLst>
                                  <p:childTnLst>
                                    <p:cmd type="call" cmd="playFrom(0.0)">
                                      <p:cBhvr>
                                        <p:cTn id="24" dur="20221" fill="hold"/>
                                        <p:tgtEl>
                                          <p:spTgt spid="39"/>
                                        </p:tgtEl>
                                      </p:cBhvr>
                                    </p:cmd>
                                  </p:childTnLst>
                                </p:cTn>
                              </p:par>
                              <p:par>
                                <p:cTn id="25" presetID="3" presetClass="mediacall" presetSubtype="0" fill="hold" nodeType="withEffect">
                                  <p:stCondLst>
                                    <p:cond delay="0"/>
                                  </p:stCondLst>
                                  <p:childTnLst>
                                    <p:cmd type="call" cmd="stop">
                                      <p:cBhvr>
                                        <p:cTn id="26" dur="1" fill="hold"/>
                                        <p:tgtEl>
                                          <p:spTgt spid="38"/>
                                        </p:tgtEl>
                                      </p:cBhvr>
                                    </p:cmd>
                                  </p:childTnLst>
                                </p:cTn>
                              </p:par>
                              <p:par>
                                <p:cTn id="27" presetID="1" presetClass="mediacall" presetSubtype="0" fill="hold" nodeType="withEffect">
                                  <p:stCondLst>
                                    <p:cond delay="3000"/>
                                  </p:stCondLst>
                                  <p:childTnLst>
                                    <p:cmd type="call" cmd="playFrom(0.0)">
                                      <p:cBhvr>
                                        <p:cTn id="28" dur="5906" fill="hold"/>
                                        <p:tgtEl>
                                          <p:spTgt spid="41"/>
                                        </p:tgtEl>
                                      </p:cBhvr>
                                    </p:cmd>
                                  </p:childTnLst>
                                </p:cTn>
                              </p:par>
                              <p:par>
                                <p:cTn id="29" presetID="3" presetClass="mediacall" presetSubtype="0" fill="hold" nodeType="withEffect">
                                  <p:stCondLst>
                                    <p:cond delay="3000"/>
                                  </p:stCondLst>
                                  <p:childTnLst>
                                    <p:cmd type="call" cmd="stop">
                                      <p:cBhvr>
                                        <p:cTn id="30" dur="1" fill="hold"/>
                                        <p:tgtEl>
                                          <p:spTgt spid="39"/>
                                        </p:tgtEl>
                                      </p:cBhvr>
                                    </p:cmd>
                                  </p:childTnLst>
                                </p:cTn>
                              </p:par>
                              <p:par>
                                <p:cTn id="31" presetID="1" presetClass="mediacall" presetSubtype="0" fill="hold" nodeType="withEffect">
                                  <p:stCondLst>
                                    <p:cond delay="0"/>
                                  </p:stCondLst>
                                  <p:childTnLst>
                                    <p:cmd type="call" cmd="playFrom(0.0)">
                                      <p:cBhvr>
                                        <p:cTn id="32" dur="20221" fill="hold"/>
                                        <p:tgtEl>
                                          <p:spTgt spid="39"/>
                                        </p:tgtEl>
                                      </p:cBhvr>
                                    </p:cmd>
                                  </p:childTnLst>
                                </p:cTn>
                              </p:par>
                              <p:par>
                                <p:cTn id="33" presetID="3" presetClass="mediacall" presetSubtype="0" fill="hold" nodeType="withEffect">
                                  <p:stCondLst>
                                    <p:cond delay="0"/>
                                  </p:stCondLst>
                                  <p:childTnLst>
                                    <p:cmd type="call" cmd="stop">
                                      <p:cBhvr>
                                        <p:cTn id="34" dur="1" fill="hold"/>
                                        <p:tgtEl>
                                          <p:spTgt spid="38"/>
                                        </p:tgtEl>
                                      </p:cBhvr>
                                    </p:cmd>
                                  </p:childTnLst>
                                </p:cTn>
                              </p:par>
                              <p:par>
                                <p:cTn id="35" presetID="1" presetClass="mediacall" presetSubtype="0" fill="hold" nodeType="withEffect">
                                  <p:stCondLst>
                                    <p:cond delay="3500"/>
                                  </p:stCondLst>
                                  <p:childTnLst>
                                    <p:cmd type="call" cmd="playFrom(0.0)">
                                      <p:cBhvr>
                                        <p:cTn id="36" dur="5906" fill="hold"/>
                                        <p:tgtEl>
                                          <p:spTgt spid="41"/>
                                        </p:tgtEl>
                                      </p:cBhvr>
                                    </p:cmd>
                                  </p:childTnLst>
                                </p:cTn>
                              </p:par>
                              <p:par>
                                <p:cTn id="37" presetID="3" presetClass="mediacall" presetSubtype="0" fill="hold" nodeType="withEffect">
                                  <p:stCondLst>
                                    <p:cond delay="3500"/>
                                  </p:stCondLst>
                                  <p:childTnLst>
                                    <p:cmd type="call" cmd="stop">
                                      <p:cBhvr>
                                        <p:cTn id="38" dur="1" fill="hold"/>
                                        <p:tgtEl>
                                          <p:spTgt spid="39"/>
                                        </p:tgtEl>
                                      </p:cBhvr>
                                    </p:cmd>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38"/>
                </p:tgtEl>
              </p:cMediaNode>
            </p:audio>
            <p:audio>
              <p:cMediaNode vol="80000">
                <p:cTn id="45" fill="hold" display="0">
                  <p:stCondLst>
                    <p:cond delay="indefinite"/>
                  </p:stCondLst>
                  <p:endCondLst>
                    <p:cond evt="onStopAudio" delay="0">
                      <p:tgtEl>
                        <p:sldTgt/>
                      </p:tgtEl>
                    </p:cond>
                  </p:endCondLst>
                </p:cTn>
                <p:tgtEl>
                  <p:spTgt spid="39"/>
                </p:tgtEl>
              </p:cMediaNode>
            </p:audio>
            <p:audio>
              <p:cMediaNode vol="80000">
                <p:cTn id="46" fill="hold" display="0">
                  <p:stCondLst>
                    <p:cond delay="indefinite"/>
                  </p:stCondLst>
                  <p:endCondLst>
                    <p:cond evt="onStopAudio" delay="0">
                      <p:tgtEl>
                        <p:sldTgt/>
                      </p:tgtEl>
                    </p:cond>
                  </p:endCondLst>
                </p:cTn>
                <p:tgtEl>
                  <p:spTgt spid="40"/>
                </p:tgtEl>
              </p:cMediaNode>
            </p:audio>
            <p:audio>
              <p:cMediaNode vol="80000">
                <p:cTn id="47" fill="hold" display="0">
                  <p:stCondLst>
                    <p:cond delay="indefinite"/>
                  </p:stCondLst>
                  <p:endCondLst>
                    <p:cond evt="onStopAudio" delay="0">
                      <p:tgtEl>
                        <p:sldTgt/>
                      </p:tgtEl>
                    </p:cond>
                  </p:endCondLst>
                </p:cTn>
                <p:tgtEl>
                  <p:spTgt spid="41"/>
                </p:tgtEl>
              </p:cMediaNode>
            </p:audio>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8" y="3616546"/>
            <a:ext cx="9383697" cy="666786"/>
          </a:xfrm>
          <a:prstGeom prst="rect">
            <a:avLst/>
          </a:prstGeom>
          <a:noFill/>
        </p:spPr>
        <p:txBody>
          <a:bodyPr wrap="square" rtlCol="0">
            <a:spAutoFit/>
          </a:bodyPr>
          <a:lstStyle/>
          <a:p>
            <a:r>
              <a:rPr lang="vi-VN" sz="3733" b="1" dirty="0">
                <a:latin typeface="+mj-lt"/>
              </a:rPr>
              <a:t>Câu 1:</a:t>
            </a:r>
            <a:r>
              <a:rPr lang="vi-VN" sz="3733" dirty="0">
                <a:latin typeface="+mj-lt"/>
              </a:rPr>
              <a:t> Quê hương của Thanh Tịnh là ở đâu?</a:t>
            </a:r>
            <a:endParaRPr lang="en-US" sz="3733" dirty="0">
              <a:latin typeface="+mj-lt"/>
            </a:endParaRPr>
          </a:p>
        </p:txBody>
      </p:sp>
      <p:sp>
        <p:nvSpPr>
          <p:cNvPr id="15" name="bang a">
            <a:extLst>
              <a:ext uri="{FF2B5EF4-FFF2-40B4-BE49-F238E27FC236}">
                <a16:creationId xmlns:a16="http://schemas.microsoft.com/office/drawing/2014/main" xmlns="" id="{D0E6AFB4-275F-4728-9A13-27E00F9EA3A2}"/>
              </a:ext>
            </a:extLst>
          </p:cNvPr>
          <p:cNvSpPr/>
          <p:nvPr/>
        </p:nvSpPr>
        <p:spPr>
          <a:xfrm flipH="1">
            <a:off x="806332"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xmlns="" id="{9897B1B9-EB78-41AF-AC33-1E8F7714B11F}"/>
              </a:ext>
            </a:extLst>
          </p:cNvPr>
          <p:cNvSpPr txBox="1"/>
          <p:nvPr/>
        </p:nvSpPr>
        <p:spPr>
          <a:xfrm>
            <a:off x="1106009" y="5197165"/>
            <a:ext cx="4650419" cy="461665"/>
          </a:xfrm>
          <a:prstGeom prst="rect">
            <a:avLst/>
          </a:prstGeom>
          <a:noFill/>
        </p:spPr>
        <p:txBody>
          <a:bodyPr wrap="square" rtlCol="0">
            <a:spAutoFit/>
          </a:bodyPr>
          <a:lstStyle/>
          <a:p>
            <a:r>
              <a:rPr lang="vi-VN" sz="2400" dirty="0">
                <a:solidFill>
                  <a:schemeClr val="bg1"/>
                </a:solidFill>
                <a:latin typeface="+mj-lt"/>
              </a:rPr>
              <a:t>A. Ven sông Hương, thành phố Huế</a:t>
            </a:r>
            <a:endParaRPr lang="en-US" sz="2400" dirty="0">
              <a:solidFill>
                <a:schemeClr val="bg1"/>
              </a:solidFill>
              <a:latin typeface="+mj-lt"/>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956173" y="6001731"/>
            <a:ext cx="5249772" cy="461665"/>
          </a:xfrm>
          <a:prstGeom prst="rect">
            <a:avLst/>
          </a:prstGeom>
          <a:noFill/>
        </p:spPr>
        <p:txBody>
          <a:bodyPr wrap="square" rtlCol="0">
            <a:spAutoFit/>
          </a:bodyPr>
          <a:lstStyle/>
          <a:p>
            <a:r>
              <a:rPr lang="vi-VN" sz="2400" dirty="0">
                <a:solidFill>
                  <a:schemeClr val="bg1"/>
                </a:solidFill>
                <a:latin typeface="+mj-lt"/>
              </a:rPr>
              <a:t>C. Ven sông Đuống, Gia Lâm (Hà Nội)</a:t>
            </a:r>
            <a:endParaRPr lang="en-US" sz="2400" dirty="0">
              <a:solidFill>
                <a:schemeClr val="bg1"/>
              </a:solidFill>
              <a:latin typeface="+mj-lt"/>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6135896" y="5094963"/>
            <a:ext cx="552872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xmlns="" id="{9B5DABB8-849A-4D2D-930C-9CA07BFC5BDE}"/>
              </a:ext>
            </a:extLst>
          </p:cNvPr>
          <p:cNvSpPr txBox="1"/>
          <p:nvPr/>
        </p:nvSpPr>
        <p:spPr>
          <a:xfrm>
            <a:off x="6435571" y="5197165"/>
            <a:ext cx="5229047" cy="461665"/>
          </a:xfrm>
          <a:prstGeom prst="rect">
            <a:avLst/>
          </a:prstGeom>
          <a:noFill/>
        </p:spPr>
        <p:txBody>
          <a:bodyPr wrap="square" rtlCol="0">
            <a:spAutoFit/>
          </a:bodyPr>
          <a:lstStyle/>
          <a:p>
            <a:r>
              <a:rPr lang="vi-VN" sz="2400" dirty="0">
                <a:solidFill>
                  <a:schemeClr val="bg1"/>
                </a:solidFill>
                <a:latin typeface="+mj-lt"/>
              </a:rPr>
              <a:t>B. Ven sông Hồng, thành phố Hà Nội</a:t>
            </a:r>
            <a:endParaRPr lang="en-US" sz="2400" dirty="0">
              <a:solidFill>
                <a:schemeClr val="bg1"/>
              </a:solidFill>
              <a:latin typeface="+mj-lt"/>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6435571" y="6060426"/>
            <a:ext cx="5096524" cy="461665"/>
          </a:xfrm>
          <a:prstGeom prst="rect">
            <a:avLst/>
          </a:prstGeom>
          <a:noFill/>
        </p:spPr>
        <p:txBody>
          <a:bodyPr wrap="square" rtlCol="0">
            <a:spAutoFit/>
          </a:bodyPr>
          <a:lstStyle/>
          <a:p>
            <a:r>
              <a:rPr lang="vi-VN" sz="2400" dirty="0">
                <a:solidFill>
                  <a:schemeClr val="bg1"/>
                </a:solidFill>
                <a:latin typeface="+mj-lt"/>
              </a:rPr>
              <a:t>D. Một tỉnh thuộc đồng bằng Bắc Bộ</a:t>
            </a:r>
            <a:endParaRPr lang="en-US" sz="2400" dirty="0">
              <a:solidFill>
                <a:schemeClr val="bg1"/>
              </a:solidFill>
              <a:latin typeface="+mj-lt"/>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24431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8" y="3616545"/>
            <a:ext cx="9383697" cy="1241237"/>
          </a:xfrm>
          <a:prstGeom prst="rect">
            <a:avLst/>
          </a:prstGeom>
          <a:noFill/>
        </p:spPr>
        <p:txBody>
          <a:bodyPr wrap="square" rtlCol="0">
            <a:spAutoFit/>
          </a:bodyPr>
          <a:lstStyle/>
          <a:p>
            <a:r>
              <a:rPr lang="vi-VN" sz="3733" b="1" dirty="0">
                <a:latin typeface="Times New Roman" panose="02020603050405020304" pitchFamily="18" charset="0"/>
                <a:cs typeface="Times New Roman" panose="02020603050405020304" pitchFamily="18" charset="0"/>
              </a:rPr>
              <a:t>Câu 2:</a:t>
            </a:r>
            <a:r>
              <a:rPr lang="vi-VN" sz="3733" dirty="0">
                <a:latin typeface="Times New Roman" panose="02020603050405020304" pitchFamily="18" charset="0"/>
                <a:cs typeface="Times New Roman" panose="02020603050405020304" pitchFamily="18" charset="0"/>
              </a:rPr>
              <a:t> “Tôi đi học” của Thanh Tịnh được viết theo thể loại nào?</a:t>
            </a:r>
            <a:endParaRPr lang="en-US" sz="3733" dirty="0">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804610"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1104285" y="6063494"/>
            <a:ext cx="4650419" cy="502766"/>
          </a:xfrm>
          <a:prstGeom prst="rect">
            <a:avLst/>
          </a:prstGeom>
          <a:noFill/>
        </p:spPr>
        <p:txBody>
          <a:bodyPr wrap="square" rtlCol="0">
            <a:spAutoFit/>
          </a:bodyPr>
          <a:lstStyle/>
          <a:p>
            <a:r>
              <a:rPr lang="en-US" sz="2667" dirty="0">
                <a:solidFill>
                  <a:schemeClr val="bg1"/>
                </a:solidFill>
                <a:latin typeface="Times New Roman" panose="02020603050405020304" pitchFamily="18" charset="0"/>
                <a:cs typeface="Times New Roman" panose="02020603050405020304" pitchFamily="18" charset="0"/>
              </a:rPr>
              <a:t>C</a:t>
            </a:r>
            <a:r>
              <a:rPr lang="vi-VN" sz="2667" dirty="0">
                <a:solidFill>
                  <a:schemeClr val="bg1"/>
                </a:solidFill>
                <a:latin typeface="Times New Roman" panose="02020603050405020304" pitchFamily="18" charset="0"/>
                <a:cs typeface="Times New Roman" panose="02020603050405020304" pitchFamily="18" charset="0"/>
              </a:rPr>
              <a:t>. Truyện ngắn trữ tình</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2" y="5197163"/>
            <a:ext cx="4650419" cy="502766"/>
          </a:xfrm>
          <a:prstGeom prst="rect">
            <a:avLst/>
          </a:prstGeom>
          <a:noFill/>
        </p:spPr>
        <p:txBody>
          <a:bodyPr wrap="square" rtlCol="0">
            <a:spAutoFit/>
          </a:bodyPr>
          <a:lstStyle/>
          <a:p>
            <a:r>
              <a:rPr lang="en-US" sz="2667" dirty="0">
                <a:solidFill>
                  <a:schemeClr val="bg1"/>
                </a:solidFill>
                <a:latin typeface="Times New Roman" panose="02020603050405020304" pitchFamily="18" charset="0"/>
                <a:cs typeface="Times New Roman" panose="02020603050405020304" pitchFamily="18" charset="0"/>
              </a:rPr>
              <a:t>B</a:t>
            </a:r>
            <a:r>
              <a:rPr lang="vi-VN" sz="2667" dirty="0">
                <a:solidFill>
                  <a:schemeClr val="bg1"/>
                </a:solidFill>
                <a:latin typeface="Times New Roman" panose="02020603050405020304" pitchFamily="18" charset="0"/>
                <a:cs typeface="Times New Roman" panose="02020603050405020304" pitchFamily="18" charset="0"/>
              </a:rPr>
              <a:t>. Tiểu thuyết</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3"/>
            <a:ext cx="465041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A. Bút kí</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435572" y="6060425"/>
            <a:ext cx="465041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D. Tuỳ bút</a:t>
            </a:r>
            <a:endParaRPr lang="en-US" sz="2667"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33408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8" y="3616545"/>
            <a:ext cx="9383697"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Câu 3:</a:t>
            </a:r>
            <a:r>
              <a:rPr lang="vi-VN" sz="3200" dirty="0">
                <a:latin typeface="Times New Roman" panose="02020603050405020304" pitchFamily="18" charset="0"/>
                <a:cs typeface="Times New Roman" panose="02020603050405020304" pitchFamily="18" charset="0"/>
              </a:rPr>
              <a:t> Các phương thức biẻu đạt được tác giả Thanh Tịnh sử dụng trong văn bản "Tôi đi học”?</a:t>
            </a:r>
            <a:endParaRPr lang="en-US" sz="3200" dirty="0">
              <a:latin typeface="Times New Roman" panose="02020603050405020304" pitchFamily="18" charset="0"/>
              <a:cs typeface="Times New Roman" panose="02020603050405020304" pitchFamily="18"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6135896"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6435572" y="5202785"/>
            <a:ext cx="4650419" cy="502766"/>
          </a:xfrm>
          <a:prstGeom prst="rect">
            <a:avLst/>
          </a:prstGeom>
          <a:noFill/>
        </p:spPr>
        <p:txBody>
          <a:bodyPr wrap="square" rtlCol="0">
            <a:spAutoFit/>
          </a:bodyPr>
          <a:lstStyle/>
          <a:p>
            <a:r>
              <a:rPr lang="en-US" sz="2667" dirty="0">
                <a:solidFill>
                  <a:schemeClr val="bg1"/>
                </a:solidFill>
                <a:latin typeface="Times New Roman" panose="02020603050405020304" pitchFamily="18" charset="0"/>
                <a:cs typeface="Times New Roman" panose="02020603050405020304" pitchFamily="18" charset="0"/>
              </a:rPr>
              <a:t>B</a:t>
            </a:r>
            <a:r>
              <a:rPr lang="vi-VN"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Tự</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sự</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miêu</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tả</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biểu</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cảm</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1106009" y="6060425"/>
            <a:ext cx="4650419" cy="502766"/>
          </a:xfrm>
          <a:prstGeom prst="rect">
            <a:avLst/>
          </a:prstGeom>
          <a:noFill/>
        </p:spPr>
        <p:txBody>
          <a:bodyPr wrap="square" rtlCol="0">
            <a:spAutoFit/>
          </a:bodyPr>
          <a:lstStyle/>
          <a:p>
            <a:r>
              <a:rPr lang="en-US" sz="2667" dirty="0">
                <a:solidFill>
                  <a:schemeClr val="bg1"/>
                </a:solidFill>
                <a:latin typeface="Times New Roman" panose="02020603050405020304" pitchFamily="18" charset="0"/>
                <a:cs typeface="Times New Roman" panose="02020603050405020304" pitchFamily="18" charset="0"/>
              </a:rPr>
              <a:t>C</a:t>
            </a:r>
            <a:r>
              <a:rPr lang="vi-VN" sz="2667" dirty="0">
                <a:solidFill>
                  <a:schemeClr val="bg1"/>
                </a:solidFill>
                <a:latin typeface="Times New Roman" panose="02020603050405020304" pitchFamily="18" charset="0"/>
                <a:cs typeface="Times New Roman" panose="02020603050405020304" pitchFamily="18" charset="0"/>
              </a:rPr>
              <a:t>. Miêu tả</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tự</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sự</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b="1">
              <a:solidFill>
                <a:prstClr val="white"/>
              </a:solidFill>
              <a:latin typeface="Times New Roman" panose="02020603050405020304" pitchFamily="18" charset="0"/>
              <a:cs typeface="Times New Roman"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3"/>
            <a:ext cx="465041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A. Tự sự</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435572" y="6060425"/>
            <a:ext cx="4650419" cy="1077218"/>
          </a:xfrm>
          <a:prstGeom prst="rect">
            <a:avLst/>
          </a:prstGeom>
          <a:noFill/>
        </p:spPr>
        <p:txBody>
          <a:bodyPr wrap="square" rtlCol="0">
            <a:spAutoFit/>
          </a:bodyPr>
          <a:lstStyle/>
          <a:p>
            <a:r>
              <a:rPr lang="en-US" sz="2667" dirty="0">
                <a:solidFill>
                  <a:schemeClr val="bg1"/>
                </a:solidFill>
                <a:latin typeface="Times New Roman" panose="02020603050405020304" pitchFamily="18" charset="0"/>
                <a:cs typeface="Times New Roman" panose="02020603050405020304" pitchFamily="18" charset="0"/>
              </a:rPr>
              <a:t>D</a:t>
            </a:r>
            <a:r>
              <a:rPr lang="vi-VN" sz="2667" dirty="0">
                <a:solidFill>
                  <a:schemeClr val="bg1"/>
                </a:solidFill>
                <a:latin typeface="Times New Roman" panose="02020603050405020304" pitchFamily="18" charset="0"/>
                <a:cs typeface="Times New Roman" panose="02020603050405020304" pitchFamily="18" charset="0"/>
              </a:rPr>
              <a:t>. Biểu cảm</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miêu</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err="1">
                <a:solidFill>
                  <a:schemeClr val="bg1"/>
                </a:solidFill>
                <a:latin typeface="Times New Roman" panose="02020603050405020304" pitchFamily="18" charset="0"/>
                <a:cs typeface="Times New Roman" panose="02020603050405020304" pitchFamily="18" charset="0"/>
              </a:rPr>
              <a:t>tả</a:t>
            </a:r>
            <a:endParaRPr lang="en-US" sz="2667" dirty="0">
              <a:solidFill>
                <a:schemeClr val="bg1"/>
              </a:solidFill>
              <a:latin typeface="Times New Roman" panose="02020603050405020304" pitchFamily="18" charset="0"/>
              <a:cs typeface="Times New Roman" panose="02020603050405020304" pitchFamily="18" charset="0"/>
            </a:endParaRPr>
          </a:p>
          <a:p>
            <a:pPr marL="342891" indent="-342891" defTabSz="914377">
              <a:buClr>
                <a:schemeClr val="bg1"/>
              </a:buClr>
              <a:buFont typeface="Wingdings" panose="05000000000000000000" pitchFamily="2" charset="2"/>
              <a:buChar char="w"/>
              <a:defRPr/>
            </a:pPr>
            <a:endParaRPr lang="en-US" sz="3733" b="1" dirty="0">
              <a:solidFill>
                <a:schemeClr val="bg1"/>
              </a:solidFill>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211155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133" dirty="0">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8" y="3616546"/>
            <a:ext cx="9383697" cy="1241237"/>
          </a:xfrm>
          <a:prstGeom prst="rect">
            <a:avLst/>
          </a:prstGeom>
          <a:noFill/>
        </p:spPr>
        <p:txBody>
          <a:bodyPr wrap="square" rtlCol="0">
            <a:spAutoFit/>
          </a:bodyPr>
          <a:lstStyle/>
          <a:p>
            <a:r>
              <a:rPr lang="vi-VN" sz="3733" b="1" dirty="0">
                <a:latin typeface="Times New Roman" panose="02020603050405020304" pitchFamily="18" charset="0"/>
                <a:cs typeface="Times New Roman" panose="02020603050405020304" pitchFamily="18" charset="0"/>
              </a:rPr>
              <a:t>Câu 4:</a:t>
            </a:r>
            <a:r>
              <a:rPr lang="vi-VN" sz="3733" dirty="0">
                <a:latin typeface="Times New Roman" panose="02020603050405020304" pitchFamily="18" charset="0"/>
                <a:cs typeface="Times New Roman" panose="02020603050405020304" pitchFamily="18" charset="0"/>
              </a:rPr>
              <a:t> Nhân vật chính trong văn bản" Tôi đi học” là ai?</a:t>
            </a:r>
            <a:endParaRPr lang="en-US" sz="3733" dirty="0">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6"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ctr" defTabSz="914377">
              <a:buClr>
                <a:schemeClr val="bg1"/>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ctr" defTabSz="914377">
              <a:buClr>
                <a:schemeClr val="bg1"/>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2" y="6034665"/>
            <a:ext cx="465041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D. Nhân vật “tôi”</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2" y="5197161"/>
            <a:ext cx="465041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B. Người thầy giáo</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1"/>
            <a:ext cx="465041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A. Người mẹ</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9" y="6060424"/>
            <a:ext cx="465041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C. Ông đốc</a:t>
            </a:r>
            <a:endParaRPr lang="en-US" sz="2667"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7204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9893"/>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0"/>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31037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447112"/>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244602"/>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634171"/>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106009" y="3666440"/>
            <a:ext cx="10111491" cy="1241237"/>
          </a:xfrm>
          <a:prstGeom prst="rect">
            <a:avLst/>
          </a:prstGeom>
          <a:noFill/>
        </p:spPr>
        <p:txBody>
          <a:bodyPr wrap="square" rtlCol="0">
            <a:spAutoFit/>
          </a:bodyPr>
          <a:lstStyle/>
          <a:p>
            <a:r>
              <a:rPr lang="vi-VN" sz="3733" b="1" dirty="0">
                <a:latin typeface="Times New Roman" panose="02020603050405020304" pitchFamily="18" charset="0"/>
                <a:cs typeface="Times New Roman" panose="02020603050405020304" pitchFamily="18" charset="0"/>
              </a:rPr>
              <a:t>Câu 5:</a:t>
            </a:r>
            <a:r>
              <a:rPr lang="vi-VN" sz="3733" dirty="0">
                <a:latin typeface="Times New Roman" panose="02020603050405020304" pitchFamily="18" charset="0"/>
                <a:cs typeface="Times New Roman" panose="02020603050405020304" pitchFamily="18" charset="0"/>
              </a:rPr>
              <a:t> Nhân vật chính trong văn bản" Tôi đi học" được miêu tả chủ yếu ở phương diện nào?</a:t>
            </a:r>
            <a:endParaRPr lang="en-US" sz="3733" dirty="0">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6" y="6008116"/>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ctr" defTabSz="914377">
              <a:buClr>
                <a:schemeClr val="bg1"/>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514485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ctr" defTabSz="914377">
              <a:buClr>
                <a:schemeClr val="bg1"/>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2" y="6084560"/>
            <a:ext cx="4650419"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D</a:t>
            </a:r>
            <a:r>
              <a:rPr lang="vi-VN" sz="3200" dirty="0">
                <a:solidFill>
                  <a:schemeClr val="bg1"/>
                </a:solidFill>
                <a:latin typeface="Times New Roman" panose="02020603050405020304" pitchFamily="18" charset="0"/>
                <a:cs typeface="Times New Roman" panose="02020603050405020304" pitchFamily="18" charset="0"/>
              </a:rPr>
              <a:t>. Tâm trạng</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2" y="5247055"/>
            <a:ext cx="4650419" cy="584775"/>
          </a:xfrm>
          <a:prstGeom prst="rect">
            <a:avLst/>
          </a:prstGeom>
          <a:noFill/>
        </p:spPr>
        <p:txBody>
          <a:bodyPr wrap="square" rtlCol="0">
            <a:spAutoFit/>
          </a:bodyPr>
          <a:lstStyle/>
          <a:p>
            <a:r>
              <a:rPr lang="vi-VN" sz="3200" dirty="0">
                <a:solidFill>
                  <a:schemeClr val="bg1"/>
                </a:solidFill>
                <a:latin typeface="Times New Roman" panose="02020603050405020304" pitchFamily="18" charset="0"/>
                <a:cs typeface="Times New Roman" panose="02020603050405020304" pitchFamily="18" charset="0"/>
              </a:rPr>
              <a:t>B. Tính cách</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14485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6008116"/>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247056"/>
            <a:ext cx="4650419" cy="584775"/>
          </a:xfrm>
          <a:prstGeom prst="rect">
            <a:avLst/>
          </a:prstGeom>
          <a:noFill/>
        </p:spPr>
        <p:txBody>
          <a:bodyPr wrap="square" rtlCol="0">
            <a:spAutoFit/>
          </a:bodyPr>
          <a:lstStyle/>
          <a:p>
            <a:r>
              <a:rPr lang="vi-VN" sz="3200" dirty="0">
                <a:solidFill>
                  <a:schemeClr val="bg1"/>
                </a:solidFill>
                <a:latin typeface="Times New Roman" panose="02020603050405020304" pitchFamily="18" charset="0"/>
                <a:cs typeface="Times New Roman" panose="02020603050405020304" pitchFamily="18" charset="0"/>
              </a:rPr>
              <a:t>A. Ngoại hình</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9" y="6110318"/>
            <a:ext cx="4650419"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C</a:t>
            </a:r>
            <a:r>
              <a:rPr lang="vi-VN" sz="3200" dirty="0">
                <a:solidFill>
                  <a:schemeClr val="bg1"/>
                </a:solidFill>
                <a:latin typeface="Times New Roman" panose="02020603050405020304" pitchFamily="18" charset="0"/>
                <a:cs typeface="Times New Roman" panose="02020603050405020304" pitchFamily="18" charset="0"/>
              </a:rPr>
              <a:t>. Hành động</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913753"/>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528586"/>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124049"/>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80305"/>
            <a:ext cx="487363" cy="487363"/>
          </a:xfrm>
          <a:prstGeom prst="rect">
            <a:avLst/>
          </a:prstGeom>
        </p:spPr>
      </p:pic>
    </p:spTree>
    <p:extLst>
      <p:ext uri="{BB962C8B-B14F-4D97-AF65-F5344CB8AC3E}">
        <p14:creationId xmlns:p14="http://schemas.microsoft.com/office/powerpoint/2010/main" val="30213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39896" y="518715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3947248"/>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40670" y="3321282"/>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444048" y="3274755"/>
            <a:ext cx="9383697" cy="1241237"/>
          </a:xfrm>
          <a:prstGeom prst="rect">
            <a:avLst/>
          </a:prstGeom>
          <a:noFill/>
        </p:spPr>
        <p:txBody>
          <a:bodyPr wrap="square" rtlCol="0">
            <a:spAutoFit/>
          </a:bodyPr>
          <a:lstStyle/>
          <a:p>
            <a:r>
              <a:rPr lang="vi-VN" sz="3733" b="1" dirty="0">
                <a:latin typeface="Times New Roman" panose="02020603050405020304" pitchFamily="18" charset="0"/>
                <a:cs typeface="Times New Roman" panose="02020603050405020304" pitchFamily="18" charset="0"/>
              </a:rPr>
              <a:t>Câu 6:</a:t>
            </a:r>
            <a:r>
              <a:rPr lang="vi-VN" sz="3733" dirty="0">
                <a:latin typeface="Times New Roman" panose="02020603050405020304" pitchFamily="18" charset="0"/>
                <a:cs typeface="Times New Roman" panose="02020603050405020304" pitchFamily="18" charset="0"/>
              </a:rPr>
              <a:t> Câu văn nào không sử dụng biện pháp so sánh để nói lên tâm trạng của nhân vật “tôi”?</a:t>
            </a:r>
            <a:endParaRPr lang="en-US" sz="3733" dirty="0">
              <a:latin typeface="Times New Roman" panose="02020603050405020304" pitchFamily="18" charset="0"/>
              <a:cs typeface="Times New Roman" panose="02020603050405020304" pitchFamily="18"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6135896" y="4714431"/>
            <a:ext cx="5528723" cy="96546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527377" y="5812716"/>
            <a:ext cx="5538881" cy="92438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6357663" y="4756265"/>
            <a:ext cx="5306956" cy="830997"/>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B. “Trong lúc ông ta đọc tên từng người, tôi cảm thấy như quả tim tôi ngừng đập”.</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661618" y="5776655"/>
            <a:ext cx="5380068" cy="830997"/>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C. “Ý nghĩ ấy thoáng qua trong trí </a:t>
            </a:r>
            <a:r>
              <a:rPr lang="en-US" sz="2400" dirty="0">
                <a:solidFill>
                  <a:schemeClr val="bg1"/>
                </a:solidFill>
                <a:latin typeface="Times New Roman" panose="02020603050405020304" pitchFamily="18" charset="0"/>
                <a:cs typeface="Times New Roman" panose="02020603050405020304" pitchFamily="18" charset="0"/>
              </a:rPr>
              <a:t>…</a:t>
            </a:r>
            <a:r>
              <a:rPr lang="vi-VN" sz="2400" dirty="0">
                <a:solidFill>
                  <a:schemeClr val="bg1"/>
                </a:solidFill>
                <a:latin typeface="Times New Roman" panose="02020603050405020304" pitchFamily="18" charset="0"/>
                <a:cs typeface="Times New Roman" panose="02020603050405020304" pitchFamily="18" charset="0"/>
              </a:rPr>
              <a:t>như một làn mây lướt ngang trên ngọn núi”.</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417438" y="4697628"/>
            <a:ext cx="5528724" cy="92620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812716"/>
            <a:ext cx="5720744" cy="102483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550617" y="4695010"/>
            <a:ext cx="5922920" cy="830997"/>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A. “Tôi quên thế nào được những cảm </a:t>
            </a:r>
            <a:r>
              <a:rPr lang="en-US" sz="2400" dirty="0" err="1">
                <a:solidFill>
                  <a:schemeClr val="bg1"/>
                </a:solidFill>
                <a:latin typeface="Times New Roman" panose="02020603050405020304" pitchFamily="18" charset="0"/>
                <a:cs typeface="Times New Roman" panose="02020603050405020304" pitchFamily="18" charset="0"/>
              </a:rPr>
              <a:t>giác</a:t>
            </a:r>
            <a:r>
              <a:rPr lang="en-US" sz="2400" dirty="0">
                <a:solidFill>
                  <a:schemeClr val="bg1"/>
                </a:solidFill>
                <a:latin typeface="Times New Roman" panose="02020603050405020304" pitchFamily="18" charset="0"/>
                <a:cs typeface="Times New Roman" panose="02020603050405020304" pitchFamily="18" charset="0"/>
              </a:rPr>
              <a:t>…..</a:t>
            </a:r>
            <a:r>
              <a:rPr lang="vi-VN"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mấy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hoa</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quang đãng”.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313058" y="5718143"/>
            <a:ext cx="5272212" cy="1200329"/>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D. “Họ như con chim con đứng bên bờ tổ, nhìn quãng trời rộng muốn bay nhưng còn ngập ngừng e sợ”.</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41530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9" name="Picture 18" descr="22858PICdbgea5Gz679dY_PIC2018.png">
            <a:extLst>
              <a:ext uri="{FF2B5EF4-FFF2-40B4-BE49-F238E27FC236}">
                <a16:creationId xmlns:a16="http://schemas.microsoft.com/office/drawing/2014/main" xmlns="" id="{8862BAED-AF75-A34C-BC34-E27A21D57D70}"/>
              </a:ext>
            </a:extLst>
          </p:cNvPr>
          <p:cNvPicPr>
            <a:picLocks noChangeAspect="1"/>
          </p:cNvPicPr>
          <p:nvPr/>
        </p:nvPicPr>
        <p:blipFill>
          <a:blip r:embed="rId4" cstate="print"/>
          <a:stretch>
            <a:fillRect/>
          </a:stretch>
        </p:blipFill>
        <p:spPr>
          <a:xfrm flipH="1">
            <a:off x="644380" y="2686982"/>
            <a:ext cx="4620941" cy="3950149"/>
          </a:xfrm>
          <a:prstGeom prst="rect">
            <a:avLst/>
          </a:prstGeom>
        </p:spPr>
      </p:pic>
      <p:sp>
        <p:nvSpPr>
          <p:cNvPr id="21" name="Oval Callout 20"/>
          <p:cNvSpPr/>
          <p:nvPr/>
        </p:nvSpPr>
        <p:spPr>
          <a:xfrm>
            <a:off x="5265322" y="457200"/>
            <a:ext cx="5459284" cy="3581401"/>
          </a:xfrm>
          <a:prstGeom prst="wedgeEllipseCallout">
            <a:avLst>
              <a:gd name="adj1" fmla="val -70345"/>
              <a:gd name="adj2" fmla="val 67490"/>
            </a:avLst>
          </a:prstGeom>
          <a:solidFill>
            <a:schemeClr val="accent2">
              <a:lumMod val="20000"/>
              <a:lumOff val="80000"/>
            </a:schemeClr>
          </a:solidFill>
          <a:ln>
            <a:solidFill>
              <a:srgbClr val="2648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33"/>
          <p:cNvSpPr txBox="1"/>
          <p:nvPr/>
        </p:nvSpPr>
        <p:spPr>
          <a:xfrm>
            <a:off x="5921229" y="1154268"/>
            <a:ext cx="4241674" cy="2554545"/>
          </a:xfrm>
          <a:prstGeom prst="rect">
            <a:avLst/>
          </a:prstGeom>
          <a:noFill/>
        </p:spPr>
        <p:txBody>
          <a:bodyPr wrap="square" rtlCol="0">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H</a:t>
            </a:r>
            <a:r>
              <a:rPr lang="en-US" sz="3200" b="1" i="1" dirty="0" err="1" smtClean="0">
                <a:solidFill>
                  <a:srgbClr val="0070C0"/>
                </a:solidFill>
                <a:latin typeface="Times New Roman" panose="02020603050405020304" pitchFamily="18" charset="0"/>
                <a:cs typeface="Times New Roman" panose="02020603050405020304" pitchFamily="18" charset="0"/>
              </a:rPr>
              <a:t>ãy</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lắng</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nghe</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bài</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hát</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Ngày</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đầu</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tiên</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đi</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học</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và</a:t>
            </a:r>
            <a:r>
              <a:rPr lang="en-US" sz="3200" b="1" i="1" dirty="0" smtClean="0">
                <a:solidFill>
                  <a:srgbClr val="0070C0"/>
                </a:solidFill>
                <a:latin typeface="Times New Roman" panose="02020603050405020304" pitchFamily="18" charset="0"/>
                <a:cs typeface="Times New Roman" panose="02020603050405020304" pitchFamily="18" charset="0"/>
              </a:rPr>
              <a:t> chia </a:t>
            </a:r>
            <a:r>
              <a:rPr lang="en-US" sz="3200" b="1" i="1" dirty="0" err="1" smtClean="0">
                <a:solidFill>
                  <a:srgbClr val="0070C0"/>
                </a:solidFill>
                <a:latin typeface="Times New Roman" panose="02020603050405020304" pitchFamily="18" charset="0"/>
                <a:cs typeface="Times New Roman" panose="02020603050405020304" pitchFamily="18" charset="0"/>
              </a:rPr>
              <a:t>sẻ</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cảm</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nghĩ</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của</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em</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sau</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khi</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nghe</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bài</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hát</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này</a:t>
            </a:r>
            <a:r>
              <a:rPr lang="en-US" sz="3200" b="1" i="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757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415004"/>
            <a:ext cx="10872191" cy="142120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404150" y="3468042"/>
            <a:ext cx="9383697" cy="1323632"/>
          </a:xfrm>
          <a:prstGeom prst="rect">
            <a:avLst/>
          </a:prstGeom>
          <a:noFill/>
        </p:spPr>
        <p:txBody>
          <a:bodyPr wrap="square" rtlCol="0">
            <a:spAutoFit/>
          </a:bodyPr>
          <a:lstStyle/>
          <a:p>
            <a:r>
              <a:rPr lang="vi-VN" sz="2667" b="1" dirty="0">
                <a:latin typeface="Times New Roman" panose="02020603050405020304" pitchFamily="18" charset="0"/>
                <a:cs typeface="Times New Roman" panose="02020603050405020304" pitchFamily="18" charset="0"/>
              </a:rPr>
              <a:t>Câu 7:</a:t>
            </a:r>
            <a:r>
              <a:rPr lang="vi-VN" sz="2667" dirty="0">
                <a:latin typeface="Times New Roman" panose="02020603050405020304" pitchFamily="18" charset="0"/>
                <a:cs typeface="Times New Roman" panose="02020603050405020304" pitchFamily="18" charset="0"/>
              </a:rPr>
              <a:t> Câu văn "Tôi bặm tay ghi thật chặt, nhưng một quyển vở cũng xệch ra và chênh đầu chúi xuống đất" trong văn bản “Tôi đi học” của Thanh Tịnh cho ta hiểu điều gì?</a:t>
            </a:r>
            <a:endParaRPr lang="en-US" sz="2667" dirty="0">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804610"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914024" y="6001731"/>
            <a:ext cx="465041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C. Cậu bé quá hồi hộp.</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242914" y="5121447"/>
            <a:ext cx="5142753"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B. Cậu bé chưa tập trung vào việc.</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659905" y="5094961"/>
            <a:ext cx="5396201"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683208" y="5091831"/>
            <a:ext cx="5467113"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A. Cậu bé chưa quen với việc cầm vở.</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175459" y="5957185"/>
            <a:ext cx="5455029" cy="502766"/>
          </a:xfrm>
          <a:prstGeom prst="rect">
            <a:avLst/>
          </a:prstGeom>
          <a:noFill/>
        </p:spPr>
        <p:txBody>
          <a:bodyPr wrap="square" rtlCol="0">
            <a:spAutoFit/>
          </a:bodyPr>
          <a:lstStyle/>
          <a:p>
            <a:r>
              <a:rPr lang="vi-VN" sz="2667" dirty="0">
                <a:solidFill>
                  <a:schemeClr val="bg1"/>
                </a:solidFill>
                <a:latin typeface="Times New Roman" panose="02020603050405020304" pitchFamily="18" charset="0"/>
                <a:cs typeface="Times New Roman" panose="02020603050405020304" pitchFamily="18" charset="0"/>
              </a:rPr>
              <a:t>D. Cậu bé thấy không đủ sức giữ vở.</a:t>
            </a:r>
            <a:endParaRPr lang="en-US" sz="2667"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2106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05" y="22011"/>
            <a:ext cx="12192000" cy="7002887"/>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25796"/>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39896" y="3909053"/>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3" y="3236623"/>
            <a:ext cx="10872191" cy="159959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123520" y="3213182"/>
            <a:ext cx="10157057" cy="1569660"/>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Câu 8:</a:t>
            </a:r>
            <a:r>
              <a:rPr lang="vi-VN" sz="3200" dirty="0">
                <a:latin typeface="Times New Roman" panose="02020603050405020304" pitchFamily="18" charset="0"/>
                <a:cs typeface="Times New Roman" panose="02020603050405020304" pitchFamily="18" charset="0"/>
              </a:rPr>
              <a:t> Hình ảnh "bàn tay" trong hai câu văn: "Tôi cảm thấy sau lưng tôi có một bàn tay dịu dàng đẩy tôi tới trước...Một bàn tay quan nhẹ vuốt mái tóc tôi" nhằm diễn tả ý gì?</a:t>
            </a:r>
            <a:endParaRPr lang="en-US" sz="3200" dirty="0">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6076765" y="5792344"/>
            <a:ext cx="6015049" cy="106565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ctr" defTabSz="914377">
              <a:buClr>
                <a:schemeClr val="bg1"/>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4982169"/>
            <a:ext cx="562473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ctr" defTabSz="914377">
              <a:buClr>
                <a:schemeClr val="bg1"/>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335388" y="5793792"/>
            <a:ext cx="5614849" cy="1200329"/>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D</a:t>
            </a:r>
            <a:r>
              <a:rPr lang="vi-VN" sz="2400" b="1" dirty="0">
                <a:solidFill>
                  <a:schemeClr val="bg1"/>
                </a:solidFill>
                <a:latin typeface="Times New Roman" panose="02020603050405020304" pitchFamily="18" charset="0"/>
                <a:cs typeface="Times New Roman" panose="02020603050405020304" pitchFamily="18" charset="0"/>
              </a:rPr>
              <a:t>.</a:t>
            </a:r>
            <a:r>
              <a:rPr lang="vi-VN" sz="2400" dirty="0">
                <a:solidFill>
                  <a:schemeClr val="bg1"/>
                </a:solidFill>
                <a:latin typeface="Times New Roman" panose="02020603050405020304" pitchFamily="18" charset="0"/>
                <a:cs typeface="Times New Roman" panose="02020603050405020304" pitchFamily="18" charset="0"/>
              </a:rPr>
              <a:t> Tấm lòng mẹ hiền bao la săn sóc, âu yếm, chở che, nâng đỡ và thương yêu đối với con thơ.</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335645" y="5043323"/>
            <a:ext cx="4650419" cy="461665"/>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B. Sự săn sóc của mẹ hiền.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520923" y="501023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506655" y="5974789"/>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659905" y="5126434"/>
            <a:ext cx="4650419" cy="461665"/>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A. Sự âu yếm của mẹ hiền.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659906" y="6014259"/>
            <a:ext cx="5213567"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C</a:t>
            </a:r>
            <a:r>
              <a:rPr lang="vi-VN" sz="2400" dirty="0">
                <a:solidFill>
                  <a:schemeClr val="bg1"/>
                </a:solidFill>
                <a:latin typeface="Times New Roman" panose="02020603050405020304" pitchFamily="18" charset="0"/>
                <a:cs typeface="Times New Roman" panose="02020603050405020304" pitchFamily="18" charset="0"/>
              </a:rPr>
              <a:t>. Tình thương con bao la của mẹ hiền.</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31124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961" y="20881"/>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3972" y="-119174"/>
            <a:ext cx="3126179" cy="3126179"/>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41617" y="6200392"/>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17867" y="505811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10905" y="3678176"/>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344118" y="2930763"/>
            <a:ext cx="11617292" cy="149482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682295" y="3036404"/>
            <a:ext cx="11041227" cy="1323632"/>
          </a:xfrm>
          <a:prstGeom prst="rect">
            <a:avLst/>
          </a:prstGeom>
          <a:noFill/>
        </p:spPr>
        <p:txBody>
          <a:bodyPr wrap="square" rtlCol="0">
            <a:spAutoFit/>
          </a:bodyPr>
          <a:lstStyle/>
          <a:p>
            <a:r>
              <a:rPr lang="vi-VN" sz="2667" b="1" dirty="0">
                <a:latin typeface="Times New Roman" panose="02020603050405020304" pitchFamily="18" charset="0"/>
                <a:cs typeface="Times New Roman" panose="02020603050405020304" pitchFamily="18" charset="0"/>
              </a:rPr>
              <a:t>Câu 9:</a:t>
            </a:r>
            <a:r>
              <a:rPr lang="vi-VN" sz="2667" dirty="0">
                <a:latin typeface="Times New Roman" panose="02020603050405020304" pitchFamily="18" charset="0"/>
                <a:cs typeface="Times New Roman" panose="02020603050405020304" pitchFamily="18" charset="0"/>
              </a:rPr>
              <a:t> Ý nào nói đúng nhất tác dụng của biện pháp tu từ so sánh được sử dụng trong câu văn: “Tôi quên thế nào được những cảm giác trong sáng ấy, nảy nở trong lòng tôi như mấy cành hoa tươi mỉm cười giữa bầu trời quang đãng”?</a:t>
            </a:r>
            <a:endParaRPr lang="en-US" sz="2667" dirty="0">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172166" y="5724766"/>
            <a:ext cx="6163477" cy="107384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497034" y="4562368"/>
            <a:ext cx="5520613" cy="9568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385125" y="5677173"/>
            <a:ext cx="6079783" cy="1200329"/>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C. Cho người đ</a:t>
            </a:r>
            <a:r>
              <a:rPr lang="en-US" sz="2400" dirty="0">
                <a:solidFill>
                  <a:schemeClr val="bg1"/>
                </a:solidFill>
                <a:latin typeface="Times New Roman" panose="02020603050405020304" pitchFamily="18" charset="0"/>
                <a:cs typeface="Times New Roman" panose="02020603050405020304" pitchFamily="18" charset="0"/>
              </a:rPr>
              <a:t>ọ</a:t>
            </a:r>
            <a:r>
              <a:rPr lang="vi-VN" sz="2400" dirty="0">
                <a:solidFill>
                  <a:schemeClr val="bg1"/>
                </a:solidFill>
                <a:latin typeface="Times New Roman" panose="02020603050405020304" pitchFamily="18" charset="0"/>
                <a:cs typeface="Times New Roman" panose="02020603050405020304" pitchFamily="18" charset="0"/>
              </a:rPr>
              <a:t>c thấy được những kỉ niệm trong buổi sáng đến trường đầu tiên luôn được in đậm trong tâm trí nhân vật “tôi”.</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641912" y="4520929"/>
            <a:ext cx="5514952" cy="830997"/>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B. Nói lên nỗi nhớ thường trực của nhân vật “ tôi” về ngày đến trường đầu tiên.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256038" y="4552768"/>
            <a:ext cx="6045197" cy="100187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488773" y="5709400"/>
            <a:ext cx="5552667" cy="9819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bg1"/>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344118" y="4611807"/>
            <a:ext cx="5991525" cy="830997"/>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A. Tô đậm cảm giác trong trẻo, tươi sáng của </a:t>
            </a:r>
            <a:r>
              <a:rPr lang="en-US" sz="2400" dirty="0">
                <a:solidFill>
                  <a:schemeClr val="bg1"/>
                </a:solidFill>
                <a:latin typeface="Times New Roman" panose="02020603050405020304" pitchFamily="18" charset="0"/>
                <a:cs typeface="Times New Roman" panose="02020603050405020304" pitchFamily="18" charset="0"/>
              </a:rPr>
              <a:t>NV</a:t>
            </a:r>
            <a:r>
              <a:rPr lang="vi-VN" sz="2400" dirty="0">
                <a:solidFill>
                  <a:schemeClr val="bg1"/>
                </a:solidFill>
                <a:latin typeface="Times New Roman" panose="02020603050405020304" pitchFamily="18" charset="0"/>
                <a:cs typeface="Times New Roman" panose="02020603050405020304" pitchFamily="18" charset="0"/>
              </a:rPr>
              <a:t> “tôi” ngay trong ngày đến trường đầu tiên.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644499" y="5816774"/>
            <a:ext cx="5520613" cy="830997"/>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D. Tô đậm vẻ đẹp của những cành hoa tươi nở giữa bầu trời quang đãng.</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4064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077103"/>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314293"/>
            <a:ext cx="10872191" cy="1521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64256" y="3275034"/>
            <a:ext cx="9383697" cy="1569660"/>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Câu 10:</a:t>
            </a:r>
            <a:r>
              <a:rPr lang="vi-VN" sz="3200" dirty="0">
                <a:latin typeface="Times New Roman" panose="02020603050405020304" pitchFamily="18" charset="0"/>
                <a:cs typeface="Times New Roman" panose="02020603050405020304" pitchFamily="18" charset="0"/>
              </a:rPr>
              <a:t> Chất thơ trong sáng, nhẹ nhàng và rung động và thấm thía của truyện "Tôi đi học" được thể hiện qua phương thức biểu đạt nào?</a:t>
            </a:r>
            <a:endParaRPr lang="en-US" sz="3200" dirty="0">
              <a:latin typeface="Times New Roman" panose="02020603050405020304" pitchFamily="18" charset="0"/>
              <a:cs typeface="Times New Roman" panose="02020603050405020304" pitchFamily="18" charset="0"/>
            </a:endParaRPr>
          </a:p>
        </p:txBody>
      </p:sp>
      <p:sp>
        <p:nvSpPr>
          <p:cNvPr id="15" name="bang a">
            <a:extLst>
              <a:ext uri="{FF2B5EF4-FFF2-40B4-BE49-F238E27FC236}">
                <a16:creationId xmlns:a16="http://schemas.microsoft.com/office/drawing/2014/main" xmlns="" id="{D0E6AFB4-275F-4728-9A13-27E00F9EA3A2}"/>
              </a:ext>
            </a:extLst>
          </p:cNvPr>
          <p:cNvSpPr/>
          <p:nvPr/>
        </p:nvSpPr>
        <p:spPr>
          <a:xfrm flipH="1">
            <a:off x="806332"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xmlns="" id="{9897B1B9-EB78-41AF-AC33-1E8F7714B11F}"/>
              </a:ext>
            </a:extLst>
          </p:cNvPr>
          <p:cNvSpPr txBox="1"/>
          <p:nvPr/>
        </p:nvSpPr>
        <p:spPr>
          <a:xfrm>
            <a:off x="1078312" y="5094278"/>
            <a:ext cx="4650419" cy="584775"/>
          </a:xfrm>
          <a:prstGeom prst="rect">
            <a:avLst/>
          </a:prstGeom>
          <a:noFill/>
        </p:spPr>
        <p:txBody>
          <a:bodyPr wrap="square" rtlCol="0">
            <a:spAutoFit/>
          </a:bodyPr>
          <a:lstStyle/>
          <a:p>
            <a:r>
              <a:rPr lang="vi-VN" sz="3200" dirty="0">
                <a:solidFill>
                  <a:schemeClr val="bg1"/>
                </a:solidFill>
                <a:latin typeface="Times New Roman" panose="02020603050405020304" pitchFamily="18" charset="0"/>
                <a:cs typeface="Times New Roman" panose="02020603050405020304" pitchFamily="18" charset="0"/>
              </a:rPr>
              <a:t>A. Biểu cảm.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1078312" y="5957539"/>
            <a:ext cx="4650419" cy="584775"/>
          </a:xfrm>
          <a:prstGeom prst="rect">
            <a:avLst/>
          </a:prstGeom>
          <a:noFill/>
        </p:spPr>
        <p:txBody>
          <a:bodyPr wrap="square" rtlCol="0">
            <a:spAutoFit/>
          </a:bodyPr>
          <a:lstStyle/>
          <a:p>
            <a:r>
              <a:rPr lang="vi-VN" sz="3200" dirty="0">
                <a:solidFill>
                  <a:schemeClr val="bg1"/>
                </a:solidFill>
                <a:latin typeface="Times New Roman" panose="02020603050405020304" pitchFamily="18" charset="0"/>
                <a:cs typeface="Times New Roman" panose="02020603050405020304" pitchFamily="18" charset="0"/>
              </a:rPr>
              <a:t>C. Thuyết minh.</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6135896"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xmlns="" id="{9B5DABB8-849A-4D2D-930C-9CA07BFC5BDE}"/>
              </a:ext>
            </a:extLst>
          </p:cNvPr>
          <p:cNvSpPr txBox="1"/>
          <p:nvPr/>
        </p:nvSpPr>
        <p:spPr>
          <a:xfrm>
            <a:off x="6407875" y="5094278"/>
            <a:ext cx="4650419" cy="584775"/>
          </a:xfrm>
          <a:prstGeom prst="rect">
            <a:avLst/>
          </a:prstGeom>
          <a:noFill/>
        </p:spPr>
        <p:txBody>
          <a:bodyPr wrap="square" rtlCol="0">
            <a:spAutoFit/>
          </a:bodyPr>
          <a:lstStyle/>
          <a:p>
            <a:r>
              <a:rPr lang="vi-VN" sz="3200" dirty="0">
                <a:solidFill>
                  <a:schemeClr val="bg1"/>
                </a:solidFill>
                <a:latin typeface="Times New Roman" panose="02020603050405020304" pitchFamily="18" charset="0"/>
                <a:cs typeface="Times New Roman" panose="02020603050405020304" pitchFamily="18" charset="0"/>
              </a:rPr>
              <a:t>B. Tự sự.</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6407875" y="5957539"/>
            <a:ext cx="4650419" cy="584775"/>
          </a:xfrm>
          <a:prstGeom prst="rect">
            <a:avLst/>
          </a:prstGeom>
          <a:noFill/>
        </p:spPr>
        <p:txBody>
          <a:bodyPr wrap="square" rtlCol="0">
            <a:spAutoFit/>
          </a:bodyPr>
          <a:lstStyle/>
          <a:p>
            <a:r>
              <a:rPr lang="vi-VN" sz="3200" dirty="0">
                <a:solidFill>
                  <a:schemeClr val="bg1"/>
                </a:solidFill>
                <a:latin typeface="Times New Roman" panose="02020603050405020304" pitchFamily="18" charset="0"/>
                <a:cs typeface="Times New Roman" panose="02020603050405020304" pitchFamily="18" charset="0"/>
              </a:rPr>
              <a:t>D. Miêu tả.</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111493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5025735" cy="995209"/>
          </a:xfrm>
          <a:prstGeom prst="rect">
            <a:avLst/>
          </a:prstGeom>
          <a:noFill/>
        </p:spPr>
        <p:txBody>
          <a:bodyPr wrap="none" rtlCol="0">
            <a:spAutoFit/>
          </a:bodyPr>
          <a:lstStyle/>
          <a:p>
            <a:r>
              <a:rPr lang="en-US" sz="5867" b="1" dirty="0" smtClean="0">
                <a:solidFill>
                  <a:srgbClr val="C00000"/>
                </a:solidFill>
                <a:latin typeface="Times New Roman" panose="02020603050405020304" pitchFamily="18" charset="0"/>
                <a:cs typeface="Times New Roman" panose="02020603050405020304" pitchFamily="18" charset="0"/>
              </a:rPr>
              <a:t>V. </a:t>
            </a:r>
            <a:r>
              <a:rPr lang="en-US" sz="5867" b="1" dirty="0" smtClean="0">
                <a:solidFill>
                  <a:srgbClr val="C00000"/>
                </a:solidFill>
                <a:latin typeface="Times New Roman" panose="02020603050405020304" pitchFamily="18" charset="0"/>
                <a:cs typeface="Times New Roman" panose="02020603050405020304" pitchFamily="18" charset="0"/>
              </a:rPr>
              <a:t>VẬN </a:t>
            </a:r>
            <a:r>
              <a:rPr lang="en-US" sz="5867" b="1" dirty="0" smtClean="0">
                <a:solidFill>
                  <a:srgbClr val="C00000"/>
                </a:solidFill>
                <a:latin typeface="Times New Roman" panose="02020603050405020304" pitchFamily="18" charset="0"/>
                <a:cs typeface="Times New Roman" panose="02020603050405020304" pitchFamily="18" charset="0"/>
              </a:rPr>
              <a:t>DỤNG</a:t>
            </a:r>
            <a:endParaRPr lang="en-US" sz="5867"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97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03629"/>
            <a:ext cx="12192000" cy="6858000"/>
          </a:xfrm>
          <a:prstGeom prst="rect">
            <a:avLst/>
          </a:prstGeom>
          <a:noFill/>
        </p:spPr>
      </p:pic>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33" y="1564493"/>
            <a:ext cx="7205487" cy="1207011"/>
          </a:xfrm>
          <a:prstGeom prst="rect">
            <a:avLst/>
          </a:prstGeom>
        </p:spPr>
      </p:pic>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074886" y="2788451"/>
            <a:ext cx="5218919" cy="2976331"/>
          </a:xfrm>
          <a:prstGeom prst="roundRect">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chemeClr val="accent3">
                    <a:lumMod val="50000"/>
                  </a:schemeClr>
                </a:solidFill>
                <a:latin typeface="Times New Roman" panose="02020603050405020304" pitchFamily="18" charset="0"/>
                <a:cs typeface="Times New Roman" panose="02020603050405020304" pitchFamily="18" charset="0"/>
              </a:rPr>
              <a:t>Kí</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ức</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ngày</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đầu</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tiên</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đi</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thường</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ấn</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tượng</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khó</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phai</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trong</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tâm</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trí</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mỗi</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Em</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hãy</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viết</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bài</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văn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và</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a:solidFill>
                  <a:schemeClr val="accent3">
                    <a:lumMod val="50000"/>
                  </a:schemeClr>
                </a:solidFill>
                <a:latin typeface="Times New Roman" panose="02020603050405020304" pitchFamily="18" charset="0"/>
                <a:cs typeface="Times New Roman" panose="02020603050405020304" pitchFamily="18" charset="0"/>
              </a:rPr>
              <a:t>chia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sẻ</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kỉ</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niệm</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ấy</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với</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các</a:t>
            </a:r>
            <a:r>
              <a:rPr lang="en-US" sz="3200" b="1" dirty="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bạn</a:t>
            </a:r>
            <a:r>
              <a:rPr lang="en-US" sz="3200" b="1" dirty="0">
                <a:solidFill>
                  <a:schemeClr val="accent3">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540113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4" name="TextBox 33"/>
          <p:cNvSpPr txBox="1"/>
          <p:nvPr/>
        </p:nvSpPr>
        <p:spPr>
          <a:xfrm>
            <a:off x="3507361" y="2484764"/>
            <a:ext cx="5197257" cy="1569660"/>
          </a:xfrm>
          <a:prstGeom prst="rect">
            <a:avLst/>
          </a:prstGeom>
          <a:noFill/>
        </p:spPr>
        <p:txBody>
          <a:bodyPr wrap="none" rtlCol="0">
            <a:spAutoFit/>
          </a:bodyPr>
          <a:lstStyle/>
          <a:p>
            <a:pPr algn="l"/>
            <a:r>
              <a:rPr lang="en-US" altLang="zh-CN" sz="9600" spc="-200" dirty="0">
                <a:ln w="9525">
                  <a:noFill/>
                </a:ln>
                <a:solidFill>
                  <a:schemeClr val="accent3"/>
                </a:solidFill>
                <a:effectLst>
                  <a:outerShdw blurRad="50800" dist="38100" dir="5400000" algn="t" rotWithShape="0">
                    <a:schemeClr val="bg1">
                      <a:alpha val="69000"/>
                    </a:schemeClr>
                  </a:outerShdw>
                </a:effectLst>
                <a:latin typeface="VNI-Vivi" panose="020B7200000000000000" pitchFamily="34" charset="0"/>
                <a:ea typeface="方正卡通简体" pitchFamily="65" charset="-122"/>
              </a:rPr>
              <a:t>Thank you</a:t>
            </a:r>
            <a:endParaRPr lang="zh-CN" altLang="en-US" sz="9600" spc="-200" dirty="0">
              <a:ln w="9525">
                <a:noFill/>
              </a:ln>
              <a:solidFill>
                <a:schemeClr val="accent3"/>
              </a:solidFill>
              <a:effectLst>
                <a:outerShdw blurRad="50800" dist="38100" dir="5400000" algn="t" rotWithShape="0">
                  <a:schemeClr val="bg1">
                    <a:alpha val="69000"/>
                  </a:schemeClr>
                </a:outerShdw>
              </a:effectLst>
              <a:latin typeface="VNI-Vivi" panose="020B7200000000000000" pitchFamily="34" charset="0"/>
              <a:ea typeface="方正卡通简体" pitchFamily="65" charset="-122"/>
            </a:endParaRPr>
          </a:p>
        </p:txBody>
      </p:sp>
      <p:sp>
        <p:nvSpPr>
          <p:cNvPr id="2" name="圆角矩形 1"/>
          <p:cNvSpPr/>
          <p:nvPr/>
        </p:nvSpPr>
        <p:spPr>
          <a:xfrm>
            <a:off x="2811585" y="2276872"/>
            <a:ext cx="6786473" cy="20162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五角星 18"/>
          <p:cNvSpPr/>
          <p:nvPr/>
        </p:nvSpPr>
        <p:spPr>
          <a:xfrm rot="19903756">
            <a:off x="1221323" y="3522706"/>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五角星 22"/>
          <p:cNvSpPr/>
          <p:nvPr/>
        </p:nvSpPr>
        <p:spPr>
          <a:xfrm rot="21380687">
            <a:off x="1626749" y="5303210"/>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五角星 35"/>
          <p:cNvSpPr/>
          <p:nvPr/>
        </p:nvSpPr>
        <p:spPr>
          <a:xfrm rot="19938392">
            <a:off x="3519585" y="5220540"/>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五角星 36"/>
          <p:cNvSpPr/>
          <p:nvPr/>
        </p:nvSpPr>
        <p:spPr>
          <a:xfrm rot="19938392">
            <a:off x="2633829" y="4753272"/>
            <a:ext cx="48637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五角星 37"/>
          <p:cNvSpPr/>
          <p:nvPr/>
        </p:nvSpPr>
        <p:spPr>
          <a:xfrm rot="19967404">
            <a:off x="9635518" y="4420957"/>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五角星 38"/>
          <p:cNvSpPr/>
          <p:nvPr/>
        </p:nvSpPr>
        <p:spPr>
          <a:xfrm>
            <a:off x="8457663" y="4938074"/>
            <a:ext cx="337916"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五角星 39"/>
          <p:cNvSpPr/>
          <p:nvPr/>
        </p:nvSpPr>
        <p:spPr>
          <a:xfrm>
            <a:off x="10830306" y="4934179"/>
            <a:ext cx="248460" cy="248460"/>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五角星 40"/>
          <p:cNvSpPr/>
          <p:nvPr/>
        </p:nvSpPr>
        <p:spPr>
          <a:xfrm>
            <a:off x="11514898" y="5258636"/>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五角星 41"/>
          <p:cNvSpPr/>
          <p:nvPr/>
        </p:nvSpPr>
        <p:spPr>
          <a:xfrm rot="19922997">
            <a:off x="11089270" y="4424706"/>
            <a:ext cx="191732"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182" y="2533853"/>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0000">
                                          <p:cBhvr additive="base">
                                            <p:cTn id="24"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14:bounceEnd="50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14:bounceEnd="50000">
                                          <p:cBhvr additive="base">
                                            <p:cTn id="32"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14:bounceEnd="50000">
                                          <p:cBhvr additive="base">
                                            <p:cTn id="36"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14:bounceEnd="50000">
                                          <p:cBhvr additive="base">
                                            <p:cTn id="40"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14:bounceEnd="50000">
                                          <p:cBhvr additive="base">
                                            <p:cTn id="44"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39"/>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14:bounceEnd="50000">
                                          <p:cBhvr additive="base">
                                            <p:cTn id="48"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1"/>
                                            </p:tgtEl>
                                            <p:attrNameLst>
                                              <p:attrName>style.visibility</p:attrName>
                                            </p:attrNameLst>
                                          </p:cBhvr>
                                          <p:to>
                                            <p:strVal val="visible"/>
                                          </p:to>
                                        </p:set>
                                        <p:anim calcmode="lin" valueType="num" p14:bounceEnd="50000">
                                          <p:cBhvr additive="base">
                                            <p:cTn id="52"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14:bounceEnd="50000">
                                          <p:cBhvr additive="base">
                                            <p:cTn id="56"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43"/>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19"/>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7"/>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38"/>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0"/>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36"/>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750" fill="hold"/>
                                            <p:tgtEl>
                                              <p:spTgt spid="37"/>
                                            </p:tgtEl>
                                            <p:attrNameLst>
                                              <p:attrName>ppt_x</p:attrName>
                                            </p:attrNameLst>
                                          </p:cBhvr>
                                          <p:tavLst>
                                            <p:tav tm="0">
                                              <p:val>
                                                <p:strVal val="#ppt_x"/>
                                              </p:val>
                                            </p:tav>
                                            <p:tav tm="100000">
                                              <p:val>
                                                <p:strVal val="#ppt_x"/>
                                              </p:val>
                                            </p:tav>
                                          </p:tavLst>
                                        </p:anim>
                                        <p:anim calcmode="lin" valueType="num">
                                          <p:cBhvr additive="base">
                                            <p:cTn id="37" dur="75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750" fill="hold"/>
                                            <p:tgtEl>
                                              <p:spTgt spid="39"/>
                                            </p:tgtEl>
                                            <p:attrNameLst>
                                              <p:attrName>ppt_x</p:attrName>
                                            </p:attrNameLst>
                                          </p:cBhvr>
                                          <p:tavLst>
                                            <p:tav tm="0">
                                              <p:val>
                                                <p:strVal val="#ppt_x"/>
                                              </p:val>
                                            </p:tav>
                                            <p:tav tm="100000">
                                              <p:val>
                                                <p:strVal val="#ppt_x"/>
                                              </p:val>
                                            </p:tav>
                                          </p:tavLst>
                                        </p:anim>
                                        <p:anim calcmode="lin" valueType="num">
                                          <p:cBhvr additive="base">
                                            <p:cTn id="45" dur="750" fill="hold"/>
                                            <p:tgtEl>
                                              <p:spTgt spid="39"/>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750" fill="hold"/>
                                            <p:tgtEl>
                                              <p:spTgt spid="41"/>
                                            </p:tgtEl>
                                            <p:attrNameLst>
                                              <p:attrName>ppt_x</p:attrName>
                                            </p:attrNameLst>
                                          </p:cBhvr>
                                          <p:tavLst>
                                            <p:tav tm="0">
                                              <p:val>
                                                <p:strVal val="#ppt_x"/>
                                              </p:val>
                                            </p:tav>
                                            <p:tav tm="100000">
                                              <p:val>
                                                <p:strVal val="#ppt_x"/>
                                              </p:val>
                                            </p:tav>
                                          </p:tavLst>
                                        </p:anim>
                                        <p:anim calcmode="lin" valueType="num">
                                          <p:cBhvr additive="base">
                                            <p:cTn id="53" dur="750" fill="hold"/>
                                            <p:tgtEl>
                                              <p:spTgt spid="4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43"/>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19"/>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7"/>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38"/>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0"/>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36"/>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3597077" y="2639200"/>
            <a:ext cx="5311903" cy="1898084"/>
          </a:xfrm>
          <a:prstGeom prst="rect">
            <a:avLst/>
          </a:prstGeom>
          <a:noFill/>
        </p:spPr>
        <p:txBody>
          <a:bodyPr wrap="none" rtlCol="0">
            <a:spAutoFit/>
          </a:bodyPr>
          <a:lstStyle/>
          <a:p>
            <a:pPr algn="ctr"/>
            <a:r>
              <a:rPr lang="en-US" sz="5867" b="1" dirty="0" smtClean="0">
                <a:solidFill>
                  <a:srgbClr val="0070C0"/>
                </a:solidFill>
                <a:latin typeface="Times New Roman" panose="02020603050405020304" pitchFamily="18" charset="0"/>
                <a:cs typeface="Times New Roman" panose="02020603050405020304" pitchFamily="18" charset="0"/>
              </a:rPr>
              <a:t>HÌNH THÀNH </a:t>
            </a:r>
          </a:p>
          <a:p>
            <a:pPr algn="ctr"/>
            <a:r>
              <a:rPr lang="en-US" sz="5867" b="1" dirty="0" smtClean="0">
                <a:solidFill>
                  <a:srgbClr val="0070C0"/>
                </a:solidFill>
                <a:latin typeface="Times New Roman" panose="02020603050405020304" pitchFamily="18" charset="0"/>
                <a:cs typeface="Times New Roman" panose="02020603050405020304" pitchFamily="18" charset="0"/>
              </a:rPr>
              <a:t>KIẾN THỨC</a:t>
            </a:r>
            <a:endParaRPr lang="en-US" sz="5867"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05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1007435" y="2356492"/>
            <a:ext cx="9601067" cy="2463499"/>
          </a:xfrm>
          <a:prstGeom prst="horizontalScroll">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AutoNum type="romanUcPeriod"/>
            </a:pPr>
            <a:r>
              <a:rPr lang="en-US" sz="4000" b="1" dirty="0" smtClean="0">
                <a:solidFill>
                  <a:srgbClr val="C00000"/>
                </a:solidFill>
                <a:latin typeface="Arial" pitchFamily="34" charset="0"/>
                <a:cs typeface="Arial" pitchFamily="34" charset="0"/>
              </a:rPr>
              <a:t>TÌM HIỂU CHUNG</a:t>
            </a:r>
          </a:p>
          <a:p>
            <a:pPr algn="ctr"/>
            <a:r>
              <a:rPr lang="en-US" sz="4000" b="1" dirty="0" smtClean="0">
                <a:solidFill>
                  <a:srgbClr val="C00000"/>
                </a:solidFill>
                <a:latin typeface="Arial" pitchFamily="34" charset="0"/>
                <a:cs typeface="Arial" pitchFamily="34" charset="0"/>
              </a:rPr>
              <a:t>1. </a:t>
            </a:r>
            <a:r>
              <a:rPr lang="en-US" sz="4000" b="1" dirty="0" err="1" smtClean="0">
                <a:solidFill>
                  <a:srgbClr val="C00000"/>
                </a:solidFill>
                <a:latin typeface="Arial" pitchFamily="34" charset="0"/>
                <a:cs typeface="Arial" pitchFamily="34" charset="0"/>
              </a:rPr>
              <a:t>Tác</a:t>
            </a:r>
            <a:r>
              <a:rPr lang="en-US" sz="4000" b="1" dirty="0" smtClean="0">
                <a:solidFill>
                  <a:srgbClr val="C00000"/>
                </a:solidFill>
                <a:latin typeface="Arial" pitchFamily="34" charset="0"/>
                <a:cs typeface="Arial" pitchFamily="34" charset="0"/>
              </a:rPr>
              <a:t> </a:t>
            </a:r>
            <a:r>
              <a:rPr lang="en-US" sz="4000" b="1" dirty="0" err="1" smtClean="0">
                <a:solidFill>
                  <a:srgbClr val="C00000"/>
                </a:solidFill>
                <a:latin typeface="Arial" pitchFamily="34" charset="0"/>
                <a:cs typeface="Arial" pitchFamily="34" charset="0"/>
              </a:rPr>
              <a:t>giả</a:t>
            </a:r>
            <a:r>
              <a:rPr lang="en-US" sz="4000" b="1" dirty="0" smtClean="0">
                <a:solidFill>
                  <a:srgbClr val="C00000"/>
                </a:solidFill>
                <a:latin typeface="Arial" pitchFamily="34" charset="0"/>
                <a:cs typeface="Arial" pitchFamily="34" charset="0"/>
              </a:rPr>
              <a:t>, </a:t>
            </a:r>
            <a:r>
              <a:rPr lang="en-US" sz="4000" b="1" dirty="0" err="1" smtClean="0">
                <a:solidFill>
                  <a:srgbClr val="C00000"/>
                </a:solidFill>
                <a:latin typeface="Arial" pitchFamily="34" charset="0"/>
                <a:cs typeface="Arial" pitchFamily="34" charset="0"/>
              </a:rPr>
              <a:t>tác</a:t>
            </a:r>
            <a:r>
              <a:rPr lang="en-US" sz="4000" b="1" dirty="0" smtClean="0">
                <a:solidFill>
                  <a:srgbClr val="C00000"/>
                </a:solidFill>
                <a:latin typeface="Arial" pitchFamily="34" charset="0"/>
                <a:cs typeface="Arial" pitchFamily="34" charset="0"/>
              </a:rPr>
              <a:t> </a:t>
            </a:r>
            <a:r>
              <a:rPr lang="en-US" sz="4000" b="1" dirty="0" err="1" smtClean="0">
                <a:solidFill>
                  <a:srgbClr val="C00000"/>
                </a:solidFill>
                <a:latin typeface="Arial" pitchFamily="34" charset="0"/>
                <a:cs typeface="Arial" pitchFamily="34" charset="0"/>
              </a:rPr>
              <a:t>phẩm</a:t>
            </a:r>
            <a:r>
              <a:rPr lang="en-US" sz="4000" b="1" dirty="0" smtClean="0">
                <a:solidFill>
                  <a:srgbClr val="C00000"/>
                </a:solidFill>
                <a:latin typeface="Arial" pitchFamily="34" charset="0"/>
                <a:cs typeface="Arial" pitchFamily="34" charset="0"/>
              </a:rPr>
              <a:t>:</a:t>
            </a:r>
            <a:endParaRPr lang="en-US" sz="4000" b="1" dirty="0">
              <a:latin typeface="Arial" pitchFamily="34" charset="0"/>
              <a:cs typeface="Arial" pitchFamily="34" charset="0"/>
            </a:endParaRPr>
          </a:p>
        </p:txBody>
      </p:sp>
      <p:sp>
        <p:nvSpPr>
          <p:cNvPr id="2" name="TextBox 1"/>
          <p:cNvSpPr txBox="1"/>
          <p:nvPr/>
        </p:nvSpPr>
        <p:spPr>
          <a:xfrm>
            <a:off x="4015089" y="3075282"/>
            <a:ext cx="184731" cy="995209"/>
          </a:xfrm>
          <a:prstGeom prst="rect">
            <a:avLst/>
          </a:prstGeom>
          <a:noFill/>
        </p:spPr>
        <p:txBody>
          <a:bodyPr wrap="none" rtlCol="0">
            <a:spAutoFit/>
          </a:bodyPr>
          <a:lstStyle/>
          <a:p>
            <a:endParaRPr lang="en-US" sz="5867" b="1" dirty="0">
              <a:solidFill>
                <a:srgbClr val="C00000"/>
              </a:solidFill>
              <a:latin typeface="Bahnschrift Light" panose="020B0502040204020203" pitchFamily="34" charset="0"/>
            </a:endParaRPr>
          </a:p>
        </p:txBody>
      </p:sp>
    </p:spTree>
    <p:extLst>
      <p:ext uri="{BB962C8B-B14F-4D97-AF65-F5344CB8AC3E}">
        <p14:creationId xmlns:p14="http://schemas.microsoft.com/office/powerpoint/2010/main" val="23692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2" name="Picture 1"/>
          <p:cNvPicPr/>
          <p:nvPr/>
        </p:nvPicPr>
        <p:blipFill>
          <a:blip r:embed="rId3"/>
          <a:stretch>
            <a:fillRect/>
          </a:stretch>
        </p:blipFill>
        <p:spPr>
          <a:xfrm>
            <a:off x="911424" y="932723"/>
            <a:ext cx="10177131" cy="5760640"/>
          </a:xfrm>
          <a:prstGeom prst="rect">
            <a:avLst/>
          </a:prstGeom>
        </p:spPr>
      </p:pic>
      <p:sp>
        <p:nvSpPr>
          <p:cNvPr id="3" name="TextBox 2"/>
          <p:cNvSpPr txBox="1"/>
          <p:nvPr/>
        </p:nvSpPr>
        <p:spPr>
          <a:xfrm>
            <a:off x="2543605" y="72035"/>
            <a:ext cx="6432715" cy="748988"/>
          </a:xfrm>
          <a:prstGeom prst="rect">
            <a:avLst/>
          </a:prstGeom>
          <a:noFill/>
        </p:spPr>
        <p:txBody>
          <a:bodyPr wrap="square" rtlCol="0">
            <a:spAutoFit/>
          </a:bodyPr>
          <a:lstStyle/>
          <a:p>
            <a:pPr algn="ctr"/>
            <a:r>
              <a:rPr lang="en-US" sz="4267" b="1" dirty="0">
                <a:solidFill>
                  <a:srgbClr val="C00000"/>
                </a:solidFill>
              </a:rPr>
              <a:t>PHT SỐ 1</a:t>
            </a:r>
          </a:p>
        </p:txBody>
      </p:sp>
    </p:spTree>
    <p:extLst>
      <p:ext uri="{BB962C8B-B14F-4D97-AF65-F5344CB8AC3E}">
        <p14:creationId xmlns:p14="http://schemas.microsoft.com/office/powerpoint/2010/main" val="161194444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3" name="标题 22"/>
          <p:cNvSpPr>
            <a:spLocks noGrp="1"/>
          </p:cNvSpPr>
          <p:nvPr>
            <p:ph type="title"/>
          </p:nvPr>
        </p:nvSpPr>
        <p:spPr>
          <a:xfrm>
            <a:off x="4634169" y="11525"/>
            <a:ext cx="2554357" cy="1325563"/>
          </a:xfrm>
        </p:spPr>
        <p:txBody>
          <a:bodyPr>
            <a:noAutofit/>
          </a:bodyPr>
          <a:lstStyle/>
          <a:p>
            <a:endParaRPr lang="zh-CN" altLang="en-US" sz="3733" b="1" dirty="0">
              <a:solidFill>
                <a:srgbClr val="FF0000"/>
              </a:solidFill>
              <a:latin typeface="+mn-lt"/>
            </a:endParaRPr>
          </a:p>
        </p:txBody>
      </p:sp>
      <p:pic>
        <p:nvPicPr>
          <p:cNvPr id="24" name="Picture 23" descr="Trang thơ Thanh Tịnh - Trần Văn Ninh (21 bài thơ)"/>
          <p:cNvPicPr/>
          <p:nvPr/>
        </p:nvPicPr>
        <p:blipFill>
          <a:blip r:embed="rId3">
            <a:extLst>
              <a:ext uri="{28A0092B-C50C-407E-A947-70E740481C1C}">
                <a14:useLocalDpi xmlns:a14="http://schemas.microsoft.com/office/drawing/2010/main" val="0"/>
              </a:ext>
            </a:extLst>
          </a:blip>
          <a:srcRect/>
          <a:stretch>
            <a:fillRect/>
          </a:stretch>
        </p:blipFill>
        <p:spPr bwMode="auto">
          <a:xfrm>
            <a:off x="8016213" y="1028733"/>
            <a:ext cx="3840427" cy="4704523"/>
          </a:xfrm>
          <a:prstGeom prst="rect">
            <a:avLst/>
          </a:prstGeom>
          <a:noFill/>
          <a:ln>
            <a:noFill/>
          </a:ln>
        </p:spPr>
      </p:pic>
      <p:sp>
        <p:nvSpPr>
          <p:cNvPr id="25" name="Rectangle 24"/>
          <p:cNvSpPr/>
          <p:nvPr/>
        </p:nvSpPr>
        <p:spPr>
          <a:xfrm>
            <a:off x="0" y="1316765"/>
            <a:ext cx="8016213" cy="4898777"/>
          </a:xfrm>
          <a:prstGeom prst="rect">
            <a:avLst/>
          </a:prstGeom>
        </p:spPr>
        <p:txBody>
          <a:bodyPr wrap="square">
            <a:spAutoFit/>
          </a:bodyPr>
          <a:lstStyle/>
          <a:p>
            <a:pPr>
              <a:lnSpc>
                <a:spcPct val="150000"/>
              </a:lnSpc>
              <a:spcAft>
                <a:spcPts val="1067"/>
              </a:spcAft>
              <a:tabLst>
                <a:tab pos="2997125" algn="l"/>
              </a:tabLs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Tịnh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1911-1988),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1067"/>
              </a:spcAft>
              <a:tabLst>
                <a:tab pos="2997125"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ven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dirty="0">
                <a:latin typeface="Times New Roman" panose="02020603050405020304" pitchFamily="18" charset="0"/>
                <a:ea typeface="Calibri" panose="020F0502020204030204" pitchFamily="34" charset="0"/>
                <a:cs typeface="Times New Roman" panose="02020603050405020304" pitchFamily="18" charset="0"/>
              </a:rPr>
              <a:t> ô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Huế</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toát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đẹp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đằm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thắm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êm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dịu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trẻo</a:t>
            </a:r>
            <a:r>
              <a:rPr lang="en-US" sz="28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1067"/>
              </a:spcAft>
              <a:tabLst>
                <a:tab pos="2997125"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latin typeface="Times New Roman" panose="02020603050405020304" pitchFamily="18" charset="0"/>
                <a:ea typeface="Calibri" panose="020F0502020204030204" pitchFamily="34" charset="0"/>
                <a:cs typeface="Times New Roman" panose="02020603050405020304" pitchFamily="18" charset="0"/>
              </a:rPr>
              <a:t> (1937),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Quê</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2800" i="1" dirty="0">
                <a:latin typeface="Times New Roman" panose="02020603050405020304" pitchFamily="18" charset="0"/>
                <a:ea typeface="Calibri" panose="020F0502020204030204" pitchFamily="34" charset="0"/>
                <a:cs typeface="Times New Roman" panose="02020603050405020304" pitchFamily="18" charset="0"/>
              </a:rPr>
              <a:t> (1941)…</a:t>
            </a:r>
          </a:p>
        </p:txBody>
      </p:sp>
    </p:spTree>
    <p:extLst>
      <p:ext uri="{BB962C8B-B14F-4D97-AF65-F5344CB8AC3E}">
        <p14:creationId xmlns:p14="http://schemas.microsoft.com/office/powerpoint/2010/main" val="2247891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anim calcmode="lin" valueType="num">
                                      <p:cBhvr>
                                        <p:cTn id="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500"/>
                                        <p:tgtEl>
                                          <p:spTgt spid="25">
                                            <p:txEl>
                                              <p:pRg st="1" end="1"/>
                                            </p:txEl>
                                          </p:spTgt>
                                        </p:tgtEl>
                                      </p:cBhvr>
                                    </p:animEffect>
                                    <p:anim calcmode="lin" valueType="num">
                                      <p:cBhvr>
                                        <p:cTn id="1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anim calcmode="lin" valueType="num">
                                      <p:cBhvr>
                                        <p:cTn id="22"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fade">
                                      <p:cBhvr>
                                        <p:cTn id="28" dur="500"/>
                                        <p:tgtEl>
                                          <p:spTgt spid="25">
                                            <p:txEl>
                                              <p:pRg st="3" end="3"/>
                                            </p:txEl>
                                          </p:spTgt>
                                        </p:tgtEl>
                                      </p:cBhvr>
                                    </p:animEffect>
                                    <p:anim calcmode="lin" valueType="num">
                                      <p:cBhvr>
                                        <p:cTn id="29"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4" end="4"/>
                                            </p:txEl>
                                          </p:spTgt>
                                        </p:tgtEl>
                                        <p:attrNameLst>
                                          <p:attrName>style.visibility</p:attrName>
                                        </p:attrNameLst>
                                      </p:cBhvr>
                                      <p:to>
                                        <p:strVal val="visible"/>
                                      </p:to>
                                    </p:set>
                                    <p:animEffect transition="in" filter="fade">
                                      <p:cBhvr>
                                        <p:cTn id="35" dur="500"/>
                                        <p:tgtEl>
                                          <p:spTgt spid="25">
                                            <p:txEl>
                                              <p:pRg st="4" end="4"/>
                                            </p:txEl>
                                          </p:spTgt>
                                        </p:tgtEl>
                                      </p:cBhvr>
                                    </p:animEffect>
                                    <p:anim calcmode="lin" valueType="num">
                                      <p:cBhvr>
                                        <p:cTn id="36"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cxnSp>
        <p:nvCxnSpPr>
          <p:cNvPr id="3" name="Curved Connector 2"/>
          <p:cNvCxnSpPr/>
          <p:nvPr/>
        </p:nvCxnSpPr>
        <p:spPr>
          <a:xfrm rot="5400000" flipH="1" flipV="1">
            <a:off x="2896032" y="2199965"/>
            <a:ext cx="2545549" cy="1443319"/>
          </a:xfrm>
          <a:prstGeom prst="curvedConnector3">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Curved Connector 3"/>
          <p:cNvCxnSpPr>
            <a:endCxn id="5" idx="1"/>
          </p:cNvCxnSpPr>
          <p:nvPr/>
        </p:nvCxnSpPr>
        <p:spPr>
          <a:xfrm flipV="1">
            <a:off x="3447150" y="2901237"/>
            <a:ext cx="1511737" cy="1293162"/>
          </a:xfrm>
          <a:prstGeom prst="curvedConnector3">
            <a:avLst>
              <a:gd name="adj1" fmla="val 50000"/>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958886" y="2467953"/>
            <a:ext cx="7139735" cy="866566"/>
          </a:xfrm>
          <a:prstGeom prst="roundRect">
            <a:avLst>
              <a:gd name="adj" fmla="val 48246"/>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vi-VN" sz="2800" b="1" dirty="0">
                <a:solidFill>
                  <a:srgbClr val="FF0000"/>
                </a:solidFill>
                <a:latin typeface="Calibri" pitchFamily="34" charset="0"/>
                <a:ea typeface="Times New Roman" panose="02020603050405020304" pitchFamily="18" charset="0"/>
                <a:cs typeface="Calibri" pitchFamily="34" charset="0"/>
              </a:rPr>
              <a:t>T</a:t>
            </a:r>
            <a:r>
              <a:rPr lang="en-US" sz="2800" b="1" dirty="0" err="1">
                <a:solidFill>
                  <a:srgbClr val="FF0000"/>
                </a:solidFill>
                <a:ea typeface="Times New Roman" panose="02020603050405020304" pitchFamily="18" charset="0"/>
                <a:cs typeface="Calibri" pitchFamily="34" charset="0"/>
              </a:rPr>
              <a:t>hể</a:t>
            </a:r>
            <a:r>
              <a:rPr lang="en-US" sz="2800" b="1" dirty="0">
                <a:solidFill>
                  <a:srgbClr val="FF0000"/>
                </a:solidFill>
                <a:ea typeface="Times New Roman" panose="02020603050405020304" pitchFamily="18" charset="0"/>
                <a:cs typeface="Calibri" pitchFamily="34" charset="0"/>
              </a:rPr>
              <a:t> </a:t>
            </a:r>
            <a:r>
              <a:rPr lang="en-US" sz="2800" b="1" dirty="0" err="1">
                <a:solidFill>
                  <a:srgbClr val="FF0000"/>
                </a:solidFill>
                <a:ea typeface="Times New Roman" panose="02020603050405020304" pitchFamily="18" charset="0"/>
                <a:cs typeface="Calibri" pitchFamily="34" charset="0"/>
              </a:rPr>
              <a:t>loại</a:t>
            </a:r>
            <a:r>
              <a:rPr lang="vi-VN" sz="2800" b="1" dirty="0">
                <a:solidFill>
                  <a:srgbClr val="FF0000"/>
                </a:solidFill>
                <a:latin typeface="Calibri" pitchFamily="34" charset="0"/>
                <a:ea typeface="Times New Roman" panose="02020603050405020304" pitchFamily="18" charset="0"/>
                <a:cs typeface="Calibri" pitchFamily="34" charset="0"/>
              </a:rPr>
              <a:t>:</a:t>
            </a:r>
          </a:p>
        </p:txBody>
      </p:sp>
      <p:sp>
        <p:nvSpPr>
          <p:cNvPr id="6" name="Rounded Rectangle 5"/>
          <p:cNvSpPr/>
          <p:nvPr/>
        </p:nvSpPr>
        <p:spPr>
          <a:xfrm>
            <a:off x="5059962" y="3761115"/>
            <a:ext cx="6937583" cy="866566"/>
          </a:xfrm>
          <a:prstGeom prst="roundRect">
            <a:avLst>
              <a:gd name="adj" fmla="val 47193"/>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smtClean="0">
                <a:solidFill>
                  <a:srgbClr val="FF0000"/>
                </a:solidFill>
                <a:ea typeface="Times New Roman" panose="02020603050405020304" pitchFamily="18" charset="0"/>
                <a:cs typeface="Calibri" pitchFamily="34" charset="0"/>
              </a:rPr>
              <a:t>PTBĐ</a:t>
            </a:r>
            <a:r>
              <a:rPr lang="vi-VN" sz="2800" b="1" dirty="0" smtClean="0">
                <a:solidFill>
                  <a:srgbClr val="FF0000"/>
                </a:solidFill>
                <a:latin typeface="Calibri" pitchFamily="34" charset="0"/>
                <a:ea typeface="Times New Roman" panose="02020603050405020304" pitchFamily="18" charset="0"/>
                <a:cs typeface="Calibri" pitchFamily="34" charset="0"/>
              </a:rPr>
              <a:t>:</a:t>
            </a:r>
            <a:endParaRPr lang="vi-VN" sz="2800" b="1" dirty="0">
              <a:solidFill>
                <a:srgbClr val="FF0000"/>
              </a:solidFill>
              <a:latin typeface="Calibri" pitchFamily="34" charset="0"/>
              <a:ea typeface="Times New Roman" panose="02020603050405020304" pitchFamily="18" charset="0"/>
              <a:cs typeface="Calibri" pitchFamily="34" charset="0"/>
            </a:endParaRPr>
          </a:p>
        </p:txBody>
      </p:sp>
      <p:sp>
        <p:nvSpPr>
          <p:cNvPr id="7" name="Rounded Rectangle 6"/>
          <p:cNvSpPr/>
          <p:nvPr/>
        </p:nvSpPr>
        <p:spPr>
          <a:xfrm>
            <a:off x="5079182" y="5096563"/>
            <a:ext cx="6918363" cy="866566"/>
          </a:xfrm>
          <a:prstGeom prst="roundRect">
            <a:avLst>
              <a:gd name="adj" fmla="val 44035"/>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err="1">
                <a:solidFill>
                  <a:srgbClr val="FF0000"/>
                </a:solidFill>
                <a:ea typeface="Times New Roman" panose="02020603050405020304" pitchFamily="18" charset="0"/>
                <a:cs typeface="Calibri" pitchFamily="34" charset="0"/>
              </a:rPr>
              <a:t>Bố</a:t>
            </a:r>
            <a:r>
              <a:rPr lang="en-US" sz="2800" b="1" dirty="0">
                <a:solidFill>
                  <a:srgbClr val="FF0000"/>
                </a:solidFill>
                <a:ea typeface="Times New Roman" panose="02020603050405020304" pitchFamily="18" charset="0"/>
                <a:cs typeface="Calibri" pitchFamily="34" charset="0"/>
              </a:rPr>
              <a:t> </a:t>
            </a:r>
            <a:r>
              <a:rPr lang="en-US" sz="2800" b="1" dirty="0" err="1">
                <a:solidFill>
                  <a:srgbClr val="FF0000"/>
                </a:solidFill>
                <a:ea typeface="Times New Roman" panose="02020603050405020304" pitchFamily="18" charset="0"/>
                <a:cs typeface="Calibri" pitchFamily="34" charset="0"/>
              </a:rPr>
              <a:t>cục</a:t>
            </a:r>
            <a:r>
              <a:rPr lang="en-US" sz="2800" b="1" dirty="0">
                <a:solidFill>
                  <a:srgbClr val="FF0000"/>
                </a:solidFill>
                <a:ea typeface="Times New Roman" panose="02020603050405020304" pitchFamily="18" charset="0"/>
                <a:cs typeface="Calibri" pitchFamily="34" charset="0"/>
              </a:rPr>
              <a:t>:</a:t>
            </a:r>
            <a:endParaRPr lang="vi-VN" sz="2800" b="1" dirty="0">
              <a:solidFill>
                <a:srgbClr val="FF0000"/>
              </a:solidFill>
              <a:latin typeface="Calibri" pitchFamily="34" charset="0"/>
              <a:ea typeface="Times New Roman" panose="02020603050405020304" pitchFamily="18" charset="0"/>
              <a:cs typeface="Calibri" pitchFamily="34" charset="0"/>
            </a:endParaRPr>
          </a:p>
        </p:txBody>
      </p:sp>
      <p:cxnSp>
        <p:nvCxnSpPr>
          <p:cNvPr id="8" name="Curved Connector 7"/>
          <p:cNvCxnSpPr>
            <a:endCxn id="7" idx="1"/>
          </p:cNvCxnSpPr>
          <p:nvPr/>
        </p:nvCxnSpPr>
        <p:spPr>
          <a:xfrm>
            <a:off x="3447146" y="4223834"/>
            <a:ext cx="1632036" cy="1306012"/>
          </a:xfrm>
          <a:prstGeom prst="curvedConnector3">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Curved Connector 8"/>
          <p:cNvCxnSpPr>
            <a:endCxn id="6" idx="1"/>
          </p:cNvCxnSpPr>
          <p:nvPr/>
        </p:nvCxnSpPr>
        <p:spPr>
          <a:xfrm flipV="1">
            <a:off x="3447148" y="4194399"/>
            <a:ext cx="1612812" cy="1"/>
          </a:xfrm>
          <a:prstGeom prst="curvedConnector3">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40607" y="3476972"/>
            <a:ext cx="3252455" cy="1240972"/>
          </a:xfrm>
          <a:prstGeom prst="roundRect">
            <a:avLst>
              <a:gd name="adj" fmla="val 49299"/>
            </a:avLst>
          </a:prstGeom>
        </p:spPr>
        <p:style>
          <a:lnRef idx="1">
            <a:schemeClr val="accent6"/>
          </a:lnRef>
          <a:fillRef idx="2">
            <a:schemeClr val="accent6"/>
          </a:fillRef>
          <a:effectRef idx="1">
            <a:schemeClr val="accent6"/>
          </a:effectRef>
          <a:fontRef idx="minor">
            <a:schemeClr val="dk1"/>
          </a:fontRef>
        </p:style>
        <p:txBody>
          <a:bodyPr lIns="91431" tIns="45716" rIns="91431" bIns="45716" rtlCol="0" anchor="ctr"/>
          <a:lstStyle/>
          <a:p>
            <a:pPr algn="ctr" defTabSz="914317">
              <a:lnSpc>
                <a:spcPct val="150000"/>
              </a:lnSpc>
              <a:defRPr/>
            </a:pPr>
            <a:r>
              <a:rPr lang="vi-VN" sz="4000" b="1" dirty="0" smtClean="0">
                <a:solidFill>
                  <a:srgbClr val="FF0000"/>
                </a:solidFill>
                <a:latin typeface="Calibri" pitchFamily="34" charset="0"/>
                <a:ea typeface="Times New Roman" panose="02020603050405020304" pitchFamily="18" charset="0"/>
                <a:cs typeface="Calibri" pitchFamily="34" charset="0"/>
              </a:rPr>
              <a:t>b.</a:t>
            </a:r>
            <a:r>
              <a:rPr lang="en-US" sz="4000" b="1" dirty="0" smtClean="0">
                <a:solidFill>
                  <a:srgbClr val="FF0000"/>
                </a:solidFill>
                <a:ea typeface="Times New Roman" panose="02020603050405020304" pitchFamily="18" charset="0"/>
                <a:cs typeface="Calibri" pitchFamily="34" charset="0"/>
              </a:rPr>
              <a:t> </a:t>
            </a:r>
            <a:r>
              <a:rPr lang="en-US" sz="4000" b="1" dirty="0" err="1" smtClean="0">
                <a:solidFill>
                  <a:srgbClr val="FF0000"/>
                </a:solidFill>
                <a:ea typeface="Times New Roman" panose="02020603050405020304" pitchFamily="18" charset="0"/>
                <a:cs typeface="Calibri" pitchFamily="34" charset="0"/>
              </a:rPr>
              <a:t>Tác</a:t>
            </a:r>
            <a:r>
              <a:rPr lang="en-US" sz="4000" b="1" dirty="0" smtClean="0">
                <a:solidFill>
                  <a:srgbClr val="FF0000"/>
                </a:solidFill>
                <a:ea typeface="Times New Roman" panose="02020603050405020304" pitchFamily="18" charset="0"/>
                <a:cs typeface="Calibri" pitchFamily="34" charset="0"/>
              </a:rPr>
              <a:t> </a:t>
            </a:r>
            <a:r>
              <a:rPr lang="en-US" sz="4000" b="1" dirty="0" err="1">
                <a:solidFill>
                  <a:srgbClr val="FF0000"/>
                </a:solidFill>
                <a:ea typeface="Times New Roman" panose="02020603050405020304" pitchFamily="18" charset="0"/>
                <a:cs typeface="Calibri" pitchFamily="34" charset="0"/>
              </a:rPr>
              <a:t>phẩm</a:t>
            </a:r>
            <a:endParaRPr lang="en-US" sz="4000" dirty="0">
              <a:solidFill>
                <a:srgbClr val="FF0000"/>
              </a:solidFill>
              <a:ea typeface="Times New Roman" panose="02020603050405020304" pitchFamily="18" charset="0"/>
              <a:cs typeface="Calibri" pitchFamily="34" charset="0"/>
            </a:endParaRPr>
          </a:p>
        </p:txBody>
      </p:sp>
      <p:sp>
        <p:nvSpPr>
          <p:cNvPr id="11" name="Rectangle 10"/>
          <p:cNvSpPr/>
          <p:nvPr/>
        </p:nvSpPr>
        <p:spPr>
          <a:xfrm>
            <a:off x="6867631" y="2602169"/>
            <a:ext cx="2012328" cy="523212"/>
          </a:xfrm>
          <a:prstGeom prst="rect">
            <a:avLst/>
          </a:prstGeom>
        </p:spPr>
        <p:txBody>
          <a:bodyPr wrap="none" lIns="91431" tIns="45716" rIns="91431" bIns="45716">
            <a:spAutoFit/>
          </a:bodyPr>
          <a:lstStyle/>
          <a:p>
            <a:pPr algn="ctr">
              <a:defRPr/>
            </a:pPr>
            <a:r>
              <a:rPr lang="en-US" sz="2800" b="1" dirty="0" err="1" smtClean="0">
                <a:solidFill>
                  <a:prstClr val="black"/>
                </a:solidFill>
                <a:ea typeface="Times New Roman" panose="02020603050405020304" pitchFamily="18" charset="0"/>
                <a:cs typeface="Calibri" pitchFamily="34" charset="0"/>
              </a:rPr>
              <a:t>Truyện</a:t>
            </a:r>
            <a:r>
              <a:rPr lang="en-US" sz="2800" b="1" dirty="0" smtClean="0">
                <a:solidFill>
                  <a:prstClr val="black"/>
                </a:solidFill>
                <a:ea typeface="Times New Roman" panose="02020603050405020304" pitchFamily="18" charset="0"/>
                <a:cs typeface="Calibri" pitchFamily="34" charset="0"/>
              </a:rPr>
              <a:t> </a:t>
            </a:r>
            <a:r>
              <a:rPr lang="en-US" sz="2800" b="1" dirty="0" err="1" smtClean="0">
                <a:solidFill>
                  <a:prstClr val="black"/>
                </a:solidFill>
                <a:ea typeface="Times New Roman" panose="02020603050405020304" pitchFamily="18" charset="0"/>
                <a:cs typeface="Calibri" pitchFamily="34" charset="0"/>
              </a:rPr>
              <a:t>ngắn</a:t>
            </a:r>
            <a:endParaRPr lang="vi-VN" sz="2800" b="1" dirty="0">
              <a:solidFill>
                <a:prstClr val="black"/>
              </a:solidFill>
              <a:latin typeface="Calibri" pitchFamily="34" charset="0"/>
              <a:ea typeface="Times New Roman" panose="02020603050405020304" pitchFamily="18" charset="0"/>
              <a:cs typeface="Calibri" pitchFamily="34" charset="0"/>
            </a:endParaRPr>
          </a:p>
        </p:txBody>
      </p:sp>
      <p:sp>
        <p:nvSpPr>
          <p:cNvPr id="12" name="Rectangle 11"/>
          <p:cNvSpPr/>
          <p:nvPr/>
        </p:nvSpPr>
        <p:spPr>
          <a:xfrm>
            <a:off x="6280484" y="3928702"/>
            <a:ext cx="5414211" cy="523212"/>
          </a:xfrm>
          <a:prstGeom prst="rect">
            <a:avLst/>
          </a:prstGeom>
        </p:spPr>
        <p:txBody>
          <a:bodyPr wrap="square" lIns="91431" tIns="45716" rIns="91431" bIns="45716">
            <a:spAutoFit/>
          </a:bodyPr>
          <a:lstStyle/>
          <a:p>
            <a:pPr algn="ctr">
              <a:defRPr/>
            </a:pPr>
            <a:r>
              <a:rPr lang="en-US" sz="2800" b="1" dirty="0" err="1" smtClean="0">
                <a:solidFill>
                  <a:prstClr val="black"/>
                </a:solidFill>
                <a:ea typeface="Times New Roman" panose="02020603050405020304" pitchFamily="18" charset="0"/>
                <a:cs typeface="Calibri" pitchFamily="34" charset="0"/>
              </a:rPr>
              <a:t>Tự</a:t>
            </a:r>
            <a:r>
              <a:rPr lang="en-US" sz="2800" b="1" dirty="0" smtClean="0">
                <a:solidFill>
                  <a:prstClr val="black"/>
                </a:solidFill>
                <a:ea typeface="Times New Roman" panose="02020603050405020304" pitchFamily="18" charset="0"/>
                <a:cs typeface="Calibri" pitchFamily="34" charset="0"/>
              </a:rPr>
              <a:t> </a:t>
            </a:r>
            <a:r>
              <a:rPr lang="en-US" sz="2800" b="1" dirty="0" err="1" smtClean="0">
                <a:solidFill>
                  <a:prstClr val="black"/>
                </a:solidFill>
                <a:ea typeface="Times New Roman" panose="02020603050405020304" pitchFamily="18" charset="0"/>
                <a:cs typeface="Calibri" pitchFamily="34" charset="0"/>
              </a:rPr>
              <a:t>sự</a:t>
            </a:r>
            <a:r>
              <a:rPr lang="en-US" sz="2800" b="1" dirty="0" smtClean="0">
                <a:solidFill>
                  <a:prstClr val="black"/>
                </a:solidFill>
                <a:ea typeface="Times New Roman" panose="02020603050405020304" pitchFamily="18" charset="0"/>
                <a:cs typeface="Calibri" pitchFamily="34" charset="0"/>
              </a:rPr>
              <a:t> -</a:t>
            </a:r>
            <a:r>
              <a:rPr lang="en-US" sz="2800" b="1" dirty="0" err="1" smtClean="0">
                <a:solidFill>
                  <a:prstClr val="black"/>
                </a:solidFill>
                <a:ea typeface="Times New Roman" panose="02020603050405020304" pitchFamily="18" charset="0"/>
                <a:cs typeface="Calibri" pitchFamily="34" charset="0"/>
              </a:rPr>
              <a:t>kết</a:t>
            </a:r>
            <a:r>
              <a:rPr lang="en-US" sz="2800" b="1" dirty="0" smtClean="0">
                <a:solidFill>
                  <a:prstClr val="black"/>
                </a:solidFill>
                <a:ea typeface="Times New Roman" panose="02020603050405020304" pitchFamily="18" charset="0"/>
                <a:cs typeface="Calibri" pitchFamily="34" charset="0"/>
              </a:rPr>
              <a:t> </a:t>
            </a:r>
            <a:r>
              <a:rPr lang="en-US" sz="2800" b="1" dirty="0" err="1" smtClean="0">
                <a:solidFill>
                  <a:prstClr val="black"/>
                </a:solidFill>
                <a:ea typeface="Times New Roman" panose="02020603050405020304" pitchFamily="18" charset="0"/>
                <a:cs typeface="Calibri" pitchFamily="34" charset="0"/>
              </a:rPr>
              <a:t>hợp</a:t>
            </a:r>
            <a:r>
              <a:rPr lang="en-US" sz="2800" b="1" dirty="0" smtClean="0">
                <a:solidFill>
                  <a:prstClr val="black"/>
                </a:solidFill>
                <a:ea typeface="Times New Roman" panose="02020603050405020304" pitchFamily="18" charset="0"/>
                <a:cs typeface="Calibri" pitchFamily="34" charset="0"/>
              </a:rPr>
              <a:t> </a:t>
            </a:r>
            <a:r>
              <a:rPr lang="en-US" sz="2800" b="1" dirty="0" err="1" smtClean="0">
                <a:solidFill>
                  <a:prstClr val="black"/>
                </a:solidFill>
                <a:ea typeface="Times New Roman" panose="02020603050405020304" pitchFamily="18" charset="0"/>
                <a:cs typeface="Calibri" pitchFamily="34" charset="0"/>
              </a:rPr>
              <a:t>Miêu</a:t>
            </a:r>
            <a:r>
              <a:rPr lang="en-US" sz="2800" b="1" dirty="0" smtClean="0">
                <a:solidFill>
                  <a:prstClr val="black"/>
                </a:solidFill>
                <a:ea typeface="Times New Roman" panose="02020603050405020304" pitchFamily="18" charset="0"/>
                <a:cs typeface="Calibri" pitchFamily="34" charset="0"/>
              </a:rPr>
              <a:t> </a:t>
            </a:r>
            <a:r>
              <a:rPr lang="en-US" sz="2800" b="1" dirty="0" err="1" smtClean="0">
                <a:solidFill>
                  <a:prstClr val="black"/>
                </a:solidFill>
                <a:ea typeface="Times New Roman" panose="02020603050405020304" pitchFamily="18" charset="0"/>
                <a:cs typeface="Calibri" pitchFamily="34" charset="0"/>
              </a:rPr>
              <a:t>tả</a:t>
            </a:r>
            <a:r>
              <a:rPr lang="en-US" sz="2800" b="1" dirty="0" smtClean="0">
                <a:solidFill>
                  <a:prstClr val="black"/>
                </a:solidFill>
                <a:ea typeface="Times New Roman" panose="02020603050405020304" pitchFamily="18" charset="0"/>
                <a:cs typeface="Calibri" pitchFamily="34" charset="0"/>
              </a:rPr>
              <a:t> - </a:t>
            </a:r>
            <a:r>
              <a:rPr lang="en-US" sz="2800" b="1" dirty="0" err="1" smtClean="0">
                <a:solidFill>
                  <a:prstClr val="black"/>
                </a:solidFill>
                <a:ea typeface="Times New Roman" panose="02020603050405020304" pitchFamily="18" charset="0"/>
                <a:cs typeface="Calibri" pitchFamily="34" charset="0"/>
              </a:rPr>
              <a:t>Biểu</a:t>
            </a:r>
            <a:r>
              <a:rPr lang="en-US" sz="2800" b="1" dirty="0" smtClean="0">
                <a:solidFill>
                  <a:prstClr val="black"/>
                </a:solidFill>
                <a:ea typeface="Times New Roman" panose="02020603050405020304" pitchFamily="18" charset="0"/>
                <a:cs typeface="Calibri" pitchFamily="34" charset="0"/>
              </a:rPr>
              <a:t> </a:t>
            </a:r>
            <a:r>
              <a:rPr lang="en-US" sz="2800" b="1" dirty="0" err="1" smtClean="0">
                <a:solidFill>
                  <a:prstClr val="black"/>
                </a:solidFill>
                <a:ea typeface="Times New Roman" panose="02020603050405020304" pitchFamily="18" charset="0"/>
                <a:cs typeface="Calibri" pitchFamily="34" charset="0"/>
              </a:rPr>
              <a:t>cảm</a:t>
            </a:r>
            <a:endParaRPr lang="vi-VN" sz="2800" b="1" dirty="0">
              <a:solidFill>
                <a:prstClr val="black"/>
              </a:solidFill>
              <a:latin typeface="Calibri" pitchFamily="34" charset="0"/>
              <a:ea typeface="Times New Roman" panose="02020603050405020304" pitchFamily="18" charset="0"/>
              <a:cs typeface="Calibri" pitchFamily="34" charset="0"/>
            </a:endParaRPr>
          </a:p>
        </p:txBody>
      </p:sp>
      <p:sp>
        <p:nvSpPr>
          <p:cNvPr id="13" name="Rectangle 12"/>
          <p:cNvSpPr/>
          <p:nvPr/>
        </p:nvSpPr>
        <p:spPr>
          <a:xfrm>
            <a:off x="6103322" y="5268240"/>
            <a:ext cx="1770469" cy="523212"/>
          </a:xfrm>
          <a:prstGeom prst="rect">
            <a:avLst/>
          </a:prstGeom>
        </p:spPr>
        <p:txBody>
          <a:bodyPr wrap="square" lIns="91431" tIns="45716" rIns="91431" bIns="45716">
            <a:spAutoFit/>
          </a:bodyPr>
          <a:lstStyle/>
          <a:p>
            <a:pPr algn="ctr"/>
            <a:r>
              <a:rPr lang="en-US" sz="2800" b="1" dirty="0">
                <a:solidFill>
                  <a:prstClr val="black"/>
                </a:solidFill>
                <a:ea typeface="Times New Roman" panose="02020603050405020304" pitchFamily="18" charset="0"/>
                <a:cs typeface="Calibri" pitchFamily="34" charset="0"/>
              </a:rPr>
              <a:t>3</a:t>
            </a:r>
            <a:r>
              <a:rPr lang="en-US" sz="2800" b="1" dirty="0" smtClean="0">
                <a:solidFill>
                  <a:prstClr val="black"/>
                </a:solidFill>
                <a:ea typeface="Times New Roman" panose="02020603050405020304" pitchFamily="18" charset="0"/>
                <a:cs typeface="Calibri" pitchFamily="34" charset="0"/>
              </a:rPr>
              <a:t> </a:t>
            </a:r>
            <a:r>
              <a:rPr lang="en-US" sz="2800" b="1" dirty="0" err="1">
                <a:solidFill>
                  <a:prstClr val="black"/>
                </a:solidFill>
                <a:ea typeface="Times New Roman" panose="02020603050405020304" pitchFamily="18" charset="0"/>
                <a:cs typeface="Calibri" pitchFamily="34" charset="0"/>
              </a:rPr>
              <a:t>phần</a:t>
            </a:r>
            <a:endParaRPr lang="vi-VN" sz="2800" b="1" dirty="0">
              <a:solidFill>
                <a:prstClr val="black"/>
              </a:solidFill>
              <a:latin typeface="Calibri" pitchFamily="34" charset="0"/>
              <a:ea typeface="Times New Roman" panose="02020603050405020304" pitchFamily="18" charset="0"/>
              <a:cs typeface="Calibri" pitchFamily="34" charset="0"/>
            </a:endParaRPr>
          </a:p>
        </p:txBody>
      </p:sp>
      <p:sp>
        <p:nvSpPr>
          <p:cNvPr id="14" name="Rounded Rectangle 13"/>
          <p:cNvSpPr/>
          <p:nvPr/>
        </p:nvSpPr>
        <p:spPr>
          <a:xfrm>
            <a:off x="4857811" y="1215568"/>
            <a:ext cx="7139735" cy="917720"/>
          </a:xfrm>
          <a:prstGeom prst="roundRect">
            <a:avLst>
              <a:gd name="adj" fmla="val 48246"/>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err="1">
                <a:solidFill>
                  <a:srgbClr val="FF0000"/>
                </a:solidFill>
                <a:ea typeface="Times New Roman" panose="02020603050405020304" pitchFamily="18" charset="0"/>
                <a:cs typeface="Calibri" pitchFamily="34" charset="0"/>
              </a:rPr>
              <a:t>Xuất</a:t>
            </a:r>
            <a:r>
              <a:rPr lang="en-US" sz="2800" b="1" dirty="0">
                <a:solidFill>
                  <a:srgbClr val="FF0000"/>
                </a:solidFill>
                <a:ea typeface="Times New Roman" panose="02020603050405020304" pitchFamily="18" charset="0"/>
                <a:cs typeface="Calibri" pitchFamily="34" charset="0"/>
              </a:rPr>
              <a:t> </a:t>
            </a:r>
            <a:r>
              <a:rPr lang="en-US" sz="2800" b="1" dirty="0" err="1">
                <a:solidFill>
                  <a:srgbClr val="FF0000"/>
                </a:solidFill>
                <a:ea typeface="Times New Roman" panose="02020603050405020304" pitchFamily="18" charset="0"/>
                <a:cs typeface="Calibri" pitchFamily="34" charset="0"/>
              </a:rPr>
              <a:t>xứ</a:t>
            </a:r>
            <a:r>
              <a:rPr lang="vi-VN" sz="2800" b="1" dirty="0">
                <a:solidFill>
                  <a:srgbClr val="FF0000"/>
                </a:solidFill>
                <a:latin typeface="Calibri" pitchFamily="34" charset="0"/>
                <a:ea typeface="Times New Roman" panose="02020603050405020304" pitchFamily="18" charset="0"/>
                <a:cs typeface="Calibri" pitchFamily="34" charset="0"/>
              </a:rPr>
              <a:t>:</a:t>
            </a:r>
          </a:p>
        </p:txBody>
      </p:sp>
      <p:sp>
        <p:nvSpPr>
          <p:cNvPr id="15" name="Rectangle 14"/>
          <p:cNvSpPr/>
          <p:nvPr/>
        </p:nvSpPr>
        <p:spPr>
          <a:xfrm>
            <a:off x="6394509" y="1429029"/>
            <a:ext cx="5797491" cy="523212"/>
          </a:xfrm>
          <a:prstGeom prst="rect">
            <a:avLst/>
          </a:prstGeom>
        </p:spPr>
        <p:txBody>
          <a:bodyPr wrap="square" lIns="91431" tIns="45716" rIns="91431" bIns="45716">
            <a:spAutoFit/>
          </a:bodyPr>
          <a:lstStyle/>
          <a:p>
            <a:r>
              <a:rPr lang="en-US" sz="2800" b="1" dirty="0" smtClean="0">
                <a:solidFill>
                  <a:prstClr val="black"/>
                </a:solidFill>
                <a:ea typeface="Times New Roman" panose="02020603050405020304" pitchFamily="18" charset="0"/>
              </a:rPr>
              <a:t>In </a:t>
            </a:r>
            <a:r>
              <a:rPr lang="en-US" sz="2800" b="1" dirty="0" err="1" smtClean="0">
                <a:solidFill>
                  <a:prstClr val="black"/>
                </a:solidFill>
                <a:ea typeface="Times New Roman" panose="02020603050405020304" pitchFamily="18" charset="0"/>
              </a:rPr>
              <a:t>trong</a:t>
            </a:r>
            <a:r>
              <a:rPr lang="en-US" sz="2800" b="1" dirty="0" smtClean="0">
                <a:solidFill>
                  <a:prstClr val="black"/>
                </a:solidFill>
                <a:ea typeface="Times New Roman" panose="02020603050405020304" pitchFamily="18" charset="0"/>
              </a:rPr>
              <a:t> </a:t>
            </a:r>
            <a:r>
              <a:rPr lang="en-US" sz="2800" b="1" dirty="0" err="1" smtClean="0">
                <a:solidFill>
                  <a:prstClr val="black"/>
                </a:solidFill>
                <a:ea typeface="Times New Roman" panose="02020603050405020304" pitchFamily="18" charset="0"/>
              </a:rPr>
              <a:t>tập</a:t>
            </a:r>
            <a:r>
              <a:rPr lang="en-US" sz="2800" b="1" dirty="0" smtClean="0">
                <a:solidFill>
                  <a:prstClr val="black"/>
                </a:solidFill>
                <a:ea typeface="Times New Roman" panose="02020603050405020304" pitchFamily="18" charset="0"/>
              </a:rPr>
              <a:t> “</a:t>
            </a:r>
            <a:r>
              <a:rPr lang="en-US" sz="2800" b="1" dirty="0" err="1" smtClean="0">
                <a:solidFill>
                  <a:prstClr val="black"/>
                </a:solidFill>
                <a:ea typeface="Times New Roman" panose="02020603050405020304" pitchFamily="18" charset="0"/>
              </a:rPr>
              <a:t>Quê</a:t>
            </a:r>
            <a:r>
              <a:rPr lang="en-US" sz="2800" b="1" dirty="0" smtClean="0">
                <a:solidFill>
                  <a:prstClr val="black"/>
                </a:solidFill>
                <a:ea typeface="Times New Roman" panose="02020603050405020304" pitchFamily="18" charset="0"/>
              </a:rPr>
              <a:t> </a:t>
            </a:r>
            <a:r>
              <a:rPr lang="en-US" sz="2800" b="1" dirty="0" err="1" smtClean="0">
                <a:solidFill>
                  <a:prstClr val="black"/>
                </a:solidFill>
                <a:ea typeface="Times New Roman" panose="02020603050405020304" pitchFamily="18" charset="0"/>
              </a:rPr>
              <a:t>mẹ</a:t>
            </a:r>
            <a:r>
              <a:rPr lang="en-US" sz="2800" b="1" dirty="0" smtClean="0">
                <a:solidFill>
                  <a:prstClr val="black"/>
                </a:solidFill>
                <a:ea typeface="Times New Roman" panose="02020603050405020304" pitchFamily="18" charset="0"/>
              </a:rPr>
              <a:t>” (1941)</a:t>
            </a:r>
            <a:endParaRPr lang="en-US" sz="2800" b="1"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38962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026" name="Picture 2" descr="Quê Mẹ by Thanh Tị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899381"/>
            <a:ext cx="4032448" cy="5548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4463819" y="220893"/>
            <a:ext cx="5184576" cy="584775"/>
          </a:xfrm>
          <a:prstGeom prst="rect">
            <a:avLst/>
          </a:prstGeom>
          <a:noFill/>
        </p:spPr>
        <p:txBody>
          <a:bodyPr wrap="square" rtlCol="0">
            <a:spAutoFit/>
          </a:bodyPr>
          <a:lstStyle/>
          <a:p>
            <a:r>
              <a:rPr lang="en-US" sz="3200" b="1" dirty="0" smtClean="0">
                <a:solidFill>
                  <a:srgbClr val="00B0F0"/>
                </a:solidFill>
              </a:rPr>
              <a:t>* </a:t>
            </a:r>
            <a:r>
              <a:rPr lang="en-US" sz="3200" b="1" dirty="0" err="1" smtClean="0">
                <a:solidFill>
                  <a:srgbClr val="00B0F0"/>
                </a:solidFill>
              </a:rPr>
              <a:t>Tác</a:t>
            </a:r>
            <a:r>
              <a:rPr lang="en-US" sz="3200" b="1" dirty="0" smtClean="0">
                <a:solidFill>
                  <a:srgbClr val="00B0F0"/>
                </a:solidFill>
              </a:rPr>
              <a:t> </a:t>
            </a:r>
            <a:r>
              <a:rPr lang="en-US" sz="3200" b="1" dirty="0" err="1">
                <a:solidFill>
                  <a:srgbClr val="00B0F0"/>
                </a:solidFill>
              </a:rPr>
              <a:t>phẩm</a:t>
            </a:r>
            <a:r>
              <a:rPr lang="en-US" sz="3200" b="1" dirty="0">
                <a:solidFill>
                  <a:srgbClr val="00B0F0"/>
                </a:solidFill>
              </a:rPr>
              <a:t> </a:t>
            </a:r>
            <a:r>
              <a:rPr lang="en-US" sz="3200" b="1" dirty="0" err="1">
                <a:solidFill>
                  <a:srgbClr val="00B0F0"/>
                </a:solidFill>
              </a:rPr>
              <a:t>tiểu</a:t>
            </a:r>
            <a:r>
              <a:rPr lang="en-US" sz="3200" b="1" dirty="0">
                <a:solidFill>
                  <a:srgbClr val="00B0F0"/>
                </a:solidFill>
              </a:rPr>
              <a:t> </a:t>
            </a:r>
            <a:r>
              <a:rPr lang="en-US" sz="3200" b="1" dirty="0" err="1">
                <a:solidFill>
                  <a:srgbClr val="00B0F0"/>
                </a:solidFill>
              </a:rPr>
              <a:t>biểu</a:t>
            </a:r>
            <a:r>
              <a:rPr lang="en-US" sz="3200" b="1" dirty="0">
                <a:solidFill>
                  <a:srgbClr val="00B0F0"/>
                </a:solidFill>
              </a:rPr>
              <a:t>: </a:t>
            </a:r>
          </a:p>
        </p:txBody>
      </p:sp>
      <p:pic>
        <p:nvPicPr>
          <p:cNvPr id="4" name="Picture 3"/>
          <p:cNvPicPr>
            <a:picLocks noChangeAspect="1"/>
          </p:cNvPicPr>
          <p:nvPr/>
        </p:nvPicPr>
        <p:blipFill rotWithShape="1">
          <a:blip r:embed="rId4"/>
          <a:srcRect l="52427" t="-80" b="-2087"/>
          <a:stretch/>
        </p:blipFill>
        <p:spPr>
          <a:xfrm>
            <a:off x="6768075" y="899382"/>
            <a:ext cx="3936437" cy="5669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AutoShape 2" descr="Truyện ngắn Thanh Tịnh : TÔI ĐI HỌ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1352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1440</Words>
  <Application>Microsoft Office PowerPoint</Application>
  <PresentationFormat>Custom</PresentationFormat>
  <Paragraphs>133</Paragraphs>
  <Slides>36</Slides>
  <Notes>1</Notes>
  <HiddenSlides>0</HiddenSlides>
  <MMClips>44</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Cảm xúc, suy nghĩ của nhân vật “tôi”</vt:lpstr>
      <vt:lpstr>PowerPoint Presentation</vt:lpstr>
      <vt:lpstr>b. Diễn biến tâm trạng của nhân vật “tôi”</vt:lpstr>
      <vt:lpstr>2. Ý nghĩa nhan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lg2</cp:lastModifiedBy>
  <cp:revision>19</cp:revision>
  <dcterms:created xsi:type="dcterms:W3CDTF">2022-06-27T02:54:17Z</dcterms:created>
  <dcterms:modified xsi:type="dcterms:W3CDTF">2023-01-15T14:45:07Z</dcterms:modified>
</cp:coreProperties>
</file>