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58" r:id="rId4"/>
    <p:sldId id="259" r:id="rId5"/>
    <p:sldId id="261" r:id="rId6"/>
    <p:sldId id="359" r:id="rId7"/>
    <p:sldId id="355" r:id="rId8"/>
    <p:sldId id="305" r:id="rId9"/>
    <p:sldId id="263" r:id="rId10"/>
    <p:sldId id="264" r:id="rId11"/>
    <p:sldId id="269" r:id="rId12"/>
    <p:sldId id="270" r:id="rId13"/>
    <p:sldId id="271" r:id="rId14"/>
    <p:sldId id="272" r:id="rId15"/>
    <p:sldId id="357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3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7" autoAdjust="0"/>
    <p:restoredTop sz="94660"/>
  </p:normalViewPr>
  <p:slideViewPr>
    <p:cSldViewPr snapToGrid="0">
      <p:cViewPr>
        <p:scale>
          <a:sx n="81" d="100"/>
          <a:sy n="81" d="100"/>
        </p:scale>
        <p:origin x="-2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4248B-6F3F-44D5-B1B1-D234A45A45F9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EC076-B911-40BF-AE81-BDE046064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5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94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8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3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7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0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41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3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8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1601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0413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7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1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6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1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0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4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B67F1-D0AE-43D9-833E-418A360594E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slide" Target="slide30.xml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32.xml"/><Relationship Id="rId18" Type="http://schemas.openxmlformats.org/officeDocument/2006/relationships/slide" Target="slide37.xml"/><Relationship Id="rId3" Type="http://schemas.openxmlformats.org/officeDocument/2006/relationships/slide" Target="slide38.xml"/><Relationship Id="rId7" Type="http://schemas.openxmlformats.org/officeDocument/2006/relationships/image" Target="../media/image29.png"/><Relationship Id="rId12" Type="http://schemas.openxmlformats.org/officeDocument/2006/relationships/slide" Target="slide31.xml"/><Relationship Id="rId17" Type="http://schemas.openxmlformats.org/officeDocument/2006/relationships/slide" Target="slide36.xml"/><Relationship Id="rId2" Type="http://schemas.openxmlformats.org/officeDocument/2006/relationships/image" Target="../media/image27.jpg"/><Relationship Id="rId16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openxmlformats.org/officeDocument/2006/relationships/slide" Target="slide34.xml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3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34.png"/><Relationship Id="rId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29.pn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30.png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21.png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31.png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image" Target="../media/image32.png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m6jfG9PJhM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68" y="3745211"/>
            <a:ext cx="1992923" cy="14997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695521" y="3811289"/>
            <a:ext cx="1985680" cy="1609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4538" y="761963"/>
            <a:ext cx="919989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6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6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60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 TRI </a:t>
            </a:r>
            <a:r>
              <a:rPr lang="en-US" altLang="zh-CN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  <a:p>
            <a:pPr algn="ctr"/>
            <a:r>
              <a:rPr lang="en-US" altLang="zh-CN" sz="6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6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6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6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6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5919" y="3575106"/>
            <a:ext cx="301197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sz="4800" b="1" dirty="0" smtClean="0">
              <a:ln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48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771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103" y="1136470"/>
            <a:ext cx="12048661" cy="5721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b="1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………,…….,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…………………, …………...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……., ……………..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9132" y="2336254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4134" y="2806089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74146" y="2806089"/>
            <a:ext cx="184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4669" y="2336254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2353" y="2806089"/>
            <a:ext cx="731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6115" y="2336254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0264" y="2336254"/>
            <a:ext cx="2366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29" name="Group 5"/>
          <p:cNvGrpSpPr/>
          <p:nvPr/>
        </p:nvGrpSpPr>
        <p:grpSpPr>
          <a:xfrm>
            <a:off x="535536" y="239614"/>
            <a:ext cx="8951855" cy="707887"/>
            <a:chOff x="1738392" y="1477689"/>
            <a:chExt cx="3652659" cy="707886"/>
          </a:xfrm>
        </p:grpSpPr>
        <p:sp>
          <p:nvSpPr>
            <p:cNvPr id="30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02.</a:t>
              </a:r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2084428" y="1815903"/>
              <a:ext cx="3306623" cy="28803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algn="ctr"/>
              <a:r>
                <a:rPr lang="en-US" altLang="zh-CN" sz="4000" b="1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ĐẶC </a:t>
              </a:r>
              <a:r>
                <a:rPr lang="en-US" altLang="zh-CN" sz="4000" b="1" u="sng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ĐIỂM </a:t>
              </a:r>
              <a:r>
                <a:rPr lang="en-US" altLang="zh-CN" sz="40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(PHIẾU HỌC TẬP 1)</a:t>
              </a:r>
              <a:endPara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迷你简家书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09336 0.2310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00846 0.1645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51328 0.2449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39792 0.32524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01302 0.3606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15456 0.4252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41055 0.5349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92" y="740701"/>
            <a:ext cx="9043695" cy="54726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2319729" cy="3846101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399693" y="2468893"/>
            <a:ext cx="73048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 HIỂU CHUNG</a:t>
            </a:r>
            <a:endParaRPr lang="en-US" sz="4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9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82368"/>
              </p:ext>
            </p:extLst>
          </p:nvPr>
        </p:nvGraphicFramePr>
        <p:xfrm>
          <a:off x="325863" y="1478953"/>
          <a:ext cx="11233248" cy="47483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28725">
                  <a:extLst>
                    <a:ext uri="{9D8B030D-6E8A-4147-A177-3AD203B41FA5}">
                      <a16:colId xmlns="" xmlns:a16="http://schemas.microsoft.com/office/drawing/2014/main" val="3785265298"/>
                    </a:ext>
                  </a:extLst>
                </a:gridCol>
                <a:gridCol w="4704523">
                  <a:extLst>
                    <a:ext uri="{9D8B030D-6E8A-4147-A177-3AD203B41FA5}">
                      <a16:colId xmlns="" xmlns:a16="http://schemas.microsoft.com/office/drawing/2014/main" val="63986138"/>
                    </a:ext>
                  </a:extLst>
                </a:gridCol>
              </a:tblGrid>
              <a:tr h="604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0181107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Giới thiệu đôi nét về tác giả?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1886938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Nêu xuất xứ của văn bản?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7331535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Văn bản thuộc thể loại nào?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4930050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Xác định phương thức biểu đạt chính?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3513878"/>
                  </a:ext>
                </a:extLst>
              </a:tr>
              <a:tr h="1208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Văn bản chia làm mấy phần? Nêu nội dung của từng phần?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245657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14009" y="781390"/>
            <a:ext cx="4131259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 err="1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3733" b="1" dirty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altLang="en-US" sz="3733" b="1" dirty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altLang="en-US" sz="3733" b="1" dirty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3733" b="1" dirty="0" smtClean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3733" dirty="0">
              <a:solidFill>
                <a:srgbClr val="F37B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52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17"/>
          <p:cNvSpPr/>
          <p:nvPr/>
        </p:nvSpPr>
        <p:spPr>
          <a:xfrm>
            <a:off x="4388460" y="1331127"/>
            <a:ext cx="744621" cy="788112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53" name="Flowchart: Connector 17"/>
          <p:cNvSpPr/>
          <p:nvPr/>
        </p:nvSpPr>
        <p:spPr>
          <a:xfrm>
            <a:off x="4426845" y="2556657"/>
            <a:ext cx="795540" cy="891817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grpSp>
        <p:nvGrpSpPr>
          <p:cNvPr id="154" name="Group 5"/>
          <p:cNvGrpSpPr/>
          <p:nvPr/>
        </p:nvGrpSpPr>
        <p:grpSpPr>
          <a:xfrm>
            <a:off x="470223" y="402487"/>
            <a:ext cx="4290548" cy="707887"/>
            <a:chOff x="1738392" y="1477689"/>
            <a:chExt cx="4290549" cy="707886"/>
          </a:xfrm>
        </p:grpSpPr>
        <p:sp>
          <p:nvSpPr>
            <p:cNvPr id="155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92500" lnSpcReduction="10000"/>
            </a:bodyPr>
            <a:lstStyle/>
            <a:p>
              <a:r>
                <a:rPr lang="en-US" altLang="zh-CN" sz="4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lang="en-US" altLang="zh-CN" sz="47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4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altLang="zh-CN" sz="43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zh-CN" sz="43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43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43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zh-CN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6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157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3" name="Flowchart: Connector 17"/>
          <p:cNvSpPr/>
          <p:nvPr/>
        </p:nvSpPr>
        <p:spPr>
          <a:xfrm>
            <a:off x="4458621" y="3834356"/>
            <a:ext cx="795540" cy="78020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pic>
        <p:nvPicPr>
          <p:cNvPr id="85" name="Picture 84" descr="Tiểu sử và cuộc đời học giả Nguyễn Hiến Lê – ECCtha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44" b="14598"/>
          <a:stretch/>
        </p:blipFill>
        <p:spPr bwMode="auto">
          <a:xfrm>
            <a:off x="40057" y="1260159"/>
            <a:ext cx="4348403" cy="5337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4051" y="1461605"/>
            <a:ext cx="666671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(1912 – 1984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4051" y="2739288"/>
            <a:ext cx="666671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4051" y="3930840"/>
            <a:ext cx="666671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30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83" grpId="0" animBg="1"/>
      <p:bldP spid="3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1" y="1173723"/>
            <a:ext cx="11354829" cy="553636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02859" y="294911"/>
            <a:ext cx="5365889" cy="707887"/>
            <a:chOff x="1738392" y="1477689"/>
            <a:chExt cx="4290549" cy="707886"/>
          </a:xfrm>
        </p:grpSpPr>
        <p:sp>
          <p:nvSpPr>
            <p:cNvPr id="6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zh-CN" sz="5333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zh-CN" sz="5333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5333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5333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altLang="zh-CN" sz="5333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endParaRPr lang="en-US" altLang="zh-CN" sz="53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76277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urved Connector 1"/>
          <p:cNvCxnSpPr/>
          <p:nvPr/>
        </p:nvCxnSpPr>
        <p:spPr>
          <a:xfrm rot="5400000" flipH="1" flipV="1">
            <a:off x="2896032" y="2199965"/>
            <a:ext cx="2545549" cy="1443319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urved Connector 2"/>
          <p:cNvCxnSpPr>
            <a:endCxn id="4" idx="1"/>
          </p:cNvCxnSpPr>
          <p:nvPr/>
        </p:nvCxnSpPr>
        <p:spPr>
          <a:xfrm flipV="1">
            <a:off x="3447150" y="2901237"/>
            <a:ext cx="1511737" cy="1293162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958886" y="2467953"/>
            <a:ext cx="7139735" cy="866566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hể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loại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59962" y="3761115"/>
            <a:ext cx="6937583" cy="866566"/>
          </a:xfrm>
          <a:prstGeom prst="roundRect">
            <a:avLst>
              <a:gd name="adj" fmla="val 471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chính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79182" y="5096563"/>
            <a:ext cx="2794609" cy="866566"/>
          </a:xfrm>
          <a:prstGeom prst="roundRect">
            <a:avLst>
              <a:gd name="adj" fmla="val 4403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cục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cxnSp>
        <p:nvCxnSpPr>
          <p:cNvPr id="7" name="Curved Connector 6"/>
          <p:cNvCxnSpPr>
            <a:endCxn id="6" idx="1"/>
          </p:cNvCxnSpPr>
          <p:nvPr/>
        </p:nvCxnSpPr>
        <p:spPr>
          <a:xfrm>
            <a:off x="3447146" y="4223834"/>
            <a:ext cx="1632036" cy="1306012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endCxn id="5" idx="1"/>
          </p:cNvCxnSpPr>
          <p:nvPr/>
        </p:nvCxnSpPr>
        <p:spPr>
          <a:xfrm flipV="1">
            <a:off x="3447148" y="4194399"/>
            <a:ext cx="1612812" cy="1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40607" y="3476972"/>
            <a:ext cx="3252455" cy="1240972"/>
          </a:xfrm>
          <a:prstGeom prst="roundRect">
            <a:avLst>
              <a:gd name="adj" fmla="val 492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 defTabSz="914317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*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phẩm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71864" y="2602169"/>
            <a:ext cx="2203855" cy="52321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ea typeface="Times New Roman" panose="02020603050405020304" pitchFamily="18" charset="0"/>
                <a:cs typeface="Calibri" pitchFamily="34" charset="0"/>
              </a:rPr>
              <a:t>Văn</a:t>
            </a:r>
            <a:r>
              <a:rPr lang="en-US" sz="2800" b="1" dirty="0" smtClean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ea typeface="Times New Roman" panose="02020603050405020304" pitchFamily="18" charset="0"/>
                <a:cs typeface="Calibri" pitchFamily="34" charset="0"/>
              </a:rPr>
              <a:t>nghị</a:t>
            </a:r>
            <a:r>
              <a:rPr lang="en-US" sz="2800" b="1" dirty="0" smtClean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ea typeface="Times New Roman" panose="02020603050405020304" pitchFamily="18" charset="0"/>
                <a:cs typeface="Calibri" pitchFamily="34" charset="0"/>
              </a:rPr>
              <a:t>luận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76260" y="3935851"/>
            <a:ext cx="1604908" cy="52321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ea typeface="Times New Roman" panose="02020603050405020304" pitchFamily="18" charset="0"/>
                <a:cs typeface="Calibri" pitchFamily="34" charset="0"/>
              </a:rPr>
              <a:t>Nghị</a:t>
            </a:r>
            <a:r>
              <a:rPr lang="en-US" sz="2800" b="1" dirty="0" smtClean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ea typeface="Times New Roman" panose="02020603050405020304" pitchFamily="18" charset="0"/>
                <a:cs typeface="Calibri" pitchFamily="34" charset="0"/>
              </a:rPr>
              <a:t>luận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3322" y="5268240"/>
            <a:ext cx="1770469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800" b="1" dirty="0">
                <a:ea typeface="Times New Roman" panose="02020603050405020304" pitchFamily="18" charset="0"/>
                <a:cs typeface="Calibri" pitchFamily="34" charset="0"/>
              </a:rPr>
              <a:t>2</a:t>
            </a:r>
            <a:r>
              <a:rPr lang="en-US" sz="2800" b="1" dirty="0" smtClean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phần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7811" y="1344381"/>
            <a:ext cx="7139735" cy="921121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xứ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4509" y="1518145"/>
            <a:ext cx="5797491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2800" b="1" dirty="0" err="1"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ea typeface="Times New Roman" panose="02020603050405020304" pitchFamily="18" charset="0"/>
              </a:rPr>
              <a:t> </a:t>
            </a:r>
            <a:r>
              <a:rPr lang="en-US" sz="2800" b="1" i="1" dirty="0" smtClean="0">
                <a:ea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Tự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học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một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thú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vui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thời</a:t>
            </a:r>
            <a:r>
              <a:rPr lang="en-US" sz="2800" b="1" i="1" dirty="0" smtClean="0"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a typeface="Times New Roman" panose="02020603050405020304" pitchFamily="18" charset="0"/>
              </a:rPr>
              <a:t>đại</a:t>
            </a:r>
            <a:r>
              <a:rPr lang="en-US" sz="2800" b="1" i="1" dirty="0" smtClean="0">
                <a:ea typeface="Times New Roman" panose="02020603050405020304" pitchFamily="18" charset="0"/>
              </a:rPr>
              <a:t>” </a:t>
            </a:r>
            <a:endParaRPr lang="en-US" sz="2800" b="1" dirty="0"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73791" y="4876840"/>
            <a:ext cx="4224829" cy="15075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89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018" y="1274442"/>
            <a:ext cx="516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9" y="3891360"/>
            <a:ext cx="2515420" cy="22638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274365" y="1859217"/>
            <a:ext cx="6624558" cy="2828313"/>
          </a:xfrm>
          <a:prstGeom prst="cloudCallout">
            <a:avLst>
              <a:gd name="adj1" fmla="val -69385"/>
              <a:gd name="adj2" fmla="val 531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(SGK/6-&gt;9)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69" y="740701"/>
            <a:ext cx="9094690" cy="54726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701"/>
            <a:ext cx="2356338" cy="3530295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043346" y="2347947"/>
            <a:ext cx="785318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ĐỌC-HIỂU VĂN BẢN</a:t>
            </a:r>
            <a:endParaRPr lang="en-US" sz="4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3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3215680" y="2276872"/>
            <a:ext cx="672074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4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zh-CN" sz="4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endParaRPr lang="en-US" altLang="zh-CN" sz="44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5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47" y="1337514"/>
            <a:ext cx="4796799" cy="496385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7278556" y="1535393"/>
            <a:ext cx="4704523" cy="326436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/>
              <a:t>VB nghị luận viết ra nhằm mục đích gì? </a:t>
            </a:r>
            <a:endParaRPr lang="en-US" sz="3200"/>
          </a:p>
        </p:txBody>
      </p:sp>
      <p:sp>
        <p:nvSpPr>
          <p:cNvPr id="17" name="Cloud 16"/>
          <p:cNvSpPr/>
          <p:nvPr/>
        </p:nvSpPr>
        <p:spPr>
          <a:xfrm>
            <a:off x="6693877" y="1416461"/>
            <a:ext cx="5664628" cy="312035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67" i="1" dirty="0" smtClean="0"/>
              <a:t> </a:t>
            </a:r>
            <a:r>
              <a:rPr lang="en-US" sz="2667" b="1" i="1" dirty="0">
                <a:solidFill>
                  <a:srgbClr val="0070C0"/>
                </a:solidFill>
              </a:rPr>
              <a:t>VB </a:t>
            </a:r>
            <a:r>
              <a:rPr lang="en-US" sz="2667" b="1" i="1" dirty="0" err="1">
                <a:solidFill>
                  <a:srgbClr val="0070C0"/>
                </a:solidFill>
              </a:rPr>
              <a:t>Tự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học</a:t>
            </a:r>
            <a:r>
              <a:rPr lang="en-US" sz="2667" b="1" i="1" dirty="0">
                <a:solidFill>
                  <a:srgbClr val="0070C0"/>
                </a:solidFill>
              </a:rPr>
              <a:t> – </a:t>
            </a:r>
            <a:r>
              <a:rPr lang="en-US" sz="2667" b="1" i="1" dirty="0" err="1">
                <a:solidFill>
                  <a:srgbClr val="0070C0"/>
                </a:solidFill>
              </a:rPr>
              <a:t>một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thú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vui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bổ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ích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viết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ra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nhằm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thuyết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phục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chúng</a:t>
            </a:r>
            <a:r>
              <a:rPr lang="en-US" sz="2667" b="1" i="1" dirty="0">
                <a:solidFill>
                  <a:srgbClr val="0070C0"/>
                </a:solidFill>
              </a:rPr>
              <a:t> ta </a:t>
            </a:r>
            <a:r>
              <a:rPr lang="en-US" sz="2667" b="1" i="1" dirty="0" err="1">
                <a:solidFill>
                  <a:srgbClr val="0070C0"/>
                </a:solidFill>
              </a:rPr>
              <a:t>về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điều</a:t>
            </a:r>
            <a:r>
              <a:rPr lang="en-US" sz="2667" b="1" i="1" dirty="0">
                <a:solidFill>
                  <a:srgbClr val="0070C0"/>
                </a:solidFill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</a:rPr>
              <a:t>gì</a:t>
            </a:r>
            <a:r>
              <a:rPr lang="en-US" sz="2667" b="1" i="1" dirty="0">
                <a:solidFill>
                  <a:srgbClr val="0070C0"/>
                </a:solidFill>
              </a:rPr>
              <a:t>?</a:t>
            </a:r>
            <a:endParaRPr lang="en-US" sz="2667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8185" y="1758462"/>
            <a:ext cx="490773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292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7" grpId="0" animBg="1"/>
      <p:bldP spid="17" grpId="1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9415" y="2165547"/>
            <a:ext cx="3241785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72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en-US" sz="7200" b="1" dirty="0">
              <a:ln/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900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1967542" y="2084851"/>
            <a:ext cx="91210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2.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Giải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quyết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vấn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đề</a:t>
            </a:r>
            <a:endParaRPr lang="en-US" altLang="zh-CN" sz="64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olas" panose="020B0609020204030204" pitchFamily="49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8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103446" y="-29273"/>
            <a:ext cx="9356637" cy="70788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733" b="1" dirty="0" smtClean="0">
                <a:solidFill>
                  <a:srgbClr val="0070C0"/>
                </a:solidFill>
                <a:latin typeface="Consolas" panose="020B0609020204030204" pitchFamily="49" charset="0"/>
              </a:rPr>
              <a:t>THẢO LUẬN NHÓM HOÀN THÀNH PHT </a:t>
            </a:r>
            <a:r>
              <a:rPr lang="en-US" altLang="zh-CN" sz="3733" b="1" dirty="0">
                <a:solidFill>
                  <a:srgbClr val="0070C0"/>
                </a:solidFill>
                <a:latin typeface="Consolas" panose="020B0609020204030204" pitchFamily="49" charset="0"/>
              </a:rPr>
              <a:t>SỐ </a:t>
            </a:r>
            <a:r>
              <a:rPr lang="en-US" altLang="zh-CN" sz="3733" b="1" dirty="0" smtClean="0">
                <a:solidFill>
                  <a:srgbClr val="0070C0"/>
                </a:solidFill>
                <a:latin typeface="Consolas" panose="020B0609020204030204" pitchFamily="49" charset="0"/>
              </a:rPr>
              <a:t>3 </a:t>
            </a:r>
            <a:endParaRPr lang="en-US" altLang="zh-CN" sz="3733" b="1" dirty="0">
              <a:solidFill>
                <a:srgbClr val="0070C0"/>
              </a:solidFill>
              <a:latin typeface="Consolas" panose="020B06090202040302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1110371"/>
            <a:ext cx="12211444" cy="5747629"/>
            <a:chOff x="82550" y="-38101"/>
            <a:chExt cx="3679825" cy="285178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=""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82550" y="-38101"/>
              <a:ext cx="3600450" cy="2484275"/>
              <a:chOff x="0" y="-374651"/>
              <a:chExt cx="3600450" cy="2484275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=""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90608" y="-374651"/>
                <a:ext cx="1600200" cy="685801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=""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749300"/>
                <a:ext cx="11049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=""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89050" y="768350"/>
                <a:ext cx="10668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=""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76500" y="781050"/>
                <a:ext cx="108585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=""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0" y="1377950"/>
                <a:ext cx="1054100" cy="6840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</a:t>
                </a: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………..</a:t>
                </a: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=""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57300" y="1390650"/>
                <a:ext cx="1098550" cy="6713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</a:t>
                </a: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………..</a:t>
                </a: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=""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46350" y="1390650"/>
                <a:ext cx="1054100" cy="71897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</a:t>
                </a:r>
              </a:p>
              <a:p>
                <a:pPr algn="ctr"/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………..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0" cy="4635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622300" y="317500"/>
                <a:ext cx="1187450" cy="431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1231900" cy="4508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809750" y="1085850"/>
                <a:ext cx="0" cy="2984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4393640" y="553667"/>
            <a:ext cx="344882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67898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1704">
            <a:off x="163924" y="4922948"/>
            <a:ext cx="2921171" cy="236778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3"/>
            <a:ext cx="12211444" cy="6857997"/>
            <a:chOff x="82550" y="-38100"/>
            <a:chExt cx="3679825" cy="2851787"/>
          </a:xfrm>
        </p:grpSpPr>
        <p:sp>
          <p:nvSpPr>
            <p:cNvPr id="29" name="Rectangle: Rounded Corners 4">
              <a:extLst>
                <a:ext uri="{FF2B5EF4-FFF2-40B4-BE49-F238E27FC236}">
                  <a16:creationId xmlns=""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82550" y="-26311"/>
              <a:ext cx="3679825" cy="2784360"/>
              <a:chOff x="0" y="-362861"/>
              <a:chExt cx="3679825" cy="2784360"/>
            </a:xfrm>
          </p:grpSpPr>
          <p:sp>
            <p:nvSpPr>
              <p:cNvPr id="34" name="Rectangle: Rounded Corners 6">
                <a:extLst>
                  <a:ext uri="{FF2B5EF4-FFF2-40B4-BE49-F238E27FC236}">
                    <a16:creationId xmlns=""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54100" y="-362861"/>
                <a:ext cx="1600200" cy="364089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: Rounded Corners 7">
                <a:extLst>
                  <a:ext uri="{FF2B5EF4-FFF2-40B4-BE49-F238E27FC236}">
                    <a16:creationId xmlns=""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25400" y="159766"/>
                <a:ext cx="1104900" cy="516474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>
                  <a:defRPr/>
                </a:pP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: Rounded Corners 8">
                <a:extLst>
                  <a:ext uri="{FF2B5EF4-FFF2-40B4-BE49-F238E27FC236}">
                    <a16:creationId xmlns=""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46215" y="159766"/>
                <a:ext cx="1066800" cy="52423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/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thuốc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âu</a:t>
                </a:r>
                <a:r>
                  <a:rPr lang="en-US" sz="2400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sầu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: Rounded Corners 9">
                <a:extLst>
                  <a:ext uri="{FF2B5EF4-FFF2-40B4-BE49-F238E27FC236}">
                    <a16:creationId xmlns=""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23963" y="150755"/>
                <a:ext cx="1255862" cy="533241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  <a:p>
                <a:pPr algn="ctr"/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tao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nâng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tầm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hồn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10">
                <a:extLst>
                  <a:ext uri="{FF2B5EF4-FFF2-40B4-BE49-F238E27FC236}">
                    <a16:creationId xmlns=""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0" y="837557"/>
                <a:ext cx="1054100" cy="1583942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Nghệ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sp>
            <p:nvSpPr>
              <p:cNvPr id="54" name="Rectangle: Rounded Corners 11">
                <a:extLst>
                  <a:ext uri="{FF2B5EF4-FFF2-40B4-BE49-F238E27FC236}">
                    <a16:creationId xmlns=""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30340" y="837365"/>
                <a:ext cx="1098550" cy="158413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ủi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Mon-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Mông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xki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-ơ.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ctangle: Rounded Corners 12">
                <a:extLst>
                  <a:ext uri="{FF2B5EF4-FFF2-40B4-BE49-F238E27FC236}">
                    <a16:creationId xmlns=""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24844" y="827291"/>
                <a:ext cx="1054100" cy="1594208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hiến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nhờ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nghề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  <a:p>
                <a:pPr algn="just"/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 flipH="1">
                <a:off x="1770185" y="-64284"/>
                <a:ext cx="9430" cy="27562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598763" y="-9965"/>
                <a:ext cx="1166538" cy="16072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770185" y="-14084"/>
                <a:ext cx="1271465" cy="17325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11967" y="683996"/>
                <a:ext cx="11852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779615" y="683996"/>
                <a:ext cx="0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 flipH="1">
                <a:off x="3086922" y="685066"/>
                <a:ext cx="0" cy="152299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0588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380789" y="543829"/>
            <a:ext cx="116677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七角星 28"/>
          <p:cNvSpPr/>
          <p:nvPr/>
        </p:nvSpPr>
        <p:spPr>
          <a:xfrm>
            <a:off x="691662" y="703385"/>
            <a:ext cx="11195538" cy="2157046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933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33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867" y="2438401"/>
            <a:ext cx="11385333" cy="1932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923" y="4220308"/>
            <a:ext cx="113625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VB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ắp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40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51870" y="1283771"/>
            <a:ext cx="5488259" cy="4943039"/>
            <a:chOff x="6192011" y="1124745"/>
            <a:chExt cx="5488259" cy="494303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011" y="1124745"/>
              <a:ext cx="5488259" cy="4943039"/>
            </a:xfrm>
            <a:prstGeom prst="rect">
              <a:avLst/>
            </a:prstGeom>
          </p:spPr>
        </p:pic>
        <p:sp>
          <p:nvSpPr>
            <p:cNvPr id="49" name="TextBox 68"/>
            <p:cNvSpPr txBox="1">
              <a:spLocks/>
            </p:cNvSpPr>
            <p:nvPr/>
          </p:nvSpPr>
          <p:spPr>
            <a:xfrm>
              <a:off x="7152118" y="1988840"/>
              <a:ext cx="4224469" cy="2951536"/>
            </a:xfrm>
            <a:prstGeom prst="rect">
              <a:avLst/>
            </a:prstGeom>
          </p:spPr>
          <p:txBody>
            <a:bodyPr vert="horz" wrap="square" lIns="0" tIns="96000" rIns="0" bIns="0" anchor="t" anchorCtr="1">
              <a:normAutofit/>
            </a:bodyPr>
            <a:lstStyle/>
            <a:p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48"/>
          <p:cNvSpPr txBox="1"/>
          <p:nvPr/>
        </p:nvSpPr>
        <p:spPr>
          <a:xfrm>
            <a:off x="431371" y="356742"/>
            <a:ext cx="10177131" cy="656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267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4267" b="1" u="sng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267" b="1" u="sng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b="1" u="sng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endParaRPr lang="en-GB" altLang="zh-CN" sz="4267" b="1" u="sng" dirty="0">
              <a:ln w="0"/>
              <a:solidFill>
                <a:srgbClr val="FF0000"/>
              </a:solidFill>
              <a:latin typeface="Times New Roman" panose="02020603050405020304" pitchFamily="18" charset="0"/>
              <a:ea typeface="华康雅宋体W9" panose="02020909000000000000" pitchFamily="49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55553" y="1322847"/>
            <a:ext cx="5184576" cy="4192684"/>
            <a:chOff x="911424" y="1499922"/>
            <a:chExt cx="5184576" cy="4192684"/>
          </a:xfrm>
        </p:grpSpPr>
        <p:pic>
          <p:nvPicPr>
            <p:cNvPr id="12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1499922"/>
              <a:ext cx="5184576" cy="41926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75521" y="2228590"/>
              <a:ext cx="3744415" cy="2530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67"/>
                </a:spcAft>
              </a:pP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Theo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 </a:t>
              </a:r>
              <a:endPara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9508" y="1361923"/>
            <a:ext cx="8088923" cy="4192684"/>
            <a:chOff x="911424" y="1499922"/>
            <a:chExt cx="5184576" cy="4192684"/>
          </a:xfrm>
        </p:grpSpPr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1499922"/>
              <a:ext cx="5184576" cy="41926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775521" y="2228590"/>
              <a:ext cx="3744415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67"/>
                </a:spcAft>
              </a:pP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Theo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?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93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3784313" y="1984379"/>
            <a:ext cx="4752904" cy="4873623"/>
            <a:chOff x="3784313" y="1984378"/>
            <a:chExt cx="4752904" cy="4873622"/>
          </a:xfrm>
        </p:grpSpPr>
        <p:sp>
          <p:nvSpPr>
            <p:cNvPr id="42" name="Freeform: Shape 40"/>
            <p:cNvSpPr>
              <a:spLocks/>
            </p:cNvSpPr>
            <p:nvPr/>
          </p:nvSpPr>
          <p:spPr bwMode="auto">
            <a:xfrm>
              <a:off x="4579086" y="3068398"/>
              <a:ext cx="3025592" cy="3789602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3" name="Oval 41"/>
            <p:cNvSpPr>
              <a:spLocks/>
            </p:cNvSpPr>
            <p:nvPr/>
          </p:nvSpPr>
          <p:spPr bwMode="auto">
            <a:xfrm>
              <a:off x="4103833" y="1984378"/>
              <a:ext cx="2052736" cy="2052736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4" name="Oval 42"/>
            <p:cNvSpPr>
              <a:spLocks/>
            </p:cNvSpPr>
            <p:nvPr/>
          </p:nvSpPr>
          <p:spPr bwMode="auto">
            <a:xfrm>
              <a:off x="4262428" y="2154249"/>
              <a:ext cx="1735003" cy="1733685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5" name="Oval 43"/>
            <p:cNvSpPr>
              <a:spLocks/>
            </p:cNvSpPr>
            <p:nvPr/>
          </p:nvSpPr>
          <p:spPr bwMode="auto">
            <a:xfrm>
              <a:off x="6790967" y="3129394"/>
              <a:ext cx="1746250" cy="1746250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6" name="Oval 44"/>
            <p:cNvSpPr>
              <a:spLocks/>
            </p:cNvSpPr>
            <p:nvPr/>
          </p:nvSpPr>
          <p:spPr bwMode="auto">
            <a:xfrm>
              <a:off x="3784313" y="3506789"/>
              <a:ext cx="1830388" cy="1828800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7" name="Oval 45"/>
            <p:cNvSpPr>
              <a:spLocks/>
            </p:cNvSpPr>
            <p:nvPr/>
          </p:nvSpPr>
          <p:spPr bwMode="auto">
            <a:xfrm>
              <a:off x="5674504" y="2013410"/>
              <a:ext cx="2052736" cy="2052736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8" name="Oval 46"/>
            <p:cNvSpPr>
              <a:spLocks/>
            </p:cNvSpPr>
            <p:nvPr/>
          </p:nvSpPr>
          <p:spPr bwMode="auto">
            <a:xfrm>
              <a:off x="6984311" y="3329447"/>
              <a:ext cx="1360339" cy="136226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9" name="Oval 47"/>
            <p:cNvSpPr>
              <a:spLocks/>
            </p:cNvSpPr>
            <p:nvPr/>
          </p:nvSpPr>
          <p:spPr bwMode="auto">
            <a:xfrm>
              <a:off x="3951389" y="3682503"/>
              <a:ext cx="1497013" cy="1497013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2" name="Oval 50"/>
            <p:cNvSpPr>
              <a:spLocks/>
            </p:cNvSpPr>
            <p:nvPr/>
          </p:nvSpPr>
          <p:spPr bwMode="auto">
            <a:xfrm>
              <a:off x="5833099" y="2183281"/>
              <a:ext cx="1735003" cy="1733685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5" name="Oval 53"/>
            <p:cNvSpPr>
              <a:spLocks/>
            </p:cNvSpPr>
            <p:nvPr/>
          </p:nvSpPr>
          <p:spPr bwMode="auto">
            <a:xfrm>
              <a:off x="6389919" y="4106245"/>
              <a:ext cx="327589" cy="3280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6" name="Oval 54"/>
            <p:cNvSpPr>
              <a:spLocks/>
            </p:cNvSpPr>
            <p:nvPr/>
          </p:nvSpPr>
          <p:spPr bwMode="auto">
            <a:xfrm>
              <a:off x="5625888" y="3891832"/>
              <a:ext cx="479357" cy="48003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7" name="Oval 55"/>
            <p:cNvSpPr>
              <a:spLocks/>
            </p:cNvSpPr>
            <p:nvPr/>
          </p:nvSpPr>
          <p:spPr bwMode="auto">
            <a:xfrm>
              <a:off x="6529155" y="4721911"/>
              <a:ext cx="310598" cy="3110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8" name="Oval 56"/>
            <p:cNvSpPr>
              <a:spLocks/>
            </p:cNvSpPr>
            <p:nvPr/>
          </p:nvSpPr>
          <p:spPr bwMode="auto">
            <a:xfrm>
              <a:off x="7600539" y="2798666"/>
              <a:ext cx="479357" cy="480037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9" name="Oval 57"/>
            <p:cNvSpPr>
              <a:spLocks/>
            </p:cNvSpPr>
            <p:nvPr/>
          </p:nvSpPr>
          <p:spPr bwMode="auto">
            <a:xfrm>
              <a:off x="5564842" y="4740400"/>
              <a:ext cx="327589" cy="32805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0" name="Oval 58"/>
            <p:cNvSpPr>
              <a:spLocks/>
            </p:cNvSpPr>
            <p:nvPr/>
          </p:nvSpPr>
          <p:spPr bwMode="auto">
            <a:xfrm>
              <a:off x="3872957" y="3309162"/>
              <a:ext cx="479357" cy="480037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1" name="Oval 59"/>
            <p:cNvSpPr>
              <a:spLocks/>
            </p:cNvSpPr>
            <p:nvPr/>
          </p:nvSpPr>
          <p:spPr bwMode="auto">
            <a:xfrm>
              <a:off x="6934912" y="4591096"/>
              <a:ext cx="479357" cy="48003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2" name="Oval 60"/>
            <p:cNvSpPr>
              <a:spLocks/>
            </p:cNvSpPr>
            <p:nvPr/>
          </p:nvSpPr>
          <p:spPr bwMode="auto">
            <a:xfrm>
              <a:off x="5265651" y="4805981"/>
              <a:ext cx="479357" cy="480037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63" name="Group 3"/>
          <p:cNvGrpSpPr/>
          <p:nvPr/>
        </p:nvGrpSpPr>
        <p:grpSpPr>
          <a:xfrm rot="10800000" flipH="1">
            <a:off x="3080275" y="4539367"/>
            <a:ext cx="1163703" cy="301379"/>
            <a:chOff x="3000375" y="4042161"/>
            <a:chExt cx="1163703" cy="301378"/>
          </a:xfrm>
        </p:grpSpPr>
        <p:cxnSp>
          <p:nvCxnSpPr>
            <p:cNvPr id="64" name="Straight Connector 38"/>
            <p:cNvCxnSpPr/>
            <p:nvPr/>
          </p:nvCxnSpPr>
          <p:spPr>
            <a:xfrm rot="10800000">
              <a:off x="3862700" y="4042161"/>
              <a:ext cx="301378" cy="301378"/>
            </a:xfrm>
            <a:prstGeom prst="line">
              <a:avLst/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39"/>
            <p:cNvCxnSpPr/>
            <p:nvPr/>
          </p:nvCxnSpPr>
          <p:spPr>
            <a:xfrm flipH="1">
              <a:off x="3000375" y="4050707"/>
              <a:ext cx="870870" cy="0"/>
            </a:xfrm>
            <a:prstGeom prst="straightConnector1">
              <a:avLst/>
            </a:prstGeom>
            <a:ln w="22225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4"/>
          <p:cNvGrpSpPr/>
          <p:nvPr/>
        </p:nvGrpSpPr>
        <p:grpSpPr>
          <a:xfrm rot="10800000">
            <a:off x="7808863" y="4656495"/>
            <a:ext cx="1189031" cy="389504"/>
            <a:chOff x="3153400" y="4042161"/>
            <a:chExt cx="1189031" cy="389504"/>
          </a:xfrm>
        </p:grpSpPr>
        <p:cxnSp>
          <p:nvCxnSpPr>
            <p:cNvPr id="67" name="Straight Connector 36"/>
            <p:cNvCxnSpPr>
              <a:stCxn id="48" idx="4"/>
            </p:cNvCxnSpPr>
            <p:nvPr/>
          </p:nvCxnSpPr>
          <p:spPr>
            <a:xfrm rot="10800000">
              <a:off x="3862700" y="4042161"/>
              <a:ext cx="479731" cy="389504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37"/>
            <p:cNvCxnSpPr/>
            <p:nvPr/>
          </p:nvCxnSpPr>
          <p:spPr>
            <a:xfrm flipH="1">
              <a:off x="3153400" y="4050707"/>
              <a:ext cx="717845" cy="0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5"/>
          <p:cNvGrpSpPr/>
          <p:nvPr/>
        </p:nvGrpSpPr>
        <p:grpSpPr>
          <a:xfrm>
            <a:off x="3349904" y="2212408"/>
            <a:ext cx="1058821" cy="427857"/>
            <a:chOff x="2894176" y="3704601"/>
            <a:chExt cx="1058821" cy="427857"/>
          </a:xfrm>
        </p:grpSpPr>
        <p:cxnSp>
          <p:nvCxnSpPr>
            <p:cNvPr id="70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6"/>
          <p:cNvGrpSpPr/>
          <p:nvPr/>
        </p:nvGrpSpPr>
        <p:grpSpPr>
          <a:xfrm flipH="1">
            <a:off x="7458000" y="2218284"/>
            <a:ext cx="1305001" cy="332243"/>
            <a:chOff x="2410191" y="3562411"/>
            <a:chExt cx="1305001" cy="332242"/>
          </a:xfrm>
        </p:grpSpPr>
        <p:cxnSp>
          <p:nvCxnSpPr>
            <p:cNvPr id="73" name="Straight Connector 32"/>
            <p:cNvCxnSpPr/>
            <p:nvPr/>
          </p:nvCxnSpPr>
          <p:spPr>
            <a:xfrm flipH="1" flipV="1">
              <a:off x="3391258" y="3570719"/>
              <a:ext cx="323934" cy="323934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33"/>
            <p:cNvCxnSpPr/>
            <p:nvPr/>
          </p:nvCxnSpPr>
          <p:spPr>
            <a:xfrm flipH="1">
              <a:off x="2410191" y="3562411"/>
              <a:ext cx="1002430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15"/>
          <p:cNvGrpSpPr/>
          <p:nvPr/>
        </p:nvGrpSpPr>
        <p:grpSpPr>
          <a:xfrm>
            <a:off x="2860889" y="1998178"/>
            <a:ext cx="452439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84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5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6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87" name="Group 16"/>
          <p:cNvGrpSpPr/>
          <p:nvPr/>
        </p:nvGrpSpPr>
        <p:grpSpPr>
          <a:xfrm>
            <a:off x="2501247" y="4607891"/>
            <a:ext cx="461527" cy="440307"/>
            <a:chOff x="4849813" y="501081"/>
            <a:chExt cx="1104900" cy="1054100"/>
          </a:xfrm>
          <a:solidFill>
            <a:schemeClr val="accent3"/>
          </a:solidFill>
        </p:grpSpPr>
        <p:sp>
          <p:nvSpPr>
            <p:cNvPr id="88" name="Freeform: Shape 23"/>
            <p:cNvSpPr>
              <a:spLocks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9" name="Freeform: Shape 24"/>
            <p:cNvSpPr>
              <a:spLocks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0" name="Freeform: Shape 25"/>
            <p:cNvSpPr>
              <a:spLocks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1" name="Freeform: Shape 26"/>
            <p:cNvSpPr>
              <a:spLocks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2" name="Freeform: Shape 27"/>
            <p:cNvSpPr>
              <a:spLocks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3" name="Freeform: Shape 28"/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94" name="Freeform: Shape 17"/>
          <p:cNvSpPr>
            <a:spLocks/>
          </p:cNvSpPr>
          <p:nvPr/>
        </p:nvSpPr>
        <p:spPr bwMode="auto">
          <a:xfrm rot="2700000">
            <a:off x="8813560" y="1892746"/>
            <a:ext cx="311887" cy="462288"/>
          </a:xfrm>
          <a:custGeom>
            <a:avLst/>
            <a:gdLst>
              <a:gd name="T0" fmla="*/ 163 w 164"/>
              <a:gd name="T1" fmla="*/ 109 h 244"/>
              <a:gd name="T2" fmla="*/ 125 w 164"/>
              <a:gd name="T3" fmla="*/ 46 h 244"/>
              <a:gd name="T4" fmla="*/ 143 w 164"/>
              <a:gd name="T5" fmla="*/ 9 h 244"/>
              <a:gd name="T6" fmla="*/ 143 w 164"/>
              <a:gd name="T7" fmla="*/ 3 h 244"/>
              <a:gd name="T8" fmla="*/ 138 w 164"/>
              <a:gd name="T9" fmla="*/ 0 h 244"/>
              <a:gd name="T10" fmla="*/ 22 w 164"/>
              <a:gd name="T11" fmla="*/ 0 h 244"/>
              <a:gd name="T12" fmla="*/ 17 w 164"/>
              <a:gd name="T13" fmla="*/ 3 h 244"/>
              <a:gd name="T14" fmla="*/ 17 w 164"/>
              <a:gd name="T15" fmla="*/ 9 h 244"/>
              <a:gd name="T16" fmla="*/ 39 w 164"/>
              <a:gd name="T17" fmla="*/ 46 h 244"/>
              <a:gd name="T18" fmla="*/ 2 w 164"/>
              <a:gd name="T19" fmla="*/ 109 h 244"/>
              <a:gd name="T20" fmla="*/ 1 w 164"/>
              <a:gd name="T21" fmla="*/ 114 h 244"/>
              <a:gd name="T22" fmla="*/ 61 w 164"/>
              <a:gd name="T23" fmla="*/ 241 h 244"/>
              <a:gd name="T24" fmla="*/ 66 w 164"/>
              <a:gd name="T25" fmla="*/ 244 h 244"/>
              <a:gd name="T26" fmla="*/ 98 w 164"/>
              <a:gd name="T27" fmla="*/ 244 h 244"/>
              <a:gd name="T28" fmla="*/ 103 w 164"/>
              <a:gd name="T29" fmla="*/ 241 h 244"/>
              <a:gd name="T30" fmla="*/ 163 w 164"/>
              <a:gd name="T31" fmla="*/ 114 h 244"/>
              <a:gd name="T32" fmla="*/ 163 w 164"/>
              <a:gd name="T33" fmla="*/ 109 h 244"/>
              <a:gd name="T34" fmla="*/ 128 w 164"/>
              <a:gd name="T35" fmla="*/ 12 h 244"/>
              <a:gd name="T36" fmla="*/ 114 w 164"/>
              <a:gd name="T37" fmla="*/ 40 h 244"/>
              <a:gd name="T38" fmla="*/ 49 w 164"/>
              <a:gd name="T39" fmla="*/ 40 h 244"/>
              <a:gd name="T40" fmla="*/ 33 w 164"/>
              <a:gd name="T41" fmla="*/ 12 h 244"/>
              <a:gd name="T42" fmla="*/ 128 w 164"/>
              <a:gd name="T43" fmla="*/ 12 h 244"/>
              <a:gd name="T44" fmla="*/ 82 w 164"/>
              <a:gd name="T45" fmla="*/ 120 h 244"/>
              <a:gd name="T46" fmla="*/ 68 w 164"/>
              <a:gd name="T47" fmla="*/ 106 h 244"/>
              <a:gd name="T48" fmla="*/ 82 w 164"/>
              <a:gd name="T49" fmla="*/ 92 h 244"/>
              <a:gd name="T50" fmla="*/ 96 w 164"/>
              <a:gd name="T51" fmla="*/ 106 h 244"/>
              <a:gd name="T52" fmla="*/ 82 w 164"/>
              <a:gd name="T53" fmla="*/ 120 h 244"/>
              <a:gd name="T54" fmla="*/ 94 w 164"/>
              <a:gd name="T55" fmla="*/ 232 h 244"/>
              <a:gd name="T56" fmla="*/ 88 w 164"/>
              <a:gd name="T57" fmla="*/ 232 h 244"/>
              <a:gd name="T58" fmla="*/ 88 w 164"/>
              <a:gd name="T59" fmla="*/ 131 h 244"/>
              <a:gd name="T60" fmla="*/ 108 w 164"/>
              <a:gd name="T61" fmla="*/ 106 h 244"/>
              <a:gd name="T62" fmla="*/ 82 w 164"/>
              <a:gd name="T63" fmla="*/ 80 h 244"/>
              <a:gd name="T64" fmla="*/ 56 w 164"/>
              <a:gd name="T65" fmla="*/ 106 h 244"/>
              <a:gd name="T66" fmla="*/ 76 w 164"/>
              <a:gd name="T67" fmla="*/ 131 h 244"/>
              <a:gd name="T68" fmla="*/ 76 w 164"/>
              <a:gd name="T69" fmla="*/ 232 h 244"/>
              <a:gd name="T70" fmla="*/ 70 w 164"/>
              <a:gd name="T71" fmla="*/ 232 h 244"/>
              <a:gd name="T72" fmla="*/ 13 w 164"/>
              <a:gd name="T73" fmla="*/ 112 h 244"/>
              <a:gd name="T74" fmla="*/ 49 w 164"/>
              <a:gd name="T75" fmla="*/ 52 h 244"/>
              <a:gd name="T76" fmla="*/ 115 w 164"/>
              <a:gd name="T77" fmla="*/ 52 h 244"/>
              <a:gd name="T78" fmla="*/ 151 w 164"/>
              <a:gd name="T79" fmla="*/ 112 h 244"/>
              <a:gd name="T80" fmla="*/ 94 w 164"/>
              <a:gd name="T81" fmla="*/ 23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4" h="244">
                <a:moveTo>
                  <a:pt x="163" y="109"/>
                </a:moveTo>
                <a:cubicBezTo>
                  <a:pt x="125" y="46"/>
                  <a:pt x="125" y="46"/>
                  <a:pt x="125" y="46"/>
                </a:cubicBezTo>
                <a:cubicBezTo>
                  <a:pt x="143" y="9"/>
                  <a:pt x="143" y="9"/>
                  <a:pt x="143" y="9"/>
                </a:cubicBezTo>
                <a:cubicBezTo>
                  <a:pt x="144" y="7"/>
                  <a:pt x="144" y="5"/>
                  <a:pt x="143" y="3"/>
                </a:cubicBezTo>
                <a:cubicBezTo>
                  <a:pt x="142" y="1"/>
                  <a:pt x="140" y="0"/>
                  <a:pt x="13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18" y="1"/>
                  <a:pt x="17" y="3"/>
                </a:cubicBezTo>
                <a:cubicBezTo>
                  <a:pt x="16" y="5"/>
                  <a:pt x="16" y="7"/>
                  <a:pt x="17" y="9"/>
                </a:cubicBezTo>
                <a:cubicBezTo>
                  <a:pt x="39" y="46"/>
                  <a:pt x="39" y="46"/>
                  <a:pt x="39" y="46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11"/>
                  <a:pt x="0" y="113"/>
                  <a:pt x="1" y="114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62" y="243"/>
                  <a:pt x="64" y="244"/>
                  <a:pt x="66" y="244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100" y="244"/>
                  <a:pt x="102" y="243"/>
                  <a:pt x="103" y="241"/>
                </a:cubicBezTo>
                <a:cubicBezTo>
                  <a:pt x="163" y="114"/>
                  <a:pt x="163" y="114"/>
                  <a:pt x="163" y="114"/>
                </a:cubicBezTo>
                <a:cubicBezTo>
                  <a:pt x="164" y="113"/>
                  <a:pt x="164" y="111"/>
                  <a:pt x="163" y="109"/>
                </a:cubicBezTo>
                <a:close/>
                <a:moveTo>
                  <a:pt x="128" y="12"/>
                </a:moveTo>
                <a:cubicBezTo>
                  <a:pt x="114" y="40"/>
                  <a:pt x="114" y="40"/>
                  <a:pt x="114" y="40"/>
                </a:cubicBezTo>
                <a:cubicBezTo>
                  <a:pt x="49" y="40"/>
                  <a:pt x="49" y="40"/>
                  <a:pt x="49" y="40"/>
                </a:cubicBezTo>
                <a:cubicBezTo>
                  <a:pt x="33" y="12"/>
                  <a:pt x="33" y="12"/>
                  <a:pt x="33" y="12"/>
                </a:cubicBezTo>
                <a:lnTo>
                  <a:pt x="128" y="12"/>
                </a:lnTo>
                <a:close/>
                <a:moveTo>
                  <a:pt x="82" y="120"/>
                </a:moveTo>
                <a:cubicBezTo>
                  <a:pt x="74" y="120"/>
                  <a:pt x="68" y="114"/>
                  <a:pt x="68" y="106"/>
                </a:cubicBezTo>
                <a:cubicBezTo>
                  <a:pt x="68" y="98"/>
                  <a:pt x="74" y="92"/>
                  <a:pt x="82" y="92"/>
                </a:cubicBezTo>
                <a:cubicBezTo>
                  <a:pt x="90" y="92"/>
                  <a:pt x="96" y="98"/>
                  <a:pt x="96" y="106"/>
                </a:cubicBezTo>
                <a:cubicBezTo>
                  <a:pt x="96" y="114"/>
                  <a:pt x="90" y="120"/>
                  <a:pt x="82" y="120"/>
                </a:cubicBezTo>
                <a:close/>
                <a:moveTo>
                  <a:pt x="94" y="232"/>
                </a:moveTo>
                <a:cubicBezTo>
                  <a:pt x="88" y="232"/>
                  <a:pt x="88" y="232"/>
                  <a:pt x="88" y="232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9" y="129"/>
                  <a:pt x="108" y="118"/>
                  <a:pt x="108" y="106"/>
                </a:cubicBezTo>
                <a:cubicBezTo>
                  <a:pt x="108" y="92"/>
                  <a:pt x="96" y="80"/>
                  <a:pt x="82" y="80"/>
                </a:cubicBezTo>
                <a:cubicBezTo>
                  <a:pt x="68" y="80"/>
                  <a:pt x="56" y="92"/>
                  <a:pt x="56" y="106"/>
                </a:cubicBezTo>
                <a:cubicBezTo>
                  <a:pt x="56" y="118"/>
                  <a:pt x="65" y="129"/>
                  <a:pt x="76" y="131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70" y="232"/>
                  <a:pt x="70" y="232"/>
                  <a:pt x="70" y="232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49" y="52"/>
                  <a:pt x="49" y="52"/>
                  <a:pt x="49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51" y="112"/>
                  <a:pt x="151" y="112"/>
                  <a:pt x="151" y="112"/>
                </a:cubicBezTo>
                <a:lnTo>
                  <a:pt x="94" y="2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 sz="2400"/>
          </a:p>
        </p:txBody>
      </p:sp>
      <p:grpSp>
        <p:nvGrpSpPr>
          <p:cNvPr id="95" name="Group 18"/>
          <p:cNvGrpSpPr/>
          <p:nvPr/>
        </p:nvGrpSpPr>
        <p:grpSpPr>
          <a:xfrm>
            <a:off x="9054741" y="4875645"/>
            <a:ext cx="414339" cy="376239"/>
            <a:chOff x="10598151" y="1660526"/>
            <a:chExt cx="414338" cy="376238"/>
          </a:xfrm>
          <a:solidFill>
            <a:schemeClr val="accent2"/>
          </a:solidFill>
        </p:grpSpPr>
        <p:sp>
          <p:nvSpPr>
            <p:cNvPr id="96" name="Freeform: Shape 19"/>
            <p:cNvSpPr>
              <a:spLocks/>
            </p:cNvSpPr>
            <p:nvPr/>
          </p:nvSpPr>
          <p:spPr bwMode="auto">
            <a:xfrm>
              <a:off x="10598151" y="1660526"/>
              <a:ext cx="414338" cy="376238"/>
            </a:xfrm>
            <a:custGeom>
              <a:avLst/>
              <a:gdLst>
                <a:gd name="T0" fmla="*/ 86 w 110"/>
                <a:gd name="T1" fmla="*/ 98 h 98"/>
                <a:gd name="T2" fmla="*/ 84 w 110"/>
                <a:gd name="T3" fmla="*/ 98 h 98"/>
                <a:gd name="T4" fmla="*/ 71 w 110"/>
                <a:gd name="T5" fmla="*/ 90 h 98"/>
                <a:gd name="T6" fmla="*/ 52 w 110"/>
                <a:gd name="T7" fmla="*/ 92 h 98"/>
                <a:gd name="T8" fmla="*/ 0 w 110"/>
                <a:gd name="T9" fmla="*/ 46 h 98"/>
                <a:gd name="T10" fmla="*/ 52 w 110"/>
                <a:gd name="T11" fmla="*/ 0 h 98"/>
                <a:gd name="T12" fmla="*/ 110 w 110"/>
                <a:gd name="T13" fmla="*/ 46 h 98"/>
                <a:gd name="T14" fmla="*/ 90 w 110"/>
                <a:gd name="T15" fmla="*/ 81 h 98"/>
                <a:gd name="T16" fmla="*/ 90 w 110"/>
                <a:gd name="T17" fmla="*/ 93 h 98"/>
                <a:gd name="T18" fmla="*/ 90 w 110"/>
                <a:gd name="T19" fmla="*/ 94 h 98"/>
                <a:gd name="T20" fmla="*/ 86 w 110"/>
                <a:gd name="T21" fmla="*/ 98 h 98"/>
                <a:gd name="T22" fmla="*/ 86 w 110"/>
                <a:gd name="T23" fmla="*/ 98 h 98"/>
                <a:gd name="T24" fmla="*/ 71 w 110"/>
                <a:gd name="T25" fmla="*/ 81 h 98"/>
                <a:gd name="T26" fmla="*/ 73 w 110"/>
                <a:gd name="T27" fmla="*/ 82 h 98"/>
                <a:gd name="T28" fmla="*/ 82 w 110"/>
                <a:gd name="T29" fmla="*/ 87 h 98"/>
                <a:gd name="T30" fmla="*/ 82 w 110"/>
                <a:gd name="T31" fmla="*/ 79 h 98"/>
                <a:gd name="T32" fmla="*/ 84 w 110"/>
                <a:gd name="T33" fmla="*/ 76 h 98"/>
                <a:gd name="T34" fmla="*/ 102 w 110"/>
                <a:gd name="T35" fmla="*/ 46 h 98"/>
                <a:gd name="T36" fmla="*/ 52 w 110"/>
                <a:gd name="T37" fmla="*/ 8 h 98"/>
                <a:gd name="T38" fmla="*/ 8 w 110"/>
                <a:gd name="T39" fmla="*/ 46 h 98"/>
                <a:gd name="T40" fmla="*/ 52 w 110"/>
                <a:gd name="T41" fmla="*/ 84 h 98"/>
                <a:gd name="T42" fmla="*/ 70 w 110"/>
                <a:gd name="T43" fmla="*/ 82 h 98"/>
                <a:gd name="T44" fmla="*/ 71 w 110"/>
                <a:gd name="T4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86" y="98"/>
                  </a:moveTo>
                  <a:cubicBezTo>
                    <a:pt x="85" y="98"/>
                    <a:pt x="85" y="98"/>
                    <a:pt x="84" y="98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65" y="91"/>
                    <a:pt x="59" y="92"/>
                    <a:pt x="52" y="92"/>
                  </a:cubicBezTo>
                  <a:cubicBezTo>
                    <a:pt x="21" y="92"/>
                    <a:pt x="0" y="73"/>
                    <a:pt x="0" y="46"/>
                  </a:cubicBezTo>
                  <a:cubicBezTo>
                    <a:pt x="0" y="19"/>
                    <a:pt x="22" y="0"/>
                    <a:pt x="52" y="0"/>
                  </a:cubicBezTo>
                  <a:cubicBezTo>
                    <a:pt x="85" y="0"/>
                    <a:pt x="110" y="20"/>
                    <a:pt x="110" y="46"/>
                  </a:cubicBezTo>
                  <a:cubicBezTo>
                    <a:pt x="110" y="60"/>
                    <a:pt x="103" y="72"/>
                    <a:pt x="90" y="81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0" y="96"/>
                    <a:pt x="88" y="98"/>
                    <a:pt x="86" y="98"/>
                  </a:cubicBezTo>
                  <a:cubicBezTo>
                    <a:pt x="86" y="98"/>
                    <a:pt x="86" y="98"/>
                    <a:pt x="86" y="98"/>
                  </a:cubicBezTo>
                  <a:close/>
                  <a:moveTo>
                    <a:pt x="71" y="81"/>
                  </a:moveTo>
                  <a:cubicBezTo>
                    <a:pt x="72" y="81"/>
                    <a:pt x="73" y="82"/>
                    <a:pt x="73" y="82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3" y="76"/>
                    <a:pt x="84" y="76"/>
                  </a:cubicBezTo>
                  <a:cubicBezTo>
                    <a:pt x="96" y="68"/>
                    <a:pt x="102" y="58"/>
                    <a:pt x="102" y="46"/>
                  </a:cubicBezTo>
                  <a:cubicBezTo>
                    <a:pt x="102" y="25"/>
                    <a:pt x="80" y="8"/>
                    <a:pt x="52" y="8"/>
                  </a:cubicBezTo>
                  <a:cubicBezTo>
                    <a:pt x="26" y="8"/>
                    <a:pt x="8" y="24"/>
                    <a:pt x="8" y="46"/>
                  </a:cubicBezTo>
                  <a:cubicBezTo>
                    <a:pt x="8" y="68"/>
                    <a:pt x="26" y="84"/>
                    <a:pt x="52" y="84"/>
                  </a:cubicBezTo>
                  <a:cubicBezTo>
                    <a:pt x="58" y="84"/>
                    <a:pt x="64" y="83"/>
                    <a:pt x="70" y="82"/>
                  </a:cubicBezTo>
                  <a:cubicBezTo>
                    <a:pt x="70" y="82"/>
                    <a:pt x="71" y="81"/>
                    <a:pt x="7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7" name="Freeform: Shape 20"/>
            <p:cNvSpPr>
              <a:spLocks/>
            </p:cNvSpPr>
            <p:nvPr/>
          </p:nvSpPr>
          <p:spPr bwMode="auto">
            <a:xfrm>
              <a:off x="10680701" y="1806576"/>
              <a:ext cx="65088" cy="68263"/>
            </a:xfrm>
            <a:custGeom>
              <a:avLst/>
              <a:gdLst>
                <a:gd name="T0" fmla="*/ 9 w 17"/>
                <a:gd name="T1" fmla="*/ 18 h 18"/>
                <a:gd name="T2" fmla="*/ 0 w 17"/>
                <a:gd name="T3" fmla="*/ 9 h 18"/>
                <a:gd name="T4" fmla="*/ 9 w 17"/>
                <a:gd name="T5" fmla="*/ 0 h 18"/>
                <a:gd name="T6" fmla="*/ 17 w 17"/>
                <a:gd name="T7" fmla="*/ 9 h 18"/>
                <a:gd name="T8" fmla="*/ 9 w 17"/>
                <a:gd name="T9" fmla="*/ 18 h 18"/>
                <a:gd name="T10" fmla="*/ 9 w 17"/>
                <a:gd name="T11" fmla="*/ 4 h 18"/>
                <a:gd name="T12" fmla="*/ 4 w 17"/>
                <a:gd name="T13" fmla="*/ 9 h 18"/>
                <a:gd name="T14" fmla="*/ 9 w 17"/>
                <a:gd name="T15" fmla="*/ 14 h 18"/>
                <a:gd name="T16" fmla="*/ 13 w 17"/>
                <a:gd name="T17" fmla="*/ 9 h 18"/>
                <a:gd name="T18" fmla="*/ 9 w 17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3" y="12"/>
                    <a:pt x="13" y="9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8" name="Freeform: Shape 21"/>
            <p:cNvSpPr>
              <a:spLocks/>
            </p:cNvSpPr>
            <p:nvPr/>
          </p:nvSpPr>
          <p:spPr bwMode="auto">
            <a:xfrm>
              <a:off x="10768013" y="1806576"/>
              <a:ext cx="68263" cy="68263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4 h 18"/>
                <a:gd name="T12" fmla="*/ 4 w 18"/>
                <a:gd name="T13" fmla="*/ 9 h 18"/>
                <a:gd name="T14" fmla="*/ 9 w 18"/>
                <a:gd name="T15" fmla="*/ 14 h 18"/>
                <a:gd name="T16" fmla="*/ 14 w 18"/>
                <a:gd name="T17" fmla="*/ 9 h 18"/>
                <a:gd name="T18" fmla="*/ 9 w 18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9" name="Freeform: Shape 22"/>
            <p:cNvSpPr>
              <a:spLocks/>
            </p:cNvSpPr>
            <p:nvPr/>
          </p:nvSpPr>
          <p:spPr bwMode="auto">
            <a:xfrm>
              <a:off x="10855326" y="1806576"/>
              <a:ext cx="66675" cy="68263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4 h 18"/>
                <a:gd name="T12" fmla="*/ 4 w 18"/>
                <a:gd name="T13" fmla="*/ 9 h 18"/>
                <a:gd name="T14" fmla="*/ 9 w 18"/>
                <a:gd name="T15" fmla="*/ 14 h 18"/>
                <a:gd name="T16" fmla="*/ 14 w 18"/>
                <a:gd name="T17" fmla="*/ 9 h 18"/>
                <a:gd name="T18" fmla="*/ 9 w 18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9536" y="1590423"/>
            <a:ext cx="2666968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39316" y="1278200"/>
            <a:ext cx="290525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41" y="4543233"/>
            <a:ext cx="236154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2857" y="5032952"/>
            <a:ext cx="3550307" cy="1508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9053" y="2772201"/>
            <a:ext cx="205597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US" sz="3733" b="1" dirty="0">
              <a:solidFill>
                <a:srgbClr val="FF0000"/>
              </a:solidFill>
            </a:endParaRPr>
          </a:p>
        </p:txBody>
      </p:sp>
      <p:grpSp>
        <p:nvGrpSpPr>
          <p:cNvPr id="75" name="Group 5"/>
          <p:cNvGrpSpPr/>
          <p:nvPr/>
        </p:nvGrpSpPr>
        <p:grpSpPr>
          <a:xfrm>
            <a:off x="2907998" y="3063637"/>
            <a:ext cx="1058821" cy="427857"/>
            <a:chOff x="2894176" y="3704601"/>
            <a:chExt cx="1058821" cy="427857"/>
          </a:xfrm>
        </p:grpSpPr>
        <p:cxnSp>
          <p:nvCxnSpPr>
            <p:cNvPr id="76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15"/>
          <p:cNvGrpSpPr/>
          <p:nvPr/>
        </p:nvGrpSpPr>
        <p:grpSpPr>
          <a:xfrm>
            <a:off x="2406415" y="2768878"/>
            <a:ext cx="452439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79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0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1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59535" y="2577028"/>
            <a:ext cx="2292185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rgbClr val="00206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9886413" y="2722225"/>
            <a:ext cx="2316751" cy="1508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0" name="Group 5"/>
          <p:cNvGrpSpPr/>
          <p:nvPr/>
        </p:nvGrpSpPr>
        <p:grpSpPr>
          <a:xfrm flipH="1">
            <a:off x="8218819" y="3515670"/>
            <a:ext cx="1150091" cy="427857"/>
            <a:chOff x="2894176" y="3704601"/>
            <a:chExt cx="1058821" cy="427857"/>
          </a:xfrm>
        </p:grpSpPr>
        <p:cxnSp>
          <p:nvCxnSpPr>
            <p:cNvPr id="111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5"/>
          <p:cNvGrpSpPr/>
          <p:nvPr/>
        </p:nvGrpSpPr>
        <p:grpSpPr>
          <a:xfrm flipH="1">
            <a:off x="9381942" y="3252536"/>
            <a:ext cx="491439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114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15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16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121" name="Group 3"/>
          <p:cNvGrpSpPr/>
          <p:nvPr/>
        </p:nvGrpSpPr>
        <p:grpSpPr>
          <a:xfrm rot="10800000" flipH="1">
            <a:off x="3118064" y="5300495"/>
            <a:ext cx="1163703" cy="301379"/>
            <a:chOff x="3000375" y="4042161"/>
            <a:chExt cx="1163703" cy="301378"/>
          </a:xfrm>
          <a:solidFill>
            <a:schemeClr val="accent2"/>
          </a:solidFill>
        </p:grpSpPr>
        <p:cxnSp>
          <p:nvCxnSpPr>
            <p:cNvPr id="122" name="Straight Connector 38"/>
            <p:cNvCxnSpPr/>
            <p:nvPr/>
          </p:nvCxnSpPr>
          <p:spPr>
            <a:xfrm rot="10800000">
              <a:off x="3862700" y="4042161"/>
              <a:ext cx="301378" cy="301378"/>
            </a:xfrm>
            <a:prstGeom prst="line">
              <a:avLst/>
            </a:prstGeom>
            <a:grpFill/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39"/>
            <p:cNvCxnSpPr/>
            <p:nvPr/>
          </p:nvCxnSpPr>
          <p:spPr>
            <a:xfrm flipH="1">
              <a:off x="3000375" y="4050707"/>
              <a:ext cx="870870" cy="0"/>
            </a:xfrm>
            <a:prstGeom prst="straightConnector1">
              <a:avLst/>
            </a:prstGeom>
            <a:grpFill/>
            <a:ln w="22225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6"/>
          <p:cNvGrpSpPr/>
          <p:nvPr/>
        </p:nvGrpSpPr>
        <p:grpSpPr>
          <a:xfrm>
            <a:off x="2592727" y="5381720"/>
            <a:ext cx="461527" cy="440307"/>
            <a:chOff x="4849813" y="501081"/>
            <a:chExt cx="1104900" cy="1054100"/>
          </a:xfrm>
          <a:solidFill>
            <a:schemeClr val="accent2"/>
          </a:solidFill>
        </p:grpSpPr>
        <p:sp>
          <p:nvSpPr>
            <p:cNvPr id="125" name="Freeform: Shape 23"/>
            <p:cNvSpPr>
              <a:spLocks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6" name="Freeform: Shape 24"/>
            <p:cNvSpPr>
              <a:spLocks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7" name="Freeform: Shape 25"/>
            <p:cNvSpPr>
              <a:spLocks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8" name="Freeform: Shape 26"/>
            <p:cNvSpPr>
              <a:spLocks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9" name="Freeform: Shape 27"/>
            <p:cNvSpPr>
              <a:spLocks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30" name="Freeform: Shape 28"/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0" y="5304361"/>
            <a:ext cx="247350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667" b="1" dirty="0">
              <a:solidFill>
                <a:srgbClr val="002060"/>
              </a:solidFill>
            </a:endParaRPr>
          </a:p>
        </p:txBody>
      </p:sp>
      <p:grpSp>
        <p:nvGrpSpPr>
          <p:cNvPr id="132" name="Group 6"/>
          <p:cNvGrpSpPr/>
          <p:nvPr/>
        </p:nvGrpSpPr>
        <p:grpSpPr>
          <a:xfrm>
            <a:off x="6387445" y="1725518"/>
            <a:ext cx="83410" cy="332243"/>
            <a:chOff x="2410191" y="3562411"/>
            <a:chExt cx="1305001" cy="332242"/>
          </a:xfrm>
        </p:grpSpPr>
        <p:cxnSp>
          <p:nvCxnSpPr>
            <p:cNvPr id="133" name="Straight Connector 32"/>
            <p:cNvCxnSpPr/>
            <p:nvPr/>
          </p:nvCxnSpPr>
          <p:spPr>
            <a:xfrm flipH="1" flipV="1">
              <a:off x="3391258" y="3570719"/>
              <a:ext cx="323934" cy="323934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33"/>
            <p:cNvCxnSpPr/>
            <p:nvPr/>
          </p:nvCxnSpPr>
          <p:spPr>
            <a:xfrm flipH="1">
              <a:off x="2410191" y="3562411"/>
              <a:ext cx="1002430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4637040" y="1244156"/>
            <a:ext cx="350081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667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89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3" grpId="0"/>
      <p:bldP spid="4" grpId="0"/>
      <p:bldP spid="5" grpId="0"/>
      <p:bldP spid="6" grpId="0"/>
      <p:bldP spid="7" grpId="0"/>
      <p:bldP spid="82" grpId="0"/>
      <p:bldP spid="109" grpId="0"/>
      <p:bldP spid="131" grpId="0"/>
      <p:bldP spid="1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6"/>
          <p:cNvSpPr txBox="1"/>
          <p:nvPr/>
        </p:nvSpPr>
        <p:spPr>
          <a:xfrm>
            <a:off x="457875" y="402487"/>
            <a:ext cx="655949" cy="707887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5333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III. </a:t>
            </a:r>
            <a:r>
              <a:rPr lang="en-US" altLang="zh-CN" sz="5333" b="1" dirty="0">
                <a:solidFill>
                  <a:srgbClr val="FF0000"/>
                </a:solidFill>
                <a:latin typeface="Constantia" panose="02030602050306030303" pitchFamily="18" charset="0"/>
              </a:rPr>
              <a:t>TỔNG KẾT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1412776"/>
            <a:ext cx="4394796" cy="4652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74" y="1412776"/>
            <a:ext cx="4030013" cy="3064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71792" y="1529086"/>
            <a:ext cx="4097446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  <a:tabLst>
                <a:tab pos="4504154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67"/>
              </a:spcAft>
              <a:tabLst>
                <a:tab pos="4504154" algn="l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714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7846" y="2307885"/>
            <a:ext cx="5720862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/>
                <a:solidFill>
                  <a:srgbClr val="FF0000"/>
                </a:solidFill>
              </a:rPr>
              <a:t>IV. </a:t>
            </a:r>
            <a:r>
              <a:rPr lang="en-US" sz="7200" b="1" u="sng" dirty="0" smtClean="0">
                <a:ln/>
                <a:solidFill>
                  <a:srgbClr val="FF0000"/>
                </a:solidFill>
              </a:rPr>
              <a:t>LUYỆN </a:t>
            </a:r>
            <a:r>
              <a:rPr lang="en-US" sz="7200" b="1" u="sng" dirty="0" smtClean="0">
                <a:ln/>
                <a:solidFill>
                  <a:srgbClr val="FF0000"/>
                </a:solidFill>
              </a:rPr>
              <a:t>TẬP</a:t>
            </a:r>
            <a:endParaRPr lang="en-US" sz="7200" b="1" u="sng" dirty="0">
              <a:ln/>
              <a:solidFill>
                <a:srgbClr val="FF0000"/>
              </a:solidFill>
            </a:endParaRPr>
          </a:p>
        </p:txBody>
      </p:sp>
      <p:pic>
        <p:nvPicPr>
          <p:cNvPr id="6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97" y="1955103"/>
            <a:ext cx="3667533" cy="31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3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01203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61" y="336946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1" y="46899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815585" y="1758589"/>
            <a:ext cx="2266133" cy="3526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2" y="-139742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5" y="-2074054"/>
            <a:ext cx="2397137" cy="411979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69" y="280265"/>
            <a:ext cx="4956731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5" cy="2318591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6" y="3538423"/>
            <a:ext cx="1152193" cy="7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8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12" y="5278260"/>
            <a:ext cx="8698347" cy="15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47242" y="5585008"/>
            <a:ext cx="801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les Darwin - Nhà Bác học không ngừng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7" y="209551"/>
            <a:ext cx="167890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1" y="2834334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3" y="1713153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3" y="2493038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4" y="1599191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8" y="3262185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1" y="1713151"/>
            <a:ext cx="1934848" cy="332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7" y="3206951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2" y="600892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9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494635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3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1" y="634103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6" y="5006579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2" y="6320975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3713" y="2284657"/>
            <a:ext cx="712070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7795" y="4485118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 ý </a:t>
            </a:r>
            <a:r>
              <a:rPr lang="en-US" sz="3200" b="1" dirty="0" err="1">
                <a:solidFill>
                  <a:srgbClr val="0000FF"/>
                </a:solidFill>
              </a:rPr>
              <a:t>kiến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21" y="2"/>
            <a:ext cx="1806431" cy="3432220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4179" y="1770255"/>
            <a:ext cx="7200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6797" y="3842203"/>
            <a:ext cx="7615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246207" y="-9427"/>
            <a:ext cx="1769764" cy="3559369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7648" y="1865828"/>
            <a:ext cx="681675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733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1531" y="4742907"/>
            <a:ext cx="951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7" y="2"/>
            <a:ext cx="1732044" cy="3773516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0455" y="1901168"/>
            <a:ext cx="662473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3682185"/>
            <a:ext cx="8725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691" y="1934048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7" y="3909054"/>
            <a:ext cx="836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9" y="134985"/>
            <a:ext cx="1921689" cy="3102833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0446" y="2238553"/>
            <a:ext cx="8007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649" y="3909053"/>
            <a:ext cx="7872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1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7701" y="2309628"/>
            <a:ext cx="8067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7862" y="4101075"/>
            <a:ext cx="2899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1" y="280401"/>
            <a:ext cx="1892555" cy="3148600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8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2" y="1699253"/>
            <a:ext cx="1300699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8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30" y="2781301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3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1" y="3091085"/>
            <a:ext cx="1510275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47595" y="2180861"/>
            <a:ext cx="81609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400" b="1" spc="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VNI-Yahoo" panose="00000400000000000000" pitchFamily="2" charset="0"/>
                <a:ea typeface="华康雅宋体W9(P)" panose="02020900000000000000" pitchFamily="18" charset="-122"/>
                <a:sym typeface="微软雅黑" pitchFamily="34" charset="-122"/>
              </a:rPr>
              <a:t>Thank you!</a:t>
            </a:r>
            <a:endParaRPr lang="zh-CN" altLang="en-US" sz="6400" b="1" spc="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VNI-Yahoo" panose="00000400000000000000" pitchFamily="2" charset="0"/>
              <a:ea typeface="华康雅宋体W9(P)" panose="02020900000000000000" pitchFamily="18" charset="-122"/>
              <a:sym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3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24404" y="845423"/>
            <a:ext cx="7934704" cy="4636285"/>
            <a:chOff x="4079776" y="883635"/>
            <a:chExt cx="7488832" cy="3840427"/>
          </a:xfrm>
        </p:grpSpPr>
        <p:sp>
          <p:nvSpPr>
            <p:cNvPr id="3" name="Cloud 2"/>
            <p:cNvSpPr/>
            <p:nvPr/>
          </p:nvSpPr>
          <p:spPr>
            <a:xfrm>
              <a:off x="4079776" y="883635"/>
              <a:ext cx="7488832" cy="3840427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96819" y="1538758"/>
              <a:ext cx="6472891" cy="2523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200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Em</a:t>
              </a:r>
              <a:r>
                <a:rPr lang="en-US" sz="3200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có</a:t>
              </a:r>
              <a:r>
                <a:rPr lang="en-US" sz="3200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biết</a:t>
              </a:r>
              <a:r>
                <a:rPr lang="en-US" sz="3200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câu</a:t>
              </a:r>
              <a:r>
                <a:rPr lang="en-US" sz="3200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chuyện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“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Đác-uyn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–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Nhà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bác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học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không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ngừng</a:t>
              </a:r>
              <a:r>
                <a:rPr lang="en-US" sz="3200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học</a:t>
              </a:r>
              <a:r>
                <a:rPr lang="en-US" sz="3200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”…? </a:t>
              </a:r>
              <a:endParaRPr lang="en-US" sz="3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32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2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Đác-uyn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sz="32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?... </a:t>
              </a:r>
            </a:p>
            <a:p>
              <a:pPr lvl="0"/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tri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ý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692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1283053" y="888275"/>
            <a:ext cx="9697077" cy="4359059"/>
          </a:xfrm>
          <a:prstGeom prst="round2DiagRect">
            <a:avLst/>
          </a:prstGeom>
          <a:solidFill>
            <a:srgbClr val="FAED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XH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0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437376" y="2763520"/>
            <a:ext cx="5754624" cy="4094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点击输入文档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382" y="1041096"/>
            <a:ext cx="12167793" cy="2031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 err="1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5333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73-74</a:t>
            </a:r>
          </a:p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HỌC – </a:t>
            </a:r>
            <a:r>
              <a:rPr lang="en-US" sz="5333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THÚ VUI BỔ ÍCH</a:t>
            </a:r>
            <a:endParaRPr lang="en-US" sz="53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3766" y="4067374"/>
            <a:ext cx="5500542" cy="70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733" b="1" i="1" dirty="0" err="1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733" b="1" i="1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733" b="1" i="1" dirty="0" smtClean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733" b="1" dirty="0">
              <a:ln w="0"/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284248" y="4557821"/>
            <a:ext cx="3082426" cy="2498488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460" y="104820"/>
            <a:ext cx="1921132" cy="21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1331" y="2165547"/>
            <a:ext cx="507427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 </a:t>
            </a:r>
            <a:endParaRPr lang="en-US" sz="5400" b="1" dirty="0">
              <a:ln/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01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4" y="553132"/>
            <a:ext cx="9280901" cy="5188792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96123"/>
            <a:ext cx="3880337" cy="2221456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7" y="424896"/>
            <a:ext cx="2108714" cy="3846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8452" y="2307885"/>
            <a:ext cx="7185557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/>
                <a:solidFill>
                  <a:srgbClr val="FF0000"/>
                </a:solidFill>
              </a:rPr>
              <a:t>I. </a:t>
            </a:r>
            <a:r>
              <a:rPr lang="en-US" sz="6000" b="1" u="sng" dirty="0" smtClean="0">
                <a:ln/>
                <a:solidFill>
                  <a:srgbClr val="FF0000"/>
                </a:solidFill>
              </a:rPr>
              <a:t>TRI THỨC NGỮ VĂN</a:t>
            </a:r>
            <a:endParaRPr lang="en-US" sz="6000" b="1" u="sng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00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"/>
          <p:cNvGrpSpPr/>
          <p:nvPr/>
        </p:nvGrpSpPr>
        <p:grpSpPr>
          <a:xfrm>
            <a:off x="470222" y="402487"/>
            <a:ext cx="3993596" cy="707887"/>
            <a:chOff x="1738392" y="1477689"/>
            <a:chExt cx="3652659" cy="707886"/>
          </a:xfrm>
        </p:grpSpPr>
        <p:sp>
          <p:nvSpPr>
            <p:cNvPr id="24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01.</a:t>
              </a:r>
            </a:p>
          </p:txBody>
        </p:sp>
        <p:sp>
          <p:nvSpPr>
            <p:cNvPr id="26" name="TextBox 8"/>
            <p:cNvSpPr txBox="1"/>
            <p:nvPr/>
          </p:nvSpPr>
          <p:spPr>
            <a:xfrm>
              <a:off x="2084428" y="1815903"/>
              <a:ext cx="3306623" cy="28803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algn="ctr"/>
              <a:r>
                <a:rPr lang="en-US" altLang="zh-CN" sz="3733" b="1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KHÁI NIỆM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9" y="135706"/>
            <a:ext cx="1044961" cy="9025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943" y="2207621"/>
            <a:ext cx="3605348" cy="2880273"/>
            <a:chOff x="117566" y="1802672"/>
            <a:chExt cx="3605348" cy="2880273"/>
          </a:xfrm>
        </p:grpSpPr>
        <p:sp>
          <p:nvSpPr>
            <p:cNvPr id="67" name="Freeform: Shape 10"/>
            <p:cNvSpPr>
              <a:spLocks/>
            </p:cNvSpPr>
            <p:nvPr/>
          </p:nvSpPr>
          <p:spPr bwMode="auto">
            <a:xfrm rot="10800000" flipH="1">
              <a:off x="117566" y="1802672"/>
              <a:ext cx="3605348" cy="2668285"/>
            </a:xfrm>
            <a:custGeom>
              <a:avLst/>
              <a:gdLst>
                <a:gd name="T0" fmla="*/ 3245 w 3756"/>
                <a:gd name="T1" fmla="*/ 0 h 1385"/>
                <a:gd name="T2" fmla="*/ 0 w 3756"/>
                <a:gd name="T3" fmla="*/ 0 h 1385"/>
                <a:gd name="T4" fmla="*/ 0 w 3756"/>
                <a:gd name="T5" fmla="*/ 1384 h 1385"/>
                <a:gd name="T6" fmla="*/ 3245 w 3756"/>
                <a:gd name="T7" fmla="*/ 1384 h 1385"/>
                <a:gd name="T8" fmla="*/ 3755 w 3756"/>
                <a:gd name="T9" fmla="*/ 692 h 1385"/>
                <a:gd name="T10" fmla="*/ 3245 w 3756"/>
                <a:gd name="T11" fmla="*/ 0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6" h="1385">
                  <a:moveTo>
                    <a:pt x="3245" y="0"/>
                  </a:moveTo>
                  <a:lnTo>
                    <a:pt x="0" y="0"/>
                  </a:lnTo>
                  <a:lnTo>
                    <a:pt x="0" y="1384"/>
                  </a:lnTo>
                  <a:lnTo>
                    <a:pt x="3245" y="1384"/>
                  </a:lnTo>
                  <a:lnTo>
                    <a:pt x="3755" y="692"/>
                  </a:lnTo>
                  <a:lnTo>
                    <a:pt x="3245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02" y="1820623"/>
              <a:ext cx="316835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VB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01292" y="1691070"/>
            <a:ext cx="8003846" cy="4148070"/>
            <a:chOff x="1805215" y="1777143"/>
            <a:chExt cx="9530655" cy="4148070"/>
          </a:xfrm>
        </p:grpSpPr>
        <p:sp>
          <p:nvSpPr>
            <p:cNvPr id="72" name="Freeform: Shape 10"/>
            <p:cNvSpPr>
              <a:spLocks/>
            </p:cNvSpPr>
            <p:nvPr/>
          </p:nvSpPr>
          <p:spPr bwMode="auto">
            <a:xfrm>
              <a:off x="1805215" y="1777143"/>
              <a:ext cx="9530655" cy="3931326"/>
            </a:xfrm>
            <a:custGeom>
              <a:avLst/>
              <a:gdLst>
                <a:gd name="T0" fmla="*/ 3245 w 3756"/>
                <a:gd name="T1" fmla="*/ 0 h 1385"/>
                <a:gd name="T2" fmla="*/ 0 w 3756"/>
                <a:gd name="T3" fmla="*/ 0 h 1385"/>
                <a:gd name="T4" fmla="*/ 0 w 3756"/>
                <a:gd name="T5" fmla="*/ 1384 h 1385"/>
                <a:gd name="T6" fmla="*/ 3245 w 3756"/>
                <a:gd name="T7" fmla="*/ 1384 h 1385"/>
                <a:gd name="T8" fmla="*/ 3755 w 3756"/>
                <a:gd name="T9" fmla="*/ 692 h 1385"/>
                <a:gd name="T10" fmla="*/ 3245 w 3756"/>
                <a:gd name="T11" fmla="*/ 0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6" h="1385">
                  <a:moveTo>
                    <a:pt x="3245" y="0"/>
                  </a:moveTo>
                  <a:lnTo>
                    <a:pt x="0" y="0"/>
                  </a:lnTo>
                  <a:lnTo>
                    <a:pt x="0" y="1384"/>
                  </a:lnTo>
                  <a:lnTo>
                    <a:pt x="3245" y="1384"/>
                  </a:lnTo>
                  <a:lnTo>
                    <a:pt x="3755" y="692"/>
                  </a:lnTo>
                  <a:lnTo>
                    <a:pt x="3245" y="0"/>
                  </a:lnTo>
                </a:path>
              </a:pathLst>
            </a:custGeom>
            <a:solidFill>
              <a:srgbClr val="A0E1FE"/>
            </a:solidFill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05216" y="1954895"/>
              <a:ext cx="8330150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hay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65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1535</Words>
  <Application>Microsoft Office PowerPoint</Application>
  <PresentationFormat>Custom</PresentationFormat>
  <Paragraphs>162</Paragraphs>
  <Slides>39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lg2</cp:lastModifiedBy>
  <cp:revision>24</cp:revision>
  <dcterms:created xsi:type="dcterms:W3CDTF">2022-06-27T02:41:14Z</dcterms:created>
  <dcterms:modified xsi:type="dcterms:W3CDTF">2023-01-09T14:49:48Z</dcterms:modified>
</cp:coreProperties>
</file>