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09" r:id="rId2"/>
    <p:sldId id="310" r:id="rId3"/>
    <p:sldId id="294" r:id="rId4"/>
    <p:sldId id="313" r:id="rId5"/>
    <p:sldId id="311" r:id="rId6"/>
    <p:sldId id="315" r:id="rId7"/>
    <p:sldId id="318" r:id="rId8"/>
    <p:sldId id="331" r:id="rId9"/>
    <p:sldId id="316" r:id="rId10"/>
    <p:sldId id="319" r:id="rId11"/>
    <p:sldId id="332" r:id="rId12"/>
    <p:sldId id="333" r:id="rId13"/>
    <p:sldId id="314" r:id="rId14"/>
    <p:sldId id="334" r:id="rId15"/>
    <p:sldId id="325" r:id="rId16"/>
    <p:sldId id="323" r:id="rId17"/>
    <p:sldId id="324" r:id="rId18"/>
    <p:sldId id="322" r:id="rId19"/>
    <p:sldId id="312" r:id="rId20"/>
    <p:sldId id="329" r:id="rId21"/>
    <p:sldId id="33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5" autoAdjust="0"/>
    <p:restoredTop sz="94660"/>
  </p:normalViewPr>
  <p:slideViewPr>
    <p:cSldViewPr>
      <p:cViewPr varScale="1">
        <p:scale>
          <a:sx n="69" d="100"/>
          <a:sy n="69" d="100"/>
        </p:scale>
        <p:origin x="1314" y="4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920115-A43F-44F6-A66C-6411080EF04E}" type="datetimeFigureOut">
              <a:rPr lang="en-US" smtClean="0"/>
              <a:t>11/25/2024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6AF566-62FF-421C-A6C5-0B3CFCD65F9B}" type="slidenum">
              <a:rPr lang="en-US" smtClean="0"/>
              <a:t>‹#›</a:t>
            </a:fld>
            <a:endParaRPr lang="en-US"/>
          </a:p>
        </p:txBody>
      </p:sp>
    </p:spTree>
    <p:extLst>
      <p:ext uri="{BB962C8B-B14F-4D97-AF65-F5344CB8AC3E}">
        <p14:creationId xmlns:p14="http://schemas.microsoft.com/office/powerpoint/2010/main" val="3080198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6AF566-62FF-421C-A6C5-0B3CFCD65F9B}" type="slidenum">
              <a:rPr lang="en-US" smtClean="0"/>
              <a:t>14</a:t>
            </a:fld>
            <a:endParaRPr lang="en-US"/>
          </a:p>
        </p:txBody>
      </p:sp>
    </p:spTree>
    <p:extLst>
      <p:ext uri="{BB962C8B-B14F-4D97-AF65-F5344CB8AC3E}">
        <p14:creationId xmlns:p14="http://schemas.microsoft.com/office/powerpoint/2010/main" val="2182128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5721927"/>
            <a:ext cx="9144000" cy="1143000"/>
          </a:xfrm>
        </p:spPr>
        <p:txBody>
          <a:bodyPr>
            <a:normAutofit/>
          </a:bodyPr>
          <a:lstStyle/>
          <a:p>
            <a:r>
              <a:rPr lang="en-US" sz="3200" b="1" dirty="0" err="1" smtClean="0">
                <a:solidFill>
                  <a:srgbClr val="FF0000"/>
                </a:solidFill>
                <a:latin typeface="Times New Roman" pitchFamily="18" charset="0"/>
                <a:cs typeface="Times New Roman" pitchFamily="18" charset="0"/>
              </a:rPr>
              <a:t>Sơ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đồ</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lịch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sử</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Ấn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Độ</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từ</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thời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đại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đến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vương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triều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Hồi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giáo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Đê</a:t>
            </a:r>
            <a:r>
              <a:rPr lang="en-US" sz="3200" b="1" dirty="0" smtClean="0">
                <a:solidFill>
                  <a:srgbClr val="FF0000"/>
                </a:solidFill>
                <a:latin typeface="Times New Roman" pitchFamily="18" charset="0"/>
                <a:cs typeface="Times New Roman" pitchFamily="18" charset="0"/>
              </a:rPr>
              <a:t>-li</a:t>
            </a:r>
            <a:endParaRPr lang="en-US" sz="3200" b="1"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308" y="3733800"/>
            <a:ext cx="9712326"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276600"/>
            <a:ext cx="793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0" y="1706940"/>
            <a:ext cx="2514600" cy="1569660"/>
          </a:xfrm>
          <a:prstGeom prst="rect">
            <a:avLst/>
          </a:prstGeom>
          <a:noFill/>
          <a:ln w="38100">
            <a:solidFill>
              <a:srgbClr val="7030A0"/>
            </a:solidFill>
          </a:ln>
        </p:spPr>
        <p:txBody>
          <a:bodyPr wrap="square" rtlCol="0">
            <a:spAutoFit/>
          </a:bodyPr>
          <a:lstStyle/>
          <a:p>
            <a:r>
              <a:rPr lang="en-US" sz="2400" b="1" dirty="0" err="1" smtClean="0">
                <a:solidFill>
                  <a:srgbClr val="0033CC"/>
                </a:solidFill>
                <a:latin typeface="Times New Roman" pitchFamily="18" charset="0"/>
                <a:cs typeface="Times New Roman" pitchFamily="18" charset="0"/>
              </a:rPr>
              <a:t>Các</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quốc</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gia</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thành</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thị</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của</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người</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Đra</a:t>
            </a:r>
            <a:r>
              <a:rPr lang="en-US" sz="2400" b="1" dirty="0" smtClean="0">
                <a:solidFill>
                  <a:srgbClr val="0033CC"/>
                </a:solidFill>
                <a:latin typeface="Times New Roman" pitchFamily="18" charset="0"/>
                <a:cs typeface="Times New Roman" pitchFamily="18" charset="0"/>
              </a:rPr>
              <a:t>-vi-</a:t>
            </a:r>
            <a:r>
              <a:rPr lang="en-US" sz="2400" b="1" dirty="0" err="1" smtClean="0">
                <a:solidFill>
                  <a:srgbClr val="0033CC"/>
                </a:solidFill>
                <a:latin typeface="Times New Roman" pitchFamily="18" charset="0"/>
                <a:cs typeface="Times New Roman" pitchFamily="18" charset="0"/>
              </a:rPr>
              <a:t>đa</a:t>
            </a:r>
            <a:r>
              <a:rPr lang="en-US" sz="2400" b="1" dirty="0" smtClean="0">
                <a:solidFill>
                  <a:srgbClr val="0033CC"/>
                </a:solidFill>
                <a:latin typeface="Times New Roman" pitchFamily="18" charset="0"/>
                <a:cs typeface="Times New Roman" pitchFamily="18" charset="0"/>
              </a:rPr>
              <a:t>- 2500 TCN</a:t>
            </a:r>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241964"/>
            <a:ext cx="793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7907053" y="2545417"/>
            <a:ext cx="107555" cy="1669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2667000" y="1706940"/>
            <a:ext cx="2514600" cy="1569660"/>
          </a:xfrm>
          <a:prstGeom prst="rect">
            <a:avLst/>
          </a:prstGeom>
          <a:noFill/>
          <a:ln w="38100">
            <a:solidFill>
              <a:srgbClr val="7030A0"/>
            </a:solidFill>
          </a:ln>
        </p:spPr>
        <p:txBody>
          <a:bodyPr wrap="square" rtlCol="0">
            <a:spAutoFit/>
          </a:bodyPr>
          <a:lstStyle/>
          <a:p>
            <a:r>
              <a:rPr lang="en-US" sz="2400" b="1" dirty="0" err="1" smtClean="0">
                <a:solidFill>
                  <a:srgbClr val="0033CC"/>
                </a:solidFill>
                <a:latin typeface="Times New Roman" pitchFamily="18" charset="0"/>
                <a:cs typeface="Times New Roman" pitchFamily="18" charset="0"/>
              </a:rPr>
              <a:t>Các</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quốc</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gia</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của</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người</a:t>
            </a:r>
            <a:r>
              <a:rPr lang="en-US" sz="2400" b="1" dirty="0" smtClean="0">
                <a:solidFill>
                  <a:srgbClr val="0033CC"/>
                </a:solidFill>
                <a:latin typeface="Times New Roman" pitchFamily="18" charset="0"/>
                <a:cs typeface="Times New Roman" pitchFamily="18" charset="0"/>
              </a:rPr>
              <a:t> A-</a:t>
            </a:r>
            <a:r>
              <a:rPr lang="en-US" sz="2400" b="1" dirty="0" err="1" smtClean="0">
                <a:solidFill>
                  <a:srgbClr val="0033CC"/>
                </a:solidFill>
                <a:latin typeface="Times New Roman" pitchFamily="18" charset="0"/>
                <a:cs typeface="Times New Roman" pitchFamily="18" charset="0"/>
              </a:rPr>
              <a:t>ri</a:t>
            </a:r>
            <a:r>
              <a:rPr lang="en-US" sz="2400" b="1" dirty="0" smtClean="0">
                <a:solidFill>
                  <a:srgbClr val="0033CC"/>
                </a:solidFill>
                <a:latin typeface="Times New Roman" pitchFamily="18" charset="0"/>
                <a:cs typeface="Times New Roman" pitchFamily="18" charset="0"/>
              </a:rPr>
              <a:t>-an- </a:t>
            </a:r>
            <a:r>
              <a:rPr lang="en-US" sz="2400" b="1" dirty="0">
                <a:solidFill>
                  <a:srgbClr val="0033CC"/>
                </a:solidFill>
                <a:latin typeface="Times New Roman" pitchFamily="18" charset="0"/>
                <a:cs typeface="Times New Roman" pitchFamily="18" charset="0"/>
              </a:rPr>
              <a:t>1</a:t>
            </a:r>
            <a:r>
              <a:rPr lang="en-US" sz="2400" b="1" dirty="0" smtClean="0">
                <a:solidFill>
                  <a:srgbClr val="0033CC"/>
                </a:solidFill>
                <a:latin typeface="Times New Roman" pitchFamily="18" charset="0"/>
                <a:cs typeface="Times New Roman" pitchFamily="18" charset="0"/>
              </a:rPr>
              <a:t>500 TCN</a:t>
            </a:r>
          </a:p>
          <a:p>
            <a:endParaRPr lang="en-US" sz="2400" b="1" dirty="0" smtClean="0">
              <a:solidFill>
                <a:srgbClr val="0033CC"/>
              </a:solidFill>
              <a:latin typeface="Times New Roman" pitchFamily="18" charset="0"/>
              <a:cs typeface="Times New Roman" pitchFamily="18" charset="0"/>
            </a:endParaRPr>
          </a:p>
        </p:txBody>
      </p:sp>
      <p:sp>
        <p:nvSpPr>
          <p:cNvPr id="10" name="TextBox 9"/>
          <p:cNvSpPr txBox="1"/>
          <p:nvPr/>
        </p:nvSpPr>
        <p:spPr>
          <a:xfrm>
            <a:off x="5417127" y="4558150"/>
            <a:ext cx="2514600" cy="830997"/>
          </a:xfrm>
          <a:prstGeom prst="rect">
            <a:avLst/>
          </a:prstGeom>
          <a:noFill/>
          <a:ln w="38100">
            <a:solidFill>
              <a:srgbClr val="7030A0"/>
            </a:solidFill>
          </a:ln>
        </p:spPr>
        <p:txBody>
          <a:bodyPr wrap="square" rtlCol="0">
            <a:spAutoFit/>
          </a:bodyPr>
          <a:lstStyle/>
          <a:p>
            <a:r>
              <a:rPr lang="en-US" sz="2400" b="1" dirty="0" err="1" smtClean="0">
                <a:solidFill>
                  <a:srgbClr val="0033CC"/>
                </a:solidFill>
                <a:latin typeface="Times New Roman" pitchFamily="18" charset="0"/>
                <a:cs typeface="Times New Roman" pitchFamily="18" charset="0"/>
              </a:rPr>
              <a:t>Vương</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triều</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Gúp</a:t>
            </a:r>
            <a:r>
              <a:rPr lang="en-US" sz="2400" b="1" dirty="0" smtClean="0">
                <a:solidFill>
                  <a:srgbClr val="0033CC"/>
                </a:solidFill>
                <a:latin typeface="Times New Roman" pitchFamily="18" charset="0"/>
                <a:cs typeface="Times New Roman" pitchFamily="18" charset="0"/>
              </a:rPr>
              <a:t>-ta 320-535</a:t>
            </a:r>
          </a:p>
        </p:txBody>
      </p: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7127" y="3865421"/>
            <a:ext cx="125260" cy="72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6629400" y="1714419"/>
            <a:ext cx="2438400" cy="1200329"/>
          </a:xfrm>
          <a:prstGeom prst="rect">
            <a:avLst/>
          </a:prstGeom>
          <a:solidFill>
            <a:srgbClr val="FFFF00"/>
          </a:solidFill>
          <a:ln w="38100">
            <a:solidFill>
              <a:srgbClr val="7030A0"/>
            </a:solidFill>
          </a:ln>
        </p:spPr>
        <p:txBody>
          <a:bodyPr wrap="square" rtlCol="0">
            <a:spAutoFit/>
          </a:bodyPr>
          <a:lstStyle/>
          <a:p>
            <a:r>
              <a:rPr lang="en-US" sz="2400" b="1" dirty="0" err="1" smtClean="0">
                <a:solidFill>
                  <a:srgbClr val="0033CC"/>
                </a:solidFill>
                <a:latin typeface="Times New Roman" pitchFamily="18" charset="0"/>
                <a:cs typeface="Times New Roman" pitchFamily="18" charset="0"/>
              </a:rPr>
              <a:t>Vương</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triều</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Hồi</a:t>
            </a:r>
            <a:r>
              <a:rPr lang="en-US" sz="2400" b="1" dirty="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giáo</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Đê</a:t>
            </a:r>
            <a:r>
              <a:rPr lang="en-US" sz="2400" b="1" dirty="0" smtClean="0">
                <a:solidFill>
                  <a:srgbClr val="0033CC"/>
                </a:solidFill>
                <a:latin typeface="Times New Roman" pitchFamily="18" charset="0"/>
                <a:cs typeface="Times New Roman" pitchFamily="18" charset="0"/>
              </a:rPr>
              <a:t>-li  1206 –</a:t>
            </a:r>
            <a:r>
              <a:rPr lang="en-US" sz="2400" b="1" dirty="0" err="1" smtClean="0">
                <a:solidFill>
                  <a:srgbClr val="0033CC"/>
                </a:solidFill>
                <a:latin typeface="Times New Roman" pitchFamily="18" charset="0"/>
                <a:cs typeface="Times New Roman" pitchFamily="18" charset="0"/>
              </a:rPr>
              <a:t>đầu</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thế</a:t>
            </a:r>
            <a:r>
              <a:rPr lang="en-US" sz="2400" b="1" dirty="0" smtClean="0">
                <a:solidFill>
                  <a:srgbClr val="0033CC"/>
                </a:solidFill>
                <a:latin typeface="Times New Roman" pitchFamily="18" charset="0"/>
                <a:cs typeface="Times New Roman" pitchFamily="18" charset="0"/>
              </a:rPr>
              <a:t> </a:t>
            </a:r>
            <a:r>
              <a:rPr lang="en-US" sz="2400" b="1" dirty="0" err="1" smtClean="0">
                <a:solidFill>
                  <a:srgbClr val="0033CC"/>
                </a:solidFill>
                <a:latin typeface="Times New Roman" pitchFamily="18" charset="0"/>
                <a:cs typeface="Times New Roman" pitchFamily="18" charset="0"/>
              </a:rPr>
              <a:t>kỉ</a:t>
            </a:r>
            <a:r>
              <a:rPr lang="en-US" sz="2400" b="1" dirty="0" smtClean="0">
                <a:solidFill>
                  <a:srgbClr val="0033CC"/>
                </a:solidFill>
                <a:latin typeface="Times New Roman" pitchFamily="18" charset="0"/>
                <a:cs typeface="Times New Roman" pitchFamily="18" charset="0"/>
              </a:rPr>
              <a:t> XVI </a:t>
            </a:r>
          </a:p>
        </p:txBody>
      </p:sp>
    </p:spTree>
    <p:extLst>
      <p:ext uri="{BB962C8B-B14F-4D97-AF65-F5344CB8AC3E}">
        <p14:creationId xmlns:p14="http://schemas.microsoft.com/office/powerpoint/2010/main" val="34079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9144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9. VƯƠNG TRIỀU HỒI GIÁO ĐÊ-LI</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8382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Tình</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trị</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tế</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xã</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hội</a:t>
            </a:r>
            <a:endParaRPr lang="en-US" b="1" dirty="0" smtClean="0">
              <a:solidFill>
                <a:srgbClr val="FF0000"/>
              </a:solidFill>
              <a:latin typeface="Times New Roman" pitchFamily="18" charset="0"/>
              <a:cs typeface="Times New Roman" pitchFamily="18" charset="0"/>
            </a:endParaRPr>
          </a:p>
          <a:p>
            <a:pPr marL="0" indent="0">
              <a:buNone/>
            </a:pPr>
            <a:r>
              <a:rPr lang="vi-VN" b="1" dirty="0">
                <a:solidFill>
                  <a:srgbClr val="FF0000"/>
                </a:solidFill>
                <a:latin typeface="Times New Roman" pitchFamily="18" charset="0"/>
                <a:cs typeface="Times New Roman" pitchFamily="18" charset="0"/>
              </a:rPr>
              <a:t>2. Thành tựu tiêu biểu về văn hóa	</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65944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THẢO LUẬN NHÓM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8610599" cy="7010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6118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THẢO LUẬN NHÓM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399"/>
            <a:ext cx="8610599"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êu đề 1"/>
          <p:cNvSpPr txBox="1">
            <a:spLocks/>
          </p:cNvSpPr>
          <p:nvPr/>
        </p:nvSpPr>
        <p:spPr>
          <a:xfrm>
            <a:off x="0" y="5943600"/>
            <a:ext cx="9137073"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err="1" smtClean="0">
                <a:solidFill>
                  <a:srgbClr val="FF0000"/>
                </a:solidFill>
                <a:latin typeface="Times New Roman" pitchFamily="18" charset="0"/>
                <a:cs typeface="Times New Roman" pitchFamily="18" charset="0"/>
              </a:rPr>
              <a:t>Kiến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trúc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theo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kiểu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Hồi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giáo</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88163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4636" y="990600"/>
            <a:ext cx="9178636" cy="5029200"/>
          </a:xfrm>
        </p:spPr>
        <p:txBody>
          <a:bodyPr/>
          <a:lstStyle/>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964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êu đề 1"/>
          <p:cNvSpPr txBox="1">
            <a:spLocks/>
          </p:cNvSpPr>
          <p:nvPr/>
        </p:nvSpPr>
        <p:spPr>
          <a:xfrm>
            <a:off x="0" y="6172200"/>
            <a:ext cx="9137073"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err="1" smtClean="0">
                <a:solidFill>
                  <a:srgbClr val="FF0000"/>
                </a:solidFill>
                <a:latin typeface="Times New Roman" pitchFamily="18" charset="0"/>
                <a:cs typeface="Times New Roman" pitchFamily="18" charset="0"/>
              </a:rPr>
              <a:t>Chữ</a:t>
            </a:r>
            <a:r>
              <a:rPr lang="en-US" sz="3200" b="1" dirty="0" smtClean="0">
                <a:solidFill>
                  <a:srgbClr val="FF0000"/>
                </a:solidFill>
                <a:latin typeface="Times New Roman" pitchFamily="18" charset="0"/>
                <a:cs typeface="Times New Roman" pitchFamily="18" charset="0"/>
              </a:rPr>
              <a:t> Ba </a:t>
            </a:r>
            <a:r>
              <a:rPr lang="en-US" sz="3200" b="1" dirty="0" err="1" smtClean="0">
                <a:solidFill>
                  <a:srgbClr val="FF0000"/>
                </a:solidFill>
                <a:latin typeface="Times New Roman" pitchFamily="18" charset="0"/>
                <a:cs typeface="Times New Roman" pitchFamily="18" charset="0"/>
              </a:rPr>
              <a:t>Tư</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Chữ</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viết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Ấn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Độ</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thời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vương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triều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Đê</a:t>
            </a:r>
            <a:r>
              <a:rPr lang="en-US" sz="3200" b="1" dirty="0" smtClean="0">
                <a:solidFill>
                  <a:srgbClr val="FF0000"/>
                </a:solidFill>
                <a:latin typeface="Times New Roman" pitchFamily="18" charset="0"/>
                <a:cs typeface="Times New Roman" pitchFamily="18" charset="0"/>
              </a:rPr>
              <a:t>-li</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70961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4636" y="990600"/>
            <a:ext cx="9178636" cy="5029200"/>
          </a:xfrm>
        </p:spPr>
        <p:txBody>
          <a:bodyPr/>
          <a:lstStyle/>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52400"/>
            <a:ext cx="70104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êu đề 1"/>
          <p:cNvSpPr txBox="1">
            <a:spLocks/>
          </p:cNvSpPr>
          <p:nvPr/>
        </p:nvSpPr>
        <p:spPr>
          <a:xfrm>
            <a:off x="86590" y="5715000"/>
            <a:ext cx="9137073" cy="1295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err="1" smtClean="0">
                <a:solidFill>
                  <a:srgbClr val="FF0000"/>
                </a:solidFill>
                <a:latin typeface="Times New Roman" pitchFamily="18" charset="0"/>
                <a:cs typeface="Times New Roman" pitchFamily="18" charset="0"/>
              </a:rPr>
              <a:t>Ka</a:t>
            </a:r>
            <a:r>
              <a:rPr lang="en-US" sz="3200" b="1" dirty="0" smtClean="0">
                <a:solidFill>
                  <a:srgbClr val="FF0000"/>
                </a:solidFill>
                <a:latin typeface="Times New Roman" pitchFamily="18" charset="0"/>
                <a:cs typeface="Times New Roman" pitchFamily="18" charset="0"/>
              </a:rPr>
              <a:t>-bi </a:t>
            </a:r>
            <a:r>
              <a:rPr lang="en-US" sz="3200" b="1" dirty="0" err="1" smtClean="0">
                <a:solidFill>
                  <a:srgbClr val="FF0000"/>
                </a:solidFill>
                <a:latin typeface="Times New Roman" pitchFamily="18" charset="0"/>
                <a:cs typeface="Times New Roman" pitchFamily="18" charset="0"/>
              </a:rPr>
              <a:t>là</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tác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giả</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tác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phẩm</a:t>
            </a:r>
            <a:r>
              <a:rPr lang="en-US" sz="3200" b="1" dirty="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a:t>
            </a:r>
            <a:r>
              <a:rPr lang="en-US" sz="3200" b="1" dirty="0" err="1" smtClean="0">
                <a:solidFill>
                  <a:srgbClr val="FF0000"/>
                </a:solidFill>
                <a:latin typeface="Times New Roman" pitchFamily="18" charset="0"/>
                <a:cs typeface="Times New Roman" pitchFamily="18" charset="0"/>
              </a:rPr>
              <a:t>Những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Ka</a:t>
            </a:r>
            <a:r>
              <a:rPr lang="en-US" sz="3200" b="1" dirty="0" smtClean="0">
                <a:solidFill>
                  <a:srgbClr val="FF0000"/>
                </a:solidFill>
                <a:latin typeface="Times New Roman" pitchFamily="18" charset="0"/>
                <a:cs typeface="Times New Roman" pitchFamily="18" charset="0"/>
              </a:rPr>
              <a:t>-bi” </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33593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THẢO LUẬN NHÓM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buNone/>
            </a:pPr>
            <a:r>
              <a:rPr lang="en-US" b="1" dirty="0" smtClean="0">
                <a:solidFill>
                  <a:srgbClr val="FF0000"/>
                </a:solidFill>
                <a:latin typeface="Times New Roman" pitchFamily="18" charset="0"/>
                <a:cs typeface="Times New Roman" pitchFamily="18" charset="0"/>
              </a:rPr>
              <a:t>1.</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Nêu những thành tựu văn hóa tiêu biểu </a:t>
            </a:r>
            <a:r>
              <a:rPr lang="en-US" b="1" dirty="0" err="1" smtClean="0">
                <a:solidFill>
                  <a:srgbClr val="FF0000"/>
                </a:solidFill>
                <a:latin typeface="Times New Roman" pitchFamily="18" charset="0"/>
                <a:cs typeface="Times New Roman" pitchFamily="18" charset="0"/>
              </a:rPr>
              <a:t>của</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Ấn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Độ</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thời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vương</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triều</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Hồi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giáo</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Đê</a:t>
            </a:r>
            <a:r>
              <a:rPr lang="en-US" b="1" dirty="0" smtClean="0">
                <a:solidFill>
                  <a:srgbClr val="FF0000"/>
                </a:solidFill>
                <a:latin typeface="Times New Roman" pitchFamily="18" charset="0"/>
                <a:cs typeface="Times New Roman" pitchFamily="18" charset="0"/>
              </a:rPr>
              <a:t>-li</a:t>
            </a:r>
            <a:r>
              <a:rPr lang="vi-VN" b="1" dirty="0" smtClean="0">
                <a:solidFill>
                  <a:srgbClr val="FF0000"/>
                </a:solidFill>
                <a:latin typeface="Times New Roman" pitchFamily="18" charset="0"/>
                <a:cs typeface="Times New Roman" pitchFamily="18" charset="0"/>
              </a:rPr>
              <a:t>.</a:t>
            </a:r>
            <a:endParaRPr lang="vi-VN" b="1" dirty="0">
              <a:solidFill>
                <a:srgbClr val="FF0000"/>
              </a:solidFill>
              <a:latin typeface="Times New Roman" pitchFamily="18" charset="0"/>
              <a:cs typeface="Times New Roman" pitchFamily="18" charset="0"/>
            </a:endParaRPr>
          </a:p>
          <a:p>
            <a:pPr marL="0" indent="0">
              <a:buNone/>
            </a:pPr>
            <a:r>
              <a:rPr lang="en-US" b="1" dirty="0" smtClean="0">
                <a:solidFill>
                  <a:srgbClr val="FF0000"/>
                </a:solidFill>
                <a:latin typeface="Times New Roman" pitchFamily="18" charset="0"/>
                <a:cs typeface="Times New Roman" pitchFamily="18" charset="0"/>
              </a:rPr>
              <a:t>2. </a:t>
            </a:r>
            <a:r>
              <a:rPr lang="vi-VN" b="1" dirty="0" smtClean="0">
                <a:solidFill>
                  <a:srgbClr val="FF0000"/>
                </a:solidFill>
                <a:latin typeface="Times New Roman" pitchFamily="18" charset="0"/>
                <a:cs typeface="Times New Roman" pitchFamily="18" charset="0"/>
              </a:rPr>
              <a:t>Đọc </a:t>
            </a:r>
            <a:r>
              <a:rPr lang="vi-VN" b="1" dirty="0">
                <a:solidFill>
                  <a:srgbClr val="FF0000"/>
                </a:solidFill>
                <a:latin typeface="Times New Roman" pitchFamily="18" charset="0"/>
                <a:cs typeface="Times New Roman" pitchFamily="18" charset="0"/>
              </a:rPr>
              <a:t>thông tin trong bài và quan sát tư liệu 9.3, em hãy nêu những đặc trưng của nghệ thuật kiến trúc Hồi giáo Đê-li.</a:t>
            </a: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440859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6927"/>
            <a:ext cx="9178636" cy="5029200"/>
          </a:xfrm>
        </p:spPr>
        <p:txBody>
          <a:bodyPr>
            <a:normAutofit/>
          </a:bodyPr>
          <a:lstStyle/>
          <a:p>
            <a:pPr marL="0" indent="0">
              <a:buNone/>
            </a:pPr>
            <a:r>
              <a:rPr lang="en-US" sz="3600" b="1" dirty="0" smtClean="0">
                <a:solidFill>
                  <a:srgbClr val="FF0000"/>
                </a:solidFill>
                <a:latin typeface="Times New Roman" pitchFamily="18" charset="0"/>
                <a:cs typeface="Times New Roman" pitchFamily="18" charset="0"/>
              </a:rPr>
              <a:t>1.</a:t>
            </a:r>
            <a:r>
              <a:rPr lang="vi-VN" sz="3600" b="1" dirty="0" smtClean="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Nêu những thành tựu văn hóa tiêu biểu </a:t>
            </a:r>
            <a:r>
              <a:rPr lang="en-US" sz="3600" b="1" dirty="0" err="1" smtClean="0">
                <a:solidFill>
                  <a:srgbClr val="FF0000"/>
                </a:solidFill>
                <a:latin typeface="Times New Roman" pitchFamily="18" charset="0"/>
                <a:cs typeface="Times New Roman" pitchFamily="18" charset="0"/>
              </a:rPr>
              <a:t>của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Ấn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Độ</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thời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vương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triều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Hồi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giáo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Đê</a:t>
            </a:r>
            <a:r>
              <a:rPr lang="en-US" sz="3600" b="1" dirty="0" smtClean="0">
                <a:solidFill>
                  <a:srgbClr val="FF0000"/>
                </a:solidFill>
                <a:latin typeface="Times New Roman" pitchFamily="18" charset="0"/>
                <a:cs typeface="Times New Roman" pitchFamily="18" charset="0"/>
              </a:rPr>
              <a:t>-li</a:t>
            </a:r>
            <a:r>
              <a:rPr lang="vi-VN" sz="3600" b="1" dirty="0" smtClean="0">
                <a:solidFill>
                  <a:srgbClr val="FF0000"/>
                </a:solidFill>
                <a:latin typeface="Times New Roman" pitchFamily="18" charset="0"/>
                <a:cs typeface="Times New Roman" pitchFamily="18" charset="0"/>
              </a:rPr>
              <a:t>.</a:t>
            </a:r>
            <a:endParaRPr lang="vi-VN" sz="3600" b="1" dirty="0">
              <a:solidFill>
                <a:srgbClr val="FF0000"/>
              </a:solidFill>
              <a:latin typeface="Times New Roman" pitchFamily="18" charset="0"/>
              <a:cs typeface="Times New Roman" pitchFamily="18" charset="0"/>
            </a:endParaRPr>
          </a:p>
          <a:p>
            <a:pPr marL="0" indent="0" algn="just">
              <a:buNone/>
            </a:pPr>
            <a:r>
              <a:rPr lang="vi-VN" sz="3600" dirty="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Văn </a:t>
            </a:r>
            <a:r>
              <a:rPr lang="vi-VN" sz="3600" dirty="0">
                <a:solidFill>
                  <a:srgbClr val="0033CC"/>
                </a:solidFill>
                <a:latin typeface="Times New Roman" pitchFamily="18" charset="0"/>
                <a:cs typeface="Times New Roman" pitchFamily="18" charset="0"/>
              </a:rPr>
              <a:t>hoá Hồi </a:t>
            </a:r>
            <a:r>
              <a:rPr lang="vi-VN" sz="3600" dirty="0" smtClean="0">
                <a:solidFill>
                  <a:srgbClr val="0033CC"/>
                </a:solidFill>
                <a:latin typeface="Times New Roman" pitchFamily="18" charset="0"/>
                <a:cs typeface="Times New Roman" pitchFamily="18" charset="0"/>
              </a:rPr>
              <a:t>giáo</a:t>
            </a:r>
            <a:r>
              <a:rPr lang="en-US" sz="3600" dirty="0" smtClean="0">
                <a:solidFill>
                  <a:srgbClr val="0033CC"/>
                </a:solidFill>
                <a:latin typeface="Times New Roman" pitchFamily="18" charset="0"/>
                <a:cs typeface="Times New Roman" pitchFamily="18" charset="0"/>
              </a:rPr>
              <a:t>.</a:t>
            </a:r>
            <a:endParaRPr lang="vi-VN" sz="3600" dirty="0">
              <a:solidFill>
                <a:srgbClr val="0033CC"/>
              </a:solidFill>
              <a:latin typeface="Times New Roman" pitchFamily="18" charset="0"/>
              <a:cs typeface="Times New Roman" pitchFamily="18" charset="0"/>
            </a:endParaRPr>
          </a:p>
          <a:p>
            <a:pPr marL="0" indent="0" algn="just">
              <a:buNone/>
            </a:pPr>
            <a:r>
              <a:rPr lang="vi-VN" sz="3600" dirty="0">
                <a:solidFill>
                  <a:srgbClr val="0033CC"/>
                </a:solidFill>
                <a:latin typeface="Times New Roman" pitchFamily="18" charset="0"/>
                <a:cs typeface="Times New Roman" pitchFamily="18" charset="0"/>
              </a:rPr>
              <a:t>+ </a:t>
            </a:r>
            <a:r>
              <a:rPr lang="en-US" sz="3600" dirty="0">
                <a:solidFill>
                  <a:srgbClr val="0033CC"/>
                </a:solidFill>
                <a:latin typeface="Times New Roman" pitchFamily="18" charset="0"/>
                <a:cs typeface="Times New Roman" pitchFamily="18" charset="0"/>
              </a:rPr>
              <a:t>K</a:t>
            </a:r>
            <a:r>
              <a:rPr lang="vi-VN" sz="3600" dirty="0" smtClean="0">
                <a:solidFill>
                  <a:srgbClr val="0033CC"/>
                </a:solidFill>
                <a:latin typeface="Times New Roman" pitchFamily="18" charset="0"/>
                <a:cs typeface="Times New Roman" pitchFamily="18" charset="0"/>
              </a:rPr>
              <a:t>iến trúc </a:t>
            </a:r>
            <a:r>
              <a:rPr lang="vi-VN" sz="3600" dirty="0">
                <a:solidFill>
                  <a:srgbClr val="0033CC"/>
                </a:solidFill>
                <a:latin typeface="Times New Roman" pitchFamily="18" charset="0"/>
                <a:cs typeface="Times New Roman" pitchFamily="18" charset="0"/>
              </a:rPr>
              <a:t>kiểu Hồi giáo được xây </a:t>
            </a:r>
            <a:r>
              <a:rPr lang="vi-VN" sz="3600" dirty="0" smtClean="0">
                <a:solidFill>
                  <a:srgbClr val="0033CC"/>
                </a:solidFill>
                <a:latin typeface="Times New Roman" pitchFamily="18" charset="0"/>
                <a:cs typeface="Times New Roman" pitchFamily="18" charset="0"/>
              </a:rPr>
              <a:t>dựng</a:t>
            </a:r>
            <a:r>
              <a:rPr lang="en-US" sz="3600" dirty="0" smtClean="0">
                <a:solidFill>
                  <a:srgbClr val="0033CC"/>
                </a:solidFill>
                <a:latin typeface="Times New Roman" pitchFamily="18" charset="0"/>
                <a:cs typeface="Times New Roman" pitchFamily="18" charset="0"/>
              </a:rPr>
              <a:t>.</a:t>
            </a:r>
          </a:p>
          <a:p>
            <a:pPr marL="0" indent="0" algn="just">
              <a:buNone/>
            </a:pPr>
            <a:r>
              <a:rPr lang="vi-VN" sz="3600" dirty="0" smtClean="0">
                <a:solidFill>
                  <a:srgbClr val="0033CC"/>
                </a:solidFill>
                <a:latin typeface="Times New Roman" pitchFamily="18" charset="0"/>
                <a:cs typeface="Times New Roman" pitchFamily="18" charset="0"/>
              </a:rPr>
              <a:t>+ </a:t>
            </a:r>
            <a:r>
              <a:rPr lang="vi-VN" sz="3600" dirty="0">
                <a:solidFill>
                  <a:srgbClr val="0033CC"/>
                </a:solidFill>
                <a:latin typeface="Times New Roman" pitchFamily="18" charset="0"/>
                <a:cs typeface="Times New Roman" pitchFamily="18" charset="0"/>
              </a:rPr>
              <a:t>Chữ Ba Tư được du nhập </a:t>
            </a:r>
            <a:r>
              <a:rPr lang="en-US" sz="3600" dirty="0" err="1" smtClean="0">
                <a:solidFill>
                  <a:srgbClr val="0033CC"/>
                </a:solidFill>
                <a:latin typeface="Times New Roman" pitchFamily="18" charset="0"/>
                <a:cs typeface="Times New Roman" pitchFamily="18" charset="0"/>
              </a:rPr>
              <a:t>vào</a:t>
            </a:r>
            <a:r>
              <a:rPr lang="vi-VN" sz="3600" dirty="0" smtClean="0">
                <a:solidFill>
                  <a:srgbClr val="0033CC"/>
                </a:solidFill>
                <a:latin typeface="Times New Roman" pitchFamily="18" charset="0"/>
                <a:cs typeface="Times New Roman" pitchFamily="18" charset="0"/>
              </a:rPr>
              <a:t> </a:t>
            </a:r>
            <a:r>
              <a:rPr lang="vi-VN" sz="3600" dirty="0">
                <a:solidFill>
                  <a:srgbClr val="0033CC"/>
                </a:solidFill>
                <a:latin typeface="Times New Roman" pitchFamily="18" charset="0"/>
                <a:cs typeface="Times New Roman" pitchFamily="18" charset="0"/>
              </a:rPr>
              <a:t>Ấn Độ.</a:t>
            </a:r>
          </a:p>
          <a:p>
            <a:pPr marL="0" indent="0" algn="just">
              <a:buNone/>
            </a:pPr>
            <a:r>
              <a:rPr lang="vi-VN" sz="3600" dirty="0">
                <a:solidFill>
                  <a:srgbClr val="0033CC"/>
                </a:solidFill>
                <a:latin typeface="Times New Roman" pitchFamily="18" charset="0"/>
                <a:cs typeface="Times New Roman" pitchFamily="18" charset="0"/>
              </a:rPr>
              <a:t>+ </a:t>
            </a:r>
            <a:r>
              <a:rPr lang="en-US" sz="3600" dirty="0">
                <a:solidFill>
                  <a:srgbClr val="0033CC"/>
                </a:solidFill>
                <a:latin typeface="Times New Roman" pitchFamily="18" charset="0"/>
                <a:cs typeface="Times New Roman" pitchFamily="18" charset="0"/>
              </a:rPr>
              <a:t>N</a:t>
            </a:r>
            <a:r>
              <a:rPr lang="vi-VN" sz="3600" dirty="0" smtClean="0">
                <a:solidFill>
                  <a:srgbClr val="0033CC"/>
                </a:solidFill>
                <a:latin typeface="Times New Roman" pitchFamily="18" charset="0"/>
                <a:cs typeface="Times New Roman" pitchFamily="18" charset="0"/>
              </a:rPr>
              <a:t>hà </a:t>
            </a:r>
            <a:r>
              <a:rPr lang="vi-VN" sz="3600" dirty="0">
                <a:solidFill>
                  <a:srgbClr val="0033CC"/>
                </a:solidFill>
                <a:latin typeface="Times New Roman" pitchFamily="18" charset="0"/>
                <a:cs typeface="Times New Roman" pitchFamily="18" charset="0"/>
              </a:rPr>
              <a:t>văn hoá, nhà thơ lớn </a:t>
            </a:r>
            <a:r>
              <a:rPr lang="vi-VN" sz="3600" dirty="0" smtClean="0">
                <a:solidFill>
                  <a:srgbClr val="0033CC"/>
                </a:solidFill>
                <a:latin typeface="Times New Roman" pitchFamily="18" charset="0"/>
                <a:cs typeface="Times New Roman" pitchFamily="18" charset="0"/>
              </a:rPr>
              <a:t>Ka</a:t>
            </a:r>
            <a:r>
              <a:rPr lang="en-US" sz="3600" dirty="0" smtClean="0">
                <a:solidFill>
                  <a:srgbClr val="0033CC"/>
                </a:solidFill>
                <a:latin typeface="Times New Roman" pitchFamily="18" charset="0"/>
                <a:cs typeface="Times New Roman" pitchFamily="18" charset="0"/>
              </a:rPr>
              <a:t>-</a:t>
            </a:r>
            <a:r>
              <a:rPr lang="vi-VN" sz="3600" dirty="0" smtClean="0">
                <a:solidFill>
                  <a:srgbClr val="0033CC"/>
                </a:solidFill>
                <a:latin typeface="Times New Roman" pitchFamily="18" charset="0"/>
                <a:cs typeface="Times New Roman" pitchFamily="18" charset="0"/>
              </a:rPr>
              <a:t>bi,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tác</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phẩm</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nổi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tiếng</a:t>
            </a:r>
            <a:r>
              <a:rPr lang="en-US" sz="3600" dirty="0" smtClean="0">
                <a:solidFill>
                  <a:srgbClr val="0033CC"/>
                </a:solidFill>
                <a:latin typeface="Times New Roman" pitchFamily="18" charset="0"/>
                <a:cs typeface="Times New Roman" pitchFamily="18" charset="0"/>
              </a:rPr>
              <a:t> “ </a:t>
            </a:r>
            <a:r>
              <a:rPr lang="en-US" sz="3600" dirty="0" err="1" smtClean="0">
                <a:solidFill>
                  <a:srgbClr val="0033CC"/>
                </a:solidFill>
                <a:latin typeface="Times New Roman" pitchFamily="18" charset="0"/>
                <a:cs typeface="Times New Roman" pitchFamily="18" charset="0"/>
              </a:rPr>
              <a:t>Những</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bài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ca</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của</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Ka</a:t>
            </a:r>
            <a:r>
              <a:rPr lang="en-US" sz="3600" dirty="0" smtClean="0">
                <a:solidFill>
                  <a:srgbClr val="0033CC"/>
                </a:solidFill>
                <a:latin typeface="Times New Roman" pitchFamily="18" charset="0"/>
                <a:cs typeface="Times New Roman" pitchFamily="18" charset="0"/>
              </a:rPr>
              <a:t>-bi ”.</a:t>
            </a:r>
            <a:r>
              <a:rPr lang="vi-VN" sz="3600" dirty="0" smtClean="0">
                <a:solidFill>
                  <a:srgbClr val="0033CC"/>
                </a:solidFill>
                <a:latin typeface="Times New Roman" pitchFamily="18" charset="0"/>
                <a:cs typeface="Times New Roman" pitchFamily="18" charset="0"/>
              </a:rPr>
              <a:t> </a:t>
            </a:r>
            <a:endParaRPr lang="en-US" sz="3600" dirty="0" smtClean="0"/>
          </a:p>
          <a:p>
            <a:endParaRPr lang="en-US" dirty="0"/>
          </a:p>
          <a:p>
            <a:endParaRPr lang="en-US" dirty="0"/>
          </a:p>
        </p:txBody>
      </p:sp>
    </p:spTree>
    <p:extLst>
      <p:ext uri="{BB962C8B-B14F-4D97-AF65-F5344CB8AC3E}">
        <p14:creationId xmlns:p14="http://schemas.microsoft.com/office/powerpoint/2010/main" val="58533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6926"/>
            <a:ext cx="9178636" cy="6393873"/>
          </a:xfrm>
        </p:spPr>
        <p:txBody>
          <a:bodyPr/>
          <a:lstStyle/>
          <a:p>
            <a:pPr marL="0" indent="0">
              <a:buNone/>
            </a:pPr>
            <a:r>
              <a:rPr lang="en-US" sz="3600" b="1" dirty="0" smtClean="0">
                <a:solidFill>
                  <a:srgbClr val="FF0000"/>
                </a:solidFill>
                <a:latin typeface="Times New Roman" pitchFamily="18" charset="0"/>
                <a:cs typeface="Times New Roman" pitchFamily="18" charset="0"/>
              </a:rPr>
              <a:t>2. </a:t>
            </a:r>
            <a:r>
              <a:rPr lang="vi-VN" sz="3600" b="1" dirty="0" smtClean="0">
                <a:solidFill>
                  <a:srgbClr val="FF0000"/>
                </a:solidFill>
                <a:latin typeface="Times New Roman" pitchFamily="18" charset="0"/>
                <a:cs typeface="Times New Roman" pitchFamily="18" charset="0"/>
              </a:rPr>
              <a:t>Đọc </a:t>
            </a:r>
            <a:r>
              <a:rPr lang="vi-VN" sz="3600" b="1" dirty="0">
                <a:solidFill>
                  <a:srgbClr val="FF0000"/>
                </a:solidFill>
                <a:latin typeface="Times New Roman" pitchFamily="18" charset="0"/>
                <a:cs typeface="Times New Roman" pitchFamily="18" charset="0"/>
              </a:rPr>
              <a:t>thông tin trong bài và quan sát tư liệu 9.3, em hãy nêu những đặc trưng của nghệ thuật kiến trúc Hồi giáo Đê-li</a:t>
            </a:r>
            <a:r>
              <a:rPr lang="vi-VN" sz="3600" b="1" dirty="0" smtClean="0">
                <a:solidFill>
                  <a:srgbClr val="FF0000"/>
                </a:solidFill>
                <a:latin typeface="Times New Roman" pitchFamily="18" charset="0"/>
                <a:cs typeface="Times New Roman" pitchFamily="18" charset="0"/>
              </a:rPr>
              <a:t>.</a:t>
            </a:r>
            <a:endParaRPr lang="en-US" sz="3600" b="1" dirty="0" smtClean="0">
              <a:solidFill>
                <a:srgbClr val="FF0000"/>
              </a:solidFill>
              <a:latin typeface="Times New Roman" pitchFamily="18" charset="0"/>
              <a:cs typeface="Times New Roman" pitchFamily="18" charset="0"/>
            </a:endParaRPr>
          </a:p>
          <a:p>
            <a:pPr marL="0" indent="0" algn="just">
              <a:buNone/>
            </a:pPr>
            <a:r>
              <a:rPr lang="vi-VN" sz="3600" dirty="0">
                <a:solidFill>
                  <a:srgbClr val="0033CC"/>
                </a:solidFill>
                <a:latin typeface="Times New Roman" pitchFamily="18" charset="0"/>
                <a:cs typeface="Times New Roman" pitchFamily="18" charset="0"/>
              </a:rPr>
              <a:t>+ Về kiến trúc: Nhiều công trình kiến trúc theo kiểu Hồi giáo được xây dựng, với đặc trưng rất dễ nhận biết bởi các tháp cao, mái vòm, cửa vòm, sân rộng và hoạ tiết trang trí bằng chữ Ả-rập cổ.</a:t>
            </a:r>
          </a:p>
          <a:p>
            <a:pPr marL="0" indent="0" algn="just">
              <a:buNone/>
            </a:pPr>
            <a:endParaRPr lang="vi-VN" sz="2800" dirty="0">
              <a:solidFill>
                <a:srgbClr val="0033CC"/>
              </a:solidFill>
              <a:latin typeface="Times New Roman" pitchFamily="18" charset="0"/>
              <a:cs typeface="Times New Roman" pitchFamily="18" charset="0"/>
            </a:endParaRP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632136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533400"/>
          </a:xfrm>
        </p:spPr>
        <p:txBody>
          <a:bodyPr>
            <a:norm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9. VƯƠNG TRIỀU HỒI GIÁO ĐÊ-LI</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457200"/>
            <a:ext cx="9144000" cy="5791200"/>
          </a:xfrm>
        </p:spPr>
        <p:txBody>
          <a:bodyPr>
            <a:noAutofit/>
          </a:bodyPr>
          <a:lstStyle/>
          <a:p>
            <a:pPr marL="0" indent="0" algn="just">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Tình</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trị</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tế</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xã</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hội</a:t>
            </a:r>
            <a:endParaRPr lang="en-US" b="1" dirty="0" smtClean="0">
              <a:solidFill>
                <a:srgbClr val="FF0000"/>
              </a:solidFill>
              <a:latin typeface="Times New Roman" pitchFamily="18" charset="0"/>
              <a:cs typeface="Times New Roman" pitchFamily="18" charset="0"/>
            </a:endParaRPr>
          </a:p>
          <a:p>
            <a:pPr marL="0" indent="0" algn="just">
              <a:buNone/>
            </a:pPr>
            <a:r>
              <a:rPr lang="vi-VN" sz="3600" b="1" dirty="0" smtClean="0">
                <a:solidFill>
                  <a:srgbClr val="FF0000"/>
                </a:solidFill>
                <a:latin typeface="Times New Roman" pitchFamily="18" charset="0"/>
                <a:cs typeface="Times New Roman" pitchFamily="18" charset="0"/>
              </a:rPr>
              <a:t>2. </a:t>
            </a:r>
            <a:r>
              <a:rPr lang="vi-VN" sz="3600" b="1" dirty="0">
                <a:solidFill>
                  <a:srgbClr val="FF0000"/>
                </a:solidFill>
                <a:latin typeface="Times New Roman" pitchFamily="18" charset="0"/>
                <a:cs typeface="Times New Roman" pitchFamily="18" charset="0"/>
              </a:rPr>
              <a:t>Thành tựu tiêu biểu về văn </a:t>
            </a:r>
            <a:r>
              <a:rPr lang="vi-VN" sz="3600" b="1" dirty="0" smtClean="0">
                <a:solidFill>
                  <a:srgbClr val="FF0000"/>
                </a:solidFill>
                <a:latin typeface="Times New Roman" pitchFamily="18" charset="0"/>
                <a:cs typeface="Times New Roman" pitchFamily="18" charset="0"/>
              </a:rPr>
              <a:t>hóa</a:t>
            </a:r>
            <a:endParaRPr lang="en-US" sz="3600" b="1" dirty="0" smtClean="0">
              <a:solidFill>
                <a:srgbClr val="FF0000"/>
              </a:solidFill>
              <a:latin typeface="Times New Roman" pitchFamily="18" charset="0"/>
              <a:cs typeface="Times New Roman" pitchFamily="18" charset="0"/>
            </a:endParaRPr>
          </a:p>
          <a:p>
            <a:pPr marL="0" indent="0" algn="just">
              <a:buNone/>
            </a:pPr>
            <a:r>
              <a:rPr lang="vi-VN" sz="3600" dirty="0">
                <a:solidFill>
                  <a:srgbClr val="0033CC"/>
                </a:solidFill>
                <a:latin typeface="Times New Roman" pitchFamily="18" charset="0"/>
                <a:cs typeface="Times New Roman" pitchFamily="18" charset="0"/>
              </a:rPr>
              <a:t>- Văn hoá Hồi giáo.</a:t>
            </a:r>
          </a:p>
          <a:p>
            <a:pPr marL="0" indent="0" algn="just">
              <a:buNone/>
            </a:pPr>
            <a:r>
              <a:rPr lang="vi-VN" sz="3600" dirty="0">
                <a:solidFill>
                  <a:srgbClr val="0033CC"/>
                </a:solidFill>
                <a:latin typeface="Times New Roman" pitchFamily="18" charset="0"/>
                <a:cs typeface="Times New Roman" pitchFamily="18" charset="0"/>
              </a:rPr>
              <a:t>+ Về kiến trúc  theo kiểu Hồi giáo được xây dựng.</a:t>
            </a:r>
          </a:p>
          <a:p>
            <a:pPr marL="0" indent="0" algn="just">
              <a:buNone/>
            </a:pPr>
            <a:r>
              <a:rPr lang="vi-VN" sz="3600" dirty="0">
                <a:solidFill>
                  <a:srgbClr val="0033CC"/>
                </a:solidFill>
                <a:latin typeface="Times New Roman" pitchFamily="18" charset="0"/>
                <a:cs typeface="Times New Roman" pitchFamily="18" charset="0"/>
              </a:rPr>
              <a:t>+ Chữ Ba Tư được du nhập </a:t>
            </a:r>
            <a:r>
              <a:rPr lang="vi-VN" sz="3600" dirty="0" smtClean="0">
                <a:solidFill>
                  <a:srgbClr val="0033CC"/>
                </a:solidFill>
                <a:latin typeface="Times New Roman" pitchFamily="18" charset="0"/>
                <a:cs typeface="Times New Roman" pitchFamily="18" charset="0"/>
              </a:rPr>
              <a:t>và</a:t>
            </a:r>
            <a:r>
              <a:rPr lang="en-US" sz="3600" dirty="0" smtClean="0">
                <a:solidFill>
                  <a:srgbClr val="0033CC"/>
                </a:solidFill>
                <a:latin typeface="Times New Roman" pitchFamily="18" charset="0"/>
                <a:cs typeface="Times New Roman" pitchFamily="18" charset="0"/>
              </a:rPr>
              <a:t>o</a:t>
            </a:r>
            <a:r>
              <a:rPr lang="vi-VN" sz="3600" dirty="0" smtClean="0">
                <a:solidFill>
                  <a:srgbClr val="0033CC"/>
                </a:solidFill>
                <a:latin typeface="Times New Roman" pitchFamily="18" charset="0"/>
                <a:cs typeface="Times New Roman" pitchFamily="18" charset="0"/>
              </a:rPr>
              <a:t> </a:t>
            </a:r>
            <a:r>
              <a:rPr lang="vi-VN" sz="3600" dirty="0">
                <a:solidFill>
                  <a:srgbClr val="0033CC"/>
                </a:solidFill>
                <a:latin typeface="Times New Roman" pitchFamily="18" charset="0"/>
                <a:cs typeface="Times New Roman" pitchFamily="18" charset="0"/>
              </a:rPr>
              <a:t>Ấn Độ.</a:t>
            </a:r>
          </a:p>
          <a:p>
            <a:pPr marL="0" indent="0" algn="just">
              <a:buNone/>
            </a:pPr>
            <a:r>
              <a:rPr lang="vi-VN" sz="3600" dirty="0">
                <a:solidFill>
                  <a:srgbClr val="0033CC"/>
                </a:solidFill>
                <a:latin typeface="Times New Roman" pitchFamily="18" charset="0"/>
                <a:cs typeface="Times New Roman" pitchFamily="18" charset="0"/>
              </a:rPr>
              <a:t>+ Nhà văn hoá, nhà thơ lớn Ka-bi, tác phẩm nổi tiếng “ Những bài ca của Ka-bi ”. </a:t>
            </a:r>
          </a:p>
          <a:p>
            <a:pPr marL="0" indent="0" algn="just">
              <a:buNone/>
            </a:pPr>
            <a:endParaRPr lang="en-US" sz="2800" b="1" dirty="0" smtClean="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74693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762000"/>
            <a:ext cx="9178636" cy="6400800"/>
          </a:xfrm>
        </p:spPr>
        <p:txBody>
          <a:bodyPr/>
          <a:lstStyle/>
          <a:p>
            <a:pPr marL="0" indent="0">
              <a:buNone/>
            </a:pPr>
            <a:r>
              <a:rPr lang="vi-VN" b="1" dirty="0">
                <a:solidFill>
                  <a:srgbClr val="FF0000"/>
                </a:solidFill>
                <a:latin typeface="Times New Roman" pitchFamily="18" charset="0"/>
                <a:cs typeface="Times New Roman" pitchFamily="18" charset="0"/>
              </a:rPr>
              <a:t>Câu hỏi 1: Hoàn thành bảng: Khái quát về tình hình Ấn Độ thời kì vương triều Hồi giáo Đê-li, theo mẫu sau:</a:t>
            </a:r>
            <a:endParaRPr lang="en-US" b="1" dirty="0" smtClean="0">
              <a:solidFill>
                <a:srgbClr val="FF0000"/>
              </a:solidFill>
              <a:latin typeface="Times New Roman" pitchFamily="18" charset="0"/>
              <a:cs typeface="Times New Roman" pitchFamily="18" charset="0"/>
            </a:endParaRPr>
          </a:p>
          <a:p>
            <a:pPr marL="0" indent="0">
              <a:buNone/>
            </a:pPr>
            <a:endParaRPr lang="en-US" dirty="0" smtClean="0"/>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097338"/>
              </p:ext>
            </p:extLst>
          </p:nvPr>
        </p:nvGraphicFramePr>
        <p:xfrm>
          <a:off x="353291" y="1905000"/>
          <a:ext cx="8763000" cy="5278119"/>
        </p:xfrm>
        <a:graphic>
          <a:graphicData uri="http://schemas.openxmlformats.org/drawingml/2006/table">
            <a:tbl>
              <a:tblPr firstRow="1" bandRow="1">
                <a:tableStyleId>{5C22544A-7EE6-4342-B048-85BDC9FD1C3A}</a:tableStyleId>
              </a:tblPr>
              <a:tblGrid>
                <a:gridCol w="4381500">
                  <a:extLst>
                    <a:ext uri="{9D8B030D-6E8A-4147-A177-3AD203B41FA5}">
                      <a16:colId xmlns:a16="http://schemas.microsoft.com/office/drawing/2014/main" val="20000"/>
                    </a:ext>
                  </a:extLst>
                </a:gridCol>
                <a:gridCol w="4381500">
                  <a:extLst>
                    <a:ext uri="{9D8B030D-6E8A-4147-A177-3AD203B41FA5}">
                      <a16:colId xmlns:a16="http://schemas.microsoft.com/office/drawing/2014/main" val="20001"/>
                    </a:ext>
                  </a:extLst>
                </a:gridCol>
              </a:tblGrid>
              <a:tr h="970279">
                <a:tc>
                  <a:txBody>
                    <a:bodyPr/>
                    <a:lstStyle/>
                    <a:p>
                      <a:endParaRPr lang="en-US" sz="2400" dirty="0">
                        <a:solidFill>
                          <a:srgbClr val="FF0000"/>
                        </a:solidFill>
                        <a:latin typeface="Times New Roman" pitchFamily="18" charset="0"/>
                        <a:cs typeface="Times New Roman" pitchFamily="18" charset="0"/>
                      </a:endParaRPr>
                    </a:p>
                  </a:txBody>
                  <a:tcPr/>
                </a:tc>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Vương</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triều</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Gúp</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-ta</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tc>
                <a:extLst>
                  <a:ext uri="{0D108BD9-81ED-4DB2-BD59-A6C34878D82A}">
                    <a16:rowId xmlns:a16="http://schemas.microsoft.com/office/drawing/2014/main" val="10000"/>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Thời</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gian</a:t>
                      </a:r>
                      <a:endPar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endParaRPr lang="en-US" sz="2400" b="1" dirty="0">
                        <a:solidFill>
                          <a:srgbClr val="FF0000"/>
                        </a:solidFill>
                        <a:latin typeface="Times New Roman" pitchFamily="18" charset="0"/>
                        <a:cs typeface="Times New Roman" pitchFamily="18" charset="0"/>
                      </a:endParaRPr>
                    </a:p>
                  </a:txBody>
                  <a:tcPr/>
                </a:tc>
                <a:tc>
                  <a:txBody>
                    <a:bodyPr/>
                    <a:lstStyle/>
                    <a:p>
                      <a:endParaRPr lang="en-US" sz="2400" b="1"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chính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trị</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tc>
                <a:tc>
                  <a:txBody>
                    <a:bodyPr/>
                    <a:lstStyle/>
                    <a:p>
                      <a:endParaRPr lang="en-US" sz="2400" b="1"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kinh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tế</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endParaRPr lang="en-US" sz="2400" b="1" dirty="0">
                        <a:solidFill>
                          <a:srgbClr val="FF0000"/>
                        </a:solidFill>
                        <a:latin typeface="Times New Roman" pitchFamily="18" charset="0"/>
                        <a:cs typeface="Times New Roman" pitchFamily="18" charset="0"/>
                      </a:endParaRPr>
                    </a:p>
                  </a:txBody>
                  <a:tcPr/>
                </a:tc>
                <a:tc>
                  <a:txBody>
                    <a:bodyPr/>
                    <a:lstStyle/>
                    <a:p>
                      <a:endParaRPr lang="en-US" sz="2400" b="1"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Tình</a:t>
                      </a: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hình</a:t>
                      </a: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xã</a:t>
                      </a: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hội</a:t>
                      </a:r>
                      <a:endParaRPr kumimoji="0" lang="en-US" sz="32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endParaRPr lang="en-US" sz="2400" b="1" dirty="0">
                        <a:solidFill>
                          <a:srgbClr val="FF0000"/>
                        </a:solidFill>
                        <a:latin typeface="Times New Roman" pitchFamily="18" charset="0"/>
                        <a:cs typeface="Times New Roman" pitchFamily="18" charset="0"/>
                      </a:endParaRPr>
                    </a:p>
                  </a:txBody>
                  <a:tcPr/>
                </a:tc>
                <a:tc>
                  <a:txBody>
                    <a:bodyPr/>
                    <a:lstStyle/>
                    <a:p>
                      <a:endParaRPr lang="en-US" sz="2400" b="1"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Thành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tựu</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văn</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hóa</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endParaRPr lang="en-US" sz="2400" b="1" dirty="0">
                        <a:solidFill>
                          <a:srgbClr val="FF0000"/>
                        </a:solidFill>
                        <a:latin typeface="Times New Roman" pitchFamily="18" charset="0"/>
                        <a:cs typeface="Times New Roman" pitchFamily="18" charset="0"/>
                      </a:endParaRPr>
                    </a:p>
                  </a:txBody>
                  <a:tcPr/>
                </a:tc>
                <a:tc>
                  <a:txBody>
                    <a:bodyPr/>
                    <a:lstStyle/>
                    <a:p>
                      <a:endParaRPr lang="en-US" sz="2400" b="1"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2854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762000"/>
          </a:xfrm>
        </p:spPr>
        <p:txBody>
          <a:bodyPr>
            <a:normAutofit fontScale="90000"/>
          </a:bodyPr>
          <a:lstStyle/>
          <a:p>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err="1" smtClean="0">
                <a:solidFill>
                  <a:srgbClr val="FF0000"/>
                </a:solidFill>
                <a:latin typeface="Times New Roman" pitchFamily="18" charset="0"/>
                <a:cs typeface="Times New Roman" pitchFamily="18" charset="0"/>
              </a:rPr>
              <a:t>Tiết</a:t>
            </a:r>
            <a:r>
              <a:rPr lang="en-US" sz="3200" b="1" smtClean="0">
                <a:solidFill>
                  <a:srgbClr val="FF0000"/>
                </a:solidFill>
                <a:latin typeface="Times New Roman" pitchFamily="18" charset="0"/>
                <a:cs typeface="Times New Roman" pitchFamily="18" charset="0"/>
              </a:rPr>
              <a:t> 13-</a:t>
            </a:r>
            <a:r>
              <a:rPr lang="vi-VN" sz="3600" b="1" smtClean="0">
                <a:solidFill>
                  <a:srgbClr val="FF0000"/>
                </a:solidFill>
                <a:latin typeface="Times New Roman" pitchFamily="18" charset="0"/>
                <a:cs typeface="Times New Roman" pitchFamily="18" charset="0"/>
              </a:rPr>
              <a:t>BÀI </a:t>
            </a:r>
            <a:r>
              <a:rPr lang="vi-VN" sz="3600" b="1" dirty="0">
                <a:solidFill>
                  <a:srgbClr val="FF0000"/>
                </a:solidFill>
                <a:latin typeface="Times New Roman" pitchFamily="18" charset="0"/>
                <a:cs typeface="Times New Roman" pitchFamily="18" charset="0"/>
              </a:rPr>
              <a:t>9. VƯƠNG TRIỀU HỒI GIÁO ĐÊ-LI</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066800"/>
            <a:ext cx="9144000" cy="4983163"/>
          </a:xfrm>
        </p:spPr>
        <p:txBody>
          <a:bodyPr>
            <a:normAutofit/>
          </a:bodyPr>
          <a:lstStyle/>
          <a:p>
            <a:pPr marL="0" indent="0">
              <a:buNone/>
            </a:pPr>
            <a:r>
              <a:rPr lang="en-US" b="1" dirty="0" smtClean="0">
                <a:solidFill>
                  <a:srgbClr val="0033CC"/>
                </a:solidFill>
                <a:latin typeface="Times New Roman" pitchFamily="18" charset="0"/>
                <a:cs typeface="Times New Roman" pitchFamily="18" charset="0"/>
              </a:rPr>
              <a:t>1. </a:t>
            </a:r>
            <a:r>
              <a:rPr lang="en-US" b="1" dirty="0" err="1" smtClean="0">
                <a:solidFill>
                  <a:srgbClr val="0033CC"/>
                </a:solidFill>
                <a:latin typeface="Times New Roman" pitchFamily="18" charset="0"/>
                <a:cs typeface="Times New Roman" pitchFamily="18" charset="0"/>
              </a:rPr>
              <a:t>Tình</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hình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chính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trị</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kinh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tế</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xã</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hội</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2. Thành tựu tiêu biểu về văn hóa	</a:t>
            </a:r>
            <a:endParaRPr lang="en-US"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58523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55418" y="0"/>
            <a:ext cx="9178636" cy="6400800"/>
          </a:xfrm>
        </p:spPr>
        <p:txBody>
          <a:bodyPr/>
          <a:lstStyle/>
          <a:p>
            <a:pPr marL="0" indent="0">
              <a:buNone/>
            </a:pPr>
            <a:r>
              <a:rPr lang="vi-VN" sz="2000" b="1" dirty="0">
                <a:solidFill>
                  <a:srgbClr val="FF0000"/>
                </a:solidFill>
                <a:latin typeface="Times New Roman" pitchFamily="18" charset="0"/>
                <a:cs typeface="Times New Roman" pitchFamily="18" charset="0"/>
              </a:rPr>
              <a:t>Câu hỏi 1: Hoàn thành bảng: Khái quát về tình hình Ấn Độ thời kì vương triều Hồi giáo Đê-li, theo mẫu sau:</a:t>
            </a:r>
            <a:endParaRPr lang="en-US" sz="2000" b="1" dirty="0" smtClean="0">
              <a:solidFill>
                <a:srgbClr val="FF0000"/>
              </a:solidFill>
              <a:latin typeface="Times New Roman" pitchFamily="18" charset="0"/>
              <a:cs typeface="Times New Roman" pitchFamily="18" charset="0"/>
            </a:endParaRPr>
          </a:p>
          <a:p>
            <a:pPr marL="0" indent="0">
              <a:buNone/>
            </a:pPr>
            <a:endParaRPr lang="en-US" dirty="0" smtClean="0"/>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85118920"/>
              </p:ext>
            </p:extLst>
          </p:nvPr>
        </p:nvGraphicFramePr>
        <p:xfrm>
          <a:off x="-34636" y="838200"/>
          <a:ext cx="9178636" cy="6858000"/>
        </p:xfrm>
        <a:graphic>
          <a:graphicData uri="http://schemas.openxmlformats.org/drawingml/2006/table">
            <a:tbl>
              <a:tblPr firstRow="1" bandRow="1">
                <a:tableStyleId>{5C22544A-7EE6-4342-B048-85BDC9FD1C3A}</a:tableStyleId>
              </a:tblPr>
              <a:tblGrid>
                <a:gridCol w="1482436">
                  <a:extLst>
                    <a:ext uri="{9D8B030D-6E8A-4147-A177-3AD203B41FA5}">
                      <a16:colId xmlns:a16="http://schemas.microsoft.com/office/drawing/2014/main" val="20000"/>
                    </a:ext>
                  </a:extLst>
                </a:gridCol>
                <a:gridCol w="7696200">
                  <a:extLst>
                    <a:ext uri="{9D8B030D-6E8A-4147-A177-3AD203B41FA5}">
                      <a16:colId xmlns:a16="http://schemas.microsoft.com/office/drawing/2014/main" val="20001"/>
                    </a:ext>
                  </a:extLst>
                </a:gridCol>
              </a:tblGrid>
              <a:tr h="609600">
                <a:tc>
                  <a:txBody>
                    <a:bodyPr/>
                    <a:lstStyle/>
                    <a:p>
                      <a:endParaRPr lang="en-US" sz="2400" dirty="0">
                        <a:solidFill>
                          <a:srgbClr val="FF0000"/>
                        </a:solidFill>
                        <a:latin typeface="Times New Roman" pitchFamily="18" charset="0"/>
                        <a:cs typeface="Times New Roman" pitchFamily="18" charset="0"/>
                      </a:endParaRPr>
                    </a:p>
                  </a:txBody>
                  <a:tcPr>
                    <a:solidFill>
                      <a:schemeClr val="accent3">
                        <a:lumMod val="40000"/>
                        <a:lumOff val="60000"/>
                      </a:schemeClr>
                    </a:solidFill>
                  </a:tcPr>
                </a:tc>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Vương</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triều</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Gúp</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-ta</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5334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Thời</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gian</a:t>
                      </a:r>
                      <a:endPar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solidFill>
                      <a:schemeClr val="accent3">
                        <a:lumMod val="40000"/>
                        <a:lumOff val="60000"/>
                      </a:schemeClr>
                    </a:solidFill>
                  </a:tcPr>
                </a:tc>
                <a:tc>
                  <a:txBody>
                    <a:bodyPr/>
                    <a:lstStyle/>
                    <a:p>
                      <a:r>
                        <a:rPr lang="vi-VN" sz="2400" b="1" dirty="0" smtClean="0">
                          <a:solidFill>
                            <a:srgbClr val="0033CC"/>
                          </a:solidFill>
                          <a:latin typeface="Times New Roman" pitchFamily="18" charset="0"/>
                          <a:cs typeface="Times New Roman" pitchFamily="18" charset="0"/>
                        </a:rPr>
                        <a:t>Năm 1206 đến đầu thế kỉ XVI</a:t>
                      </a:r>
                      <a:endParaRPr lang="en-US" sz="2400" b="1" dirty="0">
                        <a:solidFill>
                          <a:srgbClr val="0033CC"/>
                        </a:solidFill>
                        <a:latin typeface="Times New Roman" pitchFamily="18" charset="0"/>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chính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trị</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solidFill>
                      <a:schemeClr val="accent3">
                        <a:lumMod val="40000"/>
                        <a:lumOff val="60000"/>
                      </a:schemeClr>
                    </a:solidFill>
                  </a:tcPr>
                </a:tc>
                <a:tc>
                  <a:txBody>
                    <a:bodyPr/>
                    <a:lstStyle/>
                    <a:p>
                      <a:pPr algn="just"/>
                      <a:r>
                        <a:rPr lang="vi-VN" sz="2400" b="1" dirty="0" smtClean="0">
                          <a:solidFill>
                            <a:srgbClr val="0033CC"/>
                          </a:solidFill>
                          <a:latin typeface="Times New Roman" pitchFamily="18" charset="0"/>
                          <a:cs typeface="Times New Roman" pitchFamily="18" charset="0"/>
                        </a:rPr>
                        <a:t>+ Năm 1206, người Hồi giáo gốc Thổ Nhĩ Kì chiếm miền Bắc Ấn Độ lập nên vương triều Hồi giáo Đê-li.</a:t>
                      </a:r>
                    </a:p>
                    <a:p>
                      <a:pPr algn="just"/>
                      <a:r>
                        <a:rPr lang="vi-VN" sz="2400" b="1" dirty="0" smtClean="0">
                          <a:solidFill>
                            <a:srgbClr val="0033CC"/>
                          </a:solidFill>
                          <a:latin typeface="Times New Roman" pitchFamily="18" charset="0"/>
                          <a:cs typeface="Times New Roman" pitchFamily="18" charset="0"/>
                        </a:rPr>
                        <a:t>+ Đầu thế kỉ XIV, vương triều Đê-li thống nhất và phát triển thịnh vượng.</a:t>
                      </a:r>
                    </a:p>
                    <a:p>
                      <a:pPr algn="just"/>
                      <a:r>
                        <a:rPr lang="vi-VN" sz="2400" b="1" dirty="0" smtClean="0">
                          <a:solidFill>
                            <a:srgbClr val="0033CC"/>
                          </a:solidFill>
                          <a:latin typeface="Times New Roman" pitchFamily="18" charset="0"/>
                          <a:cs typeface="Times New Roman" pitchFamily="18" charset="0"/>
                        </a:rPr>
                        <a:t>+ Đầu thế kỉ XVI, vương triều sụp đổ trước sự tấn công của một bộ phận người Mông Cổ ở Trung Á.</a:t>
                      </a:r>
                    </a:p>
                  </a:txBody>
                  <a:tcPr>
                    <a:solidFill>
                      <a:schemeClr val="accent3">
                        <a:lumMod val="40000"/>
                        <a:lumOff val="60000"/>
                      </a:schemeClr>
                    </a:solidFill>
                  </a:tcPr>
                </a:tc>
                <a:extLst>
                  <a:ext uri="{0D108BD9-81ED-4DB2-BD59-A6C34878D82A}">
                    <a16:rowId xmlns:a16="http://schemas.microsoft.com/office/drawing/2014/main" val="10002"/>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hình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kinh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tế</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solidFill>
                      <a:schemeClr val="accent3">
                        <a:lumMod val="40000"/>
                        <a:lumOff val="60000"/>
                      </a:schemeClr>
                    </a:solidFill>
                  </a:tcPr>
                </a:tc>
                <a:tc>
                  <a:txBody>
                    <a:bodyPr/>
                    <a:lstStyle/>
                    <a:p>
                      <a:pPr algn="just"/>
                      <a:r>
                        <a:rPr lang="vi-VN" sz="2400" b="1" dirty="0" smtClean="0">
                          <a:solidFill>
                            <a:srgbClr val="0033CC"/>
                          </a:solidFill>
                          <a:latin typeface="Times New Roman" pitchFamily="18" charset="0"/>
                          <a:cs typeface="Times New Roman" pitchFamily="18" charset="0"/>
                        </a:rPr>
                        <a:t>+ Nông nghiệp vẫn giữ vai trò quan trọng, nhà nước cho đào thêm kênh và hồ chứa nước.</a:t>
                      </a:r>
                    </a:p>
                    <a:p>
                      <a:pPr algn="just"/>
                      <a:r>
                        <a:rPr lang="vi-VN" sz="2400" b="1" dirty="0" smtClean="0">
                          <a:solidFill>
                            <a:srgbClr val="0033CC"/>
                          </a:solidFill>
                          <a:latin typeface="Times New Roman" pitchFamily="18" charset="0"/>
                          <a:cs typeface="Times New Roman" pitchFamily="18" charset="0"/>
                        </a:rPr>
                        <a:t>+ Sự phát triển của nhiều ngành thủ công nghiệp truyền thống tạo điều kiện cho giao thương phát triển.</a:t>
                      </a:r>
                    </a:p>
                    <a:p>
                      <a:pPr algn="just"/>
                      <a:r>
                        <a:rPr lang="vi-VN" sz="2400" b="1" dirty="0" smtClean="0">
                          <a:solidFill>
                            <a:srgbClr val="0033CC"/>
                          </a:solidFill>
                          <a:latin typeface="Times New Roman" pitchFamily="18" charset="0"/>
                          <a:cs typeface="Times New Roman" pitchFamily="18" charset="0"/>
                        </a:rPr>
                        <a:t>+ Thương nghiệp: thương nhân Ấn Độ đem những mặt hàng nổi tiếng như vải vóc, đò trang sức và gia vị để đổi lấy hàng hoá, đặc biệt đổi lấy ngựa chiến từ các nước Trung Á và Tây Á.</a:t>
                      </a:r>
                    </a:p>
                  </a:txBody>
                  <a:tcPr>
                    <a:solidFill>
                      <a:schemeClr val="accent3">
                        <a:lumMod val="40000"/>
                        <a:lumOff val="6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20492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55418" y="0"/>
            <a:ext cx="9178636" cy="6400800"/>
          </a:xfrm>
        </p:spPr>
        <p:txBody>
          <a:bodyPr/>
          <a:lstStyle/>
          <a:p>
            <a:pPr marL="0" indent="0">
              <a:buNone/>
            </a:pPr>
            <a:r>
              <a:rPr lang="vi-VN" sz="2000" b="1" dirty="0">
                <a:solidFill>
                  <a:srgbClr val="FF0000"/>
                </a:solidFill>
                <a:latin typeface="Times New Roman" pitchFamily="18" charset="0"/>
                <a:cs typeface="Times New Roman" pitchFamily="18" charset="0"/>
              </a:rPr>
              <a:t>Câu hỏi 1: Hoàn thành bảng: Khái quát về tình hình Ấn Độ thời kì vương triều Hồi giáo Đê-li, theo mẫu sau:</a:t>
            </a:r>
            <a:endParaRPr lang="en-US" sz="2000" b="1" dirty="0" smtClean="0">
              <a:solidFill>
                <a:srgbClr val="FF0000"/>
              </a:solidFill>
              <a:latin typeface="Times New Roman" pitchFamily="18" charset="0"/>
              <a:cs typeface="Times New Roman" pitchFamily="18" charset="0"/>
            </a:endParaRPr>
          </a:p>
          <a:p>
            <a:pPr marL="0" indent="0">
              <a:buNone/>
            </a:pPr>
            <a:endParaRPr lang="en-US" dirty="0" smtClean="0"/>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80214751"/>
              </p:ext>
            </p:extLst>
          </p:nvPr>
        </p:nvGraphicFramePr>
        <p:xfrm>
          <a:off x="-34636" y="838200"/>
          <a:ext cx="9178636" cy="5059680"/>
        </p:xfrm>
        <a:graphic>
          <a:graphicData uri="http://schemas.openxmlformats.org/drawingml/2006/table">
            <a:tbl>
              <a:tblPr firstRow="1" bandRow="1">
                <a:tableStyleId>{5C22544A-7EE6-4342-B048-85BDC9FD1C3A}</a:tableStyleId>
              </a:tblPr>
              <a:tblGrid>
                <a:gridCol w="1330036">
                  <a:extLst>
                    <a:ext uri="{9D8B030D-6E8A-4147-A177-3AD203B41FA5}">
                      <a16:colId xmlns:a16="http://schemas.microsoft.com/office/drawing/2014/main" val="20000"/>
                    </a:ext>
                  </a:extLst>
                </a:gridCol>
                <a:gridCol w="7848600">
                  <a:extLst>
                    <a:ext uri="{9D8B030D-6E8A-4147-A177-3AD203B41FA5}">
                      <a16:colId xmlns:a16="http://schemas.microsoft.com/office/drawing/2014/main" val="20001"/>
                    </a:ext>
                  </a:extLst>
                </a:gridCol>
              </a:tblGrid>
              <a:tr h="609600">
                <a:tc>
                  <a:txBody>
                    <a:bodyPr/>
                    <a:lstStyle/>
                    <a:p>
                      <a:endParaRPr lang="en-US" sz="2400" dirty="0">
                        <a:solidFill>
                          <a:srgbClr val="FF0000"/>
                        </a:solidFill>
                        <a:latin typeface="Times New Roman" pitchFamily="18" charset="0"/>
                        <a:cs typeface="Times New Roman" pitchFamily="18" charset="0"/>
                      </a:endParaRPr>
                    </a:p>
                  </a:txBody>
                  <a:tcPr>
                    <a:solidFill>
                      <a:schemeClr val="accent3">
                        <a:lumMod val="40000"/>
                        <a:lumOff val="60000"/>
                      </a:schemeClr>
                    </a:solidFill>
                  </a:tcPr>
                </a:tc>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Vương</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triều</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Gúp</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-ta</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Tình</a:t>
                      </a: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hình</a:t>
                      </a: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xã</a:t>
                      </a: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hội</a:t>
                      </a:r>
                      <a:endParaRPr kumimoji="0" lang="en-US" sz="32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txBody>
                  <a:tcPr>
                    <a:solidFill>
                      <a:schemeClr val="accent3">
                        <a:lumMod val="40000"/>
                        <a:lumOff val="60000"/>
                      </a:schemeClr>
                    </a:solidFill>
                  </a:tcPr>
                </a:tc>
                <a:tc>
                  <a:txBody>
                    <a:bodyPr/>
                    <a:lstStyle/>
                    <a:p>
                      <a:pPr algn="just"/>
                      <a:r>
                        <a:rPr lang="vi-VN" sz="2400" b="1" dirty="0" smtClean="0">
                          <a:solidFill>
                            <a:srgbClr val="0033CC"/>
                          </a:solidFill>
                          <a:latin typeface="Times New Roman" pitchFamily="18" charset="0"/>
                          <a:cs typeface="Times New Roman" pitchFamily="18" charset="0"/>
                        </a:rPr>
                        <a:t>+ Tầng lớp Bà La Môn vẫn được xem là đẳng cấp cao nhất nhưng thực quyền trong xã hội thuộc về những người Hồi giáo.</a:t>
                      </a:r>
                    </a:p>
                    <a:p>
                      <a:pPr algn="just"/>
                      <a:r>
                        <a:rPr lang="vi-VN" sz="2400" b="1" dirty="0" smtClean="0">
                          <a:solidFill>
                            <a:srgbClr val="0033CC"/>
                          </a:solidFill>
                          <a:latin typeface="Times New Roman" pitchFamily="18" charset="0"/>
                          <a:cs typeface="Times New Roman" pitchFamily="18" charset="0"/>
                        </a:rPr>
                        <a:t>+ Nhiều cư dân Ấn Độ không theo Hồi giáo phải nộp thuế ngoại đạo, bị phân biệt đối xử, dẫn đến các cuộc đấu tranh.</a:t>
                      </a:r>
                      <a:endParaRPr lang="vi-VN" sz="2400" b="1" dirty="0">
                        <a:solidFill>
                          <a:srgbClr val="0033CC"/>
                        </a:solidFill>
                        <a:latin typeface="Times New Roman" pitchFamily="18" charset="0"/>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711200">
                <a:tc>
                  <a:txBody>
                    <a:bodyPr/>
                    <a:lstStyle/>
                    <a:p>
                      <a:pPr marL="0" marR="0" lvl="0" indent="0" algn="l" defTabSz="914400" rtl="0" eaLnBrk="1" fontAlgn="t"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Thành</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tựu</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văn</a:t>
                      </a:r>
                      <a:r>
                        <a:rPr kumimoji="0" lang="en-US"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hóa</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endParaRPr lang="en-US" sz="2400" b="1" dirty="0">
                        <a:solidFill>
                          <a:srgbClr val="FF0000"/>
                        </a:solidFill>
                        <a:latin typeface="Times New Roman" pitchFamily="18" charset="0"/>
                        <a:cs typeface="Times New Roman" pitchFamily="18" charset="0"/>
                      </a:endParaRPr>
                    </a:p>
                  </a:txBody>
                  <a:tcPr>
                    <a:solidFill>
                      <a:schemeClr val="accent3">
                        <a:lumMod val="40000"/>
                        <a:lumOff val="60000"/>
                      </a:schemeClr>
                    </a:solidFill>
                  </a:tcPr>
                </a:tc>
                <a:tc>
                  <a:txBody>
                    <a:bodyPr/>
                    <a:lstStyle/>
                    <a:p>
                      <a:pPr algn="just"/>
                      <a:r>
                        <a:rPr lang="vi-VN" sz="2400" b="1" dirty="0" smtClean="0">
                          <a:solidFill>
                            <a:srgbClr val="0033CC"/>
                          </a:solidFill>
                          <a:latin typeface="Times New Roman" pitchFamily="18" charset="0"/>
                          <a:cs typeface="Times New Roman" pitchFamily="18" charset="0"/>
                        </a:rPr>
                        <a:t>- Văn hoá Hồi giáo.</a:t>
                      </a:r>
                    </a:p>
                    <a:p>
                      <a:pPr algn="just"/>
                      <a:r>
                        <a:rPr lang="vi-VN" sz="2400" b="1" dirty="0" smtClean="0">
                          <a:solidFill>
                            <a:srgbClr val="0033CC"/>
                          </a:solidFill>
                          <a:latin typeface="Times New Roman" pitchFamily="18" charset="0"/>
                          <a:cs typeface="Times New Roman" pitchFamily="18" charset="0"/>
                        </a:rPr>
                        <a:t>+ Kiến trúc Hồi giáo được xây dựng.</a:t>
                      </a:r>
                    </a:p>
                    <a:p>
                      <a:pPr algn="just"/>
                      <a:r>
                        <a:rPr lang="vi-VN" sz="2400" b="1" dirty="0" smtClean="0">
                          <a:solidFill>
                            <a:srgbClr val="0033CC"/>
                          </a:solidFill>
                          <a:latin typeface="Times New Roman" pitchFamily="18" charset="0"/>
                          <a:cs typeface="Times New Roman" pitchFamily="18" charset="0"/>
                        </a:rPr>
                        <a:t>+ Chữ Ba Tư được du nhập vào Ấn Độ.</a:t>
                      </a:r>
                    </a:p>
                    <a:p>
                      <a:pPr algn="just"/>
                      <a:r>
                        <a:rPr lang="vi-VN" sz="2400" b="1" dirty="0" smtClean="0">
                          <a:solidFill>
                            <a:srgbClr val="0033CC"/>
                          </a:solidFill>
                          <a:latin typeface="Times New Roman" pitchFamily="18" charset="0"/>
                          <a:cs typeface="Times New Roman" pitchFamily="18" charset="0"/>
                        </a:rPr>
                        <a:t>+ Nhà văn hoá, nhà thơ lớn Ka-bi, tác phẩm nổi tiếng “ Những bài ca của Ka-bi ”. </a:t>
                      </a:r>
                    </a:p>
                  </a:txBody>
                  <a:tcPr>
                    <a:solidFill>
                      <a:schemeClr val="accent3">
                        <a:lumMod val="40000"/>
                        <a:lumOff val="6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12627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MỤC TIÊU</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buNone/>
            </a:pPr>
            <a:r>
              <a:rPr lang="vi-VN" dirty="0">
                <a:solidFill>
                  <a:srgbClr val="0033CC"/>
                </a:solidFill>
                <a:latin typeface="Times New Roman" pitchFamily="18" charset="0"/>
                <a:cs typeface="Times New Roman" pitchFamily="18" charset="0"/>
              </a:rPr>
              <a:t>– Trình bày khái quát được sự ra đời và tình hình chính trị, kinh tế, xã hội của Ấn Độ dưới thời các vương triều Hồi giáo Delhi </a:t>
            </a:r>
          </a:p>
          <a:p>
            <a:pPr marL="0" indent="0">
              <a:buNone/>
            </a:pPr>
            <a:r>
              <a:rPr lang="vi-VN" dirty="0">
                <a:solidFill>
                  <a:srgbClr val="0033CC"/>
                </a:solidFill>
                <a:latin typeface="Times New Roman" pitchFamily="18" charset="0"/>
                <a:cs typeface="Times New Roman" pitchFamily="18" charset="0"/>
              </a:rPr>
              <a:t>– Giới thiệu và nhận xét được một số thành tựu tiêu biểu về văn hoá của Ấn Độ dưới thời vương triều Hồi giáo Đê-li.</a:t>
            </a:r>
          </a:p>
          <a:p>
            <a:pPr marL="0" indent="0">
              <a:buNone/>
            </a:pPr>
            <a:endParaRPr lang="en-US"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7050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762000"/>
          </a:xfrm>
        </p:spPr>
        <p:txBody>
          <a:bodyPr>
            <a:normAutofit fontScale="90000"/>
          </a:bodyPr>
          <a:lstStyle/>
          <a:p>
            <a:r>
              <a:rPr lang="en-US" sz="3200" b="1" dirty="0" err="1" smtClean="0">
                <a:solidFill>
                  <a:srgbClr val="FF0000"/>
                </a:solidFill>
                <a:latin typeface="Times New Roman" pitchFamily="18" charset="0"/>
                <a:cs typeface="Times New Roman" pitchFamily="18" charset="0"/>
              </a:rPr>
              <a:t>Tiết</a:t>
            </a:r>
            <a:r>
              <a:rPr lang="en-US" sz="3200" b="1" dirty="0" smtClean="0">
                <a:solidFill>
                  <a:srgbClr val="FF0000"/>
                </a:solidFill>
                <a:latin typeface="Times New Roman" pitchFamily="18" charset="0"/>
                <a:cs typeface="Times New Roman" pitchFamily="18" charset="0"/>
              </a:rPr>
              <a:t> 13-</a:t>
            </a:r>
            <a:r>
              <a:rPr lang="vi-VN" sz="3600" b="1" dirty="0" smtClean="0">
                <a:solidFill>
                  <a:srgbClr val="FF0000"/>
                </a:solidFill>
                <a:latin typeface="Times New Roman" pitchFamily="18" charset="0"/>
                <a:cs typeface="Times New Roman" pitchFamily="18" charset="0"/>
              </a:rPr>
              <a:t>BÀI </a:t>
            </a:r>
            <a:r>
              <a:rPr lang="vi-VN" sz="3600" b="1" dirty="0">
                <a:solidFill>
                  <a:srgbClr val="FF0000"/>
                </a:solidFill>
                <a:latin typeface="Times New Roman" pitchFamily="18" charset="0"/>
                <a:cs typeface="Times New Roman" pitchFamily="18" charset="0"/>
              </a:rPr>
              <a:t>9. VƯƠNG TRIỀU HỒI GIÁO ĐÊ-LI</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066800"/>
            <a:ext cx="9144000" cy="4983163"/>
          </a:xfrm>
        </p:spPr>
        <p:txBody>
          <a:bodyPr>
            <a:normAutofit/>
          </a:bodyPr>
          <a:lstStyle/>
          <a:p>
            <a:pPr marL="0" indent="0">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Tình</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hình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chính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trị</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tế</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xã</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hội</a:t>
            </a:r>
            <a:endParaRPr lang="en-US"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98767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THẢO LUẬN NHÓM</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Vương</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triều</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Hồi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giáo</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Đê</a:t>
            </a:r>
            <a:r>
              <a:rPr lang="en-US" b="1" dirty="0" smtClean="0">
                <a:solidFill>
                  <a:srgbClr val="FF0000"/>
                </a:solidFill>
                <a:latin typeface="Times New Roman" pitchFamily="18" charset="0"/>
                <a:cs typeface="Times New Roman" pitchFamily="18" charset="0"/>
              </a:rPr>
              <a:t>-li </a:t>
            </a:r>
            <a:r>
              <a:rPr lang="en-US" b="1" dirty="0" err="1" smtClean="0">
                <a:solidFill>
                  <a:srgbClr val="FF0000"/>
                </a:solidFill>
                <a:latin typeface="Times New Roman" pitchFamily="18" charset="0"/>
                <a:cs typeface="Times New Roman" pitchFamily="18" charset="0"/>
              </a:rPr>
              <a:t>được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thành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như</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thế</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nào</a:t>
            </a:r>
            <a:r>
              <a:rPr lang="en-US" b="1" dirty="0" smtClean="0">
                <a:solidFill>
                  <a:srgbClr val="FF0000"/>
                </a:solidFill>
                <a:latin typeface="Times New Roman" pitchFamily="18" charset="0"/>
                <a:cs typeface="Times New Roman" pitchFamily="18" charset="0"/>
              </a:rPr>
              <a:t> ?  </a:t>
            </a:r>
          </a:p>
          <a:p>
            <a:pPr marL="0" indent="0" algn="just">
              <a:buNone/>
            </a:pPr>
            <a:r>
              <a:rPr lang="en-US" b="1" dirty="0" smtClean="0">
                <a:solidFill>
                  <a:srgbClr val="FF0000"/>
                </a:solidFill>
                <a:latin typeface="Times New Roman" pitchFamily="18" charset="0"/>
                <a:cs typeface="Times New Roman" pitchFamily="18" charset="0"/>
              </a:rPr>
              <a:t>2. </a:t>
            </a:r>
            <a:r>
              <a:rPr lang="vi-VN" b="1" dirty="0" smtClean="0">
                <a:solidFill>
                  <a:srgbClr val="FF0000"/>
                </a:solidFill>
                <a:latin typeface="Times New Roman" pitchFamily="18" charset="0"/>
                <a:cs typeface="Times New Roman" pitchFamily="18" charset="0"/>
              </a:rPr>
              <a:t>Nêu </a:t>
            </a:r>
            <a:r>
              <a:rPr lang="vi-VN" b="1" dirty="0">
                <a:solidFill>
                  <a:srgbClr val="FF0000"/>
                </a:solidFill>
                <a:latin typeface="Times New Roman" pitchFamily="18" charset="0"/>
                <a:cs typeface="Times New Roman" pitchFamily="18" charset="0"/>
              </a:rPr>
              <a:t>những nét nổi bật về </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kinh tế, xã hội của Ấn Độ thời Đê-li.</a:t>
            </a: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42063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20782"/>
            <a:ext cx="9178636" cy="6989618"/>
          </a:xfrm>
        </p:spPr>
        <p:txBody>
          <a:bodyPr>
            <a:normAutofit lnSpcReduction="10000"/>
          </a:bodyPr>
          <a:lstStyle/>
          <a:p>
            <a:pPr marL="0" indent="0">
              <a:buNone/>
            </a:pPr>
            <a:r>
              <a:rPr lang="en-US" sz="3600" b="1" dirty="0" smtClean="0">
                <a:solidFill>
                  <a:srgbClr val="FF0000"/>
                </a:solidFill>
                <a:latin typeface="Times New Roman" pitchFamily="18" charset="0"/>
                <a:cs typeface="Times New Roman" pitchFamily="18" charset="0"/>
              </a:rPr>
              <a:t>1. </a:t>
            </a:r>
            <a:r>
              <a:rPr lang="en-US" sz="3600" b="1" dirty="0" err="1">
                <a:solidFill>
                  <a:srgbClr val="FF0000"/>
                </a:solidFill>
                <a:latin typeface="Times New Roman" pitchFamily="18" charset="0"/>
                <a:cs typeface="Times New Roman" pitchFamily="18" charset="0"/>
              </a:rPr>
              <a:t>Tình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chính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trị</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của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của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Ấn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Độ</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thời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Đê</a:t>
            </a:r>
            <a:r>
              <a:rPr lang="en-US" sz="3600" b="1" dirty="0">
                <a:solidFill>
                  <a:srgbClr val="FF0000"/>
                </a:solidFill>
                <a:latin typeface="Times New Roman" pitchFamily="18" charset="0"/>
                <a:cs typeface="Times New Roman" pitchFamily="18" charset="0"/>
              </a:rPr>
              <a:t>-li </a:t>
            </a:r>
            <a:r>
              <a:rPr lang="en-US" sz="3600" b="1" dirty="0" smtClean="0">
                <a:solidFill>
                  <a:srgbClr val="FF0000"/>
                </a:solidFill>
                <a:latin typeface="Times New Roman" pitchFamily="18" charset="0"/>
                <a:cs typeface="Times New Roman" pitchFamily="18" charset="0"/>
              </a:rPr>
              <a:t>.</a:t>
            </a:r>
          </a:p>
          <a:p>
            <a:pPr marL="0" indent="0">
              <a:buNone/>
            </a:pP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Sau</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khi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vương</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triều</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Gúp</a:t>
            </a:r>
            <a:r>
              <a:rPr lang="en-US" sz="3600" dirty="0" smtClean="0">
                <a:solidFill>
                  <a:srgbClr val="0033CC"/>
                </a:solidFill>
                <a:latin typeface="Times New Roman" pitchFamily="18" charset="0"/>
                <a:cs typeface="Times New Roman" pitchFamily="18" charset="0"/>
              </a:rPr>
              <a:t>-ta </a:t>
            </a:r>
            <a:r>
              <a:rPr lang="en-US" sz="3600" dirty="0" err="1" smtClean="0">
                <a:solidFill>
                  <a:srgbClr val="0033CC"/>
                </a:solidFill>
                <a:latin typeface="Times New Roman" pitchFamily="18" charset="0"/>
                <a:cs typeface="Times New Roman" pitchFamily="18" charset="0"/>
              </a:rPr>
              <a:t>sụp</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đổ</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Ấn</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Độ</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rơi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vào</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tình</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trạng</a:t>
            </a:r>
            <a:r>
              <a:rPr lang="en-US" sz="3600" dirty="0" smtClean="0">
                <a:solidFill>
                  <a:srgbClr val="0033CC"/>
                </a:solidFill>
                <a:latin typeface="Times New Roman" pitchFamily="18" charset="0"/>
                <a:cs typeface="Times New Roman" pitchFamily="18" charset="0"/>
              </a:rPr>
              <a:t> chia </a:t>
            </a:r>
            <a:r>
              <a:rPr lang="en-US" sz="3600" dirty="0" err="1" smtClean="0">
                <a:solidFill>
                  <a:srgbClr val="0033CC"/>
                </a:solidFill>
                <a:latin typeface="Times New Roman" pitchFamily="18" charset="0"/>
                <a:cs typeface="Times New Roman" pitchFamily="18" charset="0"/>
              </a:rPr>
              <a:t>cắt</a:t>
            </a:r>
            <a:r>
              <a:rPr lang="en-US" sz="3600" dirty="0" smtClean="0">
                <a:solidFill>
                  <a:srgbClr val="0033CC"/>
                </a:solidFill>
                <a:latin typeface="Times New Roman" pitchFamily="18" charset="0"/>
                <a:cs typeface="Times New Roman" pitchFamily="18" charset="0"/>
              </a:rPr>
              <a:t>. </a:t>
            </a:r>
          </a:p>
          <a:p>
            <a:pPr marL="0" indent="0">
              <a:buNone/>
            </a:pP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Năm</a:t>
            </a:r>
            <a:r>
              <a:rPr lang="en-US" sz="3600" dirty="0" smtClean="0">
                <a:solidFill>
                  <a:srgbClr val="0033CC"/>
                </a:solidFill>
                <a:latin typeface="Times New Roman" pitchFamily="18" charset="0"/>
                <a:cs typeface="Times New Roman" pitchFamily="18" charset="0"/>
              </a:rPr>
              <a:t> 1206, </a:t>
            </a:r>
            <a:r>
              <a:rPr lang="en-US" sz="3600" dirty="0" err="1" smtClean="0">
                <a:solidFill>
                  <a:srgbClr val="0033CC"/>
                </a:solidFill>
                <a:latin typeface="Times New Roman" pitchFamily="18" charset="0"/>
                <a:cs typeface="Times New Roman" pitchFamily="18" charset="0"/>
              </a:rPr>
              <a:t>người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Hồi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giáo</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gốc</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Thổ</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Nhĩ</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Kì</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chiếm</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miền</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Bắc</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Ấn</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Độ</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lập</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nên</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vương</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triều</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Hồi</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giáo</a:t>
            </a:r>
            <a:r>
              <a:rPr lang="en-US" sz="3600" dirty="0" smtClean="0">
                <a:solidFill>
                  <a:srgbClr val="0033CC"/>
                </a:solidFill>
                <a:latin typeface="Times New Roman" pitchFamily="18" charset="0"/>
                <a:cs typeface="Times New Roman" pitchFamily="18" charset="0"/>
              </a:rPr>
              <a:t> </a:t>
            </a:r>
            <a:r>
              <a:rPr lang="en-US" sz="3600" dirty="0" err="1" smtClean="0">
                <a:solidFill>
                  <a:srgbClr val="0033CC"/>
                </a:solidFill>
                <a:latin typeface="Times New Roman" pitchFamily="18" charset="0"/>
                <a:cs typeface="Times New Roman" pitchFamily="18" charset="0"/>
              </a:rPr>
              <a:t>Đê</a:t>
            </a:r>
            <a:r>
              <a:rPr lang="en-US" sz="3600" dirty="0" smtClean="0">
                <a:solidFill>
                  <a:srgbClr val="0033CC"/>
                </a:solidFill>
                <a:latin typeface="Times New Roman" pitchFamily="18" charset="0"/>
                <a:cs typeface="Times New Roman" pitchFamily="18" charset="0"/>
              </a:rPr>
              <a:t>-li.</a:t>
            </a:r>
          </a:p>
          <a:p>
            <a:pPr marL="0" indent="0">
              <a:buNone/>
            </a:pPr>
            <a:r>
              <a:rPr lang="en-US" sz="3600" dirty="0">
                <a:solidFill>
                  <a:srgbClr val="0033CC"/>
                </a:solidFill>
                <a:latin typeface="Times New Roman" pitchFamily="18" charset="0"/>
                <a:cs typeface="Times New Roman" pitchFamily="18" charset="0"/>
              </a:rPr>
              <a:t>-</a:t>
            </a:r>
            <a:r>
              <a:rPr lang="vi-VN" sz="3600" dirty="0" smtClean="0">
                <a:solidFill>
                  <a:srgbClr val="0033CC"/>
                </a:solidFill>
                <a:latin typeface="Times New Roman" pitchFamily="18" charset="0"/>
                <a:cs typeface="Times New Roman" pitchFamily="18" charset="0"/>
              </a:rPr>
              <a:t> </a:t>
            </a:r>
            <a:r>
              <a:rPr lang="vi-VN" sz="3600" dirty="0">
                <a:solidFill>
                  <a:srgbClr val="0033CC"/>
                </a:solidFill>
                <a:latin typeface="Times New Roman" pitchFamily="18" charset="0"/>
                <a:cs typeface="Times New Roman" pitchFamily="18" charset="0"/>
              </a:rPr>
              <a:t>Đầu thế kỉ XIV, vương triều Đê-li thống nhất và phát triển thịnh vượng.</a:t>
            </a:r>
          </a:p>
          <a:p>
            <a:pPr marL="0" indent="0">
              <a:buNone/>
            </a:pPr>
            <a:r>
              <a:rPr lang="en-US" sz="3600" dirty="0">
                <a:solidFill>
                  <a:srgbClr val="0033CC"/>
                </a:solidFill>
                <a:latin typeface="Times New Roman" pitchFamily="18" charset="0"/>
                <a:cs typeface="Times New Roman" pitchFamily="18" charset="0"/>
              </a:rPr>
              <a:t>-</a:t>
            </a:r>
            <a:r>
              <a:rPr lang="vi-VN" sz="3600" dirty="0" smtClean="0">
                <a:solidFill>
                  <a:srgbClr val="0033CC"/>
                </a:solidFill>
                <a:latin typeface="Times New Roman" pitchFamily="18" charset="0"/>
                <a:cs typeface="Times New Roman" pitchFamily="18" charset="0"/>
              </a:rPr>
              <a:t> </a:t>
            </a:r>
            <a:r>
              <a:rPr lang="vi-VN" sz="3600" dirty="0">
                <a:solidFill>
                  <a:srgbClr val="0033CC"/>
                </a:solidFill>
                <a:latin typeface="Times New Roman" pitchFamily="18" charset="0"/>
                <a:cs typeface="Times New Roman" pitchFamily="18" charset="0"/>
              </a:rPr>
              <a:t>Vào đầu thế kỉ XVI, vương triều sụp đổ trước sự tấn công của một bộ phận người Mông Cổ ở Trung Á.</a:t>
            </a: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34926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20782"/>
            <a:ext cx="9178636" cy="6837218"/>
          </a:xfrm>
        </p:spPr>
        <p:txBody>
          <a:bodyPr>
            <a:normAutofit fontScale="92500"/>
          </a:bodyPr>
          <a:lstStyle/>
          <a:p>
            <a:pPr marL="0" indent="0">
              <a:buNone/>
            </a:pPr>
            <a:r>
              <a:rPr lang="en-US" sz="2800" b="1" dirty="0" smtClean="0">
                <a:solidFill>
                  <a:srgbClr val="FF0000"/>
                </a:solidFill>
                <a:latin typeface="Times New Roman" pitchFamily="18" charset="0"/>
                <a:cs typeface="Times New Roman" pitchFamily="18" charset="0"/>
              </a:rPr>
              <a:t>2. </a:t>
            </a:r>
            <a:r>
              <a:rPr lang="vi-VN" sz="2800" b="1" dirty="0" smtClean="0">
                <a:solidFill>
                  <a:srgbClr val="FF0000"/>
                </a:solidFill>
                <a:latin typeface="Times New Roman" pitchFamily="18" charset="0"/>
                <a:cs typeface="Times New Roman" pitchFamily="18" charset="0"/>
              </a:rPr>
              <a:t>Nêu </a:t>
            </a:r>
            <a:r>
              <a:rPr lang="vi-VN" sz="2800" b="1" dirty="0">
                <a:solidFill>
                  <a:srgbClr val="FF0000"/>
                </a:solidFill>
                <a:latin typeface="Times New Roman" pitchFamily="18" charset="0"/>
                <a:cs typeface="Times New Roman" pitchFamily="18" charset="0"/>
              </a:rPr>
              <a:t>những nét nổi bật về </a:t>
            </a: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kinh tế, xã hội của Ấn Độ thời Đê-li</a:t>
            </a:r>
            <a:r>
              <a:rPr lang="vi-VN" sz="2800" b="1" dirty="0" smtClean="0">
                <a:solidFill>
                  <a:srgbClr val="FF0000"/>
                </a:solidFill>
                <a:latin typeface="Times New Roman" pitchFamily="18" charset="0"/>
                <a:cs typeface="Times New Roman" pitchFamily="18" charset="0"/>
              </a:rPr>
              <a:t>.</a:t>
            </a:r>
            <a:endParaRPr lang="en-US" sz="2800" b="1" dirty="0" smtClean="0">
              <a:solidFill>
                <a:srgbClr val="FF0000"/>
              </a:solidFill>
              <a:latin typeface="Times New Roman" pitchFamily="18" charset="0"/>
              <a:cs typeface="Times New Roman" pitchFamily="18" charset="0"/>
            </a:endParaRPr>
          </a:p>
          <a:p>
            <a:pPr marL="0" indent="0" algn="just">
              <a:buNone/>
            </a:pPr>
            <a:r>
              <a:rPr lang="vi-VN" sz="2800" b="1" dirty="0">
                <a:solidFill>
                  <a:srgbClr val="0033CC"/>
                </a:solidFill>
                <a:latin typeface="Times New Roman" pitchFamily="18" charset="0"/>
                <a:cs typeface="Times New Roman" pitchFamily="18" charset="0"/>
              </a:rPr>
              <a:t>- Về kinh tế:</a:t>
            </a:r>
          </a:p>
          <a:p>
            <a:pPr marL="0" indent="0" algn="just">
              <a:buNone/>
            </a:pPr>
            <a:r>
              <a:rPr lang="vi-VN" sz="2800" dirty="0">
                <a:solidFill>
                  <a:srgbClr val="0033CC"/>
                </a:solidFill>
                <a:latin typeface="Times New Roman" pitchFamily="18" charset="0"/>
                <a:cs typeface="Times New Roman" pitchFamily="18" charset="0"/>
              </a:rPr>
              <a:t>+ Nông nghiệp vẫn giữ vai trò quan trọng, nhà nước cho đào thêm kênh và hồ chứa nước.</a:t>
            </a:r>
          </a:p>
          <a:p>
            <a:pPr marL="0" indent="0" algn="just">
              <a:buNone/>
            </a:pPr>
            <a:r>
              <a:rPr lang="vi-VN" sz="2800" dirty="0">
                <a:solidFill>
                  <a:srgbClr val="0033CC"/>
                </a:solidFill>
                <a:latin typeface="Times New Roman" pitchFamily="18" charset="0"/>
                <a:cs typeface="Times New Roman" pitchFamily="18" charset="0"/>
              </a:rPr>
              <a:t>+ Sự phát triển của nhiều ngành thủ công nghiệp truyền thống tạo điều kiện cho giao thương phát triển.</a:t>
            </a:r>
          </a:p>
          <a:p>
            <a:pPr marL="0" indent="0" algn="just">
              <a:buNone/>
            </a:pPr>
            <a:r>
              <a:rPr lang="vi-VN" sz="2800" dirty="0">
                <a:solidFill>
                  <a:srgbClr val="0033CC"/>
                </a:solidFill>
                <a:latin typeface="Times New Roman" pitchFamily="18" charset="0"/>
                <a:cs typeface="Times New Roman" pitchFamily="18" charset="0"/>
              </a:rPr>
              <a:t>+ Thương nghiệp: thương nhân Ấn Độ đem những mặt hàng nổi tiếng như vải vóc, đò trang sức và gia vị để đổi lấy hàng hoá, đặc biệt đổi lấy ngựa chiến từ các nước Trung Á và Tây Á.</a:t>
            </a:r>
          </a:p>
          <a:p>
            <a:pPr marL="0" indent="0" algn="just">
              <a:buNone/>
            </a:pPr>
            <a:r>
              <a:rPr lang="vi-VN" sz="2800" b="1" dirty="0">
                <a:solidFill>
                  <a:srgbClr val="0033CC"/>
                </a:solidFill>
                <a:latin typeface="Times New Roman" pitchFamily="18" charset="0"/>
                <a:cs typeface="Times New Roman" pitchFamily="18" charset="0"/>
              </a:rPr>
              <a:t>- Về xã hội:</a:t>
            </a:r>
          </a:p>
          <a:p>
            <a:pPr marL="0" indent="0" algn="just">
              <a:buNone/>
            </a:pPr>
            <a:r>
              <a:rPr lang="vi-VN" sz="2800" dirty="0">
                <a:solidFill>
                  <a:srgbClr val="0033CC"/>
                </a:solidFill>
                <a:latin typeface="Times New Roman" pitchFamily="18" charset="0"/>
                <a:cs typeface="Times New Roman" pitchFamily="18" charset="0"/>
              </a:rPr>
              <a:t>+ Tầng lớp Bà La Môn vẫn được xem là đẳng cấp cao nhất nhưng thực quyền trong xã hội thuộc về những người Hồi giáo.</a:t>
            </a:r>
          </a:p>
          <a:p>
            <a:pPr marL="0" indent="0" algn="just">
              <a:buNone/>
            </a:pPr>
            <a:r>
              <a:rPr lang="vi-VN" sz="2800" dirty="0">
                <a:solidFill>
                  <a:srgbClr val="0033CC"/>
                </a:solidFill>
                <a:latin typeface="Times New Roman" pitchFamily="18" charset="0"/>
                <a:cs typeface="Times New Roman" pitchFamily="18" charset="0"/>
              </a:rPr>
              <a:t>+ Nhiều cư dân Ấn Độ không theo Hồi giáo phải nộp thuế ngoại đạo, bị phân biệt đối xử, dẫn đến các cuộc đấu tranh.</a:t>
            </a:r>
          </a:p>
          <a:p>
            <a:pPr marL="0" indent="0" algn="just">
              <a:buNone/>
            </a:pPr>
            <a:endParaRPr lang="vi-VN" sz="2800" dirty="0">
              <a:solidFill>
                <a:srgbClr val="0033CC"/>
              </a:solidFill>
              <a:latin typeface="Times New Roman" pitchFamily="18" charset="0"/>
              <a:cs typeface="Times New Roman" pitchFamily="18" charset="0"/>
            </a:endParaRPr>
          </a:p>
          <a:p>
            <a:pPr marL="0" indent="0">
              <a:buNone/>
            </a:pPr>
            <a:endParaRPr lang="en-US"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52283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533400"/>
          </a:xfrm>
        </p:spPr>
        <p:txBody>
          <a:bodyPr>
            <a:norm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9. VƯƠNG TRIỀU HỒI GIÁO ĐÊ-LI</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457200"/>
            <a:ext cx="9144000" cy="6400800"/>
          </a:xfrm>
        </p:spPr>
        <p:txBody>
          <a:bodyPr>
            <a:normAutofit/>
          </a:bodyPr>
          <a:lstStyle/>
          <a:p>
            <a:pPr marL="0" indent="0">
              <a:buNone/>
            </a:pPr>
            <a:r>
              <a:rPr lang="en-US" sz="3600" b="1" dirty="0" smtClean="0">
                <a:solidFill>
                  <a:srgbClr val="FF0000"/>
                </a:solidFill>
                <a:latin typeface="Times New Roman" pitchFamily="18" charset="0"/>
                <a:cs typeface="Times New Roman" pitchFamily="18" charset="0"/>
              </a:rPr>
              <a:t>1. </a:t>
            </a:r>
            <a:r>
              <a:rPr lang="en-US" sz="3600" b="1" dirty="0" err="1" smtClean="0">
                <a:solidFill>
                  <a:srgbClr val="FF0000"/>
                </a:solidFill>
                <a:latin typeface="Times New Roman" pitchFamily="18" charset="0"/>
                <a:cs typeface="Times New Roman" pitchFamily="18" charset="0"/>
              </a:rPr>
              <a:t>Tình</a:t>
            </a:r>
            <a:r>
              <a:rPr lang="en-US" sz="3600" b="1" dirty="0" smtClean="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chính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trị</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kinh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tế</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xã</a:t>
            </a:r>
            <a:r>
              <a:rPr lang="en-US" sz="3600" b="1" dirty="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hội</a:t>
            </a:r>
            <a:endParaRPr lang="en-US" sz="3600" b="1" dirty="0" smtClean="0">
              <a:solidFill>
                <a:srgbClr val="FF0000"/>
              </a:solidFill>
              <a:latin typeface="Times New Roman" pitchFamily="18" charset="0"/>
              <a:cs typeface="Times New Roman" pitchFamily="18" charset="0"/>
            </a:endParaRPr>
          </a:p>
          <a:p>
            <a:pPr marL="0" indent="0">
              <a:buNone/>
            </a:pPr>
            <a:r>
              <a:rPr lang="vi-VN" sz="3600" b="1" dirty="0">
                <a:solidFill>
                  <a:srgbClr val="0033CC"/>
                </a:solidFill>
                <a:latin typeface="Times New Roman" pitchFamily="18" charset="0"/>
                <a:cs typeface="Times New Roman" pitchFamily="18" charset="0"/>
              </a:rPr>
              <a:t>- Về chính trị:</a:t>
            </a:r>
          </a:p>
          <a:p>
            <a:pPr marL="0" indent="0">
              <a:buNone/>
            </a:pPr>
            <a:r>
              <a:rPr lang="vi-VN" sz="3600" dirty="0">
                <a:solidFill>
                  <a:srgbClr val="0033CC"/>
                </a:solidFill>
                <a:latin typeface="Times New Roman" pitchFamily="18" charset="0"/>
                <a:cs typeface="Times New Roman" pitchFamily="18" charset="0"/>
              </a:rPr>
              <a:t>+ Năm 1206, người Hồi giáo gốc Thổ Nhĩ Kì chiếm miền Bắc Ấn Độ lập nên vương triều Hồi giáo Đê-li.</a:t>
            </a:r>
          </a:p>
          <a:p>
            <a:pPr marL="0" indent="0">
              <a:buNone/>
            </a:pPr>
            <a:r>
              <a:rPr lang="vi-VN" sz="3600" dirty="0">
                <a:solidFill>
                  <a:srgbClr val="0033CC"/>
                </a:solidFill>
                <a:latin typeface="Times New Roman" pitchFamily="18" charset="0"/>
                <a:cs typeface="Times New Roman" pitchFamily="18" charset="0"/>
              </a:rPr>
              <a:t>+ Đầu thế kỉ XIV, vương triều Đê-li thống nhất và phát triển thịnh vượng.</a:t>
            </a:r>
          </a:p>
          <a:p>
            <a:pPr marL="0" indent="0">
              <a:buNone/>
            </a:pPr>
            <a:r>
              <a:rPr lang="vi-VN" sz="3600" dirty="0">
                <a:solidFill>
                  <a:srgbClr val="0033CC"/>
                </a:solidFill>
                <a:latin typeface="Times New Roman" pitchFamily="18" charset="0"/>
                <a:cs typeface="Times New Roman" pitchFamily="18" charset="0"/>
              </a:rPr>
              <a:t>+ Đầu thế kỉ XVI, vương triều sụp </a:t>
            </a:r>
            <a:r>
              <a:rPr lang="vi-VN" sz="3600" dirty="0" smtClean="0">
                <a:solidFill>
                  <a:srgbClr val="0033CC"/>
                </a:solidFill>
                <a:latin typeface="Times New Roman" pitchFamily="18" charset="0"/>
                <a:cs typeface="Times New Roman" pitchFamily="18" charset="0"/>
              </a:rPr>
              <a:t>đổ</a:t>
            </a:r>
            <a:r>
              <a:rPr lang="en-US" sz="3600" dirty="0" smtClean="0">
                <a:solidFill>
                  <a:srgbClr val="0033CC"/>
                </a:solidFill>
                <a:latin typeface="Times New Roman" pitchFamily="18" charset="0"/>
                <a:cs typeface="Times New Roman" pitchFamily="18" charset="0"/>
              </a:rPr>
              <a:t>.</a:t>
            </a:r>
            <a:endParaRPr lang="vi-VN" sz="3600" dirty="0">
              <a:solidFill>
                <a:srgbClr val="0033CC"/>
              </a:solidFill>
              <a:latin typeface="Times New Roman" pitchFamily="18" charset="0"/>
              <a:cs typeface="Times New Roman" pitchFamily="18" charset="0"/>
            </a:endParaRPr>
          </a:p>
          <a:p>
            <a:pPr marL="0" indent="0">
              <a:buNone/>
            </a:pPr>
            <a:r>
              <a:rPr lang="vi-VN" sz="3600" b="1" dirty="0">
                <a:solidFill>
                  <a:srgbClr val="0033CC"/>
                </a:solidFill>
                <a:latin typeface="Times New Roman" pitchFamily="18" charset="0"/>
                <a:cs typeface="Times New Roman" pitchFamily="18" charset="0"/>
              </a:rPr>
              <a:t>- Về kinh tế:</a:t>
            </a: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07953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533400"/>
          </a:xfrm>
        </p:spPr>
        <p:txBody>
          <a:bodyPr>
            <a:normAutofit/>
          </a:bodyPr>
          <a:lstStyle/>
          <a:p>
            <a:r>
              <a:rPr lang="vi-VN" sz="2400" b="1" dirty="0" smtClean="0">
                <a:solidFill>
                  <a:srgbClr val="FF0000"/>
                </a:solidFill>
                <a:latin typeface="Times New Roman" pitchFamily="18" charset="0"/>
                <a:cs typeface="Times New Roman" pitchFamily="18" charset="0"/>
              </a:rPr>
              <a:t>BÀI </a:t>
            </a:r>
            <a:r>
              <a:rPr lang="vi-VN" sz="2400" b="1" dirty="0">
                <a:solidFill>
                  <a:srgbClr val="FF0000"/>
                </a:solidFill>
                <a:latin typeface="Times New Roman" pitchFamily="18" charset="0"/>
                <a:cs typeface="Times New Roman" pitchFamily="18" charset="0"/>
              </a:rPr>
              <a:t>9. VƯƠNG TRIỀU HỒI GIÁO ĐÊ-LI</a:t>
            </a:r>
            <a:endParaRPr lang="en-US" sz="24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457200"/>
            <a:ext cx="9144000" cy="6400800"/>
          </a:xfrm>
        </p:spPr>
        <p:txBody>
          <a:bodyPr>
            <a:normAutofit/>
          </a:bodyPr>
          <a:lstStyle/>
          <a:p>
            <a:pPr marL="0" indent="0">
              <a:buNone/>
            </a:pPr>
            <a:r>
              <a:rPr lang="en-US" sz="3600" b="1" dirty="0" smtClean="0">
                <a:solidFill>
                  <a:srgbClr val="FF0000"/>
                </a:solidFill>
                <a:latin typeface="Times New Roman" pitchFamily="18" charset="0"/>
                <a:cs typeface="Times New Roman" pitchFamily="18" charset="0"/>
              </a:rPr>
              <a:t>1. </a:t>
            </a:r>
            <a:r>
              <a:rPr lang="en-US" sz="3600" b="1" dirty="0" err="1" smtClean="0">
                <a:solidFill>
                  <a:srgbClr val="FF0000"/>
                </a:solidFill>
                <a:latin typeface="Times New Roman" pitchFamily="18" charset="0"/>
                <a:cs typeface="Times New Roman" pitchFamily="18" charset="0"/>
              </a:rPr>
              <a:t>Tình</a:t>
            </a:r>
            <a:r>
              <a:rPr lang="en-US" sz="3600" b="1" dirty="0" smtClean="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chính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trị</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kinh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tế</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xã</a:t>
            </a:r>
            <a:r>
              <a:rPr lang="en-US" sz="3600" b="1" dirty="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hội</a:t>
            </a:r>
            <a:endParaRPr lang="en-US" sz="3600" b="1" dirty="0" smtClean="0">
              <a:solidFill>
                <a:srgbClr val="FF0000"/>
              </a:solidFill>
              <a:latin typeface="Times New Roman" pitchFamily="18" charset="0"/>
              <a:cs typeface="Times New Roman" pitchFamily="18" charset="0"/>
            </a:endParaRPr>
          </a:p>
          <a:p>
            <a:pPr marL="0" indent="0">
              <a:buNone/>
            </a:pPr>
            <a:r>
              <a:rPr lang="vi-VN" sz="3600" b="1" dirty="0" smtClean="0">
                <a:solidFill>
                  <a:srgbClr val="0033CC"/>
                </a:solidFill>
                <a:latin typeface="Times New Roman" pitchFamily="18" charset="0"/>
                <a:cs typeface="Times New Roman" pitchFamily="18" charset="0"/>
              </a:rPr>
              <a:t>- </a:t>
            </a:r>
            <a:r>
              <a:rPr lang="vi-VN" sz="3600" b="1" dirty="0">
                <a:solidFill>
                  <a:srgbClr val="0033CC"/>
                </a:solidFill>
                <a:latin typeface="Times New Roman" pitchFamily="18" charset="0"/>
                <a:cs typeface="Times New Roman" pitchFamily="18" charset="0"/>
              </a:rPr>
              <a:t>Về kinh tế:</a:t>
            </a:r>
          </a:p>
          <a:p>
            <a:pPr marL="0" indent="0">
              <a:buNone/>
            </a:pPr>
            <a:r>
              <a:rPr lang="vi-VN" sz="3600" dirty="0">
                <a:solidFill>
                  <a:srgbClr val="0033CC"/>
                </a:solidFill>
                <a:latin typeface="Times New Roman" pitchFamily="18" charset="0"/>
                <a:cs typeface="Times New Roman" pitchFamily="18" charset="0"/>
              </a:rPr>
              <a:t>+ Nông nghiệp vẫn giữ vai trò quan </a:t>
            </a:r>
            <a:r>
              <a:rPr lang="vi-VN" sz="3600" dirty="0" smtClean="0">
                <a:solidFill>
                  <a:srgbClr val="0033CC"/>
                </a:solidFill>
                <a:latin typeface="Times New Roman" pitchFamily="18" charset="0"/>
                <a:cs typeface="Times New Roman" pitchFamily="18" charset="0"/>
              </a:rPr>
              <a:t>trọng</a:t>
            </a:r>
            <a:r>
              <a:rPr lang="en-US" sz="3600" dirty="0">
                <a:solidFill>
                  <a:srgbClr val="0033CC"/>
                </a:solidFill>
                <a:latin typeface="Times New Roman" pitchFamily="18" charset="0"/>
                <a:cs typeface="Times New Roman" pitchFamily="18" charset="0"/>
              </a:rPr>
              <a:t>.</a:t>
            </a:r>
            <a:endParaRPr lang="vi-VN" sz="3600" dirty="0">
              <a:solidFill>
                <a:srgbClr val="0033CC"/>
              </a:solidFill>
              <a:latin typeface="Times New Roman" pitchFamily="18" charset="0"/>
              <a:cs typeface="Times New Roman" pitchFamily="18" charset="0"/>
            </a:endParaRPr>
          </a:p>
          <a:p>
            <a:pPr marL="0" indent="0">
              <a:buNone/>
            </a:pPr>
            <a:r>
              <a:rPr lang="vi-VN" sz="3600" dirty="0">
                <a:solidFill>
                  <a:srgbClr val="0033CC"/>
                </a:solidFill>
                <a:latin typeface="Times New Roman" pitchFamily="18" charset="0"/>
                <a:cs typeface="Times New Roman" pitchFamily="18" charset="0"/>
              </a:rPr>
              <a:t>+ Sự phát triển của nhiều ngành thủ công nghiệp truyền thống tạo điều kiện cho giao thương phát triển.</a:t>
            </a:r>
          </a:p>
          <a:p>
            <a:pPr marL="0" indent="0">
              <a:buNone/>
            </a:pPr>
            <a:r>
              <a:rPr lang="vi-VN" sz="3600" b="1" dirty="0" smtClean="0">
                <a:solidFill>
                  <a:srgbClr val="0033CC"/>
                </a:solidFill>
                <a:latin typeface="Times New Roman" pitchFamily="18" charset="0"/>
                <a:cs typeface="Times New Roman" pitchFamily="18" charset="0"/>
              </a:rPr>
              <a:t>- </a:t>
            </a:r>
            <a:r>
              <a:rPr lang="vi-VN" sz="3600" b="1" dirty="0">
                <a:solidFill>
                  <a:srgbClr val="0033CC"/>
                </a:solidFill>
                <a:latin typeface="Times New Roman" pitchFamily="18" charset="0"/>
                <a:cs typeface="Times New Roman" pitchFamily="18" charset="0"/>
              </a:rPr>
              <a:t>Về xã hội:</a:t>
            </a:r>
          </a:p>
          <a:p>
            <a:pPr marL="0" indent="0">
              <a:buNone/>
            </a:pPr>
            <a:r>
              <a:rPr lang="vi-VN" sz="3600" dirty="0">
                <a:solidFill>
                  <a:srgbClr val="0033CC"/>
                </a:solidFill>
                <a:latin typeface="Times New Roman" pitchFamily="18" charset="0"/>
                <a:cs typeface="Times New Roman" pitchFamily="18" charset="0"/>
              </a:rPr>
              <a:t>+ Tầng lớp Bà La Môn vẫn được xem là đẳng cấp cao nhất nhưng thực quyền trong xã hội thuộc về những người Hồi giáo.</a:t>
            </a:r>
          </a:p>
          <a:p>
            <a:pPr marL="0" indent="0">
              <a:buNone/>
            </a:pPr>
            <a:endParaRPr lang="en-US" sz="2800"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268850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1366</Words>
  <Application>Microsoft Office PowerPoint</Application>
  <PresentationFormat>On-screen Show (4:3)</PresentationFormat>
  <Paragraphs>124</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Sơ đồ lịch sử Ấn Độ từ thời cổ đại đến vương triều Hồi giáo Đê-li</vt:lpstr>
      <vt:lpstr> Tiết 13-BÀI 9. VƯƠNG TRIỀU HỒI GIÁO ĐÊ-LI</vt:lpstr>
      <vt:lpstr>MỤC TIÊU</vt:lpstr>
      <vt:lpstr>Tiết 13-BÀI 9. VƯƠNG TRIỀU HỒI GIÁO ĐÊ-LI</vt:lpstr>
      <vt:lpstr>THẢO LUẬN NHÓM</vt:lpstr>
      <vt:lpstr>PowerPoint Presentation</vt:lpstr>
      <vt:lpstr>PowerPoint Presentation</vt:lpstr>
      <vt:lpstr>BÀI 9. VƯƠNG TRIỀU HỒI GIÁO ĐÊ-LI</vt:lpstr>
      <vt:lpstr>BÀI 9. VƯƠNG TRIỀU HỒI GIÁO ĐÊ-LI</vt:lpstr>
      <vt:lpstr>BÀI 9. VƯƠNG TRIỀU HỒI GIÁO ĐÊ-LI</vt:lpstr>
      <vt:lpstr>THẢO LUẬN NHÓM</vt:lpstr>
      <vt:lpstr>THẢO LUẬN NHÓM</vt:lpstr>
      <vt:lpstr>PowerPoint Presentation</vt:lpstr>
      <vt:lpstr>PowerPoint Presentation</vt:lpstr>
      <vt:lpstr>THẢO LUẬN NHÓM</vt:lpstr>
      <vt:lpstr>PowerPoint Presentation</vt:lpstr>
      <vt:lpstr>PowerPoint Presentation</vt:lpstr>
      <vt:lpstr>BÀI 9. VƯƠNG TRIỀU HỒI GIÁO ĐÊ-LI</vt:lpstr>
      <vt:lpstr>LUYỆN TẬP</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dc:title>
  <dc:creator>MyComputer</dc:creator>
  <cp:lastModifiedBy>21AK22</cp:lastModifiedBy>
  <cp:revision>250</cp:revision>
  <dcterms:created xsi:type="dcterms:W3CDTF">2006-08-16T00:00:00Z</dcterms:created>
  <dcterms:modified xsi:type="dcterms:W3CDTF">2024-11-25T03:42:13Z</dcterms:modified>
</cp:coreProperties>
</file>