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2" r:id="rId2"/>
    <p:sldId id="310" r:id="rId3"/>
    <p:sldId id="294" r:id="rId4"/>
    <p:sldId id="314" r:id="rId5"/>
    <p:sldId id="354" r:id="rId6"/>
    <p:sldId id="311" r:id="rId7"/>
    <p:sldId id="317" r:id="rId8"/>
    <p:sldId id="313" r:id="rId9"/>
    <p:sldId id="319" r:id="rId10"/>
    <p:sldId id="334" r:id="rId11"/>
    <p:sldId id="355" r:id="rId12"/>
    <p:sldId id="316" r:id="rId13"/>
    <p:sldId id="321" r:id="rId14"/>
    <p:sldId id="322" r:id="rId15"/>
    <p:sldId id="318" r:id="rId16"/>
    <p:sldId id="345" r:id="rId17"/>
    <p:sldId id="356" r:id="rId18"/>
    <p:sldId id="357" r:id="rId19"/>
    <p:sldId id="315" r:id="rId20"/>
    <p:sldId id="347" r:id="rId21"/>
    <p:sldId id="346" r:id="rId22"/>
    <p:sldId id="348" r:id="rId23"/>
    <p:sldId id="351" r:id="rId24"/>
    <p:sldId id="350" r:id="rId25"/>
    <p:sldId id="341" r:id="rId26"/>
    <p:sldId id="352" r:id="rId27"/>
    <p:sldId id="320" r:id="rId28"/>
    <p:sldId id="326" r:id="rId29"/>
    <p:sldId id="325" r:id="rId30"/>
    <p:sldId id="353" r:id="rId31"/>
    <p:sldId id="323" r:id="rId32"/>
    <p:sldId id="328" r:id="rId33"/>
    <p:sldId id="329" r:id="rId34"/>
    <p:sldId id="330" r:id="rId35"/>
    <p:sldId id="331" r:id="rId36"/>
    <p:sldId id="266" r:id="rId37"/>
    <p:sldId id="335" r:id="rId38"/>
    <p:sldId id="34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5" autoAdjust="0"/>
    <p:restoredTop sz="94660"/>
  </p:normalViewPr>
  <p:slideViewPr>
    <p:cSldViewPr>
      <p:cViewPr varScale="1">
        <p:scale>
          <a:sx n="69" d="100"/>
          <a:sy n="69" d="100"/>
        </p:scale>
        <p:origin x="131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0"/>
            <a:ext cx="9144000" cy="2438400"/>
          </a:xfrm>
        </p:spPr>
        <p:txBody>
          <a:bodyPr>
            <a:noAutofit/>
          </a:bodyPr>
          <a:lstStyle/>
          <a:p>
            <a:pPr algn="just"/>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Vào</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thế</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kỉ</a:t>
            </a:r>
            <a:r>
              <a:rPr lang="en-US" sz="3200" b="1" dirty="0" smtClean="0">
                <a:solidFill>
                  <a:srgbClr val="0033CC"/>
                </a:solidFill>
                <a:latin typeface="Times New Roman" pitchFamily="18" charset="0"/>
                <a:cs typeface="Times New Roman" pitchFamily="18" charset="0"/>
              </a:rPr>
              <a:t> VII, </a:t>
            </a:r>
            <a:r>
              <a:rPr lang="en-US" sz="3200" b="1" dirty="0" err="1" smtClean="0">
                <a:solidFill>
                  <a:srgbClr val="0033CC"/>
                </a:solidFill>
                <a:latin typeface="Times New Roman" pitchFamily="18" charset="0"/>
                <a:cs typeface="Times New Roman" pitchFamily="18" charset="0"/>
              </a:rPr>
              <a:t>nhà</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toán</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học</a:t>
            </a:r>
            <a:r>
              <a:rPr lang="en-US" sz="3200" b="1" dirty="0" smtClean="0">
                <a:solidFill>
                  <a:srgbClr val="0033CC"/>
                </a:solidFill>
                <a:latin typeface="Times New Roman" pitchFamily="18" charset="0"/>
                <a:cs typeface="Times New Roman" pitchFamily="18" charset="0"/>
              </a:rPr>
              <a:t> Bra-ma-</a:t>
            </a:r>
            <a:r>
              <a:rPr lang="en-US" sz="3200" b="1" dirty="0" err="1" smtClean="0">
                <a:solidFill>
                  <a:srgbClr val="0033CC"/>
                </a:solidFill>
                <a:latin typeface="Times New Roman" pitchFamily="18" charset="0"/>
                <a:cs typeface="Times New Roman" pitchFamily="18" charset="0"/>
              </a:rPr>
              <a:t>gúp</a:t>
            </a:r>
            <a:r>
              <a:rPr lang="en-US" sz="3200" b="1" dirty="0" smtClean="0">
                <a:solidFill>
                  <a:srgbClr val="0033CC"/>
                </a:solidFill>
                <a:latin typeface="Times New Roman" pitchFamily="18" charset="0"/>
                <a:cs typeface="Times New Roman" pitchFamily="18" charset="0"/>
              </a:rPr>
              <a:t>-ta </a:t>
            </a:r>
            <a:r>
              <a:rPr lang="en-US" sz="3200" b="1" dirty="0" err="1" smtClean="0">
                <a:solidFill>
                  <a:srgbClr val="0033CC"/>
                </a:solidFill>
                <a:latin typeface="Times New Roman" pitchFamily="18" charset="0"/>
                <a:cs typeface="Times New Roman" pitchFamily="18" charset="0"/>
              </a:rPr>
              <a:t>đã</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luận</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giải</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tính</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chất</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toán</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học</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của</a:t>
            </a:r>
            <a:r>
              <a:rPr lang="en-US" sz="3200" b="1" dirty="0" smtClean="0">
                <a:solidFill>
                  <a:srgbClr val="0033CC"/>
                </a:solidFill>
                <a:latin typeface="Times New Roman" pitchFamily="18" charset="0"/>
                <a:cs typeface="Times New Roman" pitchFamily="18" charset="0"/>
              </a:rPr>
              <a:t> “ 0 “ </a:t>
            </a:r>
            <a:r>
              <a:rPr lang="en-US" sz="3200" b="1" dirty="0" err="1" smtClean="0">
                <a:solidFill>
                  <a:srgbClr val="0033CC"/>
                </a:solidFill>
                <a:latin typeface="Times New Roman" pitchFamily="18" charset="0"/>
                <a:cs typeface="Times New Roman" pitchFamily="18" charset="0"/>
              </a:rPr>
              <a:t>như</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sau</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Khi</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cộng</a:t>
            </a:r>
            <a:r>
              <a:rPr lang="en-US" sz="3200" b="1" dirty="0" smtClean="0">
                <a:solidFill>
                  <a:srgbClr val="0033CC"/>
                </a:solidFill>
                <a:latin typeface="Times New Roman" pitchFamily="18" charset="0"/>
                <a:cs typeface="Times New Roman" pitchFamily="18" charset="0"/>
              </a:rPr>
              <a:t> 0 </a:t>
            </a:r>
            <a:r>
              <a:rPr lang="en-US" sz="3200" b="1" dirty="0" err="1" smtClean="0">
                <a:solidFill>
                  <a:srgbClr val="0033CC"/>
                </a:solidFill>
                <a:latin typeface="Times New Roman" pitchFamily="18" charset="0"/>
                <a:cs typeface="Times New Roman" pitchFamily="18" charset="0"/>
              </a:rPr>
              <a:t>với</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một</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số</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hoặc</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lấy</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một</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số</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trừ</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cho</a:t>
            </a:r>
            <a:r>
              <a:rPr lang="en-US" sz="3200" b="1" dirty="0" smtClean="0">
                <a:solidFill>
                  <a:srgbClr val="0033CC"/>
                </a:solidFill>
                <a:latin typeface="Times New Roman" pitchFamily="18" charset="0"/>
                <a:cs typeface="Times New Roman" pitchFamily="18" charset="0"/>
              </a:rPr>
              <a:t> 0, </a:t>
            </a:r>
            <a:r>
              <a:rPr lang="en-US" sz="3200" b="1" dirty="0" err="1" smtClean="0">
                <a:solidFill>
                  <a:srgbClr val="0033CC"/>
                </a:solidFill>
                <a:latin typeface="Times New Roman" pitchFamily="18" charset="0"/>
                <a:cs typeface="Times New Roman" pitchFamily="18" charset="0"/>
              </a:rPr>
              <a:t>số</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đó</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sẽ</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không</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đổi</a:t>
            </a:r>
            <a:r>
              <a:rPr lang="en-US" sz="3200" b="1" dirty="0" smtClean="0">
                <a:solidFill>
                  <a:srgbClr val="0033CC"/>
                </a:solidFill>
                <a:latin typeface="Times New Roman" pitchFamily="18" charset="0"/>
                <a:cs typeface="Times New Roman" pitchFamily="18" charset="0"/>
              </a:rPr>
              <a:t> ; </a:t>
            </a:r>
            <a:r>
              <a:rPr lang="en-US" sz="3200" b="1" dirty="0" err="1" smtClean="0">
                <a:solidFill>
                  <a:srgbClr val="0033CC"/>
                </a:solidFill>
                <a:latin typeface="Times New Roman" pitchFamily="18" charset="0"/>
                <a:cs typeface="Times New Roman" pitchFamily="18" charset="0"/>
              </a:rPr>
              <a:t>và</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nếu</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một</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số</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được</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nhân</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với</a:t>
            </a:r>
            <a:r>
              <a:rPr lang="en-US" sz="3200" b="1" dirty="0" smtClean="0">
                <a:solidFill>
                  <a:srgbClr val="0033CC"/>
                </a:solidFill>
                <a:latin typeface="Times New Roman" pitchFamily="18" charset="0"/>
                <a:cs typeface="Times New Roman" pitchFamily="18" charset="0"/>
              </a:rPr>
              <a:t> 0, </a:t>
            </a:r>
            <a:r>
              <a:rPr lang="en-US" sz="3200" b="1" dirty="0" err="1" smtClean="0">
                <a:solidFill>
                  <a:srgbClr val="0033CC"/>
                </a:solidFill>
                <a:latin typeface="Times New Roman" pitchFamily="18" charset="0"/>
                <a:cs typeface="Times New Roman" pitchFamily="18" charset="0"/>
              </a:rPr>
              <a:t>nó</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sẽ</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thành</a:t>
            </a:r>
            <a:r>
              <a:rPr lang="en-US" sz="3200" b="1" dirty="0" smtClean="0">
                <a:solidFill>
                  <a:srgbClr val="0033CC"/>
                </a:solidFill>
                <a:latin typeface="Times New Roman" pitchFamily="18" charset="0"/>
                <a:cs typeface="Times New Roman" pitchFamily="18" charset="0"/>
              </a:rPr>
              <a:t> 0.</a:t>
            </a:r>
            <a:endParaRPr lang="en-US" sz="3200" b="1" dirty="0">
              <a:solidFill>
                <a:srgbClr val="0033CC"/>
              </a:solidFill>
              <a:latin typeface="Times New Roman" pitchFamily="18" charset="0"/>
              <a:cs typeface="Times New Roman" pitchFamily="18" charset="0"/>
            </a:endParaRPr>
          </a:p>
        </p:txBody>
      </p:sp>
      <p:sp>
        <p:nvSpPr>
          <p:cNvPr id="5" name="Tiêu đề 1"/>
          <p:cNvSpPr txBox="1">
            <a:spLocks/>
          </p:cNvSpPr>
          <p:nvPr/>
        </p:nvSpPr>
        <p:spPr>
          <a:xfrm>
            <a:off x="0" y="251460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FF0000"/>
                </a:solidFill>
                <a:latin typeface="Times New Roman" pitchFamily="18" charset="0"/>
                <a:cs typeface="Times New Roman" pitchFamily="18" charset="0"/>
              </a:rPr>
              <a:t>Số</a:t>
            </a:r>
            <a:r>
              <a:rPr lang="en-US" sz="3200" b="1" dirty="0" smtClean="0">
                <a:solidFill>
                  <a:srgbClr val="FF0000"/>
                </a:solidFill>
                <a:latin typeface="Times New Roman" pitchFamily="18" charset="0"/>
                <a:cs typeface="Times New Roman" pitchFamily="18" charset="0"/>
              </a:rPr>
              <a:t> 0 </a:t>
            </a:r>
            <a:r>
              <a:rPr lang="en-US" sz="3200" b="1" dirty="0" err="1" smtClean="0">
                <a:solidFill>
                  <a:srgbClr val="FF0000"/>
                </a:solidFill>
                <a:latin typeface="Times New Roman" pitchFamily="18" charset="0"/>
                <a:cs typeface="Times New Roman" pitchFamily="18" charset="0"/>
              </a:rPr>
              <a:t>đã</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được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người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quốc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cổ</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phát</a:t>
            </a:r>
            <a:r>
              <a:rPr lang="en-US" sz="3200" b="1" dirty="0" smtClean="0">
                <a:solidFill>
                  <a:srgbClr val="FF0000"/>
                </a:solidFill>
                <a:latin typeface="Times New Roman" pitchFamily="18" charset="0"/>
                <a:cs typeface="Times New Roman" pitchFamily="18" charset="0"/>
              </a:rPr>
              <a:t> minh </a:t>
            </a:r>
            <a:r>
              <a:rPr lang="en-US" sz="3200" b="1" dirty="0" err="1" smtClean="0">
                <a:solidFill>
                  <a:srgbClr val="FF0000"/>
                </a:solidFill>
                <a:latin typeface="Times New Roman" pitchFamily="18" charset="0"/>
                <a:cs typeface="Times New Roman" pitchFamily="18" charset="0"/>
              </a:rPr>
              <a:t>ra</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sp>
        <p:nvSpPr>
          <p:cNvPr id="8" name="Nơi giữ chỗ cho Nội dung 2"/>
          <p:cNvSpPr>
            <a:spLocks noGrp="1"/>
          </p:cNvSpPr>
          <p:nvPr>
            <p:ph idx="1"/>
          </p:nvPr>
        </p:nvSpPr>
        <p:spPr>
          <a:xfrm>
            <a:off x="0" y="3810000"/>
            <a:ext cx="9144000" cy="4983163"/>
          </a:xfrm>
        </p:spPr>
        <p:txBody>
          <a:bodyPr>
            <a:normAutofit/>
          </a:bodyPr>
          <a:lstStyle/>
          <a:p>
            <a:pPr marL="0" indent="0">
              <a:buNone/>
            </a:pPr>
            <a:r>
              <a:rPr lang="en-US" b="1" dirty="0">
                <a:solidFill>
                  <a:srgbClr val="0033CC"/>
                </a:solidFill>
                <a:latin typeface="Times New Roman" pitchFamily="18" charset="0"/>
                <a:cs typeface="Times New Roman" pitchFamily="18" charset="0"/>
              </a:rPr>
              <a:t>	</a:t>
            </a:r>
            <a:r>
              <a:rPr lang="en-US" b="1" dirty="0" smtClean="0">
                <a:solidFill>
                  <a:srgbClr val="0033CC"/>
                </a:solidFill>
                <a:latin typeface="Times New Roman" pitchFamily="18" charset="0"/>
                <a:cs typeface="Times New Roman" pitchFamily="18" charset="0"/>
              </a:rPr>
              <a:t>	</a:t>
            </a:r>
            <a:r>
              <a:rPr lang="vi-VN" b="1" dirty="0" smtClean="0">
                <a:solidFill>
                  <a:srgbClr val="0033CC"/>
                </a:solidFill>
                <a:latin typeface="Times New Roman" pitchFamily="18" charset="0"/>
                <a:cs typeface="Times New Roman" pitchFamily="18" charset="0"/>
              </a:rPr>
              <a:t>A</a:t>
            </a:r>
            <a:r>
              <a:rPr lang="vi-VN" b="1" dirty="0">
                <a:solidFill>
                  <a:srgbClr val="0033CC"/>
                </a:solidFill>
                <a:latin typeface="Times New Roman" pitchFamily="18" charset="0"/>
                <a:cs typeface="Times New Roman" pitchFamily="18" charset="0"/>
              </a:rPr>
              <a:t>. Ai Cập</a:t>
            </a:r>
          </a:p>
          <a:p>
            <a:pPr marL="0" indent="0">
              <a:buNone/>
            </a:pPr>
            <a:r>
              <a:rPr lang="vi-VN" b="1" dirty="0">
                <a:solidFill>
                  <a:srgbClr val="0033CC"/>
                </a:solidFill>
                <a:latin typeface="Times New Roman" pitchFamily="18" charset="0"/>
                <a:cs typeface="Times New Roman" pitchFamily="18" charset="0"/>
              </a:rPr>
              <a:t>		B. Lưỡng Hà</a:t>
            </a:r>
          </a:p>
          <a:p>
            <a:pPr marL="0" indent="0">
              <a:buNone/>
            </a:pPr>
            <a:r>
              <a:rPr lang="vi-VN" b="1" dirty="0">
                <a:solidFill>
                  <a:srgbClr val="0033CC"/>
                </a:solidFill>
                <a:latin typeface="Times New Roman" pitchFamily="18" charset="0"/>
                <a:cs typeface="Times New Roman" pitchFamily="18" charset="0"/>
              </a:rPr>
              <a:t>		C. Ấn Độ</a:t>
            </a:r>
          </a:p>
          <a:p>
            <a:pPr marL="0" indent="0">
              <a:buNone/>
            </a:pPr>
            <a:r>
              <a:rPr lang="vi-VN" b="1" dirty="0">
                <a:solidFill>
                  <a:srgbClr val="0033CC"/>
                </a:solidFill>
                <a:latin typeface="Times New Roman" pitchFamily="18" charset="0"/>
                <a:cs typeface="Times New Roman" pitchFamily="18" charset="0"/>
              </a:rPr>
              <a:t>		D. Hy Lạp </a:t>
            </a:r>
          </a:p>
          <a:p>
            <a:pPr marL="0" indent="0">
              <a:buNone/>
            </a:pPr>
            <a:endParaRPr lang="en-US" b="1" dirty="0" smtClean="0">
              <a:solidFill>
                <a:srgbClr val="0033CC"/>
              </a:solidFill>
              <a:latin typeface="Times New Roman" pitchFamily="18" charset="0"/>
              <a:cs typeface="Times New Roman" pitchFamily="18" charset="0"/>
            </a:endParaRPr>
          </a:p>
        </p:txBody>
      </p:sp>
      <p:sp>
        <p:nvSpPr>
          <p:cNvPr id="9" name="Oval 8"/>
          <p:cNvSpPr/>
          <p:nvPr/>
        </p:nvSpPr>
        <p:spPr>
          <a:xfrm>
            <a:off x="1676400" y="4987636"/>
            <a:ext cx="7620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cc</a:t>
            </a:r>
            <a:endParaRPr lang="en-US" dirty="0"/>
          </a:p>
        </p:txBody>
      </p:sp>
    </p:spTree>
    <p:extLst>
      <p:ext uri="{BB962C8B-B14F-4D97-AF65-F5344CB8AC3E}">
        <p14:creationId xmlns:p14="http://schemas.microsoft.com/office/powerpoint/2010/main" val="56356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checkerboard(across)">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checkerboard(across)">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checkerboard(across)">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build="p"/>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2840182"/>
            <a:ext cx="9712326"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êu đề 1"/>
          <p:cNvSpPr>
            <a:spLocks noGrp="1"/>
          </p:cNvSpPr>
          <p:nvPr>
            <p:ph type="title"/>
          </p:nvPr>
        </p:nvSpPr>
        <p:spPr>
          <a:xfrm>
            <a:off x="13855" y="5562600"/>
            <a:ext cx="9144000" cy="1143000"/>
          </a:xfrm>
        </p:spPr>
        <p:txBody>
          <a:bodyPr>
            <a:normAutofit/>
          </a:bodyPr>
          <a:lstStyle/>
          <a:p>
            <a:r>
              <a:rPr lang="en-US" sz="3200" b="1" dirty="0" err="1" smtClean="0">
                <a:solidFill>
                  <a:srgbClr val="FF0000"/>
                </a:solidFill>
                <a:latin typeface="Times New Roman" pitchFamily="18" charset="0"/>
                <a:cs typeface="Times New Roman" pitchFamily="18" charset="0"/>
              </a:rPr>
              <a:t>Sơ</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đồ</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lịch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sử</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Ấn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Độ</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từ</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cổ</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vương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triều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Gúp</a:t>
            </a:r>
            <a:r>
              <a:rPr lang="en-US" sz="3200" b="1" dirty="0" smtClean="0">
                <a:solidFill>
                  <a:srgbClr val="FF0000"/>
                </a:solidFill>
                <a:latin typeface="Times New Roman" pitchFamily="18" charset="0"/>
                <a:cs typeface="Times New Roman" pitchFamily="18" charset="0"/>
              </a:rPr>
              <a:t>-ta</a:t>
            </a:r>
            <a:endParaRPr lang="en-US" sz="3200" b="1" dirty="0">
              <a:solidFill>
                <a:srgbClr val="FF0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98" y="2382982"/>
            <a:ext cx="793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82982"/>
            <a:ext cx="793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056" y="1663835"/>
            <a:ext cx="45719" cy="163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813322"/>
            <a:ext cx="2514600" cy="1569660"/>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itchFamily="18" charset="0"/>
                <a:cs typeface="Times New Roman" pitchFamily="18" charset="0"/>
              </a:rPr>
              <a:t>Các</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quốc</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gia</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thành</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thị</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của</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người</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Đra</a:t>
            </a:r>
            <a:r>
              <a:rPr lang="en-US" sz="2400" b="1" dirty="0" smtClean="0">
                <a:solidFill>
                  <a:srgbClr val="0033CC"/>
                </a:solidFill>
                <a:latin typeface="Times New Roman" pitchFamily="18" charset="0"/>
                <a:cs typeface="Times New Roman" pitchFamily="18" charset="0"/>
              </a:rPr>
              <a:t>-vi-</a:t>
            </a:r>
            <a:r>
              <a:rPr lang="en-US" sz="2400" b="1" dirty="0" err="1" smtClean="0">
                <a:solidFill>
                  <a:srgbClr val="0033CC"/>
                </a:solidFill>
                <a:latin typeface="Times New Roman" pitchFamily="18" charset="0"/>
                <a:cs typeface="Times New Roman" pitchFamily="18" charset="0"/>
              </a:rPr>
              <a:t>đa</a:t>
            </a:r>
            <a:r>
              <a:rPr lang="en-US" sz="2400" b="1" dirty="0" smtClean="0">
                <a:solidFill>
                  <a:srgbClr val="0033CC"/>
                </a:solidFill>
                <a:latin typeface="Times New Roman" pitchFamily="18" charset="0"/>
                <a:cs typeface="Times New Roman" pitchFamily="18" charset="0"/>
              </a:rPr>
              <a:t>- 2500 TCN</a:t>
            </a:r>
          </a:p>
        </p:txBody>
      </p:sp>
      <p:sp>
        <p:nvSpPr>
          <p:cNvPr id="10" name="TextBox 9"/>
          <p:cNvSpPr txBox="1"/>
          <p:nvPr/>
        </p:nvSpPr>
        <p:spPr>
          <a:xfrm>
            <a:off x="2743200" y="813322"/>
            <a:ext cx="2514600" cy="1569660"/>
          </a:xfrm>
          <a:prstGeom prst="rect">
            <a:avLst/>
          </a:prstGeom>
          <a:noFill/>
          <a:ln w="38100">
            <a:solidFill>
              <a:srgbClr val="7030A0"/>
            </a:solidFill>
          </a:ln>
        </p:spPr>
        <p:txBody>
          <a:bodyPr wrap="square" rtlCol="0">
            <a:spAutoFit/>
          </a:bodyPr>
          <a:lstStyle/>
          <a:p>
            <a:r>
              <a:rPr lang="en-US" sz="2400" b="1" dirty="0" err="1" smtClean="0">
                <a:solidFill>
                  <a:srgbClr val="0033CC"/>
                </a:solidFill>
                <a:latin typeface="Times New Roman" pitchFamily="18" charset="0"/>
                <a:cs typeface="Times New Roman" pitchFamily="18" charset="0"/>
              </a:rPr>
              <a:t>Các</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quốc</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gia</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của</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người</a:t>
            </a:r>
            <a:r>
              <a:rPr lang="en-US" sz="2400" b="1" dirty="0" smtClean="0">
                <a:solidFill>
                  <a:srgbClr val="0033CC"/>
                </a:solidFill>
                <a:latin typeface="Times New Roman" pitchFamily="18" charset="0"/>
                <a:cs typeface="Times New Roman" pitchFamily="18" charset="0"/>
              </a:rPr>
              <a:t> A-</a:t>
            </a:r>
            <a:r>
              <a:rPr lang="en-US" sz="2400" b="1" dirty="0" err="1" smtClean="0">
                <a:solidFill>
                  <a:srgbClr val="0033CC"/>
                </a:solidFill>
                <a:latin typeface="Times New Roman" pitchFamily="18" charset="0"/>
                <a:cs typeface="Times New Roman" pitchFamily="18" charset="0"/>
              </a:rPr>
              <a:t>ri</a:t>
            </a:r>
            <a:r>
              <a:rPr lang="en-US" sz="2400" b="1" dirty="0" smtClean="0">
                <a:solidFill>
                  <a:srgbClr val="0033CC"/>
                </a:solidFill>
                <a:latin typeface="Times New Roman" pitchFamily="18" charset="0"/>
                <a:cs typeface="Times New Roman" pitchFamily="18" charset="0"/>
              </a:rPr>
              <a:t>-an- </a:t>
            </a:r>
            <a:r>
              <a:rPr lang="en-US" sz="2400" b="1" dirty="0">
                <a:solidFill>
                  <a:srgbClr val="0033CC"/>
                </a:solidFill>
                <a:latin typeface="Times New Roman" pitchFamily="18" charset="0"/>
                <a:cs typeface="Times New Roman" pitchFamily="18" charset="0"/>
              </a:rPr>
              <a:t>1</a:t>
            </a:r>
            <a:r>
              <a:rPr lang="en-US" sz="2400" b="1" dirty="0" smtClean="0">
                <a:solidFill>
                  <a:srgbClr val="0033CC"/>
                </a:solidFill>
                <a:latin typeface="Times New Roman" pitchFamily="18" charset="0"/>
                <a:cs typeface="Times New Roman" pitchFamily="18" charset="0"/>
              </a:rPr>
              <a:t>500 TCN</a:t>
            </a:r>
          </a:p>
          <a:p>
            <a:endParaRPr lang="en-US" sz="2400" b="1" dirty="0" smtClean="0">
              <a:solidFill>
                <a:srgbClr val="0033CC"/>
              </a:solidFill>
              <a:latin typeface="Times New Roman" pitchFamily="18" charset="0"/>
              <a:cs typeface="Times New Roman" pitchFamily="18" charset="0"/>
            </a:endParaRPr>
          </a:p>
        </p:txBody>
      </p:sp>
      <p:sp>
        <p:nvSpPr>
          <p:cNvPr id="11" name="TextBox 10"/>
          <p:cNvSpPr txBox="1"/>
          <p:nvPr/>
        </p:nvSpPr>
        <p:spPr>
          <a:xfrm>
            <a:off x="5792787" y="832838"/>
            <a:ext cx="2514600" cy="830997"/>
          </a:xfrm>
          <a:prstGeom prst="rect">
            <a:avLst/>
          </a:prstGeom>
          <a:solidFill>
            <a:srgbClr val="FFFF00"/>
          </a:solidFill>
          <a:ln w="38100">
            <a:solidFill>
              <a:srgbClr val="7030A0"/>
            </a:solidFill>
          </a:ln>
        </p:spPr>
        <p:txBody>
          <a:bodyPr wrap="square" rtlCol="0">
            <a:spAutoFit/>
          </a:bodyPr>
          <a:lstStyle/>
          <a:p>
            <a:r>
              <a:rPr lang="en-US" sz="2400" b="1" dirty="0" err="1" smtClean="0">
                <a:solidFill>
                  <a:srgbClr val="0033CC"/>
                </a:solidFill>
                <a:latin typeface="Times New Roman" pitchFamily="18" charset="0"/>
                <a:cs typeface="Times New Roman" pitchFamily="18" charset="0"/>
              </a:rPr>
              <a:t>Vương</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triều</a:t>
            </a:r>
            <a:r>
              <a:rPr lang="en-US" sz="2400" b="1" dirty="0" smtClean="0">
                <a:solidFill>
                  <a:srgbClr val="0033CC"/>
                </a:solidFill>
                <a:latin typeface="Times New Roman" pitchFamily="18" charset="0"/>
                <a:cs typeface="Times New Roman" pitchFamily="18" charset="0"/>
              </a:rPr>
              <a:t> </a:t>
            </a:r>
            <a:r>
              <a:rPr lang="en-US" sz="2400" b="1" dirty="0" err="1" smtClean="0">
                <a:solidFill>
                  <a:srgbClr val="0033CC"/>
                </a:solidFill>
                <a:latin typeface="Times New Roman" pitchFamily="18" charset="0"/>
                <a:cs typeface="Times New Roman" pitchFamily="18" charset="0"/>
              </a:rPr>
              <a:t>Gúp</a:t>
            </a:r>
            <a:r>
              <a:rPr lang="en-US" sz="2400" b="1" dirty="0" smtClean="0">
                <a:solidFill>
                  <a:srgbClr val="0033CC"/>
                </a:solidFill>
                <a:latin typeface="Times New Roman" pitchFamily="18" charset="0"/>
                <a:cs typeface="Times New Roman" pitchFamily="18" charset="0"/>
              </a:rPr>
              <a:t>-ta, 320-</a:t>
            </a:r>
          </a:p>
        </p:txBody>
      </p:sp>
    </p:spTree>
    <p:extLst>
      <p:ext uri="{BB962C8B-B14F-4D97-AF65-F5344CB8AC3E}">
        <p14:creationId xmlns:p14="http://schemas.microsoft.com/office/powerpoint/2010/main" val="81872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100584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3940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THẢO LUẬN NHÓM</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en-US" b="1" dirty="0" smtClean="0">
                <a:solidFill>
                  <a:srgbClr val="FF0000"/>
                </a:solidFill>
                <a:latin typeface="Times New Roman" pitchFamily="18" charset="0"/>
                <a:cs typeface="Times New Roman" pitchFamily="18" charset="0"/>
              </a:rPr>
              <a:t>1.</a:t>
            </a: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Trình bày những nét chính về tình hình chính trị, kinh tế, xã hội thời kì Gúp-ta.</a:t>
            </a:r>
          </a:p>
          <a:p>
            <a:pPr marL="0" indent="0">
              <a:buNone/>
            </a:pPr>
            <a:r>
              <a:rPr lang="en-US" b="1" dirty="0" smtClean="0">
                <a:solidFill>
                  <a:srgbClr val="FF0000"/>
                </a:solidFill>
                <a:latin typeface="Times New Roman" pitchFamily="18" charset="0"/>
                <a:cs typeface="Times New Roman" pitchFamily="18" charset="0"/>
              </a:rPr>
              <a:t>2. </a:t>
            </a:r>
            <a:r>
              <a:rPr lang="vi-VN" b="1" dirty="0" smtClean="0">
                <a:solidFill>
                  <a:srgbClr val="FF0000"/>
                </a:solidFill>
                <a:latin typeface="Times New Roman" pitchFamily="18" charset="0"/>
                <a:cs typeface="Times New Roman" pitchFamily="18" charset="0"/>
              </a:rPr>
              <a:t>Xã </a:t>
            </a:r>
            <a:r>
              <a:rPr lang="vi-VN" b="1" dirty="0">
                <a:solidFill>
                  <a:srgbClr val="FF0000"/>
                </a:solidFill>
                <a:latin typeface="Times New Roman" pitchFamily="18" charset="0"/>
                <a:cs typeface="Times New Roman" pitchFamily="18" charset="0"/>
              </a:rPr>
              <a:t>hội Ấn Độ thời Gúp-ta thể hiện như thế nào qua miêu tả của nhà sư Pháp Hiển trong tư liệu 8.5?</a:t>
            </a:r>
          </a:p>
          <a:p>
            <a:pPr marL="0" indent="0">
              <a:buNone/>
            </a:pPr>
            <a:endParaRPr lang="en-US"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3853134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20782"/>
            <a:ext cx="9178636" cy="7065818"/>
          </a:xfrm>
        </p:spPr>
        <p:txBody>
          <a:bodyPr>
            <a:normAutofit fontScale="92500" lnSpcReduction="20000"/>
          </a:bodyPr>
          <a:lstStyle/>
          <a:p>
            <a:pPr marL="0" indent="0" algn="just">
              <a:buNone/>
            </a:pPr>
            <a:r>
              <a:rPr lang="en-US" sz="2800" b="1" dirty="0" smtClean="0">
                <a:solidFill>
                  <a:srgbClr val="FF0000"/>
                </a:solidFill>
                <a:latin typeface="Times New Roman" pitchFamily="18" charset="0"/>
                <a:cs typeface="Times New Roman" pitchFamily="18" charset="0"/>
              </a:rPr>
              <a:t>1.</a:t>
            </a:r>
            <a:r>
              <a:rPr lang="vi-VN" sz="2800" b="1" dirty="0" smtClean="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Trình bày những nét chính về tình hình chính trị, kinh tế, xã hội thời kì Gúp-ta.</a:t>
            </a:r>
          </a:p>
          <a:p>
            <a:pPr marL="0" indent="0" algn="just">
              <a:buNone/>
            </a:pPr>
            <a:r>
              <a:rPr lang="vi-VN" sz="2800" b="1" dirty="0">
                <a:solidFill>
                  <a:srgbClr val="0033CC"/>
                </a:solidFill>
                <a:latin typeface="Times New Roman" pitchFamily="18" charset="0"/>
                <a:cs typeface="Times New Roman" pitchFamily="18" charset="0"/>
              </a:rPr>
              <a:t>- Về chính trị:</a:t>
            </a:r>
          </a:p>
          <a:p>
            <a:pPr marL="0" indent="0" algn="just">
              <a:buNone/>
            </a:pPr>
            <a:r>
              <a:rPr lang="vi-VN" sz="2800" dirty="0">
                <a:solidFill>
                  <a:srgbClr val="0033CC"/>
                </a:solidFill>
                <a:latin typeface="Times New Roman" pitchFamily="18" charset="0"/>
                <a:cs typeface="Times New Roman" pitchFamily="18" charset="0"/>
              </a:rPr>
              <a:t>+ Năm 232 TCN, Hoàng đế A-sô-ca băng hà, Ấn Độ rơi vào tình trạng phân liệt.</a:t>
            </a:r>
          </a:p>
          <a:p>
            <a:pPr marL="0" indent="0" algn="just">
              <a:buNone/>
            </a:pPr>
            <a:r>
              <a:rPr lang="vi-VN" sz="2800" dirty="0">
                <a:solidFill>
                  <a:srgbClr val="0033CC"/>
                </a:solidFill>
                <a:latin typeface="Times New Roman" pitchFamily="18" charset="0"/>
                <a:cs typeface="Times New Roman" pitchFamily="18" charset="0"/>
              </a:rPr>
              <a:t>+ Năm 320, Ấn Độ thống nhất lại dưới vương triều Gúp-ta.</a:t>
            </a:r>
          </a:p>
          <a:p>
            <a:pPr marL="0" indent="0" algn="just">
              <a:buNone/>
            </a:pPr>
            <a:r>
              <a:rPr lang="vi-VN" sz="2800" dirty="0">
                <a:solidFill>
                  <a:srgbClr val="0033CC"/>
                </a:solidFill>
                <a:latin typeface="Times New Roman" pitchFamily="18" charset="0"/>
                <a:cs typeface="Times New Roman" pitchFamily="18" charset="0"/>
              </a:rPr>
              <a:t>+ Đầu thế kỉ VI, những người Hung Nô và một số tộc người ở Trung Á tràn vào xâm lược Bắc Ấn, vương triều Gúp-ta bị chia nhỏ và kết thúc vào năm 535.</a:t>
            </a:r>
          </a:p>
          <a:p>
            <a:pPr marL="0" indent="0" algn="just">
              <a:buNone/>
            </a:pPr>
            <a:r>
              <a:rPr lang="vi-VN" sz="2800" b="1" dirty="0">
                <a:solidFill>
                  <a:srgbClr val="0033CC"/>
                </a:solidFill>
                <a:latin typeface="Times New Roman" pitchFamily="18" charset="0"/>
                <a:cs typeface="Times New Roman" pitchFamily="18" charset="0"/>
              </a:rPr>
              <a:t>- Về kinh tế:</a:t>
            </a:r>
          </a:p>
          <a:p>
            <a:pPr marL="0" indent="0" algn="just">
              <a:buNone/>
            </a:pPr>
            <a:r>
              <a:rPr lang="vi-VN" sz="2800" dirty="0">
                <a:solidFill>
                  <a:srgbClr val="0033CC"/>
                </a:solidFill>
                <a:latin typeface="Times New Roman" pitchFamily="18" charset="0"/>
                <a:cs typeface="Times New Roman" pitchFamily="18" charset="0"/>
              </a:rPr>
              <a:t>+ Phần lớn người dân sống ở nông thôn và làm nghề nông.</a:t>
            </a:r>
          </a:p>
          <a:p>
            <a:pPr marL="0" indent="0" algn="just">
              <a:buNone/>
            </a:pPr>
            <a:r>
              <a:rPr lang="vi-VN" sz="2800" dirty="0">
                <a:solidFill>
                  <a:srgbClr val="0033CC"/>
                </a:solidFill>
                <a:latin typeface="Times New Roman" pitchFamily="18" charset="0"/>
                <a:cs typeface="Times New Roman" pitchFamily="18" charset="0"/>
              </a:rPr>
              <a:t>+ Thương mại khá phát triển ở thành thị, các đồng tiên vàng, bạc được lưu hành rộng rãi.</a:t>
            </a:r>
          </a:p>
          <a:p>
            <a:pPr marL="0" indent="0" algn="just">
              <a:buNone/>
            </a:pPr>
            <a:r>
              <a:rPr lang="vi-VN" sz="2800" dirty="0">
                <a:solidFill>
                  <a:srgbClr val="0033CC"/>
                </a:solidFill>
                <a:latin typeface="Times New Roman" pitchFamily="18" charset="0"/>
                <a:cs typeface="Times New Roman" pitchFamily="18" charset="0"/>
              </a:rPr>
              <a:t>+ Nghề luyện kim, đặc biệt luyện sắt và làm đồ trang sức đạt đến đỉnh cao.</a:t>
            </a:r>
          </a:p>
          <a:p>
            <a:pPr marL="0" indent="0" algn="just">
              <a:buNone/>
            </a:pPr>
            <a:r>
              <a:rPr lang="vi-VN" sz="2800" b="1" dirty="0">
                <a:solidFill>
                  <a:srgbClr val="0033CC"/>
                </a:solidFill>
                <a:latin typeface="Times New Roman" pitchFamily="18" charset="0"/>
                <a:cs typeface="Times New Roman" pitchFamily="18" charset="0"/>
              </a:rPr>
              <a:t>- Về xã hội:</a:t>
            </a:r>
          </a:p>
          <a:p>
            <a:pPr marL="0" indent="0" algn="just">
              <a:buNone/>
            </a:pPr>
            <a:r>
              <a:rPr lang="vi-VN" sz="2800" dirty="0">
                <a:solidFill>
                  <a:srgbClr val="0033CC"/>
                </a:solidFill>
                <a:latin typeface="Times New Roman" pitchFamily="18" charset="0"/>
                <a:cs typeface="Times New Roman" pitchFamily="18" charset="0"/>
              </a:rPr>
              <a:t>+ Chế độ đẳng cấp tiếp tục tồn tại, thể hiện rõ vị trí xã hội và nghề nghiệp của mỗi người.</a:t>
            </a:r>
          </a:p>
          <a:p>
            <a:pPr marL="0" indent="0">
              <a:buNone/>
            </a:pPr>
            <a:endParaRPr lang="vi-VN" sz="2800" dirty="0">
              <a:solidFill>
                <a:srgbClr val="0033CC"/>
              </a:solidFill>
              <a:latin typeface="Times New Roman" pitchFamily="18" charset="0"/>
              <a:cs typeface="Times New Roman" pitchFamily="18" charset="0"/>
            </a:endParaRPr>
          </a:p>
          <a:p>
            <a:pPr marL="0" indent="0">
              <a:buNone/>
            </a:pPr>
            <a:endParaRPr lang="en-US"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37698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20782"/>
            <a:ext cx="9178636" cy="5029200"/>
          </a:xfrm>
        </p:spPr>
        <p:txBody>
          <a:bodyPr/>
          <a:lstStyle/>
          <a:p>
            <a:pPr marL="0" indent="0" algn="just">
              <a:buNone/>
            </a:pPr>
            <a:r>
              <a:rPr lang="en-US" b="1" dirty="0" smtClean="0">
                <a:solidFill>
                  <a:srgbClr val="FF0000"/>
                </a:solidFill>
                <a:latin typeface="Times New Roman" pitchFamily="18" charset="0"/>
                <a:cs typeface="Times New Roman" pitchFamily="18" charset="0"/>
              </a:rPr>
              <a:t>2. </a:t>
            </a:r>
            <a:r>
              <a:rPr lang="vi-VN" b="1" dirty="0" smtClean="0">
                <a:solidFill>
                  <a:srgbClr val="FF0000"/>
                </a:solidFill>
                <a:latin typeface="Times New Roman" pitchFamily="18" charset="0"/>
                <a:cs typeface="Times New Roman" pitchFamily="18" charset="0"/>
              </a:rPr>
              <a:t>Xã </a:t>
            </a:r>
            <a:r>
              <a:rPr lang="vi-VN" b="1" dirty="0">
                <a:solidFill>
                  <a:srgbClr val="FF0000"/>
                </a:solidFill>
                <a:latin typeface="Times New Roman" pitchFamily="18" charset="0"/>
                <a:cs typeface="Times New Roman" pitchFamily="18" charset="0"/>
              </a:rPr>
              <a:t>hội Ấn Độ thời Gúp-ta thể hiện như thế nào qua miêu tả của nhà sư Pháp Hiển trong tư liệu 8.5</a:t>
            </a:r>
            <a:r>
              <a:rPr lang="vi-VN" b="1" dirty="0" smtClean="0">
                <a:solidFill>
                  <a:srgbClr val="FF0000"/>
                </a:solidFill>
                <a:latin typeface="Times New Roman" pitchFamily="18" charset="0"/>
                <a:cs typeface="Times New Roman" pitchFamily="18" charset="0"/>
              </a:rPr>
              <a:t>?</a:t>
            </a:r>
            <a:endParaRPr lang="en-US" b="1" dirty="0" smtClean="0">
              <a:solidFill>
                <a:srgbClr val="FF0000"/>
              </a:solidFill>
              <a:latin typeface="Times New Roman" pitchFamily="18" charset="0"/>
              <a:cs typeface="Times New Roman" pitchFamily="18" charset="0"/>
            </a:endParaRPr>
          </a:p>
          <a:p>
            <a:pPr marL="0" indent="0" algn="just">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Qua </a:t>
            </a:r>
            <a:r>
              <a:rPr lang="vi-VN" dirty="0">
                <a:solidFill>
                  <a:srgbClr val="0033CC"/>
                </a:solidFill>
                <a:latin typeface="Times New Roman" pitchFamily="18" charset="0"/>
                <a:cs typeface="Times New Roman" pitchFamily="18" charset="0"/>
              </a:rPr>
              <a:t>miêu tả của nhà sư Pháp Hiển trong tư liệu 8.5, ta thấy xã hội Ấn Độ dưới vương triều Gúp-ta đã đạt đến sự thịnh trị, đời sống nhân dân ổn định, hạnh phúc.</a:t>
            </a:r>
            <a:endParaRPr lang="en-US" dirty="0" smtClean="0">
              <a:solidFill>
                <a:srgbClr val="0033CC"/>
              </a:solidFill>
              <a:latin typeface="Times New Roman" pitchFamily="18" charset="0"/>
              <a:cs typeface="Times New Roman" pitchFamily="18" charset="0"/>
            </a:endParaRPr>
          </a:p>
          <a:p>
            <a:pPr marL="0" indent="0">
              <a:buNone/>
            </a:pPr>
            <a:endParaRPr lang="vi-VN" sz="2800" b="1" dirty="0">
              <a:solidFill>
                <a:srgbClr val="FF0000"/>
              </a:solidFill>
              <a:latin typeface="Times New Roman" pitchFamily="18" charset="0"/>
              <a:cs typeface="Times New Roman" pitchFamily="18" charset="0"/>
            </a:endParaRPr>
          </a:p>
          <a:p>
            <a:pPr marL="0" indent="0">
              <a:buNone/>
            </a:pPr>
            <a:endParaRPr lang="en-US"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2102064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14400"/>
          </a:xfrm>
        </p:spPr>
        <p:txBody>
          <a:bodyPr>
            <a:normAutofit/>
          </a:bodyPr>
          <a:lstStyle/>
          <a:p>
            <a:r>
              <a:rPr lang="vi-VN" sz="2200" b="1" dirty="0" smtClean="0">
                <a:solidFill>
                  <a:srgbClr val="FF0000"/>
                </a:solidFill>
                <a:latin typeface="Times New Roman" pitchFamily="18" charset="0"/>
                <a:cs typeface="Times New Roman" pitchFamily="18" charset="0"/>
              </a:rPr>
              <a:t>CHƯƠNG </a:t>
            </a:r>
            <a:r>
              <a:rPr lang="vi-VN" sz="2200" b="1" dirty="0">
                <a:solidFill>
                  <a:srgbClr val="FF0000"/>
                </a:solidFill>
                <a:latin typeface="Times New Roman" pitchFamily="18" charset="0"/>
                <a:cs typeface="Times New Roman" pitchFamily="18" charset="0"/>
              </a:rPr>
              <a:t>3: ẤN ĐỘ TỪ THẾ KỈ IV ĐẾN GIỮA THẾ KÌ XIX</a:t>
            </a:r>
            <a:br>
              <a:rPr lang="vi-VN" sz="2200" b="1" dirty="0">
                <a:solidFill>
                  <a:srgbClr val="FF0000"/>
                </a:solidFill>
                <a:latin typeface="Times New Roman" pitchFamily="18" charset="0"/>
                <a:cs typeface="Times New Roman" pitchFamily="18" charset="0"/>
              </a:rPr>
            </a:br>
            <a:r>
              <a:rPr lang="vi-VN" sz="2200" b="1" dirty="0">
                <a:solidFill>
                  <a:srgbClr val="FF0000"/>
                </a:solidFill>
                <a:latin typeface="Times New Roman" pitchFamily="18" charset="0"/>
                <a:cs typeface="Times New Roman" pitchFamily="18" charset="0"/>
              </a:rPr>
              <a:t>BÀI 8. VƯƠNG TRIỀU </a:t>
            </a:r>
            <a:r>
              <a:rPr lang="vi-VN" sz="2200" b="1" dirty="0" smtClean="0">
                <a:solidFill>
                  <a:srgbClr val="FF0000"/>
                </a:solidFill>
                <a:latin typeface="Times New Roman" pitchFamily="18" charset="0"/>
                <a:cs typeface="Times New Roman" pitchFamily="18" charset="0"/>
              </a:rPr>
              <a:t>GÚP-TA</a:t>
            </a:r>
            <a:endParaRPr lang="en-US" sz="2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20782" y="838200"/>
            <a:ext cx="9144000" cy="6019800"/>
          </a:xfrm>
        </p:spPr>
        <p:txBody>
          <a:bodyPr>
            <a:normAutofit/>
          </a:bodyPr>
          <a:lstStyle/>
          <a:p>
            <a:pPr marL="0" indent="0" algn="just">
              <a:buNone/>
            </a:pPr>
            <a:r>
              <a:rPr lang="en-US" sz="3100" b="1" dirty="0" smtClean="0">
                <a:solidFill>
                  <a:srgbClr val="FF0000"/>
                </a:solidFill>
                <a:latin typeface="Times New Roman" pitchFamily="18" charset="0"/>
                <a:cs typeface="Times New Roman" pitchFamily="18" charset="0"/>
              </a:rPr>
              <a:t>1. </a:t>
            </a:r>
            <a:r>
              <a:rPr lang="en-US" sz="3100" b="1" dirty="0" err="1" smtClean="0">
                <a:solidFill>
                  <a:srgbClr val="FF0000"/>
                </a:solidFill>
                <a:latin typeface="Times New Roman" pitchFamily="18" charset="0"/>
                <a:cs typeface="Times New Roman" pitchFamily="18" charset="0"/>
              </a:rPr>
              <a:t>Điều</a:t>
            </a:r>
            <a:r>
              <a:rPr lang="en-US" sz="3100" b="1" dirty="0" smtClean="0">
                <a:solidFill>
                  <a:srgbClr val="FF0000"/>
                </a:solidFill>
                <a:latin typeface="Times New Roman" pitchFamily="18" charset="0"/>
                <a:cs typeface="Times New Roman" pitchFamily="18" charset="0"/>
              </a:rPr>
              <a:t> </a:t>
            </a:r>
            <a:r>
              <a:rPr lang="en-US" sz="3100" b="1" dirty="0" err="1" smtClean="0">
                <a:solidFill>
                  <a:srgbClr val="FF0000"/>
                </a:solidFill>
                <a:latin typeface="Times New Roman" pitchFamily="18" charset="0"/>
                <a:cs typeface="Times New Roman" pitchFamily="18" charset="0"/>
              </a:rPr>
              <a:t>kiện</a:t>
            </a:r>
            <a:r>
              <a:rPr lang="en-US" sz="3100" b="1" dirty="0" smtClean="0">
                <a:solidFill>
                  <a:srgbClr val="FF0000"/>
                </a:solidFill>
                <a:latin typeface="Times New Roman" pitchFamily="18" charset="0"/>
                <a:cs typeface="Times New Roman" pitchFamily="18" charset="0"/>
              </a:rPr>
              <a:t> </a:t>
            </a:r>
            <a:r>
              <a:rPr lang="en-US" sz="3100" b="1" dirty="0" err="1" smtClean="0">
                <a:solidFill>
                  <a:srgbClr val="FF0000"/>
                </a:solidFill>
                <a:latin typeface="Times New Roman" pitchFamily="18" charset="0"/>
                <a:cs typeface="Times New Roman" pitchFamily="18" charset="0"/>
              </a:rPr>
              <a:t>tự</a:t>
            </a:r>
            <a:r>
              <a:rPr lang="en-US" sz="3100" b="1" dirty="0" smtClean="0">
                <a:solidFill>
                  <a:srgbClr val="FF0000"/>
                </a:solidFill>
                <a:latin typeface="Times New Roman" pitchFamily="18" charset="0"/>
                <a:cs typeface="Times New Roman" pitchFamily="18" charset="0"/>
              </a:rPr>
              <a:t> </a:t>
            </a:r>
            <a:r>
              <a:rPr lang="en-US" sz="3100" b="1" dirty="0" err="1" smtClean="0">
                <a:solidFill>
                  <a:srgbClr val="FF0000"/>
                </a:solidFill>
                <a:latin typeface="Times New Roman" pitchFamily="18" charset="0"/>
                <a:cs typeface="Times New Roman" pitchFamily="18" charset="0"/>
              </a:rPr>
              <a:t>nhiên</a:t>
            </a:r>
            <a:endParaRPr lang="en-US" sz="3100" b="1" dirty="0" smtClean="0">
              <a:solidFill>
                <a:srgbClr val="FF0000"/>
              </a:solidFill>
              <a:latin typeface="Times New Roman" pitchFamily="18" charset="0"/>
              <a:cs typeface="Times New Roman" pitchFamily="18" charset="0"/>
            </a:endParaRPr>
          </a:p>
          <a:p>
            <a:pPr marL="0" indent="0" algn="just">
              <a:buNone/>
            </a:pPr>
            <a:r>
              <a:rPr lang="en-US" sz="3100" b="1" dirty="0" smtClean="0">
                <a:solidFill>
                  <a:srgbClr val="FF0000"/>
                </a:solidFill>
                <a:latin typeface="Times New Roman" pitchFamily="18" charset="0"/>
                <a:cs typeface="Times New Roman" pitchFamily="18" charset="0"/>
              </a:rPr>
              <a:t>2</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Tình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hình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chính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trị</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kinh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tế</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xã</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hội</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của</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Ấn</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Độ</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thời</a:t>
            </a:r>
            <a:r>
              <a:rPr lang="en-US" sz="3100" b="1" dirty="0">
                <a:solidFill>
                  <a:srgbClr val="FF0000"/>
                </a:solidFill>
                <a:latin typeface="Times New Roman" pitchFamily="18" charset="0"/>
                <a:cs typeface="Times New Roman" pitchFamily="18" charset="0"/>
              </a:rPr>
              <a:t> </a:t>
            </a:r>
            <a:r>
              <a:rPr lang="en-US" sz="3100" b="1" dirty="0" err="1" smtClean="0">
                <a:solidFill>
                  <a:srgbClr val="FF0000"/>
                </a:solidFill>
                <a:latin typeface="Times New Roman" pitchFamily="18" charset="0"/>
                <a:cs typeface="Times New Roman" pitchFamily="18" charset="0"/>
              </a:rPr>
              <a:t>Gúp</a:t>
            </a:r>
            <a:r>
              <a:rPr lang="en-US" sz="3100" b="1" dirty="0" smtClean="0">
                <a:solidFill>
                  <a:srgbClr val="FF0000"/>
                </a:solidFill>
                <a:latin typeface="Times New Roman" pitchFamily="18" charset="0"/>
                <a:cs typeface="Times New Roman" pitchFamily="18" charset="0"/>
              </a:rPr>
              <a:t>-ta</a:t>
            </a:r>
          </a:p>
        </p:txBody>
      </p:sp>
    </p:spTree>
    <p:extLst>
      <p:ext uri="{BB962C8B-B14F-4D97-AF65-F5344CB8AC3E}">
        <p14:creationId xmlns:p14="http://schemas.microsoft.com/office/powerpoint/2010/main" val="2857420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0" y="0"/>
            <a:ext cx="9144000" cy="6019800"/>
          </a:xfrm>
        </p:spPr>
        <p:txBody>
          <a:bodyPr>
            <a:normAutofit/>
          </a:bodyPr>
          <a:lstStyle/>
          <a:p>
            <a:pPr marL="0" indent="0" algn="just">
              <a:buNone/>
            </a:pPr>
            <a:r>
              <a:rPr lang="en-US" sz="3100" b="1" dirty="0" smtClean="0">
                <a:solidFill>
                  <a:srgbClr val="FF0000"/>
                </a:solidFill>
                <a:latin typeface="Times New Roman" pitchFamily="18" charset="0"/>
                <a:cs typeface="Times New Roman" pitchFamily="18" charset="0"/>
              </a:rPr>
              <a:t>2</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Tình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hình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chính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trị</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kinh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tế</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xã</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hội</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của</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Ấn</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Độ</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thời</a:t>
            </a:r>
            <a:r>
              <a:rPr lang="en-US" sz="3100" b="1" dirty="0">
                <a:solidFill>
                  <a:srgbClr val="FF0000"/>
                </a:solidFill>
                <a:latin typeface="Times New Roman" pitchFamily="18" charset="0"/>
                <a:cs typeface="Times New Roman" pitchFamily="18" charset="0"/>
              </a:rPr>
              <a:t> </a:t>
            </a:r>
            <a:r>
              <a:rPr lang="en-US" sz="3100" b="1" dirty="0" err="1" smtClean="0">
                <a:solidFill>
                  <a:srgbClr val="FF0000"/>
                </a:solidFill>
                <a:latin typeface="Times New Roman" pitchFamily="18" charset="0"/>
                <a:cs typeface="Times New Roman" pitchFamily="18" charset="0"/>
              </a:rPr>
              <a:t>Gúp</a:t>
            </a:r>
            <a:r>
              <a:rPr lang="en-US" sz="3100" b="1" dirty="0" smtClean="0">
                <a:solidFill>
                  <a:srgbClr val="FF0000"/>
                </a:solidFill>
                <a:latin typeface="Times New Roman" pitchFamily="18" charset="0"/>
                <a:cs typeface="Times New Roman" pitchFamily="18" charset="0"/>
              </a:rPr>
              <a:t>-ta</a:t>
            </a:r>
          </a:p>
          <a:p>
            <a:pPr marL="0" indent="0" algn="just">
              <a:buNone/>
            </a:pPr>
            <a:r>
              <a:rPr lang="vi-VN" sz="3100" b="1" dirty="0">
                <a:solidFill>
                  <a:srgbClr val="0033CC"/>
                </a:solidFill>
                <a:latin typeface="Times New Roman" pitchFamily="18" charset="0"/>
                <a:cs typeface="Times New Roman" pitchFamily="18" charset="0"/>
              </a:rPr>
              <a:t>- Về chính trị:</a:t>
            </a:r>
          </a:p>
          <a:p>
            <a:pPr marL="0" indent="0" algn="just">
              <a:buNone/>
            </a:pPr>
            <a:r>
              <a:rPr lang="vi-VN" sz="3100" dirty="0">
                <a:solidFill>
                  <a:srgbClr val="0033CC"/>
                </a:solidFill>
                <a:latin typeface="Times New Roman" pitchFamily="18" charset="0"/>
                <a:cs typeface="Times New Roman" pitchFamily="18" charset="0"/>
              </a:rPr>
              <a:t>+ Năm 232 TCN, Hoàng đế A-sô-ca </a:t>
            </a:r>
            <a:r>
              <a:rPr lang="en-US" sz="3100" dirty="0" err="1" smtClean="0">
                <a:solidFill>
                  <a:srgbClr val="0033CC"/>
                </a:solidFill>
                <a:latin typeface="Times New Roman" pitchFamily="18" charset="0"/>
                <a:cs typeface="Times New Roman" pitchFamily="18" charset="0"/>
              </a:rPr>
              <a:t>chết</a:t>
            </a:r>
            <a:r>
              <a:rPr lang="vi-VN" sz="3100" dirty="0" smtClean="0">
                <a:solidFill>
                  <a:srgbClr val="0033CC"/>
                </a:solidFill>
                <a:latin typeface="Times New Roman" pitchFamily="18" charset="0"/>
                <a:cs typeface="Times New Roman" pitchFamily="18" charset="0"/>
              </a:rPr>
              <a:t>, </a:t>
            </a:r>
            <a:r>
              <a:rPr lang="vi-VN" sz="3100" dirty="0">
                <a:solidFill>
                  <a:srgbClr val="0033CC"/>
                </a:solidFill>
                <a:latin typeface="Times New Roman" pitchFamily="18" charset="0"/>
                <a:cs typeface="Times New Roman" pitchFamily="18" charset="0"/>
              </a:rPr>
              <a:t>Ấn Độ rơi vào tình trạng phân liệt.</a:t>
            </a:r>
          </a:p>
          <a:p>
            <a:pPr marL="0" indent="0" algn="just">
              <a:buNone/>
            </a:pPr>
            <a:r>
              <a:rPr lang="vi-VN" sz="3100" dirty="0">
                <a:solidFill>
                  <a:srgbClr val="0033CC"/>
                </a:solidFill>
                <a:latin typeface="Times New Roman" pitchFamily="18" charset="0"/>
                <a:cs typeface="Times New Roman" pitchFamily="18" charset="0"/>
              </a:rPr>
              <a:t>+ Năm 320, Ấn Độ thống nhất lại dưới vương triều Gúp-ta.</a:t>
            </a:r>
          </a:p>
          <a:p>
            <a:pPr marL="0" indent="0" algn="just">
              <a:buNone/>
            </a:pPr>
            <a:r>
              <a:rPr lang="vi-VN" sz="3100" dirty="0" smtClean="0">
                <a:solidFill>
                  <a:srgbClr val="0033CC"/>
                </a:solidFill>
                <a:latin typeface="Times New Roman" pitchFamily="18" charset="0"/>
                <a:cs typeface="Times New Roman" pitchFamily="18" charset="0"/>
              </a:rPr>
              <a:t>+</a:t>
            </a:r>
            <a:r>
              <a:rPr lang="en-US" sz="3100" dirty="0" smtClean="0">
                <a:solidFill>
                  <a:srgbClr val="0033CC"/>
                </a:solidFill>
                <a:latin typeface="Times New Roman" pitchFamily="18" charset="0"/>
                <a:cs typeface="Times New Roman" pitchFamily="18" charset="0"/>
              </a:rPr>
              <a:t> V</a:t>
            </a:r>
            <a:r>
              <a:rPr lang="vi-VN" sz="3100" dirty="0" smtClean="0">
                <a:solidFill>
                  <a:srgbClr val="0033CC"/>
                </a:solidFill>
                <a:latin typeface="Times New Roman" pitchFamily="18" charset="0"/>
                <a:cs typeface="Times New Roman" pitchFamily="18" charset="0"/>
              </a:rPr>
              <a:t>ương </a:t>
            </a:r>
            <a:r>
              <a:rPr lang="vi-VN" sz="3100" dirty="0">
                <a:solidFill>
                  <a:srgbClr val="0033CC"/>
                </a:solidFill>
                <a:latin typeface="Times New Roman" pitchFamily="18" charset="0"/>
                <a:cs typeface="Times New Roman" pitchFamily="18" charset="0"/>
              </a:rPr>
              <a:t>triều </a:t>
            </a:r>
            <a:r>
              <a:rPr lang="vi-VN" sz="3100" dirty="0" smtClean="0">
                <a:solidFill>
                  <a:srgbClr val="0033CC"/>
                </a:solidFill>
                <a:latin typeface="Times New Roman" pitchFamily="18" charset="0"/>
                <a:cs typeface="Times New Roman" pitchFamily="18" charset="0"/>
              </a:rPr>
              <a:t>Gúp-ta </a:t>
            </a:r>
            <a:r>
              <a:rPr lang="vi-VN" sz="3100" dirty="0">
                <a:solidFill>
                  <a:srgbClr val="0033CC"/>
                </a:solidFill>
                <a:latin typeface="Times New Roman" pitchFamily="18" charset="0"/>
                <a:cs typeface="Times New Roman" pitchFamily="18" charset="0"/>
              </a:rPr>
              <a:t>kết thúc vào năm 535.</a:t>
            </a:r>
          </a:p>
          <a:p>
            <a:pPr marL="0" indent="0" algn="just">
              <a:buNone/>
            </a:pPr>
            <a:r>
              <a:rPr lang="vi-VN" sz="3100" b="1" dirty="0">
                <a:solidFill>
                  <a:srgbClr val="0033CC"/>
                </a:solidFill>
                <a:latin typeface="Times New Roman" pitchFamily="18" charset="0"/>
                <a:cs typeface="Times New Roman" pitchFamily="18" charset="0"/>
              </a:rPr>
              <a:t>- Về kinh tế</a:t>
            </a:r>
            <a:r>
              <a:rPr lang="vi-VN" sz="3100" b="1" dirty="0" smtClean="0">
                <a:solidFill>
                  <a:srgbClr val="0033CC"/>
                </a:solidFill>
                <a:latin typeface="Times New Roman" pitchFamily="18" charset="0"/>
                <a:cs typeface="Times New Roman" pitchFamily="18" charset="0"/>
              </a:rPr>
              <a:t>:</a:t>
            </a:r>
            <a:endParaRPr lang="vi-VN" sz="3100"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96179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0" y="0"/>
            <a:ext cx="9144000" cy="6019800"/>
          </a:xfrm>
        </p:spPr>
        <p:txBody>
          <a:bodyPr>
            <a:normAutofit/>
          </a:bodyPr>
          <a:lstStyle/>
          <a:p>
            <a:pPr marL="0" indent="0" algn="just">
              <a:buNone/>
            </a:pPr>
            <a:r>
              <a:rPr lang="en-US" sz="3100" b="1" dirty="0" smtClean="0">
                <a:solidFill>
                  <a:srgbClr val="FF0000"/>
                </a:solidFill>
                <a:latin typeface="Times New Roman" pitchFamily="18" charset="0"/>
                <a:cs typeface="Times New Roman" pitchFamily="18" charset="0"/>
              </a:rPr>
              <a:t>2</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Tình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hình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chính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trị</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kinh</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tế</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xã</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hội</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của</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Ấn</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Độ</a:t>
            </a:r>
            <a:r>
              <a:rPr lang="en-US" sz="3100" b="1" dirty="0">
                <a:solidFill>
                  <a:srgbClr val="FF0000"/>
                </a:solidFill>
                <a:latin typeface="Times New Roman" pitchFamily="18" charset="0"/>
                <a:cs typeface="Times New Roman" pitchFamily="18" charset="0"/>
              </a:rPr>
              <a:t> </a:t>
            </a:r>
            <a:r>
              <a:rPr lang="en-US" sz="3100" b="1" dirty="0" err="1">
                <a:solidFill>
                  <a:srgbClr val="FF0000"/>
                </a:solidFill>
                <a:latin typeface="Times New Roman" pitchFamily="18" charset="0"/>
                <a:cs typeface="Times New Roman" pitchFamily="18" charset="0"/>
              </a:rPr>
              <a:t>thời</a:t>
            </a:r>
            <a:r>
              <a:rPr lang="en-US" sz="3100" b="1" dirty="0">
                <a:solidFill>
                  <a:srgbClr val="FF0000"/>
                </a:solidFill>
                <a:latin typeface="Times New Roman" pitchFamily="18" charset="0"/>
                <a:cs typeface="Times New Roman" pitchFamily="18" charset="0"/>
              </a:rPr>
              <a:t> </a:t>
            </a:r>
            <a:r>
              <a:rPr lang="en-US" sz="3100" b="1" dirty="0" err="1" smtClean="0">
                <a:solidFill>
                  <a:srgbClr val="FF0000"/>
                </a:solidFill>
                <a:latin typeface="Times New Roman" pitchFamily="18" charset="0"/>
                <a:cs typeface="Times New Roman" pitchFamily="18" charset="0"/>
              </a:rPr>
              <a:t>Gúp</a:t>
            </a:r>
            <a:r>
              <a:rPr lang="en-US" sz="3100" b="1" dirty="0" smtClean="0">
                <a:solidFill>
                  <a:srgbClr val="FF0000"/>
                </a:solidFill>
                <a:latin typeface="Times New Roman" pitchFamily="18" charset="0"/>
                <a:cs typeface="Times New Roman" pitchFamily="18" charset="0"/>
              </a:rPr>
              <a:t>-ta</a:t>
            </a:r>
          </a:p>
          <a:p>
            <a:pPr marL="0" indent="0" algn="just">
              <a:buNone/>
            </a:pPr>
            <a:r>
              <a:rPr lang="vi-VN" sz="3100" b="1" dirty="0" smtClean="0">
                <a:solidFill>
                  <a:srgbClr val="0033CC"/>
                </a:solidFill>
                <a:latin typeface="Times New Roman" pitchFamily="18" charset="0"/>
                <a:cs typeface="Times New Roman" pitchFamily="18" charset="0"/>
              </a:rPr>
              <a:t>- </a:t>
            </a:r>
            <a:r>
              <a:rPr lang="vi-VN" sz="3100" b="1" dirty="0">
                <a:solidFill>
                  <a:srgbClr val="0033CC"/>
                </a:solidFill>
                <a:latin typeface="Times New Roman" pitchFamily="18" charset="0"/>
                <a:cs typeface="Times New Roman" pitchFamily="18" charset="0"/>
              </a:rPr>
              <a:t>Về kinh tế:</a:t>
            </a:r>
          </a:p>
          <a:p>
            <a:pPr marL="0" indent="0" algn="just">
              <a:buNone/>
            </a:pPr>
            <a:r>
              <a:rPr lang="vi-VN" sz="3100" dirty="0">
                <a:solidFill>
                  <a:srgbClr val="0033CC"/>
                </a:solidFill>
                <a:latin typeface="Times New Roman" pitchFamily="18" charset="0"/>
                <a:cs typeface="Times New Roman" pitchFamily="18" charset="0"/>
              </a:rPr>
              <a:t>+ Phần lớn người dân sống ở nông thôn và làm nghề nông</a:t>
            </a:r>
            <a:r>
              <a:rPr lang="vi-VN" sz="3100" dirty="0" smtClean="0">
                <a:solidFill>
                  <a:srgbClr val="0033CC"/>
                </a:solidFill>
                <a:latin typeface="Times New Roman" pitchFamily="18" charset="0"/>
                <a:cs typeface="Times New Roman" pitchFamily="18" charset="0"/>
              </a:rPr>
              <a:t>.</a:t>
            </a:r>
            <a:endParaRPr lang="en-US" sz="3100" dirty="0" smtClean="0">
              <a:solidFill>
                <a:srgbClr val="0033CC"/>
              </a:solidFill>
              <a:latin typeface="Times New Roman" pitchFamily="18" charset="0"/>
              <a:cs typeface="Times New Roman" pitchFamily="18" charset="0"/>
            </a:endParaRPr>
          </a:p>
          <a:p>
            <a:pPr marL="0" indent="0" algn="just">
              <a:buNone/>
            </a:pPr>
            <a:r>
              <a:rPr lang="en-US" sz="3100" dirty="0" smtClean="0">
                <a:solidFill>
                  <a:srgbClr val="0033CC"/>
                </a:solidFill>
                <a:latin typeface="Times New Roman" pitchFamily="18" charset="0"/>
                <a:cs typeface="Times New Roman" pitchFamily="18" charset="0"/>
              </a:rPr>
              <a:t>+</a:t>
            </a:r>
            <a:r>
              <a:rPr lang="en-US" sz="3100" dirty="0" err="1" smtClean="0">
                <a:solidFill>
                  <a:srgbClr val="0033CC"/>
                </a:solidFill>
                <a:latin typeface="Times New Roman" pitchFamily="18" charset="0"/>
                <a:cs typeface="Times New Roman" pitchFamily="18" charset="0"/>
              </a:rPr>
              <a:t>Nghề</a:t>
            </a:r>
            <a:r>
              <a:rPr lang="en-US" sz="3100" dirty="0" smtClean="0">
                <a:solidFill>
                  <a:srgbClr val="0033CC"/>
                </a:solidFill>
                <a:latin typeface="Times New Roman" pitchFamily="18" charset="0"/>
                <a:cs typeface="Times New Roman" pitchFamily="18" charset="0"/>
              </a:rPr>
              <a:t> </a:t>
            </a:r>
            <a:r>
              <a:rPr lang="en-US" sz="3100" dirty="0" err="1" smtClean="0">
                <a:solidFill>
                  <a:srgbClr val="0033CC"/>
                </a:solidFill>
                <a:latin typeface="Times New Roman" pitchFamily="18" charset="0"/>
                <a:cs typeface="Times New Roman" pitchFamily="18" charset="0"/>
              </a:rPr>
              <a:t>luyện</a:t>
            </a:r>
            <a:r>
              <a:rPr lang="en-US" sz="3100" dirty="0" smtClean="0">
                <a:solidFill>
                  <a:srgbClr val="0033CC"/>
                </a:solidFill>
                <a:latin typeface="Times New Roman" pitchFamily="18" charset="0"/>
                <a:cs typeface="Times New Roman" pitchFamily="18" charset="0"/>
              </a:rPr>
              <a:t> </a:t>
            </a:r>
            <a:r>
              <a:rPr lang="en-US" sz="3100" dirty="0" err="1" smtClean="0">
                <a:solidFill>
                  <a:srgbClr val="0033CC"/>
                </a:solidFill>
                <a:latin typeface="Times New Roman" pitchFamily="18" charset="0"/>
                <a:cs typeface="Times New Roman" pitchFamily="18" charset="0"/>
              </a:rPr>
              <a:t>sắt</a:t>
            </a:r>
            <a:r>
              <a:rPr lang="en-US" sz="3100" dirty="0" smtClean="0">
                <a:solidFill>
                  <a:srgbClr val="0033CC"/>
                </a:solidFill>
                <a:latin typeface="Times New Roman" pitchFamily="18" charset="0"/>
                <a:cs typeface="Times New Roman" pitchFamily="18" charset="0"/>
              </a:rPr>
              <a:t> </a:t>
            </a:r>
            <a:r>
              <a:rPr lang="en-US" sz="3100" dirty="0" err="1" smtClean="0">
                <a:solidFill>
                  <a:srgbClr val="0033CC"/>
                </a:solidFill>
                <a:latin typeface="Times New Roman" pitchFamily="18" charset="0"/>
                <a:cs typeface="Times New Roman" pitchFamily="18" charset="0"/>
              </a:rPr>
              <a:t>và</a:t>
            </a:r>
            <a:r>
              <a:rPr lang="en-US" sz="3100" dirty="0" smtClean="0">
                <a:solidFill>
                  <a:srgbClr val="0033CC"/>
                </a:solidFill>
                <a:latin typeface="Times New Roman" pitchFamily="18" charset="0"/>
                <a:cs typeface="Times New Roman" pitchFamily="18" charset="0"/>
              </a:rPr>
              <a:t> </a:t>
            </a:r>
            <a:r>
              <a:rPr lang="en-US" sz="3100" dirty="0" err="1" smtClean="0">
                <a:solidFill>
                  <a:srgbClr val="0033CC"/>
                </a:solidFill>
                <a:latin typeface="Times New Roman" pitchFamily="18" charset="0"/>
                <a:cs typeface="Times New Roman" pitchFamily="18" charset="0"/>
              </a:rPr>
              <a:t>làm</a:t>
            </a:r>
            <a:r>
              <a:rPr lang="en-US" sz="3100" dirty="0" smtClean="0">
                <a:solidFill>
                  <a:srgbClr val="0033CC"/>
                </a:solidFill>
                <a:latin typeface="Times New Roman" pitchFamily="18" charset="0"/>
                <a:cs typeface="Times New Roman" pitchFamily="18" charset="0"/>
              </a:rPr>
              <a:t> </a:t>
            </a:r>
            <a:r>
              <a:rPr lang="en-US" sz="3100" dirty="0" err="1" smtClean="0">
                <a:solidFill>
                  <a:srgbClr val="0033CC"/>
                </a:solidFill>
                <a:latin typeface="Times New Roman" pitchFamily="18" charset="0"/>
                <a:cs typeface="Times New Roman" pitchFamily="18" charset="0"/>
              </a:rPr>
              <a:t>đồ</a:t>
            </a:r>
            <a:r>
              <a:rPr lang="en-US" sz="3100" dirty="0" smtClean="0">
                <a:solidFill>
                  <a:srgbClr val="0033CC"/>
                </a:solidFill>
                <a:latin typeface="Times New Roman" pitchFamily="18" charset="0"/>
                <a:cs typeface="Times New Roman" pitchFamily="18" charset="0"/>
              </a:rPr>
              <a:t> </a:t>
            </a:r>
            <a:r>
              <a:rPr lang="en-US" sz="3100" dirty="0" err="1" smtClean="0">
                <a:solidFill>
                  <a:srgbClr val="0033CC"/>
                </a:solidFill>
                <a:latin typeface="Times New Roman" pitchFamily="18" charset="0"/>
                <a:cs typeface="Times New Roman" pitchFamily="18" charset="0"/>
              </a:rPr>
              <a:t>trang</a:t>
            </a:r>
            <a:r>
              <a:rPr lang="en-US" sz="3100" dirty="0" smtClean="0">
                <a:solidFill>
                  <a:srgbClr val="0033CC"/>
                </a:solidFill>
                <a:latin typeface="Times New Roman" pitchFamily="18" charset="0"/>
                <a:cs typeface="Times New Roman" pitchFamily="18" charset="0"/>
              </a:rPr>
              <a:t> </a:t>
            </a:r>
            <a:r>
              <a:rPr lang="en-US" sz="3100" dirty="0" err="1" smtClean="0">
                <a:solidFill>
                  <a:srgbClr val="0033CC"/>
                </a:solidFill>
                <a:latin typeface="Times New Roman" pitchFamily="18" charset="0"/>
                <a:cs typeface="Times New Roman" pitchFamily="18" charset="0"/>
              </a:rPr>
              <a:t>sức</a:t>
            </a:r>
            <a:r>
              <a:rPr lang="en-US" sz="3100" dirty="0" smtClean="0">
                <a:solidFill>
                  <a:srgbClr val="0033CC"/>
                </a:solidFill>
                <a:latin typeface="Times New Roman" pitchFamily="18" charset="0"/>
                <a:cs typeface="Times New Roman" pitchFamily="18" charset="0"/>
              </a:rPr>
              <a:t> </a:t>
            </a:r>
            <a:r>
              <a:rPr lang="en-US" sz="3100" dirty="0" err="1" smtClean="0">
                <a:solidFill>
                  <a:srgbClr val="0033CC"/>
                </a:solidFill>
                <a:latin typeface="Times New Roman" pitchFamily="18" charset="0"/>
                <a:cs typeface="Times New Roman" pitchFamily="18" charset="0"/>
              </a:rPr>
              <a:t>đạt</a:t>
            </a:r>
            <a:r>
              <a:rPr lang="en-US" sz="3100" dirty="0" smtClean="0">
                <a:solidFill>
                  <a:srgbClr val="0033CC"/>
                </a:solidFill>
                <a:latin typeface="Times New Roman" pitchFamily="18" charset="0"/>
                <a:cs typeface="Times New Roman" pitchFamily="18" charset="0"/>
              </a:rPr>
              <a:t> </a:t>
            </a:r>
            <a:r>
              <a:rPr lang="en-US" sz="3100" dirty="0" err="1" smtClean="0">
                <a:solidFill>
                  <a:srgbClr val="0033CC"/>
                </a:solidFill>
                <a:latin typeface="Times New Roman" pitchFamily="18" charset="0"/>
                <a:cs typeface="Times New Roman" pitchFamily="18" charset="0"/>
              </a:rPr>
              <a:t>đến</a:t>
            </a:r>
            <a:r>
              <a:rPr lang="en-US" sz="3100" dirty="0" smtClean="0">
                <a:solidFill>
                  <a:srgbClr val="0033CC"/>
                </a:solidFill>
                <a:latin typeface="Times New Roman" pitchFamily="18" charset="0"/>
                <a:cs typeface="Times New Roman" pitchFamily="18" charset="0"/>
              </a:rPr>
              <a:t> </a:t>
            </a:r>
            <a:r>
              <a:rPr lang="en-US" sz="3100" dirty="0" err="1" smtClean="0">
                <a:solidFill>
                  <a:srgbClr val="0033CC"/>
                </a:solidFill>
                <a:latin typeface="Times New Roman" pitchFamily="18" charset="0"/>
                <a:cs typeface="Times New Roman" pitchFamily="18" charset="0"/>
              </a:rPr>
              <a:t>đỉnh</a:t>
            </a:r>
            <a:r>
              <a:rPr lang="en-US" sz="3100" dirty="0" smtClean="0">
                <a:solidFill>
                  <a:srgbClr val="0033CC"/>
                </a:solidFill>
                <a:latin typeface="Times New Roman" pitchFamily="18" charset="0"/>
                <a:cs typeface="Times New Roman" pitchFamily="18" charset="0"/>
              </a:rPr>
              <a:t> </a:t>
            </a:r>
            <a:r>
              <a:rPr lang="en-US" sz="3100" smtClean="0">
                <a:solidFill>
                  <a:srgbClr val="0033CC"/>
                </a:solidFill>
                <a:latin typeface="Times New Roman" pitchFamily="18" charset="0"/>
                <a:cs typeface="Times New Roman" pitchFamily="18" charset="0"/>
              </a:rPr>
              <a:t>cao. </a:t>
            </a:r>
            <a:endParaRPr lang="vi-VN" sz="3100" dirty="0">
              <a:solidFill>
                <a:srgbClr val="0033CC"/>
              </a:solidFill>
              <a:latin typeface="Times New Roman" pitchFamily="18" charset="0"/>
              <a:cs typeface="Times New Roman" pitchFamily="18" charset="0"/>
            </a:endParaRPr>
          </a:p>
          <a:p>
            <a:pPr marL="0" indent="0" algn="just">
              <a:buNone/>
            </a:pPr>
            <a:r>
              <a:rPr lang="vi-VN" sz="3100" dirty="0">
                <a:solidFill>
                  <a:srgbClr val="0033CC"/>
                </a:solidFill>
                <a:latin typeface="Times New Roman" pitchFamily="18" charset="0"/>
                <a:cs typeface="Times New Roman" pitchFamily="18" charset="0"/>
              </a:rPr>
              <a:t>+ Thương mại khá phát triển ở thành thị, </a:t>
            </a:r>
          </a:p>
          <a:p>
            <a:pPr marL="0" indent="0" algn="just">
              <a:buNone/>
            </a:pPr>
            <a:r>
              <a:rPr lang="vi-VN" sz="3100" b="1" dirty="0" smtClean="0">
                <a:solidFill>
                  <a:srgbClr val="0033CC"/>
                </a:solidFill>
                <a:latin typeface="Times New Roman" pitchFamily="18" charset="0"/>
                <a:cs typeface="Times New Roman" pitchFamily="18" charset="0"/>
              </a:rPr>
              <a:t>- </a:t>
            </a:r>
            <a:r>
              <a:rPr lang="vi-VN" sz="3100" b="1" dirty="0">
                <a:solidFill>
                  <a:srgbClr val="0033CC"/>
                </a:solidFill>
                <a:latin typeface="Times New Roman" pitchFamily="18" charset="0"/>
                <a:cs typeface="Times New Roman" pitchFamily="18" charset="0"/>
              </a:rPr>
              <a:t>Về xã </a:t>
            </a:r>
            <a:r>
              <a:rPr lang="vi-VN" sz="3100" b="1" dirty="0" smtClean="0">
                <a:solidFill>
                  <a:srgbClr val="0033CC"/>
                </a:solidFill>
                <a:latin typeface="Times New Roman" pitchFamily="18" charset="0"/>
                <a:cs typeface="Times New Roman" pitchFamily="18" charset="0"/>
              </a:rPr>
              <a:t>hội:</a:t>
            </a:r>
            <a:r>
              <a:rPr lang="en-US" sz="3100" b="1" dirty="0" smtClean="0">
                <a:solidFill>
                  <a:srgbClr val="0033CC"/>
                </a:solidFill>
                <a:latin typeface="Times New Roman" pitchFamily="18" charset="0"/>
                <a:cs typeface="Times New Roman" pitchFamily="18" charset="0"/>
              </a:rPr>
              <a:t> </a:t>
            </a:r>
            <a:r>
              <a:rPr lang="vi-VN" sz="3100" dirty="0" smtClean="0">
                <a:solidFill>
                  <a:srgbClr val="0033CC"/>
                </a:solidFill>
                <a:latin typeface="Times New Roman" pitchFamily="18" charset="0"/>
                <a:cs typeface="Times New Roman" pitchFamily="18" charset="0"/>
              </a:rPr>
              <a:t>Chế </a:t>
            </a:r>
            <a:r>
              <a:rPr lang="vi-VN" sz="3100" dirty="0">
                <a:solidFill>
                  <a:srgbClr val="0033CC"/>
                </a:solidFill>
                <a:latin typeface="Times New Roman" pitchFamily="18" charset="0"/>
                <a:cs typeface="Times New Roman" pitchFamily="18" charset="0"/>
              </a:rPr>
              <a:t>độ đẳng cấp tiếp tục tồn tại, thể hiện rõ vị trí xã hội và nghề nghiệp của mỗi người</a:t>
            </a:r>
            <a:r>
              <a:rPr lang="vi-VN" sz="3100" dirty="0" smtClean="0">
                <a:solidFill>
                  <a:srgbClr val="0033CC"/>
                </a:solidFill>
                <a:latin typeface="Times New Roman" pitchFamily="18" charset="0"/>
                <a:cs typeface="Times New Roman" pitchFamily="18" charset="0"/>
              </a:rPr>
              <a:t>.</a:t>
            </a:r>
            <a:endParaRPr lang="vi-VN" sz="31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37620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152399" y="-304800"/>
            <a:ext cx="9525000" cy="7010400"/>
          </a:xfrm>
          <a:prstGeom prst="rect">
            <a:avLst/>
          </a:prstGeom>
        </p:spPr>
      </p:pic>
    </p:spTree>
    <p:extLst>
      <p:ext uri="{BB962C8B-B14F-4D97-AF65-F5344CB8AC3E}">
        <p14:creationId xmlns:p14="http://schemas.microsoft.com/office/powerpoint/2010/main" val="20595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152400"/>
            <a:ext cx="9144000" cy="838200"/>
          </a:xfrm>
        </p:spPr>
        <p:txBody>
          <a:bodyPr>
            <a:normAutofit fontScale="90000"/>
          </a:bodyPr>
          <a:lstStyle/>
          <a:p>
            <a:r>
              <a:rPr lang="vi-VN" sz="2700" b="1" dirty="0" smtClean="0">
                <a:solidFill>
                  <a:srgbClr val="FF0000"/>
                </a:solidFill>
                <a:latin typeface="Times New Roman" pitchFamily="18" charset="0"/>
                <a:cs typeface="Times New Roman" pitchFamily="18" charset="0"/>
              </a:rPr>
              <a:t>CHƯƠNG </a:t>
            </a:r>
            <a:r>
              <a:rPr lang="vi-VN" sz="2700" b="1" dirty="0">
                <a:solidFill>
                  <a:srgbClr val="FF0000"/>
                </a:solidFill>
                <a:latin typeface="Times New Roman" pitchFamily="18" charset="0"/>
                <a:cs typeface="Times New Roman" pitchFamily="18" charset="0"/>
              </a:rPr>
              <a:t>3: ẤN ĐỘ TỪ THẾ KỈ IV ĐẾN GIỮA THẾ KÌ XIX</a:t>
            </a:r>
            <a:br>
              <a:rPr lang="vi-VN" sz="2700" b="1" dirty="0">
                <a:solidFill>
                  <a:srgbClr val="FF0000"/>
                </a:solidFill>
                <a:latin typeface="Times New Roman" pitchFamily="18" charset="0"/>
                <a:cs typeface="Times New Roman" pitchFamily="18" charset="0"/>
              </a:rPr>
            </a:br>
            <a:r>
              <a:rPr lang="vi-VN" sz="2700" b="1" dirty="0">
                <a:solidFill>
                  <a:srgbClr val="FF0000"/>
                </a:solidFill>
                <a:latin typeface="Times New Roman" pitchFamily="18" charset="0"/>
                <a:cs typeface="Times New Roman" pitchFamily="18" charset="0"/>
              </a:rPr>
              <a:t>BÀI 8. VƯƠNG TRIỀU </a:t>
            </a:r>
            <a:r>
              <a:rPr lang="vi-VN" sz="2700" b="1" dirty="0" smtClean="0">
                <a:solidFill>
                  <a:srgbClr val="FF0000"/>
                </a:solidFill>
                <a:latin typeface="Times New Roman" pitchFamily="18" charset="0"/>
                <a:cs typeface="Times New Roman" pitchFamily="18" charset="0"/>
              </a:rPr>
              <a:t>GÚP-TA</a:t>
            </a:r>
            <a:endParaRPr lang="en-US" sz="27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143000"/>
            <a:ext cx="9144000" cy="4983163"/>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1</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Điều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kiện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tự</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nhiên</a:t>
            </a:r>
            <a:endParaRPr lang="en-US" b="1" dirty="0" smtClean="0">
              <a:solidFill>
                <a:srgbClr val="FF0000"/>
              </a:solidFill>
              <a:latin typeface="Times New Roman" pitchFamily="18" charset="0"/>
              <a:cs typeface="Times New Roman" pitchFamily="18" charset="0"/>
            </a:endParaRPr>
          </a:p>
          <a:p>
            <a:pPr marL="0" indent="0">
              <a:buNone/>
            </a:pPr>
            <a:r>
              <a:rPr lang="en-US" b="1" dirty="0" smtClean="0">
                <a:solidFill>
                  <a:srgbClr val="FF0000"/>
                </a:solidFill>
                <a:latin typeface="Times New Roman" pitchFamily="18" charset="0"/>
                <a:cs typeface="Times New Roman" pitchFamily="18" charset="0"/>
              </a:rPr>
              <a:t>2</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chính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trị</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hội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Ấn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Độ</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thời</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Gúp</a:t>
            </a:r>
            <a:r>
              <a:rPr lang="en-US" b="1" dirty="0" smtClean="0">
                <a:solidFill>
                  <a:srgbClr val="FF0000"/>
                </a:solidFill>
                <a:latin typeface="Times New Roman" pitchFamily="18" charset="0"/>
                <a:cs typeface="Times New Roman" pitchFamily="18" charset="0"/>
              </a:rPr>
              <a:t>-ta</a:t>
            </a:r>
          </a:p>
          <a:p>
            <a:pPr marL="0" indent="0">
              <a:buNone/>
            </a:pPr>
            <a:r>
              <a:rPr lang="vi-VN" b="1" dirty="0" smtClean="0">
                <a:solidFill>
                  <a:srgbClr val="FF0000"/>
                </a:solidFill>
                <a:latin typeface="Times New Roman" pitchFamily="18" charset="0"/>
                <a:cs typeface="Times New Roman" pitchFamily="18" charset="0"/>
              </a:rPr>
              <a:t>3. Một số thành tựu văn hóa tiêu biểu</a:t>
            </a:r>
            <a:endParaRPr 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6725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524000"/>
          </a:xfrm>
        </p:spPr>
        <p:txBody>
          <a:bodyPr>
            <a:normAutofit fontScale="90000"/>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vi-VN" sz="3200" b="1" dirty="0" smtClean="0">
                <a:solidFill>
                  <a:srgbClr val="FF0000"/>
                </a:solidFill>
                <a:latin typeface="Times New Roman" pitchFamily="18" charset="0"/>
                <a:cs typeface="Times New Roman" pitchFamily="18" charset="0"/>
              </a:rPr>
              <a:t>CHƯƠNG </a:t>
            </a:r>
            <a:r>
              <a:rPr lang="vi-VN" sz="3200" b="1" dirty="0">
                <a:solidFill>
                  <a:srgbClr val="FF0000"/>
                </a:solidFill>
                <a:latin typeface="Times New Roman" pitchFamily="18" charset="0"/>
                <a:cs typeface="Times New Roman" pitchFamily="18" charset="0"/>
              </a:rPr>
              <a:t>3: ẤN ĐỘ TỪ THẾ KỈ IV ĐẾN GIỮA THẾ KÌ XIX</a:t>
            </a:r>
            <a:br>
              <a:rPr lang="vi-VN" sz="3200" b="1" dirty="0">
                <a:solidFill>
                  <a:srgbClr val="FF0000"/>
                </a:solidFill>
                <a:latin typeface="Times New Roman" pitchFamily="18" charset="0"/>
                <a:cs typeface="Times New Roman" pitchFamily="18" charset="0"/>
              </a:rPr>
            </a:br>
            <a:r>
              <a:rPr lang="en-US" sz="3200" b="1" dirty="0" err="1" smtClean="0">
                <a:solidFill>
                  <a:srgbClr val="FF0000"/>
                </a:solidFill>
                <a:latin typeface="Times New Roman" pitchFamily="18" charset="0"/>
                <a:cs typeface="Times New Roman" pitchFamily="18" charset="0"/>
              </a:rPr>
              <a:t>Tiết</a:t>
            </a:r>
            <a:r>
              <a:rPr lang="en-US" sz="3200" b="1" dirty="0" smtClean="0">
                <a:solidFill>
                  <a:srgbClr val="FF0000"/>
                </a:solidFill>
                <a:latin typeface="Times New Roman" pitchFamily="18" charset="0"/>
                <a:cs typeface="Times New Roman" pitchFamily="18" charset="0"/>
              </a:rPr>
              <a:t> 12 - </a:t>
            </a:r>
            <a:r>
              <a:rPr lang="vi-VN" sz="3200" b="1" dirty="0" smtClean="0">
                <a:solidFill>
                  <a:srgbClr val="FF0000"/>
                </a:solidFill>
                <a:latin typeface="Times New Roman" pitchFamily="18" charset="0"/>
                <a:cs typeface="Times New Roman" pitchFamily="18" charset="0"/>
              </a:rPr>
              <a:t>BÀI </a:t>
            </a:r>
            <a:r>
              <a:rPr lang="vi-VN" sz="3200" b="1" dirty="0">
                <a:solidFill>
                  <a:srgbClr val="FF0000"/>
                </a:solidFill>
                <a:latin typeface="Times New Roman" pitchFamily="18" charset="0"/>
                <a:cs typeface="Times New Roman" pitchFamily="18" charset="0"/>
              </a:rPr>
              <a:t>8. VƯƠNG TRIỀU GÚP-TA</a:t>
            </a:r>
            <a:br>
              <a:rPr lang="vi-VN" sz="32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524000"/>
            <a:ext cx="9144000" cy="4983163"/>
          </a:xfrm>
        </p:spPr>
        <p:txBody>
          <a:bodyPr>
            <a:normAutofit/>
          </a:bodyPr>
          <a:lstStyle/>
          <a:p>
            <a:pPr marL="0" indent="0">
              <a:buNone/>
            </a:pPr>
            <a:r>
              <a:rPr lang="en-US" b="1" dirty="0" smtClean="0">
                <a:solidFill>
                  <a:srgbClr val="0033CC"/>
                </a:solidFill>
                <a:latin typeface="Times New Roman" pitchFamily="18" charset="0"/>
                <a:cs typeface="Times New Roman" pitchFamily="18" charset="0"/>
              </a:rPr>
              <a:t>1</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Điều</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kiện</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tự</a:t>
            </a:r>
            <a:r>
              <a:rPr lang="en-US" b="1" dirty="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nhiên</a:t>
            </a:r>
            <a:endParaRPr lang="en-US" b="1" dirty="0" smtClean="0">
              <a:solidFill>
                <a:srgbClr val="0033CC"/>
              </a:solidFill>
              <a:latin typeface="Times New Roman" pitchFamily="18" charset="0"/>
              <a:cs typeface="Times New Roman" pitchFamily="18" charset="0"/>
            </a:endParaRPr>
          </a:p>
          <a:p>
            <a:pPr marL="0" indent="0">
              <a:buNone/>
            </a:pPr>
            <a:r>
              <a:rPr lang="en-US" b="1" dirty="0" smtClean="0">
                <a:solidFill>
                  <a:srgbClr val="0033CC"/>
                </a:solidFill>
                <a:latin typeface="Times New Roman" pitchFamily="18" charset="0"/>
                <a:cs typeface="Times New Roman" pitchFamily="18" charset="0"/>
              </a:rPr>
              <a:t>2</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Tình</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hình</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chính</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trị</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kinh</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tế</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xã</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hội</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của</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Ấn</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Độ</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thời</a:t>
            </a:r>
            <a:r>
              <a:rPr lang="en-US" b="1" dirty="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Gúp</a:t>
            </a:r>
            <a:r>
              <a:rPr lang="en-US" b="1" dirty="0" smtClean="0">
                <a:solidFill>
                  <a:srgbClr val="0033CC"/>
                </a:solidFill>
                <a:latin typeface="Times New Roman" pitchFamily="18" charset="0"/>
                <a:cs typeface="Times New Roman" pitchFamily="18" charset="0"/>
              </a:rPr>
              <a:t>-ta</a:t>
            </a:r>
          </a:p>
          <a:p>
            <a:pPr marL="0" indent="0">
              <a:buNone/>
            </a:pPr>
            <a:r>
              <a:rPr lang="vi-VN" b="1" dirty="0">
                <a:solidFill>
                  <a:srgbClr val="0033CC"/>
                </a:solidFill>
                <a:latin typeface="Times New Roman" pitchFamily="18" charset="0"/>
                <a:cs typeface="Times New Roman" pitchFamily="18" charset="0"/>
              </a:rPr>
              <a:t>3. Một số thành tựu văn hóa tiêu biểu</a:t>
            </a:r>
            <a:endParaRPr lang="en-US"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5852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967740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êu đề 1"/>
          <p:cNvSpPr>
            <a:spLocks noGrp="1"/>
          </p:cNvSpPr>
          <p:nvPr>
            <p:ph type="title"/>
          </p:nvPr>
        </p:nvSpPr>
        <p:spPr>
          <a:xfrm>
            <a:off x="-21771" y="6019800"/>
            <a:ext cx="9137073" cy="609600"/>
          </a:xfrm>
        </p:spPr>
        <p:txBody>
          <a:bodyPr>
            <a:noAutofit/>
          </a:bodyPr>
          <a:lstStyle/>
          <a:p>
            <a:r>
              <a:rPr lang="en-US" sz="3200" b="1" dirty="0" err="1" smtClean="0">
                <a:solidFill>
                  <a:srgbClr val="FF0000"/>
                </a:solidFill>
                <a:latin typeface="Times New Roman" pitchFamily="18" charset="0"/>
                <a:cs typeface="Times New Roman" pitchFamily="18" charset="0"/>
              </a:rPr>
              <a:t>Các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vị</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thần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Hin-đu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giáo</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57613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457201"/>
            <a:ext cx="8572500" cy="754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622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6927" y="6206197"/>
            <a:ext cx="9137073" cy="609600"/>
          </a:xfrm>
        </p:spPr>
        <p:txBody>
          <a:bodyPr>
            <a:noAutofit/>
          </a:bodyPr>
          <a:lstStyle/>
          <a:p>
            <a:r>
              <a:rPr lang="en-US" sz="3600" b="1" dirty="0" err="1" smtClean="0">
                <a:solidFill>
                  <a:srgbClr val="FF0000"/>
                </a:solidFill>
                <a:latin typeface="Times New Roman" pitchFamily="18" charset="0"/>
                <a:cs typeface="Times New Roman" pitchFamily="18" charset="0"/>
              </a:rPr>
              <a:t>Ka</a:t>
            </a:r>
            <a:r>
              <a:rPr lang="en-US" sz="3600" b="1" dirty="0" smtClean="0">
                <a:solidFill>
                  <a:srgbClr val="FF0000"/>
                </a:solidFill>
                <a:latin typeface="Times New Roman" pitchFamily="18" charset="0"/>
                <a:cs typeface="Times New Roman" pitchFamily="18" charset="0"/>
              </a:rPr>
              <a:t>-li-</a:t>
            </a:r>
            <a:r>
              <a:rPr lang="en-US" sz="3600" b="1" dirty="0" err="1" smtClean="0">
                <a:solidFill>
                  <a:srgbClr val="FF0000"/>
                </a:solidFill>
                <a:latin typeface="Times New Roman" pitchFamily="18" charset="0"/>
                <a:cs typeface="Times New Roman" pitchFamily="18" charset="0"/>
              </a:rPr>
              <a:t>đa</a:t>
            </a:r>
            <a:r>
              <a:rPr lang="en-US" sz="3600" b="1" dirty="0" smtClean="0">
                <a:solidFill>
                  <a:srgbClr val="FF0000"/>
                </a:solidFill>
                <a:latin typeface="Times New Roman" pitchFamily="18" charset="0"/>
                <a:cs typeface="Times New Roman" pitchFamily="18" charset="0"/>
              </a:rPr>
              <a:t>-</a:t>
            </a:r>
            <a:r>
              <a:rPr lang="en-US" sz="3600" b="1" dirty="0" err="1" smtClean="0">
                <a:solidFill>
                  <a:srgbClr val="FF0000"/>
                </a:solidFill>
                <a:latin typeface="Times New Roman" pitchFamily="18" charset="0"/>
                <a:cs typeface="Times New Roman" pitchFamily="18" charset="0"/>
              </a:rPr>
              <a:t>sa</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
            <a:ext cx="7086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127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
        <p:nvSpPr>
          <p:cNvPr id="4" name="Tiêu đề 1"/>
          <p:cNvSpPr>
            <a:spLocks noGrp="1"/>
          </p:cNvSpPr>
          <p:nvPr>
            <p:ph type="title"/>
          </p:nvPr>
        </p:nvSpPr>
        <p:spPr>
          <a:xfrm>
            <a:off x="6927" y="6313713"/>
            <a:ext cx="9137073" cy="609600"/>
          </a:xfrm>
        </p:spPr>
        <p:txBody>
          <a:bodyPr>
            <a:noAutofit/>
          </a:bodyPr>
          <a:lstStyle/>
          <a:p>
            <a:r>
              <a:rPr lang="en-US" sz="3600" b="1" dirty="0" err="1" smtClean="0">
                <a:solidFill>
                  <a:srgbClr val="FF0000"/>
                </a:solidFill>
                <a:latin typeface="Times New Roman" pitchFamily="18" charset="0"/>
                <a:cs typeface="Times New Roman" pitchFamily="18" charset="0"/>
              </a:rPr>
              <a:t>Quần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thể</a:t>
            </a:r>
            <a:r>
              <a:rPr lang="en-US" sz="3600" b="1" dirty="0" smtClean="0">
                <a:solidFill>
                  <a:srgbClr val="FF0000"/>
                </a:solidFill>
                <a:latin typeface="Times New Roman" pitchFamily="18" charset="0"/>
                <a:cs typeface="Times New Roman" pitchFamily="18" charset="0"/>
              </a:rPr>
              <a:t> hang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A-</a:t>
            </a:r>
            <a:r>
              <a:rPr lang="en-US" sz="3600" b="1" dirty="0" err="1" smtClean="0">
                <a:solidFill>
                  <a:srgbClr val="FF0000"/>
                </a:solidFill>
                <a:latin typeface="Times New Roman" pitchFamily="18" charset="0"/>
                <a:cs typeface="Times New Roman" pitchFamily="18" charset="0"/>
              </a:rPr>
              <a:t>gian</a:t>
            </a:r>
            <a:r>
              <a:rPr lang="en-US" sz="3600" b="1" dirty="0" smtClean="0">
                <a:solidFill>
                  <a:srgbClr val="FF0000"/>
                </a:solidFill>
                <a:latin typeface="Times New Roman" pitchFamily="18" charset="0"/>
                <a:cs typeface="Times New Roman" pitchFamily="18" charset="0"/>
              </a:rPr>
              <a:t>-ta, </a:t>
            </a:r>
            <a:r>
              <a:rPr lang="en-US" sz="3600" b="1" dirty="0" err="1" smtClean="0">
                <a:solidFill>
                  <a:srgbClr val="FF0000"/>
                </a:solidFill>
                <a:latin typeface="Times New Roman" pitchFamily="18" charset="0"/>
                <a:cs typeface="Times New Roman" pitchFamily="18" charset="0"/>
              </a:rPr>
              <a:t>Ấn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a:t>
            </a:r>
            <a:endParaRPr lang="en-US" sz="36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8" y="-304800"/>
            <a:ext cx="10290176" cy="66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221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525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êu đề 1"/>
          <p:cNvSpPr>
            <a:spLocks noGrp="1"/>
          </p:cNvSpPr>
          <p:nvPr>
            <p:ph type="title"/>
          </p:nvPr>
        </p:nvSpPr>
        <p:spPr>
          <a:xfrm>
            <a:off x="14184" y="6172200"/>
            <a:ext cx="9137073" cy="609600"/>
          </a:xfrm>
        </p:spPr>
        <p:txBody>
          <a:bodyPr>
            <a:noAutofit/>
          </a:bodyPr>
          <a:lstStyle/>
          <a:p>
            <a:r>
              <a:rPr lang="en-US" sz="3600" b="1" dirty="0" err="1" smtClean="0">
                <a:solidFill>
                  <a:srgbClr val="FF0000"/>
                </a:solidFill>
                <a:latin typeface="Times New Roman" pitchFamily="18" charset="0"/>
                <a:cs typeface="Times New Roman" pitchFamily="18" charset="0"/>
              </a:rPr>
              <a:t>Chùa</a:t>
            </a:r>
            <a:r>
              <a:rPr lang="en-US" sz="3600" b="1" dirty="0" smtClean="0">
                <a:solidFill>
                  <a:srgbClr val="FF0000"/>
                </a:solidFill>
                <a:latin typeface="Times New Roman" pitchFamily="18" charset="0"/>
                <a:cs typeface="Times New Roman" pitchFamily="18" charset="0"/>
              </a:rPr>
              <a:t> hang A-</a:t>
            </a:r>
            <a:r>
              <a:rPr lang="en-US" sz="3600" b="1" dirty="0" err="1" smtClean="0">
                <a:solidFill>
                  <a:srgbClr val="FF0000"/>
                </a:solidFill>
                <a:latin typeface="Times New Roman" pitchFamily="18" charset="0"/>
                <a:cs typeface="Times New Roman" pitchFamily="18" charset="0"/>
              </a:rPr>
              <a:t>gian</a:t>
            </a:r>
            <a:r>
              <a:rPr lang="en-US" sz="3600" b="1" dirty="0" smtClean="0">
                <a:solidFill>
                  <a:srgbClr val="FF0000"/>
                </a:solidFill>
                <a:latin typeface="Times New Roman" pitchFamily="18" charset="0"/>
                <a:cs typeface="Times New Roman" pitchFamily="18" charset="0"/>
              </a:rPr>
              <a:t>-ta</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584871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6248400"/>
            <a:ext cx="9137073" cy="609600"/>
          </a:xfrm>
        </p:spPr>
        <p:txBody>
          <a:bodyPr>
            <a:noAutofit/>
          </a:bodyPr>
          <a:lstStyle/>
          <a:p>
            <a:r>
              <a:rPr lang="en-US" sz="3600" b="1" dirty="0" err="1" smtClean="0">
                <a:solidFill>
                  <a:srgbClr val="FF0000"/>
                </a:solidFill>
                <a:latin typeface="Times New Roman" pitchFamily="18" charset="0"/>
                <a:cs typeface="Times New Roman" pitchFamily="18" charset="0"/>
              </a:rPr>
              <a:t>Đại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tháp</a:t>
            </a:r>
            <a:r>
              <a:rPr lang="en-US" sz="3600" b="1" dirty="0" smtClean="0">
                <a:solidFill>
                  <a:srgbClr val="FF0000"/>
                </a:solidFill>
                <a:latin typeface="Times New Roman" pitchFamily="18" charset="0"/>
                <a:cs typeface="Times New Roman" pitchFamily="18" charset="0"/>
              </a:rPr>
              <a:t> San-chi</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1313"/>
            <a:ext cx="9677400" cy="651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2624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6248400"/>
            <a:ext cx="9137073" cy="609600"/>
          </a:xfrm>
        </p:spPr>
        <p:txBody>
          <a:bodyPr>
            <a:noAutofit/>
          </a:bodyPr>
          <a:lstStyle/>
          <a:p>
            <a:r>
              <a:rPr lang="en-US" sz="3600" b="1" dirty="0" err="1" smtClean="0">
                <a:solidFill>
                  <a:srgbClr val="FF0000"/>
                </a:solidFill>
                <a:latin typeface="Times New Roman" pitchFamily="18" charset="0"/>
                <a:cs typeface="Times New Roman" pitchFamily="18" charset="0"/>
              </a:rPr>
              <a:t>Đền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Hin-đu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giáo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Đa</a:t>
            </a:r>
            <a:r>
              <a:rPr lang="en-US" sz="3600" b="1" dirty="0" smtClean="0">
                <a:solidFill>
                  <a:srgbClr val="FF0000"/>
                </a:solidFill>
                <a:latin typeface="Times New Roman" pitchFamily="18" charset="0"/>
                <a:cs typeface="Times New Roman" pitchFamily="18" charset="0"/>
              </a:rPr>
              <a:t>-</a:t>
            </a:r>
            <a:r>
              <a:rPr lang="en-US" sz="3600" b="1" dirty="0" err="1" smtClean="0">
                <a:solidFill>
                  <a:srgbClr val="FF0000"/>
                </a:solidFill>
                <a:latin typeface="Times New Roman" pitchFamily="18" charset="0"/>
                <a:cs typeface="Times New Roman" pitchFamily="18" charset="0"/>
              </a:rPr>
              <a:t>sa</a:t>
            </a:r>
            <a:r>
              <a:rPr lang="en-US" sz="3600" b="1" dirty="0" smtClean="0">
                <a:solidFill>
                  <a:srgbClr val="FF0000"/>
                </a:solidFill>
                <a:latin typeface="Times New Roman" pitchFamily="18" charset="0"/>
                <a:cs typeface="Times New Roman" pitchFamily="18" charset="0"/>
              </a:rPr>
              <a:t>-</a:t>
            </a:r>
            <a:r>
              <a:rPr lang="en-US" sz="3600" b="1" dirty="0" err="1" smtClean="0">
                <a:solidFill>
                  <a:srgbClr val="FF0000"/>
                </a:solidFill>
                <a:latin typeface="Times New Roman" pitchFamily="18" charset="0"/>
                <a:cs typeface="Times New Roman" pitchFamily="18" charset="0"/>
              </a:rPr>
              <a:t>va</a:t>
            </a:r>
            <a:r>
              <a:rPr lang="en-US" sz="3600" b="1" dirty="0" smtClean="0">
                <a:solidFill>
                  <a:srgbClr val="FF0000"/>
                </a:solidFill>
                <a:latin typeface="Times New Roman" pitchFamily="18" charset="0"/>
                <a:cs typeface="Times New Roman" pitchFamily="18" charset="0"/>
              </a:rPr>
              <a:t>-ta-</a:t>
            </a:r>
            <a:r>
              <a:rPr lang="en-US" sz="3600" b="1" dirty="0" err="1" smtClean="0">
                <a:solidFill>
                  <a:srgbClr val="FF0000"/>
                </a:solidFill>
                <a:latin typeface="Times New Roman" pitchFamily="18" charset="0"/>
                <a:cs typeface="Times New Roman" pitchFamily="18" charset="0"/>
              </a:rPr>
              <a:t>ra</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8001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1583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THẢO LUẬN NHÓM</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en-US" b="1" dirty="0" smtClean="0">
                <a:solidFill>
                  <a:srgbClr val="FF0000"/>
                </a:solidFill>
                <a:latin typeface="Times New Roman" pitchFamily="18" charset="0"/>
                <a:cs typeface="Times New Roman" pitchFamily="18" charset="0"/>
              </a:rPr>
              <a:t>1.</a:t>
            </a: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Kể tên và nêu nhận xét về những thành tựu tiêu biểu của văn hoá Ấn Độ thời Gúp-ta.</a:t>
            </a:r>
          </a:p>
          <a:p>
            <a:pPr marL="0" indent="0">
              <a:buNone/>
            </a:pPr>
            <a:r>
              <a:rPr lang="en-US" b="1" dirty="0" smtClean="0">
                <a:solidFill>
                  <a:srgbClr val="FF0000"/>
                </a:solidFill>
                <a:latin typeface="Times New Roman" pitchFamily="18" charset="0"/>
                <a:cs typeface="Times New Roman" pitchFamily="18" charset="0"/>
              </a:rPr>
              <a:t>2. </a:t>
            </a:r>
            <a:r>
              <a:rPr lang="vi-VN" b="1" dirty="0" smtClean="0">
                <a:solidFill>
                  <a:srgbClr val="FF0000"/>
                </a:solidFill>
                <a:latin typeface="Times New Roman" pitchFamily="18" charset="0"/>
                <a:cs typeface="Times New Roman" pitchFamily="18" charset="0"/>
              </a:rPr>
              <a:t>Việc </a:t>
            </a:r>
            <a:r>
              <a:rPr lang="vi-VN" b="1" dirty="0">
                <a:solidFill>
                  <a:srgbClr val="FF0000"/>
                </a:solidFill>
                <a:latin typeface="Times New Roman" pitchFamily="18" charset="0"/>
                <a:cs typeface="Times New Roman" pitchFamily="18" charset="0"/>
              </a:rPr>
              <a:t>Trường Đại học Phật giáo Na-lan-đa dạy tri thức về Hin-đu giáo thể hiện điều gì?</a:t>
            </a:r>
          </a:p>
          <a:p>
            <a:pPr marL="0" indent="0">
              <a:buNone/>
            </a:pPr>
            <a:endParaRPr lang="en-US"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905088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48491" y="20782"/>
            <a:ext cx="9178636" cy="6837218"/>
          </a:xfrm>
        </p:spPr>
        <p:txBody>
          <a:bodyPr>
            <a:normAutofit/>
          </a:bodyPr>
          <a:lstStyle/>
          <a:p>
            <a:pPr marL="0" indent="0">
              <a:buNone/>
            </a:pPr>
            <a:r>
              <a:rPr lang="en-US" sz="2400" b="1" dirty="0" smtClean="0">
                <a:solidFill>
                  <a:srgbClr val="FF0000"/>
                </a:solidFill>
                <a:latin typeface="Times New Roman" pitchFamily="18" charset="0"/>
                <a:cs typeface="Times New Roman" pitchFamily="18" charset="0"/>
              </a:rPr>
              <a:t>1.</a:t>
            </a:r>
            <a:r>
              <a:rPr lang="vi-VN" sz="2400" b="1" dirty="0" smtClean="0">
                <a:solidFill>
                  <a:srgbClr val="FF0000"/>
                </a:solidFill>
                <a:latin typeface="Times New Roman" pitchFamily="18" charset="0"/>
                <a:cs typeface="Times New Roman" pitchFamily="18" charset="0"/>
              </a:rPr>
              <a:t> Kể </a:t>
            </a:r>
            <a:r>
              <a:rPr lang="vi-VN" sz="2400" b="1" dirty="0">
                <a:solidFill>
                  <a:srgbClr val="FF0000"/>
                </a:solidFill>
                <a:latin typeface="Times New Roman" pitchFamily="18" charset="0"/>
                <a:cs typeface="Times New Roman" pitchFamily="18" charset="0"/>
              </a:rPr>
              <a:t>tên và nêu nhận xét về những thành tựu tiêu biểu của văn hoá Ấn Độ thời Gúp-ta</a:t>
            </a:r>
            <a:r>
              <a:rPr lang="vi-VN" sz="2400" b="1" dirty="0" smtClean="0">
                <a:solidFill>
                  <a:srgbClr val="FF0000"/>
                </a:solidFill>
                <a:latin typeface="Times New Roman" pitchFamily="18" charset="0"/>
                <a:cs typeface="Times New Roman" pitchFamily="18" charset="0"/>
              </a:rPr>
              <a:t>.</a:t>
            </a:r>
            <a:endParaRPr lang="en-US" sz="2400" b="1" dirty="0" smtClean="0">
              <a:solidFill>
                <a:srgbClr val="FF0000"/>
              </a:solidFill>
              <a:latin typeface="Times New Roman" pitchFamily="18" charset="0"/>
              <a:cs typeface="Times New Roman" pitchFamily="18" charset="0"/>
            </a:endParaRPr>
          </a:p>
          <a:p>
            <a:pPr marL="0" indent="0" algn="just">
              <a:buNone/>
            </a:pPr>
            <a:r>
              <a:rPr lang="vi-VN" sz="2800" b="1" dirty="0" smtClean="0">
                <a:solidFill>
                  <a:srgbClr val="0033CC"/>
                </a:solidFill>
                <a:latin typeface="Times New Roman" pitchFamily="18" charset="0"/>
                <a:cs typeface="Times New Roman" pitchFamily="18" charset="0"/>
              </a:rPr>
              <a:t>- </a:t>
            </a:r>
            <a:r>
              <a:rPr lang="vi-VN" sz="2800" b="1" dirty="0">
                <a:solidFill>
                  <a:srgbClr val="0033CC"/>
                </a:solidFill>
                <a:latin typeface="Times New Roman" pitchFamily="18" charset="0"/>
                <a:cs typeface="Times New Roman" pitchFamily="18" charset="0"/>
              </a:rPr>
              <a:t>Về tôn giáo</a:t>
            </a:r>
            <a:r>
              <a:rPr lang="vi-VN" sz="2800" dirty="0">
                <a:solidFill>
                  <a:srgbClr val="0033CC"/>
                </a:solidFill>
                <a:latin typeface="Times New Roman" pitchFamily="18" charset="0"/>
                <a:cs typeface="Times New Roman" pitchFamily="18" charset="0"/>
              </a:rPr>
              <a:t>: Hai tôn giáo chính là Hin-đu giáo và Phật giáo.</a:t>
            </a:r>
          </a:p>
          <a:p>
            <a:pPr marL="0" indent="0" algn="just">
              <a:buNone/>
            </a:pPr>
            <a:r>
              <a:rPr lang="vi-VN" sz="2800" b="1" dirty="0">
                <a:solidFill>
                  <a:srgbClr val="0033CC"/>
                </a:solidFill>
                <a:latin typeface="Times New Roman" pitchFamily="18" charset="0"/>
                <a:cs typeface="Times New Roman" pitchFamily="18" charset="0"/>
              </a:rPr>
              <a:t>- Về văn học: </a:t>
            </a:r>
            <a:r>
              <a:rPr lang="vi-VN" sz="2800" dirty="0">
                <a:solidFill>
                  <a:srgbClr val="0033CC"/>
                </a:solidFill>
                <a:latin typeface="Times New Roman" pitchFamily="18" charset="0"/>
                <a:cs typeface="Times New Roman" pitchFamily="18" charset="0"/>
              </a:rPr>
              <a:t>Văn thơ chữ Phạn đạt được nhiều thành tựu, nổi bật nhất là tác phẩm </a:t>
            </a:r>
            <a:r>
              <a:rPr lang="en-US" sz="2800" dirty="0">
                <a:solidFill>
                  <a:srgbClr val="0033CC"/>
                </a:solidFill>
                <a:latin typeface="Times New Roman" pitchFamily="18" charset="0"/>
                <a:cs typeface="Times New Roman" pitchFamily="18" charset="0"/>
              </a:rPr>
              <a:t>S</a:t>
            </a:r>
            <a:r>
              <a:rPr lang="vi-VN" sz="2800" dirty="0" smtClean="0">
                <a:solidFill>
                  <a:srgbClr val="0033CC"/>
                </a:solidFill>
                <a:latin typeface="Times New Roman" pitchFamily="18" charset="0"/>
                <a:cs typeface="Times New Roman" pitchFamily="18" charset="0"/>
              </a:rPr>
              <a:t>ơ-</a:t>
            </a:r>
            <a:r>
              <a:rPr lang="en-US" sz="2800" dirty="0">
                <a:solidFill>
                  <a:srgbClr val="0033CC"/>
                </a:solidFill>
                <a:latin typeface="Times New Roman" pitchFamily="18" charset="0"/>
                <a:cs typeface="Times New Roman" pitchFamily="18" charset="0"/>
              </a:rPr>
              <a:t>k</a:t>
            </a:r>
            <a:r>
              <a:rPr lang="vi-VN" sz="2800" dirty="0" smtClean="0">
                <a:solidFill>
                  <a:srgbClr val="0033CC"/>
                </a:solidFill>
                <a:latin typeface="Times New Roman" pitchFamily="18" charset="0"/>
                <a:cs typeface="Times New Roman" pitchFamily="18" charset="0"/>
              </a:rPr>
              <a:t>un-tơ-la </a:t>
            </a:r>
            <a:r>
              <a:rPr lang="vi-VN" sz="2800" dirty="0">
                <a:solidFill>
                  <a:srgbClr val="0033CC"/>
                </a:solidFill>
                <a:latin typeface="Times New Roman" pitchFamily="18" charset="0"/>
                <a:cs typeface="Times New Roman" pitchFamily="18" charset="0"/>
              </a:rPr>
              <a:t>của nhà văn </a:t>
            </a:r>
            <a:r>
              <a:rPr lang="en-US" sz="2800" dirty="0" smtClean="0">
                <a:solidFill>
                  <a:srgbClr val="0033CC"/>
                </a:solidFill>
                <a:latin typeface="Times New Roman" pitchFamily="18" charset="0"/>
                <a:cs typeface="Times New Roman" pitchFamily="18" charset="0"/>
              </a:rPr>
              <a:t>K</a:t>
            </a:r>
            <a:r>
              <a:rPr lang="vi-VN" sz="2800" dirty="0" smtClean="0">
                <a:solidFill>
                  <a:srgbClr val="0033CC"/>
                </a:solidFill>
                <a:latin typeface="Times New Roman" pitchFamily="18" charset="0"/>
                <a:cs typeface="Times New Roman" pitchFamily="18" charset="0"/>
              </a:rPr>
              <a:t>a-li-đa-sa</a:t>
            </a:r>
            <a:r>
              <a:rPr lang="vi-VN" sz="2800" dirty="0">
                <a:solidFill>
                  <a:srgbClr val="0033CC"/>
                </a:solidFill>
                <a:latin typeface="Times New Roman" pitchFamily="18" charset="0"/>
                <a:cs typeface="Times New Roman" pitchFamily="18" charset="0"/>
              </a:rPr>
              <a:t>.</a:t>
            </a:r>
          </a:p>
          <a:p>
            <a:pPr marL="0" indent="0" algn="just">
              <a:buNone/>
            </a:pPr>
            <a:r>
              <a:rPr lang="vi-VN" sz="2800" b="1" dirty="0">
                <a:solidFill>
                  <a:srgbClr val="0033CC"/>
                </a:solidFill>
                <a:latin typeface="Times New Roman" pitchFamily="18" charset="0"/>
                <a:cs typeface="Times New Roman" pitchFamily="18" charset="0"/>
              </a:rPr>
              <a:t>- Về thiên văn học: </a:t>
            </a:r>
            <a:r>
              <a:rPr lang="vi-VN" sz="2800" dirty="0" smtClean="0">
                <a:solidFill>
                  <a:srgbClr val="0033CC"/>
                </a:solidFill>
                <a:latin typeface="Times New Roman" pitchFamily="18" charset="0"/>
                <a:cs typeface="Times New Roman" pitchFamily="18" charset="0"/>
              </a:rPr>
              <a:t>quan </a:t>
            </a:r>
            <a:r>
              <a:rPr lang="vi-VN" sz="2800" dirty="0">
                <a:solidFill>
                  <a:srgbClr val="0033CC"/>
                </a:solidFill>
                <a:latin typeface="Times New Roman" pitchFamily="18" charset="0"/>
                <a:cs typeface="Times New Roman" pitchFamily="18" charset="0"/>
              </a:rPr>
              <a:t>sát được hiện tượng nguyệt thực, đã phát hiện ra bóng của Trái Đất có hình tròn, đưa ra giả thuyết về Trái Đất hình tròn và tự quay quanh trục của nó. </a:t>
            </a:r>
          </a:p>
          <a:p>
            <a:pPr marL="0" indent="0" algn="just">
              <a:buNone/>
            </a:pPr>
            <a:r>
              <a:rPr lang="vi-VN" sz="2800" b="1" dirty="0">
                <a:solidFill>
                  <a:srgbClr val="0033CC"/>
                </a:solidFill>
                <a:latin typeface="Times New Roman" pitchFamily="18" charset="0"/>
                <a:cs typeface="Times New Roman" pitchFamily="18" charset="0"/>
              </a:rPr>
              <a:t>- Về y học:  </a:t>
            </a:r>
            <a:r>
              <a:rPr lang="vi-VN" sz="2800" dirty="0">
                <a:solidFill>
                  <a:srgbClr val="0033CC"/>
                </a:solidFill>
                <a:latin typeface="Times New Roman" pitchFamily="18" charset="0"/>
                <a:cs typeface="Times New Roman" pitchFamily="18" charset="0"/>
              </a:rPr>
              <a:t>biết phẫu thuật và khử trùng vết thương và đặc biệt đã biết làm vắc-xin ….</a:t>
            </a:r>
          </a:p>
          <a:p>
            <a:pPr marL="0" indent="0" algn="just">
              <a:buNone/>
            </a:pPr>
            <a:r>
              <a:rPr lang="vi-VN" sz="2800" b="1" dirty="0">
                <a:solidFill>
                  <a:srgbClr val="0033CC"/>
                </a:solidFill>
                <a:latin typeface="Times New Roman" pitchFamily="18" charset="0"/>
                <a:cs typeface="Times New Roman" pitchFamily="18" charset="0"/>
              </a:rPr>
              <a:t>- Về kiến trúc và điêu khắc: </a:t>
            </a:r>
            <a:r>
              <a:rPr lang="vi-VN" sz="2800" dirty="0">
                <a:solidFill>
                  <a:srgbClr val="0033CC"/>
                </a:solidFill>
                <a:latin typeface="Times New Roman" pitchFamily="18" charset="0"/>
                <a:cs typeface="Times New Roman" pitchFamily="18" charset="0"/>
              </a:rPr>
              <a:t>chùa hang A-gian-ta, bảo tháp San-chi,  đền Hin-đu giáo Đa-sa-va-ta-ra.</a:t>
            </a:r>
          </a:p>
          <a:p>
            <a:pPr marL="0" indent="0" algn="just">
              <a:buNone/>
            </a:pPr>
            <a:endParaRPr lang="vi-VN" sz="2800" dirty="0">
              <a:solidFill>
                <a:srgbClr val="0033CC"/>
              </a:solidFill>
              <a:latin typeface="Times New Roman" pitchFamily="18" charset="0"/>
              <a:cs typeface="Times New Roman" pitchFamily="18" charset="0"/>
            </a:endParaRPr>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13247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48491" y="20782"/>
            <a:ext cx="9178636" cy="5029200"/>
          </a:xfrm>
        </p:spPr>
        <p:txBody>
          <a:bodyPr/>
          <a:lstStyle/>
          <a:p>
            <a:pPr marL="0" indent="0">
              <a:buNone/>
            </a:pPr>
            <a:r>
              <a:rPr lang="en-US" b="1" dirty="0" smtClean="0">
                <a:solidFill>
                  <a:srgbClr val="FF0000"/>
                </a:solidFill>
                <a:latin typeface="Times New Roman" pitchFamily="18" charset="0"/>
                <a:cs typeface="Times New Roman" pitchFamily="18" charset="0"/>
              </a:rPr>
              <a:t>2. </a:t>
            </a:r>
            <a:r>
              <a:rPr lang="vi-VN" b="1" dirty="0" smtClean="0">
                <a:solidFill>
                  <a:srgbClr val="FF0000"/>
                </a:solidFill>
                <a:latin typeface="Times New Roman" pitchFamily="18" charset="0"/>
                <a:cs typeface="Times New Roman" pitchFamily="18" charset="0"/>
              </a:rPr>
              <a:t>Việc </a:t>
            </a:r>
            <a:r>
              <a:rPr lang="vi-VN" b="1" dirty="0">
                <a:solidFill>
                  <a:srgbClr val="FF0000"/>
                </a:solidFill>
                <a:latin typeface="Times New Roman" pitchFamily="18" charset="0"/>
                <a:cs typeface="Times New Roman" pitchFamily="18" charset="0"/>
              </a:rPr>
              <a:t>Trường Đại học Phật giáo Na-lan-đa dạy tri thức về Hin-đu giáo thể hiện điều gì</a:t>
            </a:r>
            <a:r>
              <a:rPr lang="vi-VN" b="1" dirty="0" smtClean="0">
                <a:solidFill>
                  <a:srgbClr val="FF0000"/>
                </a:solidFill>
                <a:latin typeface="Times New Roman" pitchFamily="18" charset="0"/>
                <a:cs typeface="Times New Roman" pitchFamily="18" charset="0"/>
              </a:rPr>
              <a:t>?</a:t>
            </a:r>
            <a:endParaRPr lang="en-US" b="1" dirty="0" smtClean="0">
              <a:solidFill>
                <a:srgbClr val="FF0000"/>
              </a:solidFill>
              <a:latin typeface="Times New Roman" pitchFamily="18" charset="0"/>
              <a:cs typeface="Times New Roman" pitchFamily="18" charset="0"/>
            </a:endParaRPr>
          </a:p>
          <a:p>
            <a:pPr marL="0" indent="0" algn="just">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Việc </a:t>
            </a:r>
            <a:r>
              <a:rPr lang="vi-VN" dirty="0">
                <a:solidFill>
                  <a:srgbClr val="0033CC"/>
                </a:solidFill>
                <a:latin typeface="Times New Roman" pitchFamily="18" charset="0"/>
                <a:cs typeface="Times New Roman" pitchFamily="18" charset="0"/>
              </a:rPr>
              <a:t>Trường Đại học Phật giáo Na-lan-đa dạy tri thức về Hin-đu giáo thể hiện rằng dưới vương triều Gúp-ta không có sự kì thị, phân biệt giữa các tôn giáo.</a:t>
            </a:r>
          </a:p>
          <a:p>
            <a:pPr marL="0" indent="0">
              <a:buNone/>
            </a:pPr>
            <a:endParaRPr lang="vi-VN" sz="2800" dirty="0">
              <a:solidFill>
                <a:srgbClr val="0033CC"/>
              </a:solidFill>
              <a:latin typeface="Times New Roman" pitchFamily="18" charset="0"/>
              <a:cs typeface="Times New Roman" pitchFamily="18" charset="0"/>
            </a:endParaRPr>
          </a:p>
          <a:p>
            <a:pPr marL="0" indent="0">
              <a:buNone/>
            </a:pPr>
            <a:endParaRPr lang="en-US"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2824945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MỤC TIÊU</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vi-VN" dirty="0">
                <a:solidFill>
                  <a:srgbClr val="0033CC"/>
                </a:solidFill>
                <a:latin typeface="Times New Roman" pitchFamily="18" charset="0"/>
                <a:cs typeface="Times New Roman" pitchFamily="18" charset="0"/>
              </a:rPr>
              <a:t>– Nêu được những nét chính về điều kiện tự nhiên của Ấn Độ.</a:t>
            </a:r>
          </a:p>
          <a:p>
            <a:pPr marL="0" indent="0">
              <a:buNone/>
            </a:pPr>
            <a:r>
              <a:rPr lang="vi-VN" dirty="0">
                <a:solidFill>
                  <a:srgbClr val="0033CC"/>
                </a:solidFill>
                <a:latin typeface="Times New Roman" pitchFamily="18" charset="0"/>
                <a:cs typeface="Times New Roman" pitchFamily="18" charset="0"/>
              </a:rPr>
              <a:t>– Trình bày khái quát được sự ra đời và tình hình chính trị, kinh tế, xã hội của Ấn Độ dưới thời các vương triều </a:t>
            </a:r>
            <a:r>
              <a:rPr lang="vi-VN" dirty="0" smtClean="0">
                <a:solidFill>
                  <a:srgbClr val="0033CC"/>
                </a:solidFill>
                <a:latin typeface="Times New Roman" pitchFamily="18" charset="0"/>
                <a:cs typeface="Times New Roman" pitchFamily="18" charset="0"/>
              </a:rPr>
              <a:t>G</a:t>
            </a:r>
            <a:r>
              <a:rPr lang="en-US" dirty="0">
                <a:solidFill>
                  <a:srgbClr val="0033CC"/>
                </a:solidFill>
                <a:latin typeface="Times New Roman" pitchFamily="18" charset="0"/>
                <a:cs typeface="Times New Roman" pitchFamily="18" charset="0"/>
              </a:rPr>
              <a:t>ú</a:t>
            </a:r>
            <a:r>
              <a:rPr lang="vi-VN" dirty="0" smtClean="0">
                <a:solidFill>
                  <a:srgbClr val="0033CC"/>
                </a:solidFill>
                <a:latin typeface="Times New Roman" pitchFamily="18" charset="0"/>
                <a:cs typeface="Times New Roman" pitchFamily="18" charset="0"/>
              </a:rPr>
              <a:t>p</a:t>
            </a:r>
            <a:r>
              <a:rPr lang="en-US" dirty="0" smtClean="0">
                <a:solidFill>
                  <a:srgbClr val="0033CC"/>
                </a:solidFill>
                <a:latin typeface="Times New Roman" pitchFamily="18" charset="0"/>
                <a:cs typeface="Times New Roman" pitchFamily="18" charset="0"/>
              </a:rPr>
              <a:t>-</a:t>
            </a:r>
            <a:r>
              <a:rPr lang="vi-VN" dirty="0" smtClean="0">
                <a:solidFill>
                  <a:srgbClr val="0033CC"/>
                </a:solidFill>
                <a:latin typeface="Times New Roman" pitchFamily="18" charset="0"/>
                <a:cs typeface="Times New Roman" pitchFamily="18" charset="0"/>
              </a:rPr>
              <a:t>ta</a:t>
            </a:r>
            <a:r>
              <a:rPr lang="vi-VN" dirty="0">
                <a:solidFill>
                  <a:srgbClr val="0033CC"/>
                </a:solidFill>
                <a:latin typeface="Times New Roman" pitchFamily="18" charset="0"/>
                <a:cs typeface="Times New Roman" pitchFamily="18" charset="0"/>
              </a:rPr>
              <a:t>.</a:t>
            </a:r>
          </a:p>
          <a:p>
            <a:pPr marL="0" indent="0">
              <a:buNone/>
            </a:pPr>
            <a:r>
              <a:rPr lang="vi-VN" dirty="0">
                <a:solidFill>
                  <a:srgbClr val="0033CC"/>
                </a:solidFill>
                <a:latin typeface="Times New Roman" pitchFamily="18" charset="0"/>
                <a:cs typeface="Times New Roman" pitchFamily="18" charset="0"/>
              </a:rPr>
              <a:t>– Giới thiệu và nhận xét được một số thành tựu tiêu biểu về văn hoá của Ấn Độ dưới thời vương triều Gúp-ta.</a:t>
            </a:r>
          </a:p>
          <a:p>
            <a:pPr marL="0" indent="0">
              <a:buNone/>
            </a:pPr>
            <a:endParaRPr lang="en-US"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47050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152400"/>
            <a:ext cx="9144000" cy="838200"/>
          </a:xfrm>
        </p:spPr>
        <p:txBody>
          <a:bodyPr>
            <a:normAutofit fontScale="90000"/>
          </a:bodyPr>
          <a:lstStyle/>
          <a:p>
            <a:r>
              <a:rPr lang="vi-VN" sz="2700" b="1" dirty="0" smtClean="0">
                <a:solidFill>
                  <a:srgbClr val="FF0000"/>
                </a:solidFill>
                <a:latin typeface="Times New Roman" pitchFamily="18" charset="0"/>
                <a:cs typeface="Times New Roman" pitchFamily="18" charset="0"/>
              </a:rPr>
              <a:t>CHƯƠNG </a:t>
            </a:r>
            <a:r>
              <a:rPr lang="vi-VN" sz="2700" b="1" dirty="0">
                <a:solidFill>
                  <a:srgbClr val="FF0000"/>
                </a:solidFill>
                <a:latin typeface="Times New Roman" pitchFamily="18" charset="0"/>
                <a:cs typeface="Times New Roman" pitchFamily="18" charset="0"/>
              </a:rPr>
              <a:t>3: ẤN ĐỘ TỪ THẾ KỈ IV ĐẾN GIỮA THẾ KÌ XIX</a:t>
            </a:r>
            <a:br>
              <a:rPr lang="vi-VN" sz="2700" b="1" dirty="0">
                <a:solidFill>
                  <a:srgbClr val="FF0000"/>
                </a:solidFill>
                <a:latin typeface="Times New Roman" pitchFamily="18" charset="0"/>
                <a:cs typeface="Times New Roman" pitchFamily="18" charset="0"/>
              </a:rPr>
            </a:br>
            <a:r>
              <a:rPr lang="vi-VN" sz="2700" b="1" dirty="0">
                <a:solidFill>
                  <a:srgbClr val="FF0000"/>
                </a:solidFill>
                <a:latin typeface="Times New Roman" pitchFamily="18" charset="0"/>
                <a:cs typeface="Times New Roman" pitchFamily="18" charset="0"/>
              </a:rPr>
              <a:t>BÀI 8. VƯƠNG TRIỀU </a:t>
            </a:r>
            <a:r>
              <a:rPr lang="vi-VN" sz="2700" b="1" dirty="0" smtClean="0">
                <a:solidFill>
                  <a:srgbClr val="FF0000"/>
                </a:solidFill>
                <a:latin typeface="Times New Roman" pitchFamily="18" charset="0"/>
                <a:cs typeface="Times New Roman" pitchFamily="18" charset="0"/>
              </a:rPr>
              <a:t>GÚP-TA</a:t>
            </a:r>
            <a:endParaRPr lang="en-US" sz="27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143000"/>
            <a:ext cx="9144000" cy="4983163"/>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1</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Điều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kiện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tự</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nhiên</a:t>
            </a:r>
            <a:endParaRPr lang="en-US" b="1" dirty="0" smtClean="0">
              <a:solidFill>
                <a:srgbClr val="FF0000"/>
              </a:solidFill>
              <a:latin typeface="Times New Roman" pitchFamily="18" charset="0"/>
              <a:cs typeface="Times New Roman" pitchFamily="18" charset="0"/>
            </a:endParaRPr>
          </a:p>
          <a:p>
            <a:pPr marL="0" indent="0">
              <a:buNone/>
            </a:pPr>
            <a:r>
              <a:rPr lang="en-US" b="1" dirty="0" smtClean="0">
                <a:solidFill>
                  <a:srgbClr val="FF0000"/>
                </a:solidFill>
                <a:latin typeface="Times New Roman" pitchFamily="18" charset="0"/>
                <a:cs typeface="Times New Roman" pitchFamily="18" charset="0"/>
              </a:rPr>
              <a:t>2</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chính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trị</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hội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Ấn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Độ</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thời</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Gúp</a:t>
            </a:r>
            <a:r>
              <a:rPr lang="en-US" b="1" dirty="0" smtClean="0">
                <a:solidFill>
                  <a:srgbClr val="FF0000"/>
                </a:solidFill>
                <a:latin typeface="Times New Roman" pitchFamily="18" charset="0"/>
                <a:cs typeface="Times New Roman" pitchFamily="18" charset="0"/>
              </a:rPr>
              <a:t>-ta</a:t>
            </a:r>
          </a:p>
          <a:p>
            <a:pPr marL="0" indent="0">
              <a:buNone/>
            </a:pPr>
            <a:r>
              <a:rPr lang="vi-VN" b="1" dirty="0" smtClean="0">
                <a:solidFill>
                  <a:srgbClr val="FF0000"/>
                </a:solidFill>
                <a:latin typeface="Times New Roman" pitchFamily="18" charset="0"/>
                <a:cs typeface="Times New Roman" pitchFamily="18" charset="0"/>
              </a:rPr>
              <a:t>3. Một số thành tựu văn hóa tiêu biểu</a:t>
            </a:r>
            <a:endParaRPr 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14033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13855" y="34636"/>
            <a:ext cx="9144000" cy="6442364"/>
          </a:xfrm>
        </p:spPr>
        <p:txBody>
          <a:bodyPr>
            <a:normAutofit lnSpcReduction="10000"/>
          </a:bodyPr>
          <a:lstStyle/>
          <a:p>
            <a:pPr marL="0" indent="0">
              <a:buNone/>
            </a:pPr>
            <a:r>
              <a:rPr lang="vi-VN" sz="2800" b="1" dirty="0" smtClean="0">
                <a:solidFill>
                  <a:srgbClr val="FF0000"/>
                </a:solidFill>
                <a:latin typeface="Times New Roman" pitchFamily="18" charset="0"/>
                <a:cs typeface="Times New Roman" pitchFamily="18" charset="0"/>
              </a:rPr>
              <a:t>3. Một số thành tựu văn hóa tiêu biểu</a:t>
            </a:r>
            <a:endParaRPr lang="en-US" sz="2800" b="1" dirty="0" smtClean="0">
              <a:solidFill>
                <a:srgbClr val="FF0000"/>
              </a:solidFill>
              <a:latin typeface="Times New Roman" pitchFamily="18" charset="0"/>
              <a:cs typeface="Times New Roman" pitchFamily="18" charset="0"/>
            </a:endParaRPr>
          </a:p>
          <a:p>
            <a:pPr marL="0" indent="0">
              <a:buNone/>
            </a:pPr>
            <a:r>
              <a:rPr lang="vi-VN" b="1" dirty="0" smtClean="0">
                <a:solidFill>
                  <a:srgbClr val="0033CC"/>
                </a:solidFill>
                <a:latin typeface="Times New Roman" pitchFamily="18" charset="0"/>
                <a:cs typeface="Times New Roman" pitchFamily="18" charset="0"/>
              </a:rPr>
              <a:t>-</a:t>
            </a:r>
            <a:r>
              <a:rPr lang="en-US" b="1" dirty="0">
                <a:solidFill>
                  <a:srgbClr val="0033CC"/>
                </a:solidFill>
                <a:latin typeface="Times New Roman" pitchFamily="18" charset="0"/>
                <a:cs typeface="Times New Roman" pitchFamily="18" charset="0"/>
              </a:rPr>
              <a:t>T</a:t>
            </a:r>
            <a:r>
              <a:rPr lang="vi-VN" b="1" dirty="0" smtClean="0">
                <a:solidFill>
                  <a:srgbClr val="0033CC"/>
                </a:solidFill>
                <a:latin typeface="Times New Roman" pitchFamily="18" charset="0"/>
                <a:cs typeface="Times New Roman" pitchFamily="18" charset="0"/>
              </a:rPr>
              <a:t>ôn </a:t>
            </a:r>
            <a:r>
              <a:rPr lang="vi-VN" b="1" dirty="0">
                <a:solidFill>
                  <a:srgbClr val="0033CC"/>
                </a:solidFill>
                <a:latin typeface="Times New Roman" pitchFamily="18" charset="0"/>
                <a:cs typeface="Times New Roman" pitchFamily="18" charset="0"/>
              </a:rPr>
              <a:t>giáo: </a:t>
            </a:r>
            <a:r>
              <a:rPr lang="vi-VN" dirty="0">
                <a:solidFill>
                  <a:srgbClr val="0033CC"/>
                </a:solidFill>
                <a:latin typeface="Times New Roman" pitchFamily="18" charset="0"/>
                <a:cs typeface="Times New Roman" pitchFamily="18" charset="0"/>
              </a:rPr>
              <a:t>Hai tôn giáo chính là Hin-đu giáo và Phật giáo.</a:t>
            </a:r>
          </a:p>
          <a:p>
            <a:pPr marL="0" indent="0">
              <a:buNone/>
            </a:pPr>
            <a:r>
              <a:rPr lang="vi-VN" b="1" dirty="0">
                <a:solidFill>
                  <a:srgbClr val="0033CC"/>
                </a:solidFill>
                <a:latin typeface="Times New Roman" pitchFamily="18" charset="0"/>
                <a:cs typeface="Times New Roman" pitchFamily="18" charset="0"/>
              </a:rPr>
              <a:t>- </a:t>
            </a:r>
            <a:r>
              <a:rPr lang="en-US" b="1" dirty="0">
                <a:solidFill>
                  <a:srgbClr val="0033CC"/>
                </a:solidFill>
                <a:latin typeface="Times New Roman" pitchFamily="18" charset="0"/>
                <a:cs typeface="Times New Roman" pitchFamily="18" charset="0"/>
              </a:rPr>
              <a:t>V</a:t>
            </a:r>
            <a:r>
              <a:rPr lang="vi-VN" b="1" dirty="0" smtClean="0">
                <a:solidFill>
                  <a:srgbClr val="0033CC"/>
                </a:solidFill>
                <a:latin typeface="Times New Roman" pitchFamily="18" charset="0"/>
                <a:cs typeface="Times New Roman" pitchFamily="18" charset="0"/>
              </a:rPr>
              <a:t>ăn </a:t>
            </a:r>
            <a:r>
              <a:rPr lang="vi-VN" b="1" dirty="0">
                <a:solidFill>
                  <a:srgbClr val="0033CC"/>
                </a:solidFill>
                <a:latin typeface="Times New Roman" pitchFamily="18" charset="0"/>
                <a:cs typeface="Times New Roman" pitchFamily="18" charset="0"/>
              </a:rPr>
              <a:t>học: </a:t>
            </a:r>
            <a:r>
              <a:rPr lang="en-US" dirty="0">
                <a:solidFill>
                  <a:srgbClr val="0033CC"/>
                </a:solidFill>
                <a:latin typeface="Times New Roman" pitchFamily="18" charset="0"/>
                <a:cs typeface="Times New Roman" pitchFamily="18" charset="0"/>
              </a:rPr>
              <a:t>N</a:t>
            </a:r>
            <a:r>
              <a:rPr lang="vi-VN" dirty="0" smtClean="0">
                <a:solidFill>
                  <a:srgbClr val="0033CC"/>
                </a:solidFill>
                <a:latin typeface="Times New Roman" pitchFamily="18" charset="0"/>
                <a:cs typeface="Times New Roman" pitchFamily="18" charset="0"/>
              </a:rPr>
              <a:t>ổi </a:t>
            </a:r>
            <a:r>
              <a:rPr lang="vi-VN" dirty="0">
                <a:solidFill>
                  <a:srgbClr val="0033CC"/>
                </a:solidFill>
                <a:latin typeface="Times New Roman" pitchFamily="18" charset="0"/>
                <a:cs typeface="Times New Roman" pitchFamily="18" charset="0"/>
              </a:rPr>
              <a:t>bật nhất là tác phẩm Sơ-kun-tơ-la của nhà văn Ka-li-đa-sa.</a:t>
            </a:r>
          </a:p>
          <a:p>
            <a:pPr marL="0" indent="0">
              <a:buNone/>
            </a:pPr>
            <a:r>
              <a:rPr lang="vi-VN" b="1" dirty="0">
                <a:solidFill>
                  <a:srgbClr val="0033CC"/>
                </a:solidFill>
                <a:latin typeface="Times New Roman" pitchFamily="18" charset="0"/>
                <a:cs typeface="Times New Roman" pitchFamily="18" charset="0"/>
              </a:rPr>
              <a:t>- </a:t>
            </a:r>
            <a:r>
              <a:rPr lang="en-US" b="1" dirty="0">
                <a:solidFill>
                  <a:srgbClr val="0033CC"/>
                </a:solidFill>
                <a:latin typeface="Times New Roman" pitchFamily="18" charset="0"/>
                <a:cs typeface="Times New Roman" pitchFamily="18" charset="0"/>
              </a:rPr>
              <a:t>T</a:t>
            </a:r>
            <a:r>
              <a:rPr lang="vi-VN" b="1" dirty="0" smtClean="0">
                <a:solidFill>
                  <a:srgbClr val="0033CC"/>
                </a:solidFill>
                <a:latin typeface="Times New Roman" pitchFamily="18" charset="0"/>
                <a:cs typeface="Times New Roman" pitchFamily="18" charset="0"/>
              </a:rPr>
              <a:t>hiên </a:t>
            </a:r>
            <a:r>
              <a:rPr lang="vi-VN" b="1" dirty="0">
                <a:solidFill>
                  <a:srgbClr val="0033CC"/>
                </a:solidFill>
                <a:latin typeface="Times New Roman" pitchFamily="18" charset="0"/>
                <a:cs typeface="Times New Roman" pitchFamily="18" charset="0"/>
              </a:rPr>
              <a:t>văn học</a:t>
            </a:r>
            <a:r>
              <a:rPr lang="vi-VN" dirty="0">
                <a:solidFill>
                  <a:srgbClr val="0033CC"/>
                </a:solidFill>
                <a:latin typeface="Times New Roman" pitchFamily="18" charset="0"/>
                <a:cs typeface="Times New Roman" pitchFamily="18" charset="0"/>
              </a:rPr>
              <a:t>: quan sát được hiện tượng nguyệt thực, đã phát hiện ra bóng của Trái Đất có hình tròn, đưa ra giả thuyết về Trái Đất hình tròn và tự quay quanh trục của nó. </a:t>
            </a:r>
          </a:p>
          <a:p>
            <a:pPr marL="0" indent="0">
              <a:buNone/>
            </a:pPr>
            <a:r>
              <a:rPr lang="vi-VN" b="1" dirty="0">
                <a:solidFill>
                  <a:srgbClr val="0033CC"/>
                </a:solidFill>
                <a:latin typeface="Times New Roman" pitchFamily="18" charset="0"/>
                <a:cs typeface="Times New Roman" pitchFamily="18" charset="0"/>
              </a:rPr>
              <a:t>- </a:t>
            </a:r>
            <a:r>
              <a:rPr lang="en-US" b="1" dirty="0">
                <a:solidFill>
                  <a:srgbClr val="0033CC"/>
                </a:solidFill>
                <a:latin typeface="Times New Roman" pitchFamily="18" charset="0"/>
                <a:cs typeface="Times New Roman" pitchFamily="18" charset="0"/>
              </a:rPr>
              <a:t>Y</a:t>
            </a:r>
            <a:r>
              <a:rPr lang="vi-VN" b="1" dirty="0" smtClean="0">
                <a:solidFill>
                  <a:srgbClr val="0033CC"/>
                </a:solidFill>
                <a:latin typeface="Times New Roman" pitchFamily="18" charset="0"/>
                <a:cs typeface="Times New Roman" pitchFamily="18" charset="0"/>
              </a:rPr>
              <a:t> </a:t>
            </a:r>
            <a:r>
              <a:rPr lang="vi-VN" b="1" dirty="0">
                <a:solidFill>
                  <a:srgbClr val="0033CC"/>
                </a:solidFill>
                <a:latin typeface="Times New Roman" pitchFamily="18" charset="0"/>
                <a:cs typeface="Times New Roman" pitchFamily="18" charset="0"/>
              </a:rPr>
              <a:t>học:  </a:t>
            </a:r>
            <a:r>
              <a:rPr lang="vi-VN" dirty="0">
                <a:solidFill>
                  <a:srgbClr val="0033CC"/>
                </a:solidFill>
                <a:latin typeface="Times New Roman" pitchFamily="18" charset="0"/>
                <a:cs typeface="Times New Roman" pitchFamily="18" charset="0"/>
              </a:rPr>
              <a:t>biết phẫu thuật và khử trùng vết thương và đặc biệt đã biết làm vắc-xin ….</a:t>
            </a:r>
          </a:p>
          <a:p>
            <a:pPr marL="0" indent="0">
              <a:buNone/>
            </a:pPr>
            <a:r>
              <a:rPr lang="vi-VN" b="1" dirty="0">
                <a:solidFill>
                  <a:srgbClr val="0033CC"/>
                </a:solidFill>
                <a:latin typeface="Times New Roman" pitchFamily="18" charset="0"/>
                <a:cs typeface="Times New Roman" pitchFamily="18" charset="0"/>
              </a:rPr>
              <a:t>- </a:t>
            </a:r>
            <a:r>
              <a:rPr lang="en-US" b="1" dirty="0">
                <a:solidFill>
                  <a:srgbClr val="0033CC"/>
                </a:solidFill>
                <a:latin typeface="Times New Roman" pitchFamily="18" charset="0"/>
                <a:cs typeface="Times New Roman" pitchFamily="18" charset="0"/>
              </a:rPr>
              <a:t>K</a:t>
            </a:r>
            <a:r>
              <a:rPr lang="vi-VN" b="1" dirty="0" smtClean="0">
                <a:solidFill>
                  <a:srgbClr val="0033CC"/>
                </a:solidFill>
                <a:latin typeface="Times New Roman" pitchFamily="18" charset="0"/>
                <a:cs typeface="Times New Roman" pitchFamily="18" charset="0"/>
              </a:rPr>
              <a:t>iến </a:t>
            </a:r>
            <a:r>
              <a:rPr lang="vi-VN" b="1" dirty="0">
                <a:solidFill>
                  <a:srgbClr val="0033CC"/>
                </a:solidFill>
                <a:latin typeface="Times New Roman" pitchFamily="18" charset="0"/>
                <a:cs typeface="Times New Roman" pitchFamily="18" charset="0"/>
              </a:rPr>
              <a:t>trúc và điêu khắc</a:t>
            </a:r>
            <a:r>
              <a:rPr lang="vi-VN" dirty="0">
                <a:solidFill>
                  <a:srgbClr val="0033CC"/>
                </a:solidFill>
                <a:latin typeface="Times New Roman" pitchFamily="18" charset="0"/>
                <a:cs typeface="Times New Roman" pitchFamily="18" charset="0"/>
              </a:rPr>
              <a:t>: chùa hang A-gian-ta, bảo tháp San-chi,  </a:t>
            </a:r>
            <a:r>
              <a:rPr lang="vi-VN" dirty="0" smtClean="0">
                <a:solidFill>
                  <a:srgbClr val="0033CC"/>
                </a:solidFill>
                <a:latin typeface="Times New Roman" pitchFamily="18" charset="0"/>
                <a:cs typeface="Times New Roman" pitchFamily="18" charset="0"/>
              </a:rPr>
              <a:t>đền </a:t>
            </a:r>
            <a:r>
              <a:rPr lang="vi-VN" dirty="0">
                <a:solidFill>
                  <a:srgbClr val="0033CC"/>
                </a:solidFill>
                <a:latin typeface="Times New Roman" pitchFamily="18" charset="0"/>
                <a:cs typeface="Times New Roman" pitchFamily="18" charset="0"/>
              </a:rPr>
              <a:t>Đa-sa-va-ta-ra.</a:t>
            </a:r>
          </a:p>
          <a:p>
            <a:pPr marL="0" indent="0">
              <a:buNone/>
            </a:pPr>
            <a:endParaRPr lang="en-US" sz="2800" dirty="0" smtClean="0">
              <a:solidFill>
                <a:srgbClr val="0033CC"/>
              </a:solidFill>
              <a:latin typeface="Times New Roman" pitchFamily="18" charset="0"/>
              <a:cs typeface="Times New Roman" pitchFamily="18" charset="0"/>
            </a:endParaRPr>
          </a:p>
          <a:p>
            <a:pPr marL="0" indent="0">
              <a:buNone/>
            </a:pPr>
            <a:endParaRPr lang="en-US" sz="2800"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406861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LUYỆN TẬP</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533400"/>
            <a:ext cx="9178636" cy="6477000"/>
          </a:xfrm>
        </p:spPr>
        <p:txBody>
          <a:bodyPr/>
          <a:lstStyle/>
          <a:p>
            <a:pPr marL="0" indent="0">
              <a:buNone/>
            </a:pPr>
            <a:r>
              <a:rPr lang="vi-VN"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Hoàn thành bảng: Khái quát về tình hình Ấn Độ thời kì vương triều Gúp-ta, theo mẫu sau</a:t>
            </a:r>
            <a:r>
              <a:rPr lang="vi-VN" dirty="0" smtClean="0">
                <a:solidFill>
                  <a:srgbClr val="0033CC"/>
                </a:solidFill>
                <a:latin typeface="Times New Roman" pitchFamily="18" charset="0"/>
                <a:cs typeface="Times New Roman" pitchFamily="18" charset="0"/>
              </a:rPr>
              <a:t>:</a:t>
            </a:r>
            <a:endParaRPr lang="en-US" dirty="0" smtClean="0">
              <a:solidFill>
                <a:srgbClr val="0033CC"/>
              </a:solidFill>
              <a:latin typeface="Times New Roman" pitchFamily="18" charset="0"/>
              <a:cs typeface="Times New Roman" pitchFamily="18" charset="0"/>
            </a:endParaRPr>
          </a:p>
          <a:p>
            <a:pPr marL="0" indent="0">
              <a:buNone/>
            </a:pPr>
            <a:endParaRPr lang="en-US" dirty="0" smtClean="0">
              <a:solidFill>
                <a:srgbClr val="0033CC"/>
              </a:solidFill>
              <a:latin typeface="Times New Roman" pitchFamily="18" charset="0"/>
              <a:cs typeface="Times New Roman" pitchFamily="18" charset="0"/>
            </a:endParaRPr>
          </a:p>
          <a:p>
            <a:pPr marL="0" indent="0">
              <a:buNone/>
            </a:pPr>
            <a:endParaRPr lang="en-US" dirty="0" smtClean="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17699701"/>
              </p:ext>
            </p:extLst>
          </p:nvPr>
        </p:nvGraphicFramePr>
        <p:xfrm>
          <a:off x="0" y="1600200"/>
          <a:ext cx="8991600" cy="5334000"/>
        </p:xfrm>
        <a:graphic>
          <a:graphicData uri="http://schemas.openxmlformats.org/drawingml/2006/table">
            <a:tbl>
              <a:tblPr firstRow="1" bandRow="1">
                <a:tableStyleId>{5C22544A-7EE6-4342-B048-85BDC9FD1C3A}</a:tableStyleId>
              </a:tblPr>
              <a:tblGrid>
                <a:gridCol w="2697480">
                  <a:extLst>
                    <a:ext uri="{9D8B030D-6E8A-4147-A177-3AD203B41FA5}">
                      <a16:colId xmlns:a16="http://schemas.microsoft.com/office/drawing/2014/main" val="20000"/>
                    </a:ext>
                  </a:extLst>
                </a:gridCol>
                <a:gridCol w="6294120">
                  <a:extLst>
                    <a:ext uri="{9D8B030D-6E8A-4147-A177-3AD203B41FA5}">
                      <a16:colId xmlns:a16="http://schemas.microsoft.com/office/drawing/2014/main" val="20001"/>
                    </a:ext>
                  </a:extLst>
                </a:gridCol>
              </a:tblGrid>
              <a:tr h="1150470">
                <a:tc>
                  <a:txBody>
                    <a:bodyPr/>
                    <a:lstStyle/>
                    <a:p>
                      <a:endParaRPr lang="en-US" dirty="0">
                        <a:solidFill>
                          <a:srgbClr val="FFFF00"/>
                        </a:solidFill>
                      </a:endParaRPr>
                    </a:p>
                  </a:txBody>
                  <a:tcPr>
                    <a:solidFill>
                      <a:schemeClr val="accent6">
                        <a:lumMod val="40000"/>
                        <a:lumOff val="60000"/>
                      </a:schemeClr>
                    </a:solidFill>
                  </a:tcPr>
                </a:tc>
                <a:tc>
                  <a:txBody>
                    <a:bodyPr/>
                    <a:lstStyle/>
                    <a:p>
                      <a:r>
                        <a:rPr lang="en-US" sz="2400" dirty="0" err="1" smtClean="0">
                          <a:solidFill>
                            <a:srgbClr val="FF0000"/>
                          </a:solidFill>
                          <a:latin typeface="Times New Roman" pitchFamily="18" charset="0"/>
                          <a:cs typeface="Times New Roman" pitchFamily="18" charset="0"/>
                        </a:rPr>
                        <a:t>Vương</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triều</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Gúp</a:t>
                      </a:r>
                      <a:r>
                        <a:rPr lang="en-US" sz="2400" baseline="0" dirty="0" smtClean="0">
                          <a:solidFill>
                            <a:srgbClr val="FF0000"/>
                          </a:solidFill>
                          <a:latin typeface="Times New Roman" pitchFamily="18" charset="0"/>
                          <a:cs typeface="Times New Roman" pitchFamily="18" charset="0"/>
                        </a:rPr>
                        <a:t>-ta</a:t>
                      </a:r>
                      <a:endParaRPr lang="en-US" sz="2400"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836706">
                <a:tc>
                  <a:txBody>
                    <a:bodyPr/>
                    <a:lstStyle/>
                    <a:p>
                      <a:r>
                        <a:rPr lang="en-US" sz="2400" b="1" dirty="0" err="1" smtClean="0">
                          <a:solidFill>
                            <a:srgbClr val="FF0000"/>
                          </a:solidFill>
                          <a:latin typeface="Times New Roman" pitchFamily="18" charset="0"/>
                          <a:cs typeface="Times New Roman" pitchFamily="18" charset="0"/>
                        </a:rPr>
                        <a:t>Thời</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gian</a:t>
                      </a:r>
                      <a:endParaRPr lang="en-US" sz="24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dirty="0">
                        <a:solidFill>
                          <a:srgbClr val="FFFF00"/>
                        </a:solidFill>
                      </a:endParaRPr>
                    </a:p>
                  </a:txBody>
                  <a:tcPr>
                    <a:solidFill>
                      <a:schemeClr val="accent6">
                        <a:lumMod val="40000"/>
                        <a:lumOff val="60000"/>
                      </a:schemeClr>
                    </a:solidFill>
                  </a:tcPr>
                </a:tc>
                <a:extLst>
                  <a:ext uri="{0D108BD9-81ED-4DB2-BD59-A6C34878D82A}">
                    <a16:rowId xmlns:a16="http://schemas.microsoft.com/office/drawing/2014/main" val="10001"/>
                  </a:ext>
                </a:extLst>
              </a:tr>
              <a:tr h="836706">
                <a:tc>
                  <a:txBody>
                    <a:bodyPr/>
                    <a:lstStyle/>
                    <a:p>
                      <a:r>
                        <a:rPr lang="en-US" sz="2400" b="1" dirty="0" err="1" smtClean="0">
                          <a:solidFill>
                            <a:srgbClr val="FF0000"/>
                          </a:solidFill>
                          <a:latin typeface="Times New Roman" pitchFamily="18" charset="0"/>
                          <a:cs typeface="Times New Roman" pitchFamily="18" charset="0"/>
                        </a:rPr>
                        <a:t>Tình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hình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chính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trị</a:t>
                      </a:r>
                      <a:endParaRPr lang="en-US" sz="24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dirty="0">
                        <a:solidFill>
                          <a:srgbClr val="FFFF00"/>
                        </a:solidFill>
                      </a:endParaRPr>
                    </a:p>
                  </a:txBody>
                  <a:tcPr>
                    <a:solidFill>
                      <a:schemeClr val="accent6">
                        <a:lumMod val="40000"/>
                        <a:lumOff val="60000"/>
                      </a:schemeClr>
                    </a:solidFill>
                  </a:tcPr>
                </a:tc>
                <a:extLst>
                  <a:ext uri="{0D108BD9-81ED-4DB2-BD59-A6C34878D82A}">
                    <a16:rowId xmlns:a16="http://schemas.microsoft.com/office/drawing/2014/main" val="10002"/>
                  </a:ext>
                </a:extLst>
              </a:tr>
              <a:tr h="836706">
                <a:tc>
                  <a:txBody>
                    <a:bodyPr/>
                    <a:lstStyle/>
                    <a:p>
                      <a:r>
                        <a:rPr lang="en-US" sz="2400" b="1" dirty="0" err="1" smtClean="0">
                          <a:solidFill>
                            <a:srgbClr val="FF0000"/>
                          </a:solidFill>
                          <a:latin typeface="Times New Roman" pitchFamily="18" charset="0"/>
                          <a:cs typeface="Times New Roman" pitchFamily="18" charset="0"/>
                        </a:rPr>
                        <a:t>Tình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hình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kinh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tế</a:t>
                      </a:r>
                      <a:endParaRPr lang="en-US" sz="24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dirty="0">
                        <a:solidFill>
                          <a:srgbClr val="FFFF00"/>
                        </a:solidFill>
                      </a:endParaRPr>
                    </a:p>
                  </a:txBody>
                  <a:tcPr>
                    <a:solidFill>
                      <a:schemeClr val="accent6">
                        <a:lumMod val="40000"/>
                        <a:lumOff val="60000"/>
                      </a:schemeClr>
                    </a:solidFill>
                  </a:tcPr>
                </a:tc>
                <a:extLst>
                  <a:ext uri="{0D108BD9-81ED-4DB2-BD59-A6C34878D82A}">
                    <a16:rowId xmlns:a16="http://schemas.microsoft.com/office/drawing/2014/main" val="10003"/>
                  </a:ext>
                </a:extLst>
              </a:tr>
              <a:tr h="836706">
                <a:tc>
                  <a:txBody>
                    <a:bodyPr/>
                    <a:lstStyle/>
                    <a:p>
                      <a:r>
                        <a:rPr lang="en-US" sz="2400" b="1" dirty="0" err="1" smtClean="0">
                          <a:solidFill>
                            <a:srgbClr val="FF0000"/>
                          </a:solidFill>
                          <a:latin typeface="Times New Roman" pitchFamily="18" charset="0"/>
                          <a:cs typeface="Times New Roman" pitchFamily="18" charset="0"/>
                        </a:rPr>
                        <a:t>Tình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hình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xã</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hội</a:t>
                      </a:r>
                      <a:endParaRPr lang="en-US" sz="24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dirty="0">
                        <a:solidFill>
                          <a:srgbClr val="FFFF00"/>
                        </a:solidFill>
                      </a:endParaRPr>
                    </a:p>
                  </a:txBody>
                  <a:tcPr>
                    <a:solidFill>
                      <a:schemeClr val="accent6">
                        <a:lumMod val="40000"/>
                        <a:lumOff val="60000"/>
                      </a:schemeClr>
                    </a:solidFill>
                  </a:tcPr>
                </a:tc>
                <a:extLst>
                  <a:ext uri="{0D108BD9-81ED-4DB2-BD59-A6C34878D82A}">
                    <a16:rowId xmlns:a16="http://schemas.microsoft.com/office/drawing/2014/main" val="10004"/>
                  </a:ext>
                </a:extLst>
              </a:tr>
              <a:tr h="836706">
                <a:tc>
                  <a:txBody>
                    <a:bodyPr/>
                    <a:lstStyle/>
                    <a:p>
                      <a:r>
                        <a:rPr lang="en-US" sz="2400" b="1" dirty="0" err="1" smtClean="0">
                          <a:solidFill>
                            <a:srgbClr val="FF0000"/>
                          </a:solidFill>
                          <a:latin typeface="Times New Roman" pitchFamily="18" charset="0"/>
                          <a:cs typeface="Times New Roman" pitchFamily="18" charset="0"/>
                        </a:rPr>
                        <a:t>Thành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tựu</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văn</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hóa</a:t>
                      </a:r>
                      <a:endParaRPr lang="en-US" sz="2400" b="1" dirty="0">
                        <a:solidFill>
                          <a:srgbClr val="FF0000"/>
                        </a:solidFill>
                        <a:latin typeface="Times New Roman" pitchFamily="18" charset="0"/>
                        <a:cs typeface="Times New Roman" pitchFamily="18" charset="0"/>
                      </a:endParaRPr>
                    </a:p>
                  </a:txBody>
                  <a:tcPr>
                    <a:solidFill>
                      <a:schemeClr val="accent6">
                        <a:lumMod val="40000"/>
                        <a:lumOff val="60000"/>
                      </a:schemeClr>
                    </a:solidFill>
                  </a:tcPr>
                </a:tc>
                <a:tc>
                  <a:txBody>
                    <a:bodyPr/>
                    <a:lstStyle/>
                    <a:p>
                      <a:endParaRPr lang="en-US" dirty="0">
                        <a:solidFill>
                          <a:srgbClr val="FFFF00"/>
                        </a:solidFill>
                      </a:endParaRPr>
                    </a:p>
                  </a:txBody>
                  <a:tcPr>
                    <a:solidFill>
                      <a:schemeClr val="accent6">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886259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27709" y="6926"/>
            <a:ext cx="9178636" cy="6851073"/>
          </a:xfrm>
        </p:spPr>
        <p:txBody>
          <a:bodyPr/>
          <a:lstStyle/>
          <a:p>
            <a:pPr marL="0" indent="0">
              <a:buNone/>
            </a:pPr>
            <a:r>
              <a:rPr lang="vi-VN" dirty="0" smtClean="0">
                <a:solidFill>
                  <a:srgbClr val="0033CC"/>
                </a:solidFill>
                <a:latin typeface="Times New Roman" pitchFamily="18" charset="0"/>
                <a:cs typeface="Times New Roman" pitchFamily="18" charset="0"/>
              </a:rPr>
              <a:t> </a:t>
            </a:r>
            <a:r>
              <a:rPr lang="vi-VN" sz="2000" b="1" dirty="0">
                <a:solidFill>
                  <a:srgbClr val="0033CC"/>
                </a:solidFill>
                <a:latin typeface="Times New Roman" pitchFamily="18" charset="0"/>
                <a:cs typeface="Times New Roman" pitchFamily="18" charset="0"/>
              </a:rPr>
              <a:t>Hoàn thành bảng: Khái quát về tình hình Ấn Độ thời kì vương triều Gúp-ta, theo mẫu sau</a:t>
            </a:r>
            <a:r>
              <a:rPr lang="vi-VN" sz="2000" b="1" dirty="0" smtClean="0">
                <a:solidFill>
                  <a:srgbClr val="0033CC"/>
                </a:solidFill>
                <a:latin typeface="Times New Roman" pitchFamily="18" charset="0"/>
                <a:cs typeface="Times New Roman" pitchFamily="18" charset="0"/>
              </a:rPr>
              <a:t>:</a:t>
            </a:r>
            <a:endParaRPr lang="en-US" sz="2000" b="1" dirty="0" smtClean="0">
              <a:solidFill>
                <a:srgbClr val="0033CC"/>
              </a:solidFill>
              <a:latin typeface="Times New Roman" pitchFamily="18" charset="0"/>
              <a:cs typeface="Times New Roman" pitchFamily="18" charset="0"/>
            </a:endParaRPr>
          </a:p>
          <a:p>
            <a:pPr marL="0" indent="0">
              <a:buNone/>
            </a:pPr>
            <a:endParaRPr lang="en-US" dirty="0" smtClean="0">
              <a:solidFill>
                <a:srgbClr val="0033CC"/>
              </a:solidFill>
              <a:latin typeface="Times New Roman" pitchFamily="18" charset="0"/>
              <a:cs typeface="Times New Roman" pitchFamily="18" charset="0"/>
            </a:endParaRPr>
          </a:p>
          <a:p>
            <a:pPr marL="0" indent="0">
              <a:buNone/>
            </a:pPr>
            <a:endParaRPr lang="en-US" dirty="0" smtClean="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20210484"/>
              </p:ext>
            </p:extLst>
          </p:nvPr>
        </p:nvGraphicFramePr>
        <p:xfrm>
          <a:off x="0" y="914399"/>
          <a:ext cx="9144000" cy="5928361"/>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7543800">
                  <a:extLst>
                    <a:ext uri="{9D8B030D-6E8A-4147-A177-3AD203B41FA5}">
                      <a16:colId xmlns:a16="http://schemas.microsoft.com/office/drawing/2014/main" val="20001"/>
                    </a:ext>
                  </a:extLst>
                </a:gridCol>
              </a:tblGrid>
              <a:tr h="533401">
                <a:tc>
                  <a:txBody>
                    <a:bodyPr/>
                    <a:lstStyle/>
                    <a:p>
                      <a:endParaRPr lang="en-US" dirty="0">
                        <a:solidFill>
                          <a:srgbClr val="FFFF00"/>
                        </a:solidFill>
                      </a:endParaRPr>
                    </a:p>
                  </a:txBody>
                  <a:tcPr>
                    <a:solidFill>
                      <a:schemeClr val="accent3">
                        <a:lumMod val="40000"/>
                        <a:lumOff val="60000"/>
                      </a:schemeClr>
                    </a:solidFill>
                  </a:tcPr>
                </a:tc>
                <a:tc>
                  <a:txBody>
                    <a:bodyPr/>
                    <a:lstStyle/>
                    <a:p>
                      <a:r>
                        <a:rPr lang="en-US" sz="2400" dirty="0" err="1" smtClean="0">
                          <a:solidFill>
                            <a:srgbClr val="FF0000"/>
                          </a:solidFill>
                          <a:latin typeface="Times New Roman" pitchFamily="18" charset="0"/>
                          <a:cs typeface="Times New Roman" pitchFamily="18" charset="0"/>
                        </a:rPr>
                        <a:t>Vương</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triều</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Gúp</a:t>
                      </a:r>
                      <a:r>
                        <a:rPr lang="en-US" sz="2400" baseline="0" dirty="0" smtClean="0">
                          <a:solidFill>
                            <a:srgbClr val="FF0000"/>
                          </a:solidFill>
                          <a:latin typeface="Times New Roman" pitchFamily="18" charset="0"/>
                          <a:cs typeface="Times New Roman" pitchFamily="18" charset="0"/>
                        </a:rPr>
                        <a:t>-ta</a:t>
                      </a:r>
                      <a:endParaRPr lang="en-US" sz="2400"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0"/>
                  </a:ext>
                </a:extLst>
              </a:tr>
              <a:tr h="457200">
                <a:tc>
                  <a:txBody>
                    <a:bodyPr/>
                    <a:lstStyle/>
                    <a:p>
                      <a:r>
                        <a:rPr lang="en-US" sz="2400" b="1" dirty="0" err="1" smtClean="0">
                          <a:solidFill>
                            <a:srgbClr val="FF0000"/>
                          </a:solidFill>
                          <a:latin typeface="Times New Roman" pitchFamily="18" charset="0"/>
                          <a:cs typeface="Times New Roman" pitchFamily="18" charset="0"/>
                        </a:rPr>
                        <a:t>Thời</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gian</a:t>
                      </a:r>
                      <a:endParaRPr lang="en-US" sz="24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en-US" sz="2400" b="1" dirty="0" smtClean="0">
                          <a:solidFill>
                            <a:srgbClr val="0033CC"/>
                          </a:solidFill>
                          <a:latin typeface="Times New Roman" pitchFamily="18" charset="0"/>
                          <a:cs typeface="Times New Roman" pitchFamily="18" charset="0"/>
                        </a:rPr>
                        <a:t>320-535</a:t>
                      </a:r>
                      <a:endParaRPr lang="en-US" sz="24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1"/>
                  </a:ext>
                </a:extLst>
              </a:tr>
              <a:tr h="934843">
                <a:tc>
                  <a:txBody>
                    <a:bodyPr/>
                    <a:lstStyle/>
                    <a:p>
                      <a:r>
                        <a:rPr lang="en-US" sz="2400" b="1" dirty="0" err="1" smtClean="0">
                          <a:solidFill>
                            <a:srgbClr val="FF0000"/>
                          </a:solidFill>
                          <a:latin typeface="Times New Roman" pitchFamily="18" charset="0"/>
                          <a:cs typeface="Times New Roman" pitchFamily="18" charset="0"/>
                        </a:rPr>
                        <a:t>Tình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hình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chính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trị</a:t>
                      </a:r>
                      <a:endParaRPr lang="en-US" sz="24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just"/>
                      <a:r>
                        <a:rPr lang="vi-VN" sz="2400" b="1" dirty="0" smtClean="0">
                          <a:solidFill>
                            <a:srgbClr val="0033CC"/>
                          </a:solidFill>
                          <a:latin typeface="Times New Roman" pitchFamily="18" charset="0"/>
                          <a:cs typeface="Times New Roman" pitchFamily="18" charset="0"/>
                        </a:rPr>
                        <a:t>+ Năm 232 TCN, Hoàng đế A-sô-ca băng hà, Ấn Độ rơi vào tình trạng phân liệt.</a:t>
                      </a:r>
                    </a:p>
                    <a:p>
                      <a:pPr algn="just"/>
                      <a:r>
                        <a:rPr lang="vi-VN" sz="2400" b="1" dirty="0" smtClean="0">
                          <a:solidFill>
                            <a:srgbClr val="0033CC"/>
                          </a:solidFill>
                          <a:latin typeface="Times New Roman" pitchFamily="18" charset="0"/>
                          <a:cs typeface="Times New Roman" pitchFamily="18" charset="0"/>
                        </a:rPr>
                        <a:t>+ Năm 320, Ấn Độ thống nhất lại dưới vương triều Gúp-ta.</a:t>
                      </a:r>
                    </a:p>
                    <a:p>
                      <a:pPr algn="just"/>
                      <a:r>
                        <a:rPr lang="vi-VN" sz="2400" b="1" dirty="0" smtClean="0">
                          <a:solidFill>
                            <a:srgbClr val="0033CC"/>
                          </a:solidFill>
                          <a:latin typeface="Times New Roman" pitchFamily="18" charset="0"/>
                          <a:cs typeface="Times New Roman" pitchFamily="18" charset="0"/>
                        </a:rPr>
                        <a:t>+ Đầu thế kỉ VI, những người Hung Nô và một số tộc người ở Trung Á tràn vào xâm lược Bắc Ấn, vương triều Gúp-ta bị chia nhỏ và kết thúc vào năm 535.</a:t>
                      </a:r>
                      <a:endParaRPr lang="vi-VN" sz="24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2"/>
                  </a:ext>
                </a:extLst>
              </a:tr>
              <a:tr h="934843">
                <a:tc>
                  <a:txBody>
                    <a:bodyPr/>
                    <a:lstStyle/>
                    <a:p>
                      <a:r>
                        <a:rPr lang="en-US" sz="2400" b="1" dirty="0" err="1" smtClean="0">
                          <a:solidFill>
                            <a:srgbClr val="FF0000"/>
                          </a:solidFill>
                          <a:latin typeface="Times New Roman" pitchFamily="18" charset="0"/>
                          <a:cs typeface="Times New Roman" pitchFamily="18" charset="0"/>
                        </a:rPr>
                        <a:t>Tình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hình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kinh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tế</a:t>
                      </a:r>
                      <a:endParaRPr lang="en-US" sz="24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vi-VN" sz="2400" b="1" dirty="0" smtClean="0">
                          <a:solidFill>
                            <a:srgbClr val="0033CC"/>
                          </a:solidFill>
                          <a:latin typeface="Times New Roman" pitchFamily="18" charset="0"/>
                          <a:cs typeface="Times New Roman" pitchFamily="18" charset="0"/>
                        </a:rPr>
                        <a:t>+ Phần lớn người dân sống ở nông thôn và làm nghề nông.</a:t>
                      </a:r>
                    </a:p>
                    <a:p>
                      <a:r>
                        <a:rPr lang="vi-VN" sz="2400" b="1" dirty="0" smtClean="0">
                          <a:solidFill>
                            <a:srgbClr val="0033CC"/>
                          </a:solidFill>
                          <a:latin typeface="Times New Roman" pitchFamily="18" charset="0"/>
                          <a:cs typeface="Times New Roman" pitchFamily="18" charset="0"/>
                        </a:rPr>
                        <a:t>+ Thương mại khá phát triển ở thành thị, các đồng tiên vàng, bạc được lưu hành rộng rãi.</a:t>
                      </a:r>
                    </a:p>
                    <a:p>
                      <a:r>
                        <a:rPr lang="vi-VN" sz="2400" b="1" dirty="0" smtClean="0">
                          <a:solidFill>
                            <a:srgbClr val="0033CC"/>
                          </a:solidFill>
                          <a:latin typeface="Times New Roman" pitchFamily="18" charset="0"/>
                          <a:cs typeface="Times New Roman" pitchFamily="18" charset="0"/>
                        </a:rPr>
                        <a:t>+ Nghề luyện kim, đặc biệt luyện sắt và làm đồ trang sức đạt đến đỉnh cao.</a:t>
                      </a:r>
                    </a:p>
                  </a:txBody>
                  <a:tcPr>
                    <a:solidFill>
                      <a:schemeClr val="accent3">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2699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27709" y="6926"/>
            <a:ext cx="9178636" cy="6851073"/>
          </a:xfrm>
        </p:spPr>
        <p:txBody>
          <a:bodyPr/>
          <a:lstStyle/>
          <a:p>
            <a:pPr marL="0" indent="0">
              <a:buNone/>
            </a:pPr>
            <a:r>
              <a:rPr lang="vi-VN" dirty="0" smtClean="0">
                <a:solidFill>
                  <a:srgbClr val="0033CC"/>
                </a:solidFill>
                <a:latin typeface="Times New Roman" pitchFamily="18" charset="0"/>
                <a:cs typeface="Times New Roman" pitchFamily="18" charset="0"/>
              </a:rPr>
              <a:t> </a:t>
            </a:r>
            <a:endParaRPr lang="en-US" dirty="0" smtClean="0">
              <a:solidFill>
                <a:srgbClr val="0033CC"/>
              </a:solidFill>
              <a:latin typeface="Times New Roman" pitchFamily="18" charset="0"/>
              <a:cs typeface="Times New Roman" pitchFamily="18" charset="0"/>
            </a:endParaRPr>
          </a:p>
          <a:p>
            <a:pPr marL="0" indent="0">
              <a:buNone/>
            </a:pPr>
            <a:endParaRPr lang="en-US" dirty="0" smtClean="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773377593"/>
              </p:ext>
            </p:extLst>
          </p:nvPr>
        </p:nvGraphicFramePr>
        <p:xfrm>
          <a:off x="0" y="1"/>
          <a:ext cx="9144000" cy="6705599"/>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7543800">
                  <a:extLst>
                    <a:ext uri="{9D8B030D-6E8A-4147-A177-3AD203B41FA5}">
                      <a16:colId xmlns:a16="http://schemas.microsoft.com/office/drawing/2014/main" val="20001"/>
                    </a:ext>
                  </a:extLst>
                </a:gridCol>
              </a:tblGrid>
              <a:tr h="566432">
                <a:tc>
                  <a:txBody>
                    <a:bodyPr/>
                    <a:lstStyle/>
                    <a:p>
                      <a:endParaRPr lang="en-US" dirty="0">
                        <a:solidFill>
                          <a:srgbClr val="FFFF00"/>
                        </a:solidFill>
                      </a:endParaRPr>
                    </a:p>
                  </a:txBody>
                  <a:tcPr>
                    <a:solidFill>
                      <a:schemeClr val="accent3">
                        <a:lumMod val="40000"/>
                        <a:lumOff val="60000"/>
                      </a:schemeClr>
                    </a:solidFill>
                  </a:tcPr>
                </a:tc>
                <a:tc>
                  <a:txBody>
                    <a:bodyPr/>
                    <a:lstStyle/>
                    <a:p>
                      <a:r>
                        <a:rPr lang="en-US" sz="2400" dirty="0" err="1" smtClean="0">
                          <a:solidFill>
                            <a:srgbClr val="FF0000"/>
                          </a:solidFill>
                          <a:latin typeface="Times New Roman" pitchFamily="18" charset="0"/>
                          <a:cs typeface="Times New Roman" pitchFamily="18" charset="0"/>
                        </a:rPr>
                        <a:t>Vương</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triều</a:t>
                      </a:r>
                      <a:r>
                        <a:rPr lang="en-US" sz="2400" baseline="0" dirty="0" smtClean="0">
                          <a:solidFill>
                            <a:srgbClr val="FF0000"/>
                          </a:solidFill>
                          <a:latin typeface="Times New Roman" pitchFamily="18" charset="0"/>
                          <a:cs typeface="Times New Roman" pitchFamily="18" charset="0"/>
                        </a:rPr>
                        <a:t> </a:t>
                      </a:r>
                      <a:r>
                        <a:rPr lang="en-US" sz="2400" baseline="0" dirty="0" err="1" smtClean="0">
                          <a:solidFill>
                            <a:srgbClr val="FF0000"/>
                          </a:solidFill>
                          <a:latin typeface="Times New Roman" pitchFamily="18" charset="0"/>
                          <a:cs typeface="Times New Roman" pitchFamily="18" charset="0"/>
                        </a:rPr>
                        <a:t>Gúp</a:t>
                      </a:r>
                      <a:r>
                        <a:rPr lang="en-US" sz="2400" baseline="0" dirty="0" smtClean="0">
                          <a:solidFill>
                            <a:srgbClr val="FF0000"/>
                          </a:solidFill>
                          <a:latin typeface="Times New Roman" pitchFamily="18" charset="0"/>
                          <a:cs typeface="Times New Roman" pitchFamily="18" charset="0"/>
                        </a:rPr>
                        <a:t>-ta</a:t>
                      </a:r>
                      <a:endParaRPr lang="en-US" sz="2400"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0"/>
                  </a:ext>
                </a:extLst>
              </a:tr>
              <a:tr h="992735">
                <a:tc>
                  <a:txBody>
                    <a:bodyPr/>
                    <a:lstStyle/>
                    <a:p>
                      <a:r>
                        <a:rPr lang="en-US" sz="2400" b="1" dirty="0" err="1" smtClean="0">
                          <a:solidFill>
                            <a:srgbClr val="FF0000"/>
                          </a:solidFill>
                          <a:latin typeface="Times New Roman" pitchFamily="18" charset="0"/>
                          <a:cs typeface="Times New Roman" pitchFamily="18" charset="0"/>
                        </a:rPr>
                        <a:t>Tình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hình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xã</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hội</a:t>
                      </a:r>
                      <a:endParaRPr lang="en-US" sz="24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vi-VN" sz="2400" b="1" dirty="0" smtClean="0">
                          <a:solidFill>
                            <a:srgbClr val="0033CC"/>
                          </a:solidFill>
                          <a:latin typeface="Times New Roman" pitchFamily="18" charset="0"/>
                          <a:cs typeface="Times New Roman" pitchFamily="18" charset="0"/>
                        </a:rPr>
                        <a:t>+ Chế độ đẳng cấp tiếp tục tồn tại, thể hiện rõ vị trí xã hội và nghề nghiệp của mỗi người.</a:t>
                      </a:r>
                      <a:endParaRPr lang="vi-VN" sz="2400" b="1" dirty="0">
                        <a:solidFill>
                          <a:srgbClr val="0033CC"/>
                        </a:solidFill>
                        <a:latin typeface="Times New Roman" pitchFamily="18" charset="0"/>
                        <a:cs typeface="Times New Roman" pitchFamily="18" charset="0"/>
                      </a:endParaRPr>
                    </a:p>
                  </a:txBody>
                  <a:tcPr>
                    <a:solidFill>
                      <a:schemeClr val="accent3">
                        <a:lumMod val="40000"/>
                        <a:lumOff val="60000"/>
                      </a:schemeClr>
                    </a:solidFill>
                  </a:tcPr>
                </a:tc>
                <a:extLst>
                  <a:ext uri="{0D108BD9-81ED-4DB2-BD59-A6C34878D82A}">
                    <a16:rowId xmlns:a16="http://schemas.microsoft.com/office/drawing/2014/main" val="10001"/>
                  </a:ext>
                </a:extLst>
              </a:tr>
              <a:tr h="5146432">
                <a:tc>
                  <a:txBody>
                    <a:bodyPr/>
                    <a:lstStyle/>
                    <a:p>
                      <a:r>
                        <a:rPr lang="en-US" sz="2400" b="1" dirty="0" err="1" smtClean="0">
                          <a:solidFill>
                            <a:srgbClr val="FF0000"/>
                          </a:solidFill>
                          <a:latin typeface="Times New Roman" pitchFamily="18" charset="0"/>
                          <a:cs typeface="Times New Roman" pitchFamily="18" charset="0"/>
                        </a:rPr>
                        <a:t>Thành</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tựu</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văn</a:t>
                      </a:r>
                      <a:r>
                        <a:rPr lang="en-US" sz="2400" b="1" baseline="0" dirty="0" smtClean="0">
                          <a:solidFill>
                            <a:srgbClr val="FF0000"/>
                          </a:solidFill>
                          <a:latin typeface="Times New Roman" pitchFamily="18" charset="0"/>
                          <a:cs typeface="Times New Roman" pitchFamily="18" charset="0"/>
                        </a:rPr>
                        <a:t> </a:t>
                      </a:r>
                      <a:r>
                        <a:rPr lang="en-US" sz="2400" b="1" baseline="0" dirty="0" err="1" smtClean="0">
                          <a:solidFill>
                            <a:srgbClr val="FF0000"/>
                          </a:solidFill>
                          <a:latin typeface="Times New Roman" pitchFamily="18" charset="0"/>
                          <a:cs typeface="Times New Roman" pitchFamily="18" charset="0"/>
                        </a:rPr>
                        <a:t>hóa</a:t>
                      </a:r>
                      <a:endParaRPr lang="en-US" sz="24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r>
                        <a:rPr lang="vi-VN" sz="2400" b="1" dirty="0" smtClean="0">
                          <a:solidFill>
                            <a:srgbClr val="0033CC"/>
                          </a:solidFill>
                          <a:latin typeface="Times New Roman" pitchFamily="18" charset="0"/>
                          <a:cs typeface="Times New Roman" pitchFamily="18" charset="0"/>
                        </a:rPr>
                        <a:t>- Về tôn giáo: Hai tôn giáo chính là Hin-đu giáo và Phật giáo</a:t>
                      </a:r>
                      <a:r>
                        <a:rPr lang="en-US" sz="2400" b="1" dirty="0" smtClean="0">
                          <a:solidFill>
                            <a:srgbClr val="0033CC"/>
                          </a:solidFill>
                          <a:latin typeface="Times New Roman" pitchFamily="18" charset="0"/>
                          <a:cs typeface="Times New Roman" pitchFamily="18" charset="0"/>
                        </a:rPr>
                        <a:t>.</a:t>
                      </a:r>
                      <a:endParaRPr lang="vi-VN" sz="2400" b="1" dirty="0" smtClean="0">
                        <a:solidFill>
                          <a:srgbClr val="0033CC"/>
                        </a:solidFill>
                        <a:latin typeface="Times New Roman" pitchFamily="18" charset="0"/>
                        <a:cs typeface="Times New Roman" pitchFamily="18" charset="0"/>
                      </a:endParaRPr>
                    </a:p>
                    <a:p>
                      <a:r>
                        <a:rPr lang="vi-VN" sz="2400" b="1" dirty="0" smtClean="0">
                          <a:solidFill>
                            <a:srgbClr val="0033CC"/>
                          </a:solidFill>
                          <a:latin typeface="Times New Roman" pitchFamily="18" charset="0"/>
                          <a:cs typeface="Times New Roman" pitchFamily="18" charset="0"/>
                        </a:rPr>
                        <a:t>- Về văn học: Văn thơ chữ Phạn đạt được nhiều thành tựu, nổi bật nhất là tác phẩm Sơ-cun-tơ-la của nhà văn Ca-li-đa-sa.</a:t>
                      </a:r>
                    </a:p>
                    <a:p>
                      <a:r>
                        <a:rPr lang="vi-VN" sz="2400" b="1" dirty="0" smtClean="0">
                          <a:solidFill>
                            <a:srgbClr val="0033CC"/>
                          </a:solidFill>
                          <a:latin typeface="Times New Roman" pitchFamily="18" charset="0"/>
                          <a:cs typeface="Times New Roman" pitchFamily="18" charset="0"/>
                        </a:rPr>
                        <a:t>- Về thiên văn học:  quan sát được hiện tượng nguyệt thực, đã phát hiện ra bóng của Trái Đất có hình tròn, đưa ra giả thuyết về Trái Đất hình tròn và tự quay quanh trục của nó. </a:t>
                      </a:r>
                    </a:p>
                    <a:p>
                      <a:r>
                        <a:rPr lang="vi-VN" sz="2400" b="1" dirty="0" smtClean="0">
                          <a:solidFill>
                            <a:srgbClr val="0033CC"/>
                          </a:solidFill>
                          <a:latin typeface="Times New Roman" pitchFamily="18" charset="0"/>
                          <a:cs typeface="Times New Roman" pitchFamily="18" charset="0"/>
                        </a:rPr>
                        <a:t>- Về y học:  biết phẫu thuật và khử trùng vết thương và đặc biệt đã biết làm vắc-xin </a:t>
                      </a:r>
                      <a:r>
                        <a:rPr lang="en-US" sz="2400" b="1" dirty="0" smtClean="0">
                          <a:solidFill>
                            <a:srgbClr val="0033CC"/>
                          </a:solidFill>
                          <a:latin typeface="Times New Roman" pitchFamily="18" charset="0"/>
                          <a:cs typeface="Times New Roman" pitchFamily="18" charset="0"/>
                        </a:rPr>
                        <a:t>….</a:t>
                      </a:r>
                      <a:endParaRPr lang="vi-VN" sz="2400" b="1" dirty="0" smtClean="0">
                        <a:solidFill>
                          <a:srgbClr val="0033CC"/>
                        </a:solidFill>
                        <a:latin typeface="Times New Roman" pitchFamily="18" charset="0"/>
                        <a:cs typeface="Times New Roman" pitchFamily="18" charset="0"/>
                      </a:endParaRPr>
                    </a:p>
                    <a:p>
                      <a:r>
                        <a:rPr lang="vi-VN" sz="2400" b="1" dirty="0" smtClean="0">
                          <a:solidFill>
                            <a:srgbClr val="0033CC"/>
                          </a:solidFill>
                          <a:latin typeface="Times New Roman" pitchFamily="18" charset="0"/>
                          <a:cs typeface="Times New Roman" pitchFamily="18" charset="0"/>
                        </a:rPr>
                        <a:t>- Về kiến trúc và điêu khắc: chùa hang A-gian-ta, bảo tháp San-chi</a:t>
                      </a:r>
                      <a:r>
                        <a:rPr lang="en-US" sz="2400" b="1" dirty="0" smtClean="0">
                          <a:solidFill>
                            <a:srgbClr val="0033CC"/>
                          </a:solidFill>
                          <a:latin typeface="Times New Roman" pitchFamily="18" charset="0"/>
                          <a:cs typeface="Times New Roman" pitchFamily="18" charset="0"/>
                        </a:rPr>
                        <a:t>,</a:t>
                      </a:r>
                      <a:r>
                        <a:rPr lang="en-US" sz="2400" b="1" baseline="0" dirty="0" smtClean="0">
                          <a:solidFill>
                            <a:srgbClr val="0033CC"/>
                          </a:solidFill>
                          <a:latin typeface="Times New Roman" pitchFamily="18" charset="0"/>
                          <a:cs typeface="Times New Roman" pitchFamily="18" charset="0"/>
                        </a:rPr>
                        <a:t> </a:t>
                      </a:r>
                      <a:r>
                        <a:rPr lang="vi-VN" sz="2400" b="1" dirty="0" smtClean="0">
                          <a:solidFill>
                            <a:srgbClr val="0033CC"/>
                          </a:solidFill>
                          <a:latin typeface="Times New Roman" pitchFamily="18" charset="0"/>
                          <a:cs typeface="Times New Roman" pitchFamily="18" charset="0"/>
                        </a:rPr>
                        <a:t> </a:t>
                      </a:r>
                      <a:r>
                        <a:rPr lang="en-US" sz="2400" b="1" dirty="0" smtClean="0">
                          <a:solidFill>
                            <a:srgbClr val="0033CC"/>
                          </a:solidFill>
                          <a:latin typeface="Times New Roman" pitchFamily="18" charset="0"/>
                          <a:cs typeface="Times New Roman" pitchFamily="18" charset="0"/>
                        </a:rPr>
                        <a:t>đ</a:t>
                      </a:r>
                      <a:r>
                        <a:rPr lang="vi-VN" sz="2400" b="1" dirty="0" smtClean="0">
                          <a:solidFill>
                            <a:srgbClr val="0033CC"/>
                          </a:solidFill>
                          <a:latin typeface="Times New Roman" pitchFamily="18" charset="0"/>
                          <a:cs typeface="Times New Roman" pitchFamily="18" charset="0"/>
                        </a:rPr>
                        <a:t>ền Hin-đu giáo Đa-sa-va-ta-ra.</a:t>
                      </a:r>
                    </a:p>
                  </a:txBody>
                  <a:tcP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015034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VẬN DỤNG</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6927" y="685800"/>
            <a:ext cx="9178636" cy="6248400"/>
          </a:xfrm>
        </p:spPr>
        <p:txBody>
          <a:bodyPr>
            <a:normAutofit fontScale="85000" lnSpcReduction="10000"/>
          </a:bodyPr>
          <a:lstStyle/>
          <a:p>
            <a:pPr marL="0" indent="0">
              <a:buNone/>
            </a:pPr>
            <a:r>
              <a:rPr lang="vi-VN" b="1" dirty="0" smtClean="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Thành tựu văn hoá nào của Ấn Độ thời Gúp-ta còn có ảnh hưởng đến ngày nay</a:t>
            </a:r>
            <a:r>
              <a:rPr lang="vi-VN" b="1" dirty="0" smtClean="0">
                <a:solidFill>
                  <a:srgbClr val="FF0000"/>
                </a:solidFill>
                <a:latin typeface="Times New Roman" pitchFamily="18" charset="0"/>
                <a:cs typeface="Times New Roman" pitchFamily="18" charset="0"/>
              </a:rPr>
              <a:t>?</a:t>
            </a:r>
            <a:endParaRPr lang="en-US" b="1" dirty="0" smtClean="0">
              <a:solidFill>
                <a:srgbClr val="FF0000"/>
              </a:solidFill>
              <a:latin typeface="Times New Roman" pitchFamily="18" charset="0"/>
              <a:cs typeface="Times New Roman" pitchFamily="18" charset="0"/>
            </a:endParaRPr>
          </a:p>
          <a:p>
            <a:pPr marL="0" indent="0" algn="just">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Một </a:t>
            </a:r>
            <a:r>
              <a:rPr lang="vi-VN" dirty="0">
                <a:solidFill>
                  <a:srgbClr val="0033CC"/>
                </a:solidFill>
                <a:latin typeface="Times New Roman" pitchFamily="18" charset="0"/>
                <a:cs typeface="Times New Roman" pitchFamily="18" charset="0"/>
              </a:rPr>
              <a:t>trong những thành tựu văn hoá nổi bật của vương triều Gúp-ta còn ảnh hưởng đến ngày nay là hai tôn giáo lớn Phật giáo và Hin-đu giáo. Chính vì những nét đẹp và tư tưởng nhân văn trong văn hóa Phật giáo và Hin – đu giáo mà hai tôn giáo này vẫn là một trong những tôn giáo lớn nhất trên thế giới hiện nay. </a:t>
            </a:r>
            <a:endParaRPr lang="en-US" dirty="0" smtClean="0">
              <a:solidFill>
                <a:srgbClr val="0033CC"/>
              </a:solidFill>
              <a:latin typeface="Times New Roman" pitchFamily="18" charset="0"/>
              <a:cs typeface="Times New Roman" pitchFamily="18" charset="0"/>
            </a:endParaRPr>
          </a:p>
          <a:p>
            <a:pPr marL="0" indent="0" algn="just">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Bên </a:t>
            </a:r>
            <a:r>
              <a:rPr lang="vi-VN" dirty="0">
                <a:solidFill>
                  <a:srgbClr val="0033CC"/>
                </a:solidFill>
                <a:latin typeface="Times New Roman" pitchFamily="18" charset="0"/>
                <a:cs typeface="Times New Roman" pitchFamily="18" charset="0"/>
              </a:rPr>
              <a:t>cạnh đó tác phẩm Sơ-cun-tơ-la của nhà văn Ca-li-đa-sa đã để lại giá trị to lớn, nó như một câu chuyện giải thích về sự ra đời của vị thuỷ tổ Ấn Độ là Bha-ra-ta và còn lưu truyền đến tận bây giờ. </a:t>
            </a:r>
            <a:endParaRPr lang="en-US" dirty="0" smtClean="0">
              <a:solidFill>
                <a:srgbClr val="0033CC"/>
              </a:solidFill>
              <a:latin typeface="Times New Roman" pitchFamily="18" charset="0"/>
              <a:cs typeface="Times New Roman" pitchFamily="18" charset="0"/>
            </a:endParaRPr>
          </a:p>
          <a:p>
            <a:pPr marL="0" indent="0" algn="just">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Những </a:t>
            </a:r>
            <a:r>
              <a:rPr lang="vi-VN" dirty="0">
                <a:solidFill>
                  <a:srgbClr val="0033CC"/>
                </a:solidFill>
                <a:latin typeface="Times New Roman" pitchFamily="18" charset="0"/>
                <a:cs typeface="Times New Roman" pitchFamily="18" charset="0"/>
              </a:rPr>
              <a:t>thành tựu về y học và thiên văn học cũng đã tạo nền móng cho các nhà khoa học và ngành y học nghiên cứu và phát triển sau này. Nhiều công trình kiến trúc và điêu khắc thời nay cũng kế thừa phong cách độc đáo của vương triều Gúp-ta</a:t>
            </a:r>
            <a:r>
              <a:rPr lang="vi-VN" dirty="0" smtClean="0">
                <a:solidFill>
                  <a:srgbClr val="0033CC"/>
                </a:solidFill>
                <a:latin typeface="Times New Roman" pitchFamily="18" charset="0"/>
                <a:cs typeface="Times New Roman" pitchFamily="18" charset="0"/>
              </a:rPr>
              <a:t>.</a:t>
            </a:r>
            <a:endParaRPr lang="en-US" dirty="0" smtClean="0"/>
          </a:p>
          <a:p>
            <a:endParaRPr lang="en-US" dirty="0"/>
          </a:p>
          <a:p>
            <a:endParaRPr lang="en-US" dirty="0"/>
          </a:p>
        </p:txBody>
      </p:sp>
    </p:spTree>
    <p:extLst>
      <p:ext uri="{BB962C8B-B14F-4D97-AF65-F5344CB8AC3E}">
        <p14:creationId xmlns:p14="http://schemas.microsoft.com/office/powerpoint/2010/main" val="7718279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685800"/>
          </a:xfrm>
        </p:spPr>
        <p:txBody>
          <a:bodyPr>
            <a:normAutofit/>
          </a:bodyPr>
          <a:lstStyle/>
          <a:p>
            <a:r>
              <a:rPr lang="en-US" sz="3200" b="1" u="sng" dirty="0" smtClean="0">
                <a:solidFill>
                  <a:srgbClr val="FF0000"/>
                </a:solidFill>
                <a:latin typeface="Times New Roman" pitchFamily="18" charset="0"/>
                <a:cs typeface="Times New Roman" pitchFamily="18" charset="0"/>
              </a:rPr>
              <a:t>HƯỚNG DẪN TỰ HỌC </a:t>
            </a:r>
            <a:r>
              <a:rPr lang="en-US" sz="3200" b="1"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609600"/>
            <a:ext cx="9144000" cy="5867400"/>
          </a:xfrm>
        </p:spPr>
        <p:txBody>
          <a:bodyPr>
            <a:normAutofit/>
          </a:bodyPr>
          <a:lstStyle/>
          <a:p>
            <a:pPr marL="0" marR="0" indent="0" algn="just">
              <a:spcBef>
                <a:spcPts val="0"/>
              </a:spcBef>
              <a:spcAft>
                <a:spcPts val="0"/>
              </a:spcAft>
              <a:buNone/>
            </a:pPr>
            <a:r>
              <a:rPr lang="en-US" sz="2800" b="1" dirty="0">
                <a:solidFill>
                  <a:srgbClr val="FF0000"/>
                </a:solidFill>
                <a:latin typeface="Times New Roman"/>
                <a:ea typeface="Times New Roman"/>
              </a:rPr>
              <a:t>a) </a:t>
            </a:r>
            <a:r>
              <a:rPr lang="en-US" sz="2800" b="1" dirty="0" err="1">
                <a:solidFill>
                  <a:srgbClr val="FF0000"/>
                </a:solidFill>
                <a:latin typeface="Times New Roman"/>
                <a:ea typeface="Times New Roman"/>
              </a:rPr>
              <a:t>Bài</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vừa</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học</a:t>
            </a:r>
            <a:r>
              <a:rPr lang="en-US" sz="2800" b="1" dirty="0">
                <a:solidFill>
                  <a:srgbClr val="FF0000"/>
                </a:solidFill>
                <a:latin typeface="Times New Roman"/>
                <a:ea typeface="Times New Roman"/>
              </a:rPr>
              <a:t>:</a:t>
            </a:r>
            <a:endParaRPr lang="en-US" sz="2800" dirty="0">
              <a:solidFill>
                <a:srgbClr val="FF0000"/>
              </a:solidFill>
              <a:latin typeface="Times New Roman"/>
              <a:ea typeface="Times New Roman"/>
            </a:endParaRPr>
          </a:p>
          <a:p>
            <a:pPr marL="0" marR="0" indent="0" algn="just">
              <a:spcBef>
                <a:spcPts val="0"/>
              </a:spcBef>
              <a:spcAft>
                <a:spcPts val="0"/>
              </a:spcAft>
              <a:buNone/>
            </a:pPr>
            <a:r>
              <a:rPr lang="vi-VN" sz="2800" dirty="0">
                <a:solidFill>
                  <a:srgbClr val="0033CC"/>
                </a:solidFill>
                <a:latin typeface="Times New Roman"/>
                <a:ea typeface="Times New Roman"/>
              </a:rPr>
              <a:t>– Nêu được những nét chính về điều kiện tự nhiên của Ấn Độ.</a:t>
            </a:r>
          </a:p>
          <a:p>
            <a:pPr marL="0" marR="0" indent="0" algn="just">
              <a:spcBef>
                <a:spcPts val="0"/>
              </a:spcBef>
              <a:spcAft>
                <a:spcPts val="0"/>
              </a:spcAft>
              <a:buNone/>
            </a:pPr>
            <a:r>
              <a:rPr lang="vi-VN" sz="2800" dirty="0">
                <a:solidFill>
                  <a:srgbClr val="0033CC"/>
                </a:solidFill>
                <a:latin typeface="Times New Roman"/>
                <a:ea typeface="Times New Roman"/>
              </a:rPr>
              <a:t>– Trình bày khái quát được sự ra đời và tình hình chính trị, kinh tế, xã hội của Ấn Độ dưới thời các vương triều Gúp-ta.</a:t>
            </a:r>
          </a:p>
          <a:p>
            <a:pPr marL="0" marR="0" indent="0" algn="just">
              <a:spcBef>
                <a:spcPts val="0"/>
              </a:spcBef>
              <a:spcAft>
                <a:spcPts val="0"/>
              </a:spcAft>
              <a:buNone/>
            </a:pPr>
            <a:r>
              <a:rPr lang="vi-VN" sz="2800" dirty="0">
                <a:solidFill>
                  <a:srgbClr val="0033CC"/>
                </a:solidFill>
                <a:latin typeface="Times New Roman"/>
                <a:ea typeface="Times New Roman"/>
              </a:rPr>
              <a:t>– Giới thiệu và nhận xét được một số thành tựu tiêu biểu về văn hoá của Ấn Độ dưới thời vương triều Gúp-ta</a:t>
            </a:r>
            <a:r>
              <a:rPr lang="vi-VN" sz="2800" dirty="0" smtClean="0">
                <a:solidFill>
                  <a:srgbClr val="0033CC"/>
                </a:solidFill>
                <a:latin typeface="Times New Roman"/>
                <a:ea typeface="Times New Roman"/>
              </a:rPr>
              <a:t>.</a:t>
            </a:r>
            <a:endParaRPr lang="vi-VN" sz="2800" dirty="0">
              <a:solidFill>
                <a:srgbClr val="0033CC"/>
              </a:solidFill>
              <a:latin typeface="Times New Roman"/>
              <a:ea typeface="Times New Roman"/>
            </a:endParaRPr>
          </a:p>
          <a:p>
            <a:pPr marL="0" marR="0" indent="0" algn="just">
              <a:spcBef>
                <a:spcPts val="0"/>
              </a:spcBef>
              <a:spcAft>
                <a:spcPts val="0"/>
              </a:spcAft>
              <a:buNone/>
            </a:pPr>
            <a:r>
              <a:rPr lang="en-US" sz="2800" b="1" dirty="0" smtClean="0">
                <a:solidFill>
                  <a:srgbClr val="FF0000"/>
                </a:solidFill>
                <a:latin typeface="Times New Roman"/>
                <a:ea typeface="Times New Roman"/>
              </a:rPr>
              <a:t>b</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Bài</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sắp</a:t>
            </a:r>
            <a:r>
              <a:rPr lang="en-US" sz="2800" b="1" dirty="0">
                <a:solidFill>
                  <a:srgbClr val="FF0000"/>
                </a:solidFill>
                <a:latin typeface="Times New Roman"/>
                <a:ea typeface="Times New Roman"/>
              </a:rPr>
              <a:t> </a:t>
            </a:r>
            <a:r>
              <a:rPr lang="en-US" sz="2800" b="1" dirty="0" err="1">
                <a:solidFill>
                  <a:srgbClr val="FF0000"/>
                </a:solidFill>
                <a:latin typeface="Times New Roman"/>
                <a:ea typeface="Times New Roman"/>
              </a:rPr>
              <a:t>học</a:t>
            </a:r>
            <a:r>
              <a:rPr lang="en-US" sz="2800" b="1" dirty="0" smtClean="0">
                <a:solidFill>
                  <a:srgbClr val="FF0000"/>
                </a:solidFill>
                <a:latin typeface="Times New Roman"/>
                <a:ea typeface="Times New Roman"/>
              </a:rPr>
              <a:t>:</a:t>
            </a:r>
          </a:p>
          <a:p>
            <a:pPr marL="0" marR="0" indent="0" algn="just">
              <a:spcBef>
                <a:spcPts val="0"/>
              </a:spcBef>
              <a:spcAft>
                <a:spcPts val="0"/>
              </a:spcAft>
              <a:buNone/>
            </a:pPr>
            <a:r>
              <a:rPr lang="en-US" sz="2800" b="1" dirty="0" err="1" smtClean="0">
                <a:solidFill>
                  <a:srgbClr val="0033CC"/>
                </a:solidFill>
                <a:latin typeface="Times New Roman"/>
                <a:ea typeface="Times New Roman"/>
              </a:rPr>
              <a:t>Bài</a:t>
            </a:r>
            <a:r>
              <a:rPr lang="en-US" sz="2800" b="1" dirty="0" smtClean="0">
                <a:solidFill>
                  <a:srgbClr val="0033CC"/>
                </a:solidFill>
                <a:latin typeface="Times New Roman"/>
                <a:ea typeface="Times New Roman"/>
              </a:rPr>
              <a:t> 9. </a:t>
            </a:r>
            <a:r>
              <a:rPr lang="en-US" sz="2800" b="1" dirty="0" err="1" smtClean="0">
                <a:solidFill>
                  <a:srgbClr val="0033CC"/>
                </a:solidFill>
                <a:latin typeface="Times New Roman"/>
                <a:ea typeface="Times New Roman"/>
              </a:rPr>
              <a:t>Vương</a:t>
            </a:r>
            <a:r>
              <a:rPr lang="en-US" sz="2800" b="1" dirty="0" smtClean="0">
                <a:solidFill>
                  <a:srgbClr val="0033CC"/>
                </a:solidFill>
                <a:latin typeface="Times New Roman"/>
                <a:ea typeface="Times New Roman"/>
              </a:rPr>
              <a:t> </a:t>
            </a:r>
            <a:r>
              <a:rPr lang="en-US" sz="2800" b="1" dirty="0" err="1" smtClean="0">
                <a:solidFill>
                  <a:srgbClr val="0033CC"/>
                </a:solidFill>
                <a:latin typeface="Times New Roman"/>
                <a:ea typeface="Times New Roman"/>
              </a:rPr>
              <a:t>triều</a:t>
            </a:r>
            <a:r>
              <a:rPr lang="en-US" sz="2800" b="1" dirty="0" smtClean="0">
                <a:solidFill>
                  <a:srgbClr val="0033CC"/>
                </a:solidFill>
                <a:latin typeface="Times New Roman"/>
                <a:ea typeface="Times New Roman"/>
              </a:rPr>
              <a:t> </a:t>
            </a:r>
            <a:r>
              <a:rPr lang="en-US" sz="2800" b="1" dirty="0" err="1" smtClean="0">
                <a:solidFill>
                  <a:srgbClr val="0033CC"/>
                </a:solidFill>
                <a:latin typeface="Times New Roman"/>
                <a:ea typeface="Times New Roman"/>
              </a:rPr>
              <a:t>Hồi</a:t>
            </a:r>
            <a:r>
              <a:rPr lang="en-US" sz="2800" b="1" dirty="0" smtClean="0">
                <a:solidFill>
                  <a:srgbClr val="0033CC"/>
                </a:solidFill>
                <a:latin typeface="Times New Roman"/>
                <a:ea typeface="Times New Roman"/>
              </a:rPr>
              <a:t> </a:t>
            </a:r>
            <a:r>
              <a:rPr lang="en-US" sz="2800" b="1" dirty="0" err="1" smtClean="0">
                <a:solidFill>
                  <a:srgbClr val="0033CC"/>
                </a:solidFill>
                <a:latin typeface="Times New Roman"/>
                <a:ea typeface="Times New Roman"/>
              </a:rPr>
              <a:t>giáo</a:t>
            </a:r>
            <a:r>
              <a:rPr lang="en-US" sz="2800" b="1" dirty="0" smtClean="0">
                <a:solidFill>
                  <a:srgbClr val="0033CC"/>
                </a:solidFill>
                <a:latin typeface="Times New Roman"/>
                <a:ea typeface="Times New Roman"/>
              </a:rPr>
              <a:t> </a:t>
            </a:r>
            <a:r>
              <a:rPr lang="en-US" sz="2800" b="1" dirty="0" err="1" smtClean="0">
                <a:solidFill>
                  <a:srgbClr val="0033CC"/>
                </a:solidFill>
                <a:latin typeface="Times New Roman"/>
                <a:ea typeface="Times New Roman"/>
              </a:rPr>
              <a:t>Đê</a:t>
            </a:r>
            <a:r>
              <a:rPr lang="en-US" sz="2800" b="1" dirty="0" smtClean="0">
                <a:solidFill>
                  <a:srgbClr val="0033CC"/>
                </a:solidFill>
                <a:latin typeface="Times New Roman"/>
                <a:ea typeface="Times New Roman"/>
              </a:rPr>
              <a:t>-li</a:t>
            </a:r>
          </a:p>
          <a:p>
            <a:pPr marL="0" marR="0" indent="0" algn="just">
              <a:spcBef>
                <a:spcPts val="0"/>
              </a:spcBef>
              <a:spcAft>
                <a:spcPts val="0"/>
              </a:spcAft>
              <a:buNone/>
            </a:pPr>
            <a:r>
              <a:rPr lang="vi-VN" sz="2800" dirty="0" smtClean="0">
                <a:solidFill>
                  <a:srgbClr val="0033CC"/>
                </a:solidFill>
                <a:latin typeface="Times New Roman"/>
                <a:ea typeface="Times New Roman"/>
              </a:rPr>
              <a:t>– </a:t>
            </a:r>
            <a:r>
              <a:rPr lang="vi-VN" sz="2800" dirty="0">
                <a:solidFill>
                  <a:srgbClr val="0033CC"/>
                </a:solidFill>
                <a:latin typeface="Times New Roman"/>
                <a:ea typeface="Times New Roman"/>
              </a:rPr>
              <a:t>Trình bày khái quát được sự ra đời và tình hình chính trị, kinh tế, xã hội của Ấn Độ dưới thời các vương triều Hồi giáo Delhi </a:t>
            </a:r>
          </a:p>
          <a:p>
            <a:pPr marL="0" marR="0" indent="0" algn="just">
              <a:spcBef>
                <a:spcPts val="0"/>
              </a:spcBef>
              <a:spcAft>
                <a:spcPts val="0"/>
              </a:spcAft>
              <a:buNone/>
            </a:pPr>
            <a:r>
              <a:rPr lang="vi-VN" sz="2800" dirty="0">
                <a:solidFill>
                  <a:srgbClr val="0033CC"/>
                </a:solidFill>
                <a:latin typeface="Times New Roman"/>
                <a:ea typeface="Times New Roman"/>
              </a:rPr>
              <a:t>– Giới thiệu và nhận xét được một số thành tựu tiêu biểu về văn hoá của Ấn Độ dưới thời vương triều Hồi giáo Đê-li.</a:t>
            </a:r>
          </a:p>
          <a:p>
            <a:pPr marL="0" marR="0" indent="0" algn="just">
              <a:spcBef>
                <a:spcPts val="0"/>
              </a:spcBef>
              <a:spcAft>
                <a:spcPts val="0"/>
              </a:spcAft>
              <a:buNone/>
            </a:pPr>
            <a:endParaRPr lang="en-US" sz="2800" dirty="0" smtClean="0">
              <a:solidFill>
                <a:srgbClr val="0033CC"/>
              </a:solidFill>
              <a:latin typeface="Times New Roman"/>
              <a:ea typeface="Times New Roman"/>
            </a:endParaRPr>
          </a:p>
          <a:p>
            <a:pPr marL="0" marR="0" indent="0" algn="just">
              <a:spcBef>
                <a:spcPts val="0"/>
              </a:spcBef>
              <a:spcAft>
                <a:spcPts val="0"/>
              </a:spcAft>
              <a:buNone/>
            </a:pPr>
            <a:endParaRPr lang="en-US" sz="2800" dirty="0">
              <a:solidFill>
                <a:srgbClr val="0033CC"/>
              </a:solidFill>
              <a:latin typeface="Times New Roman"/>
              <a:ea typeface="Times New Roman"/>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THẢO LUẬN NHÓM</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448800" cy="404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4719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THẢO LUẬN NHÓM</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399"/>
            <a:ext cx="96012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202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524000"/>
          </a:xfrm>
        </p:spPr>
        <p:txBody>
          <a:bodyPr>
            <a:normAutofit fontScale="90000"/>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vi-VN" sz="3200" b="1" dirty="0" smtClean="0">
                <a:solidFill>
                  <a:srgbClr val="FF0000"/>
                </a:solidFill>
                <a:latin typeface="Times New Roman" pitchFamily="18" charset="0"/>
                <a:cs typeface="Times New Roman" pitchFamily="18" charset="0"/>
              </a:rPr>
              <a:t>CHƯƠNG </a:t>
            </a:r>
            <a:r>
              <a:rPr lang="vi-VN" sz="3200" b="1" dirty="0">
                <a:solidFill>
                  <a:srgbClr val="FF0000"/>
                </a:solidFill>
                <a:latin typeface="Times New Roman" pitchFamily="18" charset="0"/>
                <a:cs typeface="Times New Roman" pitchFamily="18" charset="0"/>
              </a:rPr>
              <a:t>3: ẤN ĐỘ TỪ THẾ KỈ IV ĐẾN GIỮA THẾ KÌ XIX</a:t>
            </a:r>
            <a:br>
              <a:rPr lang="vi-VN" sz="3200" b="1" dirty="0">
                <a:solidFill>
                  <a:srgbClr val="FF0000"/>
                </a:solidFill>
                <a:latin typeface="Times New Roman" pitchFamily="18" charset="0"/>
                <a:cs typeface="Times New Roman" pitchFamily="18" charset="0"/>
              </a:rPr>
            </a:br>
            <a:r>
              <a:rPr lang="en-US" sz="3200" b="1" dirty="0" err="1" smtClean="0">
                <a:solidFill>
                  <a:srgbClr val="FF0000"/>
                </a:solidFill>
                <a:latin typeface="Times New Roman" pitchFamily="18" charset="0"/>
                <a:cs typeface="Times New Roman" pitchFamily="18" charset="0"/>
              </a:rPr>
              <a:t>Tiết</a:t>
            </a:r>
            <a:r>
              <a:rPr lang="en-US" sz="3200" b="1" dirty="0" smtClean="0">
                <a:solidFill>
                  <a:srgbClr val="FF0000"/>
                </a:solidFill>
                <a:latin typeface="Times New Roman" pitchFamily="18" charset="0"/>
                <a:cs typeface="Times New Roman" pitchFamily="18" charset="0"/>
              </a:rPr>
              <a:t> 12-</a:t>
            </a:r>
            <a:r>
              <a:rPr lang="vi-VN" sz="3200" b="1" dirty="0" smtClean="0">
                <a:solidFill>
                  <a:srgbClr val="FF0000"/>
                </a:solidFill>
                <a:latin typeface="Times New Roman" pitchFamily="18" charset="0"/>
                <a:cs typeface="Times New Roman" pitchFamily="18" charset="0"/>
              </a:rPr>
              <a:t>BÀI </a:t>
            </a:r>
            <a:r>
              <a:rPr lang="vi-VN" sz="3200" b="1" dirty="0">
                <a:solidFill>
                  <a:srgbClr val="FF0000"/>
                </a:solidFill>
                <a:latin typeface="Times New Roman" pitchFamily="18" charset="0"/>
                <a:cs typeface="Times New Roman" pitchFamily="18" charset="0"/>
              </a:rPr>
              <a:t>8. VƯƠNG TRIỀU GÚP-TA</a:t>
            </a:r>
            <a:br>
              <a:rPr lang="vi-VN" sz="32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524000"/>
            <a:ext cx="9144000" cy="4983163"/>
          </a:xfrm>
        </p:spPr>
        <p:txBody>
          <a:bodyPr>
            <a:normAutofit/>
          </a:bodyPr>
          <a:lstStyle/>
          <a:p>
            <a:pPr marL="0" indent="0">
              <a:buNone/>
            </a:pPr>
            <a:r>
              <a:rPr lang="en-US" b="1" dirty="0" smtClean="0">
                <a:solidFill>
                  <a:srgbClr val="0033CC"/>
                </a:solidFill>
                <a:latin typeface="Times New Roman" pitchFamily="18" charset="0"/>
                <a:cs typeface="Times New Roman" pitchFamily="18" charset="0"/>
              </a:rPr>
              <a:t>1</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Điều</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kiện</a:t>
            </a:r>
            <a:r>
              <a:rPr lang="en-US" b="1" dirty="0">
                <a:solidFill>
                  <a:srgbClr val="0033CC"/>
                </a:solidFill>
                <a:latin typeface="Times New Roman" pitchFamily="18" charset="0"/>
                <a:cs typeface="Times New Roman" pitchFamily="18" charset="0"/>
              </a:rPr>
              <a:t> </a:t>
            </a:r>
            <a:r>
              <a:rPr lang="en-US" b="1" dirty="0" err="1">
                <a:solidFill>
                  <a:srgbClr val="0033CC"/>
                </a:solidFill>
                <a:latin typeface="Times New Roman" pitchFamily="18" charset="0"/>
                <a:cs typeface="Times New Roman" pitchFamily="18" charset="0"/>
              </a:rPr>
              <a:t>tự</a:t>
            </a:r>
            <a:r>
              <a:rPr lang="en-US" b="1" dirty="0">
                <a:solidFill>
                  <a:srgbClr val="0033CC"/>
                </a:solidFill>
                <a:latin typeface="Times New Roman" pitchFamily="18" charset="0"/>
                <a:cs typeface="Times New Roman" pitchFamily="18" charset="0"/>
              </a:rPr>
              <a:t> </a:t>
            </a:r>
            <a:r>
              <a:rPr lang="en-US" b="1" dirty="0" err="1" smtClean="0">
                <a:solidFill>
                  <a:srgbClr val="0033CC"/>
                </a:solidFill>
                <a:latin typeface="Times New Roman" pitchFamily="18" charset="0"/>
                <a:cs typeface="Times New Roman" pitchFamily="18" charset="0"/>
              </a:rPr>
              <a:t>nhiên</a:t>
            </a:r>
            <a:endParaRPr lang="en-US" b="1" dirty="0" smtClean="0">
              <a:solidFill>
                <a:srgbClr val="0033CC"/>
              </a:solidFill>
              <a:latin typeface="Times New Roman" pitchFamily="18" charset="0"/>
              <a:cs typeface="Times New Roman" pitchFamily="18" charset="0"/>
            </a:endParaRPr>
          </a:p>
          <a:p>
            <a:pPr marL="0" indent="0">
              <a:buNone/>
            </a:pPr>
            <a:endParaRPr lang="en-US"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2161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990600"/>
            <a:ext cx="9178636" cy="5029200"/>
          </a:xfrm>
        </p:spPr>
        <p:txBody>
          <a:bodyPr/>
          <a:lstStyle/>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100584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487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u="sng" dirty="0" smtClean="0">
                <a:solidFill>
                  <a:srgbClr val="FF0000"/>
                </a:solidFill>
                <a:latin typeface="Times New Roman" pitchFamily="18" charset="0"/>
                <a:cs typeface="Times New Roman" pitchFamily="18" charset="0"/>
              </a:rPr>
              <a:t>THẢO LUẬN NHÓM</a:t>
            </a:r>
            <a:endParaRPr lang="en-US" sz="3600" b="1" u="sng"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lgn="ctr">
              <a:buNone/>
            </a:pPr>
            <a:r>
              <a:rPr lang="vi-VN" sz="3600" b="1" dirty="0" smtClean="0">
                <a:solidFill>
                  <a:srgbClr val="FF0000"/>
                </a:solidFill>
                <a:latin typeface="Times New Roman" pitchFamily="18" charset="0"/>
                <a:cs typeface="Times New Roman" pitchFamily="18" charset="0"/>
              </a:rPr>
              <a:t> Nêu </a:t>
            </a:r>
            <a:r>
              <a:rPr lang="vi-VN" sz="3600" b="1" dirty="0">
                <a:solidFill>
                  <a:srgbClr val="FF0000"/>
                </a:solidFill>
                <a:latin typeface="Times New Roman" pitchFamily="18" charset="0"/>
                <a:cs typeface="Times New Roman" pitchFamily="18" charset="0"/>
              </a:rPr>
              <a:t>những nét chính về điều kiện tự nhiên Ấn Độ</a:t>
            </a:r>
            <a:r>
              <a:rPr lang="vi-VN" sz="3600" b="1" dirty="0"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a:p>
            <a:pPr marL="0" indent="0">
              <a:buNone/>
            </a:pPr>
            <a:endParaRPr lang="en-US" sz="36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442063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34636" y="304800"/>
            <a:ext cx="9178636" cy="5867400"/>
          </a:xfrm>
        </p:spPr>
        <p:txBody>
          <a:bodyPr>
            <a:normAutofit fontScale="92500" lnSpcReduction="20000"/>
          </a:bodyPr>
          <a:lstStyle/>
          <a:p>
            <a:pPr marL="0" indent="0" algn="ctr">
              <a:buNone/>
            </a:pPr>
            <a:r>
              <a:rPr lang="vi-VN" sz="3600" b="1" dirty="0" smtClean="0">
                <a:solidFill>
                  <a:srgbClr val="FF0000"/>
                </a:solidFill>
                <a:latin typeface="Times New Roman" pitchFamily="18" charset="0"/>
                <a:cs typeface="Times New Roman" pitchFamily="18" charset="0"/>
              </a:rPr>
              <a:t>Nêu </a:t>
            </a:r>
            <a:r>
              <a:rPr lang="vi-VN" sz="3600" b="1" dirty="0">
                <a:solidFill>
                  <a:srgbClr val="FF0000"/>
                </a:solidFill>
                <a:latin typeface="Times New Roman" pitchFamily="18" charset="0"/>
                <a:cs typeface="Times New Roman" pitchFamily="18" charset="0"/>
              </a:rPr>
              <a:t>những nét chính về điều kiện tự nhiên Ấn Độ</a:t>
            </a:r>
            <a:r>
              <a:rPr lang="vi-VN" sz="3600" b="1" dirty="0" smtClean="0">
                <a:solidFill>
                  <a:srgbClr val="FF0000"/>
                </a:solidFill>
                <a:latin typeface="Times New Roman" pitchFamily="18" charset="0"/>
                <a:cs typeface="Times New Roman" pitchFamily="18" charset="0"/>
              </a:rPr>
              <a:t>.</a:t>
            </a:r>
            <a:endParaRPr lang="en-US" sz="3600" b="1" dirty="0" smtClean="0">
              <a:solidFill>
                <a:srgbClr val="FF0000"/>
              </a:solidFill>
              <a:latin typeface="Times New Roman" pitchFamily="18" charset="0"/>
              <a:cs typeface="Times New Roman" pitchFamily="18" charset="0"/>
            </a:endParaRPr>
          </a:p>
          <a:p>
            <a:pPr marL="0" indent="0" algn="just">
              <a:buNone/>
            </a:pPr>
            <a:endParaRPr lang="en-US" sz="3600" dirty="0" smtClean="0">
              <a:solidFill>
                <a:srgbClr val="0033CC"/>
              </a:solidFill>
              <a:latin typeface="Times New Roman" pitchFamily="18" charset="0"/>
              <a:cs typeface="Times New Roman" pitchFamily="18" charset="0"/>
            </a:endParaRPr>
          </a:p>
          <a:p>
            <a:pPr marL="0" indent="0" algn="just">
              <a:buNone/>
            </a:pPr>
            <a:r>
              <a:rPr lang="vi-VN" sz="3600" dirty="0" smtClean="0">
                <a:solidFill>
                  <a:srgbClr val="0033CC"/>
                </a:solidFill>
                <a:latin typeface="Times New Roman" pitchFamily="18" charset="0"/>
                <a:cs typeface="Times New Roman" pitchFamily="18" charset="0"/>
              </a:rPr>
              <a:t>-  </a:t>
            </a:r>
            <a:r>
              <a:rPr lang="vi-VN" sz="3600" dirty="0">
                <a:solidFill>
                  <a:srgbClr val="0033CC"/>
                </a:solidFill>
                <a:latin typeface="Times New Roman" pitchFamily="18" charset="0"/>
                <a:cs typeface="Times New Roman" pitchFamily="18" charset="0"/>
              </a:rPr>
              <a:t>Lãnh thổ Ấn Độ thuộc khu vực Nam </a:t>
            </a:r>
            <a:r>
              <a:rPr lang="vi-VN" sz="3600" dirty="0" smtClean="0">
                <a:solidFill>
                  <a:srgbClr val="0033CC"/>
                </a:solidFill>
                <a:latin typeface="Times New Roman" pitchFamily="18" charset="0"/>
                <a:cs typeface="Times New Roman" pitchFamily="18" charset="0"/>
              </a:rPr>
              <a:t>Á</a:t>
            </a:r>
            <a:r>
              <a:rPr lang="en-US" sz="3600" dirty="0" smtClean="0">
                <a:solidFill>
                  <a:srgbClr val="0033CC"/>
                </a:solidFill>
                <a:latin typeface="Times New Roman" pitchFamily="18" charset="0"/>
                <a:cs typeface="Times New Roman" pitchFamily="18" charset="0"/>
              </a:rPr>
              <a:t>.</a:t>
            </a:r>
            <a:endParaRPr lang="vi-VN" sz="3600" dirty="0">
              <a:solidFill>
                <a:srgbClr val="0033CC"/>
              </a:solidFill>
              <a:latin typeface="Times New Roman" pitchFamily="18" charset="0"/>
              <a:cs typeface="Times New Roman" pitchFamily="18" charset="0"/>
            </a:endParaRPr>
          </a:p>
          <a:p>
            <a:pPr marL="0" indent="0" algn="just">
              <a:buNone/>
            </a:pPr>
            <a:r>
              <a:rPr lang="vi-VN" sz="3600" dirty="0">
                <a:solidFill>
                  <a:srgbClr val="0033CC"/>
                </a:solidFill>
                <a:latin typeface="Times New Roman" pitchFamily="18" charset="0"/>
                <a:cs typeface="Times New Roman" pitchFamily="18" charset="0"/>
              </a:rPr>
              <a:t>+ Phía Bắc là dãy Hi-ma-lay-a ngăn cách Ấn Độ với các vùng đất bên ngoài.</a:t>
            </a:r>
          </a:p>
          <a:p>
            <a:pPr marL="0" indent="0" algn="just">
              <a:buNone/>
            </a:pPr>
            <a:r>
              <a:rPr lang="vi-VN" sz="3600" dirty="0">
                <a:solidFill>
                  <a:srgbClr val="0033CC"/>
                </a:solidFill>
                <a:latin typeface="Times New Roman" pitchFamily="18" charset="0"/>
                <a:cs typeface="Times New Roman" pitchFamily="18" charset="0"/>
              </a:rPr>
              <a:t>+ Ba mặt còn lại giáp biển tạo điều kiện thuận lợi trong giao thương, buôn bán.</a:t>
            </a:r>
          </a:p>
          <a:p>
            <a:pPr marL="0" indent="0" algn="just">
              <a:buNone/>
            </a:pPr>
            <a:r>
              <a:rPr lang="vi-VN" sz="3600" dirty="0">
                <a:solidFill>
                  <a:srgbClr val="0033CC"/>
                </a:solidFill>
                <a:latin typeface="Times New Roman" pitchFamily="18" charset="0"/>
                <a:cs typeface="Times New Roman" pitchFamily="18" charset="0"/>
              </a:rPr>
              <a:t>+ Phía Nam là vùng cao nguyên Đê-can, </a:t>
            </a:r>
          </a:p>
          <a:p>
            <a:pPr marL="0" indent="0" algn="just">
              <a:buNone/>
            </a:pPr>
            <a:r>
              <a:rPr lang="en-US" sz="3600" dirty="0" smtClean="0">
                <a:solidFill>
                  <a:srgbClr val="0033CC"/>
                </a:solidFill>
                <a:latin typeface="Times New Roman" pitchFamily="18" charset="0"/>
                <a:cs typeface="Times New Roman" pitchFamily="18" charset="0"/>
              </a:rPr>
              <a:t>+</a:t>
            </a:r>
            <a:r>
              <a:rPr lang="vi-VN" sz="3600" dirty="0" smtClean="0">
                <a:solidFill>
                  <a:srgbClr val="0033CC"/>
                </a:solidFill>
                <a:latin typeface="Times New Roman" pitchFamily="18" charset="0"/>
                <a:cs typeface="Times New Roman" pitchFamily="18" charset="0"/>
              </a:rPr>
              <a:t> </a:t>
            </a:r>
            <a:r>
              <a:rPr lang="en-US" sz="3600" dirty="0" smtClean="0">
                <a:solidFill>
                  <a:srgbClr val="0033CC"/>
                </a:solidFill>
                <a:latin typeface="Times New Roman" pitchFamily="18" charset="0"/>
                <a:cs typeface="Times New Roman" pitchFamily="18" charset="0"/>
              </a:rPr>
              <a:t>Đ</a:t>
            </a:r>
            <a:r>
              <a:rPr lang="vi-VN" sz="3600" dirty="0" smtClean="0">
                <a:solidFill>
                  <a:srgbClr val="0033CC"/>
                </a:solidFill>
                <a:latin typeface="Times New Roman" pitchFamily="18" charset="0"/>
                <a:cs typeface="Times New Roman" pitchFamily="18" charset="0"/>
              </a:rPr>
              <a:t>ồng </a:t>
            </a:r>
            <a:r>
              <a:rPr lang="vi-VN" sz="3600" dirty="0">
                <a:solidFill>
                  <a:srgbClr val="0033CC"/>
                </a:solidFill>
                <a:latin typeface="Times New Roman" pitchFamily="18" charset="0"/>
                <a:cs typeface="Times New Roman" pitchFamily="18" charset="0"/>
              </a:rPr>
              <a:t>bằng sông Ấn và đồng bằng </a:t>
            </a:r>
            <a:r>
              <a:rPr lang="vi-VN" sz="3600" dirty="0" smtClean="0">
                <a:solidFill>
                  <a:srgbClr val="0033CC"/>
                </a:solidFill>
                <a:latin typeface="Times New Roman" pitchFamily="18" charset="0"/>
                <a:cs typeface="Times New Roman" pitchFamily="18" charset="0"/>
              </a:rPr>
              <a:t>sông Hằng </a:t>
            </a:r>
            <a:r>
              <a:rPr lang="en-US" sz="3600" dirty="0" err="1" smtClean="0">
                <a:solidFill>
                  <a:srgbClr val="0033CC"/>
                </a:solidFill>
                <a:latin typeface="Times New Roman" pitchFamily="18" charset="0"/>
                <a:cs typeface="Times New Roman" pitchFamily="18" charset="0"/>
              </a:rPr>
              <a:t>thuận</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lợi</a:t>
            </a:r>
            <a:r>
              <a:rPr lang="vi-VN" sz="3600" dirty="0" smtClean="0">
                <a:solidFill>
                  <a:srgbClr val="0033CC"/>
                </a:solidFill>
                <a:latin typeface="Times New Roman" pitchFamily="18" charset="0"/>
                <a:cs typeface="Times New Roman" pitchFamily="18" charset="0"/>
              </a:rPr>
              <a:t> </a:t>
            </a:r>
            <a:r>
              <a:rPr lang="vi-VN" sz="3600" dirty="0">
                <a:solidFill>
                  <a:srgbClr val="0033CC"/>
                </a:solidFill>
                <a:latin typeface="Times New Roman" pitchFamily="18" charset="0"/>
                <a:cs typeface="Times New Roman" pitchFamily="18" charset="0"/>
              </a:rPr>
              <a:t>cho sự phát triển nông nghiệp</a:t>
            </a:r>
            <a:r>
              <a:rPr lang="vi-VN" sz="3600" dirty="0" smtClean="0">
                <a:solidFill>
                  <a:srgbClr val="0033CC"/>
                </a:solidFill>
                <a:latin typeface="Times New Roman" pitchFamily="18" charset="0"/>
                <a:cs typeface="Times New Roman" pitchFamily="18" charset="0"/>
              </a:rPr>
              <a:t>.</a:t>
            </a:r>
            <a:endParaRPr lang="en-US" sz="3600" dirty="0" smtClean="0">
              <a:solidFill>
                <a:srgbClr val="0033CC"/>
              </a:solidFill>
              <a:latin typeface="Times New Roman" pitchFamily="18" charset="0"/>
              <a:cs typeface="Times New Roman" pitchFamily="18" charset="0"/>
            </a:endParaRPr>
          </a:p>
          <a:p>
            <a:pPr marL="0" indent="0" algn="just">
              <a:buNone/>
            </a:pP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Sự</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đa</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dạng</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về</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điều</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kiện</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tự</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nhiên</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đã</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tác</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động</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đến</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lịch</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sử</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của</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Ấn</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Độ</a:t>
            </a:r>
            <a:endParaRPr lang="vi-VN" sz="3600" dirty="0">
              <a:solidFill>
                <a:srgbClr val="0033CC"/>
              </a:solidFill>
              <a:latin typeface="Times New Roman" pitchFamily="18" charset="0"/>
              <a:cs typeface="Times New Roman" pitchFamily="18" charset="0"/>
            </a:endParaRPr>
          </a:p>
          <a:p>
            <a:pPr marL="0" indent="0">
              <a:buNone/>
            </a:pPr>
            <a:endParaRPr lang="en-US" sz="3600"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65418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14400"/>
          </a:xfrm>
        </p:spPr>
        <p:txBody>
          <a:bodyPr>
            <a:normAutofit/>
          </a:bodyPr>
          <a:lstStyle/>
          <a:p>
            <a:r>
              <a:rPr lang="vi-VN" sz="2200" b="1" dirty="0" smtClean="0">
                <a:solidFill>
                  <a:srgbClr val="FF0000"/>
                </a:solidFill>
                <a:latin typeface="Times New Roman" pitchFamily="18" charset="0"/>
                <a:cs typeface="Times New Roman" pitchFamily="18" charset="0"/>
              </a:rPr>
              <a:t>CHƯƠNG </a:t>
            </a:r>
            <a:r>
              <a:rPr lang="vi-VN" sz="2200" b="1" dirty="0">
                <a:solidFill>
                  <a:srgbClr val="FF0000"/>
                </a:solidFill>
                <a:latin typeface="Times New Roman" pitchFamily="18" charset="0"/>
                <a:cs typeface="Times New Roman" pitchFamily="18" charset="0"/>
              </a:rPr>
              <a:t>3: ẤN ĐỘ TỪ THẾ KỈ IV ĐẾN GIỮA THẾ KÌ XIX</a:t>
            </a:r>
            <a:br>
              <a:rPr lang="vi-VN" sz="2200" b="1" dirty="0">
                <a:solidFill>
                  <a:srgbClr val="FF0000"/>
                </a:solidFill>
                <a:latin typeface="Times New Roman" pitchFamily="18" charset="0"/>
                <a:cs typeface="Times New Roman" pitchFamily="18" charset="0"/>
              </a:rPr>
            </a:br>
            <a:r>
              <a:rPr lang="vi-VN" sz="2200" b="1" dirty="0">
                <a:solidFill>
                  <a:srgbClr val="FF0000"/>
                </a:solidFill>
                <a:latin typeface="Times New Roman" pitchFamily="18" charset="0"/>
                <a:cs typeface="Times New Roman" pitchFamily="18" charset="0"/>
              </a:rPr>
              <a:t>BÀI 8. VƯƠNG TRIỀU </a:t>
            </a:r>
            <a:r>
              <a:rPr lang="vi-VN" sz="2200" b="1" dirty="0" smtClean="0">
                <a:solidFill>
                  <a:srgbClr val="FF0000"/>
                </a:solidFill>
                <a:latin typeface="Times New Roman" pitchFamily="18" charset="0"/>
                <a:cs typeface="Times New Roman" pitchFamily="18" charset="0"/>
              </a:rPr>
              <a:t>GÚP-TA</a:t>
            </a:r>
            <a:endParaRPr lang="en-US" sz="22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20782" y="838200"/>
            <a:ext cx="9144000" cy="6019800"/>
          </a:xfrm>
        </p:spPr>
        <p:txBody>
          <a:bodyPr>
            <a:normAutofit/>
          </a:bodyPr>
          <a:lstStyle/>
          <a:p>
            <a:pPr marL="0" indent="0">
              <a:buNone/>
            </a:pPr>
            <a:r>
              <a:rPr lang="en-US" sz="2800" b="1" dirty="0" smtClean="0">
                <a:solidFill>
                  <a:srgbClr val="FF0000"/>
                </a:solidFill>
                <a:latin typeface="Times New Roman" pitchFamily="18" charset="0"/>
                <a:cs typeface="Times New Roman" pitchFamily="18" charset="0"/>
              </a:rPr>
              <a:t>1</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tự</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nhiên</a:t>
            </a:r>
            <a:endParaRPr lang="en-US" sz="2800" b="1" dirty="0" smtClean="0">
              <a:solidFill>
                <a:srgbClr val="FF0000"/>
              </a:solidFill>
              <a:latin typeface="Times New Roman" pitchFamily="18" charset="0"/>
              <a:cs typeface="Times New Roman" pitchFamily="18" charset="0"/>
            </a:endParaRPr>
          </a:p>
          <a:p>
            <a:pPr marL="0" indent="0">
              <a:buNone/>
            </a:pPr>
            <a:r>
              <a:rPr lang="vi-VN" dirty="0">
                <a:solidFill>
                  <a:srgbClr val="0033CC"/>
                </a:solidFill>
                <a:latin typeface="Times New Roman" pitchFamily="18" charset="0"/>
                <a:cs typeface="Times New Roman" pitchFamily="18" charset="0"/>
              </a:rPr>
              <a:t>-  Lãnh thổ Ấn Độ thuộc khu vực Nam Á.</a:t>
            </a:r>
          </a:p>
          <a:p>
            <a:pPr marL="0" indent="0">
              <a:buNone/>
            </a:pPr>
            <a:r>
              <a:rPr lang="vi-VN" dirty="0">
                <a:solidFill>
                  <a:srgbClr val="0033CC"/>
                </a:solidFill>
                <a:latin typeface="Times New Roman" pitchFamily="18" charset="0"/>
                <a:cs typeface="Times New Roman" pitchFamily="18" charset="0"/>
              </a:rPr>
              <a:t>+ Phía Bắc là dãy Hi-ma-lay-a ngăn cách Ấn Độ với các vùng đất bên ngoài.</a:t>
            </a:r>
          </a:p>
          <a:p>
            <a:pPr marL="0" indent="0">
              <a:buNone/>
            </a:pPr>
            <a:r>
              <a:rPr lang="vi-VN" dirty="0">
                <a:solidFill>
                  <a:srgbClr val="0033CC"/>
                </a:solidFill>
                <a:latin typeface="Times New Roman" pitchFamily="18" charset="0"/>
                <a:cs typeface="Times New Roman" pitchFamily="18" charset="0"/>
              </a:rPr>
              <a:t>+ Ba mặt còn lại giáp biển tạo điều kiện thuận lợi trong giao thương, buôn bán.</a:t>
            </a:r>
          </a:p>
          <a:p>
            <a:pPr marL="0" indent="0">
              <a:buNone/>
            </a:pPr>
            <a:r>
              <a:rPr lang="vi-VN" dirty="0">
                <a:solidFill>
                  <a:srgbClr val="0033CC"/>
                </a:solidFill>
                <a:latin typeface="Times New Roman" pitchFamily="18" charset="0"/>
                <a:cs typeface="Times New Roman" pitchFamily="18" charset="0"/>
              </a:rPr>
              <a:t>+ Phía Nam là vùng cao nguyên Đê-can, </a:t>
            </a:r>
          </a:p>
          <a:p>
            <a:pPr marL="0" indent="0">
              <a:buNone/>
            </a:pPr>
            <a:r>
              <a:rPr lang="vi-VN" dirty="0">
                <a:solidFill>
                  <a:srgbClr val="0033CC"/>
                </a:solidFill>
                <a:latin typeface="Times New Roman" pitchFamily="18" charset="0"/>
                <a:cs typeface="Times New Roman" pitchFamily="18" charset="0"/>
              </a:rPr>
              <a:t>+ Đồng bằng sông Ấn và đồng bằng sông Hằng </a:t>
            </a:r>
            <a:r>
              <a:rPr lang="en-US" dirty="0" err="1" smtClean="0">
                <a:solidFill>
                  <a:srgbClr val="0033CC"/>
                </a:solidFill>
                <a:latin typeface="Times New Roman" pitchFamily="18" charset="0"/>
                <a:cs typeface="Times New Roman" pitchFamily="18" charset="0"/>
              </a:rPr>
              <a:t>thuận</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lợi</a:t>
            </a:r>
            <a:r>
              <a:rPr lang="vi-VN"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cho sự phát triển nông nghiệp.</a:t>
            </a:r>
          </a:p>
          <a:p>
            <a:pPr marL="0" indent="0">
              <a:buNone/>
            </a:pPr>
            <a:endParaRPr lang="en-US" sz="28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176935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066800"/>
          </a:xfrm>
        </p:spPr>
        <p:txBody>
          <a:bodyPr>
            <a:normAutofit fontScale="90000"/>
          </a:bodyPr>
          <a:lstStyle/>
          <a:p>
            <a:r>
              <a:rPr lang="vi-VN" sz="2700" b="1" dirty="0" smtClean="0">
                <a:solidFill>
                  <a:srgbClr val="FF0000"/>
                </a:solidFill>
                <a:latin typeface="Times New Roman" pitchFamily="18" charset="0"/>
                <a:cs typeface="Times New Roman" pitchFamily="18" charset="0"/>
              </a:rPr>
              <a:t>CHƯƠNG </a:t>
            </a:r>
            <a:r>
              <a:rPr lang="vi-VN" sz="2700" b="1" dirty="0">
                <a:solidFill>
                  <a:srgbClr val="FF0000"/>
                </a:solidFill>
                <a:latin typeface="Times New Roman" pitchFamily="18" charset="0"/>
                <a:cs typeface="Times New Roman" pitchFamily="18" charset="0"/>
              </a:rPr>
              <a:t>3: ẤN ĐỘ TỪ THẾ KỈ IV ĐẾN GIỮA THẾ KÌ XIX</a:t>
            </a:r>
            <a:br>
              <a:rPr lang="vi-VN" sz="2700" b="1" dirty="0">
                <a:solidFill>
                  <a:srgbClr val="FF0000"/>
                </a:solidFill>
                <a:latin typeface="Times New Roman" pitchFamily="18" charset="0"/>
                <a:cs typeface="Times New Roman" pitchFamily="18" charset="0"/>
              </a:rPr>
            </a:br>
            <a:r>
              <a:rPr lang="vi-VN" sz="2700" b="1" dirty="0">
                <a:solidFill>
                  <a:srgbClr val="FF0000"/>
                </a:solidFill>
                <a:latin typeface="Times New Roman" pitchFamily="18" charset="0"/>
                <a:cs typeface="Times New Roman" pitchFamily="18" charset="0"/>
              </a:rPr>
              <a:t>BÀI 8. VƯƠNG TRIỀU </a:t>
            </a:r>
            <a:r>
              <a:rPr lang="vi-VN" sz="2700" b="1" dirty="0" smtClean="0">
                <a:solidFill>
                  <a:srgbClr val="FF0000"/>
                </a:solidFill>
                <a:latin typeface="Times New Roman" pitchFamily="18" charset="0"/>
                <a:cs typeface="Times New Roman" pitchFamily="18" charset="0"/>
              </a:rPr>
              <a:t>GÚP-TA</a:t>
            </a:r>
            <a:endParaRPr lang="en-US" sz="27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5" y="1066800"/>
            <a:ext cx="9144000" cy="4983163"/>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1</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Điều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kiện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tự</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nhiên</a:t>
            </a:r>
            <a:endParaRPr lang="en-US" b="1" dirty="0" smtClean="0">
              <a:solidFill>
                <a:srgbClr val="FF0000"/>
              </a:solidFill>
              <a:latin typeface="Times New Roman" pitchFamily="18" charset="0"/>
              <a:cs typeface="Times New Roman" pitchFamily="18" charset="0"/>
            </a:endParaRPr>
          </a:p>
          <a:p>
            <a:pPr marL="0" indent="0">
              <a:buNone/>
            </a:pPr>
            <a:r>
              <a:rPr lang="en-US" b="1" dirty="0" smtClean="0">
                <a:solidFill>
                  <a:srgbClr val="FF0000"/>
                </a:solidFill>
                <a:latin typeface="Times New Roman" pitchFamily="18" charset="0"/>
                <a:cs typeface="Times New Roman" pitchFamily="18" charset="0"/>
              </a:rPr>
              <a:t>2</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chính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trị</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kinh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hội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Ấn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Độ</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thời</a:t>
            </a:r>
            <a:r>
              <a:rPr lang="en-US" b="1" dirty="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Gúp</a:t>
            </a:r>
            <a:r>
              <a:rPr lang="en-US" b="1" dirty="0" smtClean="0">
                <a:solidFill>
                  <a:srgbClr val="FF0000"/>
                </a:solidFill>
                <a:latin typeface="Times New Roman" pitchFamily="18" charset="0"/>
                <a:cs typeface="Times New Roman" pitchFamily="18" charset="0"/>
              </a:rPr>
              <a:t>-ta</a:t>
            </a:r>
          </a:p>
          <a:p>
            <a:pPr marL="0" indent="0">
              <a:buNone/>
            </a:pPr>
            <a:endParaRPr lang="en-US"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4411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TotalTime>
  <Words>2206</Words>
  <Application>Microsoft Office PowerPoint</Application>
  <PresentationFormat>On-screen Show (4:3)</PresentationFormat>
  <Paragraphs>197</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Times New Roman</vt:lpstr>
      <vt:lpstr>Office Theme</vt:lpstr>
      <vt:lpstr>   Vào thế kỉ VII, nhà toán học Bra-ma-gúp-ta đã luận giải tính chất toán học của “ 0 “ như sau: Khi cộng 0 với một số hoặc lấy một số trừ cho 0, số đó sẽ không đổi ; và nếu một số được nhân với 0, nó sẽ thành 0.</vt:lpstr>
      <vt:lpstr> CHƯƠNG 3: ẤN ĐỘ TỪ THẾ KỈ IV ĐẾN GIỮA THẾ KÌ XIX Tiết 12 - BÀI 8. VƯƠNG TRIỀU GÚP-TA </vt:lpstr>
      <vt:lpstr>MỤC TIÊU</vt:lpstr>
      <vt:lpstr> CHƯƠNG 3: ẤN ĐỘ TỪ THẾ KỈ IV ĐẾN GIỮA THẾ KÌ XIX Tiết 12-BÀI 8. VƯƠNG TRIỀU GÚP-TA </vt:lpstr>
      <vt:lpstr>PowerPoint Presentation</vt:lpstr>
      <vt:lpstr>THẢO LUẬN NHÓM</vt:lpstr>
      <vt:lpstr>PowerPoint Presentation</vt:lpstr>
      <vt:lpstr>CHƯƠNG 3: ẤN ĐỘ TỪ THẾ KỈ IV ĐẾN GIỮA THẾ KÌ XIX BÀI 8. VƯƠNG TRIỀU GÚP-TA</vt:lpstr>
      <vt:lpstr>CHƯƠNG 3: ẤN ĐỘ TỪ THẾ KỈ IV ĐẾN GIỮA THẾ KÌ XIX BÀI 8. VƯƠNG TRIỀU GÚP-TA</vt:lpstr>
      <vt:lpstr>Sơ đồ lịch sử Ấn Độ từ thời cổ đại đến vương triều Gúp-ta</vt:lpstr>
      <vt:lpstr>PowerPoint Presentation</vt:lpstr>
      <vt:lpstr>THẢO LUẬN NHÓM</vt:lpstr>
      <vt:lpstr>PowerPoint Presentation</vt:lpstr>
      <vt:lpstr>PowerPoint Presentation</vt:lpstr>
      <vt:lpstr>CHƯƠNG 3: ẤN ĐỘ TỪ THẾ KỈ IV ĐẾN GIỮA THẾ KÌ XIX BÀI 8. VƯƠNG TRIỀU GÚP-TA</vt:lpstr>
      <vt:lpstr>PowerPoint Presentation</vt:lpstr>
      <vt:lpstr>PowerPoint Presentation</vt:lpstr>
      <vt:lpstr>PowerPoint Presentation</vt:lpstr>
      <vt:lpstr>CHƯƠNG 3: ẤN ĐỘ TỪ THẾ KỈ IV ĐẾN GIỮA THẾ KÌ XIX BÀI 8. VƯƠNG TRIỀU GÚP-TA</vt:lpstr>
      <vt:lpstr>Các vị thần của Hin-đu giáo</vt:lpstr>
      <vt:lpstr>PowerPoint Presentation</vt:lpstr>
      <vt:lpstr>Ka-li-đa-sa</vt:lpstr>
      <vt:lpstr>Quần thể hang động A-gian-ta, Ấn Độ</vt:lpstr>
      <vt:lpstr>Chùa hang A-gian-ta</vt:lpstr>
      <vt:lpstr>Đại bảo tháp San-chi</vt:lpstr>
      <vt:lpstr>Đền Hin-đu giáo Đa-sa-va-ta-ra</vt:lpstr>
      <vt:lpstr>THẢO LUẬN NHÓM</vt:lpstr>
      <vt:lpstr>PowerPoint Presentation</vt:lpstr>
      <vt:lpstr>PowerPoint Presentation</vt:lpstr>
      <vt:lpstr>CHƯƠNG 3: ẤN ĐỘ TỪ THẾ KỈ IV ĐẾN GIỮA THẾ KÌ XIX BÀI 8. VƯƠNG TRIỀU GÚP-TA</vt:lpstr>
      <vt:lpstr>PowerPoint Presentation</vt:lpstr>
      <vt:lpstr>LUYỆN TẬP</vt:lpstr>
      <vt:lpstr>PowerPoint Presentation</vt:lpstr>
      <vt:lpstr>PowerPoint Presentation</vt:lpstr>
      <vt:lpstr>VẬN DỤNG</vt:lpstr>
      <vt:lpstr>HƯỚNG DẪN TỰ HỌC  </vt:lpstr>
      <vt:lpstr>THẢO LUẬN NHÓM</vt:lpstr>
      <vt:lpstr>THẢO LUẬN NHÓM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dc:title>
  <dc:creator>MyComputer</dc:creator>
  <cp:lastModifiedBy>21AK22</cp:lastModifiedBy>
  <cp:revision>303</cp:revision>
  <dcterms:created xsi:type="dcterms:W3CDTF">2006-08-16T00:00:00Z</dcterms:created>
  <dcterms:modified xsi:type="dcterms:W3CDTF">2024-11-18T03:37:36Z</dcterms:modified>
</cp:coreProperties>
</file>