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6" r:id="rId2"/>
    <p:sldId id="326" r:id="rId3"/>
    <p:sldId id="337" r:id="rId4"/>
    <p:sldId id="355" r:id="rId5"/>
    <p:sldId id="310" r:id="rId6"/>
    <p:sldId id="294" r:id="rId7"/>
    <p:sldId id="312" r:id="rId8"/>
    <p:sldId id="325" r:id="rId9"/>
    <p:sldId id="318" r:id="rId10"/>
    <p:sldId id="324" r:id="rId11"/>
    <p:sldId id="311" r:id="rId12"/>
    <p:sldId id="332" r:id="rId13"/>
    <p:sldId id="333" r:id="rId14"/>
    <p:sldId id="334" r:id="rId15"/>
    <p:sldId id="363" r:id="rId16"/>
    <p:sldId id="336" r:id="rId17"/>
    <p:sldId id="314" r:id="rId18"/>
    <p:sldId id="338" r:id="rId19"/>
    <p:sldId id="339" r:id="rId20"/>
    <p:sldId id="345" r:id="rId21"/>
    <p:sldId id="335" r:id="rId22"/>
    <p:sldId id="342" r:id="rId23"/>
    <p:sldId id="343" r:id="rId24"/>
    <p:sldId id="323" r:id="rId25"/>
    <p:sldId id="319" r:id="rId26"/>
    <p:sldId id="320" r:id="rId27"/>
    <p:sldId id="348" r:id="rId28"/>
    <p:sldId id="346" r:id="rId29"/>
    <p:sldId id="349" r:id="rId30"/>
    <p:sldId id="347" r:id="rId31"/>
    <p:sldId id="344" r:id="rId32"/>
    <p:sldId id="351" r:id="rId33"/>
    <p:sldId id="341" r:id="rId34"/>
    <p:sldId id="321" r:id="rId35"/>
    <p:sldId id="362" r:id="rId36"/>
    <p:sldId id="359" r:id="rId37"/>
    <p:sldId id="360" r:id="rId38"/>
    <p:sldId id="361" r:id="rId39"/>
    <p:sldId id="350" r:id="rId40"/>
    <p:sldId id="357" r:id="rId41"/>
    <p:sldId id="354" r:id="rId42"/>
    <p:sldId id="358" r:id="rId43"/>
    <p:sldId id="356" r:id="rId44"/>
    <p:sldId id="352" r:id="rId45"/>
    <p:sldId id="266"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5" autoAdjust="0"/>
    <p:restoredTop sz="94660"/>
  </p:normalViewPr>
  <p:slideViewPr>
    <p:cSldViewPr>
      <p:cViewPr varScale="1">
        <p:scale>
          <a:sx n="69" d="100"/>
          <a:sy n="69" d="100"/>
        </p:scale>
        <p:origin x="131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524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10134600" cy="734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3242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9905999"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êu đề 1"/>
          <p:cNvSpPr txBox="1">
            <a:spLocks/>
          </p:cNvSpPr>
          <p:nvPr/>
        </p:nvSpPr>
        <p:spPr>
          <a:xfrm>
            <a:off x="13854" y="6172200"/>
            <a:ext cx="9137073" cy="685800"/>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smtClean="0">
                <a:solidFill>
                  <a:srgbClr val="FF0000"/>
                </a:solidFill>
                <a:latin typeface="Times New Roman" pitchFamily="18" charset="0"/>
                <a:cs typeface="Times New Roman" pitchFamily="18" charset="0"/>
              </a:rPr>
              <a:t>Khổng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Tử</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học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trò</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166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u="sng" dirty="0" smtClean="0">
                <a:solidFill>
                  <a:srgbClr val="FF0000"/>
                </a:solidFill>
                <a:latin typeface="Times New Roman" pitchFamily="18" charset="0"/>
                <a:cs typeface="Times New Roman" pitchFamily="18" charset="0"/>
              </a:rPr>
              <a:t>THẢO LUẬN NHÓM</a:t>
            </a:r>
            <a:endParaRPr lang="en-US" sz="3600" b="1" u="sng"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r>
              <a:rPr lang="en-US" b="1" dirty="0" smtClean="0">
                <a:solidFill>
                  <a:srgbClr val="FF0000"/>
                </a:solidFill>
                <a:latin typeface="Times New Roman" pitchFamily="18" charset="0"/>
                <a:cs typeface="Times New Roman" pitchFamily="18" charset="0"/>
              </a:rPr>
              <a:t>1.</a:t>
            </a:r>
            <a:r>
              <a:rPr lang="vi-VN" b="1" dirty="0" smtClean="0">
                <a:solidFill>
                  <a:srgbClr val="FF0000"/>
                </a:solidFill>
                <a:latin typeface="Times New Roman" pitchFamily="18" charset="0"/>
                <a:cs typeface="Times New Roman" pitchFamily="18" charset="0"/>
              </a:rPr>
              <a:t> </a:t>
            </a:r>
            <a:r>
              <a:rPr lang="vi-VN" b="1" dirty="0">
                <a:solidFill>
                  <a:srgbClr val="FF0000"/>
                </a:solidFill>
                <a:latin typeface="Times New Roman" pitchFamily="18" charset="0"/>
                <a:cs typeface="Times New Roman" pitchFamily="18" charset="0"/>
              </a:rPr>
              <a:t>Nêu những nội dung cơ bản của Nho giáo. </a:t>
            </a:r>
          </a:p>
          <a:p>
            <a:pPr marL="0" indent="0">
              <a:buNone/>
            </a:pPr>
            <a:r>
              <a:rPr lang="en-US" b="1" dirty="0" smtClean="0">
                <a:solidFill>
                  <a:srgbClr val="FF0000"/>
                </a:solidFill>
                <a:latin typeface="Times New Roman" pitchFamily="18" charset="0"/>
                <a:cs typeface="Times New Roman" pitchFamily="18" charset="0"/>
              </a:rPr>
              <a:t>2. </a:t>
            </a:r>
            <a:r>
              <a:rPr lang="vi-VN" b="1" dirty="0" smtClean="0">
                <a:solidFill>
                  <a:srgbClr val="FF0000"/>
                </a:solidFill>
                <a:latin typeface="Times New Roman" pitchFamily="18" charset="0"/>
                <a:cs typeface="Times New Roman" pitchFamily="18" charset="0"/>
              </a:rPr>
              <a:t>Vì </a:t>
            </a:r>
            <a:r>
              <a:rPr lang="vi-VN" b="1" dirty="0">
                <a:solidFill>
                  <a:srgbClr val="FF0000"/>
                </a:solidFill>
                <a:latin typeface="Times New Roman" pitchFamily="18" charset="0"/>
                <a:cs typeface="Times New Roman" pitchFamily="18" charset="0"/>
              </a:rPr>
              <a:t>sao Nho giáo lại trở thành hệ tư tưởng và đạo đức của giai cấp phong kiến Trung Quốc?</a:t>
            </a:r>
          </a:p>
          <a:p>
            <a:pPr marL="0" indent="0">
              <a:buNone/>
            </a:pPr>
            <a:endParaRPr lang="en-US"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44206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6927" y="0"/>
            <a:ext cx="9178636" cy="6553200"/>
          </a:xfrm>
        </p:spPr>
        <p:txBody>
          <a:bodyPr>
            <a:normAutofit lnSpcReduction="10000"/>
          </a:bodyPr>
          <a:lstStyle/>
          <a:p>
            <a:pPr marL="0" indent="0">
              <a:buNone/>
            </a:pPr>
            <a:r>
              <a:rPr lang="en-US" sz="3500" b="1" dirty="0" smtClean="0">
                <a:solidFill>
                  <a:srgbClr val="FF0000"/>
                </a:solidFill>
                <a:latin typeface="Times New Roman" pitchFamily="18" charset="0"/>
                <a:cs typeface="Times New Roman" pitchFamily="18" charset="0"/>
              </a:rPr>
              <a:t>1.</a:t>
            </a:r>
            <a:r>
              <a:rPr lang="vi-VN" sz="3500" b="1" dirty="0" smtClean="0">
                <a:solidFill>
                  <a:srgbClr val="FF0000"/>
                </a:solidFill>
                <a:latin typeface="Times New Roman" pitchFamily="18" charset="0"/>
                <a:cs typeface="Times New Roman" pitchFamily="18" charset="0"/>
              </a:rPr>
              <a:t> </a:t>
            </a:r>
            <a:r>
              <a:rPr lang="vi-VN" sz="3500" b="1" dirty="0">
                <a:solidFill>
                  <a:srgbClr val="FF0000"/>
                </a:solidFill>
                <a:latin typeface="Times New Roman" pitchFamily="18" charset="0"/>
                <a:cs typeface="Times New Roman" pitchFamily="18" charset="0"/>
              </a:rPr>
              <a:t>Nêu những nội dung cơ bản của Nho giáo. </a:t>
            </a:r>
          </a:p>
          <a:p>
            <a:pPr marL="0" indent="0" algn="just">
              <a:buNone/>
            </a:pPr>
            <a:r>
              <a:rPr lang="en-US" sz="3500" dirty="0">
                <a:solidFill>
                  <a:srgbClr val="0033CC"/>
                </a:solidFill>
                <a:latin typeface="Times New Roman" pitchFamily="18" charset="0"/>
                <a:cs typeface="Times New Roman" pitchFamily="18" charset="0"/>
              </a:rPr>
              <a:t>-</a:t>
            </a:r>
            <a:r>
              <a:rPr lang="vi-VN" sz="3500" dirty="0" smtClean="0">
                <a:solidFill>
                  <a:srgbClr val="0033CC"/>
                </a:solidFill>
                <a:latin typeface="Times New Roman" pitchFamily="18" charset="0"/>
                <a:cs typeface="Times New Roman" pitchFamily="18" charset="0"/>
              </a:rPr>
              <a:t> </a:t>
            </a:r>
            <a:r>
              <a:rPr lang="vi-VN" sz="3500" dirty="0">
                <a:solidFill>
                  <a:srgbClr val="0033CC"/>
                </a:solidFill>
                <a:latin typeface="Times New Roman" pitchFamily="18" charset="0"/>
                <a:cs typeface="Times New Roman" pitchFamily="18" charset="0"/>
              </a:rPr>
              <a:t>Nho giáo chủ trương dùng đạo đức để cai trị và duy trì tôn ti trật tự xã hội.</a:t>
            </a:r>
          </a:p>
          <a:p>
            <a:pPr marL="0" indent="0" algn="just">
              <a:buNone/>
            </a:pPr>
            <a:r>
              <a:rPr lang="en-US" sz="3500" dirty="0" smtClean="0">
                <a:solidFill>
                  <a:srgbClr val="0033CC"/>
                </a:solidFill>
                <a:latin typeface="Times New Roman" pitchFamily="18" charset="0"/>
                <a:cs typeface="Times New Roman" pitchFamily="18" charset="0"/>
              </a:rPr>
              <a:t>- </a:t>
            </a:r>
            <a:r>
              <a:rPr lang="vi-VN" sz="3500" dirty="0" smtClean="0">
                <a:solidFill>
                  <a:srgbClr val="0033CC"/>
                </a:solidFill>
                <a:latin typeface="Times New Roman" pitchFamily="18" charset="0"/>
                <a:cs typeface="Times New Roman" pitchFamily="18" charset="0"/>
              </a:rPr>
              <a:t>Nho </a:t>
            </a:r>
            <a:r>
              <a:rPr lang="vi-VN" sz="3500" dirty="0">
                <a:solidFill>
                  <a:srgbClr val="0033CC"/>
                </a:solidFill>
                <a:latin typeface="Times New Roman" pitchFamily="18" charset="0"/>
                <a:cs typeface="Times New Roman" pitchFamily="18" charset="0"/>
              </a:rPr>
              <a:t>giáo chủ trương duy trì kỉ cương xã hội trên cơ sở phải tuân theo Tam Cương, tức là coi trọng 3 mối quan hệ cơ bản: </a:t>
            </a:r>
            <a:endParaRPr lang="en-US" sz="3500" dirty="0" smtClean="0">
              <a:solidFill>
                <a:srgbClr val="0033CC"/>
              </a:solidFill>
              <a:latin typeface="Times New Roman" pitchFamily="18" charset="0"/>
              <a:cs typeface="Times New Roman" pitchFamily="18" charset="0"/>
            </a:endParaRPr>
          </a:p>
          <a:p>
            <a:pPr marL="0" indent="0" algn="just">
              <a:buNone/>
            </a:pPr>
            <a:r>
              <a:rPr lang="en-US" sz="3500" dirty="0" smtClean="0">
                <a:solidFill>
                  <a:srgbClr val="0033CC"/>
                </a:solidFill>
                <a:latin typeface="Times New Roman" pitchFamily="18" charset="0"/>
                <a:cs typeface="Times New Roman" pitchFamily="18" charset="0"/>
              </a:rPr>
              <a:t>+ </a:t>
            </a:r>
            <a:r>
              <a:rPr lang="vi-VN" sz="3500" dirty="0" smtClean="0">
                <a:solidFill>
                  <a:srgbClr val="0033CC"/>
                </a:solidFill>
                <a:latin typeface="Times New Roman" pitchFamily="18" charset="0"/>
                <a:cs typeface="Times New Roman" pitchFamily="18" charset="0"/>
              </a:rPr>
              <a:t>vua </a:t>
            </a:r>
            <a:r>
              <a:rPr lang="vi-VN" sz="3500" dirty="0">
                <a:solidFill>
                  <a:srgbClr val="0033CC"/>
                </a:solidFill>
                <a:latin typeface="Times New Roman" pitchFamily="18" charset="0"/>
                <a:cs typeface="Times New Roman" pitchFamily="18" charset="0"/>
              </a:rPr>
              <a:t>- tôi, cha - con, chồng - </a:t>
            </a:r>
            <a:r>
              <a:rPr lang="vi-VN" sz="3500" dirty="0" smtClean="0">
                <a:solidFill>
                  <a:srgbClr val="0033CC"/>
                </a:solidFill>
                <a:latin typeface="Times New Roman" pitchFamily="18" charset="0"/>
                <a:cs typeface="Times New Roman" pitchFamily="18" charset="0"/>
              </a:rPr>
              <a:t>vợ</a:t>
            </a:r>
            <a:endParaRPr lang="en-US" sz="3500" dirty="0" smtClean="0">
              <a:solidFill>
                <a:srgbClr val="0033CC"/>
              </a:solidFill>
              <a:latin typeface="Times New Roman" pitchFamily="18" charset="0"/>
              <a:cs typeface="Times New Roman" pitchFamily="18" charset="0"/>
            </a:endParaRPr>
          </a:p>
          <a:p>
            <a:pPr marL="0" indent="0" algn="just">
              <a:buNone/>
            </a:pPr>
            <a:r>
              <a:rPr lang="en-US" sz="3500" dirty="0" smtClean="0">
                <a:solidFill>
                  <a:srgbClr val="0033CC"/>
                </a:solidFill>
                <a:latin typeface="Times New Roman" pitchFamily="18" charset="0"/>
                <a:cs typeface="Times New Roman" pitchFamily="18" charset="0"/>
              </a:rPr>
              <a:t>+</a:t>
            </a:r>
            <a:r>
              <a:rPr lang="en-US" sz="3500" dirty="0">
                <a:solidFill>
                  <a:srgbClr val="0033CC"/>
                </a:solidFill>
                <a:latin typeface="Times New Roman" pitchFamily="18" charset="0"/>
                <a:cs typeface="Times New Roman" pitchFamily="18" charset="0"/>
              </a:rPr>
              <a:t> </a:t>
            </a:r>
            <a:r>
              <a:rPr lang="vi-VN" sz="3500" dirty="0" smtClean="0">
                <a:solidFill>
                  <a:srgbClr val="0033CC"/>
                </a:solidFill>
                <a:latin typeface="Times New Roman" pitchFamily="18" charset="0"/>
                <a:cs typeface="Times New Roman" pitchFamily="18" charset="0"/>
              </a:rPr>
              <a:t>Ngũ </a:t>
            </a:r>
            <a:r>
              <a:rPr lang="vi-VN" sz="3500" dirty="0">
                <a:solidFill>
                  <a:srgbClr val="0033CC"/>
                </a:solidFill>
                <a:latin typeface="Times New Roman" pitchFamily="18" charset="0"/>
                <a:cs typeface="Times New Roman" pitchFamily="18" charset="0"/>
              </a:rPr>
              <a:t>thường là 5 đức tính của người quân tử: nhân, nghĩa, lễ, trí, tín. </a:t>
            </a:r>
          </a:p>
          <a:p>
            <a:pPr marL="0" indent="0" algn="just">
              <a:buNone/>
            </a:pPr>
            <a:r>
              <a:rPr lang="vi-VN" sz="3500" dirty="0">
                <a:solidFill>
                  <a:srgbClr val="0033CC"/>
                </a:solidFill>
                <a:latin typeface="Times New Roman" pitchFamily="18" charset="0"/>
                <a:cs typeface="Times New Roman" pitchFamily="18" charset="0"/>
              </a:rPr>
              <a:t>+ Phụ nữ phải tuân theo Tam tòng: tại gia tòng phụ, xuất giá tòng phu, phu tử tòng tử và Tứ đức là công, dung, ngôn, hạnh.</a:t>
            </a:r>
          </a:p>
          <a:p>
            <a:pPr marL="0" indent="0">
              <a:buNone/>
            </a:pPr>
            <a:endParaRPr lang="en-US"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57923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6927" y="0"/>
            <a:ext cx="9178636" cy="6324600"/>
          </a:xfrm>
        </p:spPr>
        <p:txBody>
          <a:bodyPr>
            <a:normAutofit fontScale="92500"/>
          </a:bodyPr>
          <a:lstStyle/>
          <a:p>
            <a:pPr marL="0" indent="0">
              <a:buNone/>
            </a:pPr>
            <a:r>
              <a:rPr lang="en-US" b="1" dirty="0" smtClean="0">
                <a:solidFill>
                  <a:srgbClr val="FF0000"/>
                </a:solidFill>
                <a:latin typeface="Times New Roman" pitchFamily="18" charset="0"/>
                <a:cs typeface="Times New Roman" pitchFamily="18" charset="0"/>
              </a:rPr>
              <a:t>2. </a:t>
            </a:r>
            <a:r>
              <a:rPr lang="vi-VN" b="1" dirty="0" smtClean="0">
                <a:solidFill>
                  <a:srgbClr val="FF0000"/>
                </a:solidFill>
                <a:latin typeface="Times New Roman" pitchFamily="18" charset="0"/>
                <a:cs typeface="Times New Roman" pitchFamily="18" charset="0"/>
              </a:rPr>
              <a:t>Vì </a:t>
            </a:r>
            <a:r>
              <a:rPr lang="vi-VN" b="1" dirty="0">
                <a:solidFill>
                  <a:srgbClr val="FF0000"/>
                </a:solidFill>
                <a:latin typeface="Times New Roman" pitchFamily="18" charset="0"/>
                <a:cs typeface="Times New Roman" pitchFamily="18" charset="0"/>
              </a:rPr>
              <a:t>sao Nho giáo lại trở thành hệ tư tưởng và đạo đức của giai cấp phong kiến Trung Quốc?</a:t>
            </a:r>
          </a:p>
          <a:p>
            <a:pPr marL="0" indent="0" algn="just">
              <a:buNone/>
            </a:pP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Nho </a:t>
            </a:r>
            <a:r>
              <a:rPr lang="vi-VN" dirty="0">
                <a:solidFill>
                  <a:srgbClr val="0033CC"/>
                </a:solidFill>
                <a:latin typeface="Times New Roman" pitchFamily="18" charset="0"/>
                <a:cs typeface="Times New Roman" pitchFamily="18" charset="0"/>
              </a:rPr>
              <a:t>giáo trở thành hệ tư tưởng và đạo đức của giai cấp phong kiến Trung Quốc vì tư tưởng của Nho giáo dựa trên mối quan hệ rường cột "Tam Cương, Ngũ thường", quy định mối kỉ cương của đạo đức phong kiến. </a:t>
            </a:r>
            <a:endParaRPr lang="en-US" dirty="0" smtClean="0">
              <a:solidFill>
                <a:srgbClr val="0033CC"/>
              </a:solidFill>
              <a:latin typeface="Times New Roman" pitchFamily="18" charset="0"/>
              <a:cs typeface="Times New Roman" pitchFamily="18" charset="0"/>
            </a:endParaRPr>
          </a:p>
          <a:p>
            <a:pPr marL="0" indent="0" algn="just">
              <a:buNone/>
            </a:pP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Một </a:t>
            </a:r>
            <a:r>
              <a:rPr lang="vi-VN" dirty="0">
                <a:solidFill>
                  <a:srgbClr val="0033CC"/>
                </a:solidFill>
                <a:latin typeface="Times New Roman" pitchFamily="18" charset="0"/>
                <a:cs typeface="Times New Roman" pitchFamily="18" charset="0"/>
              </a:rPr>
              <a:t>mặt Nho giáo đề xướng con người phải tu thân, rèn luyện phẩm chất đạo đức; mặt khác giáo dục con người phải thực hiện đúng bổn phận đối với quốc gia là </a:t>
            </a:r>
            <a:r>
              <a:rPr lang="vi-VN" b="1" dirty="0">
                <a:solidFill>
                  <a:srgbClr val="0033CC"/>
                </a:solidFill>
                <a:latin typeface="Times New Roman" pitchFamily="18" charset="0"/>
                <a:cs typeface="Times New Roman" pitchFamily="18" charset="0"/>
              </a:rPr>
              <a:t>tuyệt đối trung thành với vua. </a:t>
            </a:r>
            <a:endParaRPr lang="en-US" b="1" dirty="0" smtClean="0">
              <a:solidFill>
                <a:srgbClr val="0033CC"/>
              </a:solidFill>
              <a:latin typeface="Times New Roman" pitchFamily="18" charset="0"/>
              <a:cs typeface="Times New Roman" pitchFamily="18" charset="0"/>
            </a:endParaRPr>
          </a:p>
          <a:p>
            <a:pPr marL="0" indent="0" algn="just">
              <a:buNone/>
            </a:pP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Như </a:t>
            </a:r>
            <a:r>
              <a:rPr lang="vi-VN" dirty="0">
                <a:solidFill>
                  <a:srgbClr val="0033CC"/>
                </a:solidFill>
                <a:latin typeface="Times New Roman" pitchFamily="18" charset="0"/>
                <a:cs typeface="Times New Roman" pitchFamily="18" charset="0"/>
              </a:rPr>
              <a:t>vậy chúng ta có thể nhận định Nho giáo là một công cụ tư tưởng sắc bén bảo vệ chế độ phong kiến tập quyền.</a:t>
            </a:r>
            <a:endParaRPr lang="en-US"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79522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838200"/>
          </a:xfrm>
        </p:spPr>
        <p:txBody>
          <a:bodyPr>
            <a:normAutofit/>
          </a:bodyPr>
          <a:lstStyle/>
          <a:p>
            <a:r>
              <a:rPr lang="en-US" sz="2400" b="1" dirty="0" smtClean="0">
                <a:solidFill>
                  <a:srgbClr val="FF0000"/>
                </a:solidFill>
                <a:latin typeface="Times New Roman" pitchFamily="18" charset="0"/>
                <a:cs typeface="Times New Roman" pitchFamily="18" charset="0"/>
              </a:rPr>
              <a:t>BÀI </a:t>
            </a:r>
            <a:r>
              <a:rPr lang="en-US" sz="2400" b="1" dirty="0">
                <a:solidFill>
                  <a:srgbClr val="FF0000"/>
                </a:solidFill>
                <a:latin typeface="Times New Roman" pitchFamily="18" charset="0"/>
                <a:cs typeface="Times New Roman" pitchFamily="18" charset="0"/>
              </a:rPr>
              <a:t>7. CÁC THÀNH TỰU VĂN HÓA CHỦ YẾU CỦA TRUNG QUỐC TỪ THẾ KỈ VII ĐẾN GIỮA THẾ KỈ XIX</a:t>
            </a:r>
          </a:p>
        </p:txBody>
      </p:sp>
      <p:sp>
        <p:nvSpPr>
          <p:cNvPr id="3" name="Nơi giữ chỗ cho Nội dung 2"/>
          <p:cNvSpPr>
            <a:spLocks noGrp="1"/>
          </p:cNvSpPr>
          <p:nvPr>
            <p:ph idx="1"/>
          </p:nvPr>
        </p:nvSpPr>
        <p:spPr>
          <a:xfrm>
            <a:off x="6927" y="762000"/>
            <a:ext cx="9144000" cy="5943600"/>
          </a:xfrm>
        </p:spPr>
        <p:txBody>
          <a:bodyPr>
            <a:normAutofit/>
          </a:bodyPr>
          <a:lstStyle/>
          <a:p>
            <a:pPr marL="0" indent="0">
              <a:buNone/>
            </a:pPr>
            <a:r>
              <a:rPr lang="en-US" b="1" dirty="0" smtClean="0">
                <a:solidFill>
                  <a:srgbClr val="FF0000"/>
                </a:solidFill>
                <a:latin typeface="Times New Roman" pitchFamily="18" charset="0"/>
                <a:cs typeface="Times New Roman" pitchFamily="18" charset="0"/>
              </a:rPr>
              <a:t>1. </a:t>
            </a:r>
            <a:r>
              <a:rPr lang="en-US" b="1" dirty="0" err="1" smtClean="0">
                <a:solidFill>
                  <a:srgbClr val="FF0000"/>
                </a:solidFill>
                <a:latin typeface="Times New Roman" pitchFamily="18" charset="0"/>
                <a:cs typeface="Times New Roman" pitchFamily="18" charset="0"/>
              </a:rPr>
              <a:t>Nho</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giáo</a:t>
            </a:r>
            <a:endParaRPr lang="en-US" b="1" dirty="0" smtClean="0">
              <a:solidFill>
                <a:srgbClr val="FF0000"/>
              </a:solidFill>
              <a:latin typeface="Times New Roman" pitchFamily="18" charset="0"/>
              <a:cs typeface="Times New Roman" pitchFamily="18" charset="0"/>
            </a:endParaRPr>
          </a:p>
          <a:p>
            <a:pPr marL="0" indent="0" algn="just">
              <a:buNone/>
            </a:pPr>
            <a:r>
              <a:rPr lang="vi-VN" dirty="0">
                <a:solidFill>
                  <a:srgbClr val="0033CC"/>
                </a:solidFill>
                <a:latin typeface="Times New Roman" pitchFamily="18" charset="0"/>
                <a:cs typeface="Times New Roman" pitchFamily="18" charset="0"/>
              </a:rPr>
              <a:t>- Những nội dung cơ bản của Nho giáo:</a:t>
            </a:r>
          </a:p>
          <a:p>
            <a:pPr marL="0" indent="0" algn="just">
              <a:buNone/>
            </a:pPr>
            <a:r>
              <a:rPr lang="vi-VN" dirty="0">
                <a:solidFill>
                  <a:srgbClr val="0033CC"/>
                </a:solidFill>
                <a:latin typeface="Times New Roman" pitchFamily="18" charset="0"/>
                <a:cs typeface="Times New Roman" pitchFamily="18" charset="0"/>
              </a:rPr>
              <a:t>+ Nho giáo chủ trương dùng đạo đức để cai trị và duy trì tôn ti trật tự xã hội.</a:t>
            </a:r>
          </a:p>
          <a:p>
            <a:pPr marL="0" indent="0">
              <a:buNone/>
            </a:pPr>
            <a:endParaRPr lang="en-US" dirty="0" smtClean="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1913872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838200"/>
          </a:xfrm>
        </p:spPr>
        <p:txBody>
          <a:bodyPr>
            <a:normAutofit/>
          </a:bodyPr>
          <a:lstStyle/>
          <a:p>
            <a:r>
              <a:rPr lang="en-US" sz="2400" b="1" dirty="0" smtClean="0">
                <a:solidFill>
                  <a:srgbClr val="FF0000"/>
                </a:solidFill>
                <a:latin typeface="Times New Roman" pitchFamily="18" charset="0"/>
                <a:cs typeface="Times New Roman" pitchFamily="18" charset="0"/>
              </a:rPr>
              <a:t>BÀI </a:t>
            </a:r>
            <a:r>
              <a:rPr lang="en-US" sz="2400" b="1" dirty="0">
                <a:solidFill>
                  <a:srgbClr val="FF0000"/>
                </a:solidFill>
                <a:latin typeface="Times New Roman" pitchFamily="18" charset="0"/>
                <a:cs typeface="Times New Roman" pitchFamily="18" charset="0"/>
              </a:rPr>
              <a:t>7. CÁC THÀNH TỰU VĂN HÓA CHỦ YẾU CỦA TRUNG QUỐC TỪ THẾ KỈ VII ĐẾN GIỮA THẾ KỈ XIX</a:t>
            </a:r>
          </a:p>
        </p:txBody>
      </p:sp>
      <p:sp>
        <p:nvSpPr>
          <p:cNvPr id="3" name="Nơi giữ chỗ cho Nội dung 2"/>
          <p:cNvSpPr>
            <a:spLocks noGrp="1"/>
          </p:cNvSpPr>
          <p:nvPr>
            <p:ph idx="1"/>
          </p:nvPr>
        </p:nvSpPr>
        <p:spPr>
          <a:xfrm>
            <a:off x="6927" y="762000"/>
            <a:ext cx="9144000" cy="5943600"/>
          </a:xfrm>
        </p:spPr>
        <p:txBody>
          <a:bodyPr>
            <a:normAutofit lnSpcReduction="10000"/>
          </a:bodyPr>
          <a:lstStyle/>
          <a:p>
            <a:pPr marL="0" indent="0">
              <a:buNone/>
            </a:pPr>
            <a:r>
              <a:rPr lang="en-US" b="1" dirty="0" smtClean="0">
                <a:solidFill>
                  <a:srgbClr val="FF0000"/>
                </a:solidFill>
                <a:latin typeface="Times New Roman" pitchFamily="18" charset="0"/>
                <a:cs typeface="Times New Roman" pitchFamily="18" charset="0"/>
              </a:rPr>
              <a:t>1. </a:t>
            </a:r>
            <a:r>
              <a:rPr lang="en-US" b="1" dirty="0" err="1" smtClean="0">
                <a:solidFill>
                  <a:srgbClr val="FF0000"/>
                </a:solidFill>
                <a:latin typeface="Times New Roman" pitchFamily="18" charset="0"/>
                <a:cs typeface="Times New Roman" pitchFamily="18" charset="0"/>
              </a:rPr>
              <a:t>Nho</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giáo</a:t>
            </a:r>
            <a:endParaRPr lang="en-US" b="1" dirty="0" smtClean="0">
              <a:solidFill>
                <a:srgbClr val="FF0000"/>
              </a:solidFill>
              <a:latin typeface="Times New Roman" pitchFamily="18" charset="0"/>
              <a:cs typeface="Times New Roman" pitchFamily="18" charset="0"/>
            </a:endParaRPr>
          </a:p>
          <a:p>
            <a:pPr marL="0" indent="0" algn="just">
              <a:buNone/>
            </a:pPr>
            <a:r>
              <a:rPr lang="vi-VN" dirty="0">
                <a:solidFill>
                  <a:srgbClr val="0033CC"/>
                </a:solidFill>
                <a:latin typeface="Times New Roman" pitchFamily="18" charset="0"/>
                <a:cs typeface="Times New Roman" pitchFamily="18" charset="0"/>
              </a:rPr>
              <a:t>- Những nội dung cơ bản của Nho giáo:</a:t>
            </a:r>
          </a:p>
          <a:p>
            <a:pPr marL="0" indent="0" algn="just">
              <a:buNone/>
            </a:pPr>
            <a:r>
              <a:rPr lang="vi-VN" dirty="0">
                <a:solidFill>
                  <a:srgbClr val="0033CC"/>
                </a:solidFill>
                <a:latin typeface="Times New Roman" pitchFamily="18" charset="0"/>
                <a:cs typeface="Times New Roman" pitchFamily="18" charset="0"/>
              </a:rPr>
              <a:t>+ Nho giáo chủ trương dùng đạo đức để cai trị và duy trì tôn ti trật tự xã hội.</a:t>
            </a:r>
          </a:p>
          <a:p>
            <a:pPr marL="0" indent="0" algn="just">
              <a:buNone/>
            </a:pPr>
            <a:r>
              <a:rPr lang="vi-VN" dirty="0">
                <a:solidFill>
                  <a:srgbClr val="0033CC"/>
                </a:solidFill>
                <a:latin typeface="Times New Roman" pitchFamily="18" charset="0"/>
                <a:cs typeface="Times New Roman" pitchFamily="18" charset="0"/>
              </a:rPr>
              <a:t>+ Nho giáo chủ trương duy trì kỉ cương xã hội trên cơ sở phải tuân theo Tam Cương, tức là coi trọng 3 mối quan hệ cơ bản: vua - tôi, cha - con, chồng - vợ;  Ngũ thường là 5 đức tính của người quân tử: nhân, nghĩa, lễ, trí, tín. </a:t>
            </a:r>
          </a:p>
          <a:p>
            <a:pPr marL="0" indent="0" algn="just">
              <a:buNone/>
            </a:pPr>
            <a:r>
              <a:rPr lang="vi-VN" dirty="0">
                <a:solidFill>
                  <a:srgbClr val="0033CC"/>
                </a:solidFill>
                <a:latin typeface="Times New Roman" pitchFamily="18" charset="0"/>
                <a:cs typeface="Times New Roman" pitchFamily="18" charset="0"/>
              </a:rPr>
              <a:t>+ Phụ nữ phải tuân theo Tam tòng: tại gia tòng phụ, xuất giá tòng phu, phu tử tòng tử và Tứ đức là công, dung, ngôn, hạnh.</a:t>
            </a:r>
          </a:p>
          <a:p>
            <a:pPr marL="0" indent="0">
              <a:buNone/>
            </a:pPr>
            <a:endParaRPr lang="en-US" dirty="0" smtClean="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21733045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838200"/>
          </a:xfrm>
        </p:spPr>
        <p:txBody>
          <a:bodyPr>
            <a:normAutofit/>
          </a:bodyPr>
          <a:lstStyle/>
          <a:p>
            <a:r>
              <a:rPr lang="en-US" sz="2400" b="1" dirty="0" smtClean="0">
                <a:solidFill>
                  <a:srgbClr val="FF0000"/>
                </a:solidFill>
                <a:latin typeface="Times New Roman" pitchFamily="18" charset="0"/>
                <a:cs typeface="Times New Roman" pitchFamily="18" charset="0"/>
              </a:rPr>
              <a:t>BÀI </a:t>
            </a:r>
            <a:r>
              <a:rPr lang="en-US" sz="2400" b="1" dirty="0">
                <a:solidFill>
                  <a:srgbClr val="FF0000"/>
                </a:solidFill>
                <a:latin typeface="Times New Roman" pitchFamily="18" charset="0"/>
                <a:cs typeface="Times New Roman" pitchFamily="18" charset="0"/>
              </a:rPr>
              <a:t>7. CÁC THÀNH TỰU VĂN HÓA CHỦ YẾU CỦA TRUNG QUỐC TỪ THẾ KỈ VII ĐẾN GIỮA THẾ KỈ XIX</a:t>
            </a:r>
          </a:p>
        </p:txBody>
      </p:sp>
      <p:sp>
        <p:nvSpPr>
          <p:cNvPr id="3" name="Nơi giữ chỗ cho Nội dung 2"/>
          <p:cNvSpPr>
            <a:spLocks noGrp="1"/>
          </p:cNvSpPr>
          <p:nvPr>
            <p:ph idx="1"/>
          </p:nvPr>
        </p:nvSpPr>
        <p:spPr>
          <a:xfrm>
            <a:off x="6927" y="762000"/>
            <a:ext cx="9144000" cy="5943600"/>
          </a:xfrm>
        </p:spPr>
        <p:txBody>
          <a:bodyPr>
            <a:normAutofit/>
          </a:bodyPr>
          <a:lstStyle/>
          <a:p>
            <a:pPr marL="0" indent="0">
              <a:buNone/>
            </a:pPr>
            <a:r>
              <a:rPr lang="en-US" b="1" dirty="0" smtClean="0">
                <a:solidFill>
                  <a:srgbClr val="FF0000"/>
                </a:solidFill>
                <a:latin typeface="Times New Roman" pitchFamily="18" charset="0"/>
                <a:cs typeface="Times New Roman" pitchFamily="18" charset="0"/>
              </a:rPr>
              <a:t>1. </a:t>
            </a:r>
            <a:r>
              <a:rPr lang="en-US" b="1" dirty="0" err="1" smtClean="0">
                <a:solidFill>
                  <a:srgbClr val="FF0000"/>
                </a:solidFill>
                <a:latin typeface="Times New Roman" pitchFamily="18" charset="0"/>
                <a:cs typeface="Times New Roman" pitchFamily="18" charset="0"/>
              </a:rPr>
              <a:t>Nho</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giáo</a:t>
            </a:r>
            <a:endParaRPr lang="en-US" b="1" dirty="0" smtClean="0">
              <a:solidFill>
                <a:srgbClr val="FF0000"/>
              </a:solidFill>
              <a:latin typeface="Times New Roman" pitchFamily="18" charset="0"/>
              <a:cs typeface="Times New Roman" pitchFamily="18" charset="0"/>
            </a:endParaRPr>
          </a:p>
          <a:p>
            <a:pPr marL="0" indent="0">
              <a:buNone/>
            </a:pPr>
            <a:r>
              <a:rPr lang="vi-VN" b="1" dirty="0">
                <a:solidFill>
                  <a:srgbClr val="FF0000"/>
                </a:solidFill>
                <a:latin typeface="Times New Roman" pitchFamily="18" charset="0"/>
                <a:cs typeface="Times New Roman" pitchFamily="18" charset="0"/>
              </a:rPr>
              <a:t>2. Văn học, sử </a:t>
            </a:r>
            <a:r>
              <a:rPr lang="vi-VN" b="1" dirty="0" smtClean="0">
                <a:solidFill>
                  <a:srgbClr val="FF0000"/>
                </a:solidFill>
                <a:latin typeface="Times New Roman" pitchFamily="18" charset="0"/>
                <a:cs typeface="Times New Roman" pitchFamily="18" charset="0"/>
              </a:rPr>
              <a:t>học</a:t>
            </a:r>
            <a:endParaRPr lang="en-US" b="1" dirty="0" smtClean="0">
              <a:solidFill>
                <a:srgbClr val="FF0000"/>
              </a:solidFill>
              <a:latin typeface="Times New Roman" pitchFamily="18" charset="0"/>
              <a:cs typeface="Times New Roman" pitchFamily="18" charset="0"/>
            </a:endParaRPr>
          </a:p>
          <a:p>
            <a:pPr marL="0" indent="0">
              <a:buNone/>
            </a:pP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8491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u="sng" dirty="0" smtClean="0">
                <a:solidFill>
                  <a:srgbClr val="FF0000"/>
                </a:solidFill>
                <a:latin typeface="Times New Roman" pitchFamily="18" charset="0"/>
                <a:cs typeface="Times New Roman" pitchFamily="18" charset="0"/>
              </a:rPr>
              <a:t>THẢO LUẬN NHÓM</a:t>
            </a:r>
            <a:endParaRPr lang="en-US" sz="3600" b="1" u="sng"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r>
              <a:rPr lang="en-US" b="1" dirty="0" smtClean="0">
                <a:solidFill>
                  <a:srgbClr val="FF0000"/>
                </a:solidFill>
                <a:latin typeface="Times New Roman" pitchFamily="18" charset="0"/>
                <a:cs typeface="Times New Roman" pitchFamily="18" charset="0"/>
              </a:rPr>
              <a:t>1.</a:t>
            </a:r>
            <a:r>
              <a:rPr lang="vi-VN" b="1" dirty="0" smtClean="0">
                <a:solidFill>
                  <a:srgbClr val="FF0000"/>
                </a:solidFill>
                <a:latin typeface="Times New Roman" pitchFamily="18" charset="0"/>
                <a:cs typeface="Times New Roman" pitchFamily="18" charset="0"/>
              </a:rPr>
              <a:t> </a:t>
            </a:r>
            <a:r>
              <a:rPr lang="vi-VN" b="1" dirty="0">
                <a:solidFill>
                  <a:srgbClr val="FF0000"/>
                </a:solidFill>
                <a:latin typeface="Times New Roman" pitchFamily="18" charset="0"/>
                <a:cs typeface="Times New Roman" pitchFamily="18" charset="0"/>
              </a:rPr>
              <a:t>Hãy kể tên ba tác giả tiêu biểu của thơ Đường và "tứ đại danh tác" của văn học Trung Quốc.</a:t>
            </a:r>
          </a:p>
          <a:p>
            <a:pPr marL="0" indent="0">
              <a:buNone/>
            </a:pPr>
            <a:r>
              <a:rPr lang="en-US" b="1" dirty="0" smtClean="0">
                <a:solidFill>
                  <a:srgbClr val="FF0000"/>
                </a:solidFill>
                <a:latin typeface="Times New Roman" pitchFamily="18" charset="0"/>
                <a:cs typeface="Times New Roman" pitchFamily="18" charset="0"/>
              </a:rPr>
              <a:t>2. </a:t>
            </a:r>
            <a:r>
              <a:rPr lang="vi-VN" b="1" dirty="0" smtClean="0">
                <a:solidFill>
                  <a:srgbClr val="FF0000"/>
                </a:solidFill>
                <a:latin typeface="Times New Roman" pitchFamily="18" charset="0"/>
                <a:cs typeface="Times New Roman" pitchFamily="18" charset="0"/>
              </a:rPr>
              <a:t>Hãy </a:t>
            </a:r>
            <a:r>
              <a:rPr lang="vi-VN" b="1" dirty="0">
                <a:solidFill>
                  <a:srgbClr val="FF0000"/>
                </a:solidFill>
                <a:latin typeface="Times New Roman" pitchFamily="18" charset="0"/>
                <a:cs typeface="Times New Roman" pitchFamily="18" charset="0"/>
              </a:rPr>
              <a:t>nêu các thành tựu tiêu biểu của sử học Trung Quốc thời phong kiến.</a:t>
            </a:r>
          </a:p>
          <a:p>
            <a:pPr marL="0" indent="0">
              <a:buNone/>
            </a:pPr>
            <a:endParaRPr lang="en-US"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229173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6927"/>
            <a:ext cx="9178636" cy="5029200"/>
          </a:xfrm>
        </p:spPr>
        <p:txBody>
          <a:bodyPr>
            <a:normAutofit lnSpcReduction="10000"/>
          </a:bodyPr>
          <a:lstStyle/>
          <a:p>
            <a:pPr marL="0" indent="0">
              <a:buNone/>
            </a:pPr>
            <a:r>
              <a:rPr lang="en-US" b="1" dirty="0" smtClean="0">
                <a:solidFill>
                  <a:srgbClr val="FF0000"/>
                </a:solidFill>
                <a:latin typeface="Times New Roman" pitchFamily="18" charset="0"/>
                <a:cs typeface="Times New Roman" pitchFamily="18" charset="0"/>
              </a:rPr>
              <a:t>1.</a:t>
            </a:r>
            <a:r>
              <a:rPr lang="vi-VN" b="1" dirty="0" smtClean="0">
                <a:solidFill>
                  <a:srgbClr val="FF0000"/>
                </a:solidFill>
                <a:latin typeface="Times New Roman" pitchFamily="18" charset="0"/>
                <a:cs typeface="Times New Roman" pitchFamily="18" charset="0"/>
              </a:rPr>
              <a:t> </a:t>
            </a:r>
            <a:r>
              <a:rPr lang="vi-VN" b="1" dirty="0">
                <a:solidFill>
                  <a:srgbClr val="FF0000"/>
                </a:solidFill>
                <a:latin typeface="Times New Roman" pitchFamily="18" charset="0"/>
                <a:cs typeface="Times New Roman" pitchFamily="18" charset="0"/>
              </a:rPr>
              <a:t>Hãy kể tên ba tác giả tiêu biểu của thơ Đường và "tứ đại danh tác" của văn học Trung Quốc.</a:t>
            </a:r>
          </a:p>
          <a:p>
            <a:pPr marL="0" indent="0">
              <a:buNone/>
            </a:pPr>
            <a:r>
              <a:rPr lang="vi-VN" dirty="0">
                <a:solidFill>
                  <a:srgbClr val="0033CC"/>
                </a:solidFill>
                <a:latin typeface="Times New Roman" pitchFamily="18" charset="0"/>
                <a:cs typeface="Times New Roman" pitchFamily="18" charset="0"/>
              </a:rPr>
              <a:t>- Ba tác giả tiêu biểu của thơ Đường là Lý Bạch, Đỗ Phủ, Bạch Cư Dị </a:t>
            </a:r>
          </a:p>
          <a:p>
            <a:pPr marL="0" indent="0">
              <a:buNone/>
            </a:pPr>
            <a:r>
              <a:rPr lang="vi-VN" dirty="0">
                <a:solidFill>
                  <a:srgbClr val="0033CC"/>
                </a:solidFill>
                <a:latin typeface="Times New Roman" pitchFamily="18" charset="0"/>
                <a:cs typeface="Times New Roman" pitchFamily="18" charset="0"/>
              </a:rPr>
              <a:t>- "Tứ đại danh tác" của văn học Trung Quốc: </a:t>
            </a:r>
          </a:p>
          <a:p>
            <a:pPr marL="0" indent="0">
              <a:buNone/>
            </a:pPr>
            <a:r>
              <a:rPr lang="en-US" dirty="0">
                <a:solidFill>
                  <a:srgbClr val="0033CC"/>
                </a:solidFill>
                <a:latin typeface="Times New Roman" pitchFamily="18" charset="0"/>
                <a:cs typeface="Times New Roman" pitchFamily="18" charset="0"/>
              </a:rPr>
              <a:t>+ Tam </a:t>
            </a:r>
            <a:r>
              <a:rPr lang="en-US" dirty="0" err="1">
                <a:solidFill>
                  <a:srgbClr val="0033CC"/>
                </a:solidFill>
                <a:latin typeface="Times New Roman" pitchFamily="18" charset="0"/>
                <a:cs typeface="Times New Roman" pitchFamily="18" charset="0"/>
              </a:rPr>
              <a:t>quốc</a:t>
            </a:r>
            <a:r>
              <a:rPr lang="en-US" dirty="0">
                <a:solidFill>
                  <a:srgbClr val="0033CC"/>
                </a:solidFill>
                <a:latin typeface="Times New Roman" pitchFamily="18" charset="0"/>
                <a:cs typeface="Times New Roman" pitchFamily="18" charset="0"/>
              </a:rPr>
              <a:t> </a:t>
            </a:r>
            <a:r>
              <a:rPr lang="en-US" dirty="0" err="1">
                <a:solidFill>
                  <a:srgbClr val="0033CC"/>
                </a:solidFill>
                <a:latin typeface="Times New Roman" pitchFamily="18" charset="0"/>
                <a:cs typeface="Times New Roman" pitchFamily="18" charset="0"/>
              </a:rPr>
              <a:t>diễn</a:t>
            </a:r>
            <a:r>
              <a:rPr lang="en-US" dirty="0">
                <a:solidFill>
                  <a:srgbClr val="0033CC"/>
                </a:solidFill>
                <a:latin typeface="Times New Roman" pitchFamily="18" charset="0"/>
                <a:cs typeface="Times New Roman" pitchFamily="18" charset="0"/>
              </a:rPr>
              <a:t> </a:t>
            </a:r>
            <a:r>
              <a:rPr lang="en-US" dirty="0" err="1">
                <a:solidFill>
                  <a:srgbClr val="0033CC"/>
                </a:solidFill>
                <a:latin typeface="Times New Roman" pitchFamily="18" charset="0"/>
                <a:cs typeface="Times New Roman" pitchFamily="18" charset="0"/>
              </a:rPr>
              <a:t>nghĩa</a:t>
            </a:r>
            <a:r>
              <a:rPr lang="en-US" dirty="0">
                <a:solidFill>
                  <a:srgbClr val="0033CC"/>
                </a:solidFill>
                <a:latin typeface="Times New Roman" pitchFamily="18" charset="0"/>
                <a:cs typeface="Times New Roman" pitchFamily="18" charset="0"/>
              </a:rPr>
              <a:t> </a:t>
            </a:r>
            <a:r>
              <a:rPr lang="en-US" dirty="0" err="1">
                <a:solidFill>
                  <a:srgbClr val="0033CC"/>
                </a:solidFill>
                <a:latin typeface="Times New Roman" pitchFamily="18" charset="0"/>
                <a:cs typeface="Times New Roman" pitchFamily="18" charset="0"/>
              </a:rPr>
              <a:t>của</a:t>
            </a:r>
            <a:r>
              <a:rPr lang="en-US" dirty="0">
                <a:solidFill>
                  <a:srgbClr val="0033CC"/>
                </a:solidFill>
                <a:latin typeface="Times New Roman" pitchFamily="18" charset="0"/>
                <a:cs typeface="Times New Roman" pitchFamily="18" charset="0"/>
              </a:rPr>
              <a:t> La </a:t>
            </a:r>
            <a:r>
              <a:rPr lang="en-US" dirty="0" err="1">
                <a:solidFill>
                  <a:srgbClr val="0033CC"/>
                </a:solidFill>
                <a:latin typeface="Times New Roman" pitchFamily="18" charset="0"/>
                <a:cs typeface="Times New Roman" pitchFamily="18" charset="0"/>
              </a:rPr>
              <a:t>Quán</a:t>
            </a:r>
            <a:r>
              <a:rPr lang="en-US" dirty="0">
                <a:solidFill>
                  <a:srgbClr val="0033CC"/>
                </a:solidFill>
                <a:latin typeface="Times New Roman" pitchFamily="18" charset="0"/>
                <a:cs typeface="Times New Roman" pitchFamily="18" charset="0"/>
              </a:rPr>
              <a:t> </a:t>
            </a:r>
            <a:r>
              <a:rPr lang="en-US" dirty="0" err="1">
                <a:solidFill>
                  <a:srgbClr val="0033CC"/>
                </a:solidFill>
                <a:latin typeface="Times New Roman" pitchFamily="18" charset="0"/>
                <a:cs typeface="Times New Roman" pitchFamily="18" charset="0"/>
              </a:rPr>
              <a:t>Trung</a:t>
            </a:r>
            <a:endParaRPr lang="en-US" dirty="0">
              <a:solidFill>
                <a:srgbClr val="0033CC"/>
              </a:solidFill>
              <a:latin typeface="Times New Roman" pitchFamily="18" charset="0"/>
              <a:cs typeface="Times New Roman" pitchFamily="18" charset="0"/>
            </a:endParaRPr>
          </a:p>
          <a:p>
            <a:pPr marL="0" indent="0">
              <a:buNone/>
            </a:pPr>
            <a:r>
              <a:rPr lang="en-US" dirty="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Thủy</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hử</a:t>
            </a:r>
            <a:r>
              <a:rPr lang="en-US" dirty="0" smtClean="0">
                <a:solidFill>
                  <a:srgbClr val="0033CC"/>
                </a:solidFill>
                <a:latin typeface="Times New Roman" pitchFamily="18" charset="0"/>
                <a:cs typeface="Times New Roman" pitchFamily="18" charset="0"/>
              </a:rPr>
              <a:t> </a:t>
            </a:r>
            <a:r>
              <a:rPr lang="en-US" dirty="0" err="1">
                <a:solidFill>
                  <a:srgbClr val="0033CC"/>
                </a:solidFill>
                <a:latin typeface="Times New Roman" pitchFamily="18" charset="0"/>
                <a:cs typeface="Times New Roman" pitchFamily="18" charset="0"/>
              </a:rPr>
              <a:t>của</a:t>
            </a:r>
            <a:r>
              <a:rPr lang="en-US" dirty="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Thi</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Nại</a:t>
            </a:r>
            <a:r>
              <a:rPr lang="en-US" dirty="0" smtClean="0">
                <a:solidFill>
                  <a:srgbClr val="0033CC"/>
                </a:solidFill>
                <a:latin typeface="Times New Roman" pitchFamily="18" charset="0"/>
                <a:cs typeface="Times New Roman" pitchFamily="18" charset="0"/>
              </a:rPr>
              <a:t> Am</a:t>
            </a:r>
            <a:endParaRPr lang="en-US" dirty="0">
              <a:solidFill>
                <a:srgbClr val="0033CC"/>
              </a:solidFill>
              <a:latin typeface="Times New Roman" pitchFamily="18" charset="0"/>
              <a:cs typeface="Times New Roman" pitchFamily="18" charset="0"/>
            </a:endParaRPr>
          </a:p>
          <a:p>
            <a:pPr marL="0" indent="0">
              <a:buNone/>
            </a:pPr>
            <a:r>
              <a:rPr lang="en-US" dirty="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Tây</a:t>
            </a:r>
            <a:r>
              <a:rPr lang="en-US" dirty="0" smtClean="0">
                <a:solidFill>
                  <a:srgbClr val="0033CC"/>
                </a:solidFill>
                <a:latin typeface="Times New Roman" pitchFamily="18" charset="0"/>
                <a:cs typeface="Times New Roman" pitchFamily="18" charset="0"/>
              </a:rPr>
              <a:t> du </a:t>
            </a:r>
            <a:r>
              <a:rPr lang="en-US" dirty="0" err="1" smtClean="0">
                <a:solidFill>
                  <a:srgbClr val="0033CC"/>
                </a:solidFill>
                <a:latin typeface="Times New Roman" pitchFamily="18" charset="0"/>
                <a:cs typeface="Times New Roman" pitchFamily="18" charset="0"/>
              </a:rPr>
              <a:t>ký</a:t>
            </a:r>
            <a:r>
              <a:rPr lang="en-US" dirty="0" smtClean="0">
                <a:solidFill>
                  <a:srgbClr val="0033CC"/>
                </a:solidFill>
                <a:latin typeface="Times New Roman" pitchFamily="18" charset="0"/>
                <a:cs typeface="Times New Roman" pitchFamily="18" charset="0"/>
              </a:rPr>
              <a:t> </a:t>
            </a:r>
            <a:r>
              <a:rPr lang="en-US" dirty="0" err="1">
                <a:solidFill>
                  <a:srgbClr val="0033CC"/>
                </a:solidFill>
                <a:latin typeface="Times New Roman" pitchFamily="18" charset="0"/>
                <a:cs typeface="Times New Roman" pitchFamily="18" charset="0"/>
              </a:rPr>
              <a:t>của</a:t>
            </a:r>
            <a:r>
              <a:rPr lang="en-US" dirty="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Ngô</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Thừa</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Ân</a:t>
            </a:r>
            <a:endParaRPr lang="en-US" dirty="0">
              <a:solidFill>
                <a:srgbClr val="0033CC"/>
              </a:solidFill>
              <a:latin typeface="Times New Roman" pitchFamily="18" charset="0"/>
              <a:cs typeface="Times New Roman" pitchFamily="18" charset="0"/>
            </a:endParaRPr>
          </a:p>
          <a:p>
            <a:pPr marL="0" indent="0">
              <a:buNone/>
            </a:pPr>
            <a:r>
              <a:rPr lang="en-US" dirty="0">
                <a:solidFill>
                  <a:srgbClr val="0033CC"/>
                </a:solidFill>
                <a:latin typeface="Times New Roman" pitchFamily="18" charset="0"/>
                <a:cs typeface="Times New Roman" pitchFamily="18" charset="0"/>
              </a:rPr>
              <a:t>+ </a:t>
            </a:r>
            <a:r>
              <a:rPr lang="en-US" dirty="0" err="1">
                <a:solidFill>
                  <a:srgbClr val="0033CC"/>
                </a:solidFill>
                <a:latin typeface="Times New Roman" pitchFamily="18" charset="0"/>
                <a:cs typeface="Times New Roman" pitchFamily="18" charset="0"/>
              </a:rPr>
              <a:t>Hồng</a:t>
            </a:r>
            <a:r>
              <a:rPr lang="en-US" dirty="0">
                <a:solidFill>
                  <a:srgbClr val="0033CC"/>
                </a:solidFill>
                <a:latin typeface="Times New Roman" pitchFamily="18" charset="0"/>
                <a:cs typeface="Times New Roman" pitchFamily="18" charset="0"/>
              </a:rPr>
              <a:t> </a:t>
            </a:r>
            <a:r>
              <a:rPr lang="en-US" dirty="0" err="1">
                <a:solidFill>
                  <a:srgbClr val="0033CC"/>
                </a:solidFill>
                <a:latin typeface="Times New Roman" pitchFamily="18" charset="0"/>
                <a:cs typeface="Times New Roman" pitchFamily="18" charset="0"/>
              </a:rPr>
              <a:t>lâu</a:t>
            </a:r>
            <a:r>
              <a:rPr lang="en-US" dirty="0">
                <a:solidFill>
                  <a:srgbClr val="0033CC"/>
                </a:solidFill>
                <a:latin typeface="Times New Roman" pitchFamily="18" charset="0"/>
                <a:cs typeface="Times New Roman" pitchFamily="18" charset="0"/>
              </a:rPr>
              <a:t> </a:t>
            </a:r>
            <a:r>
              <a:rPr lang="en-US" dirty="0" err="1">
                <a:solidFill>
                  <a:srgbClr val="0033CC"/>
                </a:solidFill>
                <a:latin typeface="Times New Roman" pitchFamily="18" charset="0"/>
                <a:cs typeface="Times New Roman" pitchFamily="18" charset="0"/>
              </a:rPr>
              <a:t>mộng</a:t>
            </a:r>
            <a:r>
              <a:rPr lang="en-US" dirty="0">
                <a:solidFill>
                  <a:srgbClr val="0033CC"/>
                </a:solidFill>
                <a:latin typeface="Times New Roman" pitchFamily="18" charset="0"/>
                <a:cs typeface="Times New Roman" pitchFamily="18" charset="0"/>
              </a:rPr>
              <a:t> </a:t>
            </a:r>
            <a:r>
              <a:rPr lang="en-US" dirty="0" err="1">
                <a:solidFill>
                  <a:srgbClr val="0033CC"/>
                </a:solidFill>
                <a:latin typeface="Times New Roman" pitchFamily="18" charset="0"/>
                <a:cs typeface="Times New Roman" pitchFamily="18" charset="0"/>
              </a:rPr>
              <a:t>của</a:t>
            </a:r>
            <a:r>
              <a:rPr lang="en-US" dirty="0">
                <a:solidFill>
                  <a:srgbClr val="0033CC"/>
                </a:solidFill>
                <a:latin typeface="Times New Roman" pitchFamily="18" charset="0"/>
                <a:cs typeface="Times New Roman" pitchFamily="18" charset="0"/>
              </a:rPr>
              <a:t> </a:t>
            </a:r>
            <a:r>
              <a:rPr lang="en-US" dirty="0" err="1">
                <a:solidFill>
                  <a:srgbClr val="0033CC"/>
                </a:solidFill>
                <a:latin typeface="Times New Roman" pitchFamily="18" charset="0"/>
                <a:cs typeface="Times New Roman" pitchFamily="18" charset="0"/>
              </a:rPr>
              <a:t>Tào</a:t>
            </a:r>
            <a:r>
              <a:rPr lang="en-US" dirty="0">
                <a:solidFill>
                  <a:srgbClr val="0033CC"/>
                </a:solidFill>
                <a:latin typeface="Times New Roman" pitchFamily="18" charset="0"/>
                <a:cs typeface="Times New Roman" pitchFamily="18" charset="0"/>
              </a:rPr>
              <a:t> </a:t>
            </a:r>
            <a:r>
              <a:rPr lang="en-US" dirty="0" err="1">
                <a:solidFill>
                  <a:srgbClr val="0033CC"/>
                </a:solidFill>
                <a:latin typeface="Times New Roman" pitchFamily="18" charset="0"/>
                <a:cs typeface="Times New Roman" pitchFamily="18" charset="0"/>
              </a:rPr>
              <a:t>Tuyết</a:t>
            </a:r>
            <a:r>
              <a:rPr lang="en-US" dirty="0">
                <a:solidFill>
                  <a:srgbClr val="0033CC"/>
                </a:solidFill>
                <a:latin typeface="Times New Roman" pitchFamily="18" charset="0"/>
                <a:cs typeface="Times New Roman" pitchFamily="18" charset="0"/>
              </a:rPr>
              <a:t> </a:t>
            </a:r>
            <a:r>
              <a:rPr lang="en-US" dirty="0" err="1">
                <a:solidFill>
                  <a:srgbClr val="0033CC"/>
                </a:solidFill>
                <a:latin typeface="Times New Roman" pitchFamily="18" charset="0"/>
                <a:cs typeface="Times New Roman" pitchFamily="18" charset="0"/>
              </a:rPr>
              <a:t>Cần</a:t>
            </a:r>
            <a:endParaRPr lang="en-US" dirty="0">
              <a:solidFill>
                <a:srgbClr val="0033CC"/>
              </a:solidFill>
              <a:latin typeface="Times New Roman" pitchFamily="18" charset="0"/>
              <a:cs typeface="Times New Roman" pitchFamily="18" charset="0"/>
            </a:endParaRPr>
          </a:p>
          <a:p>
            <a:pPr marL="0" indent="0">
              <a:buNone/>
            </a:pPr>
            <a:endParaRPr lang="en-US" dirty="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pPr marL="0" indent="0">
              <a:buNone/>
            </a:pPr>
            <a:endParaRPr lang="en-US" dirty="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251311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62345" y="0"/>
            <a:ext cx="9178636" cy="5029200"/>
          </a:xfrm>
        </p:spPr>
        <p:txBody>
          <a:bodyPr/>
          <a:lstStyle/>
          <a:p>
            <a:pPr marL="0" indent="0">
              <a:buNone/>
            </a:pPr>
            <a:r>
              <a:rPr lang="en-US" b="1" dirty="0" smtClean="0">
                <a:solidFill>
                  <a:srgbClr val="FF0000"/>
                </a:solidFill>
                <a:latin typeface="Times New Roman" pitchFamily="18" charset="0"/>
                <a:cs typeface="Times New Roman" pitchFamily="18" charset="0"/>
              </a:rPr>
              <a:t>2. </a:t>
            </a:r>
            <a:r>
              <a:rPr lang="vi-VN" b="1" dirty="0" smtClean="0">
                <a:solidFill>
                  <a:srgbClr val="FF0000"/>
                </a:solidFill>
                <a:latin typeface="Times New Roman" pitchFamily="18" charset="0"/>
                <a:cs typeface="Times New Roman" pitchFamily="18" charset="0"/>
              </a:rPr>
              <a:t>Hãy </a:t>
            </a:r>
            <a:r>
              <a:rPr lang="vi-VN" b="1" dirty="0">
                <a:solidFill>
                  <a:srgbClr val="FF0000"/>
                </a:solidFill>
                <a:latin typeface="Times New Roman" pitchFamily="18" charset="0"/>
                <a:cs typeface="Times New Roman" pitchFamily="18" charset="0"/>
              </a:rPr>
              <a:t>nêu các thành tựu tiêu biểu của sử học Trung Quốc thời phong kiến</a:t>
            </a:r>
            <a:r>
              <a:rPr lang="vi-VN" b="1" dirty="0" smtClean="0">
                <a:solidFill>
                  <a:srgbClr val="FF0000"/>
                </a:solidFill>
                <a:latin typeface="Times New Roman" pitchFamily="18" charset="0"/>
                <a:cs typeface="Times New Roman" pitchFamily="18" charset="0"/>
              </a:rPr>
              <a:t>.</a:t>
            </a:r>
            <a:endParaRPr lang="en-US" b="1" dirty="0" smtClean="0">
              <a:solidFill>
                <a:srgbClr val="FF0000"/>
              </a:solidFill>
              <a:latin typeface="Times New Roman" pitchFamily="18" charset="0"/>
              <a:cs typeface="Times New Roman" pitchFamily="18" charset="0"/>
            </a:endParaRPr>
          </a:p>
          <a:p>
            <a:pPr marL="0" indent="0" algn="just">
              <a:buNone/>
            </a:pPr>
            <a:r>
              <a:rPr lang="vi-VN" dirty="0">
                <a:solidFill>
                  <a:srgbClr val="0033CC"/>
                </a:solidFill>
                <a:latin typeface="Times New Roman" pitchFamily="18" charset="0"/>
                <a:cs typeface="Times New Roman" pitchFamily="18" charset="0"/>
              </a:rPr>
              <a:t>- Các thành tựu tiêu biểu của sử học Trung Quốc thời phong kiến: các quan chép sử của Trung Quốc đã ghi chép, biên soạn được nhiều bộ sử đồ sộ </a:t>
            </a:r>
            <a:r>
              <a:rPr lang="vi-VN" b="1" dirty="0">
                <a:solidFill>
                  <a:srgbClr val="0033CC"/>
                </a:solidFill>
                <a:latin typeface="Times New Roman" pitchFamily="18" charset="0"/>
                <a:cs typeface="Times New Roman" pitchFamily="18" charset="0"/>
              </a:rPr>
              <a:t>như "Sử ký" của Tư Mã Thiên, Hán Thư, Đường Thư, Tống Sử, Minh Sử</a:t>
            </a:r>
            <a:r>
              <a:rPr lang="vi-VN" b="1" dirty="0" smtClean="0">
                <a:solidFill>
                  <a:srgbClr val="0033CC"/>
                </a:solidFill>
                <a:latin typeface="Times New Roman" pitchFamily="18" charset="0"/>
                <a:cs typeface="Times New Roman" pitchFamily="18" charset="0"/>
              </a:rPr>
              <a:t>,..</a:t>
            </a:r>
            <a:r>
              <a:rPr lang="vi-VN" dirty="0" smtClean="0">
                <a:solidFill>
                  <a:srgbClr val="0033CC"/>
                </a:solidFill>
                <a:latin typeface="Times New Roman" pitchFamily="18" charset="0"/>
                <a:cs typeface="Times New Roman" pitchFamily="18" charset="0"/>
              </a:rPr>
              <a:t>.và </a:t>
            </a:r>
            <a:r>
              <a:rPr lang="vi-VN" dirty="0">
                <a:solidFill>
                  <a:srgbClr val="0033CC"/>
                </a:solidFill>
                <a:latin typeface="Times New Roman" pitchFamily="18" charset="0"/>
                <a:cs typeface="Times New Roman" pitchFamily="18" charset="0"/>
              </a:rPr>
              <a:t>những bộ bách khoa đồ sộ thời Minh - Thanh như Vĩnh Lạc đại điển, Tứ khố toàn thư.</a:t>
            </a:r>
          </a:p>
          <a:p>
            <a:pPr marL="0" indent="0">
              <a:buNone/>
            </a:pPr>
            <a:endParaRPr lang="en-US" dirty="0" smtClean="0">
              <a:solidFill>
                <a:srgbClr val="FF0000"/>
              </a:solidFill>
              <a:latin typeface="Times New Roman" pitchFamily="18" charset="0"/>
              <a:cs typeface="Times New Roman" pitchFamily="18" charset="0"/>
            </a:endParaRPr>
          </a:p>
          <a:p>
            <a:pPr marL="0" indent="0">
              <a:buNone/>
            </a:pPr>
            <a:endParaRPr lang="en-US" dirty="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pPr marL="0" indent="0">
              <a:buNone/>
            </a:pPr>
            <a:endParaRPr lang="en-US" dirty="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70513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0"/>
            <a:ext cx="9448800" cy="6068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êu đề 1"/>
          <p:cNvSpPr txBox="1">
            <a:spLocks/>
          </p:cNvSpPr>
          <p:nvPr/>
        </p:nvSpPr>
        <p:spPr>
          <a:xfrm>
            <a:off x="13854" y="6096000"/>
            <a:ext cx="9137073"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smtClean="0">
                <a:solidFill>
                  <a:srgbClr val="FF0000"/>
                </a:solidFill>
                <a:latin typeface="Times New Roman" pitchFamily="18" charset="0"/>
                <a:cs typeface="Times New Roman" pitchFamily="18" charset="0"/>
              </a:rPr>
              <a:t>Tơ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lụa</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408713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838200"/>
          </a:xfrm>
        </p:spPr>
        <p:txBody>
          <a:bodyPr>
            <a:normAutofit/>
          </a:bodyPr>
          <a:lstStyle/>
          <a:p>
            <a:r>
              <a:rPr lang="en-US" sz="2400" b="1" dirty="0" smtClean="0">
                <a:solidFill>
                  <a:srgbClr val="FF0000"/>
                </a:solidFill>
                <a:latin typeface="Times New Roman" pitchFamily="18" charset="0"/>
                <a:cs typeface="Times New Roman" pitchFamily="18" charset="0"/>
              </a:rPr>
              <a:t>BÀI </a:t>
            </a:r>
            <a:r>
              <a:rPr lang="en-US" sz="2400" b="1" dirty="0">
                <a:solidFill>
                  <a:srgbClr val="FF0000"/>
                </a:solidFill>
                <a:latin typeface="Times New Roman" pitchFamily="18" charset="0"/>
                <a:cs typeface="Times New Roman" pitchFamily="18" charset="0"/>
              </a:rPr>
              <a:t>7. CÁC THÀNH TỰU VĂN HÓA CHỦ YẾU CỦA TRUNG QUỐC TỪ THẾ KỈ VII ĐẾN GIỮA THẾ KỈ XIX</a:t>
            </a:r>
          </a:p>
        </p:txBody>
      </p:sp>
      <p:sp>
        <p:nvSpPr>
          <p:cNvPr id="3" name="Nơi giữ chỗ cho Nội dung 2"/>
          <p:cNvSpPr>
            <a:spLocks noGrp="1"/>
          </p:cNvSpPr>
          <p:nvPr>
            <p:ph idx="1"/>
          </p:nvPr>
        </p:nvSpPr>
        <p:spPr>
          <a:xfrm>
            <a:off x="6927" y="762000"/>
            <a:ext cx="9144000" cy="6096000"/>
          </a:xfrm>
        </p:spPr>
        <p:txBody>
          <a:bodyPr>
            <a:normAutofit/>
          </a:bodyPr>
          <a:lstStyle/>
          <a:p>
            <a:pPr marL="0" indent="0" algn="just">
              <a:buNone/>
            </a:pPr>
            <a:r>
              <a:rPr lang="vi-VN" b="1" dirty="0" smtClean="0">
                <a:solidFill>
                  <a:srgbClr val="FF0000"/>
                </a:solidFill>
                <a:latin typeface="Times New Roman" pitchFamily="18" charset="0"/>
                <a:cs typeface="Times New Roman" pitchFamily="18" charset="0"/>
              </a:rPr>
              <a:t>2</a:t>
            </a:r>
            <a:r>
              <a:rPr lang="vi-VN" b="1" dirty="0">
                <a:solidFill>
                  <a:srgbClr val="FF0000"/>
                </a:solidFill>
                <a:latin typeface="Times New Roman" pitchFamily="18" charset="0"/>
                <a:cs typeface="Times New Roman" pitchFamily="18" charset="0"/>
              </a:rPr>
              <a:t>. Văn học, sử </a:t>
            </a:r>
            <a:r>
              <a:rPr lang="vi-VN" b="1" dirty="0" smtClean="0">
                <a:solidFill>
                  <a:srgbClr val="FF0000"/>
                </a:solidFill>
                <a:latin typeface="Times New Roman" pitchFamily="18" charset="0"/>
                <a:cs typeface="Times New Roman" pitchFamily="18" charset="0"/>
              </a:rPr>
              <a:t>học</a:t>
            </a:r>
            <a:endParaRPr lang="en-US" b="1" dirty="0" smtClean="0">
              <a:solidFill>
                <a:srgbClr val="FF0000"/>
              </a:solidFill>
              <a:latin typeface="Times New Roman" pitchFamily="18" charset="0"/>
              <a:cs typeface="Times New Roman" pitchFamily="18" charset="0"/>
            </a:endParaRPr>
          </a:p>
          <a:p>
            <a:pPr marL="0" indent="0" algn="just">
              <a:buNone/>
            </a:pP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Văn</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học</a:t>
            </a:r>
            <a:r>
              <a:rPr lang="en-US" b="1"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Ba </a:t>
            </a:r>
            <a:r>
              <a:rPr lang="vi-VN" dirty="0">
                <a:solidFill>
                  <a:srgbClr val="0033CC"/>
                </a:solidFill>
                <a:latin typeface="Times New Roman" pitchFamily="18" charset="0"/>
                <a:cs typeface="Times New Roman" pitchFamily="18" charset="0"/>
              </a:rPr>
              <a:t>tác giả tiêu biểu của thơ Đường là Lý Bạch, Đỗ Phủ, Bạch Cư Dị </a:t>
            </a:r>
          </a:p>
          <a:p>
            <a:pPr marL="0" indent="0" algn="just">
              <a:buNone/>
            </a:pPr>
            <a:r>
              <a:rPr lang="vi-VN" dirty="0" smtClean="0">
                <a:solidFill>
                  <a:srgbClr val="0033CC"/>
                </a:solidFill>
                <a:latin typeface="Times New Roman" pitchFamily="18" charset="0"/>
                <a:cs typeface="Times New Roman" pitchFamily="18" charset="0"/>
              </a:rPr>
              <a:t>-</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Các</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tác</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phẩm</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nổi</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tiếng</a:t>
            </a:r>
            <a:r>
              <a:rPr lang="en-US" dirty="0" smtClean="0">
                <a:solidFill>
                  <a:srgbClr val="0033CC"/>
                </a:solidFill>
                <a:latin typeface="Times New Roman" pitchFamily="18" charset="0"/>
                <a:cs typeface="Times New Roman" pitchFamily="18" charset="0"/>
              </a:rPr>
              <a:t>:</a:t>
            </a:r>
            <a:endParaRPr lang="vi-VN" dirty="0">
              <a:solidFill>
                <a:srgbClr val="0033CC"/>
              </a:solidFill>
              <a:latin typeface="Times New Roman" pitchFamily="18" charset="0"/>
              <a:cs typeface="Times New Roman" pitchFamily="18" charset="0"/>
            </a:endParaRPr>
          </a:p>
          <a:p>
            <a:pPr marL="0" indent="0" algn="just">
              <a:buNone/>
            </a:pPr>
            <a:r>
              <a:rPr lang="vi-VN" dirty="0">
                <a:solidFill>
                  <a:srgbClr val="0033CC"/>
                </a:solidFill>
                <a:latin typeface="Times New Roman" pitchFamily="18" charset="0"/>
                <a:cs typeface="Times New Roman" pitchFamily="18" charset="0"/>
              </a:rPr>
              <a:t>+ Tam quốc diễn nghĩa của La Quán Trung</a:t>
            </a:r>
          </a:p>
          <a:p>
            <a:pPr marL="0" indent="0" algn="just">
              <a:buNone/>
            </a:pPr>
            <a:r>
              <a:rPr lang="vi-VN" dirty="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Thủy</a:t>
            </a: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hử </a:t>
            </a:r>
            <a:r>
              <a:rPr lang="vi-VN" dirty="0">
                <a:solidFill>
                  <a:srgbClr val="0033CC"/>
                </a:solidFill>
                <a:latin typeface="Times New Roman" pitchFamily="18" charset="0"/>
                <a:cs typeface="Times New Roman" pitchFamily="18" charset="0"/>
              </a:rPr>
              <a:t>của </a:t>
            </a:r>
            <a:r>
              <a:rPr lang="vi-VN" dirty="0" smtClean="0">
                <a:solidFill>
                  <a:srgbClr val="0033CC"/>
                </a:solidFill>
                <a:latin typeface="Times New Roman" pitchFamily="18" charset="0"/>
                <a:cs typeface="Times New Roman" pitchFamily="18" charset="0"/>
              </a:rPr>
              <a:t>Thi</a:t>
            </a: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Nại</a:t>
            </a: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Am</a:t>
            </a:r>
            <a:endParaRPr lang="vi-VN" dirty="0">
              <a:solidFill>
                <a:srgbClr val="0033CC"/>
              </a:solidFill>
              <a:latin typeface="Times New Roman" pitchFamily="18" charset="0"/>
              <a:cs typeface="Times New Roman" pitchFamily="18" charset="0"/>
            </a:endParaRPr>
          </a:p>
          <a:p>
            <a:pPr marL="0" indent="0" algn="just">
              <a:buNone/>
            </a:pPr>
            <a:r>
              <a:rPr lang="vi-VN" dirty="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Tây</a:t>
            </a: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du</a:t>
            </a: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ký </a:t>
            </a:r>
            <a:r>
              <a:rPr lang="vi-VN" dirty="0">
                <a:solidFill>
                  <a:srgbClr val="0033CC"/>
                </a:solidFill>
                <a:latin typeface="Times New Roman" pitchFamily="18" charset="0"/>
                <a:cs typeface="Times New Roman" pitchFamily="18" charset="0"/>
              </a:rPr>
              <a:t>của </a:t>
            </a:r>
            <a:r>
              <a:rPr lang="vi-VN" dirty="0" smtClean="0">
                <a:solidFill>
                  <a:srgbClr val="0033CC"/>
                </a:solidFill>
                <a:latin typeface="Times New Roman" pitchFamily="18" charset="0"/>
                <a:cs typeface="Times New Roman" pitchFamily="18" charset="0"/>
              </a:rPr>
              <a:t>Ngô</a:t>
            </a: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Thừa</a:t>
            </a: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Ân</a:t>
            </a:r>
            <a:endParaRPr lang="vi-VN" dirty="0">
              <a:solidFill>
                <a:srgbClr val="0033CC"/>
              </a:solidFill>
              <a:latin typeface="Times New Roman" pitchFamily="18" charset="0"/>
              <a:cs typeface="Times New Roman" pitchFamily="18" charset="0"/>
            </a:endParaRPr>
          </a:p>
          <a:p>
            <a:pPr marL="0" indent="0" algn="just">
              <a:buNone/>
            </a:pPr>
            <a:r>
              <a:rPr lang="vi-VN" dirty="0">
                <a:solidFill>
                  <a:srgbClr val="0033CC"/>
                </a:solidFill>
                <a:latin typeface="Times New Roman" pitchFamily="18" charset="0"/>
                <a:cs typeface="Times New Roman" pitchFamily="18" charset="0"/>
              </a:rPr>
              <a:t>+ Hồng lâu mộng của Tào Tuyết </a:t>
            </a:r>
            <a:r>
              <a:rPr lang="vi-VN" dirty="0" smtClean="0">
                <a:solidFill>
                  <a:srgbClr val="0033CC"/>
                </a:solidFill>
                <a:latin typeface="Times New Roman" pitchFamily="18" charset="0"/>
                <a:cs typeface="Times New Roman" pitchFamily="18" charset="0"/>
              </a:rPr>
              <a:t>Cần</a:t>
            </a:r>
            <a:endParaRPr lang="en-US" dirty="0" smtClean="0">
              <a:solidFill>
                <a:srgbClr val="0033CC"/>
              </a:solidFill>
              <a:latin typeface="Times New Roman" pitchFamily="18" charset="0"/>
              <a:cs typeface="Times New Roman" pitchFamily="18" charset="0"/>
            </a:endParaRPr>
          </a:p>
          <a:p>
            <a:pPr marL="0" indent="0" algn="just">
              <a:buNone/>
            </a:pPr>
            <a:r>
              <a:rPr lang="en-US" b="1" dirty="0" smtClean="0">
                <a:solidFill>
                  <a:srgbClr val="0033CC"/>
                </a:solidFill>
                <a:latin typeface="Times New Roman" pitchFamily="18" charset="0"/>
                <a:cs typeface="Times New Roman" pitchFamily="18" charset="0"/>
              </a:rPr>
              <a:t>- </a:t>
            </a:r>
            <a:r>
              <a:rPr lang="vi-VN" b="1" dirty="0" smtClean="0">
                <a:solidFill>
                  <a:srgbClr val="0033CC"/>
                </a:solidFill>
                <a:latin typeface="Times New Roman" pitchFamily="18" charset="0"/>
                <a:cs typeface="Times New Roman" pitchFamily="18" charset="0"/>
              </a:rPr>
              <a:t>Sử </a:t>
            </a:r>
            <a:r>
              <a:rPr lang="vi-VN" b="1" dirty="0">
                <a:solidFill>
                  <a:srgbClr val="0033CC"/>
                </a:solidFill>
                <a:latin typeface="Times New Roman" pitchFamily="18" charset="0"/>
                <a:cs typeface="Times New Roman" pitchFamily="18" charset="0"/>
              </a:rPr>
              <a:t>học :  </a:t>
            </a:r>
            <a:r>
              <a:rPr lang="vi-VN" dirty="0">
                <a:solidFill>
                  <a:srgbClr val="0033CC"/>
                </a:solidFill>
                <a:latin typeface="Times New Roman" pitchFamily="18" charset="0"/>
                <a:cs typeface="Times New Roman" pitchFamily="18" charset="0"/>
              </a:rPr>
              <a:t>"Sử ký" của Tư Mã Thiên,  Hán Thư, Đường</a:t>
            </a:r>
            <a:r>
              <a:rPr lang="vi-VN" sz="2800" dirty="0">
                <a:solidFill>
                  <a:srgbClr val="0033CC"/>
                </a:solidFill>
                <a:latin typeface="Times New Roman" pitchFamily="18" charset="0"/>
                <a:cs typeface="Times New Roman" pitchFamily="18" charset="0"/>
              </a:rPr>
              <a:t> Thư, Tống Sử, Minh Sử, Vĩnh Lạc đại điển, Tứ khố toàn thư.</a:t>
            </a:r>
            <a:endParaRPr lang="en-US" sz="2800" dirty="0">
              <a:solidFill>
                <a:srgbClr val="0033CC"/>
              </a:solidFill>
              <a:latin typeface="Times New Roman" pitchFamily="18" charset="0"/>
              <a:cs typeface="Times New Roman" pitchFamily="18" charset="0"/>
            </a:endParaRPr>
          </a:p>
          <a:p>
            <a:pPr marL="0" indent="0" algn="just">
              <a:buNone/>
            </a:pPr>
            <a:endParaRPr lang="vi-VN" sz="2800" dirty="0">
              <a:solidFill>
                <a:srgbClr val="0033CC"/>
              </a:solidFill>
              <a:latin typeface="Times New Roman" pitchFamily="18" charset="0"/>
              <a:cs typeface="Times New Roman" pitchFamily="18" charset="0"/>
            </a:endParaRPr>
          </a:p>
          <a:p>
            <a:pPr marL="0" indent="0">
              <a:buNone/>
            </a:pPr>
            <a:endParaRPr lang="vi-VN"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9986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838200"/>
          </a:xfrm>
        </p:spPr>
        <p:txBody>
          <a:bodyPr>
            <a:normAutofit/>
          </a:bodyPr>
          <a:lstStyle/>
          <a:p>
            <a:r>
              <a:rPr lang="en-US" sz="2400" b="1" dirty="0" smtClean="0">
                <a:solidFill>
                  <a:srgbClr val="FF0000"/>
                </a:solidFill>
                <a:latin typeface="Times New Roman" pitchFamily="18" charset="0"/>
                <a:cs typeface="Times New Roman" pitchFamily="18" charset="0"/>
              </a:rPr>
              <a:t>BÀI </a:t>
            </a:r>
            <a:r>
              <a:rPr lang="en-US" sz="2400" b="1" dirty="0">
                <a:solidFill>
                  <a:srgbClr val="FF0000"/>
                </a:solidFill>
                <a:latin typeface="Times New Roman" pitchFamily="18" charset="0"/>
                <a:cs typeface="Times New Roman" pitchFamily="18" charset="0"/>
              </a:rPr>
              <a:t>7. CÁC THÀNH TỰU VĂN HÓA CHỦ YẾU CỦA TRUNG QUỐC TỪ THẾ KỈ VII ĐẾN GIỮA THẾ KỈ XIX</a:t>
            </a:r>
          </a:p>
        </p:txBody>
      </p:sp>
      <p:sp>
        <p:nvSpPr>
          <p:cNvPr id="3" name="Nơi giữ chỗ cho Nội dung 2"/>
          <p:cNvSpPr>
            <a:spLocks noGrp="1"/>
          </p:cNvSpPr>
          <p:nvPr>
            <p:ph idx="1"/>
          </p:nvPr>
        </p:nvSpPr>
        <p:spPr>
          <a:xfrm>
            <a:off x="6927" y="762000"/>
            <a:ext cx="9144000" cy="5943600"/>
          </a:xfrm>
        </p:spPr>
        <p:txBody>
          <a:bodyPr>
            <a:normAutofit/>
          </a:bodyPr>
          <a:lstStyle/>
          <a:p>
            <a:pPr marL="0" indent="0">
              <a:buNone/>
            </a:pPr>
            <a:r>
              <a:rPr lang="en-US" b="1" dirty="0" smtClean="0">
                <a:solidFill>
                  <a:srgbClr val="FF0000"/>
                </a:solidFill>
                <a:latin typeface="Times New Roman" pitchFamily="18" charset="0"/>
                <a:cs typeface="Times New Roman" pitchFamily="18" charset="0"/>
              </a:rPr>
              <a:t>1. </a:t>
            </a:r>
            <a:r>
              <a:rPr lang="en-US" b="1" dirty="0" err="1" smtClean="0">
                <a:solidFill>
                  <a:srgbClr val="FF0000"/>
                </a:solidFill>
                <a:latin typeface="Times New Roman" pitchFamily="18" charset="0"/>
                <a:cs typeface="Times New Roman" pitchFamily="18" charset="0"/>
              </a:rPr>
              <a:t>Nho</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giáo</a:t>
            </a:r>
            <a:endParaRPr lang="en-US" b="1" dirty="0" smtClean="0">
              <a:solidFill>
                <a:srgbClr val="FF0000"/>
              </a:solidFill>
              <a:latin typeface="Times New Roman" pitchFamily="18" charset="0"/>
              <a:cs typeface="Times New Roman" pitchFamily="18" charset="0"/>
            </a:endParaRPr>
          </a:p>
          <a:p>
            <a:pPr marL="0" indent="0">
              <a:buNone/>
            </a:pPr>
            <a:r>
              <a:rPr lang="vi-VN" b="1" dirty="0">
                <a:solidFill>
                  <a:srgbClr val="FF0000"/>
                </a:solidFill>
                <a:latin typeface="Times New Roman" pitchFamily="18" charset="0"/>
                <a:cs typeface="Times New Roman" pitchFamily="18" charset="0"/>
              </a:rPr>
              <a:t>2. Văn học, sử học</a:t>
            </a:r>
          </a:p>
          <a:p>
            <a:pPr marL="0" indent="0">
              <a:buNone/>
            </a:pPr>
            <a:r>
              <a:rPr lang="vi-VN" b="1" dirty="0">
                <a:solidFill>
                  <a:srgbClr val="FF0000"/>
                </a:solidFill>
                <a:latin typeface="Times New Roman" pitchFamily="18" charset="0"/>
                <a:cs typeface="Times New Roman" pitchFamily="18" charset="0"/>
              </a:rPr>
              <a:t>3. Kiến trúc, điêu khắc, hội họa</a:t>
            </a:r>
          </a:p>
          <a:p>
            <a:pPr marL="0" indent="0">
              <a:buNone/>
            </a:pPr>
            <a:endParaRPr lang="en-US" dirty="0" smtClean="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81811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3641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êu đề 1"/>
          <p:cNvSpPr txBox="1">
            <a:spLocks/>
          </p:cNvSpPr>
          <p:nvPr/>
        </p:nvSpPr>
        <p:spPr>
          <a:xfrm>
            <a:off x="0" y="6248400"/>
            <a:ext cx="91440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latin typeface="Times New Roman" pitchFamily="18" charset="0"/>
                <a:cs typeface="Times New Roman" pitchFamily="18" charset="0"/>
              </a:rPr>
              <a:t>Chùa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Thiên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Ninh</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61586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êu đề 1"/>
          <p:cNvSpPr txBox="1">
            <a:spLocks/>
          </p:cNvSpPr>
          <p:nvPr/>
        </p:nvSpPr>
        <p:spPr>
          <a:xfrm>
            <a:off x="0" y="6400800"/>
            <a:ext cx="9144000" cy="4572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latin typeface="Times New Roman" pitchFamily="18" charset="0"/>
                <a:cs typeface="Times New Roman" pitchFamily="18" charset="0"/>
              </a:rPr>
              <a:t>Thập</a:t>
            </a:r>
            <a:r>
              <a:rPr lang="en-US" sz="3200" b="1" dirty="0" smtClean="0">
                <a:solidFill>
                  <a:srgbClr val="FF0000"/>
                </a:solidFill>
                <a:latin typeface="Times New Roman" pitchFamily="18" charset="0"/>
                <a:cs typeface="Times New Roman" pitchFamily="18" charset="0"/>
              </a:rPr>
              <a:t> Tam </a:t>
            </a:r>
            <a:r>
              <a:rPr lang="en-US" sz="3200" b="1" dirty="0" err="1" smtClean="0">
                <a:solidFill>
                  <a:srgbClr val="FF0000"/>
                </a:solidFill>
                <a:latin typeface="Times New Roman" pitchFamily="18" charset="0"/>
                <a:cs typeface="Times New Roman" pitchFamily="18" charset="0"/>
              </a:rPr>
              <a:t>Lăng</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603285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107442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9311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10058400" cy="754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13232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99060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31406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9906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êu đề 1"/>
          <p:cNvSpPr txBox="1">
            <a:spLocks/>
          </p:cNvSpPr>
          <p:nvPr/>
        </p:nvSpPr>
        <p:spPr>
          <a:xfrm>
            <a:off x="0" y="6096000"/>
            <a:ext cx="91440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latin typeface="Times New Roman" pitchFamily="18" charset="0"/>
                <a:cs typeface="Times New Roman" pitchFamily="18" charset="0"/>
              </a:rPr>
              <a:t>Tượng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Phật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núi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Lạc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Sơn-Tứ</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Xuyên</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988157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0"/>
            <a:ext cx="9575831"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6647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799" y="-228600"/>
            <a:ext cx="96012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252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99822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êu đề 1"/>
          <p:cNvSpPr txBox="1">
            <a:spLocks/>
          </p:cNvSpPr>
          <p:nvPr/>
        </p:nvSpPr>
        <p:spPr>
          <a:xfrm>
            <a:off x="13854" y="6172200"/>
            <a:ext cx="913707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smtClean="0">
                <a:solidFill>
                  <a:srgbClr val="FF0000"/>
                </a:solidFill>
                <a:latin typeface="Times New Roman" pitchFamily="18" charset="0"/>
                <a:cs typeface="Times New Roman" pitchFamily="18" charset="0"/>
              </a:rPr>
              <a:t>Làm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giấy</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581277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533400"/>
            <a:ext cx="6019800" cy="754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38639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u="sng" dirty="0" smtClean="0">
                <a:solidFill>
                  <a:srgbClr val="FF0000"/>
                </a:solidFill>
                <a:latin typeface="Times New Roman" pitchFamily="18" charset="0"/>
                <a:cs typeface="Times New Roman" pitchFamily="18" charset="0"/>
              </a:rPr>
              <a:t>THẢO LUẬN NHÓM</a:t>
            </a:r>
            <a:endParaRPr lang="en-US" sz="3600" b="1" u="sng"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r>
              <a:rPr lang="vi-VN" b="1" dirty="0" smtClean="0">
                <a:solidFill>
                  <a:srgbClr val="FF0000"/>
                </a:solidFill>
                <a:latin typeface="Times New Roman" pitchFamily="18" charset="0"/>
                <a:cs typeface="Times New Roman" pitchFamily="18" charset="0"/>
              </a:rPr>
              <a:t>  </a:t>
            </a:r>
            <a:r>
              <a:rPr lang="vi-VN" b="1" dirty="0">
                <a:solidFill>
                  <a:srgbClr val="FF0000"/>
                </a:solidFill>
                <a:latin typeface="Times New Roman" pitchFamily="18" charset="0"/>
                <a:cs typeface="Times New Roman" pitchFamily="18" charset="0"/>
              </a:rPr>
              <a:t>Kể tên các thành tựu tiêu biểu của nghệ thuật Trung Quốc thời phong kiến và nêu nhận xét cuả em về những thành tựu đó. </a:t>
            </a:r>
            <a:endParaRPr lang="en-US" dirty="0"/>
          </a:p>
          <a:p>
            <a:endParaRPr lang="en-US" dirty="0"/>
          </a:p>
        </p:txBody>
      </p:sp>
    </p:spTree>
    <p:extLst>
      <p:ext uri="{BB962C8B-B14F-4D97-AF65-F5344CB8AC3E}">
        <p14:creationId xmlns:p14="http://schemas.microsoft.com/office/powerpoint/2010/main" val="200511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48491" y="20782"/>
            <a:ext cx="9178636" cy="7065818"/>
          </a:xfrm>
        </p:spPr>
        <p:txBody>
          <a:bodyPr>
            <a:normAutofit lnSpcReduction="10000"/>
          </a:bodyPr>
          <a:lstStyle/>
          <a:p>
            <a:pPr marL="0" indent="0">
              <a:buNone/>
            </a:pPr>
            <a:r>
              <a:rPr lang="vi-VN" b="1" dirty="0" smtClean="0">
                <a:solidFill>
                  <a:srgbClr val="FF0000"/>
                </a:solidFill>
                <a:latin typeface="Times New Roman" pitchFamily="18" charset="0"/>
                <a:cs typeface="Times New Roman" pitchFamily="18" charset="0"/>
              </a:rPr>
              <a:t> </a:t>
            </a:r>
            <a:r>
              <a:rPr lang="vi-VN" sz="2800" b="1" dirty="0" smtClean="0">
                <a:solidFill>
                  <a:srgbClr val="FF0000"/>
                </a:solidFill>
                <a:latin typeface="Times New Roman" pitchFamily="18" charset="0"/>
                <a:cs typeface="Times New Roman" pitchFamily="18" charset="0"/>
              </a:rPr>
              <a:t> </a:t>
            </a:r>
            <a:r>
              <a:rPr lang="vi-VN" sz="2000" b="1" dirty="0">
                <a:solidFill>
                  <a:srgbClr val="FF0000"/>
                </a:solidFill>
                <a:latin typeface="Times New Roman" pitchFamily="18" charset="0"/>
                <a:cs typeface="Times New Roman" pitchFamily="18" charset="0"/>
              </a:rPr>
              <a:t>Kể tên các thành tựu tiêu biểu của nghệ thuật Trung Quốc thời phong kiến và nêu nhận xét cuả em về những thành tựu đó. </a:t>
            </a:r>
            <a:endParaRPr lang="en-US" sz="2000" b="1" dirty="0" smtClean="0">
              <a:solidFill>
                <a:srgbClr val="FF0000"/>
              </a:solidFill>
              <a:latin typeface="Times New Roman" pitchFamily="18" charset="0"/>
              <a:cs typeface="Times New Roman" pitchFamily="18" charset="0"/>
            </a:endParaRPr>
          </a:p>
          <a:p>
            <a:pPr marL="0" indent="0" algn="just">
              <a:buNone/>
            </a:pPr>
            <a:r>
              <a:rPr lang="vi-VN" b="1" dirty="0">
                <a:solidFill>
                  <a:srgbClr val="0033CC"/>
                </a:solidFill>
                <a:latin typeface="+mj-lt"/>
              </a:rPr>
              <a:t>+ Về kiến trúc có 3 loại hình: </a:t>
            </a:r>
            <a:r>
              <a:rPr lang="vi-VN" dirty="0">
                <a:solidFill>
                  <a:srgbClr val="0033CC"/>
                </a:solidFill>
                <a:latin typeface="+mj-lt"/>
              </a:rPr>
              <a:t>kiến trúc cung điện, kiến trúc tôn giáo và kiến trúc lăng tẩm, tiêu biểu là Tử Cấm Thành, chùa Thiên Ninh và Thập Tam lăng.</a:t>
            </a:r>
          </a:p>
          <a:p>
            <a:pPr marL="0" indent="0" algn="just">
              <a:buNone/>
            </a:pPr>
            <a:r>
              <a:rPr lang="vi-VN" b="1" dirty="0">
                <a:solidFill>
                  <a:srgbClr val="0033CC"/>
                </a:solidFill>
                <a:latin typeface="+mj-lt"/>
              </a:rPr>
              <a:t>+ Về nghệ thuật điêu khắc: </a:t>
            </a:r>
            <a:r>
              <a:rPr lang="vi-VN" dirty="0">
                <a:solidFill>
                  <a:srgbClr val="0033CC"/>
                </a:solidFill>
                <a:latin typeface="+mj-lt"/>
              </a:rPr>
              <a:t>phong phú cả về đề tài và chất liệu, tiêu biểu là tượng Phật nghìn mắt nghìn tay và tượng Phật trên núi Lạc Sơn.</a:t>
            </a:r>
          </a:p>
          <a:p>
            <a:pPr marL="0" indent="0" algn="just">
              <a:buNone/>
            </a:pPr>
            <a:r>
              <a:rPr lang="vi-VN" b="1" dirty="0">
                <a:solidFill>
                  <a:srgbClr val="0033CC"/>
                </a:solidFill>
                <a:latin typeface="+mj-lt"/>
              </a:rPr>
              <a:t>+ Về hội hoạ: </a:t>
            </a:r>
            <a:r>
              <a:rPr lang="vi-VN" dirty="0">
                <a:solidFill>
                  <a:srgbClr val="0033CC"/>
                </a:solidFill>
                <a:latin typeface="+mj-lt"/>
              </a:rPr>
              <a:t>nổi tiếng nhất là tranh thuỷ mặc trong đó nghệ thuật vẽ tranh kết hợp chặt chẽ với nghệ thuật viết chữ.</a:t>
            </a:r>
          </a:p>
          <a:p>
            <a:pPr marL="0" indent="0" algn="just">
              <a:buNone/>
            </a:pP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Nhận</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xét</a:t>
            </a:r>
            <a:r>
              <a:rPr lang="en-US" b="1" dirty="0" smtClean="0">
                <a:solidFill>
                  <a:srgbClr val="0033CC"/>
                </a:solidFill>
                <a:latin typeface="Times New Roman" pitchFamily="18" charset="0"/>
                <a:cs typeface="Times New Roman" pitchFamily="18" charset="0"/>
              </a:rPr>
              <a:t>: </a:t>
            </a:r>
            <a:r>
              <a:rPr lang="vi-VN" dirty="0" smtClean="0">
                <a:solidFill>
                  <a:srgbClr val="0033CC"/>
                </a:solidFill>
                <a:latin typeface="+mj-lt"/>
              </a:rPr>
              <a:t>Nghệ </a:t>
            </a:r>
            <a:r>
              <a:rPr lang="vi-VN" dirty="0">
                <a:solidFill>
                  <a:srgbClr val="0033CC"/>
                </a:solidFill>
                <a:latin typeface="+mj-lt"/>
              </a:rPr>
              <a:t>thuật của Trung Quốc thời phong kiến đã đạt đến trình độ cao với phong cách độc đáo cả về kiến trúc, điêu khắc, hội hoạ và thư pháp</a:t>
            </a:r>
            <a:r>
              <a:rPr lang="vi-VN" b="1" dirty="0" smtClean="0">
                <a:solidFill>
                  <a:srgbClr val="0033CC"/>
                </a:solidFill>
                <a:latin typeface="+mj-lt"/>
              </a:rPr>
              <a:t>.</a:t>
            </a:r>
            <a:endParaRPr lang="en-US" sz="2800" dirty="0">
              <a:solidFill>
                <a:srgbClr val="0033CC"/>
              </a:solidFill>
            </a:endParaRPr>
          </a:p>
        </p:txBody>
      </p:sp>
    </p:spTree>
    <p:extLst>
      <p:ext uri="{BB962C8B-B14F-4D97-AF65-F5344CB8AC3E}">
        <p14:creationId xmlns:p14="http://schemas.microsoft.com/office/powerpoint/2010/main" val="563835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838200"/>
          </a:xfrm>
        </p:spPr>
        <p:txBody>
          <a:bodyPr>
            <a:normAutofit/>
          </a:bodyPr>
          <a:lstStyle/>
          <a:p>
            <a:r>
              <a:rPr lang="en-US" sz="2400" b="1" dirty="0" smtClean="0">
                <a:solidFill>
                  <a:srgbClr val="FF0000"/>
                </a:solidFill>
                <a:latin typeface="Times New Roman" pitchFamily="18" charset="0"/>
                <a:cs typeface="Times New Roman" pitchFamily="18" charset="0"/>
              </a:rPr>
              <a:t>BÀI </a:t>
            </a:r>
            <a:r>
              <a:rPr lang="en-US" sz="2400" b="1" dirty="0">
                <a:solidFill>
                  <a:srgbClr val="FF0000"/>
                </a:solidFill>
                <a:latin typeface="Times New Roman" pitchFamily="18" charset="0"/>
                <a:cs typeface="Times New Roman" pitchFamily="18" charset="0"/>
              </a:rPr>
              <a:t>7. CÁC THÀNH TỰU VĂN HÓA CHỦ YẾU CỦA TRUNG QUỐC TỪ THẾ KỈ VII ĐẾN GIỮA THẾ KỈ XIX</a:t>
            </a:r>
          </a:p>
        </p:txBody>
      </p:sp>
      <p:sp>
        <p:nvSpPr>
          <p:cNvPr id="3" name="Nơi giữ chỗ cho Nội dung 2"/>
          <p:cNvSpPr>
            <a:spLocks noGrp="1"/>
          </p:cNvSpPr>
          <p:nvPr>
            <p:ph idx="1"/>
          </p:nvPr>
        </p:nvSpPr>
        <p:spPr>
          <a:xfrm>
            <a:off x="0" y="914400"/>
            <a:ext cx="9144000" cy="5791200"/>
          </a:xfrm>
        </p:spPr>
        <p:txBody>
          <a:bodyPr>
            <a:normAutofit/>
          </a:bodyPr>
          <a:lstStyle/>
          <a:p>
            <a:pPr marL="0" indent="0">
              <a:buNone/>
            </a:pPr>
            <a:r>
              <a:rPr lang="vi-VN" b="1" dirty="0" smtClean="0">
                <a:solidFill>
                  <a:srgbClr val="FF0000"/>
                </a:solidFill>
                <a:latin typeface="Times New Roman" pitchFamily="18" charset="0"/>
                <a:cs typeface="Times New Roman" pitchFamily="18" charset="0"/>
              </a:rPr>
              <a:t>3</a:t>
            </a:r>
            <a:r>
              <a:rPr lang="vi-VN" b="1" dirty="0">
                <a:solidFill>
                  <a:srgbClr val="FF0000"/>
                </a:solidFill>
                <a:latin typeface="Times New Roman" pitchFamily="18" charset="0"/>
                <a:cs typeface="Times New Roman" pitchFamily="18" charset="0"/>
              </a:rPr>
              <a:t>. Kiến trúc, điêu khắc, hội </a:t>
            </a:r>
            <a:r>
              <a:rPr lang="vi-VN" b="1" dirty="0" smtClean="0">
                <a:solidFill>
                  <a:srgbClr val="FF0000"/>
                </a:solidFill>
                <a:latin typeface="Times New Roman" pitchFamily="18" charset="0"/>
                <a:cs typeface="Times New Roman" pitchFamily="18" charset="0"/>
              </a:rPr>
              <a:t>họa</a:t>
            </a:r>
            <a:endParaRPr lang="en-US" b="1" dirty="0" smtClean="0">
              <a:solidFill>
                <a:srgbClr val="FF0000"/>
              </a:solidFill>
              <a:latin typeface="Times New Roman" pitchFamily="18" charset="0"/>
              <a:cs typeface="Times New Roman" pitchFamily="18" charset="0"/>
            </a:endParaRPr>
          </a:p>
          <a:p>
            <a:pPr marL="0" indent="0" algn="just">
              <a:buNone/>
            </a:pPr>
            <a:r>
              <a:rPr lang="vi-VN" dirty="0" smtClean="0">
                <a:solidFill>
                  <a:srgbClr val="0033CC"/>
                </a:solidFill>
                <a:latin typeface="Times New Roman" pitchFamily="18" charset="0"/>
                <a:cs typeface="Times New Roman" pitchFamily="18" charset="0"/>
              </a:rPr>
              <a:t>+ </a:t>
            </a:r>
            <a:r>
              <a:rPr lang="vi-VN" dirty="0">
                <a:solidFill>
                  <a:srgbClr val="0033CC"/>
                </a:solidFill>
                <a:latin typeface="Times New Roman" pitchFamily="18" charset="0"/>
                <a:cs typeface="Times New Roman" pitchFamily="18" charset="0"/>
              </a:rPr>
              <a:t>Về kiến trúc có 3 loại hình: tiêu biểu là Tử Cấm Thành, chùa Thiên Ninh và Thập Tam lăng.</a:t>
            </a:r>
          </a:p>
          <a:p>
            <a:pPr marL="0" indent="0" algn="just">
              <a:buNone/>
            </a:pPr>
            <a:r>
              <a:rPr lang="vi-VN" dirty="0">
                <a:solidFill>
                  <a:srgbClr val="0033CC"/>
                </a:solidFill>
                <a:latin typeface="Times New Roman" pitchFamily="18" charset="0"/>
                <a:cs typeface="Times New Roman" pitchFamily="18" charset="0"/>
              </a:rPr>
              <a:t>+ Về nghệ thuật điêu khắc: tiêu biểu là tượng Phật nghìn mắt nghìn tay và tượng Phật trên núi Lạc Sơn.</a:t>
            </a:r>
          </a:p>
          <a:p>
            <a:pPr marL="0" indent="0" algn="just">
              <a:buNone/>
            </a:pPr>
            <a:r>
              <a:rPr lang="vi-VN" dirty="0">
                <a:solidFill>
                  <a:srgbClr val="0033CC"/>
                </a:solidFill>
                <a:latin typeface="Times New Roman" pitchFamily="18" charset="0"/>
                <a:cs typeface="Times New Roman" pitchFamily="18" charset="0"/>
              </a:rPr>
              <a:t>+ Về hội hoạ: nổi tiếng nhất là tranh thuỷ mặc </a:t>
            </a:r>
          </a:p>
          <a:p>
            <a:pPr marL="0" indent="0" algn="just">
              <a:buNone/>
            </a:pPr>
            <a:r>
              <a:rPr lang="vi-VN" dirty="0">
                <a:solidFill>
                  <a:srgbClr val="0033CC"/>
                </a:solidFill>
                <a:latin typeface="Times New Roman" pitchFamily="18" charset="0"/>
                <a:cs typeface="Times New Roman" pitchFamily="18" charset="0"/>
              </a:rPr>
              <a:t>- Nghệ thuật của Trung Quốc thời phong kiến đã đạt đến trình độ cao với phong cách độc đáo cả về kiến trúc, điêu khắc, hội hoạ và thư pháp.</a:t>
            </a:r>
          </a:p>
          <a:p>
            <a:pPr marL="0" indent="0" algn="just">
              <a:buNone/>
            </a:pPr>
            <a:endParaRPr lang="vi-VN" sz="2800" dirty="0">
              <a:solidFill>
                <a:srgbClr val="0033CC"/>
              </a:solidFill>
              <a:latin typeface="Times New Roman" pitchFamily="18" charset="0"/>
              <a:cs typeface="Times New Roman" pitchFamily="18" charset="0"/>
            </a:endParaRPr>
          </a:p>
          <a:p>
            <a:pPr marL="0" indent="0">
              <a:buNone/>
            </a:pPr>
            <a:endParaRPr lang="en-US" dirty="0" smtClean="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42208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2133600"/>
            <a:ext cx="2438400" cy="27432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r>
              <a:rPr lang="en-US" sz="2800" b="1" dirty="0" smtClean="0"/>
              <a:t>THÀNH TỰU VĂN HÓA TRUNG QUỐC THỜI  PHONG KIẾN</a:t>
            </a:r>
            <a:endParaRPr lang="en-US" sz="2800" dirty="0"/>
          </a:p>
        </p:txBody>
      </p:sp>
      <p:sp>
        <p:nvSpPr>
          <p:cNvPr id="5" name="Oval 4"/>
          <p:cNvSpPr/>
          <p:nvPr/>
        </p:nvSpPr>
        <p:spPr>
          <a:xfrm>
            <a:off x="2604655" y="76200"/>
            <a:ext cx="1371600" cy="1447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Times New Roman" pitchFamily="18" charset="0"/>
                <a:cs typeface="Times New Roman" pitchFamily="18" charset="0"/>
              </a:rPr>
              <a:t>Nho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giáo</a:t>
            </a:r>
            <a:endParaRPr lang="en-US" sz="2400" b="1" dirty="0">
              <a:latin typeface="Times New Roman" pitchFamily="18" charset="0"/>
              <a:cs typeface="Times New Roman" pitchFamily="18" charset="0"/>
            </a:endParaRPr>
          </a:p>
        </p:txBody>
      </p:sp>
      <p:sp>
        <p:nvSpPr>
          <p:cNvPr id="10" name="Oval 9"/>
          <p:cNvSpPr/>
          <p:nvPr/>
        </p:nvSpPr>
        <p:spPr>
          <a:xfrm>
            <a:off x="3657600" y="1676400"/>
            <a:ext cx="1371600" cy="1447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7030A0"/>
                </a:solidFill>
                <a:latin typeface="Times New Roman" pitchFamily="18" charset="0"/>
                <a:cs typeface="Times New Roman" pitchFamily="18" charset="0"/>
              </a:rPr>
              <a:t>Văn</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học</a:t>
            </a:r>
            <a:endParaRPr lang="en-US" sz="2400" b="1" dirty="0">
              <a:solidFill>
                <a:srgbClr val="7030A0"/>
              </a:solidFill>
              <a:latin typeface="Times New Roman" pitchFamily="18" charset="0"/>
              <a:cs typeface="Times New Roman" pitchFamily="18" charset="0"/>
            </a:endParaRPr>
          </a:p>
        </p:txBody>
      </p:sp>
      <p:sp>
        <p:nvSpPr>
          <p:cNvPr id="11" name="Oval 10"/>
          <p:cNvSpPr/>
          <p:nvPr/>
        </p:nvSpPr>
        <p:spPr>
          <a:xfrm>
            <a:off x="3657600" y="3699164"/>
            <a:ext cx="1371600" cy="1447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Times New Roman" pitchFamily="18" charset="0"/>
                <a:cs typeface="Times New Roman" pitchFamily="18" charset="0"/>
              </a:rPr>
              <a:t>Sử</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học</a:t>
            </a:r>
            <a:endParaRPr lang="en-US" sz="2400" b="1" dirty="0">
              <a:latin typeface="Times New Roman" pitchFamily="18" charset="0"/>
              <a:cs typeface="Times New Roman" pitchFamily="18" charset="0"/>
            </a:endParaRPr>
          </a:p>
        </p:txBody>
      </p:sp>
      <p:sp>
        <p:nvSpPr>
          <p:cNvPr id="12" name="Oval 11"/>
          <p:cNvSpPr/>
          <p:nvPr/>
        </p:nvSpPr>
        <p:spPr>
          <a:xfrm>
            <a:off x="2604655" y="5410200"/>
            <a:ext cx="1371600" cy="1447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Times New Roman" pitchFamily="18" charset="0"/>
                <a:cs typeface="Times New Roman" pitchFamily="18" charset="0"/>
              </a:rPr>
              <a:t>Nghệ</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thuật</a:t>
            </a:r>
            <a:endParaRPr lang="en-US" sz="2400" b="1" dirty="0">
              <a:latin typeface="Times New Roman" pitchFamily="18" charset="0"/>
              <a:cs typeface="Times New Roman" pitchFamily="18" charset="0"/>
            </a:endParaRPr>
          </a:p>
        </p:txBody>
      </p:sp>
      <p:cxnSp>
        <p:nvCxnSpPr>
          <p:cNvPr id="3" name="Straight Connector 2"/>
          <p:cNvCxnSpPr/>
          <p:nvPr/>
        </p:nvCxnSpPr>
        <p:spPr>
          <a:xfrm>
            <a:off x="2445434" y="3699164"/>
            <a:ext cx="678766" cy="17110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0" idx="2"/>
          </p:cNvCxnSpPr>
          <p:nvPr/>
        </p:nvCxnSpPr>
        <p:spPr>
          <a:xfrm flipV="1">
            <a:off x="2445434" y="2400300"/>
            <a:ext cx="1212166" cy="8763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466535" y="1524000"/>
            <a:ext cx="657665" cy="1600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66535" y="3562350"/>
            <a:ext cx="1191065" cy="7048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5405510" y="152400"/>
            <a:ext cx="3586089" cy="15240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r>
              <a:rPr lang="en-US" sz="4000" b="1" dirty="0" smtClean="0"/>
              <a:t>?</a:t>
            </a:r>
            <a:endParaRPr lang="en-US" sz="4000" b="1" dirty="0"/>
          </a:p>
        </p:txBody>
      </p:sp>
      <p:sp>
        <p:nvSpPr>
          <p:cNvPr id="21" name="Rounded Rectangle 20"/>
          <p:cNvSpPr/>
          <p:nvPr/>
        </p:nvSpPr>
        <p:spPr>
          <a:xfrm>
            <a:off x="5405511" y="1752600"/>
            <a:ext cx="3586089" cy="1524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r>
              <a:rPr lang="en-US" sz="4000" b="1" dirty="0" smtClean="0"/>
              <a:t>?</a:t>
            </a:r>
            <a:endParaRPr lang="en-US" sz="4000" b="1" dirty="0"/>
          </a:p>
        </p:txBody>
      </p:sp>
      <p:sp>
        <p:nvSpPr>
          <p:cNvPr id="22" name="Rounded Rectangle 21"/>
          <p:cNvSpPr/>
          <p:nvPr/>
        </p:nvSpPr>
        <p:spPr>
          <a:xfrm>
            <a:off x="5443025" y="3478676"/>
            <a:ext cx="3586089" cy="1524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r>
              <a:rPr lang="en-US" sz="4000" b="1" dirty="0" smtClean="0"/>
              <a:t>?</a:t>
            </a:r>
            <a:endParaRPr lang="en-US" sz="4000" b="1" dirty="0"/>
          </a:p>
        </p:txBody>
      </p:sp>
      <p:sp>
        <p:nvSpPr>
          <p:cNvPr id="23" name="Rounded Rectangle 22"/>
          <p:cNvSpPr/>
          <p:nvPr/>
        </p:nvSpPr>
        <p:spPr>
          <a:xfrm>
            <a:off x="5405508" y="5146964"/>
            <a:ext cx="3586089" cy="15240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r>
              <a:rPr lang="en-US" sz="4000" b="1" dirty="0" smtClean="0"/>
              <a:t>?</a:t>
            </a:r>
            <a:endParaRPr lang="en-US" sz="4000" b="1" dirty="0"/>
          </a:p>
        </p:txBody>
      </p:sp>
      <p:cxnSp>
        <p:nvCxnSpPr>
          <p:cNvPr id="24" name="Straight Arrow Connector 23"/>
          <p:cNvCxnSpPr/>
          <p:nvPr/>
        </p:nvCxnSpPr>
        <p:spPr>
          <a:xfrm>
            <a:off x="4017073" y="721166"/>
            <a:ext cx="1388435"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953000" y="2514600"/>
            <a:ext cx="6858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029200" y="4284248"/>
            <a:ext cx="6096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976255" y="6177672"/>
            <a:ext cx="1388435"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iêu đề 1"/>
          <p:cNvSpPr>
            <a:spLocks noGrp="1"/>
          </p:cNvSpPr>
          <p:nvPr>
            <p:ph type="title"/>
          </p:nvPr>
        </p:nvSpPr>
        <p:spPr>
          <a:xfrm>
            <a:off x="0" y="0"/>
            <a:ext cx="2604655" cy="609600"/>
          </a:xfrm>
          <a:solidFill>
            <a:schemeClr val="accent5">
              <a:lumMod val="40000"/>
              <a:lumOff val="60000"/>
            </a:schemeClr>
          </a:solidFill>
        </p:spPr>
        <p:txBody>
          <a:bodyPr>
            <a:normAutofit/>
          </a:bodyPr>
          <a:lstStyle/>
          <a:p>
            <a:r>
              <a:rPr lang="en-US" sz="3200" b="1" dirty="0" smtClean="0">
                <a:solidFill>
                  <a:srgbClr val="FF0000"/>
                </a:solidFill>
                <a:latin typeface="Times New Roman" pitchFamily="18" charset="0"/>
                <a:cs typeface="Times New Roman" pitchFamily="18" charset="0"/>
              </a:rPr>
              <a:t>LUYỆN TẬP</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5352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P spid="12" grpId="0" animBg="1"/>
      <p:bldP spid="20" grpId="0" animBg="1"/>
      <p:bldP spid="21" grpId="0" animBg="1"/>
      <p:bldP spid="22"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609600"/>
          </a:xfrm>
        </p:spPr>
        <p:txBody>
          <a:bodyPr>
            <a:normAutofit/>
          </a:bodyPr>
          <a:lstStyle/>
          <a:p>
            <a:r>
              <a:rPr lang="en-US" sz="3200" b="1" u="sng" dirty="0" smtClean="0">
                <a:solidFill>
                  <a:srgbClr val="FF0000"/>
                </a:solidFill>
                <a:latin typeface="Times New Roman" pitchFamily="18" charset="0"/>
                <a:cs typeface="Times New Roman" pitchFamily="18" charset="0"/>
              </a:rPr>
              <a:t>LUYỆN TẬP</a:t>
            </a:r>
            <a:endParaRPr lang="en-US" sz="3200" b="1" u="sng" dirty="0">
              <a:solidFill>
                <a:srgbClr val="FF0000"/>
              </a:solidFill>
              <a:latin typeface="Times New Roman" pitchFamily="18" charset="0"/>
              <a:cs typeface="Times New Roman" pitchFamily="18" charset="0"/>
            </a:endParaRPr>
          </a:p>
        </p:txBody>
      </p:sp>
      <p:sp>
        <p:nvSpPr>
          <p:cNvPr id="4" name="Tiêu đề 1"/>
          <p:cNvSpPr txBox="1">
            <a:spLocks/>
          </p:cNvSpPr>
          <p:nvPr/>
        </p:nvSpPr>
        <p:spPr>
          <a:xfrm>
            <a:off x="0" y="838200"/>
            <a:ext cx="9144001" cy="6172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just"/>
            <a:r>
              <a:rPr lang="vi-VN" sz="3200" b="1" dirty="0" smtClean="0">
                <a:solidFill>
                  <a:srgbClr val="0033CC"/>
                </a:solidFill>
                <a:latin typeface="Times New Roman" pitchFamily="18" charset="0"/>
                <a:cs typeface="Times New Roman" pitchFamily="18" charset="0"/>
              </a:rPr>
              <a:t>Câu 1. </a:t>
            </a:r>
            <a:r>
              <a:rPr lang="vi-VN" sz="3200" b="1" dirty="0">
                <a:solidFill>
                  <a:srgbClr val="0033CC"/>
                </a:solidFill>
                <a:latin typeface="Times New Roman" pitchFamily="18" charset="0"/>
                <a:cs typeface="Times New Roman" pitchFamily="18" charset="0"/>
              </a:rPr>
              <a:t>Hệ tư tưởng thống trị trong đời sống chính trị - xã hội Trung Quốc thời phong kiến là</a:t>
            </a:r>
          </a:p>
          <a:p>
            <a:pPr algn="l"/>
            <a:r>
              <a:rPr lang="vi-VN" sz="3200" dirty="0">
                <a:solidFill>
                  <a:srgbClr val="0033CC"/>
                </a:solidFill>
                <a:latin typeface="Times New Roman" pitchFamily="18" charset="0"/>
                <a:cs typeface="Times New Roman" pitchFamily="18" charset="0"/>
              </a:rPr>
              <a:t>A. Nho giáo.		B. Phật giáo.</a:t>
            </a:r>
          </a:p>
          <a:p>
            <a:pPr algn="l"/>
            <a:r>
              <a:rPr lang="vi-VN" sz="3200" dirty="0">
                <a:solidFill>
                  <a:srgbClr val="0033CC"/>
                </a:solidFill>
                <a:latin typeface="Times New Roman" pitchFamily="18" charset="0"/>
                <a:cs typeface="Times New Roman" pitchFamily="18" charset="0"/>
              </a:rPr>
              <a:t>C. Hồi giáo.		</a:t>
            </a:r>
            <a:r>
              <a:rPr lang="vi-VN" sz="3200" dirty="0" smtClean="0">
                <a:solidFill>
                  <a:srgbClr val="0033CC"/>
                </a:solidFill>
                <a:latin typeface="Times New Roman" pitchFamily="18" charset="0"/>
                <a:cs typeface="Times New Roman" pitchFamily="18" charset="0"/>
              </a:rPr>
              <a:t>D</a:t>
            </a:r>
            <a:r>
              <a:rPr lang="vi-VN" sz="3200" dirty="0">
                <a:solidFill>
                  <a:srgbClr val="0033CC"/>
                </a:solidFill>
                <a:latin typeface="Times New Roman" pitchFamily="18" charset="0"/>
                <a:cs typeface="Times New Roman" pitchFamily="18" charset="0"/>
              </a:rPr>
              <a:t>. Thiên Chúa giáo.</a:t>
            </a:r>
          </a:p>
          <a:p>
            <a:pPr algn="l"/>
            <a:r>
              <a:rPr lang="en-US" sz="3200" dirty="0" smtClean="0">
                <a:solidFill>
                  <a:srgbClr val="0033CC"/>
                </a:solidFill>
                <a:latin typeface="Times New Roman" pitchFamily="18" charset="0"/>
                <a:cs typeface="Times New Roman" pitchFamily="18" charset="0"/>
              </a:rPr>
              <a:t>  </a:t>
            </a: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p:txBody>
      </p:sp>
      <p:sp>
        <p:nvSpPr>
          <p:cNvPr id="5" name="Oval 4"/>
          <p:cNvSpPr/>
          <p:nvPr/>
        </p:nvSpPr>
        <p:spPr>
          <a:xfrm>
            <a:off x="0" y="1752600"/>
            <a:ext cx="5334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5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609600"/>
          </a:xfrm>
        </p:spPr>
        <p:txBody>
          <a:bodyPr>
            <a:normAutofit/>
          </a:bodyPr>
          <a:lstStyle/>
          <a:p>
            <a:r>
              <a:rPr lang="en-US" sz="3200" b="1" u="sng" dirty="0" smtClean="0">
                <a:solidFill>
                  <a:srgbClr val="FF0000"/>
                </a:solidFill>
                <a:latin typeface="Times New Roman" pitchFamily="18" charset="0"/>
                <a:cs typeface="Times New Roman" pitchFamily="18" charset="0"/>
              </a:rPr>
              <a:t>LUYỆN TẬP</a:t>
            </a:r>
            <a:endParaRPr lang="en-US" sz="3200" b="1" u="sng" dirty="0">
              <a:solidFill>
                <a:srgbClr val="FF0000"/>
              </a:solidFill>
              <a:latin typeface="Times New Roman" pitchFamily="18" charset="0"/>
              <a:cs typeface="Times New Roman" pitchFamily="18" charset="0"/>
            </a:endParaRPr>
          </a:p>
        </p:txBody>
      </p:sp>
      <p:sp>
        <p:nvSpPr>
          <p:cNvPr id="4" name="Tiêu đề 1"/>
          <p:cNvSpPr txBox="1">
            <a:spLocks/>
          </p:cNvSpPr>
          <p:nvPr/>
        </p:nvSpPr>
        <p:spPr>
          <a:xfrm>
            <a:off x="0" y="838200"/>
            <a:ext cx="9144001" cy="6172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r>
              <a:rPr lang="vi-VN" sz="3200" b="1" dirty="0" smtClean="0">
                <a:solidFill>
                  <a:srgbClr val="0033CC"/>
                </a:solidFill>
                <a:latin typeface="Times New Roman" pitchFamily="18" charset="0"/>
                <a:cs typeface="Times New Roman" pitchFamily="18" charset="0"/>
              </a:rPr>
              <a:t>Câu </a:t>
            </a:r>
            <a:r>
              <a:rPr lang="en-US" sz="3200" b="1" dirty="0" smtClean="0">
                <a:solidFill>
                  <a:srgbClr val="0033CC"/>
                </a:solidFill>
                <a:latin typeface="Times New Roman" pitchFamily="18" charset="0"/>
                <a:cs typeface="Times New Roman" pitchFamily="18" charset="0"/>
              </a:rPr>
              <a:t>2</a:t>
            </a:r>
            <a:r>
              <a:rPr lang="vi-VN" sz="3200" b="1" dirty="0" smtClean="0">
                <a:solidFill>
                  <a:srgbClr val="0033CC"/>
                </a:solidFill>
                <a:latin typeface="Times New Roman" pitchFamily="18" charset="0"/>
                <a:cs typeface="Times New Roman" pitchFamily="18" charset="0"/>
              </a:rPr>
              <a:t>. </a:t>
            </a:r>
            <a:r>
              <a:rPr lang="vi-VN" sz="3200" b="1" dirty="0">
                <a:solidFill>
                  <a:srgbClr val="0033CC"/>
                </a:solidFill>
                <a:latin typeface="Times New Roman" pitchFamily="18" charset="0"/>
                <a:cs typeface="Times New Roman" pitchFamily="18" charset="0"/>
              </a:rPr>
              <a:t>Người đầu tiên khởi xướng Nho giáo là</a:t>
            </a:r>
          </a:p>
          <a:p>
            <a:pPr algn="l"/>
            <a:r>
              <a:rPr lang="vi-VN" sz="3200" dirty="0">
                <a:solidFill>
                  <a:srgbClr val="0033CC"/>
                </a:solidFill>
                <a:latin typeface="Times New Roman" pitchFamily="18" charset="0"/>
                <a:cs typeface="Times New Roman" pitchFamily="18" charset="0"/>
              </a:rPr>
              <a:t>A. Khổng Tử.		B. Mạnh Tử.</a:t>
            </a:r>
          </a:p>
          <a:p>
            <a:pPr algn="l"/>
            <a:r>
              <a:rPr lang="vi-VN" sz="3200" dirty="0">
                <a:solidFill>
                  <a:srgbClr val="0033CC"/>
                </a:solidFill>
                <a:latin typeface="Times New Roman" pitchFamily="18" charset="0"/>
                <a:cs typeface="Times New Roman" pitchFamily="18" charset="0"/>
              </a:rPr>
              <a:t>C. Tuân Tử.		</a:t>
            </a:r>
            <a:r>
              <a:rPr lang="vi-VN" sz="3200" dirty="0" smtClean="0">
                <a:solidFill>
                  <a:srgbClr val="0033CC"/>
                </a:solidFill>
                <a:latin typeface="Times New Roman" pitchFamily="18" charset="0"/>
                <a:cs typeface="Times New Roman" pitchFamily="18" charset="0"/>
              </a:rPr>
              <a:t>D</a:t>
            </a:r>
            <a:r>
              <a:rPr lang="vi-VN" sz="3200" dirty="0">
                <a:solidFill>
                  <a:srgbClr val="0033CC"/>
                </a:solidFill>
                <a:latin typeface="Times New Roman" pitchFamily="18" charset="0"/>
                <a:cs typeface="Times New Roman" pitchFamily="18" charset="0"/>
              </a:rPr>
              <a:t>. Hàn Phi Tử.</a:t>
            </a:r>
          </a:p>
          <a:p>
            <a:pPr algn="l"/>
            <a:r>
              <a:rPr lang="en-US" sz="3200" dirty="0" smtClean="0">
                <a:solidFill>
                  <a:srgbClr val="0033CC"/>
                </a:solidFill>
                <a:latin typeface="Times New Roman" pitchFamily="18" charset="0"/>
                <a:cs typeface="Times New Roman" pitchFamily="18" charset="0"/>
              </a:rPr>
              <a:t> </a:t>
            </a: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p:txBody>
      </p:sp>
      <p:sp>
        <p:nvSpPr>
          <p:cNvPr id="5" name="Oval 4"/>
          <p:cNvSpPr/>
          <p:nvPr/>
        </p:nvSpPr>
        <p:spPr>
          <a:xfrm>
            <a:off x="0" y="1524000"/>
            <a:ext cx="5334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82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609600"/>
          </a:xfrm>
        </p:spPr>
        <p:txBody>
          <a:bodyPr>
            <a:normAutofit/>
          </a:bodyPr>
          <a:lstStyle/>
          <a:p>
            <a:r>
              <a:rPr lang="en-US" sz="3200" b="1" u="sng" dirty="0" smtClean="0">
                <a:solidFill>
                  <a:srgbClr val="FF0000"/>
                </a:solidFill>
                <a:latin typeface="Times New Roman" pitchFamily="18" charset="0"/>
                <a:cs typeface="Times New Roman" pitchFamily="18" charset="0"/>
              </a:rPr>
              <a:t>LUYỆN TẬP</a:t>
            </a:r>
            <a:endParaRPr lang="en-US" sz="3200" b="1" u="sng" dirty="0">
              <a:solidFill>
                <a:srgbClr val="FF0000"/>
              </a:solidFill>
              <a:latin typeface="Times New Roman" pitchFamily="18" charset="0"/>
              <a:cs typeface="Times New Roman" pitchFamily="18" charset="0"/>
            </a:endParaRPr>
          </a:p>
        </p:txBody>
      </p:sp>
      <p:sp>
        <p:nvSpPr>
          <p:cNvPr id="4" name="Tiêu đề 1"/>
          <p:cNvSpPr txBox="1">
            <a:spLocks/>
          </p:cNvSpPr>
          <p:nvPr/>
        </p:nvSpPr>
        <p:spPr>
          <a:xfrm>
            <a:off x="0" y="838200"/>
            <a:ext cx="9144001" cy="6172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just"/>
            <a:r>
              <a:rPr lang="vi-VN" sz="3200" b="1" dirty="0" smtClean="0">
                <a:solidFill>
                  <a:srgbClr val="0033CC"/>
                </a:solidFill>
                <a:latin typeface="Times New Roman" pitchFamily="18" charset="0"/>
                <a:cs typeface="Times New Roman" pitchFamily="18" charset="0"/>
              </a:rPr>
              <a:t>Câu </a:t>
            </a:r>
            <a:r>
              <a:rPr lang="en-US" sz="3200" b="1" dirty="0" smtClean="0">
                <a:solidFill>
                  <a:srgbClr val="0033CC"/>
                </a:solidFill>
                <a:latin typeface="Times New Roman" pitchFamily="18" charset="0"/>
                <a:cs typeface="Times New Roman" pitchFamily="18" charset="0"/>
              </a:rPr>
              <a:t>3</a:t>
            </a:r>
            <a:r>
              <a:rPr lang="vi-VN" sz="3200" b="1" dirty="0" smtClean="0">
                <a:solidFill>
                  <a:srgbClr val="0033CC"/>
                </a:solidFill>
                <a:latin typeface="Times New Roman" pitchFamily="18" charset="0"/>
                <a:cs typeface="Times New Roman" pitchFamily="18" charset="0"/>
              </a:rPr>
              <a:t>. </a:t>
            </a:r>
            <a:r>
              <a:rPr lang="vi-VN" sz="3200" b="1" dirty="0">
                <a:solidFill>
                  <a:srgbClr val="0033CC"/>
                </a:solidFill>
                <a:latin typeface="Times New Roman" pitchFamily="18" charset="0"/>
                <a:cs typeface="Times New Roman" pitchFamily="18" charset="0"/>
              </a:rPr>
              <a:t>Loại hình văn học rất phát triển dưới thời Minh, Thanh là</a:t>
            </a:r>
          </a:p>
          <a:p>
            <a:pPr algn="l"/>
            <a:r>
              <a:rPr lang="vi-VN" sz="3200" dirty="0" smtClean="0">
                <a:solidFill>
                  <a:srgbClr val="0033CC"/>
                </a:solidFill>
                <a:latin typeface="Times New Roman" pitchFamily="18" charset="0"/>
                <a:cs typeface="Times New Roman" pitchFamily="18" charset="0"/>
              </a:rPr>
              <a:t>A</a:t>
            </a:r>
            <a:r>
              <a:rPr lang="vi-VN" sz="3200" dirty="0">
                <a:solidFill>
                  <a:srgbClr val="0033CC"/>
                </a:solidFill>
                <a:latin typeface="Times New Roman" pitchFamily="18" charset="0"/>
                <a:cs typeface="Times New Roman" pitchFamily="18" charset="0"/>
              </a:rPr>
              <a:t>. thơ Đường </a:t>
            </a:r>
            <a:r>
              <a:rPr lang="vi-VN" sz="3200" dirty="0" smtClean="0">
                <a:solidFill>
                  <a:srgbClr val="0033CC"/>
                </a:solidFill>
                <a:latin typeface="Times New Roman" pitchFamily="18" charset="0"/>
                <a:cs typeface="Times New Roman" pitchFamily="18" charset="0"/>
              </a:rPr>
              <a:t>luật.</a:t>
            </a:r>
            <a:r>
              <a:rPr lang="en-US" sz="3200" dirty="0" smtClean="0">
                <a:solidFill>
                  <a:srgbClr val="0033CC"/>
                </a:solidFill>
                <a:latin typeface="Times New Roman" pitchFamily="18" charset="0"/>
                <a:cs typeface="Times New Roman" pitchFamily="18" charset="0"/>
              </a:rPr>
              <a:t>		</a:t>
            </a:r>
            <a:r>
              <a:rPr lang="vi-VN" sz="3200" dirty="0" smtClean="0">
                <a:solidFill>
                  <a:srgbClr val="0033CC"/>
                </a:solidFill>
                <a:latin typeface="Times New Roman" pitchFamily="18" charset="0"/>
                <a:cs typeface="Times New Roman" pitchFamily="18" charset="0"/>
              </a:rPr>
              <a:t>B</a:t>
            </a:r>
            <a:r>
              <a:rPr lang="vi-VN" sz="3200" dirty="0">
                <a:solidFill>
                  <a:srgbClr val="0033CC"/>
                </a:solidFill>
                <a:latin typeface="Times New Roman" pitchFamily="18" charset="0"/>
                <a:cs typeface="Times New Roman" pitchFamily="18" charset="0"/>
              </a:rPr>
              <a:t>. từ.</a:t>
            </a:r>
          </a:p>
          <a:p>
            <a:pPr algn="l"/>
            <a:r>
              <a:rPr lang="vi-VN" sz="3200" dirty="0" smtClean="0">
                <a:solidFill>
                  <a:srgbClr val="0033CC"/>
                </a:solidFill>
                <a:latin typeface="Times New Roman" pitchFamily="18" charset="0"/>
                <a:cs typeface="Times New Roman" pitchFamily="18" charset="0"/>
              </a:rPr>
              <a:t>C</a:t>
            </a:r>
            <a:r>
              <a:rPr lang="vi-VN" sz="3200" dirty="0">
                <a:solidFill>
                  <a:srgbClr val="0033CC"/>
                </a:solidFill>
                <a:latin typeface="Times New Roman" pitchFamily="18" charset="0"/>
                <a:cs typeface="Times New Roman" pitchFamily="18" charset="0"/>
              </a:rPr>
              <a:t>. kinh </a:t>
            </a:r>
            <a:r>
              <a:rPr lang="vi-VN" sz="3200" dirty="0" smtClean="0">
                <a:solidFill>
                  <a:srgbClr val="0033CC"/>
                </a:solidFill>
                <a:latin typeface="Times New Roman" pitchFamily="18" charset="0"/>
                <a:cs typeface="Times New Roman" pitchFamily="18" charset="0"/>
              </a:rPr>
              <a:t>kịch.</a:t>
            </a:r>
            <a:r>
              <a:rPr lang="en-US" sz="3200" dirty="0" smtClean="0">
                <a:solidFill>
                  <a:srgbClr val="0033CC"/>
                </a:solidFill>
                <a:latin typeface="Times New Roman" pitchFamily="18" charset="0"/>
                <a:cs typeface="Times New Roman" pitchFamily="18" charset="0"/>
              </a:rPr>
              <a:t>			</a:t>
            </a:r>
            <a:r>
              <a:rPr lang="vi-VN" sz="3200" dirty="0" smtClean="0">
                <a:solidFill>
                  <a:srgbClr val="0033CC"/>
                </a:solidFill>
                <a:latin typeface="Times New Roman" pitchFamily="18" charset="0"/>
                <a:cs typeface="Times New Roman" pitchFamily="18" charset="0"/>
              </a:rPr>
              <a:t>D</a:t>
            </a:r>
            <a:r>
              <a:rPr lang="vi-VN" sz="3200" dirty="0">
                <a:solidFill>
                  <a:srgbClr val="0033CC"/>
                </a:solidFill>
                <a:latin typeface="Times New Roman" pitchFamily="18" charset="0"/>
                <a:cs typeface="Times New Roman" pitchFamily="18" charset="0"/>
              </a:rPr>
              <a:t>. tiểu thuyết chương hồi.</a:t>
            </a:r>
          </a:p>
          <a:p>
            <a:pPr algn="l"/>
            <a:r>
              <a:rPr lang="en-US" sz="3200" dirty="0" smtClean="0">
                <a:solidFill>
                  <a:srgbClr val="0033CC"/>
                </a:solidFill>
                <a:latin typeface="Times New Roman" pitchFamily="18" charset="0"/>
                <a:cs typeface="Times New Roman" pitchFamily="18" charset="0"/>
              </a:rPr>
              <a:t>  </a:t>
            </a: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p:txBody>
      </p:sp>
      <p:sp>
        <p:nvSpPr>
          <p:cNvPr id="3" name="Oval 2"/>
          <p:cNvSpPr/>
          <p:nvPr/>
        </p:nvSpPr>
        <p:spPr>
          <a:xfrm>
            <a:off x="4572000" y="2667000"/>
            <a:ext cx="5334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565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609600"/>
          </a:xfrm>
        </p:spPr>
        <p:txBody>
          <a:bodyPr>
            <a:normAutofit/>
          </a:bodyPr>
          <a:lstStyle/>
          <a:p>
            <a:r>
              <a:rPr lang="en-US" sz="3200" b="1" u="sng" dirty="0" smtClean="0">
                <a:solidFill>
                  <a:srgbClr val="FF0000"/>
                </a:solidFill>
                <a:latin typeface="Times New Roman" pitchFamily="18" charset="0"/>
                <a:cs typeface="Times New Roman" pitchFamily="18" charset="0"/>
              </a:rPr>
              <a:t>LUYỆN TẬP</a:t>
            </a:r>
            <a:endParaRPr lang="en-US" sz="3200" b="1" u="sng" dirty="0">
              <a:solidFill>
                <a:srgbClr val="FF0000"/>
              </a:solidFill>
              <a:latin typeface="Times New Roman" pitchFamily="18" charset="0"/>
              <a:cs typeface="Times New Roman" pitchFamily="18" charset="0"/>
            </a:endParaRPr>
          </a:p>
        </p:txBody>
      </p:sp>
      <p:sp>
        <p:nvSpPr>
          <p:cNvPr id="4" name="Tiêu đề 1"/>
          <p:cNvSpPr txBox="1">
            <a:spLocks/>
          </p:cNvSpPr>
          <p:nvPr/>
        </p:nvSpPr>
        <p:spPr>
          <a:xfrm>
            <a:off x="0" y="838200"/>
            <a:ext cx="9144001" cy="6172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just"/>
            <a:r>
              <a:rPr lang="vi-VN" sz="3200" b="1" dirty="0" smtClean="0">
                <a:solidFill>
                  <a:srgbClr val="0033CC"/>
                </a:solidFill>
                <a:latin typeface="Times New Roman" pitchFamily="18" charset="0"/>
                <a:cs typeface="Times New Roman" pitchFamily="18" charset="0"/>
              </a:rPr>
              <a:t>Câu </a:t>
            </a:r>
            <a:r>
              <a:rPr lang="en-US" sz="3200" b="1" dirty="0" smtClean="0">
                <a:solidFill>
                  <a:srgbClr val="0033CC"/>
                </a:solidFill>
                <a:latin typeface="Times New Roman" pitchFamily="18" charset="0"/>
                <a:cs typeface="Times New Roman" pitchFamily="18" charset="0"/>
              </a:rPr>
              <a:t>4</a:t>
            </a:r>
            <a:r>
              <a:rPr lang="vi-VN" sz="3200" b="1" dirty="0" smtClean="0">
                <a:solidFill>
                  <a:srgbClr val="0033CC"/>
                </a:solidFill>
                <a:latin typeface="Times New Roman" pitchFamily="18" charset="0"/>
                <a:cs typeface="Times New Roman" pitchFamily="18" charset="0"/>
              </a:rPr>
              <a:t>. </a:t>
            </a:r>
            <a:r>
              <a:rPr lang="vi-VN" sz="3200" b="1" dirty="0">
                <a:solidFill>
                  <a:srgbClr val="0033CC"/>
                </a:solidFill>
                <a:latin typeface="Times New Roman" pitchFamily="18" charset="0"/>
                <a:cs typeface="Times New Roman" pitchFamily="18" charset="0"/>
              </a:rPr>
              <a:t>Nhà thơ tiêu biểu của Trung Quốc dưới thời Đường là</a:t>
            </a:r>
          </a:p>
          <a:p>
            <a:pPr algn="l"/>
            <a:r>
              <a:rPr lang="vi-VN" sz="3200" dirty="0">
                <a:solidFill>
                  <a:srgbClr val="0033CC"/>
                </a:solidFill>
                <a:latin typeface="Times New Roman" pitchFamily="18" charset="0"/>
                <a:cs typeface="Times New Roman" pitchFamily="18" charset="0"/>
              </a:rPr>
              <a:t>A. Tào Tuyết Cần.       	B. Bạch Cư Dị.</a:t>
            </a:r>
          </a:p>
          <a:p>
            <a:pPr algn="l"/>
            <a:r>
              <a:rPr lang="vi-VN" sz="3200" dirty="0">
                <a:solidFill>
                  <a:srgbClr val="0033CC"/>
                </a:solidFill>
                <a:latin typeface="Times New Roman" pitchFamily="18" charset="0"/>
                <a:cs typeface="Times New Roman" pitchFamily="18" charset="0"/>
              </a:rPr>
              <a:t>C. Ngô Thừa Ân. 		D. La Quán Trung.</a:t>
            </a:r>
          </a:p>
          <a:p>
            <a:pPr algn="l"/>
            <a:r>
              <a:rPr lang="en-US" sz="3200" dirty="0" smtClean="0">
                <a:solidFill>
                  <a:srgbClr val="0033CC"/>
                </a:solidFill>
                <a:latin typeface="Times New Roman" pitchFamily="18" charset="0"/>
                <a:cs typeface="Times New Roman" pitchFamily="18" charset="0"/>
              </a:rPr>
              <a:t>  </a:t>
            </a: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p:txBody>
      </p:sp>
      <p:sp>
        <p:nvSpPr>
          <p:cNvPr id="5" name="Oval 4"/>
          <p:cNvSpPr/>
          <p:nvPr/>
        </p:nvSpPr>
        <p:spPr>
          <a:xfrm>
            <a:off x="4572000" y="1676400"/>
            <a:ext cx="5334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31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609600"/>
          </a:xfrm>
        </p:spPr>
        <p:txBody>
          <a:bodyPr>
            <a:normAutofit/>
          </a:bodyPr>
          <a:lstStyle/>
          <a:p>
            <a:r>
              <a:rPr lang="en-US" sz="3200" b="1" u="sng" dirty="0" smtClean="0">
                <a:solidFill>
                  <a:srgbClr val="FF0000"/>
                </a:solidFill>
                <a:latin typeface="Times New Roman" pitchFamily="18" charset="0"/>
                <a:cs typeface="Times New Roman" pitchFamily="18" charset="0"/>
              </a:rPr>
              <a:t>LUYỆN TẬP</a:t>
            </a:r>
            <a:endParaRPr lang="en-US" sz="3200" b="1" u="sng" dirty="0">
              <a:solidFill>
                <a:srgbClr val="FF0000"/>
              </a:solidFill>
              <a:latin typeface="Times New Roman" pitchFamily="18" charset="0"/>
              <a:cs typeface="Times New Roman" pitchFamily="18" charset="0"/>
            </a:endParaRPr>
          </a:p>
        </p:txBody>
      </p:sp>
      <p:sp>
        <p:nvSpPr>
          <p:cNvPr id="4" name="Tiêu đề 1"/>
          <p:cNvSpPr txBox="1">
            <a:spLocks/>
          </p:cNvSpPr>
          <p:nvPr/>
        </p:nvSpPr>
        <p:spPr>
          <a:xfrm>
            <a:off x="-1" y="533400"/>
            <a:ext cx="9144001" cy="61722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3200" b="1" dirty="0" smtClean="0">
                <a:solidFill>
                  <a:srgbClr val="0033CC"/>
                </a:solidFill>
                <a:latin typeface="Times New Roman" pitchFamily="18" charset="0"/>
                <a:cs typeface="Times New Roman" pitchFamily="18" charset="0"/>
              </a:rPr>
              <a:t>Câu </a:t>
            </a:r>
            <a:r>
              <a:rPr lang="en-US" sz="3200" b="1" dirty="0" smtClean="0">
                <a:solidFill>
                  <a:srgbClr val="0033CC"/>
                </a:solidFill>
                <a:latin typeface="Times New Roman" pitchFamily="18" charset="0"/>
                <a:cs typeface="Times New Roman" pitchFamily="18" charset="0"/>
              </a:rPr>
              <a:t>5</a:t>
            </a:r>
            <a:r>
              <a:rPr lang="vi-VN" sz="3200" b="1" dirty="0" smtClean="0">
                <a:solidFill>
                  <a:srgbClr val="0033CC"/>
                </a:solidFill>
                <a:latin typeface="Times New Roman" pitchFamily="18" charset="0"/>
                <a:cs typeface="Times New Roman" pitchFamily="18" charset="0"/>
              </a:rPr>
              <a:t>: </a:t>
            </a:r>
            <a:r>
              <a:rPr lang="vi-VN" sz="3200" b="1" dirty="0">
                <a:solidFill>
                  <a:srgbClr val="0033CC"/>
                </a:solidFill>
                <a:latin typeface="Times New Roman" pitchFamily="18" charset="0"/>
                <a:cs typeface="Times New Roman" pitchFamily="18" charset="0"/>
              </a:rPr>
              <a:t>Trong thời phong kiến, Nho giáo trở thành hệ tư tưởng và đạo đức của giai cấp phong kiến bởi vì</a:t>
            </a:r>
          </a:p>
          <a:p>
            <a:pPr algn="l"/>
            <a:r>
              <a:rPr lang="vi-VN" sz="3200" dirty="0">
                <a:solidFill>
                  <a:srgbClr val="0033CC"/>
                </a:solidFill>
                <a:latin typeface="Times New Roman" pitchFamily="18" charset="0"/>
                <a:cs typeface="Times New Roman" pitchFamily="18" charset="0"/>
              </a:rPr>
              <a:t>A. nó phù hợp với phong tục tập quán của người dân Trung Quốc.</a:t>
            </a:r>
          </a:p>
          <a:p>
            <a:pPr algn="l"/>
            <a:r>
              <a:rPr lang="vi-VN" sz="3200" dirty="0">
                <a:solidFill>
                  <a:srgbClr val="0033CC"/>
                </a:solidFill>
                <a:latin typeface="Times New Roman" pitchFamily="18" charset="0"/>
                <a:cs typeface="Times New Roman" pitchFamily="18" charset="0"/>
              </a:rPr>
              <a:t>B. Nho giáo tạo ra hệ thống tôn ti trật tự, lễ giáo phục vụ cho sự thống trị của giai cấp phong kiến.</a:t>
            </a:r>
          </a:p>
          <a:p>
            <a:pPr algn="l"/>
            <a:r>
              <a:rPr lang="vi-VN" sz="3200" dirty="0">
                <a:solidFill>
                  <a:srgbClr val="0033CC"/>
                </a:solidFill>
                <a:latin typeface="Times New Roman" pitchFamily="18" charset="0"/>
                <a:cs typeface="Times New Roman" pitchFamily="18" charset="0"/>
              </a:rPr>
              <a:t>C. Nho giáo được mọi giai cấp trong xã hội Trung Quốc ủng hộ.</a:t>
            </a:r>
          </a:p>
          <a:p>
            <a:pPr algn="l"/>
            <a:r>
              <a:rPr lang="vi-VN" sz="3200" dirty="0">
                <a:solidFill>
                  <a:srgbClr val="0033CC"/>
                </a:solidFill>
                <a:latin typeface="Times New Roman" pitchFamily="18" charset="0"/>
                <a:cs typeface="Times New Roman" pitchFamily="18" charset="0"/>
              </a:rPr>
              <a:t>D. nó chủ trương dùng pháp luật hà khắc để duy trì trật tự xã hội</a:t>
            </a:r>
            <a:r>
              <a:rPr lang="vi-VN" sz="3200" dirty="0" smtClean="0">
                <a:solidFill>
                  <a:srgbClr val="0033CC"/>
                </a:solidFill>
                <a:latin typeface="Times New Roman" pitchFamily="18" charset="0"/>
                <a:cs typeface="Times New Roman" pitchFamily="18" charset="0"/>
              </a:rPr>
              <a:t>.</a:t>
            </a:r>
            <a:endParaRPr lang="en-US" sz="3200" dirty="0" smtClean="0">
              <a:solidFill>
                <a:srgbClr val="0033CC"/>
              </a:solidFill>
              <a:latin typeface="Times New Roman" pitchFamily="18" charset="0"/>
              <a:cs typeface="Times New Roman" pitchFamily="18" charset="0"/>
            </a:endParaRPr>
          </a:p>
          <a:p>
            <a:pPr algn="l"/>
            <a:endParaRPr lang="en-US" sz="3200" dirty="0">
              <a:solidFill>
                <a:srgbClr val="0033CC"/>
              </a:solidFill>
              <a:latin typeface="Times New Roman" pitchFamily="18" charset="0"/>
              <a:cs typeface="Times New Roman" pitchFamily="18" charset="0"/>
            </a:endParaRPr>
          </a:p>
          <a:p>
            <a:pPr algn="l"/>
            <a:endParaRPr lang="vi-VN" sz="3200" dirty="0">
              <a:solidFill>
                <a:srgbClr val="0033CC"/>
              </a:solidFill>
              <a:latin typeface="Times New Roman" pitchFamily="18" charset="0"/>
              <a:cs typeface="Times New Roman" pitchFamily="18" charset="0"/>
            </a:endParaRPr>
          </a:p>
          <a:p>
            <a:pPr algn="l"/>
            <a:r>
              <a:rPr lang="en-US" sz="3200" dirty="0" smtClean="0">
                <a:solidFill>
                  <a:srgbClr val="0033CC"/>
                </a:solidFill>
                <a:latin typeface="Times New Roman" pitchFamily="18" charset="0"/>
                <a:cs typeface="Times New Roman" pitchFamily="18" charset="0"/>
              </a:rPr>
              <a:t> </a:t>
            </a:r>
            <a:endParaRPr lang="en-US" sz="3200" dirty="0">
              <a:solidFill>
                <a:srgbClr val="0033CC"/>
              </a:solidFill>
              <a:latin typeface="Times New Roman" pitchFamily="18" charset="0"/>
              <a:cs typeface="Times New Roman" pitchFamily="18" charset="0"/>
            </a:endParaRPr>
          </a:p>
        </p:txBody>
      </p:sp>
      <p:sp>
        <p:nvSpPr>
          <p:cNvPr id="5" name="Oval 4"/>
          <p:cNvSpPr/>
          <p:nvPr/>
        </p:nvSpPr>
        <p:spPr>
          <a:xfrm>
            <a:off x="0" y="2438400"/>
            <a:ext cx="5334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82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48400" y="-228600"/>
            <a:ext cx="3352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8" y="-284163"/>
            <a:ext cx="3240088" cy="554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12" y="-381000"/>
            <a:ext cx="3811588"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êu đề 1"/>
          <p:cNvSpPr txBox="1">
            <a:spLocks/>
          </p:cNvSpPr>
          <p:nvPr/>
        </p:nvSpPr>
        <p:spPr>
          <a:xfrm>
            <a:off x="13854" y="5410200"/>
            <a:ext cx="9137073" cy="144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latin typeface="Times New Roman" pitchFamily="18" charset="0"/>
                <a:cs typeface="Times New Roman" pitchFamily="18" charset="0"/>
              </a:rPr>
              <a:t>Đây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những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thành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tựu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văn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hóa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Trung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Quốc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có</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từ</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thời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đại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nào</a:t>
            </a:r>
            <a:r>
              <a:rPr lang="en-US" sz="32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3253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6926"/>
            <a:ext cx="9178636" cy="6851073"/>
          </a:xfrm>
        </p:spPr>
        <p:txBody>
          <a:bodyPr/>
          <a:lstStyle/>
          <a:p>
            <a:pPr marL="0" indent="0">
              <a:buNone/>
            </a:pPr>
            <a:endParaRPr lang="en-US" dirty="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pPr marL="0" indent="0">
              <a:buNone/>
            </a:pPr>
            <a:endParaRPr lang="en-US" dirty="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
        <p:nvSpPr>
          <p:cNvPr id="5" name="Tiêu đề 1"/>
          <p:cNvSpPr>
            <a:spLocks noGrp="1"/>
          </p:cNvSpPr>
          <p:nvPr>
            <p:ph type="title"/>
          </p:nvPr>
        </p:nvSpPr>
        <p:spPr>
          <a:xfrm>
            <a:off x="0" y="0"/>
            <a:ext cx="9144000" cy="609600"/>
          </a:xfrm>
        </p:spPr>
        <p:txBody>
          <a:bodyPr>
            <a:normAutofit/>
          </a:bodyPr>
          <a:lstStyle/>
          <a:p>
            <a:r>
              <a:rPr lang="en-US" sz="3200" b="1" dirty="0" smtClean="0">
                <a:solidFill>
                  <a:srgbClr val="FF0000"/>
                </a:solidFill>
                <a:latin typeface="Times New Roman" pitchFamily="18" charset="0"/>
                <a:cs typeface="Times New Roman" pitchFamily="18" charset="0"/>
              </a:rPr>
              <a:t>LUYỆN TẬP</a:t>
            </a:r>
            <a:endParaRPr lang="en-US" sz="3200" b="1" dirty="0">
              <a:solidFill>
                <a:srgbClr val="FF0000"/>
              </a:solidFill>
              <a:latin typeface="Times New Roman" pitchFamily="18" charset="0"/>
              <a:cs typeface="Times New Roman" pitchFamily="18" charset="0"/>
            </a:endParaRPr>
          </a:p>
        </p:txBody>
      </p:sp>
      <p:sp>
        <p:nvSpPr>
          <p:cNvPr id="6" name="Rectangle 5"/>
          <p:cNvSpPr/>
          <p:nvPr/>
        </p:nvSpPr>
        <p:spPr>
          <a:xfrm>
            <a:off x="672516" y="914398"/>
            <a:ext cx="2172390" cy="646331"/>
          </a:xfrm>
          <a:prstGeom prst="rect">
            <a:avLst/>
          </a:prstGeom>
          <a:ln w="38100">
            <a:solidFill>
              <a:srgbClr val="7030A0"/>
            </a:solidFill>
          </a:ln>
        </p:spPr>
        <p:txBody>
          <a:bodyPr wrap="none">
            <a:spAutoFit/>
          </a:bodyPr>
          <a:lstStyle/>
          <a:p>
            <a:r>
              <a:rPr lang="en-US" sz="3600" b="1" dirty="0" err="1" smtClean="0">
                <a:solidFill>
                  <a:srgbClr val="0033CC"/>
                </a:solidFill>
                <a:latin typeface="Times New Roman" pitchFamily="18" charset="0"/>
                <a:cs typeface="Times New Roman" pitchFamily="18" charset="0"/>
              </a:rPr>
              <a:t>Tác</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phẩm</a:t>
            </a:r>
            <a:endParaRPr lang="en-US" sz="3600" b="1" dirty="0">
              <a:solidFill>
                <a:srgbClr val="0033CC"/>
              </a:solidFill>
              <a:latin typeface="Times New Roman" pitchFamily="18" charset="0"/>
              <a:cs typeface="Times New Roman" pitchFamily="18" charset="0"/>
            </a:endParaRPr>
          </a:p>
        </p:txBody>
      </p:sp>
      <p:sp>
        <p:nvSpPr>
          <p:cNvPr id="7" name="Rectangle 6"/>
          <p:cNvSpPr/>
          <p:nvPr/>
        </p:nvSpPr>
        <p:spPr>
          <a:xfrm>
            <a:off x="5312690" y="914400"/>
            <a:ext cx="1633781" cy="646331"/>
          </a:xfrm>
          <a:prstGeom prst="rect">
            <a:avLst/>
          </a:prstGeom>
          <a:ln w="38100">
            <a:solidFill>
              <a:srgbClr val="7030A0"/>
            </a:solidFill>
          </a:ln>
        </p:spPr>
        <p:txBody>
          <a:bodyPr wrap="none">
            <a:spAutoFit/>
          </a:bodyPr>
          <a:lstStyle/>
          <a:p>
            <a:r>
              <a:rPr lang="en-US" sz="3600" b="1" dirty="0" err="1" smtClean="0">
                <a:solidFill>
                  <a:srgbClr val="0033CC"/>
                </a:solidFill>
                <a:latin typeface="Times New Roman" pitchFamily="18" charset="0"/>
                <a:cs typeface="Times New Roman" pitchFamily="18" charset="0"/>
              </a:rPr>
              <a:t>Tác</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giả</a:t>
            </a:r>
            <a:endParaRPr lang="en-US" sz="3600" b="1" dirty="0">
              <a:solidFill>
                <a:srgbClr val="0033CC"/>
              </a:solidFill>
              <a:latin typeface="Times New Roman" pitchFamily="18" charset="0"/>
              <a:cs typeface="Times New Roman" pitchFamily="18" charset="0"/>
            </a:endParaRPr>
          </a:p>
        </p:txBody>
      </p:sp>
      <p:sp>
        <p:nvSpPr>
          <p:cNvPr id="8" name="Rectangle 7"/>
          <p:cNvSpPr/>
          <p:nvPr/>
        </p:nvSpPr>
        <p:spPr>
          <a:xfrm>
            <a:off x="672516" y="1909508"/>
            <a:ext cx="1885453" cy="646331"/>
          </a:xfrm>
          <a:prstGeom prst="rect">
            <a:avLst/>
          </a:prstGeom>
          <a:ln w="38100">
            <a:solidFill>
              <a:srgbClr val="7030A0"/>
            </a:solidFill>
          </a:ln>
        </p:spPr>
        <p:txBody>
          <a:bodyPr wrap="none">
            <a:spAutoFit/>
          </a:bodyPr>
          <a:lstStyle/>
          <a:p>
            <a:r>
              <a:rPr lang="en-US" sz="3600" b="1" dirty="0" err="1" smtClean="0">
                <a:solidFill>
                  <a:srgbClr val="0033CC"/>
                </a:solidFill>
                <a:latin typeface="Times New Roman" pitchFamily="18" charset="0"/>
                <a:cs typeface="Times New Roman" pitchFamily="18" charset="0"/>
              </a:rPr>
              <a:t>Thủy</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hử</a:t>
            </a:r>
            <a:endParaRPr lang="en-US" sz="3600" b="1" dirty="0">
              <a:solidFill>
                <a:srgbClr val="0033CC"/>
              </a:solidFill>
              <a:latin typeface="Times New Roman" pitchFamily="18" charset="0"/>
              <a:cs typeface="Times New Roman" pitchFamily="18" charset="0"/>
            </a:endParaRPr>
          </a:p>
        </p:txBody>
      </p:sp>
      <p:sp>
        <p:nvSpPr>
          <p:cNvPr id="9" name="Rectangle 8"/>
          <p:cNvSpPr/>
          <p:nvPr/>
        </p:nvSpPr>
        <p:spPr>
          <a:xfrm>
            <a:off x="634044" y="3020291"/>
            <a:ext cx="2249334" cy="1200329"/>
          </a:xfrm>
          <a:prstGeom prst="rect">
            <a:avLst/>
          </a:prstGeom>
          <a:ln w="38100">
            <a:solidFill>
              <a:srgbClr val="7030A0"/>
            </a:solidFill>
          </a:ln>
        </p:spPr>
        <p:txBody>
          <a:bodyPr wrap="none">
            <a:spAutoFit/>
          </a:bodyPr>
          <a:lstStyle/>
          <a:p>
            <a:r>
              <a:rPr lang="en-US" sz="3600" b="1" dirty="0" smtClean="0">
                <a:solidFill>
                  <a:srgbClr val="0033CC"/>
                </a:solidFill>
                <a:latin typeface="Times New Roman" pitchFamily="18" charset="0"/>
                <a:cs typeface="Times New Roman" pitchFamily="18" charset="0"/>
              </a:rPr>
              <a:t>Tam </a:t>
            </a:r>
            <a:r>
              <a:rPr lang="en-US" sz="3600" b="1" dirty="0" err="1" smtClean="0">
                <a:solidFill>
                  <a:srgbClr val="0033CC"/>
                </a:solidFill>
                <a:latin typeface="Times New Roman" pitchFamily="18" charset="0"/>
                <a:cs typeface="Times New Roman" pitchFamily="18" charset="0"/>
              </a:rPr>
              <a:t>quốc</a:t>
            </a:r>
            <a:r>
              <a:rPr lang="en-US" sz="3600" b="1" dirty="0" smtClean="0">
                <a:solidFill>
                  <a:srgbClr val="0033CC"/>
                </a:solidFill>
                <a:latin typeface="Times New Roman" pitchFamily="18" charset="0"/>
                <a:cs typeface="Times New Roman" pitchFamily="18" charset="0"/>
              </a:rPr>
              <a:t> </a:t>
            </a:r>
          </a:p>
          <a:p>
            <a:r>
              <a:rPr lang="en-US" sz="3600" b="1" dirty="0" err="1" smtClean="0">
                <a:solidFill>
                  <a:srgbClr val="0033CC"/>
                </a:solidFill>
                <a:latin typeface="Times New Roman" pitchFamily="18" charset="0"/>
                <a:cs typeface="Times New Roman" pitchFamily="18" charset="0"/>
              </a:rPr>
              <a:t>diễn</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nghĩa</a:t>
            </a:r>
            <a:endParaRPr lang="en-US" sz="3600" b="1" dirty="0">
              <a:solidFill>
                <a:srgbClr val="0033CC"/>
              </a:solidFill>
              <a:latin typeface="Times New Roman" pitchFamily="18" charset="0"/>
              <a:cs typeface="Times New Roman" pitchFamily="18" charset="0"/>
            </a:endParaRPr>
          </a:p>
        </p:txBody>
      </p:sp>
      <p:sp>
        <p:nvSpPr>
          <p:cNvPr id="10" name="Rectangle 9"/>
          <p:cNvSpPr/>
          <p:nvPr/>
        </p:nvSpPr>
        <p:spPr>
          <a:xfrm>
            <a:off x="657274" y="4437965"/>
            <a:ext cx="2082621" cy="646331"/>
          </a:xfrm>
          <a:prstGeom prst="rect">
            <a:avLst/>
          </a:prstGeom>
          <a:ln w="38100">
            <a:solidFill>
              <a:srgbClr val="7030A0"/>
            </a:solidFill>
          </a:ln>
        </p:spPr>
        <p:txBody>
          <a:bodyPr wrap="none">
            <a:spAutoFit/>
          </a:bodyPr>
          <a:lstStyle/>
          <a:p>
            <a:r>
              <a:rPr lang="en-US" sz="3600" b="1" dirty="0" err="1" smtClean="0">
                <a:solidFill>
                  <a:srgbClr val="0033CC"/>
                </a:solidFill>
                <a:latin typeface="Times New Roman" pitchFamily="18" charset="0"/>
                <a:cs typeface="Times New Roman" pitchFamily="18" charset="0"/>
              </a:rPr>
              <a:t>Tây</a:t>
            </a:r>
            <a:r>
              <a:rPr lang="en-US" sz="3600" b="1" dirty="0" smtClean="0">
                <a:solidFill>
                  <a:srgbClr val="0033CC"/>
                </a:solidFill>
                <a:latin typeface="Times New Roman" pitchFamily="18" charset="0"/>
                <a:cs typeface="Times New Roman" pitchFamily="18" charset="0"/>
              </a:rPr>
              <a:t> du </a:t>
            </a:r>
            <a:r>
              <a:rPr lang="en-US" sz="3600" b="1" dirty="0" err="1" smtClean="0">
                <a:solidFill>
                  <a:srgbClr val="0033CC"/>
                </a:solidFill>
                <a:latin typeface="Times New Roman" pitchFamily="18" charset="0"/>
                <a:cs typeface="Times New Roman" pitchFamily="18" charset="0"/>
              </a:rPr>
              <a:t>kí</a:t>
            </a:r>
            <a:endParaRPr lang="en-US" sz="3600" b="1" dirty="0">
              <a:solidFill>
                <a:srgbClr val="0033CC"/>
              </a:solidFill>
              <a:latin typeface="Times New Roman" pitchFamily="18" charset="0"/>
              <a:cs typeface="Times New Roman" pitchFamily="18" charset="0"/>
            </a:endParaRPr>
          </a:p>
        </p:txBody>
      </p:sp>
      <p:sp>
        <p:nvSpPr>
          <p:cNvPr id="11" name="Rectangle 10"/>
          <p:cNvSpPr/>
          <p:nvPr/>
        </p:nvSpPr>
        <p:spPr>
          <a:xfrm>
            <a:off x="634044" y="5334000"/>
            <a:ext cx="2108269" cy="1200329"/>
          </a:xfrm>
          <a:prstGeom prst="rect">
            <a:avLst/>
          </a:prstGeom>
          <a:ln w="38100">
            <a:solidFill>
              <a:srgbClr val="7030A0"/>
            </a:solidFill>
          </a:ln>
        </p:spPr>
        <p:txBody>
          <a:bodyPr wrap="none">
            <a:spAutoFit/>
          </a:bodyPr>
          <a:lstStyle/>
          <a:p>
            <a:r>
              <a:rPr lang="en-US" sz="3600" b="1" dirty="0" err="1" smtClean="0">
                <a:solidFill>
                  <a:srgbClr val="0033CC"/>
                </a:solidFill>
                <a:latin typeface="Times New Roman" pitchFamily="18" charset="0"/>
                <a:cs typeface="Times New Roman" pitchFamily="18" charset="0"/>
              </a:rPr>
              <a:t>Hồng</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lâu</a:t>
            </a:r>
            <a:r>
              <a:rPr lang="en-US" sz="3600" b="1" dirty="0" smtClean="0">
                <a:solidFill>
                  <a:srgbClr val="0033CC"/>
                </a:solidFill>
                <a:latin typeface="Times New Roman" pitchFamily="18" charset="0"/>
                <a:cs typeface="Times New Roman" pitchFamily="18" charset="0"/>
              </a:rPr>
              <a:t> </a:t>
            </a:r>
          </a:p>
          <a:p>
            <a:r>
              <a:rPr lang="en-US" sz="3600" b="1" dirty="0" err="1" smtClean="0">
                <a:solidFill>
                  <a:srgbClr val="0033CC"/>
                </a:solidFill>
                <a:latin typeface="Times New Roman" pitchFamily="18" charset="0"/>
                <a:cs typeface="Times New Roman" pitchFamily="18" charset="0"/>
              </a:rPr>
              <a:t>mộng</a:t>
            </a:r>
            <a:endParaRPr lang="en-US" sz="3600" b="1" dirty="0">
              <a:solidFill>
                <a:srgbClr val="0033CC"/>
              </a:solidFill>
              <a:latin typeface="Times New Roman" pitchFamily="18" charset="0"/>
              <a:cs typeface="Times New Roman" pitchFamily="18" charset="0"/>
            </a:endParaRPr>
          </a:p>
        </p:txBody>
      </p:sp>
      <p:sp>
        <p:nvSpPr>
          <p:cNvPr id="12" name="Rectangle 11"/>
          <p:cNvSpPr/>
          <p:nvPr/>
        </p:nvSpPr>
        <p:spPr>
          <a:xfrm>
            <a:off x="5393626" y="4220620"/>
            <a:ext cx="2493183" cy="646331"/>
          </a:xfrm>
          <a:prstGeom prst="rect">
            <a:avLst/>
          </a:prstGeom>
          <a:ln w="38100">
            <a:solidFill>
              <a:srgbClr val="7030A0"/>
            </a:solidFill>
          </a:ln>
        </p:spPr>
        <p:txBody>
          <a:bodyPr wrap="none">
            <a:spAutoFit/>
          </a:bodyPr>
          <a:lstStyle/>
          <a:p>
            <a:r>
              <a:rPr lang="en-US" sz="3600" b="1" dirty="0" err="1" smtClean="0">
                <a:solidFill>
                  <a:srgbClr val="0033CC"/>
                </a:solidFill>
                <a:latin typeface="Times New Roman" pitchFamily="18" charset="0"/>
                <a:cs typeface="Times New Roman" pitchFamily="18" charset="0"/>
              </a:rPr>
              <a:t>Thi</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Nại</a:t>
            </a:r>
            <a:r>
              <a:rPr lang="en-US" sz="3600" b="1" dirty="0" smtClean="0">
                <a:solidFill>
                  <a:srgbClr val="0033CC"/>
                </a:solidFill>
                <a:latin typeface="Times New Roman" pitchFamily="18" charset="0"/>
                <a:cs typeface="Times New Roman" pitchFamily="18" charset="0"/>
              </a:rPr>
              <a:t> Am</a:t>
            </a:r>
            <a:endParaRPr lang="en-US" sz="3600" b="1" dirty="0">
              <a:solidFill>
                <a:srgbClr val="0033CC"/>
              </a:solidFill>
              <a:latin typeface="Times New Roman" pitchFamily="18" charset="0"/>
              <a:cs typeface="Times New Roman" pitchFamily="18" charset="0"/>
            </a:endParaRPr>
          </a:p>
        </p:txBody>
      </p:sp>
      <p:sp>
        <p:nvSpPr>
          <p:cNvPr id="13" name="Rectangle 12"/>
          <p:cNvSpPr/>
          <p:nvPr/>
        </p:nvSpPr>
        <p:spPr>
          <a:xfrm>
            <a:off x="5347326" y="5333999"/>
            <a:ext cx="3271152" cy="646331"/>
          </a:xfrm>
          <a:prstGeom prst="rect">
            <a:avLst/>
          </a:prstGeom>
          <a:ln w="38100">
            <a:solidFill>
              <a:srgbClr val="7030A0"/>
            </a:solidFill>
          </a:ln>
        </p:spPr>
        <p:txBody>
          <a:bodyPr wrap="none">
            <a:spAutoFit/>
          </a:bodyPr>
          <a:lstStyle/>
          <a:p>
            <a:r>
              <a:rPr lang="en-US" sz="3600" b="1" dirty="0" smtClean="0">
                <a:solidFill>
                  <a:srgbClr val="0033CC"/>
                </a:solidFill>
                <a:latin typeface="Times New Roman" pitchFamily="18" charset="0"/>
                <a:cs typeface="Times New Roman" pitchFamily="18" charset="0"/>
              </a:rPr>
              <a:t>La </a:t>
            </a:r>
            <a:r>
              <a:rPr lang="en-US" sz="3600" b="1" dirty="0" err="1" smtClean="0">
                <a:solidFill>
                  <a:srgbClr val="0033CC"/>
                </a:solidFill>
                <a:latin typeface="Times New Roman" pitchFamily="18" charset="0"/>
                <a:cs typeface="Times New Roman" pitchFamily="18" charset="0"/>
              </a:rPr>
              <a:t>Quán</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Trung</a:t>
            </a:r>
            <a:endParaRPr lang="en-US" sz="3600" b="1" dirty="0">
              <a:solidFill>
                <a:srgbClr val="0033CC"/>
              </a:solidFill>
              <a:latin typeface="Times New Roman" pitchFamily="18" charset="0"/>
              <a:cs typeface="Times New Roman" pitchFamily="18" charset="0"/>
            </a:endParaRPr>
          </a:p>
        </p:txBody>
      </p:sp>
      <p:sp>
        <p:nvSpPr>
          <p:cNvPr id="14" name="Rectangle 13"/>
          <p:cNvSpPr/>
          <p:nvPr/>
        </p:nvSpPr>
        <p:spPr>
          <a:xfrm>
            <a:off x="5312690" y="1909508"/>
            <a:ext cx="2864567" cy="646331"/>
          </a:xfrm>
          <a:prstGeom prst="rect">
            <a:avLst/>
          </a:prstGeom>
          <a:ln w="38100">
            <a:solidFill>
              <a:srgbClr val="7030A0"/>
            </a:solidFill>
          </a:ln>
        </p:spPr>
        <p:txBody>
          <a:bodyPr wrap="none">
            <a:spAutoFit/>
          </a:bodyPr>
          <a:lstStyle/>
          <a:p>
            <a:r>
              <a:rPr lang="en-US" sz="3600" b="1" dirty="0" err="1" smtClean="0">
                <a:solidFill>
                  <a:srgbClr val="0033CC"/>
                </a:solidFill>
                <a:latin typeface="Times New Roman" pitchFamily="18" charset="0"/>
                <a:cs typeface="Times New Roman" pitchFamily="18" charset="0"/>
              </a:rPr>
              <a:t>Ngô</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Thừa</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Ân</a:t>
            </a:r>
            <a:endParaRPr lang="en-US" sz="3600" b="1" dirty="0">
              <a:solidFill>
                <a:srgbClr val="0033CC"/>
              </a:solidFill>
              <a:latin typeface="Times New Roman" pitchFamily="18" charset="0"/>
              <a:cs typeface="Times New Roman" pitchFamily="18" charset="0"/>
            </a:endParaRPr>
          </a:p>
        </p:txBody>
      </p:sp>
      <p:sp>
        <p:nvSpPr>
          <p:cNvPr id="15" name="Rectangle 14"/>
          <p:cNvSpPr/>
          <p:nvPr/>
        </p:nvSpPr>
        <p:spPr>
          <a:xfrm>
            <a:off x="5308995" y="2964779"/>
            <a:ext cx="3109121" cy="646331"/>
          </a:xfrm>
          <a:prstGeom prst="rect">
            <a:avLst/>
          </a:prstGeom>
          <a:ln w="38100">
            <a:solidFill>
              <a:srgbClr val="7030A0"/>
            </a:solidFill>
          </a:ln>
        </p:spPr>
        <p:txBody>
          <a:bodyPr wrap="none">
            <a:spAutoFit/>
          </a:bodyPr>
          <a:lstStyle/>
          <a:p>
            <a:r>
              <a:rPr lang="en-US" sz="3600" b="1" dirty="0" err="1" smtClean="0">
                <a:solidFill>
                  <a:srgbClr val="0033CC"/>
                </a:solidFill>
                <a:latin typeface="Times New Roman" pitchFamily="18" charset="0"/>
                <a:cs typeface="Times New Roman" pitchFamily="18" charset="0"/>
              </a:rPr>
              <a:t>Tào</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Tuyết</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Cần</a:t>
            </a:r>
            <a:endParaRPr lang="en-US" sz="3600" b="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27828929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6926"/>
            <a:ext cx="9178636" cy="6851073"/>
          </a:xfrm>
        </p:spPr>
        <p:txBody>
          <a:bodyPr/>
          <a:lstStyle/>
          <a:p>
            <a:pPr marL="0" indent="0">
              <a:buNone/>
            </a:pPr>
            <a:endParaRPr lang="en-US" dirty="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pPr marL="0" indent="0">
              <a:buNone/>
            </a:pPr>
            <a:endParaRPr lang="en-US" dirty="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
        <p:nvSpPr>
          <p:cNvPr id="5" name="Tiêu đề 1"/>
          <p:cNvSpPr>
            <a:spLocks noGrp="1"/>
          </p:cNvSpPr>
          <p:nvPr>
            <p:ph type="title"/>
          </p:nvPr>
        </p:nvSpPr>
        <p:spPr>
          <a:xfrm>
            <a:off x="0" y="0"/>
            <a:ext cx="9144000" cy="609600"/>
          </a:xfrm>
        </p:spPr>
        <p:txBody>
          <a:bodyPr>
            <a:normAutofit/>
          </a:bodyPr>
          <a:lstStyle/>
          <a:p>
            <a:r>
              <a:rPr lang="en-US" sz="3200" b="1" dirty="0" smtClean="0">
                <a:solidFill>
                  <a:srgbClr val="FF0000"/>
                </a:solidFill>
                <a:latin typeface="Times New Roman" pitchFamily="18" charset="0"/>
                <a:cs typeface="Times New Roman" pitchFamily="18" charset="0"/>
              </a:rPr>
              <a:t>LUYỆN TẬP</a:t>
            </a:r>
            <a:endParaRPr lang="en-US" sz="3200" b="1" dirty="0">
              <a:solidFill>
                <a:srgbClr val="FF0000"/>
              </a:solidFill>
              <a:latin typeface="Times New Roman" pitchFamily="18" charset="0"/>
              <a:cs typeface="Times New Roman" pitchFamily="18" charset="0"/>
            </a:endParaRPr>
          </a:p>
        </p:txBody>
      </p:sp>
      <p:sp>
        <p:nvSpPr>
          <p:cNvPr id="6" name="Rectangle 5"/>
          <p:cNvSpPr/>
          <p:nvPr/>
        </p:nvSpPr>
        <p:spPr>
          <a:xfrm>
            <a:off x="672516" y="914398"/>
            <a:ext cx="2172390" cy="646331"/>
          </a:xfrm>
          <a:prstGeom prst="rect">
            <a:avLst/>
          </a:prstGeom>
          <a:ln w="38100">
            <a:solidFill>
              <a:srgbClr val="7030A0"/>
            </a:solidFill>
          </a:ln>
        </p:spPr>
        <p:txBody>
          <a:bodyPr wrap="none">
            <a:spAutoFit/>
          </a:bodyPr>
          <a:lstStyle/>
          <a:p>
            <a:r>
              <a:rPr lang="en-US" sz="3600" b="1" dirty="0" err="1" smtClean="0">
                <a:solidFill>
                  <a:srgbClr val="0033CC"/>
                </a:solidFill>
                <a:latin typeface="Times New Roman" pitchFamily="18" charset="0"/>
                <a:cs typeface="Times New Roman" pitchFamily="18" charset="0"/>
              </a:rPr>
              <a:t>Tác</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phẩm</a:t>
            </a:r>
            <a:endParaRPr lang="en-US" sz="3600" b="1" dirty="0">
              <a:solidFill>
                <a:srgbClr val="0033CC"/>
              </a:solidFill>
              <a:latin typeface="Times New Roman" pitchFamily="18" charset="0"/>
              <a:cs typeface="Times New Roman" pitchFamily="18" charset="0"/>
            </a:endParaRPr>
          </a:p>
        </p:txBody>
      </p:sp>
      <p:sp>
        <p:nvSpPr>
          <p:cNvPr id="7" name="Rectangle 6"/>
          <p:cNvSpPr/>
          <p:nvPr/>
        </p:nvSpPr>
        <p:spPr>
          <a:xfrm>
            <a:off x="5312690" y="914400"/>
            <a:ext cx="1633781" cy="646331"/>
          </a:xfrm>
          <a:prstGeom prst="rect">
            <a:avLst/>
          </a:prstGeom>
          <a:ln w="38100">
            <a:solidFill>
              <a:srgbClr val="7030A0"/>
            </a:solidFill>
          </a:ln>
        </p:spPr>
        <p:txBody>
          <a:bodyPr wrap="none">
            <a:spAutoFit/>
          </a:bodyPr>
          <a:lstStyle/>
          <a:p>
            <a:r>
              <a:rPr lang="en-US" sz="3600" b="1" dirty="0" err="1" smtClean="0">
                <a:solidFill>
                  <a:srgbClr val="0033CC"/>
                </a:solidFill>
                <a:latin typeface="Times New Roman" pitchFamily="18" charset="0"/>
                <a:cs typeface="Times New Roman" pitchFamily="18" charset="0"/>
              </a:rPr>
              <a:t>Tác</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giả</a:t>
            </a:r>
            <a:endParaRPr lang="en-US" sz="3600" b="1" dirty="0">
              <a:solidFill>
                <a:srgbClr val="0033CC"/>
              </a:solidFill>
              <a:latin typeface="Times New Roman" pitchFamily="18" charset="0"/>
              <a:cs typeface="Times New Roman" pitchFamily="18" charset="0"/>
            </a:endParaRPr>
          </a:p>
        </p:txBody>
      </p:sp>
      <p:sp>
        <p:nvSpPr>
          <p:cNvPr id="8" name="Rectangle 7"/>
          <p:cNvSpPr/>
          <p:nvPr/>
        </p:nvSpPr>
        <p:spPr>
          <a:xfrm>
            <a:off x="672516" y="1909508"/>
            <a:ext cx="1885453" cy="646331"/>
          </a:xfrm>
          <a:prstGeom prst="rect">
            <a:avLst/>
          </a:prstGeom>
          <a:ln w="38100">
            <a:solidFill>
              <a:srgbClr val="7030A0"/>
            </a:solidFill>
          </a:ln>
        </p:spPr>
        <p:txBody>
          <a:bodyPr wrap="none">
            <a:spAutoFit/>
          </a:bodyPr>
          <a:lstStyle/>
          <a:p>
            <a:r>
              <a:rPr lang="en-US" sz="3600" b="1" dirty="0" err="1" smtClean="0">
                <a:solidFill>
                  <a:srgbClr val="0033CC"/>
                </a:solidFill>
                <a:latin typeface="Times New Roman" pitchFamily="18" charset="0"/>
                <a:cs typeface="Times New Roman" pitchFamily="18" charset="0"/>
              </a:rPr>
              <a:t>Thủy</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hử</a:t>
            </a:r>
            <a:endParaRPr lang="en-US" sz="3600" b="1" dirty="0">
              <a:solidFill>
                <a:srgbClr val="0033CC"/>
              </a:solidFill>
              <a:latin typeface="Times New Roman" pitchFamily="18" charset="0"/>
              <a:cs typeface="Times New Roman" pitchFamily="18" charset="0"/>
            </a:endParaRPr>
          </a:p>
        </p:txBody>
      </p:sp>
      <p:sp>
        <p:nvSpPr>
          <p:cNvPr id="9" name="Rectangle 8"/>
          <p:cNvSpPr/>
          <p:nvPr/>
        </p:nvSpPr>
        <p:spPr>
          <a:xfrm>
            <a:off x="634044" y="3020291"/>
            <a:ext cx="2249334" cy="1200329"/>
          </a:xfrm>
          <a:prstGeom prst="rect">
            <a:avLst/>
          </a:prstGeom>
          <a:ln w="38100">
            <a:solidFill>
              <a:srgbClr val="7030A0"/>
            </a:solidFill>
          </a:ln>
        </p:spPr>
        <p:txBody>
          <a:bodyPr wrap="none">
            <a:spAutoFit/>
          </a:bodyPr>
          <a:lstStyle/>
          <a:p>
            <a:r>
              <a:rPr lang="en-US" sz="3600" b="1" dirty="0" smtClean="0">
                <a:solidFill>
                  <a:srgbClr val="0033CC"/>
                </a:solidFill>
                <a:latin typeface="Times New Roman" pitchFamily="18" charset="0"/>
                <a:cs typeface="Times New Roman" pitchFamily="18" charset="0"/>
              </a:rPr>
              <a:t>Tam </a:t>
            </a:r>
            <a:r>
              <a:rPr lang="en-US" sz="3600" b="1" dirty="0" err="1" smtClean="0">
                <a:solidFill>
                  <a:srgbClr val="0033CC"/>
                </a:solidFill>
                <a:latin typeface="Times New Roman" pitchFamily="18" charset="0"/>
                <a:cs typeface="Times New Roman" pitchFamily="18" charset="0"/>
              </a:rPr>
              <a:t>quốc</a:t>
            </a:r>
            <a:r>
              <a:rPr lang="en-US" sz="3600" b="1" dirty="0" smtClean="0">
                <a:solidFill>
                  <a:srgbClr val="0033CC"/>
                </a:solidFill>
                <a:latin typeface="Times New Roman" pitchFamily="18" charset="0"/>
                <a:cs typeface="Times New Roman" pitchFamily="18" charset="0"/>
              </a:rPr>
              <a:t> </a:t>
            </a:r>
          </a:p>
          <a:p>
            <a:r>
              <a:rPr lang="en-US" sz="3600" b="1" dirty="0" err="1" smtClean="0">
                <a:solidFill>
                  <a:srgbClr val="0033CC"/>
                </a:solidFill>
                <a:latin typeface="Times New Roman" pitchFamily="18" charset="0"/>
                <a:cs typeface="Times New Roman" pitchFamily="18" charset="0"/>
              </a:rPr>
              <a:t>diễn</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nghĩa</a:t>
            </a:r>
            <a:endParaRPr lang="en-US" sz="3600" b="1" dirty="0">
              <a:solidFill>
                <a:srgbClr val="0033CC"/>
              </a:solidFill>
              <a:latin typeface="Times New Roman" pitchFamily="18" charset="0"/>
              <a:cs typeface="Times New Roman" pitchFamily="18" charset="0"/>
            </a:endParaRPr>
          </a:p>
        </p:txBody>
      </p:sp>
      <p:sp>
        <p:nvSpPr>
          <p:cNvPr id="10" name="Rectangle 9"/>
          <p:cNvSpPr/>
          <p:nvPr/>
        </p:nvSpPr>
        <p:spPr>
          <a:xfrm>
            <a:off x="657274" y="4437965"/>
            <a:ext cx="2082621" cy="646331"/>
          </a:xfrm>
          <a:prstGeom prst="rect">
            <a:avLst/>
          </a:prstGeom>
          <a:ln w="38100">
            <a:solidFill>
              <a:srgbClr val="7030A0"/>
            </a:solidFill>
          </a:ln>
        </p:spPr>
        <p:txBody>
          <a:bodyPr wrap="none">
            <a:spAutoFit/>
          </a:bodyPr>
          <a:lstStyle/>
          <a:p>
            <a:r>
              <a:rPr lang="en-US" sz="3600" b="1" dirty="0" err="1" smtClean="0">
                <a:solidFill>
                  <a:srgbClr val="0033CC"/>
                </a:solidFill>
                <a:latin typeface="Times New Roman" pitchFamily="18" charset="0"/>
                <a:cs typeface="Times New Roman" pitchFamily="18" charset="0"/>
              </a:rPr>
              <a:t>Tây</a:t>
            </a:r>
            <a:r>
              <a:rPr lang="en-US" sz="3600" b="1" dirty="0" smtClean="0">
                <a:solidFill>
                  <a:srgbClr val="0033CC"/>
                </a:solidFill>
                <a:latin typeface="Times New Roman" pitchFamily="18" charset="0"/>
                <a:cs typeface="Times New Roman" pitchFamily="18" charset="0"/>
              </a:rPr>
              <a:t> du </a:t>
            </a:r>
            <a:r>
              <a:rPr lang="en-US" sz="3600" b="1" dirty="0" err="1" smtClean="0">
                <a:solidFill>
                  <a:srgbClr val="0033CC"/>
                </a:solidFill>
                <a:latin typeface="Times New Roman" pitchFamily="18" charset="0"/>
                <a:cs typeface="Times New Roman" pitchFamily="18" charset="0"/>
              </a:rPr>
              <a:t>kí</a:t>
            </a:r>
            <a:endParaRPr lang="en-US" sz="3600" b="1" dirty="0">
              <a:solidFill>
                <a:srgbClr val="0033CC"/>
              </a:solidFill>
              <a:latin typeface="Times New Roman" pitchFamily="18" charset="0"/>
              <a:cs typeface="Times New Roman" pitchFamily="18" charset="0"/>
            </a:endParaRPr>
          </a:p>
        </p:txBody>
      </p:sp>
      <p:sp>
        <p:nvSpPr>
          <p:cNvPr id="11" name="Rectangle 10"/>
          <p:cNvSpPr/>
          <p:nvPr/>
        </p:nvSpPr>
        <p:spPr>
          <a:xfrm>
            <a:off x="634044" y="5334000"/>
            <a:ext cx="2108269" cy="1200329"/>
          </a:xfrm>
          <a:prstGeom prst="rect">
            <a:avLst/>
          </a:prstGeom>
          <a:ln w="38100">
            <a:solidFill>
              <a:srgbClr val="7030A0"/>
            </a:solidFill>
          </a:ln>
        </p:spPr>
        <p:txBody>
          <a:bodyPr wrap="none">
            <a:spAutoFit/>
          </a:bodyPr>
          <a:lstStyle/>
          <a:p>
            <a:r>
              <a:rPr lang="en-US" sz="3600" b="1" dirty="0" err="1" smtClean="0">
                <a:solidFill>
                  <a:srgbClr val="0033CC"/>
                </a:solidFill>
                <a:latin typeface="Times New Roman" pitchFamily="18" charset="0"/>
                <a:cs typeface="Times New Roman" pitchFamily="18" charset="0"/>
              </a:rPr>
              <a:t>Hồng</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lâu</a:t>
            </a:r>
            <a:r>
              <a:rPr lang="en-US" sz="3600" b="1" dirty="0" smtClean="0">
                <a:solidFill>
                  <a:srgbClr val="0033CC"/>
                </a:solidFill>
                <a:latin typeface="Times New Roman" pitchFamily="18" charset="0"/>
                <a:cs typeface="Times New Roman" pitchFamily="18" charset="0"/>
              </a:rPr>
              <a:t> </a:t>
            </a:r>
          </a:p>
          <a:p>
            <a:r>
              <a:rPr lang="en-US" sz="3600" b="1" dirty="0" err="1" smtClean="0">
                <a:solidFill>
                  <a:srgbClr val="0033CC"/>
                </a:solidFill>
                <a:latin typeface="Times New Roman" pitchFamily="18" charset="0"/>
                <a:cs typeface="Times New Roman" pitchFamily="18" charset="0"/>
              </a:rPr>
              <a:t>mộng</a:t>
            </a:r>
            <a:endParaRPr lang="en-US" sz="3600" b="1" dirty="0">
              <a:solidFill>
                <a:srgbClr val="0033CC"/>
              </a:solidFill>
              <a:latin typeface="Times New Roman" pitchFamily="18" charset="0"/>
              <a:cs typeface="Times New Roman" pitchFamily="18" charset="0"/>
            </a:endParaRPr>
          </a:p>
        </p:txBody>
      </p:sp>
      <p:sp>
        <p:nvSpPr>
          <p:cNvPr id="12" name="Rectangle 11"/>
          <p:cNvSpPr/>
          <p:nvPr/>
        </p:nvSpPr>
        <p:spPr>
          <a:xfrm>
            <a:off x="5393626" y="4220620"/>
            <a:ext cx="2493183" cy="646331"/>
          </a:xfrm>
          <a:prstGeom prst="rect">
            <a:avLst/>
          </a:prstGeom>
          <a:ln w="38100">
            <a:solidFill>
              <a:srgbClr val="7030A0"/>
            </a:solidFill>
          </a:ln>
        </p:spPr>
        <p:txBody>
          <a:bodyPr wrap="none">
            <a:spAutoFit/>
          </a:bodyPr>
          <a:lstStyle/>
          <a:p>
            <a:r>
              <a:rPr lang="en-US" sz="3600" b="1" dirty="0" err="1" smtClean="0">
                <a:solidFill>
                  <a:srgbClr val="0033CC"/>
                </a:solidFill>
                <a:latin typeface="Times New Roman" pitchFamily="18" charset="0"/>
                <a:cs typeface="Times New Roman" pitchFamily="18" charset="0"/>
              </a:rPr>
              <a:t>Thi</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Nại</a:t>
            </a:r>
            <a:r>
              <a:rPr lang="en-US" sz="3600" b="1" dirty="0" smtClean="0">
                <a:solidFill>
                  <a:srgbClr val="0033CC"/>
                </a:solidFill>
                <a:latin typeface="Times New Roman" pitchFamily="18" charset="0"/>
                <a:cs typeface="Times New Roman" pitchFamily="18" charset="0"/>
              </a:rPr>
              <a:t> Am</a:t>
            </a:r>
            <a:endParaRPr lang="en-US" sz="3600" b="1" dirty="0">
              <a:solidFill>
                <a:srgbClr val="0033CC"/>
              </a:solidFill>
              <a:latin typeface="Times New Roman" pitchFamily="18" charset="0"/>
              <a:cs typeface="Times New Roman" pitchFamily="18" charset="0"/>
            </a:endParaRPr>
          </a:p>
        </p:txBody>
      </p:sp>
      <p:sp>
        <p:nvSpPr>
          <p:cNvPr id="13" name="Rectangle 12"/>
          <p:cNvSpPr/>
          <p:nvPr/>
        </p:nvSpPr>
        <p:spPr>
          <a:xfrm>
            <a:off x="5347326" y="5333999"/>
            <a:ext cx="3271152" cy="646331"/>
          </a:xfrm>
          <a:prstGeom prst="rect">
            <a:avLst/>
          </a:prstGeom>
          <a:ln w="38100">
            <a:solidFill>
              <a:srgbClr val="7030A0"/>
            </a:solidFill>
          </a:ln>
        </p:spPr>
        <p:txBody>
          <a:bodyPr wrap="none">
            <a:spAutoFit/>
          </a:bodyPr>
          <a:lstStyle/>
          <a:p>
            <a:r>
              <a:rPr lang="en-US" sz="3600" b="1" dirty="0" smtClean="0">
                <a:solidFill>
                  <a:srgbClr val="0033CC"/>
                </a:solidFill>
                <a:latin typeface="Times New Roman" pitchFamily="18" charset="0"/>
                <a:cs typeface="Times New Roman" pitchFamily="18" charset="0"/>
              </a:rPr>
              <a:t>La </a:t>
            </a:r>
            <a:r>
              <a:rPr lang="en-US" sz="3600" b="1" dirty="0" err="1" smtClean="0">
                <a:solidFill>
                  <a:srgbClr val="0033CC"/>
                </a:solidFill>
                <a:latin typeface="Times New Roman" pitchFamily="18" charset="0"/>
                <a:cs typeface="Times New Roman" pitchFamily="18" charset="0"/>
              </a:rPr>
              <a:t>Quán</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Trung</a:t>
            </a:r>
            <a:endParaRPr lang="en-US" sz="3600" b="1" dirty="0">
              <a:solidFill>
                <a:srgbClr val="0033CC"/>
              </a:solidFill>
              <a:latin typeface="Times New Roman" pitchFamily="18" charset="0"/>
              <a:cs typeface="Times New Roman" pitchFamily="18" charset="0"/>
            </a:endParaRPr>
          </a:p>
        </p:txBody>
      </p:sp>
      <p:sp>
        <p:nvSpPr>
          <p:cNvPr id="14" name="Rectangle 13"/>
          <p:cNvSpPr/>
          <p:nvPr/>
        </p:nvSpPr>
        <p:spPr>
          <a:xfrm>
            <a:off x="5312690" y="1909508"/>
            <a:ext cx="2864567" cy="646331"/>
          </a:xfrm>
          <a:prstGeom prst="rect">
            <a:avLst/>
          </a:prstGeom>
          <a:ln w="38100">
            <a:solidFill>
              <a:srgbClr val="7030A0"/>
            </a:solidFill>
          </a:ln>
        </p:spPr>
        <p:txBody>
          <a:bodyPr wrap="none">
            <a:spAutoFit/>
          </a:bodyPr>
          <a:lstStyle/>
          <a:p>
            <a:r>
              <a:rPr lang="en-US" sz="3600" b="1" dirty="0" err="1" smtClean="0">
                <a:solidFill>
                  <a:srgbClr val="0033CC"/>
                </a:solidFill>
                <a:latin typeface="Times New Roman" pitchFamily="18" charset="0"/>
                <a:cs typeface="Times New Roman" pitchFamily="18" charset="0"/>
              </a:rPr>
              <a:t>Ngô</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Thừa</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Ân</a:t>
            </a:r>
            <a:endParaRPr lang="en-US" sz="3600" b="1" dirty="0">
              <a:solidFill>
                <a:srgbClr val="0033CC"/>
              </a:solidFill>
              <a:latin typeface="Times New Roman" pitchFamily="18" charset="0"/>
              <a:cs typeface="Times New Roman" pitchFamily="18" charset="0"/>
            </a:endParaRPr>
          </a:p>
        </p:txBody>
      </p:sp>
      <p:sp>
        <p:nvSpPr>
          <p:cNvPr id="15" name="Rectangle 14"/>
          <p:cNvSpPr/>
          <p:nvPr/>
        </p:nvSpPr>
        <p:spPr>
          <a:xfrm>
            <a:off x="5308995" y="2964779"/>
            <a:ext cx="3109121" cy="646331"/>
          </a:xfrm>
          <a:prstGeom prst="rect">
            <a:avLst/>
          </a:prstGeom>
          <a:ln w="38100">
            <a:solidFill>
              <a:srgbClr val="7030A0"/>
            </a:solidFill>
          </a:ln>
        </p:spPr>
        <p:txBody>
          <a:bodyPr wrap="none">
            <a:spAutoFit/>
          </a:bodyPr>
          <a:lstStyle/>
          <a:p>
            <a:r>
              <a:rPr lang="en-US" sz="3600" b="1" dirty="0" err="1" smtClean="0">
                <a:solidFill>
                  <a:srgbClr val="0033CC"/>
                </a:solidFill>
                <a:latin typeface="Times New Roman" pitchFamily="18" charset="0"/>
                <a:cs typeface="Times New Roman" pitchFamily="18" charset="0"/>
              </a:rPr>
              <a:t>Tào</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Tuyết</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Cần</a:t>
            </a:r>
            <a:endParaRPr lang="en-US" sz="3600" b="1" dirty="0">
              <a:solidFill>
                <a:srgbClr val="0033CC"/>
              </a:solidFill>
              <a:latin typeface="Times New Roman" pitchFamily="18" charset="0"/>
              <a:cs typeface="Times New Roman" pitchFamily="18" charset="0"/>
            </a:endParaRPr>
          </a:p>
        </p:txBody>
      </p:sp>
      <p:cxnSp>
        <p:nvCxnSpPr>
          <p:cNvPr id="4" name="Straight Arrow Connector 3"/>
          <p:cNvCxnSpPr>
            <a:endCxn id="12" idx="1"/>
          </p:cNvCxnSpPr>
          <p:nvPr/>
        </p:nvCxnSpPr>
        <p:spPr>
          <a:xfrm>
            <a:off x="2557969" y="2119926"/>
            <a:ext cx="2835657" cy="242386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3" idx="1"/>
          </p:cNvCxnSpPr>
          <p:nvPr/>
        </p:nvCxnSpPr>
        <p:spPr>
          <a:xfrm>
            <a:off x="2883378" y="3490010"/>
            <a:ext cx="2463948" cy="216715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844906" y="2119927"/>
            <a:ext cx="2502420" cy="264120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824125" y="3252985"/>
            <a:ext cx="2502420" cy="264120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68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609600"/>
          </a:xfrm>
        </p:spPr>
        <p:txBody>
          <a:bodyPr>
            <a:normAutofit/>
          </a:bodyPr>
          <a:lstStyle/>
          <a:p>
            <a:r>
              <a:rPr lang="en-US" sz="3200" b="1" dirty="0" smtClean="0">
                <a:solidFill>
                  <a:srgbClr val="FF0000"/>
                </a:solidFill>
                <a:latin typeface="Times New Roman" pitchFamily="18" charset="0"/>
                <a:cs typeface="Times New Roman" pitchFamily="18" charset="0"/>
              </a:rPr>
              <a:t>LUYỆN TẬP</a:t>
            </a:r>
            <a:endParaRPr lang="en-US" sz="3200" b="1" dirty="0">
              <a:solidFill>
                <a:srgbClr val="FF0000"/>
              </a:solidFill>
              <a:latin typeface="Times New Roman" pitchFamily="18" charset="0"/>
              <a:cs typeface="Times New Roman" pitchFamily="18" charset="0"/>
            </a:endParaRPr>
          </a:p>
        </p:txBody>
      </p:sp>
      <p:sp>
        <p:nvSpPr>
          <p:cNvPr id="4" name="Tiêu đề 1"/>
          <p:cNvSpPr txBox="1">
            <a:spLocks/>
          </p:cNvSpPr>
          <p:nvPr/>
        </p:nvSpPr>
        <p:spPr>
          <a:xfrm>
            <a:off x="-1" y="533400"/>
            <a:ext cx="9144001" cy="10668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3200" b="1" dirty="0" smtClean="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Lập và hoàn thành bảng thống kê các thành tựu văn hoá chủ yếu của Trung Quốc theo mẫu dưới đây:</a:t>
            </a:r>
            <a:endParaRPr lang="en-US" sz="3200" b="1" dirty="0">
              <a:solidFill>
                <a:srgbClr val="FF000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23087350"/>
              </p:ext>
            </p:extLst>
          </p:nvPr>
        </p:nvGraphicFramePr>
        <p:xfrm>
          <a:off x="1447800" y="1904998"/>
          <a:ext cx="6248400" cy="4953001"/>
        </p:xfrm>
        <a:graphic>
          <a:graphicData uri="http://schemas.openxmlformats.org/drawingml/2006/table">
            <a:tbl>
              <a:tblPr firstRow="1" firstCol="1" bandRow="1">
                <a:tableStyleId>{5C22544A-7EE6-4342-B048-85BDC9FD1C3A}</a:tableStyleId>
              </a:tblPr>
              <a:tblGrid>
                <a:gridCol w="1133475">
                  <a:extLst>
                    <a:ext uri="{9D8B030D-6E8A-4147-A177-3AD203B41FA5}">
                      <a16:colId xmlns:a16="http://schemas.microsoft.com/office/drawing/2014/main" val="20000"/>
                    </a:ext>
                  </a:extLst>
                </a:gridCol>
                <a:gridCol w="3371850">
                  <a:extLst>
                    <a:ext uri="{9D8B030D-6E8A-4147-A177-3AD203B41FA5}">
                      <a16:colId xmlns:a16="http://schemas.microsoft.com/office/drawing/2014/main" val="20001"/>
                    </a:ext>
                  </a:extLst>
                </a:gridCol>
                <a:gridCol w="1743075">
                  <a:extLst>
                    <a:ext uri="{9D8B030D-6E8A-4147-A177-3AD203B41FA5}">
                      <a16:colId xmlns:a16="http://schemas.microsoft.com/office/drawing/2014/main" val="20002"/>
                    </a:ext>
                  </a:extLst>
                </a:gridCol>
              </a:tblGrid>
              <a:tr h="661003">
                <a:tc>
                  <a:txBody>
                    <a:bodyPr/>
                    <a:lstStyle/>
                    <a:p>
                      <a:pPr marL="0" marR="0" algn="ctr">
                        <a:spcBef>
                          <a:spcPts val="0"/>
                        </a:spcBef>
                        <a:spcAft>
                          <a:spcPts val="0"/>
                        </a:spcAft>
                      </a:pPr>
                      <a:r>
                        <a:rPr lang="vi-VN" sz="1200" dirty="0">
                          <a:effectLst/>
                        </a:rPr>
                        <a:t>Lĩnh vực</a:t>
                      </a:r>
                      <a:endParaRPr lang="en-US" sz="1400" dirty="0">
                        <a:effectLst/>
                        <a:latin typeface="Times New Roman"/>
                        <a:ea typeface="Times New Roman"/>
                        <a:cs typeface="Times New Roman"/>
                      </a:endParaRPr>
                    </a:p>
                  </a:txBody>
                  <a:tcPr marL="47625" marR="47625" marT="47625" marB="47625"/>
                </a:tc>
                <a:tc>
                  <a:txBody>
                    <a:bodyPr/>
                    <a:lstStyle/>
                    <a:p>
                      <a:pPr marL="0" marR="0" algn="ctr">
                        <a:spcBef>
                          <a:spcPts val="0"/>
                        </a:spcBef>
                        <a:spcAft>
                          <a:spcPts val="0"/>
                        </a:spcAft>
                      </a:pPr>
                      <a:r>
                        <a:rPr lang="vi-VN" sz="1200" dirty="0">
                          <a:effectLst/>
                        </a:rPr>
                        <a:t>Thành tựu</a:t>
                      </a:r>
                      <a:endParaRPr lang="en-US" sz="1400" dirty="0">
                        <a:effectLst/>
                        <a:latin typeface="Times New Roman"/>
                        <a:ea typeface="Times New Roman"/>
                        <a:cs typeface="Times New Roman"/>
                      </a:endParaRPr>
                    </a:p>
                  </a:txBody>
                  <a:tcPr marL="47625" marR="47625" marT="47625" marB="47625"/>
                </a:tc>
                <a:tc>
                  <a:txBody>
                    <a:bodyPr/>
                    <a:lstStyle/>
                    <a:p>
                      <a:pPr marL="0" marR="0" algn="ctr">
                        <a:spcBef>
                          <a:spcPts val="0"/>
                        </a:spcBef>
                        <a:spcAft>
                          <a:spcPts val="0"/>
                        </a:spcAft>
                      </a:pPr>
                      <a:r>
                        <a:rPr lang="vi-VN" sz="1200">
                          <a:effectLst/>
                        </a:rPr>
                        <a:t>Nhận xét</a:t>
                      </a:r>
                      <a:endParaRPr lang="en-US" sz="1400">
                        <a:effectLst/>
                        <a:latin typeface="Times New Roman"/>
                        <a:ea typeface="Times New Roman"/>
                        <a:cs typeface="Times New Roman"/>
                      </a:endParaRPr>
                    </a:p>
                  </a:txBody>
                  <a:tcPr marL="47625" marR="47625" marT="47625" marB="47625"/>
                </a:tc>
                <a:extLst>
                  <a:ext uri="{0D108BD9-81ED-4DB2-BD59-A6C34878D82A}">
                    <a16:rowId xmlns:a16="http://schemas.microsoft.com/office/drawing/2014/main" val="10000"/>
                  </a:ext>
                </a:extLst>
              </a:tr>
              <a:tr h="715333">
                <a:tc>
                  <a:txBody>
                    <a:bodyPr/>
                    <a:lstStyle/>
                    <a:p>
                      <a:pPr marL="0" marR="0">
                        <a:spcBef>
                          <a:spcPts val="0"/>
                        </a:spcBef>
                        <a:spcAft>
                          <a:spcPts val="0"/>
                        </a:spcAft>
                      </a:pPr>
                      <a:r>
                        <a:rPr lang="en-US" sz="1350">
                          <a:effectLst/>
                        </a:rPr>
                        <a:t>Nho giáo</a:t>
                      </a:r>
                      <a:endParaRPr lang="en-US" sz="1400">
                        <a:effectLst/>
                        <a:latin typeface="Times New Roman"/>
                        <a:ea typeface="Times New Roman"/>
                        <a:cs typeface="Times New Roman"/>
                      </a:endParaRPr>
                    </a:p>
                  </a:txBody>
                  <a:tcPr marL="47625" marR="47625" marT="47625" marB="47625"/>
                </a:tc>
                <a:tc>
                  <a:txBody>
                    <a:bodyPr/>
                    <a:lstStyle/>
                    <a:p>
                      <a:endParaRPr lang="en-US" sz="1000">
                        <a:effectLst/>
                        <a:latin typeface="Arial"/>
                        <a:cs typeface="Times New Roman"/>
                      </a:endParaRPr>
                    </a:p>
                  </a:txBody>
                  <a:tcPr marL="47625" marR="47625" marT="47625" marB="47625"/>
                </a:tc>
                <a:tc>
                  <a:txBody>
                    <a:bodyPr/>
                    <a:lstStyle/>
                    <a:p>
                      <a:endParaRPr lang="en-US" sz="1000">
                        <a:effectLst/>
                        <a:latin typeface="Arial"/>
                        <a:cs typeface="Times New Roman"/>
                      </a:endParaRPr>
                    </a:p>
                  </a:txBody>
                  <a:tcPr marL="47625" marR="47625" marT="47625" marB="47625"/>
                </a:tc>
                <a:extLst>
                  <a:ext uri="{0D108BD9-81ED-4DB2-BD59-A6C34878D82A}">
                    <a16:rowId xmlns:a16="http://schemas.microsoft.com/office/drawing/2014/main" val="10001"/>
                  </a:ext>
                </a:extLst>
              </a:tr>
              <a:tr h="715333">
                <a:tc>
                  <a:txBody>
                    <a:bodyPr/>
                    <a:lstStyle/>
                    <a:p>
                      <a:pPr marL="0" marR="0">
                        <a:spcBef>
                          <a:spcPts val="0"/>
                        </a:spcBef>
                        <a:spcAft>
                          <a:spcPts val="0"/>
                        </a:spcAft>
                      </a:pPr>
                      <a:r>
                        <a:rPr lang="en-US" sz="1350">
                          <a:effectLst/>
                        </a:rPr>
                        <a:t>Văn học</a:t>
                      </a:r>
                      <a:endParaRPr lang="en-US" sz="140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350">
                          <a:effectLst/>
                        </a:rPr>
                        <a:t> </a:t>
                      </a:r>
                      <a:endParaRPr lang="en-US" sz="140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vi-VN" sz="1200">
                          <a:effectLst/>
                        </a:rPr>
                        <a:t> </a:t>
                      </a:r>
                      <a:endParaRPr lang="en-US" sz="1400">
                        <a:effectLst/>
                        <a:latin typeface="Times New Roman"/>
                        <a:ea typeface="Times New Roman"/>
                        <a:cs typeface="Times New Roman"/>
                      </a:endParaRPr>
                    </a:p>
                  </a:txBody>
                  <a:tcPr marL="47625" marR="47625" marT="47625" marB="47625"/>
                </a:tc>
                <a:extLst>
                  <a:ext uri="{0D108BD9-81ED-4DB2-BD59-A6C34878D82A}">
                    <a16:rowId xmlns:a16="http://schemas.microsoft.com/office/drawing/2014/main" val="10002"/>
                  </a:ext>
                </a:extLst>
              </a:tr>
              <a:tr h="715333">
                <a:tc>
                  <a:txBody>
                    <a:bodyPr/>
                    <a:lstStyle/>
                    <a:p>
                      <a:pPr marL="0" marR="0">
                        <a:spcBef>
                          <a:spcPts val="0"/>
                        </a:spcBef>
                        <a:spcAft>
                          <a:spcPts val="0"/>
                        </a:spcAft>
                      </a:pPr>
                      <a:r>
                        <a:rPr lang="en-US" sz="1350">
                          <a:effectLst/>
                        </a:rPr>
                        <a:t>Sử học</a:t>
                      </a:r>
                      <a:endParaRPr lang="en-US" sz="140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vi-VN" sz="1200">
                          <a:effectLst/>
                        </a:rPr>
                        <a:t> </a:t>
                      </a:r>
                      <a:endParaRPr lang="en-US" sz="140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vi-VN" sz="1200">
                          <a:effectLst/>
                        </a:rPr>
                        <a:t> </a:t>
                      </a:r>
                      <a:endParaRPr lang="en-US" sz="1400">
                        <a:effectLst/>
                        <a:latin typeface="Times New Roman"/>
                        <a:ea typeface="Times New Roman"/>
                        <a:cs typeface="Times New Roman"/>
                      </a:endParaRPr>
                    </a:p>
                  </a:txBody>
                  <a:tcPr marL="47625" marR="47625" marT="47625" marB="47625"/>
                </a:tc>
                <a:extLst>
                  <a:ext uri="{0D108BD9-81ED-4DB2-BD59-A6C34878D82A}">
                    <a16:rowId xmlns:a16="http://schemas.microsoft.com/office/drawing/2014/main" val="10003"/>
                  </a:ext>
                </a:extLst>
              </a:tr>
              <a:tr h="715333">
                <a:tc>
                  <a:txBody>
                    <a:bodyPr/>
                    <a:lstStyle/>
                    <a:p>
                      <a:pPr marL="0" marR="0">
                        <a:spcBef>
                          <a:spcPts val="0"/>
                        </a:spcBef>
                        <a:spcAft>
                          <a:spcPts val="0"/>
                        </a:spcAft>
                      </a:pPr>
                      <a:r>
                        <a:rPr lang="en-US" sz="1350">
                          <a:effectLst/>
                        </a:rPr>
                        <a:t>Kiến trúc</a:t>
                      </a:r>
                      <a:endParaRPr lang="en-US" sz="140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350">
                          <a:effectLst/>
                        </a:rPr>
                        <a:t> </a:t>
                      </a:r>
                      <a:endParaRPr lang="en-US" sz="140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vi-VN" sz="1200">
                          <a:effectLst/>
                        </a:rPr>
                        <a:t> </a:t>
                      </a:r>
                      <a:endParaRPr lang="en-US" sz="1400">
                        <a:effectLst/>
                        <a:latin typeface="Times New Roman"/>
                        <a:ea typeface="Times New Roman"/>
                        <a:cs typeface="Times New Roman"/>
                      </a:endParaRPr>
                    </a:p>
                  </a:txBody>
                  <a:tcPr marL="47625" marR="47625" marT="47625" marB="47625"/>
                </a:tc>
                <a:extLst>
                  <a:ext uri="{0D108BD9-81ED-4DB2-BD59-A6C34878D82A}">
                    <a16:rowId xmlns:a16="http://schemas.microsoft.com/office/drawing/2014/main" val="10004"/>
                  </a:ext>
                </a:extLst>
              </a:tr>
              <a:tr h="715333">
                <a:tc>
                  <a:txBody>
                    <a:bodyPr/>
                    <a:lstStyle/>
                    <a:p>
                      <a:pPr marL="0" marR="0">
                        <a:spcBef>
                          <a:spcPts val="0"/>
                        </a:spcBef>
                        <a:spcAft>
                          <a:spcPts val="0"/>
                        </a:spcAft>
                      </a:pPr>
                      <a:r>
                        <a:rPr lang="en-US" sz="1350">
                          <a:effectLst/>
                        </a:rPr>
                        <a:t>Điêu khắc</a:t>
                      </a:r>
                      <a:endParaRPr lang="en-US" sz="140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vi-VN" sz="1350">
                          <a:effectLst/>
                        </a:rPr>
                        <a:t> </a:t>
                      </a:r>
                      <a:endParaRPr lang="en-US" sz="140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vi-VN" sz="1200">
                          <a:effectLst/>
                        </a:rPr>
                        <a:t> </a:t>
                      </a:r>
                      <a:endParaRPr lang="en-US" sz="1400">
                        <a:effectLst/>
                        <a:latin typeface="Times New Roman"/>
                        <a:ea typeface="Times New Roman"/>
                        <a:cs typeface="Times New Roman"/>
                      </a:endParaRPr>
                    </a:p>
                  </a:txBody>
                  <a:tcPr marL="47625" marR="47625" marT="47625" marB="47625"/>
                </a:tc>
                <a:extLst>
                  <a:ext uri="{0D108BD9-81ED-4DB2-BD59-A6C34878D82A}">
                    <a16:rowId xmlns:a16="http://schemas.microsoft.com/office/drawing/2014/main" val="10005"/>
                  </a:ext>
                </a:extLst>
              </a:tr>
              <a:tr h="715333">
                <a:tc>
                  <a:txBody>
                    <a:bodyPr/>
                    <a:lstStyle/>
                    <a:p>
                      <a:pPr marL="0" marR="0">
                        <a:spcBef>
                          <a:spcPts val="0"/>
                        </a:spcBef>
                        <a:spcAft>
                          <a:spcPts val="0"/>
                        </a:spcAft>
                      </a:pPr>
                      <a:r>
                        <a:rPr lang="en-US" sz="1350">
                          <a:effectLst/>
                        </a:rPr>
                        <a:t>Hội họa</a:t>
                      </a:r>
                      <a:endParaRPr lang="en-US" sz="140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350">
                          <a:effectLst/>
                        </a:rPr>
                        <a:t> </a:t>
                      </a:r>
                      <a:endParaRPr lang="en-US" sz="140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vi-VN" sz="1200" dirty="0">
                          <a:effectLst/>
                        </a:rPr>
                        <a:t> </a:t>
                      </a:r>
                      <a:endParaRPr lang="en-US" sz="1400" dirty="0">
                        <a:effectLst/>
                        <a:latin typeface="Times New Roman"/>
                        <a:ea typeface="Times New Roman"/>
                        <a:cs typeface="Times New Roman"/>
                      </a:endParaRPr>
                    </a:p>
                  </a:txBody>
                  <a:tcPr marL="47625" marR="47625" marT="47625" marB="47625"/>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5719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6926"/>
            <a:ext cx="9178636" cy="6851073"/>
          </a:xfrm>
        </p:spPr>
        <p:txBody>
          <a:bodyPr/>
          <a:lstStyle/>
          <a:p>
            <a:pPr marL="0" indent="0">
              <a:buNone/>
            </a:pPr>
            <a:endParaRPr lang="en-US" dirty="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pPr marL="0" indent="0">
              <a:buNone/>
            </a:pPr>
            <a:endParaRPr lang="en-US" dirty="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12869123"/>
              </p:ext>
            </p:extLst>
          </p:nvPr>
        </p:nvGraphicFramePr>
        <p:xfrm>
          <a:off x="0" y="2"/>
          <a:ext cx="9296400" cy="679609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tblGrid>
              <a:tr h="685798">
                <a:tc>
                  <a:txBody>
                    <a:bodyPr/>
                    <a:lstStyle/>
                    <a:p>
                      <a:r>
                        <a:rPr lang="en-US" sz="2800" b="1" dirty="0" err="1" smtClean="0">
                          <a:solidFill>
                            <a:srgbClr val="FF0000"/>
                          </a:solidFill>
                          <a:latin typeface="Times New Roman" pitchFamily="18" charset="0"/>
                          <a:cs typeface="Times New Roman" pitchFamily="18" charset="0"/>
                        </a:rPr>
                        <a:t>Lĩnh</a:t>
                      </a:r>
                      <a:r>
                        <a:rPr lang="en-US" sz="2800" b="1" baseline="0" dirty="0" smtClean="0">
                          <a:solidFill>
                            <a:srgbClr val="FF0000"/>
                          </a:solidFill>
                          <a:latin typeface="Times New Roman" pitchFamily="18" charset="0"/>
                          <a:cs typeface="Times New Roman" pitchFamily="18" charset="0"/>
                        </a:rPr>
                        <a:t> </a:t>
                      </a:r>
                      <a:r>
                        <a:rPr lang="en-US" sz="2800" b="1" baseline="0" dirty="0" err="1" smtClean="0">
                          <a:solidFill>
                            <a:srgbClr val="FF0000"/>
                          </a:solidFill>
                          <a:latin typeface="Times New Roman" pitchFamily="18" charset="0"/>
                          <a:cs typeface="Times New Roman" pitchFamily="18" charset="0"/>
                        </a:rPr>
                        <a:t>vực</a:t>
                      </a:r>
                      <a:endParaRPr lang="en-US" sz="28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en-US" sz="2400" b="1" dirty="0" err="1" smtClean="0">
                          <a:solidFill>
                            <a:srgbClr val="FF0000"/>
                          </a:solidFill>
                          <a:latin typeface="Times New Roman" pitchFamily="18" charset="0"/>
                          <a:cs typeface="Times New Roman" pitchFamily="18" charset="0"/>
                        </a:rPr>
                        <a:t>Thành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tựu</a:t>
                      </a:r>
                      <a:endParaRPr lang="en-US" sz="24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en-US" sz="2400" b="1" dirty="0" err="1" smtClean="0">
                          <a:solidFill>
                            <a:srgbClr val="FF0000"/>
                          </a:solidFill>
                          <a:latin typeface="Times New Roman" pitchFamily="18" charset="0"/>
                          <a:cs typeface="Times New Roman" pitchFamily="18" charset="0"/>
                        </a:rPr>
                        <a:t>Nhận</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xét</a:t>
                      </a:r>
                      <a:endParaRPr lang="en-US" sz="24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extLst>
                  <a:ext uri="{0D108BD9-81ED-4DB2-BD59-A6C34878D82A}">
                    <a16:rowId xmlns:a16="http://schemas.microsoft.com/office/drawing/2014/main" val="10000"/>
                  </a:ext>
                </a:extLst>
              </a:tr>
              <a:tr h="2438400">
                <a:tc>
                  <a:txBody>
                    <a:bodyPr/>
                    <a:lstStyle/>
                    <a:p>
                      <a:r>
                        <a:rPr lang="en-US" sz="2800" b="1" dirty="0" err="1" smtClean="0">
                          <a:solidFill>
                            <a:srgbClr val="0033CC"/>
                          </a:solidFill>
                          <a:latin typeface="Times New Roman" pitchFamily="18" charset="0"/>
                          <a:cs typeface="Times New Roman" pitchFamily="18" charset="0"/>
                        </a:rPr>
                        <a:t>Nho</a:t>
                      </a:r>
                      <a:r>
                        <a:rPr lang="en-US" sz="2800" b="1" baseline="0" dirty="0" smtClean="0">
                          <a:solidFill>
                            <a:srgbClr val="0033CC"/>
                          </a:solidFill>
                          <a:latin typeface="Times New Roman" pitchFamily="18" charset="0"/>
                          <a:cs typeface="Times New Roman" pitchFamily="18" charset="0"/>
                        </a:rPr>
                        <a:t> </a:t>
                      </a:r>
                      <a:r>
                        <a:rPr lang="en-US" sz="2800" b="1" baseline="0" dirty="0" err="1" smtClean="0">
                          <a:solidFill>
                            <a:srgbClr val="0033CC"/>
                          </a:solidFill>
                          <a:latin typeface="Times New Roman" pitchFamily="18" charset="0"/>
                          <a:cs typeface="Times New Roman" pitchFamily="18" charset="0"/>
                        </a:rPr>
                        <a:t>giáo</a:t>
                      </a:r>
                      <a:endParaRPr lang="en-US" sz="28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vi-VN" sz="2800" b="1" dirty="0" smtClean="0">
                          <a:solidFill>
                            <a:srgbClr val="0033CC"/>
                          </a:solidFill>
                          <a:latin typeface="Times New Roman" pitchFamily="18" charset="0"/>
                          <a:cs typeface="Times New Roman" pitchFamily="18" charset="0"/>
                        </a:rPr>
                        <a:t>- Nho giáo đã trở thành hệ tư tưởng và đạo đức của giai cấp phong kiến</a:t>
                      </a:r>
                      <a:r>
                        <a:rPr lang="en-US" sz="2800" b="1" dirty="0" smtClean="0">
                          <a:solidFill>
                            <a:srgbClr val="0033CC"/>
                          </a:solidFill>
                          <a:latin typeface="Times New Roman" pitchFamily="18" charset="0"/>
                          <a:cs typeface="Times New Roman" pitchFamily="18" charset="0"/>
                        </a:rPr>
                        <a:t>.</a:t>
                      </a:r>
                    </a:p>
                    <a:p>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Phát</a:t>
                      </a:r>
                      <a:r>
                        <a:rPr lang="en-US" sz="2800" b="1" baseline="0" dirty="0" smtClean="0">
                          <a:solidFill>
                            <a:srgbClr val="0033CC"/>
                          </a:solidFill>
                          <a:latin typeface="Times New Roman" pitchFamily="18" charset="0"/>
                          <a:cs typeface="Times New Roman" pitchFamily="18" charset="0"/>
                        </a:rPr>
                        <a:t> </a:t>
                      </a:r>
                      <a:r>
                        <a:rPr lang="en-US" sz="2800" b="1" baseline="0" dirty="0" err="1" smtClean="0">
                          <a:solidFill>
                            <a:srgbClr val="0033CC"/>
                          </a:solidFill>
                          <a:latin typeface="Times New Roman" pitchFamily="18" charset="0"/>
                          <a:cs typeface="Times New Roman" pitchFamily="18" charset="0"/>
                        </a:rPr>
                        <a:t>triển</a:t>
                      </a:r>
                      <a:r>
                        <a:rPr lang="en-US" sz="2800" b="1" baseline="0" dirty="0" smtClean="0">
                          <a:solidFill>
                            <a:srgbClr val="0033CC"/>
                          </a:solidFill>
                          <a:latin typeface="Times New Roman" pitchFamily="18" charset="0"/>
                          <a:cs typeface="Times New Roman" pitchFamily="18" charset="0"/>
                        </a:rPr>
                        <a:t> </a:t>
                      </a:r>
                      <a:r>
                        <a:rPr lang="en-US" sz="2800" b="1" baseline="0" dirty="0" err="1" smtClean="0">
                          <a:solidFill>
                            <a:srgbClr val="0033CC"/>
                          </a:solidFill>
                          <a:latin typeface="Times New Roman" pitchFamily="18" charset="0"/>
                          <a:cs typeface="Times New Roman" pitchFamily="18" charset="0"/>
                        </a:rPr>
                        <a:t>giáo</a:t>
                      </a:r>
                      <a:r>
                        <a:rPr lang="en-US" sz="2800" b="1" baseline="0" dirty="0" smtClean="0">
                          <a:solidFill>
                            <a:srgbClr val="0033CC"/>
                          </a:solidFill>
                          <a:latin typeface="Times New Roman" pitchFamily="18" charset="0"/>
                          <a:cs typeface="Times New Roman" pitchFamily="18" charset="0"/>
                        </a:rPr>
                        <a:t> </a:t>
                      </a:r>
                      <a:r>
                        <a:rPr lang="en-US" sz="2800" b="1" baseline="0" dirty="0" err="1" smtClean="0">
                          <a:solidFill>
                            <a:srgbClr val="0033CC"/>
                          </a:solidFill>
                          <a:latin typeface="Times New Roman" pitchFamily="18" charset="0"/>
                          <a:cs typeface="Times New Roman" pitchFamily="18" charset="0"/>
                        </a:rPr>
                        <a:t>dục</a:t>
                      </a:r>
                      <a:r>
                        <a:rPr lang="en-US" sz="2800" b="1" baseline="0" dirty="0" smtClean="0">
                          <a:solidFill>
                            <a:srgbClr val="0033CC"/>
                          </a:solidFill>
                          <a:latin typeface="Times New Roman" pitchFamily="18" charset="0"/>
                          <a:cs typeface="Times New Roman" pitchFamily="18" charset="0"/>
                        </a:rPr>
                        <a:t>, </a:t>
                      </a:r>
                      <a:r>
                        <a:rPr lang="en-US" sz="2800" b="1" baseline="0" dirty="0" err="1" smtClean="0">
                          <a:solidFill>
                            <a:srgbClr val="0033CC"/>
                          </a:solidFill>
                          <a:latin typeface="Times New Roman" pitchFamily="18" charset="0"/>
                          <a:cs typeface="Times New Roman" pitchFamily="18" charset="0"/>
                        </a:rPr>
                        <a:t>văn</a:t>
                      </a:r>
                      <a:r>
                        <a:rPr lang="en-US" sz="2800" b="1" baseline="0" dirty="0" smtClean="0">
                          <a:solidFill>
                            <a:srgbClr val="0033CC"/>
                          </a:solidFill>
                          <a:latin typeface="Times New Roman" pitchFamily="18" charset="0"/>
                          <a:cs typeface="Times New Roman" pitchFamily="18" charset="0"/>
                        </a:rPr>
                        <a:t> </a:t>
                      </a:r>
                      <a:r>
                        <a:rPr lang="en-US" sz="2800" b="1" baseline="0" dirty="0" err="1" smtClean="0">
                          <a:solidFill>
                            <a:srgbClr val="0033CC"/>
                          </a:solidFill>
                          <a:latin typeface="Times New Roman" pitchFamily="18" charset="0"/>
                          <a:cs typeface="Times New Roman" pitchFamily="18" charset="0"/>
                        </a:rPr>
                        <a:t>học</a:t>
                      </a:r>
                      <a:r>
                        <a:rPr lang="en-US" sz="2800" b="1" baseline="0" dirty="0" smtClean="0">
                          <a:solidFill>
                            <a:srgbClr val="0033CC"/>
                          </a:solidFill>
                          <a:latin typeface="Times New Roman" pitchFamily="18" charset="0"/>
                          <a:cs typeface="Times New Roman" pitchFamily="18" charset="0"/>
                        </a:rPr>
                        <a:t>, </a:t>
                      </a:r>
                      <a:r>
                        <a:rPr lang="en-US" sz="2800" b="1" baseline="0" dirty="0" err="1" smtClean="0">
                          <a:solidFill>
                            <a:srgbClr val="0033CC"/>
                          </a:solidFill>
                          <a:latin typeface="Times New Roman" pitchFamily="18" charset="0"/>
                          <a:cs typeface="Times New Roman" pitchFamily="18" charset="0"/>
                        </a:rPr>
                        <a:t>khoa</a:t>
                      </a:r>
                      <a:r>
                        <a:rPr lang="en-US" sz="2800" b="1" baseline="0" dirty="0" smtClean="0">
                          <a:solidFill>
                            <a:srgbClr val="0033CC"/>
                          </a:solidFill>
                          <a:latin typeface="Times New Roman" pitchFamily="18" charset="0"/>
                          <a:cs typeface="Times New Roman" pitchFamily="18" charset="0"/>
                        </a:rPr>
                        <a:t> </a:t>
                      </a:r>
                      <a:r>
                        <a:rPr lang="en-US" sz="2800" b="1" baseline="0" dirty="0" err="1" smtClean="0">
                          <a:solidFill>
                            <a:srgbClr val="0033CC"/>
                          </a:solidFill>
                          <a:latin typeface="Times New Roman" pitchFamily="18" charset="0"/>
                          <a:cs typeface="Times New Roman" pitchFamily="18" charset="0"/>
                        </a:rPr>
                        <a:t>cử</a:t>
                      </a:r>
                      <a:r>
                        <a:rPr lang="en-US" sz="2800" b="1" baseline="0" dirty="0" smtClean="0">
                          <a:solidFill>
                            <a:srgbClr val="0033CC"/>
                          </a:solidFill>
                          <a:latin typeface="Times New Roman" pitchFamily="18" charset="0"/>
                          <a:cs typeface="Times New Roman" pitchFamily="18" charset="0"/>
                        </a:rPr>
                        <a:t>…</a:t>
                      </a:r>
                      <a:endParaRPr lang="en-US" sz="28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en-US" sz="2800" b="1" dirty="0" err="1" smtClean="0">
                          <a:solidFill>
                            <a:srgbClr val="0033CC"/>
                          </a:solidFill>
                          <a:latin typeface="Times New Roman" pitchFamily="18" charset="0"/>
                          <a:cs typeface="Times New Roman" pitchFamily="18" charset="0"/>
                        </a:rPr>
                        <a:t>Nho</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giáo</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giữ</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vai</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trò</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quan</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trọng</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và</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có</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vị</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trí</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vững</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chắc</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trong</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xã</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hội</a:t>
                      </a:r>
                      <a:r>
                        <a:rPr lang="en-US" sz="2800" b="1" dirty="0" smtClean="0">
                          <a:solidFill>
                            <a:srgbClr val="0033CC"/>
                          </a:solidFill>
                          <a:latin typeface="Times New Roman" pitchFamily="18" charset="0"/>
                          <a:cs typeface="Times New Roman" pitchFamily="18" charset="0"/>
                        </a:rPr>
                        <a:t>.</a:t>
                      </a:r>
                      <a:endParaRPr lang="en-US" sz="28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extLst>
                  <a:ext uri="{0D108BD9-81ED-4DB2-BD59-A6C34878D82A}">
                    <a16:rowId xmlns:a16="http://schemas.microsoft.com/office/drawing/2014/main" val="10001"/>
                  </a:ext>
                </a:extLst>
              </a:tr>
              <a:tr h="3671892">
                <a:tc>
                  <a:txBody>
                    <a:bodyPr/>
                    <a:lstStyle/>
                    <a:p>
                      <a:r>
                        <a:rPr lang="en-US" sz="2800" b="1" dirty="0" err="1" smtClean="0">
                          <a:solidFill>
                            <a:srgbClr val="0033CC"/>
                          </a:solidFill>
                          <a:latin typeface="Times New Roman" pitchFamily="18" charset="0"/>
                          <a:cs typeface="Times New Roman" pitchFamily="18" charset="0"/>
                        </a:rPr>
                        <a:t>Văn</a:t>
                      </a:r>
                      <a:r>
                        <a:rPr lang="en-US" sz="2800" b="1" baseline="0" dirty="0" smtClean="0">
                          <a:solidFill>
                            <a:srgbClr val="0033CC"/>
                          </a:solidFill>
                          <a:latin typeface="Times New Roman" pitchFamily="18" charset="0"/>
                          <a:cs typeface="Times New Roman" pitchFamily="18" charset="0"/>
                        </a:rPr>
                        <a:t> </a:t>
                      </a:r>
                      <a:r>
                        <a:rPr lang="en-US" sz="2800" b="1" baseline="0" dirty="0" err="1" smtClean="0">
                          <a:solidFill>
                            <a:srgbClr val="0033CC"/>
                          </a:solidFill>
                          <a:latin typeface="Times New Roman" pitchFamily="18" charset="0"/>
                          <a:cs typeface="Times New Roman" pitchFamily="18" charset="0"/>
                        </a:rPr>
                        <a:t>học</a:t>
                      </a:r>
                      <a:endParaRPr lang="en-US" sz="28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vi-VN" sz="2000" b="1" dirty="0" smtClean="0">
                          <a:solidFill>
                            <a:srgbClr val="0033CC"/>
                          </a:solidFill>
                          <a:latin typeface="Times New Roman" pitchFamily="18" charset="0"/>
                          <a:cs typeface="Times New Roman" pitchFamily="18" charset="0"/>
                        </a:rPr>
                        <a:t> </a:t>
                      </a:r>
                      <a:r>
                        <a:rPr lang="en-US" sz="2800" b="1" dirty="0" smtClean="0">
                          <a:solidFill>
                            <a:srgbClr val="0033CC"/>
                          </a:solidFill>
                          <a:latin typeface="Times New Roman" pitchFamily="18" charset="0"/>
                          <a:cs typeface="Times New Roman" pitchFamily="18" charset="0"/>
                        </a:rPr>
                        <a:t>T</a:t>
                      </a:r>
                      <a:r>
                        <a:rPr lang="vi-VN" sz="2800" b="1" dirty="0" smtClean="0">
                          <a:solidFill>
                            <a:srgbClr val="0033CC"/>
                          </a:solidFill>
                          <a:latin typeface="Times New Roman" pitchFamily="18" charset="0"/>
                          <a:cs typeface="Times New Roman" pitchFamily="18" charset="0"/>
                        </a:rPr>
                        <a:t>hơ Đường là Lý Bạch, Đỗ Phủ, Bạch Cư Dị </a:t>
                      </a:r>
                    </a:p>
                    <a:p>
                      <a:r>
                        <a:rPr lang="vi-VN" sz="2800" b="1" dirty="0" smtClean="0">
                          <a:solidFill>
                            <a:srgbClr val="0033CC"/>
                          </a:solidFill>
                          <a:latin typeface="Times New Roman" pitchFamily="18" charset="0"/>
                          <a:cs typeface="Times New Roman" pitchFamily="18" charset="0"/>
                        </a:rPr>
                        <a:t>+ Tam quốc diễn nghĩa của La Quán Trung</a:t>
                      </a:r>
                    </a:p>
                    <a:p>
                      <a:r>
                        <a:rPr lang="vi-VN" sz="2800" b="1" dirty="0" smtClean="0">
                          <a:solidFill>
                            <a:srgbClr val="0033CC"/>
                          </a:solidFill>
                          <a:latin typeface="Times New Roman" pitchFamily="18" charset="0"/>
                          <a:cs typeface="Times New Roman" pitchFamily="18" charset="0"/>
                        </a:rPr>
                        <a:t>+ Thủy</a:t>
                      </a:r>
                      <a:r>
                        <a:rPr lang="en-US" sz="2800" b="1" dirty="0" smtClean="0">
                          <a:solidFill>
                            <a:srgbClr val="0033CC"/>
                          </a:solidFill>
                          <a:latin typeface="Times New Roman" pitchFamily="18" charset="0"/>
                          <a:cs typeface="Times New Roman" pitchFamily="18" charset="0"/>
                        </a:rPr>
                        <a:t> </a:t>
                      </a:r>
                      <a:r>
                        <a:rPr lang="vi-VN" sz="2800" b="1" dirty="0" smtClean="0">
                          <a:solidFill>
                            <a:srgbClr val="0033CC"/>
                          </a:solidFill>
                          <a:latin typeface="Times New Roman" pitchFamily="18" charset="0"/>
                          <a:cs typeface="Times New Roman" pitchFamily="18" charset="0"/>
                        </a:rPr>
                        <a:t>hử của ThiNạiAm</a:t>
                      </a:r>
                    </a:p>
                    <a:p>
                      <a:r>
                        <a:rPr lang="vi-VN" sz="2800" b="1" dirty="0" smtClean="0">
                          <a:solidFill>
                            <a:srgbClr val="0033CC"/>
                          </a:solidFill>
                          <a:latin typeface="Times New Roman" pitchFamily="18" charset="0"/>
                          <a:cs typeface="Times New Roman" pitchFamily="18" charset="0"/>
                        </a:rPr>
                        <a:t>+ Tây</a:t>
                      </a:r>
                      <a:r>
                        <a:rPr lang="en-US" sz="2800" b="1" dirty="0" smtClean="0">
                          <a:solidFill>
                            <a:srgbClr val="0033CC"/>
                          </a:solidFill>
                          <a:latin typeface="Times New Roman" pitchFamily="18" charset="0"/>
                          <a:cs typeface="Times New Roman" pitchFamily="18" charset="0"/>
                        </a:rPr>
                        <a:t> </a:t>
                      </a:r>
                      <a:r>
                        <a:rPr lang="vi-VN" sz="2800" b="1" dirty="0" smtClean="0">
                          <a:solidFill>
                            <a:srgbClr val="0033CC"/>
                          </a:solidFill>
                          <a:latin typeface="Times New Roman" pitchFamily="18" charset="0"/>
                          <a:cs typeface="Times New Roman" pitchFamily="18" charset="0"/>
                        </a:rPr>
                        <a:t>du</a:t>
                      </a:r>
                      <a:r>
                        <a:rPr lang="en-US" sz="2800" b="1" dirty="0" smtClean="0">
                          <a:solidFill>
                            <a:srgbClr val="0033CC"/>
                          </a:solidFill>
                          <a:latin typeface="Times New Roman" pitchFamily="18" charset="0"/>
                          <a:cs typeface="Times New Roman" pitchFamily="18" charset="0"/>
                        </a:rPr>
                        <a:t> </a:t>
                      </a:r>
                      <a:r>
                        <a:rPr lang="vi-VN" sz="2800" b="1" dirty="0" smtClean="0">
                          <a:solidFill>
                            <a:srgbClr val="0033CC"/>
                          </a:solidFill>
                          <a:latin typeface="Times New Roman" pitchFamily="18" charset="0"/>
                          <a:cs typeface="Times New Roman" pitchFamily="18" charset="0"/>
                        </a:rPr>
                        <a:t>ký của NgôThừaÂn</a:t>
                      </a:r>
                    </a:p>
                    <a:p>
                      <a:r>
                        <a:rPr lang="vi-VN" sz="2800" b="1" dirty="0" smtClean="0">
                          <a:solidFill>
                            <a:srgbClr val="0033CC"/>
                          </a:solidFill>
                          <a:latin typeface="Times New Roman" pitchFamily="18" charset="0"/>
                          <a:cs typeface="Times New Roman" pitchFamily="18" charset="0"/>
                        </a:rPr>
                        <a:t>+ Hồng lâu mộng của Tào Tuyết Cần</a:t>
                      </a:r>
                    </a:p>
                  </a:txBody>
                  <a:tcPr>
                    <a:solidFill>
                      <a:schemeClr val="accent3">
                        <a:lumMod val="40000"/>
                        <a:lumOff val="60000"/>
                      </a:schemeClr>
                    </a:solidFill>
                  </a:tcPr>
                </a:tc>
                <a:tc>
                  <a:txBody>
                    <a:bodyPr/>
                    <a:lstStyle/>
                    <a:p>
                      <a:r>
                        <a:rPr lang="vi-VN" sz="2800" b="1" dirty="0" smtClean="0">
                          <a:solidFill>
                            <a:srgbClr val="0033CC"/>
                          </a:solidFill>
                          <a:latin typeface="Times New Roman" pitchFamily="18" charset="0"/>
                          <a:cs typeface="Times New Roman" pitchFamily="18" charset="0"/>
                        </a:rPr>
                        <a:t>Văn học phát triển rực rỡ với nhiều loại hình đa dạng và có nội dung sâu sắc.</a:t>
                      </a:r>
                      <a:endParaRPr lang="en-US" sz="28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129039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6926"/>
            <a:ext cx="9178636" cy="6851073"/>
          </a:xfrm>
        </p:spPr>
        <p:txBody>
          <a:bodyPr/>
          <a:lstStyle/>
          <a:p>
            <a:pPr marL="0" indent="0">
              <a:buNone/>
            </a:pPr>
            <a:endParaRPr lang="en-US" dirty="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pPr marL="0" indent="0">
              <a:buNone/>
            </a:pPr>
            <a:endParaRPr lang="en-US" dirty="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8110449"/>
              </p:ext>
            </p:extLst>
          </p:nvPr>
        </p:nvGraphicFramePr>
        <p:xfrm>
          <a:off x="0" y="2"/>
          <a:ext cx="9296400" cy="6873546"/>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tblGrid>
              <a:tr h="533706">
                <a:tc>
                  <a:txBody>
                    <a:bodyPr/>
                    <a:lstStyle/>
                    <a:p>
                      <a:r>
                        <a:rPr lang="en-US" sz="2800" b="1" dirty="0" err="1" smtClean="0">
                          <a:solidFill>
                            <a:srgbClr val="FF0000"/>
                          </a:solidFill>
                          <a:latin typeface="Times New Roman" pitchFamily="18" charset="0"/>
                          <a:cs typeface="Times New Roman" pitchFamily="18" charset="0"/>
                        </a:rPr>
                        <a:t>Lĩnh</a:t>
                      </a:r>
                      <a:r>
                        <a:rPr lang="en-US" sz="2800" b="1" baseline="0" dirty="0" smtClean="0">
                          <a:solidFill>
                            <a:srgbClr val="FF0000"/>
                          </a:solidFill>
                          <a:latin typeface="Times New Roman" pitchFamily="18" charset="0"/>
                          <a:cs typeface="Times New Roman" pitchFamily="18" charset="0"/>
                        </a:rPr>
                        <a:t> </a:t>
                      </a:r>
                      <a:r>
                        <a:rPr lang="en-US" sz="2800" b="1" baseline="0" dirty="0" err="1" smtClean="0">
                          <a:solidFill>
                            <a:srgbClr val="FF0000"/>
                          </a:solidFill>
                          <a:latin typeface="Times New Roman" pitchFamily="18" charset="0"/>
                          <a:cs typeface="Times New Roman" pitchFamily="18" charset="0"/>
                        </a:rPr>
                        <a:t>vực</a:t>
                      </a:r>
                      <a:endParaRPr lang="en-US" sz="28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en-US" sz="2400" b="1" dirty="0" err="1" smtClean="0">
                          <a:solidFill>
                            <a:srgbClr val="FF0000"/>
                          </a:solidFill>
                          <a:latin typeface="Times New Roman" pitchFamily="18" charset="0"/>
                          <a:cs typeface="Times New Roman" pitchFamily="18" charset="0"/>
                        </a:rPr>
                        <a:t>Thành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tựu</a:t>
                      </a:r>
                      <a:endParaRPr lang="en-US" sz="24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en-US" sz="2400" b="1" dirty="0" err="1" smtClean="0">
                          <a:solidFill>
                            <a:srgbClr val="FF0000"/>
                          </a:solidFill>
                          <a:latin typeface="Times New Roman" pitchFamily="18" charset="0"/>
                          <a:cs typeface="Times New Roman" pitchFamily="18" charset="0"/>
                        </a:rPr>
                        <a:t>Nhận</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xét</a:t>
                      </a:r>
                      <a:endParaRPr lang="en-US" sz="24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extLst>
                  <a:ext uri="{0D108BD9-81ED-4DB2-BD59-A6C34878D82A}">
                    <a16:rowId xmlns:a16="http://schemas.microsoft.com/office/drawing/2014/main" val="10000"/>
                  </a:ext>
                </a:extLst>
              </a:tr>
              <a:tr h="1506936">
                <a:tc>
                  <a:txBody>
                    <a:bodyPr/>
                    <a:lstStyle/>
                    <a:p>
                      <a:r>
                        <a:rPr lang="en-US" sz="2800" b="1" baseline="0" dirty="0" err="1" smtClean="0">
                          <a:solidFill>
                            <a:srgbClr val="0033CC"/>
                          </a:solidFill>
                          <a:latin typeface="Times New Roman" pitchFamily="18" charset="0"/>
                          <a:cs typeface="Times New Roman" pitchFamily="18" charset="0"/>
                        </a:rPr>
                        <a:t>Sử</a:t>
                      </a:r>
                      <a:r>
                        <a:rPr lang="en-US" sz="2800" b="1" baseline="0" dirty="0" smtClean="0">
                          <a:solidFill>
                            <a:srgbClr val="0033CC"/>
                          </a:solidFill>
                          <a:latin typeface="Times New Roman" pitchFamily="18" charset="0"/>
                          <a:cs typeface="Times New Roman" pitchFamily="18" charset="0"/>
                        </a:rPr>
                        <a:t> </a:t>
                      </a:r>
                      <a:r>
                        <a:rPr lang="en-US" sz="2800" b="1" baseline="0" dirty="0" err="1" smtClean="0">
                          <a:solidFill>
                            <a:srgbClr val="0033CC"/>
                          </a:solidFill>
                          <a:latin typeface="Times New Roman" pitchFamily="18" charset="0"/>
                          <a:cs typeface="Times New Roman" pitchFamily="18" charset="0"/>
                        </a:rPr>
                        <a:t>học</a:t>
                      </a:r>
                      <a:r>
                        <a:rPr lang="en-US" sz="2800" b="1" baseline="0" dirty="0" smtClean="0">
                          <a:solidFill>
                            <a:srgbClr val="0033CC"/>
                          </a:solidFill>
                          <a:latin typeface="Times New Roman" pitchFamily="18" charset="0"/>
                          <a:cs typeface="Times New Roman" pitchFamily="18" charset="0"/>
                        </a:rPr>
                        <a:t> </a:t>
                      </a:r>
                      <a:endParaRPr lang="en-US" sz="28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vi-VN" sz="2800" b="1" dirty="0" smtClean="0">
                          <a:solidFill>
                            <a:srgbClr val="0033CC"/>
                          </a:solidFill>
                          <a:latin typeface="Times New Roman" pitchFamily="18" charset="0"/>
                          <a:cs typeface="Times New Roman" pitchFamily="18" charset="0"/>
                        </a:rPr>
                        <a:t>"Sử ký" của Tư Mã Thiên, Hán Thư, Đường Thư, Tống Sử, Minh Sử,... và những bộ bách khoa đồ sộ thời Minh - Thanh như Vĩnh Lạc đại điển, Tứ khố toàn thư.</a:t>
                      </a:r>
                      <a:endParaRPr lang="en-US" sz="28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vi-VN" sz="2400" b="1" dirty="0" smtClean="0">
                          <a:solidFill>
                            <a:srgbClr val="0033CC"/>
                          </a:solidFill>
                          <a:latin typeface="Times New Roman" pitchFamily="18" charset="0"/>
                          <a:cs typeface="Times New Roman" pitchFamily="18" charset="0"/>
                        </a:rPr>
                        <a:t>Nhiều tác phẩm có giá trị lịch sử to lớn đối với văn hoá nhân loại và sự phát triển của lịch sử nhân loại.</a:t>
                      </a:r>
                      <a:endParaRPr lang="en-US" sz="24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extLst>
                  <a:ext uri="{0D108BD9-81ED-4DB2-BD59-A6C34878D82A}">
                    <a16:rowId xmlns:a16="http://schemas.microsoft.com/office/drawing/2014/main" val="10001"/>
                  </a:ext>
                </a:extLst>
              </a:tr>
              <a:tr h="722073">
                <a:tc>
                  <a:txBody>
                    <a:bodyPr/>
                    <a:lstStyle/>
                    <a:p>
                      <a:r>
                        <a:rPr lang="en-US" sz="2800" b="1" smtClean="0">
                          <a:solidFill>
                            <a:srgbClr val="0033CC"/>
                          </a:solidFill>
                          <a:latin typeface="Times New Roman" pitchFamily="18" charset="0"/>
                          <a:cs typeface="Times New Roman" pitchFamily="18" charset="0"/>
                        </a:rPr>
                        <a:t>Kiến</a:t>
                      </a:r>
                      <a:r>
                        <a:rPr lang="en-US" sz="2800" b="1" baseline="0" smtClean="0">
                          <a:solidFill>
                            <a:srgbClr val="0033CC"/>
                          </a:solidFill>
                          <a:latin typeface="Times New Roman" pitchFamily="18" charset="0"/>
                          <a:cs typeface="Times New Roman" pitchFamily="18" charset="0"/>
                        </a:rPr>
                        <a:t> trúc</a:t>
                      </a:r>
                      <a:endParaRPr lang="en-US" sz="28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vi-VN" sz="2800" b="1" dirty="0" smtClean="0">
                          <a:solidFill>
                            <a:srgbClr val="0033CC"/>
                          </a:solidFill>
                          <a:latin typeface="Times New Roman" pitchFamily="18" charset="0"/>
                          <a:cs typeface="Times New Roman" pitchFamily="18" charset="0"/>
                        </a:rPr>
                        <a:t>Tử Cấm Thành, chùa Thiên Ninh và Thập Tam lăng.</a:t>
                      </a:r>
                      <a:endParaRPr lang="en-US" sz="28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tc>
                  <a:txBody>
                    <a:bodyPr/>
                    <a:lstStyle/>
                    <a:p>
                      <a:endParaRPr lang="en-US" sz="28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extLst>
                  <a:ext uri="{0D108BD9-81ED-4DB2-BD59-A6C34878D82A}">
                    <a16:rowId xmlns:a16="http://schemas.microsoft.com/office/drawing/2014/main" val="10002"/>
                  </a:ext>
                </a:extLst>
              </a:tr>
              <a:tr h="846796">
                <a:tc>
                  <a:txBody>
                    <a:bodyPr/>
                    <a:lstStyle/>
                    <a:p>
                      <a:r>
                        <a:rPr lang="en-US" sz="2800" b="1" dirty="0" err="1" smtClean="0">
                          <a:solidFill>
                            <a:srgbClr val="0033CC"/>
                          </a:solidFill>
                          <a:latin typeface="Times New Roman" pitchFamily="18" charset="0"/>
                          <a:cs typeface="Times New Roman" pitchFamily="18" charset="0"/>
                        </a:rPr>
                        <a:t>Điêu</a:t>
                      </a:r>
                      <a:r>
                        <a:rPr lang="en-US" sz="2800" b="1" baseline="0" dirty="0" smtClean="0">
                          <a:solidFill>
                            <a:srgbClr val="0033CC"/>
                          </a:solidFill>
                          <a:latin typeface="Times New Roman" pitchFamily="18" charset="0"/>
                          <a:cs typeface="Times New Roman" pitchFamily="18" charset="0"/>
                        </a:rPr>
                        <a:t> </a:t>
                      </a:r>
                      <a:r>
                        <a:rPr lang="en-US" sz="2800" b="1" baseline="0" dirty="0" err="1" smtClean="0">
                          <a:solidFill>
                            <a:srgbClr val="0033CC"/>
                          </a:solidFill>
                          <a:latin typeface="Times New Roman" pitchFamily="18" charset="0"/>
                          <a:cs typeface="Times New Roman" pitchFamily="18" charset="0"/>
                        </a:rPr>
                        <a:t>khắc</a:t>
                      </a:r>
                      <a:endParaRPr lang="en-US" sz="28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vi-VN" sz="2000" b="1" dirty="0" smtClean="0">
                          <a:solidFill>
                            <a:srgbClr val="0033CC"/>
                          </a:solidFill>
                          <a:latin typeface="Times New Roman" pitchFamily="18" charset="0"/>
                          <a:cs typeface="Times New Roman" pitchFamily="18" charset="0"/>
                        </a:rPr>
                        <a:t> </a:t>
                      </a:r>
                      <a:r>
                        <a:rPr lang="en-US" sz="2800" b="1" dirty="0" smtClean="0">
                          <a:solidFill>
                            <a:srgbClr val="0033CC"/>
                          </a:solidFill>
                          <a:latin typeface="Times New Roman" pitchFamily="18" charset="0"/>
                          <a:cs typeface="Times New Roman" pitchFamily="18" charset="0"/>
                        </a:rPr>
                        <a:t>T</a:t>
                      </a:r>
                      <a:r>
                        <a:rPr lang="vi-VN" sz="2800" b="1" dirty="0" smtClean="0">
                          <a:solidFill>
                            <a:srgbClr val="0033CC"/>
                          </a:solidFill>
                          <a:latin typeface="Times New Roman" pitchFamily="18" charset="0"/>
                          <a:cs typeface="Times New Roman" pitchFamily="18" charset="0"/>
                        </a:rPr>
                        <a:t>ượng Phật nghìn mắt nghìn tay và tượng Phật trên núi Lạc Sơn.</a:t>
                      </a:r>
                      <a:endParaRPr lang="en-US" sz="28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tc>
                  <a:txBody>
                    <a:bodyPr/>
                    <a:lstStyle/>
                    <a:p>
                      <a:endParaRPr lang="en-US" sz="28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extLst>
                  <a:ext uri="{0D108BD9-81ED-4DB2-BD59-A6C34878D82A}">
                    <a16:rowId xmlns:a16="http://schemas.microsoft.com/office/drawing/2014/main" val="10003"/>
                  </a:ext>
                </a:extLst>
              </a:tr>
              <a:tr h="1036018">
                <a:tc>
                  <a:txBody>
                    <a:bodyPr/>
                    <a:lstStyle/>
                    <a:p>
                      <a:r>
                        <a:rPr lang="en-US" sz="2800" b="1" dirty="0" err="1" smtClean="0">
                          <a:solidFill>
                            <a:srgbClr val="0033CC"/>
                          </a:solidFill>
                          <a:latin typeface="Times New Roman" pitchFamily="18" charset="0"/>
                          <a:cs typeface="Times New Roman" pitchFamily="18" charset="0"/>
                        </a:rPr>
                        <a:t>Hội</a:t>
                      </a:r>
                      <a:r>
                        <a:rPr lang="en-US" sz="2800" b="1" baseline="0" dirty="0" smtClean="0">
                          <a:solidFill>
                            <a:srgbClr val="0033CC"/>
                          </a:solidFill>
                          <a:latin typeface="Times New Roman" pitchFamily="18" charset="0"/>
                          <a:cs typeface="Times New Roman" pitchFamily="18" charset="0"/>
                        </a:rPr>
                        <a:t> </a:t>
                      </a:r>
                      <a:r>
                        <a:rPr lang="en-US" sz="2800" b="1" baseline="0" dirty="0" err="1" smtClean="0">
                          <a:solidFill>
                            <a:srgbClr val="0033CC"/>
                          </a:solidFill>
                          <a:latin typeface="Times New Roman" pitchFamily="18" charset="0"/>
                          <a:cs typeface="Times New Roman" pitchFamily="18" charset="0"/>
                        </a:rPr>
                        <a:t>họa</a:t>
                      </a:r>
                      <a:endParaRPr lang="en-US" sz="28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vi-VN" sz="2000" b="1" dirty="0" smtClean="0">
                          <a:solidFill>
                            <a:srgbClr val="0033CC"/>
                          </a:solidFill>
                          <a:latin typeface="Times New Roman" pitchFamily="18" charset="0"/>
                          <a:cs typeface="Times New Roman" pitchFamily="18" charset="0"/>
                        </a:rPr>
                        <a:t> </a:t>
                      </a:r>
                      <a:r>
                        <a:rPr lang="en-US" sz="2800" b="1" dirty="0" smtClean="0">
                          <a:solidFill>
                            <a:srgbClr val="0033CC"/>
                          </a:solidFill>
                          <a:latin typeface="Times New Roman" pitchFamily="18" charset="0"/>
                          <a:cs typeface="Times New Roman" pitchFamily="18" charset="0"/>
                        </a:rPr>
                        <a:t>T</a:t>
                      </a:r>
                      <a:r>
                        <a:rPr lang="vi-VN" sz="2800" b="1" dirty="0" smtClean="0">
                          <a:solidFill>
                            <a:srgbClr val="0033CC"/>
                          </a:solidFill>
                          <a:latin typeface="Times New Roman" pitchFamily="18" charset="0"/>
                          <a:cs typeface="Times New Roman" pitchFamily="18" charset="0"/>
                        </a:rPr>
                        <a:t>ranh thuỷ mặc trong đó nghệ thuật vẽ tranh kết hợp chặt chẽ với nghệ thuật viết chữ.</a:t>
                      </a:r>
                      <a:endParaRPr lang="en-US" sz="28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tc>
                  <a:txBody>
                    <a:bodyPr/>
                    <a:lstStyle/>
                    <a:p>
                      <a:endParaRPr lang="en-US" sz="28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255864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381000" y="0"/>
            <a:ext cx="8229600" cy="457200"/>
          </a:xfrm>
        </p:spPr>
        <p:txBody>
          <a:bodyPr>
            <a:normAutofit fontScale="90000"/>
          </a:bodyPr>
          <a:lstStyle/>
          <a:p>
            <a:r>
              <a:rPr lang="en-US" sz="3200" b="1" u="sng" dirty="0" smtClean="0">
                <a:solidFill>
                  <a:srgbClr val="FF0000"/>
                </a:solidFill>
                <a:latin typeface="Times New Roman" pitchFamily="18" charset="0"/>
                <a:cs typeface="Times New Roman" pitchFamily="18" charset="0"/>
              </a:rPr>
              <a:t>HƯỚNG DẪN TỰ HỌC </a:t>
            </a:r>
            <a:r>
              <a:rPr lang="en-US" sz="3200" b="1"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477000"/>
          </a:xfrm>
        </p:spPr>
        <p:txBody>
          <a:bodyPr>
            <a:normAutofit lnSpcReduction="10000"/>
          </a:bodyPr>
          <a:lstStyle/>
          <a:p>
            <a:pPr marL="0" marR="0" indent="0" algn="just">
              <a:spcBef>
                <a:spcPts val="0"/>
              </a:spcBef>
              <a:spcAft>
                <a:spcPts val="0"/>
              </a:spcAft>
              <a:buNone/>
            </a:pPr>
            <a:r>
              <a:rPr lang="en-US" b="1" dirty="0">
                <a:solidFill>
                  <a:srgbClr val="FF0000"/>
                </a:solidFill>
                <a:latin typeface="Times New Roman"/>
                <a:ea typeface="Times New Roman"/>
              </a:rPr>
              <a:t>a) </a:t>
            </a:r>
            <a:r>
              <a:rPr lang="en-US" b="1" dirty="0" err="1">
                <a:solidFill>
                  <a:srgbClr val="FF0000"/>
                </a:solidFill>
                <a:latin typeface="Times New Roman"/>
                <a:ea typeface="Times New Roman"/>
              </a:rPr>
              <a:t>Bài</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vừa</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học</a:t>
            </a:r>
            <a:r>
              <a:rPr lang="en-US" b="1" dirty="0">
                <a:solidFill>
                  <a:srgbClr val="FF0000"/>
                </a:solidFill>
                <a:latin typeface="Times New Roman"/>
                <a:ea typeface="Times New Roman"/>
              </a:rPr>
              <a:t>:</a:t>
            </a:r>
            <a:endParaRPr lang="en-US" dirty="0">
              <a:solidFill>
                <a:srgbClr val="FF0000"/>
              </a:solidFill>
              <a:latin typeface="Times New Roman"/>
              <a:ea typeface="Times New Roman"/>
            </a:endParaRPr>
          </a:p>
          <a:p>
            <a:pPr marL="0" marR="0" indent="0" algn="just">
              <a:spcBef>
                <a:spcPts val="0"/>
              </a:spcBef>
              <a:spcAft>
                <a:spcPts val="0"/>
              </a:spcAft>
              <a:buNone/>
            </a:pPr>
            <a:r>
              <a:rPr lang="vi-VN" dirty="0">
                <a:solidFill>
                  <a:srgbClr val="0033CC"/>
                </a:solidFill>
                <a:latin typeface="Times New Roman"/>
                <a:ea typeface="Times New Roman"/>
              </a:rPr>
              <a:t>- Giới thiệu và nhận xét được những thành tựu chủ yếu của văn hoá Trung Quốc từ thế kỉ VII đến giữa thế kỉ XIX (Nho giáo, sử học, kiến trúc</a:t>
            </a:r>
            <a:r>
              <a:rPr lang="vi-VN" dirty="0" smtClean="0">
                <a:solidFill>
                  <a:srgbClr val="0033CC"/>
                </a:solidFill>
                <a:latin typeface="Times New Roman"/>
                <a:ea typeface="Times New Roman"/>
              </a:rPr>
              <a:t>,...).</a:t>
            </a:r>
            <a:endParaRPr lang="vi-VN" dirty="0">
              <a:solidFill>
                <a:srgbClr val="0033CC"/>
              </a:solidFill>
              <a:latin typeface="Times New Roman"/>
              <a:ea typeface="Times New Roman"/>
            </a:endParaRPr>
          </a:p>
          <a:p>
            <a:pPr marL="0" marR="0" indent="0" algn="just">
              <a:spcBef>
                <a:spcPts val="0"/>
              </a:spcBef>
              <a:spcAft>
                <a:spcPts val="0"/>
              </a:spcAft>
              <a:buNone/>
            </a:pPr>
            <a:r>
              <a:rPr lang="en-US" b="1" dirty="0" smtClean="0">
                <a:solidFill>
                  <a:srgbClr val="FF0000"/>
                </a:solidFill>
                <a:latin typeface="Times New Roman"/>
                <a:ea typeface="Times New Roman"/>
              </a:rPr>
              <a:t>b</a:t>
            </a:r>
            <a:r>
              <a:rPr lang="en-US" b="1" dirty="0">
                <a:solidFill>
                  <a:srgbClr val="FF0000"/>
                </a:solidFill>
                <a:latin typeface="Times New Roman"/>
                <a:ea typeface="Times New Roman"/>
              </a:rPr>
              <a:t>) </a:t>
            </a:r>
            <a:r>
              <a:rPr lang="en-US" b="1" dirty="0" err="1" smtClean="0">
                <a:solidFill>
                  <a:srgbClr val="FF0000"/>
                </a:solidFill>
                <a:latin typeface="Times New Roman"/>
                <a:ea typeface="Times New Roman"/>
              </a:rPr>
              <a:t>Bài</a:t>
            </a:r>
            <a:r>
              <a:rPr lang="en-US" b="1" dirty="0" smtClean="0">
                <a:solidFill>
                  <a:srgbClr val="FF0000"/>
                </a:solidFill>
                <a:latin typeface="Times New Roman"/>
                <a:ea typeface="Times New Roman"/>
              </a:rPr>
              <a:t> </a:t>
            </a:r>
            <a:r>
              <a:rPr lang="en-US" b="1" dirty="0" err="1">
                <a:solidFill>
                  <a:srgbClr val="FF0000"/>
                </a:solidFill>
                <a:latin typeface="Times New Roman"/>
                <a:ea typeface="Times New Roman"/>
              </a:rPr>
              <a:t>sắp</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học</a:t>
            </a:r>
            <a:r>
              <a:rPr lang="en-US" b="1" dirty="0" smtClean="0">
                <a:solidFill>
                  <a:srgbClr val="FF0000"/>
                </a:solidFill>
                <a:latin typeface="Times New Roman"/>
                <a:ea typeface="Times New Roman"/>
              </a:rPr>
              <a:t>:</a:t>
            </a:r>
          </a:p>
          <a:p>
            <a:pPr marL="0" marR="0" indent="0" algn="just">
              <a:spcBef>
                <a:spcPts val="0"/>
              </a:spcBef>
              <a:spcAft>
                <a:spcPts val="0"/>
              </a:spcAft>
              <a:buNone/>
            </a:pPr>
            <a:r>
              <a:rPr lang="en-US" b="1" dirty="0" err="1" smtClean="0">
                <a:solidFill>
                  <a:srgbClr val="0033CC"/>
                </a:solidFill>
                <a:latin typeface="Times New Roman"/>
                <a:ea typeface="Times New Roman"/>
              </a:rPr>
              <a:t>Bài</a:t>
            </a:r>
            <a:r>
              <a:rPr lang="en-US" b="1" dirty="0" smtClean="0">
                <a:solidFill>
                  <a:srgbClr val="0033CC"/>
                </a:solidFill>
                <a:latin typeface="Times New Roman"/>
                <a:ea typeface="Times New Roman"/>
              </a:rPr>
              <a:t> 8. </a:t>
            </a:r>
            <a:r>
              <a:rPr lang="en-US" b="1" dirty="0" err="1" smtClean="0">
                <a:solidFill>
                  <a:srgbClr val="0033CC"/>
                </a:solidFill>
                <a:latin typeface="Times New Roman"/>
                <a:ea typeface="Times New Roman"/>
              </a:rPr>
              <a:t>Vương</a:t>
            </a:r>
            <a:r>
              <a:rPr lang="en-US" b="1" dirty="0" smtClean="0">
                <a:solidFill>
                  <a:srgbClr val="0033CC"/>
                </a:solidFill>
                <a:latin typeface="Times New Roman"/>
                <a:ea typeface="Times New Roman"/>
              </a:rPr>
              <a:t> </a:t>
            </a:r>
            <a:r>
              <a:rPr lang="en-US" b="1" dirty="0" err="1" smtClean="0">
                <a:solidFill>
                  <a:srgbClr val="0033CC"/>
                </a:solidFill>
                <a:latin typeface="Times New Roman"/>
                <a:ea typeface="Times New Roman"/>
              </a:rPr>
              <a:t>triều</a:t>
            </a:r>
            <a:r>
              <a:rPr lang="en-US" b="1" dirty="0" smtClean="0">
                <a:solidFill>
                  <a:srgbClr val="0033CC"/>
                </a:solidFill>
                <a:latin typeface="Times New Roman"/>
                <a:ea typeface="Times New Roman"/>
              </a:rPr>
              <a:t> </a:t>
            </a:r>
            <a:r>
              <a:rPr lang="en-US" b="1" dirty="0" err="1" smtClean="0">
                <a:solidFill>
                  <a:srgbClr val="0033CC"/>
                </a:solidFill>
                <a:latin typeface="Times New Roman"/>
                <a:ea typeface="Times New Roman"/>
              </a:rPr>
              <a:t>Gúp</a:t>
            </a:r>
            <a:r>
              <a:rPr lang="en-US" b="1" dirty="0" smtClean="0">
                <a:solidFill>
                  <a:srgbClr val="0033CC"/>
                </a:solidFill>
                <a:latin typeface="Times New Roman"/>
                <a:ea typeface="Times New Roman"/>
              </a:rPr>
              <a:t>-ta</a:t>
            </a:r>
          </a:p>
          <a:p>
            <a:pPr marL="0" marR="0" indent="0" algn="just">
              <a:spcBef>
                <a:spcPts val="0"/>
              </a:spcBef>
              <a:spcAft>
                <a:spcPts val="0"/>
              </a:spcAft>
              <a:buNone/>
            </a:pPr>
            <a:r>
              <a:rPr lang="vi-VN" dirty="0" smtClean="0">
                <a:solidFill>
                  <a:srgbClr val="0033CC"/>
                </a:solidFill>
                <a:latin typeface="Times New Roman"/>
                <a:ea typeface="Times New Roman"/>
              </a:rPr>
              <a:t>– </a:t>
            </a:r>
            <a:r>
              <a:rPr lang="vi-VN" dirty="0">
                <a:solidFill>
                  <a:srgbClr val="0033CC"/>
                </a:solidFill>
                <a:latin typeface="Times New Roman"/>
                <a:ea typeface="Times New Roman"/>
              </a:rPr>
              <a:t>Nêu được những nét chính về điều kiện tự nhiên của Ấn Độ.</a:t>
            </a:r>
          </a:p>
          <a:p>
            <a:pPr marL="0" marR="0" indent="0" algn="just">
              <a:spcBef>
                <a:spcPts val="0"/>
              </a:spcBef>
              <a:spcAft>
                <a:spcPts val="0"/>
              </a:spcAft>
              <a:buNone/>
            </a:pPr>
            <a:r>
              <a:rPr lang="vi-VN" dirty="0">
                <a:solidFill>
                  <a:srgbClr val="0033CC"/>
                </a:solidFill>
                <a:latin typeface="Times New Roman"/>
                <a:ea typeface="Times New Roman"/>
              </a:rPr>
              <a:t>– Trình bày khái quát được sự ra đời và tình hình chính trị, kinh tế, xã hội của Ấn Độ dưới thời </a:t>
            </a:r>
            <a:r>
              <a:rPr lang="vi-VN" dirty="0" smtClean="0">
                <a:solidFill>
                  <a:srgbClr val="0033CC"/>
                </a:solidFill>
                <a:latin typeface="Times New Roman"/>
                <a:ea typeface="Times New Roman"/>
              </a:rPr>
              <a:t> </a:t>
            </a:r>
            <a:r>
              <a:rPr lang="vi-VN" dirty="0">
                <a:solidFill>
                  <a:srgbClr val="0033CC"/>
                </a:solidFill>
                <a:latin typeface="Times New Roman"/>
                <a:ea typeface="Times New Roman"/>
              </a:rPr>
              <a:t>vương triều </a:t>
            </a:r>
            <a:r>
              <a:rPr lang="vi-VN" dirty="0" smtClean="0">
                <a:solidFill>
                  <a:srgbClr val="0033CC"/>
                </a:solidFill>
                <a:latin typeface="Times New Roman"/>
                <a:ea typeface="Times New Roman"/>
              </a:rPr>
              <a:t>Gupta</a:t>
            </a:r>
            <a:r>
              <a:rPr lang="en-US" dirty="0" smtClean="0">
                <a:solidFill>
                  <a:srgbClr val="0033CC"/>
                </a:solidFill>
                <a:latin typeface="Times New Roman"/>
                <a:ea typeface="Times New Roman"/>
              </a:rPr>
              <a:t>.</a:t>
            </a:r>
            <a:endParaRPr lang="vi-VN" dirty="0">
              <a:solidFill>
                <a:srgbClr val="0033CC"/>
              </a:solidFill>
              <a:latin typeface="Times New Roman"/>
              <a:ea typeface="Times New Roman"/>
            </a:endParaRPr>
          </a:p>
          <a:p>
            <a:pPr marL="0" marR="0" indent="0" algn="just">
              <a:spcBef>
                <a:spcPts val="0"/>
              </a:spcBef>
              <a:spcAft>
                <a:spcPts val="0"/>
              </a:spcAft>
              <a:buNone/>
            </a:pPr>
            <a:r>
              <a:rPr lang="vi-VN" dirty="0">
                <a:solidFill>
                  <a:srgbClr val="0033CC"/>
                </a:solidFill>
                <a:latin typeface="Times New Roman"/>
                <a:ea typeface="Times New Roman"/>
              </a:rPr>
              <a:t>– Giới thiệu và nhận xét được một số thành tựu tiêu biểu về văn hoá của Ấn </a:t>
            </a:r>
            <a:r>
              <a:rPr lang="vi-VN" dirty="0" smtClean="0">
                <a:solidFill>
                  <a:srgbClr val="0033CC"/>
                </a:solidFill>
                <a:latin typeface="Times New Roman"/>
                <a:ea typeface="Times New Roman"/>
              </a:rPr>
              <a:t>Độ</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dưới</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thời</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vương</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triều</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Gúp</a:t>
            </a:r>
            <a:r>
              <a:rPr lang="en-US" dirty="0" smtClean="0">
                <a:solidFill>
                  <a:srgbClr val="0033CC"/>
                </a:solidFill>
                <a:latin typeface="Times New Roman"/>
                <a:ea typeface="Times New Roman"/>
              </a:rPr>
              <a:t>-ta.</a:t>
            </a:r>
            <a:endParaRPr lang="vi-VN" dirty="0">
              <a:solidFill>
                <a:srgbClr val="0033CC"/>
              </a:solidFill>
              <a:latin typeface="Times New Roman"/>
              <a:ea typeface="Times New Roman"/>
            </a:endParaRPr>
          </a:p>
          <a:p>
            <a:pPr marL="0" marR="0" indent="0" algn="just">
              <a:spcBef>
                <a:spcPts val="0"/>
              </a:spcBef>
              <a:spcAft>
                <a:spcPts val="0"/>
              </a:spcAft>
              <a:buNone/>
            </a:pPr>
            <a:endParaRPr lang="en-US" sz="2800" dirty="0">
              <a:solidFill>
                <a:srgbClr val="0033CC"/>
              </a:solidFill>
              <a:latin typeface="Times New Roman"/>
              <a:ea typeface="Times New Roman"/>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447800"/>
          </a:xfrm>
        </p:spPr>
        <p:txBody>
          <a:bodyPr>
            <a:normAutofit fontScale="90000"/>
          </a:bodyPr>
          <a:lstStyle/>
          <a:p>
            <a:r>
              <a:rPr lang="en-US" sz="3200" b="1" dirty="0" err="1" smtClean="0">
                <a:solidFill>
                  <a:srgbClr val="FF0000"/>
                </a:solidFill>
                <a:latin typeface="Times New Roman" pitchFamily="18" charset="0"/>
                <a:cs typeface="Times New Roman" pitchFamily="18" charset="0"/>
              </a:rPr>
              <a:t>Tiết</a:t>
            </a:r>
            <a:r>
              <a:rPr lang="en-US" sz="3200" b="1" dirty="0" smtClean="0">
                <a:solidFill>
                  <a:srgbClr val="FF0000"/>
                </a:solidFill>
                <a:latin typeface="Times New Roman" pitchFamily="18" charset="0"/>
                <a:cs typeface="Times New Roman" pitchFamily="18" charset="0"/>
              </a:rPr>
              <a:t> 11-BÀI </a:t>
            </a:r>
            <a:r>
              <a:rPr lang="en-US" sz="3200" b="1" dirty="0">
                <a:solidFill>
                  <a:srgbClr val="FF0000"/>
                </a:solidFill>
                <a:latin typeface="Times New Roman" pitchFamily="18" charset="0"/>
                <a:cs typeface="Times New Roman" pitchFamily="18" charset="0"/>
              </a:rPr>
              <a:t>7. CÁC THÀNH TỰU VĂN HÓA CHỦ YẾU CỦA TRUNG QUỐC TỪ THẾ KỈ VII ĐẾN GIỮA THẾ KỈ XIX</a:t>
            </a:r>
            <a:endParaRPr lang="en-US" sz="4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295400"/>
            <a:ext cx="9144000" cy="4983163"/>
          </a:xfrm>
        </p:spPr>
        <p:txBody>
          <a:bodyPr>
            <a:normAutofit/>
          </a:bodyPr>
          <a:lstStyle/>
          <a:p>
            <a:pPr marL="0" indent="0">
              <a:buNone/>
            </a:pPr>
            <a:r>
              <a:rPr lang="en-US" b="1" dirty="0" smtClean="0">
                <a:solidFill>
                  <a:srgbClr val="0033CC"/>
                </a:solidFill>
                <a:latin typeface="Times New Roman" pitchFamily="18" charset="0"/>
                <a:cs typeface="Times New Roman" pitchFamily="18" charset="0"/>
              </a:rPr>
              <a:t>1</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Nho</a:t>
            </a:r>
            <a:r>
              <a:rPr lang="en-US" b="1" dirty="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giáo</a:t>
            </a:r>
            <a:endParaRPr lang="en-US" b="1" dirty="0" smtClean="0">
              <a:solidFill>
                <a:srgbClr val="0033CC"/>
              </a:solidFill>
              <a:latin typeface="Times New Roman" pitchFamily="18" charset="0"/>
              <a:cs typeface="Times New Roman" pitchFamily="18" charset="0"/>
            </a:endParaRPr>
          </a:p>
          <a:p>
            <a:pPr marL="0" indent="0">
              <a:buNone/>
            </a:pPr>
            <a:r>
              <a:rPr lang="vi-VN" b="1" dirty="0">
                <a:solidFill>
                  <a:srgbClr val="0033CC"/>
                </a:solidFill>
                <a:latin typeface="Times New Roman" pitchFamily="18" charset="0"/>
                <a:cs typeface="Times New Roman" pitchFamily="18" charset="0"/>
              </a:rPr>
              <a:t>2. Văn học, sử </a:t>
            </a:r>
            <a:r>
              <a:rPr lang="vi-VN" b="1" dirty="0" smtClean="0">
                <a:solidFill>
                  <a:srgbClr val="0033CC"/>
                </a:solidFill>
                <a:latin typeface="Times New Roman" pitchFamily="18" charset="0"/>
                <a:cs typeface="Times New Roman" pitchFamily="18" charset="0"/>
              </a:rPr>
              <a:t>học</a:t>
            </a:r>
            <a:endParaRPr lang="en-US" b="1" dirty="0" smtClean="0">
              <a:solidFill>
                <a:srgbClr val="0033CC"/>
              </a:solidFill>
              <a:latin typeface="Times New Roman" pitchFamily="18" charset="0"/>
              <a:cs typeface="Times New Roman" pitchFamily="18" charset="0"/>
            </a:endParaRPr>
          </a:p>
          <a:p>
            <a:pPr marL="0" indent="0">
              <a:buNone/>
            </a:pPr>
            <a:r>
              <a:rPr lang="vi-VN" b="1" dirty="0">
                <a:solidFill>
                  <a:srgbClr val="0033CC"/>
                </a:solidFill>
                <a:latin typeface="Times New Roman" pitchFamily="18" charset="0"/>
                <a:cs typeface="Times New Roman" pitchFamily="18" charset="0"/>
              </a:rPr>
              <a:t>3. Kiến trúc, điêu khắc, hội họa</a:t>
            </a:r>
            <a:endParaRPr lang="en-US" b="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58523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smtClean="0">
                <a:solidFill>
                  <a:srgbClr val="FF0000"/>
                </a:solidFill>
                <a:latin typeface="Times New Roman" pitchFamily="18" charset="0"/>
                <a:cs typeface="Times New Roman" pitchFamily="18" charset="0"/>
              </a:rPr>
              <a:t>MỤC TIÊU</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Giới </a:t>
            </a:r>
            <a:r>
              <a:rPr lang="vi-VN" dirty="0">
                <a:solidFill>
                  <a:srgbClr val="0033CC"/>
                </a:solidFill>
                <a:latin typeface="Times New Roman" pitchFamily="18" charset="0"/>
                <a:cs typeface="Times New Roman" pitchFamily="18" charset="0"/>
              </a:rPr>
              <a:t>thiệu và nhận xét được những thành tựu chủ yếu của văn hoá Trung Quốc từ thế kỉ VII đến giữa thế kỉ XIX (Nho giáo, sử học, kiến trúc,...).</a:t>
            </a:r>
            <a:endParaRPr lang="en-US"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47050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447800"/>
          </a:xfrm>
        </p:spPr>
        <p:txBody>
          <a:bodyPr>
            <a:normAutofit fontScale="90000"/>
          </a:bodyPr>
          <a:lstStyle/>
          <a:p>
            <a:r>
              <a:rPr lang="en-US" sz="3200" b="1" dirty="0" err="1" smtClean="0">
                <a:solidFill>
                  <a:srgbClr val="FF0000"/>
                </a:solidFill>
                <a:latin typeface="Times New Roman" pitchFamily="18" charset="0"/>
                <a:cs typeface="Times New Roman" pitchFamily="18" charset="0"/>
              </a:rPr>
              <a:t>TiếT</a:t>
            </a:r>
            <a:r>
              <a:rPr lang="en-US" sz="3200" b="1" smtClean="0">
                <a:solidFill>
                  <a:srgbClr val="FF0000"/>
                </a:solidFill>
                <a:latin typeface="Times New Roman" pitchFamily="18" charset="0"/>
                <a:cs typeface="Times New Roman" pitchFamily="18" charset="0"/>
              </a:rPr>
              <a:t> 11-BÀI </a:t>
            </a:r>
            <a:r>
              <a:rPr lang="en-US" sz="3200" b="1" dirty="0">
                <a:solidFill>
                  <a:srgbClr val="FF0000"/>
                </a:solidFill>
                <a:latin typeface="Times New Roman" pitchFamily="18" charset="0"/>
                <a:cs typeface="Times New Roman" pitchFamily="18" charset="0"/>
              </a:rPr>
              <a:t>7. CÁC THÀNH TỰU VĂN HÓA CHỦ YẾU CỦA TRUNG QUỐC TỪ THẾ KỈ VII ĐẾN GIỮA THẾ KỈ XIX</a:t>
            </a:r>
            <a:endParaRPr lang="en-US" sz="4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295400"/>
            <a:ext cx="9144000" cy="4983163"/>
          </a:xfrm>
        </p:spPr>
        <p:txBody>
          <a:bodyPr>
            <a:normAutofit/>
          </a:bodyPr>
          <a:lstStyle/>
          <a:p>
            <a:pPr marL="0" indent="0">
              <a:buNone/>
            </a:pPr>
            <a:r>
              <a:rPr lang="en-US" b="1" dirty="0" smtClean="0">
                <a:solidFill>
                  <a:srgbClr val="FF0000"/>
                </a:solidFill>
                <a:latin typeface="Times New Roman" pitchFamily="18" charset="0"/>
                <a:cs typeface="Times New Roman" pitchFamily="18" charset="0"/>
              </a:rPr>
              <a:t>1</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Nho</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giáo</a:t>
            </a:r>
            <a:endParaRPr lang="en-US" b="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4610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8229600" cy="746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êu đề 1"/>
          <p:cNvSpPr txBox="1">
            <a:spLocks/>
          </p:cNvSpPr>
          <p:nvPr/>
        </p:nvSpPr>
        <p:spPr>
          <a:xfrm>
            <a:off x="13854" y="6172200"/>
            <a:ext cx="913707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smtClean="0">
                <a:solidFill>
                  <a:srgbClr val="FF0000"/>
                </a:solidFill>
                <a:latin typeface="Times New Roman" pitchFamily="18" charset="0"/>
                <a:cs typeface="Times New Roman" pitchFamily="18" charset="0"/>
              </a:rPr>
              <a:t>Khổng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Tử</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5346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52400"/>
            <a:ext cx="10591799" cy="723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20534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TotalTime>
  <Words>2155</Words>
  <Application>Microsoft Office PowerPoint</Application>
  <PresentationFormat>On-screen Show (4:3)</PresentationFormat>
  <Paragraphs>318</Paragraphs>
  <Slides>45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Times New Roman</vt:lpstr>
      <vt:lpstr>Office Theme</vt:lpstr>
      <vt:lpstr>PowerPoint Presentation</vt:lpstr>
      <vt:lpstr>K</vt:lpstr>
      <vt:lpstr>K</vt:lpstr>
      <vt:lpstr>K</vt:lpstr>
      <vt:lpstr>Tiết 11-BÀI 7. CÁC THÀNH TỰU VĂN HÓA CHỦ YẾU CỦA TRUNG QUỐC TỪ THẾ KỈ VII ĐẾN GIỮA THẾ KỈ XIX</vt:lpstr>
      <vt:lpstr>MỤC TIÊU</vt:lpstr>
      <vt:lpstr>TiếT 11-BÀI 7. CÁC THÀNH TỰU VĂN HÓA CHỦ YẾU CỦA TRUNG QUỐC TỪ THẾ KỈ VII ĐẾN GIỮA THẾ KỈ XIX</vt:lpstr>
      <vt:lpstr>K</vt:lpstr>
      <vt:lpstr>K</vt:lpstr>
      <vt:lpstr>K</vt:lpstr>
      <vt:lpstr>THẢO LUẬN NHÓM</vt:lpstr>
      <vt:lpstr>PowerPoint Presentation</vt:lpstr>
      <vt:lpstr>PowerPoint Presentation</vt:lpstr>
      <vt:lpstr>BÀI 7. CÁC THÀNH TỰU VĂN HÓA CHỦ YẾU CỦA TRUNG QUỐC TỪ THẾ KỈ VII ĐẾN GIỮA THẾ KỈ XIX</vt:lpstr>
      <vt:lpstr>BÀI 7. CÁC THÀNH TỰU VĂN HÓA CHỦ YẾU CỦA TRUNG QUỐC TỪ THẾ KỈ VII ĐẾN GIỮA THẾ KỈ XIX</vt:lpstr>
      <vt:lpstr>BÀI 7. CÁC THÀNH TỰU VĂN HÓA CHỦ YẾU CỦA TRUNG QUỐC TỪ THẾ KỈ VII ĐẾN GIỮA THẾ KỈ XIX</vt:lpstr>
      <vt:lpstr>THẢO LUẬN NHÓM</vt:lpstr>
      <vt:lpstr>PowerPoint Presentation</vt:lpstr>
      <vt:lpstr>PowerPoint Presentation</vt:lpstr>
      <vt:lpstr>BÀI 7. CÁC THÀNH TỰU VĂN HÓA CHỦ YẾU CỦA TRUNG QUỐC TỪ THẾ KỈ VII ĐẾN GIỮA THẾ KỈ XIX</vt:lpstr>
      <vt:lpstr>BÀI 7. CÁC THÀNH TỰU VĂN HÓA CHỦ YẾU CỦA TRUNG QUỐC TỪ THẾ KỈ VII ĐẾN GIỮA THẾ KỈ XIX</vt:lpstr>
      <vt:lpstr>K</vt:lpstr>
      <vt:lpstr>K</vt:lpstr>
      <vt:lpstr>K</vt:lpstr>
      <vt:lpstr>K</vt:lpstr>
      <vt:lpstr>K</vt:lpstr>
      <vt:lpstr>K</vt:lpstr>
      <vt:lpstr>K</vt:lpstr>
      <vt:lpstr>K</vt:lpstr>
      <vt:lpstr>K</vt:lpstr>
      <vt:lpstr>THẢO LUẬN NHÓM</vt:lpstr>
      <vt:lpstr>PowerPoint Presentation</vt:lpstr>
      <vt:lpstr>BÀI 7. CÁC THÀNH TỰU VĂN HÓA CHỦ YẾU CỦA TRUNG QUỐC TỪ THẾ KỈ VII ĐẾN GIỮA THẾ KỈ XIX</vt:lpstr>
      <vt:lpstr>LUYỆN TẬP</vt:lpstr>
      <vt:lpstr>LUYỆN TẬP</vt:lpstr>
      <vt:lpstr>LUYỆN TẬP</vt:lpstr>
      <vt:lpstr>LUYỆN TẬP</vt:lpstr>
      <vt:lpstr>LUYỆN TẬP</vt:lpstr>
      <vt:lpstr>LUYỆN TẬP</vt:lpstr>
      <vt:lpstr>LUYỆN TẬP</vt:lpstr>
      <vt:lpstr>LUYỆN TẬP</vt:lpstr>
      <vt:lpstr>LUYỆN TẬP</vt:lpstr>
      <vt:lpstr>PowerPoint Presentation</vt:lpstr>
      <vt:lpstr>PowerPoint Presentation</vt:lpstr>
      <vt:lpstr>HƯỚNG DẪN TỰ HỌC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 9</dc:title>
  <dc:creator>MyComputer</dc:creator>
  <cp:lastModifiedBy>21AK22</cp:lastModifiedBy>
  <cp:revision>336</cp:revision>
  <dcterms:created xsi:type="dcterms:W3CDTF">2006-08-16T00:00:00Z</dcterms:created>
  <dcterms:modified xsi:type="dcterms:W3CDTF">2024-11-11T03:54:01Z</dcterms:modified>
</cp:coreProperties>
</file>