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2" r:id="rId2"/>
    <p:sldId id="321" r:id="rId3"/>
    <p:sldId id="323" r:id="rId4"/>
    <p:sldId id="313" r:id="rId5"/>
    <p:sldId id="325" r:id="rId6"/>
    <p:sldId id="310" r:id="rId7"/>
    <p:sldId id="294" r:id="rId8"/>
    <p:sldId id="326" r:id="rId9"/>
    <p:sldId id="311" r:id="rId10"/>
    <p:sldId id="329" r:id="rId11"/>
    <p:sldId id="330" r:id="rId12"/>
    <p:sldId id="315" r:id="rId13"/>
    <p:sldId id="327" r:id="rId14"/>
    <p:sldId id="331" r:id="rId15"/>
    <p:sldId id="309" r:id="rId16"/>
    <p:sldId id="332" r:id="rId17"/>
    <p:sldId id="339" r:id="rId18"/>
    <p:sldId id="317" r:id="rId19"/>
    <p:sldId id="328" r:id="rId20"/>
    <p:sldId id="335" r:id="rId21"/>
    <p:sldId id="351" r:id="rId22"/>
    <p:sldId id="334" r:id="rId23"/>
    <p:sldId id="316" r:id="rId24"/>
    <p:sldId id="341" r:id="rId25"/>
    <p:sldId id="337" r:id="rId26"/>
    <p:sldId id="338" r:id="rId27"/>
    <p:sldId id="344" r:id="rId28"/>
    <p:sldId id="349" r:id="rId29"/>
    <p:sldId id="348" r:id="rId30"/>
    <p:sldId id="350" r:id="rId31"/>
    <p:sldId id="345" r:id="rId32"/>
    <p:sldId id="333" r:id="rId33"/>
    <p:sldId id="340" r:id="rId34"/>
    <p:sldId id="343" r:id="rId35"/>
    <p:sldId id="352"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75" autoAdjust="0"/>
    <p:restoredTop sz="94660"/>
  </p:normalViewPr>
  <p:slideViewPr>
    <p:cSldViewPr>
      <p:cViewPr varScale="1">
        <p:scale>
          <a:sx n="69" d="100"/>
          <a:sy n="69" d="100"/>
        </p:scale>
        <p:origin x="1314" y="10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1" y="-228600"/>
            <a:ext cx="8001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34597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6927" y="0"/>
            <a:ext cx="9178636" cy="5029200"/>
          </a:xfrm>
        </p:spPr>
        <p:txBody>
          <a:bodyPr/>
          <a:lstStyle/>
          <a:p>
            <a:pPr marL="0" indent="0">
              <a:buNone/>
            </a:pPr>
            <a:r>
              <a:rPr lang="en-US" b="1" dirty="0" smtClean="0">
                <a:solidFill>
                  <a:srgbClr val="FF0000"/>
                </a:solidFill>
                <a:latin typeface="Times New Roman" pitchFamily="18" charset="0"/>
                <a:cs typeface="Times New Roman" pitchFamily="18" charset="0"/>
              </a:rPr>
              <a:t>1. </a:t>
            </a:r>
            <a:r>
              <a:rPr lang="en-US" b="1" dirty="0" err="1" smtClean="0">
                <a:solidFill>
                  <a:srgbClr val="FF0000"/>
                </a:solidFill>
                <a:latin typeface="Times New Roman" pitchFamily="18" charset="0"/>
                <a:cs typeface="Times New Roman" pitchFamily="18" charset="0"/>
              </a:rPr>
              <a:t>Vì</a:t>
            </a:r>
            <a:r>
              <a:rPr lang="en-US" b="1" dirty="0" smtClean="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sao</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xuất</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hiện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phong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trào</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Cải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cách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tôn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giáo</a:t>
            </a:r>
            <a:r>
              <a:rPr lang="en-US" b="1" dirty="0">
                <a:solidFill>
                  <a:srgbClr val="FF0000"/>
                </a:solidFill>
                <a:latin typeface="Times New Roman" pitchFamily="18" charset="0"/>
                <a:cs typeface="Times New Roman" pitchFamily="18" charset="0"/>
              </a:rPr>
              <a:t>?</a:t>
            </a:r>
          </a:p>
          <a:p>
            <a:pPr marL="0" indent="0">
              <a:buNone/>
            </a:pPr>
            <a:r>
              <a:rPr lang="vi-VN" dirty="0">
                <a:solidFill>
                  <a:srgbClr val="0033CC"/>
                </a:solidFill>
                <a:latin typeface="Times New Roman" pitchFamily="18" charset="0"/>
                <a:cs typeface="Times New Roman" pitchFamily="18" charset="0"/>
              </a:rPr>
              <a:t>+ Thời kì Phục hưng, Giáo hội Thiên Chúa giáo công khai đàn áp những tư tưởng tiến bộ, trở thành một thế lực cản trở bước tiến của xã hội. Vì thế, giai cấp tư sản đang lên muốn thay đổi và "cải cách" lại tổ chức Giáo hội. </a:t>
            </a:r>
          </a:p>
          <a:p>
            <a:pPr marL="0" indent="0">
              <a:buNone/>
            </a:pPr>
            <a:r>
              <a:rPr lang="vi-VN" dirty="0">
                <a:solidFill>
                  <a:srgbClr val="0033CC"/>
                </a:solidFill>
                <a:latin typeface="Times New Roman" pitchFamily="18" charset="0"/>
                <a:cs typeface="Times New Roman" pitchFamily="18" charset="0"/>
              </a:rPr>
              <a:t>+ Năm 1517, do cần tiền, Giáo hội cho phép tự do bán "thẻ miễn tội", sự kiện này làm bùng nên phong trào Cải cách tôn giáo.</a:t>
            </a:r>
          </a:p>
          <a:p>
            <a:pPr marL="0" indent="0">
              <a:buNone/>
            </a:pPr>
            <a:endParaRPr lang="en-US" dirty="0" smtClean="0">
              <a:solidFill>
                <a:srgbClr val="0033CC"/>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1354844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6927" y="0"/>
            <a:ext cx="9178636" cy="7010400"/>
          </a:xfrm>
        </p:spPr>
        <p:txBody>
          <a:bodyPr>
            <a:normAutofit fontScale="77500" lnSpcReduction="20000"/>
          </a:bodyPr>
          <a:lstStyle/>
          <a:p>
            <a:pPr marL="0" indent="0">
              <a:buNone/>
            </a:pPr>
            <a:r>
              <a:rPr lang="en-US" sz="4000" b="1" dirty="0" smtClean="0">
                <a:solidFill>
                  <a:srgbClr val="FF0000"/>
                </a:solidFill>
                <a:latin typeface="Times New Roman" pitchFamily="18" charset="0"/>
                <a:cs typeface="Times New Roman" pitchFamily="18" charset="0"/>
              </a:rPr>
              <a:t>2. </a:t>
            </a:r>
            <a:r>
              <a:rPr lang="en-US" sz="4000" b="1" dirty="0" err="1" smtClean="0">
                <a:solidFill>
                  <a:srgbClr val="FF0000"/>
                </a:solidFill>
                <a:latin typeface="Times New Roman" pitchFamily="18" charset="0"/>
                <a:cs typeface="Times New Roman" pitchFamily="18" charset="0"/>
              </a:rPr>
              <a:t>Tại</a:t>
            </a:r>
            <a:r>
              <a:rPr lang="en-US" sz="4000" b="1" dirty="0" smtClean="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sao</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việc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nhà</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thờ</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bán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thẻ</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miễn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tội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lại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châm</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ngòi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cho</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phong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trào</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Cải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cách</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tôn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giáo</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bùng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nổ</a:t>
            </a:r>
            <a:r>
              <a:rPr lang="en-US" sz="4000" b="1" dirty="0">
                <a:solidFill>
                  <a:srgbClr val="FF0000"/>
                </a:solidFill>
                <a:latin typeface="Times New Roman" pitchFamily="18" charset="0"/>
                <a:cs typeface="Times New Roman" pitchFamily="18" charset="0"/>
              </a:rPr>
              <a:t>?</a:t>
            </a:r>
          </a:p>
          <a:p>
            <a:pPr marL="0" indent="0" algn="just">
              <a:buNone/>
            </a:pPr>
            <a:endParaRPr lang="en-US" sz="4100" dirty="0" smtClean="0">
              <a:solidFill>
                <a:srgbClr val="0033CC"/>
              </a:solidFill>
              <a:latin typeface="+mj-lt"/>
              <a:cs typeface="Times New Roman" pitchFamily="18" charset="0"/>
            </a:endParaRPr>
          </a:p>
          <a:p>
            <a:pPr marL="0" indent="0" algn="just">
              <a:buNone/>
            </a:pPr>
            <a:r>
              <a:rPr lang="en-US" sz="4100" dirty="0" smtClean="0">
                <a:solidFill>
                  <a:srgbClr val="0033CC"/>
                </a:solidFill>
                <a:latin typeface="+mj-lt"/>
                <a:cs typeface="Times New Roman" pitchFamily="18" charset="0"/>
              </a:rPr>
              <a:t>- </a:t>
            </a:r>
            <a:r>
              <a:rPr lang="vi-VN" sz="4100" dirty="0" smtClean="0">
                <a:solidFill>
                  <a:srgbClr val="0033CC"/>
                </a:solidFill>
                <a:latin typeface="+mj-lt"/>
                <a:cs typeface="Times New Roman" pitchFamily="18" charset="0"/>
              </a:rPr>
              <a:t>Việc </a:t>
            </a:r>
            <a:r>
              <a:rPr lang="vi-VN" sz="4100" dirty="0">
                <a:solidFill>
                  <a:srgbClr val="0033CC"/>
                </a:solidFill>
                <a:latin typeface="+mj-lt"/>
                <a:cs typeface="Times New Roman" pitchFamily="18" charset="0"/>
              </a:rPr>
              <a:t>nhà thờ bán "thẻ miễn tội" đã châm ngòi cho phong trào Cải cách tôn giáo bùng nổ bởi lẽ đối với một bộ phận người dân </a:t>
            </a:r>
            <a:r>
              <a:rPr lang="en-US" sz="4100" dirty="0" err="1" smtClean="0">
                <a:solidFill>
                  <a:srgbClr val="0033CC"/>
                </a:solidFill>
                <a:latin typeface="+mj-lt"/>
                <a:cs typeface="Times New Roman" pitchFamily="18" charset="0"/>
              </a:rPr>
              <a:t>cho</a:t>
            </a:r>
            <a:r>
              <a:rPr lang="en-US" sz="4100" dirty="0" smtClean="0">
                <a:solidFill>
                  <a:srgbClr val="0033CC"/>
                </a:solidFill>
                <a:latin typeface="+mj-lt"/>
                <a:cs typeface="Times New Roman" pitchFamily="18" charset="0"/>
              </a:rPr>
              <a:t> </a:t>
            </a:r>
            <a:r>
              <a:rPr lang="vi-VN" sz="4100" dirty="0" smtClean="0">
                <a:solidFill>
                  <a:srgbClr val="0033CC"/>
                </a:solidFill>
                <a:latin typeface="+mj-lt"/>
                <a:cs typeface="Times New Roman" pitchFamily="18" charset="0"/>
              </a:rPr>
              <a:t>đây </a:t>
            </a:r>
            <a:r>
              <a:rPr lang="vi-VN" sz="4100" dirty="0">
                <a:solidFill>
                  <a:srgbClr val="0033CC"/>
                </a:solidFill>
                <a:latin typeface="+mj-lt"/>
                <a:cs typeface="Times New Roman" pitchFamily="18" charset="0"/>
              </a:rPr>
              <a:t>là một hành động kiếm tiền trắng trợn, là trò lừa bịp của Giáo hội. </a:t>
            </a:r>
            <a:endParaRPr lang="en-US" sz="4100" dirty="0" smtClean="0">
              <a:solidFill>
                <a:srgbClr val="0033CC"/>
              </a:solidFill>
              <a:latin typeface="+mj-lt"/>
              <a:cs typeface="Times New Roman" pitchFamily="18" charset="0"/>
            </a:endParaRPr>
          </a:p>
          <a:p>
            <a:pPr marL="0" indent="0" algn="just">
              <a:buNone/>
            </a:pPr>
            <a:r>
              <a:rPr lang="en-US" sz="4100" dirty="0" smtClean="0">
                <a:solidFill>
                  <a:srgbClr val="0033CC"/>
                </a:solidFill>
                <a:latin typeface="+mj-lt"/>
                <a:cs typeface="Times New Roman" pitchFamily="18" charset="0"/>
              </a:rPr>
              <a:t>- </a:t>
            </a:r>
            <a:r>
              <a:rPr lang="vi-VN" sz="4100" dirty="0" smtClean="0">
                <a:solidFill>
                  <a:srgbClr val="0033CC"/>
                </a:solidFill>
                <a:latin typeface="+mj-lt"/>
                <a:cs typeface="Times New Roman" pitchFamily="18" charset="0"/>
              </a:rPr>
              <a:t>Theo </a:t>
            </a:r>
            <a:r>
              <a:rPr lang="vi-VN" sz="4100" dirty="0">
                <a:solidFill>
                  <a:srgbClr val="0033CC"/>
                </a:solidFill>
                <a:latin typeface="+mj-lt"/>
                <a:cs typeface="Times New Roman" pitchFamily="18" charset="0"/>
              </a:rPr>
              <a:t>Giáo hội,  "thẻ miễn tội" có thể xoá bỏ mọi "tội lỗi" cho con người, điều này đi ngược lòng tin vào Chúa Trời của mọi người. </a:t>
            </a:r>
            <a:endParaRPr lang="en-US" sz="4100" dirty="0" smtClean="0">
              <a:solidFill>
                <a:srgbClr val="0033CC"/>
              </a:solidFill>
              <a:latin typeface="+mj-lt"/>
              <a:cs typeface="Times New Roman" pitchFamily="18" charset="0"/>
            </a:endParaRPr>
          </a:p>
          <a:p>
            <a:pPr marL="0" indent="0" algn="just">
              <a:buNone/>
            </a:pPr>
            <a:r>
              <a:rPr lang="en-US" sz="4100" dirty="0" smtClean="0">
                <a:solidFill>
                  <a:srgbClr val="0033CC"/>
                </a:solidFill>
                <a:latin typeface="+mj-lt"/>
                <a:cs typeface="Times New Roman" pitchFamily="18" charset="0"/>
              </a:rPr>
              <a:t>- </a:t>
            </a:r>
            <a:r>
              <a:rPr lang="vi-VN" sz="4100" dirty="0" smtClean="0">
                <a:solidFill>
                  <a:srgbClr val="0033CC"/>
                </a:solidFill>
                <a:latin typeface="+mj-lt"/>
                <a:cs typeface="Times New Roman" pitchFamily="18" charset="0"/>
              </a:rPr>
              <a:t>Mọi </a:t>
            </a:r>
            <a:r>
              <a:rPr lang="vi-VN" sz="4100" dirty="0">
                <a:solidFill>
                  <a:srgbClr val="0033CC"/>
                </a:solidFill>
                <a:latin typeface="+mj-lt"/>
                <a:cs typeface="Times New Roman" pitchFamily="18" charset="0"/>
              </a:rPr>
              <a:t>người tin rằng số phận con người do Chúa quyết định, chỉ cần lòng tin vào Chúa là sẽ được cứu vớt, tốn kém cũng không cần thiết, việc bỏ ra một ít tiền mua thẻ miễn tội không giải quyết được gì. </a:t>
            </a:r>
            <a:endParaRPr lang="en-US" sz="4100" dirty="0" smtClean="0">
              <a:solidFill>
                <a:srgbClr val="0033CC"/>
              </a:solidFill>
              <a:latin typeface="+mj-lt"/>
              <a:cs typeface="Times New Roman" pitchFamily="18" charset="0"/>
            </a:endParaRPr>
          </a:p>
          <a:p>
            <a:pPr marL="0" indent="0" algn="just">
              <a:buNone/>
            </a:pPr>
            <a:r>
              <a:rPr lang="en-US" sz="4100" dirty="0" smtClean="0">
                <a:solidFill>
                  <a:srgbClr val="0033CC"/>
                </a:solidFill>
                <a:latin typeface="+mj-lt"/>
                <a:cs typeface="Times New Roman" pitchFamily="18" charset="0"/>
              </a:rPr>
              <a:t>- </a:t>
            </a:r>
            <a:r>
              <a:rPr lang="vi-VN" sz="4100" dirty="0" smtClean="0">
                <a:solidFill>
                  <a:srgbClr val="0033CC"/>
                </a:solidFill>
                <a:latin typeface="+mj-lt"/>
                <a:cs typeface="Times New Roman" pitchFamily="18" charset="0"/>
              </a:rPr>
              <a:t>Đây </a:t>
            </a:r>
            <a:r>
              <a:rPr lang="vi-VN" sz="4100" dirty="0">
                <a:solidFill>
                  <a:srgbClr val="0033CC"/>
                </a:solidFill>
                <a:latin typeface="+mj-lt"/>
                <a:cs typeface="Times New Roman" pitchFamily="18" charset="0"/>
              </a:rPr>
              <a:t>là một hành động chỉ nhằm để chuộc lợi của Giáo hội.</a:t>
            </a:r>
            <a:endParaRPr lang="en-US" sz="4100" dirty="0" smtClean="0">
              <a:solidFill>
                <a:srgbClr val="0033CC"/>
              </a:solidFill>
              <a:latin typeface="+mj-lt"/>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109646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143000"/>
          </a:xfrm>
        </p:spPr>
        <p:txBody>
          <a:bodyPr>
            <a:normAutofit/>
          </a:bodyPr>
          <a:lstStyle/>
          <a:p>
            <a:r>
              <a:rPr lang="en-US" sz="3200" b="1" smtClean="0">
                <a:solidFill>
                  <a:srgbClr val="FF0000"/>
                </a:solidFill>
                <a:latin typeface="Times New Roman" pitchFamily="18" charset="0"/>
                <a:cs typeface="Times New Roman" pitchFamily="18" charset="0"/>
              </a:rPr>
              <a:t>K</a:t>
            </a:r>
            <a:endParaRPr lang="en-US" sz="3200" b="1" dirty="0">
              <a:solidFill>
                <a:srgbClr val="FF0000"/>
              </a:solidFill>
              <a:latin typeface="Times New Roman" pitchFamily="18" charset="0"/>
              <a:cs typeface="Times New Roman" pitchFamily="18" charset="0"/>
            </a:endParaRP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9677400"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41569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609600"/>
          </a:xfrm>
        </p:spPr>
        <p:txBody>
          <a:bodyPr>
            <a:normAutofit fontScale="90000"/>
          </a:bodyPr>
          <a:lstStyle/>
          <a:p>
            <a:r>
              <a:rPr lang="en-US" sz="3600" b="1" dirty="0" smtClean="0">
                <a:solidFill>
                  <a:srgbClr val="FF0000"/>
                </a:solidFill>
                <a:latin typeface="Times New Roman" pitchFamily="18" charset="0"/>
                <a:cs typeface="Times New Roman" pitchFamily="18" charset="0"/>
              </a:rPr>
              <a:t>BÀI </a:t>
            </a:r>
            <a:r>
              <a:rPr lang="en-US" sz="3600" b="1" dirty="0">
                <a:solidFill>
                  <a:srgbClr val="FF0000"/>
                </a:solidFill>
                <a:latin typeface="Times New Roman" pitchFamily="18" charset="0"/>
                <a:cs typeface="Times New Roman" pitchFamily="18" charset="0"/>
              </a:rPr>
              <a:t>5. PHONG TRÀO CẢI CÁCH TÔN </a:t>
            </a:r>
            <a:r>
              <a:rPr lang="en-US" sz="3600" b="1" dirty="0" smtClean="0">
                <a:solidFill>
                  <a:srgbClr val="FF0000"/>
                </a:solidFill>
                <a:latin typeface="Times New Roman" pitchFamily="18" charset="0"/>
                <a:cs typeface="Times New Roman" pitchFamily="18" charset="0"/>
              </a:rPr>
              <a:t>GIÁO</a:t>
            </a:r>
            <a:endParaRPr lang="en-US" sz="36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13855" y="685800"/>
            <a:ext cx="9144000" cy="4983163"/>
          </a:xfrm>
        </p:spPr>
        <p:txBody>
          <a:bodyPr>
            <a:normAutofit/>
          </a:bodyPr>
          <a:lstStyle/>
          <a:p>
            <a:pPr marL="0" indent="0">
              <a:buNone/>
            </a:pPr>
            <a:r>
              <a:rPr lang="en-US" b="1" dirty="0" smtClean="0">
                <a:solidFill>
                  <a:srgbClr val="FF0000"/>
                </a:solidFill>
                <a:latin typeface="Times New Roman" pitchFamily="18" charset="0"/>
                <a:cs typeface="Times New Roman" pitchFamily="18" charset="0"/>
              </a:rPr>
              <a:t>1. </a:t>
            </a:r>
            <a:r>
              <a:rPr lang="en-US" b="1" dirty="0" err="1" smtClean="0">
                <a:solidFill>
                  <a:srgbClr val="FF0000"/>
                </a:solidFill>
                <a:latin typeface="Times New Roman" pitchFamily="18" charset="0"/>
                <a:cs typeface="Times New Roman" pitchFamily="18" charset="0"/>
              </a:rPr>
              <a:t>Nguyên</a:t>
            </a:r>
            <a:r>
              <a:rPr lang="en-US" b="1" dirty="0" smtClean="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nhân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của</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phong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trào</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Cải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cách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tôn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giáo</a:t>
            </a:r>
            <a:r>
              <a:rPr lang="en-US" b="1" dirty="0">
                <a:solidFill>
                  <a:srgbClr val="FF0000"/>
                </a:solidFill>
                <a:latin typeface="Times New Roman" pitchFamily="18" charset="0"/>
                <a:cs typeface="Times New Roman" pitchFamily="18" charset="0"/>
              </a:rPr>
              <a:t> </a:t>
            </a:r>
            <a:endParaRPr lang="en-US" b="1" dirty="0" smtClean="0">
              <a:solidFill>
                <a:srgbClr val="FF0000"/>
              </a:solidFill>
              <a:latin typeface="Times New Roman" pitchFamily="18" charset="0"/>
              <a:cs typeface="Times New Roman" pitchFamily="18" charset="0"/>
            </a:endParaRPr>
          </a:p>
          <a:p>
            <a:pPr marL="0" indent="0">
              <a:buNone/>
            </a:pPr>
            <a:r>
              <a:rPr lang="vi-VN" dirty="0">
                <a:solidFill>
                  <a:srgbClr val="0033CC"/>
                </a:solidFill>
                <a:latin typeface="Times New Roman" pitchFamily="18" charset="0"/>
                <a:cs typeface="Times New Roman" pitchFamily="18" charset="0"/>
              </a:rPr>
              <a:t>+ Thời kì Phục hưng, Giáo hội Thiên Chúa giáo công khai đàn áp những tư tưởng tiến bộ, trở thành một thế lực cản trở bước tiến của xã hội. Vì thế, giai cấp tư sản đang lên muốn thay đổi và "cải cách" lại tổ chức Giáo hội. </a:t>
            </a:r>
          </a:p>
          <a:p>
            <a:pPr marL="0" indent="0">
              <a:buNone/>
            </a:pPr>
            <a:r>
              <a:rPr lang="vi-VN" dirty="0">
                <a:solidFill>
                  <a:srgbClr val="0033CC"/>
                </a:solidFill>
                <a:latin typeface="Times New Roman" pitchFamily="18" charset="0"/>
                <a:cs typeface="Times New Roman" pitchFamily="18" charset="0"/>
              </a:rPr>
              <a:t>+ Năm 1517, </a:t>
            </a:r>
            <a:r>
              <a:rPr lang="vi-VN" dirty="0" smtClean="0">
                <a:solidFill>
                  <a:srgbClr val="0033CC"/>
                </a:solidFill>
                <a:latin typeface="Times New Roman" pitchFamily="18" charset="0"/>
                <a:cs typeface="Times New Roman" pitchFamily="18" charset="0"/>
              </a:rPr>
              <a:t>Giáo </a:t>
            </a:r>
            <a:r>
              <a:rPr lang="vi-VN" dirty="0">
                <a:solidFill>
                  <a:srgbClr val="0033CC"/>
                </a:solidFill>
                <a:latin typeface="Times New Roman" pitchFamily="18" charset="0"/>
                <a:cs typeface="Times New Roman" pitchFamily="18" charset="0"/>
              </a:rPr>
              <a:t>hội cho phép tự do bán "thẻ miễn tội", sự kiện này làm bùng nên phong trào Cải cách tôn giáo.</a:t>
            </a:r>
          </a:p>
          <a:p>
            <a:pPr marL="0" indent="0">
              <a:buNone/>
            </a:pPr>
            <a:endParaRPr lang="en-US" b="1"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118224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609600"/>
          </a:xfrm>
        </p:spPr>
        <p:txBody>
          <a:bodyPr>
            <a:normAutofit fontScale="90000"/>
          </a:bodyPr>
          <a:lstStyle/>
          <a:p>
            <a:r>
              <a:rPr lang="en-US" sz="3600" b="1" dirty="0" smtClean="0">
                <a:solidFill>
                  <a:srgbClr val="FF0000"/>
                </a:solidFill>
                <a:latin typeface="Times New Roman" pitchFamily="18" charset="0"/>
                <a:cs typeface="Times New Roman" pitchFamily="18" charset="0"/>
              </a:rPr>
              <a:t>BÀI </a:t>
            </a:r>
            <a:r>
              <a:rPr lang="en-US" sz="3600" b="1" dirty="0">
                <a:solidFill>
                  <a:srgbClr val="FF0000"/>
                </a:solidFill>
                <a:latin typeface="Times New Roman" pitchFamily="18" charset="0"/>
                <a:cs typeface="Times New Roman" pitchFamily="18" charset="0"/>
              </a:rPr>
              <a:t>5. PHONG TRÀO CẢI CÁCH TÔN </a:t>
            </a:r>
            <a:r>
              <a:rPr lang="en-US" sz="3600" b="1" dirty="0" smtClean="0">
                <a:solidFill>
                  <a:srgbClr val="FF0000"/>
                </a:solidFill>
                <a:latin typeface="Times New Roman" pitchFamily="18" charset="0"/>
                <a:cs typeface="Times New Roman" pitchFamily="18" charset="0"/>
              </a:rPr>
              <a:t>GIÁO</a:t>
            </a:r>
            <a:endParaRPr lang="en-US" sz="36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13855" y="685800"/>
            <a:ext cx="9144000" cy="4983163"/>
          </a:xfrm>
        </p:spPr>
        <p:txBody>
          <a:bodyPr>
            <a:normAutofit/>
          </a:bodyPr>
          <a:lstStyle/>
          <a:p>
            <a:pPr marL="0" indent="0">
              <a:buNone/>
            </a:pPr>
            <a:r>
              <a:rPr lang="en-US" b="1" dirty="0" smtClean="0">
                <a:solidFill>
                  <a:srgbClr val="FF0000"/>
                </a:solidFill>
                <a:latin typeface="Times New Roman" pitchFamily="18" charset="0"/>
                <a:cs typeface="Times New Roman" pitchFamily="18" charset="0"/>
              </a:rPr>
              <a:t>1. </a:t>
            </a:r>
            <a:r>
              <a:rPr lang="en-US" b="1" dirty="0" err="1" smtClean="0">
                <a:solidFill>
                  <a:srgbClr val="FF0000"/>
                </a:solidFill>
                <a:latin typeface="Times New Roman" pitchFamily="18" charset="0"/>
                <a:cs typeface="Times New Roman" pitchFamily="18" charset="0"/>
              </a:rPr>
              <a:t>Nguyên</a:t>
            </a:r>
            <a:r>
              <a:rPr lang="en-US" b="1" dirty="0" smtClean="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nhân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của</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phong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trào</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Cải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cách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tôn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giáo</a:t>
            </a:r>
            <a:r>
              <a:rPr lang="en-US" b="1" dirty="0">
                <a:solidFill>
                  <a:srgbClr val="FF0000"/>
                </a:solidFill>
                <a:latin typeface="Times New Roman" pitchFamily="18" charset="0"/>
                <a:cs typeface="Times New Roman" pitchFamily="18" charset="0"/>
              </a:rPr>
              <a:t> </a:t>
            </a:r>
            <a:endParaRPr lang="en-US" b="1" dirty="0" smtClean="0">
              <a:solidFill>
                <a:srgbClr val="FF0000"/>
              </a:solidFill>
              <a:latin typeface="Times New Roman" pitchFamily="18" charset="0"/>
              <a:cs typeface="Times New Roman" pitchFamily="18" charset="0"/>
            </a:endParaRPr>
          </a:p>
          <a:p>
            <a:pPr marL="0" indent="0">
              <a:buNone/>
            </a:pPr>
            <a:r>
              <a:rPr lang="vi-VN" b="1" dirty="0">
                <a:solidFill>
                  <a:srgbClr val="FF0000"/>
                </a:solidFill>
                <a:latin typeface="Times New Roman" pitchFamily="18" charset="0"/>
                <a:cs typeface="Times New Roman" pitchFamily="18" charset="0"/>
              </a:rPr>
              <a:t>2. Nội dung và tác động của cải cách tôn giáo đối với xã hội Tây Âu</a:t>
            </a:r>
            <a:endParaRPr lang="en-US"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30725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143000"/>
          </a:xfrm>
        </p:spPr>
        <p:txBody>
          <a:bodyPr>
            <a:normAutofit/>
          </a:bodyPr>
          <a:lstStyle/>
          <a:p>
            <a:r>
              <a:rPr lang="en-US" sz="3200" b="1" smtClean="0">
                <a:solidFill>
                  <a:srgbClr val="FF0000"/>
                </a:solidFill>
                <a:latin typeface="Times New Roman" pitchFamily="18" charset="0"/>
                <a:cs typeface="Times New Roman" pitchFamily="18" charset="0"/>
              </a:rPr>
              <a:t>K</a:t>
            </a:r>
            <a:endParaRPr lang="en-US" sz="3200" b="1" dirty="0">
              <a:solidFill>
                <a:srgbClr val="FF0000"/>
              </a:solidFill>
              <a:latin typeface="Times New Roman" pitchFamily="18" charset="0"/>
              <a:cs typeface="Times New Roman" pitchFamily="18" charset="0"/>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685800"/>
            <a:ext cx="7391400" cy="754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79153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740307"/>
          </a:xfrm>
          <a:prstGeom prst="rect">
            <a:avLst/>
          </a:prstGeom>
        </p:spPr>
        <p:txBody>
          <a:bodyPr wrap="square">
            <a:spAutoFit/>
          </a:bodyPr>
          <a:lstStyle/>
          <a:p>
            <a:endParaRPr lang="en-US" sz="2400" dirty="0" smtClean="0">
              <a:solidFill>
                <a:srgbClr val="0033CC"/>
              </a:solidFill>
              <a:latin typeface="+mj-lt"/>
            </a:endParaRPr>
          </a:p>
          <a:p>
            <a:pPr algn="just"/>
            <a:r>
              <a:rPr lang="en-US" sz="2400" dirty="0" smtClean="0">
                <a:solidFill>
                  <a:srgbClr val="0033CC"/>
                </a:solidFill>
                <a:latin typeface="+mj-lt"/>
              </a:rPr>
              <a:t>- </a:t>
            </a:r>
            <a:r>
              <a:rPr lang="vi-VN" sz="2400" dirty="0" smtClean="0">
                <a:solidFill>
                  <a:srgbClr val="0033CC"/>
                </a:solidFill>
                <a:latin typeface="+mj-lt"/>
              </a:rPr>
              <a:t>Martin </a:t>
            </a:r>
            <a:r>
              <a:rPr lang="vi-VN" sz="2400" dirty="0">
                <a:solidFill>
                  <a:srgbClr val="0033CC"/>
                </a:solidFill>
                <a:latin typeface="+mj-lt"/>
              </a:rPr>
              <a:t>Luther </a:t>
            </a:r>
            <a:r>
              <a:rPr lang="vi-VN" sz="2400" dirty="0" smtClean="0">
                <a:solidFill>
                  <a:srgbClr val="0033CC"/>
                </a:solidFill>
                <a:latin typeface="+mj-lt"/>
              </a:rPr>
              <a:t> </a:t>
            </a:r>
            <a:r>
              <a:rPr lang="vi-VN" sz="2400" dirty="0">
                <a:solidFill>
                  <a:srgbClr val="0033CC"/>
                </a:solidFill>
                <a:latin typeface="+mj-lt"/>
              </a:rPr>
              <a:t>là một nhà thần học người Đức, tu sĩ Dòng Augustinô, và là nhà cải cách tôn giáo</a:t>
            </a:r>
            <a:r>
              <a:rPr lang="vi-VN" sz="2400" dirty="0" smtClean="0">
                <a:solidFill>
                  <a:srgbClr val="0033CC"/>
                </a:solidFill>
                <a:latin typeface="+mj-lt"/>
              </a:rPr>
              <a:t>.</a:t>
            </a:r>
            <a:endParaRPr lang="en-US" sz="2400" dirty="0" smtClean="0">
              <a:solidFill>
                <a:srgbClr val="0033CC"/>
              </a:solidFill>
              <a:latin typeface="+mj-lt"/>
            </a:endParaRPr>
          </a:p>
          <a:p>
            <a:pPr algn="just"/>
            <a:r>
              <a:rPr lang="en-US" sz="2400" dirty="0" smtClean="0">
                <a:solidFill>
                  <a:srgbClr val="0033CC"/>
                </a:solidFill>
                <a:latin typeface="+mj-lt"/>
              </a:rPr>
              <a:t>- </a:t>
            </a:r>
            <a:r>
              <a:rPr lang="vi-VN" sz="2400" dirty="0" smtClean="0">
                <a:solidFill>
                  <a:srgbClr val="0033CC"/>
                </a:solidFill>
                <a:latin typeface="+mj-lt"/>
              </a:rPr>
              <a:t>Ông </a:t>
            </a:r>
            <a:r>
              <a:rPr lang="vi-VN" sz="2400" dirty="0">
                <a:solidFill>
                  <a:srgbClr val="0033CC"/>
                </a:solidFill>
                <a:latin typeface="+mj-lt"/>
              </a:rPr>
              <a:t>là người khởi xướng ra phong trào cải cách tôn giáo ở Đức. </a:t>
            </a:r>
            <a:endParaRPr lang="en-US" sz="2400" dirty="0" smtClean="0">
              <a:solidFill>
                <a:srgbClr val="0033CC"/>
              </a:solidFill>
              <a:latin typeface="+mj-lt"/>
            </a:endParaRPr>
          </a:p>
          <a:p>
            <a:pPr algn="just"/>
            <a:r>
              <a:rPr lang="en-US" sz="2400" dirty="0" smtClean="0">
                <a:solidFill>
                  <a:srgbClr val="0033CC"/>
                </a:solidFill>
                <a:latin typeface="+mj-lt"/>
              </a:rPr>
              <a:t>- </a:t>
            </a:r>
            <a:r>
              <a:rPr lang="vi-VN" sz="2400" dirty="0" smtClean="0">
                <a:solidFill>
                  <a:srgbClr val="0033CC"/>
                </a:solidFill>
                <a:latin typeface="+mj-lt"/>
              </a:rPr>
              <a:t>Ông </a:t>
            </a:r>
            <a:r>
              <a:rPr lang="vi-VN" sz="2400" dirty="0">
                <a:solidFill>
                  <a:srgbClr val="0033CC"/>
                </a:solidFill>
                <a:latin typeface="+mj-lt"/>
              </a:rPr>
              <a:t>đã lên án những hành vi tham lam và đồi bại của Giáo hoàng, chỉ trích mạnh mẽ những giáo lí giả dối của Giáo hội, đòi bãi bỏ những thủ tục, lễ nghi phiền toái, đòi quay về với giáo lí Ki-tô nguyên thủy. Năm 1517, ông đã viết “Luận văn 95 điều” dán trước cửa nhà thờ của trường đại học vitenbec tố cáo việc mua bán thẻ miễn tội hồi đó. Trong “Luận văn 95 điều” ông cho rằng việc mua bán thẻ miễn tội là giả dối, chỉ làm lợi cho những người lợi dụng nó. Ông cho rằng chỉ cần lòng tin vào Đức Chúa là sẽ được cứu vớt, ngay cả những nghi lễ phức tạp, tốn kém cũng không cần thiết. Phong trào đòi cải cách tôn giáo ở Đức đã diễn ra rất quyết liệt. Rất nhiều người nông dân đã ủng hộ những tư tưởng của ông và xảy ra xung đột với giáo hội. Đến năm 1555, những tư tưởng của Luther đã được công nhận. Tôn giáo cải cách của Luther từ Đức đã lan sang nhiều nước Châu Âu khác</a:t>
            </a:r>
            <a:r>
              <a:rPr lang="vi-VN" sz="2400" dirty="0" smtClean="0">
                <a:solidFill>
                  <a:srgbClr val="0033CC"/>
                </a:solidFill>
                <a:latin typeface="+mj-lt"/>
              </a:rPr>
              <a:t>.</a:t>
            </a:r>
            <a:endParaRPr lang="en-US" sz="2400" dirty="0" smtClean="0">
              <a:solidFill>
                <a:srgbClr val="0033CC"/>
              </a:solidFill>
              <a:latin typeface="+mj-lt"/>
            </a:endParaRPr>
          </a:p>
          <a:p>
            <a:endParaRPr lang="en-US" sz="2400" dirty="0">
              <a:solidFill>
                <a:srgbClr val="0033CC"/>
              </a:solidFill>
              <a:latin typeface="+mj-lt"/>
            </a:endParaRPr>
          </a:p>
        </p:txBody>
      </p:sp>
      <p:sp>
        <p:nvSpPr>
          <p:cNvPr id="7" name="Tiêu đề 1"/>
          <p:cNvSpPr>
            <a:spLocks noGrp="1"/>
          </p:cNvSpPr>
          <p:nvPr>
            <p:ph type="title"/>
          </p:nvPr>
        </p:nvSpPr>
        <p:spPr>
          <a:xfrm>
            <a:off x="0" y="6248400"/>
            <a:ext cx="9137073" cy="609600"/>
          </a:xfrm>
        </p:spPr>
        <p:txBody>
          <a:bodyPr>
            <a:noAutofit/>
          </a:bodyPr>
          <a:lstStyle/>
          <a:p>
            <a:r>
              <a:rPr lang="en-US" sz="3200" b="1" dirty="0" smtClean="0">
                <a:solidFill>
                  <a:srgbClr val="FF0000"/>
                </a:solidFill>
                <a:latin typeface="Times New Roman" pitchFamily="18" charset="0"/>
                <a:cs typeface="Times New Roman" pitchFamily="18" charset="0"/>
              </a:rPr>
              <a:t>TƯ LIỆU</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2744375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143000"/>
          </a:xfrm>
        </p:spPr>
        <p:txBody>
          <a:bodyPr>
            <a:normAutofit/>
          </a:bodyPr>
          <a:lstStyle/>
          <a:p>
            <a:r>
              <a:rPr lang="en-US" sz="3200" b="1" smtClean="0">
                <a:solidFill>
                  <a:srgbClr val="FF0000"/>
                </a:solidFill>
                <a:latin typeface="Times New Roman" pitchFamily="18" charset="0"/>
                <a:cs typeface="Times New Roman" pitchFamily="18" charset="0"/>
              </a:rPr>
              <a:t>K</a:t>
            </a:r>
            <a:endParaRPr lang="en-US" sz="3200" b="1" dirty="0">
              <a:solidFill>
                <a:srgbClr val="FF0000"/>
              </a:solidFill>
              <a:latin typeface="Times New Roman" pitchFamily="18" charset="0"/>
              <a:cs typeface="Times New Roman" pitchFamily="18" charset="0"/>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9677399"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32862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143000"/>
          </a:xfrm>
        </p:spPr>
        <p:txBody>
          <a:bodyPr>
            <a:normAutofit/>
          </a:bodyPr>
          <a:lstStyle/>
          <a:p>
            <a:r>
              <a:rPr lang="en-US" sz="3200" b="1" smtClean="0">
                <a:solidFill>
                  <a:srgbClr val="FF0000"/>
                </a:solidFill>
                <a:latin typeface="Times New Roman" pitchFamily="18" charset="0"/>
                <a:cs typeface="Times New Roman" pitchFamily="18" charset="0"/>
              </a:rPr>
              <a:t>K</a:t>
            </a:r>
            <a:endParaRPr lang="en-US" sz="3200" b="1" dirty="0">
              <a:solidFill>
                <a:srgbClr val="FF0000"/>
              </a:solidFill>
              <a:latin typeface="Times New Roman" pitchFamily="18" charset="0"/>
              <a:cs typeface="Times New Roman" pitchFamily="18" charset="0"/>
            </a:endParaRP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76200"/>
            <a:ext cx="99822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502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76200"/>
            <a:ext cx="9137073" cy="609600"/>
          </a:xfrm>
        </p:spPr>
        <p:txBody>
          <a:bodyPr>
            <a:noAutofit/>
          </a:bodyPr>
          <a:lstStyle/>
          <a:p>
            <a:r>
              <a:rPr lang="en-US" sz="3200" b="1" u="sng" dirty="0" smtClean="0">
                <a:solidFill>
                  <a:srgbClr val="FF0000"/>
                </a:solidFill>
                <a:latin typeface="Times New Roman" pitchFamily="18" charset="0"/>
                <a:cs typeface="Times New Roman" pitchFamily="18" charset="0"/>
              </a:rPr>
              <a:t>THẢO LUẬN NHÓM</a:t>
            </a:r>
            <a:endParaRPr lang="en-US" sz="3600" b="1" u="sng"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34636" y="990600"/>
            <a:ext cx="9178636" cy="5029200"/>
          </a:xfrm>
        </p:spPr>
        <p:txBody>
          <a:bodyPr/>
          <a:lstStyle/>
          <a:p>
            <a:pPr marL="0" indent="0">
              <a:buNone/>
            </a:pPr>
            <a:r>
              <a:rPr lang="en-US" b="1" dirty="0" smtClean="0">
                <a:solidFill>
                  <a:srgbClr val="FF0000"/>
                </a:solidFill>
                <a:latin typeface="Times New Roman" pitchFamily="18" charset="0"/>
                <a:cs typeface="Times New Roman" pitchFamily="18" charset="0"/>
              </a:rPr>
              <a:t>1.</a:t>
            </a:r>
            <a:r>
              <a:rPr lang="vi-VN" b="1" dirty="0" smtClean="0">
                <a:solidFill>
                  <a:srgbClr val="FF0000"/>
                </a:solidFill>
                <a:latin typeface="Times New Roman" pitchFamily="18" charset="0"/>
                <a:cs typeface="Times New Roman" pitchFamily="18" charset="0"/>
              </a:rPr>
              <a:t> </a:t>
            </a:r>
            <a:r>
              <a:rPr lang="vi-VN" b="1" dirty="0">
                <a:solidFill>
                  <a:srgbClr val="FF0000"/>
                </a:solidFill>
                <a:latin typeface="Times New Roman" pitchFamily="18" charset="0"/>
                <a:cs typeface="Times New Roman" pitchFamily="18" charset="0"/>
              </a:rPr>
              <a:t>Nội dung cơ bản của các cuộc cải cách tôn giáo là gì? Theo em, tư liệu 5.2 và 5.3 thể hiện nội dung nào của cải cách?</a:t>
            </a:r>
          </a:p>
          <a:p>
            <a:pPr marL="0" indent="0">
              <a:buNone/>
            </a:pPr>
            <a:r>
              <a:rPr lang="en-US" b="1" dirty="0" smtClean="0">
                <a:solidFill>
                  <a:srgbClr val="FF0000"/>
                </a:solidFill>
                <a:latin typeface="Times New Roman" pitchFamily="18" charset="0"/>
                <a:cs typeface="Times New Roman" pitchFamily="18" charset="0"/>
              </a:rPr>
              <a:t>2. </a:t>
            </a:r>
            <a:r>
              <a:rPr lang="vi-VN" b="1" dirty="0" smtClean="0">
                <a:solidFill>
                  <a:srgbClr val="FF0000"/>
                </a:solidFill>
                <a:latin typeface="Times New Roman" pitchFamily="18" charset="0"/>
                <a:cs typeface="Times New Roman" pitchFamily="18" charset="0"/>
              </a:rPr>
              <a:t>Xã </a:t>
            </a:r>
            <a:r>
              <a:rPr lang="vi-VN" b="1" dirty="0">
                <a:solidFill>
                  <a:srgbClr val="FF0000"/>
                </a:solidFill>
                <a:latin typeface="Times New Roman" pitchFamily="18" charset="0"/>
                <a:cs typeface="Times New Roman" pitchFamily="18" charset="0"/>
              </a:rPr>
              <a:t>hội châu Âu đã có những thay đổi gì từ phong trào Cải cách tôn giáo?</a:t>
            </a:r>
          </a:p>
          <a:p>
            <a:pPr marL="0" indent="0">
              <a:buNone/>
            </a:pPr>
            <a:endParaRPr lang="en-US" dirty="0" smtClean="0">
              <a:solidFill>
                <a:srgbClr val="FF0000"/>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141163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143000"/>
          </a:xfrm>
        </p:spPr>
        <p:txBody>
          <a:bodyPr>
            <a:normAutofit/>
          </a:bodyPr>
          <a:lstStyle/>
          <a:p>
            <a:r>
              <a:rPr lang="en-US" sz="3200" b="1" smtClean="0">
                <a:solidFill>
                  <a:srgbClr val="FF0000"/>
                </a:solidFill>
                <a:latin typeface="Times New Roman" pitchFamily="18" charset="0"/>
                <a:cs typeface="Times New Roman" pitchFamily="18" charset="0"/>
              </a:rPr>
              <a:t>K</a:t>
            </a:r>
            <a:endParaRPr lang="en-US" sz="3200" b="1" dirty="0">
              <a:solidFill>
                <a:srgbClr val="FF0000"/>
              </a:solidFill>
              <a:latin typeface="Times New Roman" pitchFamily="18" charset="0"/>
              <a:cs typeface="Times New Roman" pitchFamily="18" charset="0"/>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1" y="-152400"/>
            <a:ext cx="8305800" cy="716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69589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20782"/>
            <a:ext cx="9178636" cy="6837218"/>
          </a:xfrm>
        </p:spPr>
        <p:txBody>
          <a:bodyPr>
            <a:normAutofit/>
          </a:bodyPr>
          <a:lstStyle/>
          <a:p>
            <a:pPr marL="0" indent="0">
              <a:buNone/>
            </a:pPr>
            <a:r>
              <a:rPr lang="en-US" b="1" dirty="0" smtClean="0">
                <a:solidFill>
                  <a:srgbClr val="FF0000"/>
                </a:solidFill>
                <a:latin typeface="Times New Roman" pitchFamily="18" charset="0"/>
                <a:cs typeface="Times New Roman" pitchFamily="18" charset="0"/>
              </a:rPr>
              <a:t>1.</a:t>
            </a:r>
            <a:r>
              <a:rPr lang="vi-VN" b="1" dirty="0" smtClean="0">
                <a:solidFill>
                  <a:srgbClr val="FF0000"/>
                </a:solidFill>
                <a:latin typeface="Times New Roman" pitchFamily="18" charset="0"/>
                <a:cs typeface="Times New Roman" pitchFamily="18" charset="0"/>
              </a:rPr>
              <a:t> </a:t>
            </a:r>
            <a:r>
              <a:rPr lang="vi-VN" b="1" dirty="0">
                <a:solidFill>
                  <a:srgbClr val="FF0000"/>
                </a:solidFill>
                <a:latin typeface="Times New Roman" pitchFamily="18" charset="0"/>
                <a:cs typeface="Times New Roman" pitchFamily="18" charset="0"/>
              </a:rPr>
              <a:t>Nội dung cơ bản của các cuộc cải cách tôn giáo là gì? Theo em, tư liệu 5.2 và 5.3 thể hiện nội dung nào của cải cách?</a:t>
            </a:r>
          </a:p>
          <a:p>
            <a:pPr marL="0" indent="0">
              <a:buNone/>
            </a:pP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Nội</a:t>
            </a:r>
            <a:r>
              <a:rPr lang="en-US" dirty="0" smtClean="0">
                <a:solidFill>
                  <a:srgbClr val="0033CC"/>
                </a:solidFill>
                <a:latin typeface="Times New Roman" pitchFamily="18" charset="0"/>
                <a:cs typeface="Times New Roman" pitchFamily="18" charset="0"/>
              </a:rPr>
              <a:t> dung </a:t>
            </a:r>
            <a:r>
              <a:rPr lang="en-US" dirty="0" err="1" smtClean="0">
                <a:solidFill>
                  <a:srgbClr val="0033CC"/>
                </a:solidFill>
                <a:latin typeface="Times New Roman" pitchFamily="18" charset="0"/>
                <a:cs typeface="Times New Roman" pitchFamily="18" charset="0"/>
              </a:rPr>
              <a:t>cơ</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bản</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của</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cải</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cách</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tôn</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giáo</a:t>
            </a:r>
            <a:r>
              <a:rPr lang="en-US" dirty="0" smtClean="0">
                <a:solidFill>
                  <a:srgbClr val="0033CC"/>
                </a:solidFill>
                <a:latin typeface="Times New Roman" pitchFamily="18" charset="0"/>
                <a:cs typeface="Times New Roman" pitchFamily="18" charset="0"/>
              </a:rPr>
              <a:t>:</a:t>
            </a:r>
          </a:p>
          <a:p>
            <a:pPr marL="0" indent="0">
              <a:buNone/>
            </a:pPr>
            <a:r>
              <a:rPr lang="vi-VN" dirty="0" smtClean="0">
                <a:solidFill>
                  <a:srgbClr val="0033CC"/>
                </a:solidFill>
                <a:latin typeface="Times New Roman" pitchFamily="18" charset="0"/>
                <a:cs typeface="Times New Roman" pitchFamily="18" charset="0"/>
              </a:rPr>
              <a:t>+ </a:t>
            </a:r>
            <a:r>
              <a:rPr lang="vi-VN" dirty="0">
                <a:solidFill>
                  <a:srgbClr val="0033CC"/>
                </a:solidFill>
                <a:latin typeface="Times New Roman" pitchFamily="18" charset="0"/>
                <a:cs typeface="Times New Roman" pitchFamily="18" charset="0"/>
              </a:rPr>
              <a:t>Các nhà cải cách tôn giáo công khai phê phán những hành vi sai trái của Giáo hội, chống lại việc Giáo hội tuỳ tiện giải thích Kinh thánh. </a:t>
            </a:r>
          </a:p>
          <a:p>
            <a:pPr marL="0" indent="0">
              <a:buNone/>
            </a:pPr>
            <a:r>
              <a:rPr lang="vi-VN" dirty="0">
                <a:solidFill>
                  <a:srgbClr val="0033CC"/>
                </a:solidFill>
                <a:latin typeface="Times New Roman" pitchFamily="18" charset="0"/>
                <a:cs typeface="Times New Roman" pitchFamily="18" charset="0"/>
              </a:rPr>
              <a:t>+ Các nhà cải cách cho rằng chỉ cần đặt niềm tin vào Thiên Chúa và Kinh Thánh thì con người sẽ được cứu rỗi, không cần phải thông qua các giáo sĩ hay các nghi lễ phức tạp. </a:t>
            </a:r>
          </a:p>
          <a:p>
            <a:endParaRPr lang="en-US" dirty="0"/>
          </a:p>
          <a:p>
            <a:endParaRPr lang="en-US" dirty="0"/>
          </a:p>
        </p:txBody>
      </p:sp>
    </p:spTree>
    <p:extLst>
      <p:ext uri="{BB962C8B-B14F-4D97-AF65-F5344CB8AC3E}">
        <p14:creationId xmlns:p14="http://schemas.microsoft.com/office/powerpoint/2010/main" val="4096288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20782"/>
            <a:ext cx="9178636" cy="6837218"/>
          </a:xfrm>
        </p:spPr>
        <p:txBody>
          <a:bodyPr>
            <a:normAutofit/>
          </a:bodyPr>
          <a:lstStyle/>
          <a:p>
            <a:pPr marL="0" indent="0">
              <a:buNone/>
            </a:pPr>
            <a:r>
              <a:rPr lang="en-US" b="1" dirty="0" smtClean="0">
                <a:solidFill>
                  <a:srgbClr val="FF0000"/>
                </a:solidFill>
                <a:latin typeface="Times New Roman" pitchFamily="18" charset="0"/>
                <a:cs typeface="Times New Roman" pitchFamily="18" charset="0"/>
              </a:rPr>
              <a:t>1.</a:t>
            </a:r>
            <a:r>
              <a:rPr lang="vi-VN" b="1" dirty="0" smtClean="0">
                <a:solidFill>
                  <a:srgbClr val="FF0000"/>
                </a:solidFill>
                <a:latin typeface="Times New Roman" pitchFamily="18" charset="0"/>
                <a:cs typeface="Times New Roman" pitchFamily="18" charset="0"/>
              </a:rPr>
              <a:t> </a:t>
            </a:r>
            <a:r>
              <a:rPr lang="vi-VN" b="1" dirty="0">
                <a:solidFill>
                  <a:srgbClr val="FF0000"/>
                </a:solidFill>
                <a:latin typeface="Times New Roman" pitchFamily="18" charset="0"/>
                <a:cs typeface="Times New Roman" pitchFamily="18" charset="0"/>
              </a:rPr>
              <a:t>Nội dung cơ bản của các cuộc cải cách tôn giáo là gì? Theo em, tư liệu 5.2 và 5.3 thể hiện nội dung nào của cải cách?</a:t>
            </a:r>
          </a:p>
          <a:p>
            <a:pPr marL="0" indent="0">
              <a:buNone/>
            </a:pPr>
            <a:r>
              <a:rPr lang="en-US" dirty="0" smtClean="0">
                <a:solidFill>
                  <a:srgbClr val="0033CC"/>
                </a:solidFill>
                <a:latin typeface="Times New Roman" pitchFamily="18" charset="0"/>
                <a:cs typeface="Times New Roman" pitchFamily="18" charset="0"/>
              </a:rPr>
              <a:t>……………………</a:t>
            </a:r>
          </a:p>
          <a:p>
            <a:pPr marL="0" indent="0">
              <a:buNone/>
            </a:pPr>
            <a:r>
              <a:rPr lang="vi-VN" dirty="0" smtClean="0">
                <a:solidFill>
                  <a:srgbClr val="0033CC"/>
                </a:solidFill>
                <a:latin typeface="Times New Roman" pitchFamily="18" charset="0"/>
                <a:cs typeface="Times New Roman" pitchFamily="18" charset="0"/>
              </a:rPr>
              <a:t>+ </a:t>
            </a:r>
            <a:r>
              <a:rPr lang="vi-VN" dirty="0">
                <a:solidFill>
                  <a:srgbClr val="0033CC"/>
                </a:solidFill>
                <a:latin typeface="Times New Roman" pitchFamily="18" charset="0"/>
                <a:cs typeface="Times New Roman" pitchFamily="18" charset="0"/>
              </a:rPr>
              <a:t>Họ phủ nhận vai trò Giáo hội, Giáo hoàng và chủ trương không thờ tranh tượng, xây dựng một Giáo hội đơn giản, tiện lợi và tiết kiệm thời gian.</a:t>
            </a:r>
          </a:p>
          <a:p>
            <a:pPr marL="0" indent="0">
              <a:buNone/>
            </a:pPr>
            <a:r>
              <a:rPr lang="vi-VN" dirty="0" smtClean="0">
                <a:solidFill>
                  <a:srgbClr val="0033CC"/>
                </a:solidFill>
                <a:latin typeface="Times New Roman" pitchFamily="18" charset="0"/>
                <a:cs typeface="Times New Roman" pitchFamily="18" charset="0"/>
              </a:rPr>
              <a:t>- </a:t>
            </a:r>
            <a:r>
              <a:rPr lang="vi-VN" dirty="0">
                <a:solidFill>
                  <a:srgbClr val="0033CC"/>
                </a:solidFill>
                <a:latin typeface="Times New Roman" pitchFamily="18" charset="0"/>
                <a:cs typeface="Times New Roman" pitchFamily="18" charset="0"/>
              </a:rPr>
              <a:t>Tư liệu 5.2 và 5.3 thể hiện nội dung chủ trương không thờ tranh tượng, xây dựng một Giáo hội đơn giản, tiện lợi và tiết kiệm thời gian của phong trào Cải cách tôn giáo.</a:t>
            </a:r>
            <a:endParaRPr lang="en-US" dirty="0" smtClean="0">
              <a:solidFill>
                <a:srgbClr val="0033CC"/>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199343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20782"/>
            <a:ext cx="9178636" cy="6151418"/>
          </a:xfrm>
        </p:spPr>
        <p:txBody>
          <a:bodyPr>
            <a:normAutofit/>
          </a:bodyPr>
          <a:lstStyle/>
          <a:p>
            <a:pPr marL="0" indent="0">
              <a:buNone/>
            </a:pPr>
            <a:r>
              <a:rPr lang="en-US" sz="2800" b="1" dirty="0" smtClean="0">
                <a:solidFill>
                  <a:srgbClr val="FF0000"/>
                </a:solidFill>
                <a:latin typeface="Times New Roman" pitchFamily="18" charset="0"/>
                <a:cs typeface="Times New Roman" pitchFamily="18" charset="0"/>
              </a:rPr>
              <a:t>2. </a:t>
            </a:r>
            <a:r>
              <a:rPr lang="vi-VN" sz="2800" b="1" dirty="0" smtClean="0">
                <a:solidFill>
                  <a:srgbClr val="FF0000"/>
                </a:solidFill>
                <a:latin typeface="Times New Roman" pitchFamily="18" charset="0"/>
                <a:cs typeface="Times New Roman" pitchFamily="18" charset="0"/>
              </a:rPr>
              <a:t>Xã </a:t>
            </a:r>
            <a:r>
              <a:rPr lang="vi-VN" sz="2800" b="1" dirty="0">
                <a:solidFill>
                  <a:srgbClr val="FF0000"/>
                </a:solidFill>
                <a:latin typeface="Times New Roman" pitchFamily="18" charset="0"/>
                <a:cs typeface="Times New Roman" pitchFamily="18" charset="0"/>
              </a:rPr>
              <a:t>hội châu Âu đã có những thay đổi gì từ phong trào Cải cách tôn giáo?</a:t>
            </a:r>
          </a:p>
          <a:p>
            <a:pPr marL="0" indent="0">
              <a:buNone/>
            </a:pPr>
            <a:r>
              <a:rPr lang="vi-VN" dirty="0">
                <a:solidFill>
                  <a:srgbClr val="0033CC"/>
                </a:solidFill>
                <a:latin typeface="Times New Roman" pitchFamily="18" charset="0"/>
                <a:cs typeface="Times New Roman" pitchFamily="18" charset="0"/>
              </a:rPr>
              <a:t>+ Thiên chúa giáo(Ki-tô giáo) bị chia thành hai giáo phái: Cựu giáo là Công giáo và Tân giáo là tôn giáo cải cách( Tin Lành, Anh giáo…)</a:t>
            </a:r>
          </a:p>
          <a:p>
            <a:pPr marL="0" indent="0">
              <a:buNone/>
            </a:pPr>
            <a:r>
              <a:rPr lang="vi-VN" dirty="0">
                <a:solidFill>
                  <a:srgbClr val="0033CC"/>
                </a:solidFill>
                <a:latin typeface="Times New Roman" pitchFamily="18" charset="0"/>
                <a:cs typeface="Times New Roman" pitchFamily="18" charset="0"/>
              </a:rPr>
              <a:t>+ Các thế lực bảo thủ đã đàn áp những người theo Tân giáo dẫn đến tình trạng bất ổn trong xã hội và châm ngòi cho cuộc chiến tranh nông dân ở Đức năm 1524.</a:t>
            </a:r>
          </a:p>
          <a:p>
            <a:pPr marL="0" indent="0">
              <a:buNone/>
            </a:pPr>
            <a:r>
              <a:rPr lang="vi-VN" dirty="0">
                <a:solidFill>
                  <a:srgbClr val="0033CC"/>
                </a:solidFill>
                <a:latin typeface="Times New Roman" pitchFamily="18" charset="0"/>
                <a:cs typeface="Times New Roman" pitchFamily="18" charset="0"/>
              </a:rPr>
              <a:t>+ Phong trào đã tác động thuận lợi đến hoạt động phát triển kinh tế của tư sản. Hầu hết các thành phố theo đạo Tin Lành có nền kinh tế phát triển hơn so với các thành phố theo Công giáo.</a:t>
            </a:r>
          </a:p>
          <a:p>
            <a:pPr marL="0" indent="0">
              <a:buNone/>
            </a:pPr>
            <a:endParaRPr lang="en-US" dirty="0" smtClean="0">
              <a:solidFill>
                <a:srgbClr val="0033CC"/>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21081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143000"/>
          </a:xfrm>
        </p:spPr>
        <p:txBody>
          <a:bodyPr>
            <a:normAutofit/>
          </a:bodyPr>
          <a:lstStyle/>
          <a:p>
            <a:r>
              <a:rPr lang="en-US" sz="3200" b="1" smtClean="0">
                <a:solidFill>
                  <a:srgbClr val="FF0000"/>
                </a:solidFill>
                <a:latin typeface="Times New Roman" pitchFamily="18" charset="0"/>
                <a:cs typeface="Times New Roman" pitchFamily="18" charset="0"/>
              </a:rPr>
              <a:t>K</a:t>
            </a:r>
            <a:endParaRPr lang="en-US" sz="3200" b="1" dirty="0">
              <a:solidFill>
                <a:srgbClr val="FF0000"/>
              </a:solidFill>
              <a:latin typeface="Times New Roman" pitchFamily="18" charset="0"/>
              <a:cs typeface="Times New Roman" pitchFamily="18" charset="0"/>
            </a:endParaRP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76200"/>
            <a:ext cx="9143999" cy="716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0" y="-6927"/>
            <a:ext cx="5397003" cy="923330"/>
          </a:xfrm>
          <a:prstGeom prst="rect">
            <a:avLst/>
          </a:prstGeom>
          <a:solidFill>
            <a:schemeClr val="bg1"/>
          </a:solidFill>
        </p:spPr>
        <p:txBody>
          <a:bodyPr wrap="square" rtlCol="0">
            <a:spAutoFit/>
          </a:bodyPr>
          <a:lstStyle/>
          <a:p>
            <a:r>
              <a:rPr lang="en-US" dirty="0" smtClean="0"/>
              <a:t>                                                                                       </a:t>
            </a:r>
          </a:p>
          <a:p>
            <a:r>
              <a:rPr lang="en-US" dirty="0" smtClean="0"/>
              <a:t>   </a:t>
            </a:r>
          </a:p>
          <a:p>
            <a:endParaRPr lang="en-US" dirty="0"/>
          </a:p>
        </p:txBody>
      </p:sp>
    </p:spTree>
    <p:extLst>
      <p:ext uri="{BB962C8B-B14F-4D97-AF65-F5344CB8AC3E}">
        <p14:creationId xmlns:p14="http://schemas.microsoft.com/office/powerpoint/2010/main" val="15513329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914400"/>
          </a:xfrm>
        </p:spPr>
        <p:txBody>
          <a:bodyPr>
            <a:normAutofit/>
          </a:bodyPr>
          <a:lstStyle/>
          <a:p>
            <a:r>
              <a:rPr lang="en-US" sz="3200" b="1" dirty="0" smtClean="0">
                <a:solidFill>
                  <a:srgbClr val="FF0000"/>
                </a:solidFill>
                <a:latin typeface="Times New Roman" pitchFamily="18" charset="0"/>
                <a:cs typeface="Times New Roman" pitchFamily="18" charset="0"/>
              </a:rPr>
              <a:t>BÀI </a:t>
            </a:r>
            <a:r>
              <a:rPr lang="en-US" sz="3200" b="1" dirty="0">
                <a:solidFill>
                  <a:srgbClr val="FF0000"/>
                </a:solidFill>
                <a:latin typeface="Times New Roman" pitchFamily="18" charset="0"/>
                <a:cs typeface="Times New Roman" pitchFamily="18" charset="0"/>
              </a:rPr>
              <a:t>5. PHONG TRÀO CẢI CÁCH TÔN </a:t>
            </a:r>
            <a:r>
              <a:rPr lang="en-US" sz="3200" b="1" dirty="0" smtClean="0">
                <a:solidFill>
                  <a:srgbClr val="FF0000"/>
                </a:solidFill>
                <a:latin typeface="Times New Roman" pitchFamily="18" charset="0"/>
                <a:cs typeface="Times New Roman" pitchFamily="18" charset="0"/>
              </a:rPr>
              <a:t>GIÁO</a:t>
            </a:r>
            <a:endParaRPr lang="en-US" sz="32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21771" y="838200"/>
            <a:ext cx="9144000" cy="5029200"/>
          </a:xfrm>
        </p:spPr>
        <p:txBody>
          <a:bodyPr>
            <a:normAutofit/>
          </a:bodyPr>
          <a:lstStyle/>
          <a:p>
            <a:pPr marL="0" indent="0">
              <a:buNone/>
            </a:pPr>
            <a:r>
              <a:rPr lang="vi-VN" b="1" dirty="0" smtClean="0">
                <a:solidFill>
                  <a:srgbClr val="FF0000"/>
                </a:solidFill>
                <a:latin typeface="Times New Roman" pitchFamily="18" charset="0"/>
                <a:cs typeface="Times New Roman" pitchFamily="18" charset="0"/>
              </a:rPr>
              <a:t>2. </a:t>
            </a:r>
            <a:r>
              <a:rPr lang="vi-VN" b="1" dirty="0">
                <a:solidFill>
                  <a:srgbClr val="FF0000"/>
                </a:solidFill>
                <a:latin typeface="Times New Roman" pitchFamily="18" charset="0"/>
                <a:cs typeface="Times New Roman" pitchFamily="18" charset="0"/>
              </a:rPr>
              <a:t>Nội dung và tác động của cải cách tôn giáo đối với xã hội Tây </a:t>
            </a:r>
            <a:r>
              <a:rPr lang="vi-VN" b="1" dirty="0" smtClean="0">
                <a:solidFill>
                  <a:srgbClr val="FF0000"/>
                </a:solidFill>
                <a:latin typeface="Times New Roman" pitchFamily="18" charset="0"/>
                <a:cs typeface="Times New Roman" pitchFamily="18" charset="0"/>
              </a:rPr>
              <a:t>Âu</a:t>
            </a:r>
            <a:endParaRPr lang="en-US" b="1" dirty="0"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8057077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44000" cy="6477000"/>
          </a:xfrm>
        </p:spPr>
        <p:txBody>
          <a:bodyPr>
            <a:normAutofit/>
          </a:bodyPr>
          <a:lstStyle/>
          <a:p>
            <a:pPr marL="0" indent="0">
              <a:buNone/>
            </a:pPr>
            <a:r>
              <a:rPr lang="vi-VN" sz="3600" b="1" dirty="0" smtClean="0">
                <a:solidFill>
                  <a:srgbClr val="FF0000"/>
                </a:solidFill>
                <a:latin typeface="Times New Roman" pitchFamily="18" charset="0"/>
                <a:cs typeface="Times New Roman" pitchFamily="18" charset="0"/>
              </a:rPr>
              <a:t>2. </a:t>
            </a:r>
            <a:r>
              <a:rPr lang="vi-VN" sz="3600" b="1" dirty="0">
                <a:solidFill>
                  <a:srgbClr val="FF0000"/>
                </a:solidFill>
                <a:latin typeface="Times New Roman" pitchFamily="18" charset="0"/>
                <a:cs typeface="Times New Roman" pitchFamily="18" charset="0"/>
              </a:rPr>
              <a:t>Nội dung và tác động của cải cách tôn giáo đối với xã hội Tây </a:t>
            </a:r>
            <a:r>
              <a:rPr lang="vi-VN" sz="3600" b="1" dirty="0" smtClean="0">
                <a:solidFill>
                  <a:srgbClr val="FF0000"/>
                </a:solidFill>
                <a:latin typeface="Times New Roman" pitchFamily="18" charset="0"/>
                <a:cs typeface="Times New Roman" pitchFamily="18" charset="0"/>
              </a:rPr>
              <a:t>Âu</a:t>
            </a:r>
            <a:endParaRPr lang="en-US" sz="3600" b="1" dirty="0" smtClean="0">
              <a:solidFill>
                <a:srgbClr val="FF0000"/>
              </a:solidFill>
              <a:latin typeface="Times New Roman" pitchFamily="18" charset="0"/>
              <a:cs typeface="Times New Roman" pitchFamily="18" charset="0"/>
            </a:endParaRPr>
          </a:p>
          <a:p>
            <a:pPr marL="0" indent="0">
              <a:buNone/>
            </a:pPr>
            <a:r>
              <a:rPr lang="vi-VN" sz="3600" b="1" dirty="0">
                <a:solidFill>
                  <a:srgbClr val="0033CC"/>
                </a:solidFill>
                <a:latin typeface="Times New Roman" pitchFamily="18" charset="0"/>
                <a:cs typeface="Times New Roman" pitchFamily="18" charset="0"/>
              </a:rPr>
              <a:t>- Nội dung </a:t>
            </a:r>
            <a:r>
              <a:rPr lang="vi-VN" sz="3600" b="1" dirty="0" smtClean="0">
                <a:solidFill>
                  <a:srgbClr val="0033CC"/>
                </a:solidFill>
                <a:latin typeface="Times New Roman" pitchFamily="18" charset="0"/>
                <a:cs typeface="Times New Roman" pitchFamily="18" charset="0"/>
              </a:rPr>
              <a:t>:</a:t>
            </a:r>
            <a:r>
              <a:rPr lang="en-US" sz="3600" b="1" dirty="0">
                <a:solidFill>
                  <a:srgbClr val="0033CC"/>
                </a:solidFill>
                <a:latin typeface="Times New Roman" pitchFamily="18" charset="0"/>
                <a:cs typeface="Times New Roman" pitchFamily="18" charset="0"/>
              </a:rPr>
              <a:t> </a:t>
            </a:r>
            <a:r>
              <a:rPr lang="vi-VN" sz="3600" smtClean="0">
                <a:solidFill>
                  <a:srgbClr val="0033CC"/>
                </a:solidFill>
                <a:latin typeface="Times New Roman" pitchFamily="18" charset="0"/>
                <a:cs typeface="Times New Roman" pitchFamily="18" charset="0"/>
              </a:rPr>
              <a:t> </a:t>
            </a:r>
            <a:r>
              <a:rPr lang="en-US" sz="3600" dirty="0" smtClean="0">
                <a:solidFill>
                  <a:srgbClr val="0033CC"/>
                </a:solidFill>
                <a:latin typeface="Times New Roman" pitchFamily="18" charset="0"/>
                <a:cs typeface="Times New Roman" pitchFamily="18" charset="0"/>
              </a:rPr>
              <a:t>P</a:t>
            </a:r>
            <a:r>
              <a:rPr lang="vi-VN" sz="3600" dirty="0" smtClean="0">
                <a:solidFill>
                  <a:srgbClr val="0033CC"/>
                </a:solidFill>
                <a:latin typeface="Times New Roman" pitchFamily="18" charset="0"/>
                <a:cs typeface="Times New Roman" pitchFamily="18" charset="0"/>
              </a:rPr>
              <a:t>hủ </a:t>
            </a:r>
            <a:r>
              <a:rPr lang="vi-VN" sz="3600" dirty="0">
                <a:solidFill>
                  <a:srgbClr val="0033CC"/>
                </a:solidFill>
                <a:latin typeface="Times New Roman" pitchFamily="18" charset="0"/>
                <a:cs typeface="Times New Roman" pitchFamily="18" charset="0"/>
              </a:rPr>
              <a:t>nhận vai trò Giáo hội, Giáo hoàng và chủ trương không thờ tranh tượng, xây dựng một Giáo hội đơn giản, tiện lợi và tiết kiệm thời gian.</a:t>
            </a:r>
          </a:p>
          <a:p>
            <a:pPr marL="0" indent="0">
              <a:buNone/>
            </a:pPr>
            <a:endParaRPr lang="en-US" sz="2400" b="1"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14143992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13855" y="533400"/>
            <a:ext cx="9144000" cy="6477000"/>
          </a:xfrm>
        </p:spPr>
        <p:txBody>
          <a:bodyPr>
            <a:normAutofit/>
          </a:bodyPr>
          <a:lstStyle/>
          <a:p>
            <a:pPr marL="0" indent="0">
              <a:buNone/>
            </a:pPr>
            <a:r>
              <a:rPr lang="vi-VN" sz="3600" b="1" dirty="0" smtClean="0">
                <a:solidFill>
                  <a:srgbClr val="0033CC"/>
                </a:solidFill>
                <a:latin typeface="Times New Roman" pitchFamily="18" charset="0"/>
                <a:cs typeface="Times New Roman" pitchFamily="18" charset="0"/>
              </a:rPr>
              <a:t>*  </a:t>
            </a:r>
            <a:r>
              <a:rPr lang="en-US" sz="3600" b="1" dirty="0" err="1" smtClean="0">
                <a:solidFill>
                  <a:srgbClr val="0033CC"/>
                </a:solidFill>
                <a:latin typeface="Times New Roman" pitchFamily="18" charset="0"/>
                <a:cs typeface="Times New Roman" pitchFamily="18" charset="0"/>
              </a:rPr>
              <a:t>Tác</a:t>
            </a:r>
            <a:r>
              <a:rPr lang="en-US" sz="3600" b="1" dirty="0" smtClean="0">
                <a:solidFill>
                  <a:srgbClr val="0033CC"/>
                </a:solidFill>
                <a:latin typeface="Times New Roman" pitchFamily="18" charset="0"/>
                <a:cs typeface="Times New Roman" pitchFamily="18" charset="0"/>
              </a:rPr>
              <a:t> </a:t>
            </a:r>
            <a:r>
              <a:rPr lang="en-US" sz="3600" b="1" dirty="0" err="1" smtClean="0">
                <a:solidFill>
                  <a:srgbClr val="0033CC"/>
                </a:solidFill>
                <a:latin typeface="Times New Roman" pitchFamily="18" charset="0"/>
                <a:cs typeface="Times New Roman" pitchFamily="18" charset="0"/>
              </a:rPr>
              <a:t>động</a:t>
            </a:r>
            <a:r>
              <a:rPr lang="en-US" sz="3600" b="1" dirty="0" smtClean="0">
                <a:solidFill>
                  <a:srgbClr val="0033CC"/>
                </a:solidFill>
                <a:latin typeface="Times New Roman" pitchFamily="18" charset="0"/>
                <a:cs typeface="Times New Roman" pitchFamily="18" charset="0"/>
              </a:rPr>
              <a:t> </a:t>
            </a:r>
            <a:r>
              <a:rPr lang="vi-VN" sz="3600" b="1" dirty="0" smtClean="0">
                <a:solidFill>
                  <a:srgbClr val="0033CC"/>
                </a:solidFill>
                <a:latin typeface="Times New Roman" pitchFamily="18" charset="0"/>
                <a:cs typeface="Times New Roman" pitchFamily="18" charset="0"/>
              </a:rPr>
              <a:t>:</a:t>
            </a:r>
            <a:endParaRPr lang="vi-VN" sz="3600" b="1" dirty="0">
              <a:solidFill>
                <a:srgbClr val="0033CC"/>
              </a:solidFill>
              <a:latin typeface="Times New Roman" pitchFamily="18" charset="0"/>
              <a:cs typeface="Times New Roman" pitchFamily="18" charset="0"/>
            </a:endParaRPr>
          </a:p>
          <a:p>
            <a:pPr marL="0" indent="0">
              <a:buNone/>
            </a:pPr>
            <a:r>
              <a:rPr lang="vi-VN" sz="3600" dirty="0">
                <a:solidFill>
                  <a:srgbClr val="0033CC"/>
                </a:solidFill>
                <a:latin typeface="Times New Roman" pitchFamily="18" charset="0"/>
                <a:cs typeface="Times New Roman" pitchFamily="18" charset="0"/>
              </a:rPr>
              <a:t>+ Thiên chúa </a:t>
            </a:r>
            <a:r>
              <a:rPr lang="vi-VN" sz="3600" dirty="0" smtClean="0">
                <a:solidFill>
                  <a:srgbClr val="0033CC"/>
                </a:solidFill>
                <a:latin typeface="Times New Roman" pitchFamily="18" charset="0"/>
                <a:cs typeface="Times New Roman" pitchFamily="18" charset="0"/>
              </a:rPr>
              <a:t>giáo </a:t>
            </a:r>
            <a:r>
              <a:rPr lang="vi-VN" sz="3600" dirty="0">
                <a:solidFill>
                  <a:srgbClr val="0033CC"/>
                </a:solidFill>
                <a:latin typeface="Times New Roman" pitchFamily="18" charset="0"/>
                <a:cs typeface="Times New Roman" pitchFamily="18" charset="0"/>
              </a:rPr>
              <a:t>bị chia thành hai giáo phái: Cựu giáo là Công giáo và Tân giáo là tôn giáo cải </a:t>
            </a:r>
            <a:r>
              <a:rPr lang="vi-VN" sz="3600" dirty="0" smtClean="0">
                <a:solidFill>
                  <a:srgbClr val="0033CC"/>
                </a:solidFill>
                <a:latin typeface="Times New Roman" pitchFamily="18" charset="0"/>
                <a:cs typeface="Times New Roman" pitchFamily="18" charset="0"/>
              </a:rPr>
              <a:t>cách</a:t>
            </a:r>
            <a:r>
              <a:rPr lang="en-US" sz="3600" dirty="0" smtClean="0">
                <a:solidFill>
                  <a:srgbClr val="0033CC"/>
                </a:solidFill>
                <a:latin typeface="Times New Roman" pitchFamily="18" charset="0"/>
                <a:cs typeface="Times New Roman" pitchFamily="18" charset="0"/>
              </a:rPr>
              <a:t> </a:t>
            </a:r>
            <a:r>
              <a:rPr lang="vi-VN" sz="3600" dirty="0" smtClean="0">
                <a:solidFill>
                  <a:srgbClr val="0033CC"/>
                </a:solidFill>
                <a:latin typeface="Times New Roman" pitchFamily="18" charset="0"/>
                <a:cs typeface="Times New Roman" pitchFamily="18" charset="0"/>
              </a:rPr>
              <a:t>(Tin </a:t>
            </a:r>
            <a:r>
              <a:rPr lang="vi-VN" sz="3600" dirty="0">
                <a:solidFill>
                  <a:srgbClr val="0033CC"/>
                </a:solidFill>
                <a:latin typeface="Times New Roman" pitchFamily="18" charset="0"/>
                <a:cs typeface="Times New Roman" pitchFamily="18" charset="0"/>
              </a:rPr>
              <a:t>Lành, Anh giáo…)</a:t>
            </a:r>
          </a:p>
          <a:p>
            <a:pPr marL="0" indent="0">
              <a:buNone/>
            </a:pPr>
            <a:r>
              <a:rPr lang="vi-VN" sz="3600" dirty="0">
                <a:solidFill>
                  <a:srgbClr val="0033CC"/>
                </a:solidFill>
                <a:latin typeface="Times New Roman" pitchFamily="18" charset="0"/>
                <a:cs typeface="Times New Roman" pitchFamily="18" charset="0"/>
              </a:rPr>
              <a:t>+ </a:t>
            </a:r>
            <a:r>
              <a:rPr lang="en-US" sz="3600" dirty="0">
                <a:solidFill>
                  <a:srgbClr val="0033CC"/>
                </a:solidFill>
                <a:latin typeface="Times New Roman" pitchFamily="18" charset="0"/>
                <a:cs typeface="Times New Roman" pitchFamily="18" charset="0"/>
              </a:rPr>
              <a:t>C</a:t>
            </a:r>
            <a:r>
              <a:rPr lang="vi-VN" sz="3600" dirty="0" smtClean="0">
                <a:solidFill>
                  <a:srgbClr val="0033CC"/>
                </a:solidFill>
                <a:latin typeface="Times New Roman" pitchFamily="18" charset="0"/>
                <a:cs typeface="Times New Roman" pitchFamily="18" charset="0"/>
              </a:rPr>
              <a:t>hâm </a:t>
            </a:r>
            <a:r>
              <a:rPr lang="vi-VN" sz="3600" dirty="0">
                <a:solidFill>
                  <a:srgbClr val="0033CC"/>
                </a:solidFill>
                <a:latin typeface="Times New Roman" pitchFamily="18" charset="0"/>
                <a:cs typeface="Times New Roman" pitchFamily="18" charset="0"/>
              </a:rPr>
              <a:t>ngòi cho cuộc chiến tranh nông dân ở Đức năm 1524.</a:t>
            </a:r>
          </a:p>
          <a:p>
            <a:pPr marL="0" indent="0">
              <a:buNone/>
            </a:pPr>
            <a:r>
              <a:rPr lang="vi-VN" sz="3600" dirty="0">
                <a:solidFill>
                  <a:srgbClr val="0033CC"/>
                </a:solidFill>
                <a:latin typeface="Times New Roman" pitchFamily="18" charset="0"/>
                <a:cs typeface="Times New Roman" pitchFamily="18" charset="0"/>
              </a:rPr>
              <a:t>+ Phong trào đã tác động thuận lợi đến hoạt động phát triển kinh tế của tư sản. </a:t>
            </a:r>
            <a:endParaRPr lang="en-US" sz="3600" b="1"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2036009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37073" cy="609600"/>
          </a:xfrm>
        </p:spPr>
        <p:txBody>
          <a:bodyPr>
            <a:noAutofit/>
          </a:bodyPr>
          <a:lstStyle/>
          <a:p>
            <a:r>
              <a:rPr lang="en-US" sz="3200" b="1" u="sng" dirty="0" smtClean="0">
                <a:solidFill>
                  <a:srgbClr val="FF0000"/>
                </a:solidFill>
                <a:latin typeface="Times New Roman" pitchFamily="18" charset="0"/>
                <a:cs typeface="Times New Roman" pitchFamily="18" charset="0"/>
              </a:rPr>
              <a:t>LUYỆN TẬP</a:t>
            </a:r>
            <a:endParaRPr lang="en-US" sz="3600" b="1" u="sng"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34636" y="685800"/>
            <a:ext cx="9178636" cy="6172200"/>
          </a:xfrm>
        </p:spPr>
        <p:txBody>
          <a:bodyPr>
            <a:normAutofit/>
          </a:bodyPr>
          <a:lstStyle/>
          <a:p>
            <a:pPr marL="0" indent="0">
              <a:buNone/>
            </a:pPr>
            <a:r>
              <a:rPr lang="vi-VN" b="1" dirty="0" smtClean="0">
                <a:solidFill>
                  <a:srgbClr val="FF0000"/>
                </a:solidFill>
                <a:latin typeface="Times New Roman" pitchFamily="18" charset="0"/>
                <a:cs typeface="Times New Roman" pitchFamily="18" charset="0"/>
              </a:rPr>
              <a:t> </a:t>
            </a:r>
            <a:r>
              <a:rPr lang="vi-VN" sz="3500" b="1" dirty="0" smtClean="0">
                <a:solidFill>
                  <a:srgbClr val="0033CC"/>
                </a:solidFill>
                <a:latin typeface="Times New Roman" pitchFamily="18" charset="0"/>
                <a:cs typeface="Times New Roman" pitchFamily="18" charset="0"/>
              </a:rPr>
              <a:t>Câu </a:t>
            </a:r>
            <a:r>
              <a:rPr lang="en-US" sz="3500" b="1" dirty="0" smtClean="0">
                <a:solidFill>
                  <a:srgbClr val="0033CC"/>
                </a:solidFill>
                <a:latin typeface="Times New Roman" pitchFamily="18" charset="0"/>
                <a:cs typeface="Times New Roman" pitchFamily="18" charset="0"/>
              </a:rPr>
              <a:t>1</a:t>
            </a:r>
            <a:r>
              <a:rPr lang="vi-VN" sz="3500" b="1" dirty="0" smtClean="0">
                <a:solidFill>
                  <a:srgbClr val="0033CC"/>
                </a:solidFill>
                <a:latin typeface="Times New Roman" pitchFamily="18" charset="0"/>
                <a:cs typeface="Times New Roman" pitchFamily="18" charset="0"/>
              </a:rPr>
              <a:t>. </a:t>
            </a:r>
            <a:r>
              <a:rPr lang="vi-VN" sz="3500" b="1" dirty="0">
                <a:solidFill>
                  <a:srgbClr val="0033CC"/>
                </a:solidFill>
                <a:latin typeface="Times New Roman" pitchFamily="18" charset="0"/>
                <a:cs typeface="Times New Roman" pitchFamily="18" charset="0"/>
              </a:rPr>
              <a:t>Cơ sở tư tưởng chính thống của giai cấp phong kiến châu Âu là gì?</a:t>
            </a:r>
          </a:p>
          <a:p>
            <a:pPr marL="514350" indent="-514350">
              <a:buAutoNum type="alphaUcPeriod"/>
            </a:pPr>
            <a:r>
              <a:rPr lang="vi-VN" sz="3500" dirty="0" smtClean="0">
                <a:solidFill>
                  <a:srgbClr val="0033CC"/>
                </a:solidFill>
                <a:latin typeface="Times New Roman" pitchFamily="18" charset="0"/>
                <a:cs typeface="Times New Roman" pitchFamily="18" charset="0"/>
              </a:rPr>
              <a:t>Giáo </a:t>
            </a:r>
            <a:r>
              <a:rPr lang="vi-VN" sz="3500" dirty="0">
                <a:solidFill>
                  <a:srgbClr val="0033CC"/>
                </a:solidFill>
                <a:latin typeface="Times New Roman" pitchFamily="18" charset="0"/>
                <a:cs typeface="Times New Roman" pitchFamily="18" charset="0"/>
              </a:rPr>
              <a:t>lý đạo </a:t>
            </a:r>
            <a:r>
              <a:rPr lang="vi-VN" sz="3500" dirty="0" smtClean="0">
                <a:solidFill>
                  <a:srgbClr val="0033CC"/>
                </a:solidFill>
                <a:latin typeface="Times New Roman" pitchFamily="18" charset="0"/>
                <a:cs typeface="Times New Roman" pitchFamily="18" charset="0"/>
              </a:rPr>
              <a:t>Ki</a:t>
            </a:r>
            <a:r>
              <a:rPr lang="en-US" sz="3500" dirty="0" smtClean="0">
                <a:solidFill>
                  <a:srgbClr val="0033CC"/>
                </a:solidFill>
                <a:latin typeface="Times New Roman" pitchFamily="18" charset="0"/>
                <a:cs typeface="Times New Roman" pitchFamily="18" charset="0"/>
              </a:rPr>
              <a:t> </a:t>
            </a:r>
            <a:r>
              <a:rPr lang="vi-VN" sz="3500" dirty="0" smtClean="0">
                <a:solidFill>
                  <a:srgbClr val="0033CC"/>
                </a:solidFill>
                <a:latin typeface="Times New Roman" pitchFamily="18" charset="0"/>
                <a:cs typeface="Times New Roman" pitchFamily="18" charset="0"/>
              </a:rPr>
              <a:t>tô</a:t>
            </a:r>
            <a:r>
              <a:rPr lang="vi-VN" sz="3500" dirty="0">
                <a:solidFill>
                  <a:srgbClr val="0033CC"/>
                </a:solidFill>
                <a:latin typeface="Times New Roman" pitchFamily="18" charset="0"/>
                <a:cs typeface="Times New Roman" pitchFamily="18" charset="0"/>
              </a:rPr>
              <a:t>		</a:t>
            </a:r>
            <a:endParaRPr lang="en-US" sz="3500" dirty="0" smtClean="0">
              <a:solidFill>
                <a:srgbClr val="0033CC"/>
              </a:solidFill>
              <a:latin typeface="Times New Roman" pitchFamily="18" charset="0"/>
              <a:cs typeface="Times New Roman" pitchFamily="18" charset="0"/>
            </a:endParaRPr>
          </a:p>
          <a:p>
            <a:pPr marL="0" indent="0">
              <a:buNone/>
            </a:pPr>
            <a:r>
              <a:rPr lang="vi-VN" sz="3500" dirty="0" smtClean="0">
                <a:solidFill>
                  <a:srgbClr val="0033CC"/>
                </a:solidFill>
                <a:latin typeface="Times New Roman" pitchFamily="18" charset="0"/>
                <a:cs typeface="Times New Roman" pitchFamily="18" charset="0"/>
              </a:rPr>
              <a:t>B</a:t>
            </a:r>
            <a:r>
              <a:rPr lang="vi-VN" sz="3500" dirty="0">
                <a:solidFill>
                  <a:srgbClr val="0033CC"/>
                </a:solidFill>
                <a:latin typeface="Times New Roman" pitchFamily="18" charset="0"/>
                <a:cs typeface="Times New Roman" pitchFamily="18" charset="0"/>
              </a:rPr>
              <a:t>. Giáo lý đạo Phật</a:t>
            </a:r>
          </a:p>
          <a:p>
            <a:pPr marL="0" indent="0">
              <a:buNone/>
            </a:pPr>
            <a:r>
              <a:rPr lang="vi-VN" sz="3500" dirty="0">
                <a:solidFill>
                  <a:srgbClr val="0033CC"/>
                </a:solidFill>
                <a:latin typeface="Times New Roman" pitchFamily="18" charset="0"/>
                <a:cs typeface="Times New Roman" pitchFamily="18" charset="0"/>
              </a:rPr>
              <a:t>C. Giáo lý đạo Hồi	</a:t>
            </a:r>
            <a:endParaRPr lang="en-US" sz="3500" dirty="0" smtClean="0">
              <a:solidFill>
                <a:srgbClr val="0033CC"/>
              </a:solidFill>
              <a:latin typeface="Times New Roman" pitchFamily="18" charset="0"/>
              <a:cs typeface="Times New Roman" pitchFamily="18" charset="0"/>
            </a:endParaRPr>
          </a:p>
          <a:p>
            <a:pPr marL="0" indent="0">
              <a:buNone/>
            </a:pPr>
            <a:r>
              <a:rPr lang="vi-VN" sz="3500" dirty="0" smtClean="0">
                <a:solidFill>
                  <a:srgbClr val="0033CC"/>
                </a:solidFill>
                <a:latin typeface="Times New Roman" pitchFamily="18" charset="0"/>
                <a:cs typeface="Times New Roman" pitchFamily="18" charset="0"/>
              </a:rPr>
              <a:t>D</a:t>
            </a:r>
            <a:r>
              <a:rPr lang="vi-VN" sz="3500" dirty="0">
                <a:solidFill>
                  <a:srgbClr val="0033CC"/>
                </a:solidFill>
                <a:latin typeface="Times New Roman" pitchFamily="18" charset="0"/>
                <a:cs typeface="Times New Roman" pitchFamily="18" charset="0"/>
              </a:rPr>
              <a:t>. Giáo lý đạo Bà la môn</a:t>
            </a:r>
          </a:p>
          <a:p>
            <a:pPr marL="0" indent="0">
              <a:buNone/>
            </a:pPr>
            <a:endParaRPr lang="en-US" b="1" dirty="0" smtClean="0">
              <a:solidFill>
                <a:srgbClr val="0033CC"/>
              </a:solidFill>
              <a:latin typeface="Times New Roman" pitchFamily="18" charset="0"/>
              <a:cs typeface="Times New Roman" pitchFamily="18" charset="0"/>
            </a:endParaRPr>
          </a:p>
          <a:p>
            <a:pPr marL="0" indent="0">
              <a:buNone/>
            </a:pPr>
            <a:endParaRPr lang="en-US" b="1" dirty="0">
              <a:solidFill>
                <a:srgbClr val="0033CC"/>
              </a:solidFill>
              <a:latin typeface="Times New Roman" pitchFamily="18" charset="0"/>
              <a:cs typeface="Times New Roman" pitchFamily="18" charset="0"/>
            </a:endParaRPr>
          </a:p>
          <a:p>
            <a:pPr marL="0" indent="0">
              <a:buNone/>
            </a:pPr>
            <a:endParaRPr lang="en-US" b="1" dirty="0" smtClean="0">
              <a:solidFill>
                <a:srgbClr val="0033CC"/>
              </a:solidFill>
              <a:latin typeface="Times New Roman" pitchFamily="18" charset="0"/>
              <a:cs typeface="Times New Roman" pitchFamily="18" charset="0"/>
            </a:endParaRPr>
          </a:p>
          <a:p>
            <a:pPr marL="0" indent="0">
              <a:buNone/>
            </a:pPr>
            <a:endParaRPr lang="en-US" b="1" dirty="0">
              <a:solidFill>
                <a:srgbClr val="0033CC"/>
              </a:solidFill>
              <a:latin typeface="Times New Roman" pitchFamily="18" charset="0"/>
              <a:cs typeface="Times New Roman" pitchFamily="18" charset="0"/>
            </a:endParaRPr>
          </a:p>
          <a:p>
            <a:pPr marL="0" indent="0">
              <a:buNone/>
            </a:pPr>
            <a:endParaRPr lang="en-US" b="1" dirty="0" smtClean="0">
              <a:solidFill>
                <a:srgbClr val="0033CC"/>
              </a:solidFill>
              <a:latin typeface="Times New Roman" pitchFamily="18" charset="0"/>
              <a:cs typeface="Times New Roman" pitchFamily="18" charset="0"/>
            </a:endParaRPr>
          </a:p>
          <a:p>
            <a:pPr marL="0" indent="0">
              <a:buNone/>
            </a:pPr>
            <a:endParaRPr lang="en-US" b="1" dirty="0">
              <a:solidFill>
                <a:srgbClr val="0033CC"/>
              </a:solidFill>
              <a:latin typeface="Times New Roman" pitchFamily="18" charset="0"/>
              <a:cs typeface="Times New Roman" pitchFamily="18" charset="0"/>
            </a:endParaRPr>
          </a:p>
          <a:p>
            <a:pPr marL="0" indent="0">
              <a:buNone/>
            </a:pPr>
            <a:endParaRPr lang="en-US" b="1" dirty="0" smtClean="0">
              <a:solidFill>
                <a:srgbClr val="0033CC"/>
              </a:solidFill>
              <a:latin typeface="Times New Roman" pitchFamily="18" charset="0"/>
              <a:cs typeface="Times New Roman" pitchFamily="18" charset="0"/>
            </a:endParaRPr>
          </a:p>
          <a:p>
            <a:pPr marL="0" indent="0">
              <a:buNone/>
            </a:pPr>
            <a:endParaRPr lang="en-US" b="1" dirty="0">
              <a:solidFill>
                <a:srgbClr val="0033CC"/>
              </a:solidFill>
              <a:latin typeface="Times New Roman" pitchFamily="18" charset="0"/>
              <a:cs typeface="Times New Roman" pitchFamily="18" charset="0"/>
            </a:endParaRPr>
          </a:p>
          <a:p>
            <a:pPr marL="0" indent="0">
              <a:buNone/>
            </a:pPr>
            <a:endParaRPr lang="en-US" b="1" dirty="0" smtClean="0">
              <a:solidFill>
                <a:srgbClr val="FF0000"/>
              </a:solidFill>
              <a:latin typeface="Times New Roman" pitchFamily="18" charset="0"/>
              <a:cs typeface="Times New Roman" pitchFamily="18" charset="0"/>
            </a:endParaRPr>
          </a:p>
          <a:p>
            <a:pPr marL="0" indent="0">
              <a:buNone/>
            </a:pPr>
            <a:endParaRPr lang="en-US" b="1" dirty="0" smtClean="0">
              <a:solidFill>
                <a:srgbClr val="FF0000"/>
              </a:solidFill>
              <a:latin typeface="Times New Roman" pitchFamily="18" charset="0"/>
              <a:cs typeface="Times New Roman" pitchFamily="18" charset="0"/>
            </a:endParaRPr>
          </a:p>
          <a:p>
            <a:endParaRPr lang="en-US" dirty="0" smtClean="0"/>
          </a:p>
          <a:p>
            <a:endParaRPr lang="en-US" dirty="0"/>
          </a:p>
          <a:p>
            <a:endParaRPr lang="en-US" dirty="0"/>
          </a:p>
        </p:txBody>
      </p:sp>
      <p:sp>
        <p:nvSpPr>
          <p:cNvPr id="4" name="Oval 3"/>
          <p:cNvSpPr/>
          <p:nvPr/>
        </p:nvSpPr>
        <p:spPr>
          <a:xfrm>
            <a:off x="0" y="1981200"/>
            <a:ext cx="457200" cy="533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2607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37073" cy="609600"/>
          </a:xfrm>
        </p:spPr>
        <p:txBody>
          <a:bodyPr>
            <a:noAutofit/>
          </a:bodyPr>
          <a:lstStyle/>
          <a:p>
            <a:r>
              <a:rPr lang="en-US" sz="3200" b="1" u="sng" dirty="0" smtClean="0">
                <a:solidFill>
                  <a:srgbClr val="FF0000"/>
                </a:solidFill>
                <a:latin typeface="Times New Roman" pitchFamily="18" charset="0"/>
                <a:cs typeface="Times New Roman" pitchFamily="18" charset="0"/>
              </a:rPr>
              <a:t>LUYỆN TẬP</a:t>
            </a:r>
            <a:endParaRPr lang="en-US" sz="3600" b="1" u="sng"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34636" y="685800"/>
            <a:ext cx="9178636" cy="6172200"/>
          </a:xfrm>
        </p:spPr>
        <p:txBody>
          <a:bodyPr>
            <a:normAutofit/>
          </a:bodyPr>
          <a:lstStyle/>
          <a:p>
            <a:pPr marL="0" indent="0">
              <a:buNone/>
            </a:pPr>
            <a:r>
              <a:rPr lang="vi-VN" sz="3500" b="1" dirty="0" smtClean="0">
                <a:solidFill>
                  <a:srgbClr val="0033CC"/>
                </a:solidFill>
                <a:latin typeface="Times New Roman" pitchFamily="18" charset="0"/>
                <a:cs typeface="Times New Roman" pitchFamily="18" charset="0"/>
              </a:rPr>
              <a:t>Câu </a:t>
            </a:r>
            <a:r>
              <a:rPr lang="en-US" sz="3500" b="1" dirty="0">
                <a:solidFill>
                  <a:srgbClr val="0033CC"/>
                </a:solidFill>
                <a:latin typeface="Times New Roman" pitchFamily="18" charset="0"/>
                <a:cs typeface="Times New Roman" pitchFamily="18" charset="0"/>
              </a:rPr>
              <a:t>2</a:t>
            </a:r>
            <a:r>
              <a:rPr lang="vi-VN" sz="3500" b="1" dirty="0" smtClean="0">
                <a:solidFill>
                  <a:srgbClr val="0033CC"/>
                </a:solidFill>
                <a:latin typeface="Times New Roman" pitchFamily="18" charset="0"/>
                <a:cs typeface="Times New Roman" pitchFamily="18" charset="0"/>
              </a:rPr>
              <a:t>: </a:t>
            </a:r>
            <a:r>
              <a:rPr lang="vi-VN" sz="3500" b="1" dirty="0">
                <a:solidFill>
                  <a:srgbClr val="0033CC"/>
                </a:solidFill>
                <a:latin typeface="Times New Roman" pitchFamily="18" charset="0"/>
                <a:cs typeface="Times New Roman" pitchFamily="18" charset="0"/>
              </a:rPr>
              <a:t>Sự kiện nào đã làm bùng lên Phong trào cải cách tôn giáo?</a:t>
            </a:r>
          </a:p>
          <a:p>
            <a:pPr marL="0" indent="0">
              <a:buNone/>
            </a:pPr>
            <a:r>
              <a:rPr lang="vi-VN" sz="3500" dirty="0">
                <a:solidFill>
                  <a:srgbClr val="0033CC"/>
                </a:solidFill>
                <a:latin typeface="Times New Roman" pitchFamily="18" charset="0"/>
                <a:cs typeface="Times New Roman" pitchFamily="18" charset="0"/>
              </a:rPr>
              <a:t>A. Giáo hội Thiên Chúa cho phép tự do bán “thẻ miễn tội”</a:t>
            </a:r>
          </a:p>
          <a:p>
            <a:pPr marL="0" indent="0">
              <a:buNone/>
            </a:pPr>
            <a:r>
              <a:rPr lang="vi-VN" sz="3500" dirty="0">
                <a:solidFill>
                  <a:srgbClr val="0033CC"/>
                </a:solidFill>
                <a:latin typeface="Times New Roman" pitchFamily="18" charset="0"/>
                <a:cs typeface="Times New Roman" pitchFamily="18" charset="0"/>
              </a:rPr>
              <a:t>B. Giáo hội Thiên Chúa cho phép nhập cư</a:t>
            </a:r>
          </a:p>
          <a:p>
            <a:pPr marL="0" indent="0">
              <a:buNone/>
            </a:pPr>
            <a:r>
              <a:rPr lang="vi-VN" sz="3500" dirty="0">
                <a:solidFill>
                  <a:srgbClr val="0033CC"/>
                </a:solidFill>
                <a:latin typeface="Times New Roman" pitchFamily="18" charset="0"/>
                <a:cs typeface="Times New Roman" pitchFamily="18" charset="0"/>
              </a:rPr>
              <a:t>C. Giáo hội Thiên Chúa cho phép ngoại giao</a:t>
            </a:r>
          </a:p>
          <a:p>
            <a:pPr marL="0" indent="0">
              <a:buNone/>
            </a:pPr>
            <a:r>
              <a:rPr lang="vi-VN" sz="3500" dirty="0">
                <a:solidFill>
                  <a:srgbClr val="0033CC"/>
                </a:solidFill>
                <a:latin typeface="Times New Roman" pitchFamily="18" charset="0"/>
                <a:cs typeface="Times New Roman" pitchFamily="18" charset="0"/>
              </a:rPr>
              <a:t>D. Giáo hội Thiên Chúa cho phép phát triển du lịch</a:t>
            </a:r>
          </a:p>
          <a:p>
            <a:pPr marL="0" indent="0">
              <a:buNone/>
            </a:pPr>
            <a:endParaRPr lang="en-US" b="1" dirty="0" smtClean="0">
              <a:solidFill>
                <a:srgbClr val="0033CC"/>
              </a:solidFill>
              <a:latin typeface="Times New Roman" pitchFamily="18" charset="0"/>
              <a:cs typeface="Times New Roman" pitchFamily="18" charset="0"/>
            </a:endParaRPr>
          </a:p>
          <a:p>
            <a:pPr marL="0" indent="0">
              <a:buNone/>
            </a:pPr>
            <a:endParaRPr lang="en-US" b="1" dirty="0">
              <a:solidFill>
                <a:srgbClr val="0033CC"/>
              </a:solidFill>
              <a:latin typeface="Times New Roman" pitchFamily="18" charset="0"/>
              <a:cs typeface="Times New Roman" pitchFamily="18" charset="0"/>
            </a:endParaRPr>
          </a:p>
          <a:p>
            <a:pPr marL="0" indent="0">
              <a:buNone/>
            </a:pPr>
            <a:endParaRPr lang="en-US" b="1" dirty="0" smtClean="0">
              <a:solidFill>
                <a:srgbClr val="0033CC"/>
              </a:solidFill>
              <a:latin typeface="Times New Roman" pitchFamily="18" charset="0"/>
              <a:cs typeface="Times New Roman" pitchFamily="18" charset="0"/>
            </a:endParaRPr>
          </a:p>
          <a:p>
            <a:pPr marL="0" indent="0">
              <a:buNone/>
            </a:pPr>
            <a:endParaRPr lang="en-US" b="1" dirty="0">
              <a:solidFill>
                <a:srgbClr val="0033CC"/>
              </a:solidFill>
              <a:latin typeface="Times New Roman" pitchFamily="18" charset="0"/>
              <a:cs typeface="Times New Roman" pitchFamily="18" charset="0"/>
            </a:endParaRPr>
          </a:p>
          <a:p>
            <a:pPr marL="0" indent="0">
              <a:buNone/>
            </a:pPr>
            <a:endParaRPr lang="en-US" b="1" dirty="0" smtClean="0">
              <a:solidFill>
                <a:srgbClr val="0033CC"/>
              </a:solidFill>
              <a:latin typeface="Times New Roman" pitchFamily="18" charset="0"/>
              <a:cs typeface="Times New Roman" pitchFamily="18" charset="0"/>
            </a:endParaRPr>
          </a:p>
          <a:p>
            <a:pPr marL="0" indent="0">
              <a:buNone/>
            </a:pPr>
            <a:endParaRPr lang="en-US" b="1" dirty="0">
              <a:solidFill>
                <a:srgbClr val="0033CC"/>
              </a:solidFill>
              <a:latin typeface="Times New Roman" pitchFamily="18" charset="0"/>
              <a:cs typeface="Times New Roman" pitchFamily="18" charset="0"/>
            </a:endParaRPr>
          </a:p>
          <a:p>
            <a:pPr marL="0" indent="0">
              <a:buNone/>
            </a:pPr>
            <a:endParaRPr lang="en-US" b="1" dirty="0" smtClean="0">
              <a:solidFill>
                <a:srgbClr val="0033CC"/>
              </a:solidFill>
              <a:latin typeface="Times New Roman" pitchFamily="18" charset="0"/>
              <a:cs typeface="Times New Roman" pitchFamily="18" charset="0"/>
            </a:endParaRPr>
          </a:p>
          <a:p>
            <a:pPr marL="0" indent="0">
              <a:buNone/>
            </a:pPr>
            <a:endParaRPr lang="en-US" b="1" dirty="0">
              <a:solidFill>
                <a:srgbClr val="0033CC"/>
              </a:solidFill>
              <a:latin typeface="Times New Roman" pitchFamily="18" charset="0"/>
              <a:cs typeface="Times New Roman" pitchFamily="18" charset="0"/>
            </a:endParaRPr>
          </a:p>
          <a:p>
            <a:pPr marL="0" indent="0">
              <a:buNone/>
            </a:pPr>
            <a:endParaRPr lang="en-US" b="1" dirty="0" smtClean="0">
              <a:solidFill>
                <a:srgbClr val="FF0000"/>
              </a:solidFill>
              <a:latin typeface="Times New Roman" pitchFamily="18" charset="0"/>
              <a:cs typeface="Times New Roman" pitchFamily="18" charset="0"/>
            </a:endParaRPr>
          </a:p>
          <a:p>
            <a:pPr marL="0" indent="0">
              <a:buNone/>
            </a:pPr>
            <a:endParaRPr lang="en-US" b="1" dirty="0" smtClean="0">
              <a:solidFill>
                <a:srgbClr val="FF0000"/>
              </a:solidFill>
              <a:latin typeface="Times New Roman" pitchFamily="18" charset="0"/>
              <a:cs typeface="Times New Roman" pitchFamily="18" charset="0"/>
            </a:endParaRPr>
          </a:p>
          <a:p>
            <a:endParaRPr lang="en-US" dirty="0" smtClean="0"/>
          </a:p>
          <a:p>
            <a:endParaRPr lang="en-US" dirty="0"/>
          </a:p>
          <a:p>
            <a:endParaRPr lang="en-US" dirty="0"/>
          </a:p>
        </p:txBody>
      </p:sp>
      <p:sp>
        <p:nvSpPr>
          <p:cNvPr id="4" name="Oval 3"/>
          <p:cNvSpPr/>
          <p:nvPr/>
        </p:nvSpPr>
        <p:spPr>
          <a:xfrm>
            <a:off x="-13854" y="1905000"/>
            <a:ext cx="457200" cy="533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057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37073" cy="609600"/>
          </a:xfrm>
        </p:spPr>
        <p:txBody>
          <a:bodyPr>
            <a:noAutofit/>
          </a:bodyPr>
          <a:lstStyle/>
          <a:p>
            <a:r>
              <a:rPr lang="en-US" sz="3200" b="1" u="sng" dirty="0" smtClean="0">
                <a:solidFill>
                  <a:srgbClr val="FF0000"/>
                </a:solidFill>
                <a:latin typeface="Times New Roman" pitchFamily="18" charset="0"/>
                <a:cs typeface="Times New Roman" pitchFamily="18" charset="0"/>
              </a:rPr>
              <a:t>LUYỆN TẬP</a:t>
            </a:r>
            <a:endParaRPr lang="en-US" sz="3600" b="1" u="sng"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34636" y="685800"/>
            <a:ext cx="9178636" cy="6172200"/>
          </a:xfrm>
        </p:spPr>
        <p:txBody>
          <a:bodyPr>
            <a:normAutofit/>
          </a:bodyPr>
          <a:lstStyle/>
          <a:p>
            <a:pPr marL="0" indent="0">
              <a:buNone/>
            </a:pPr>
            <a:r>
              <a:rPr lang="vi-VN" b="1" dirty="0" smtClean="0">
                <a:solidFill>
                  <a:srgbClr val="FF0000"/>
                </a:solidFill>
                <a:latin typeface="Times New Roman" pitchFamily="18" charset="0"/>
                <a:cs typeface="Times New Roman" pitchFamily="18" charset="0"/>
              </a:rPr>
              <a:t> </a:t>
            </a:r>
            <a:r>
              <a:rPr lang="vi-VN" b="1" dirty="0">
                <a:solidFill>
                  <a:srgbClr val="0033CC"/>
                </a:solidFill>
                <a:latin typeface="Times New Roman" pitchFamily="18" charset="0"/>
                <a:cs typeface="Times New Roman" pitchFamily="18" charset="0"/>
              </a:rPr>
              <a:t>Câu </a:t>
            </a:r>
            <a:r>
              <a:rPr lang="en-US" b="1" dirty="0">
                <a:solidFill>
                  <a:srgbClr val="0033CC"/>
                </a:solidFill>
                <a:latin typeface="Times New Roman" pitchFamily="18" charset="0"/>
                <a:cs typeface="Times New Roman" pitchFamily="18" charset="0"/>
              </a:rPr>
              <a:t>3</a:t>
            </a:r>
            <a:r>
              <a:rPr lang="vi-VN" b="1" dirty="0" smtClean="0">
                <a:solidFill>
                  <a:srgbClr val="0033CC"/>
                </a:solidFill>
                <a:latin typeface="Times New Roman" pitchFamily="18" charset="0"/>
                <a:cs typeface="Times New Roman" pitchFamily="18" charset="0"/>
              </a:rPr>
              <a:t>. </a:t>
            </a:r>
            <a:r>
              <a:rPr lang="vi-VN" b="1" dirty="0">
                <a:solidFill>
                  <a:srgbClr val="0033CC"/>
                </a:solidFill>
                <a:latin typeface="Times New Roman" pitchFamily="18" charset="0"/>
                <a:cs typeface="Times New Roman" pitchFamily="18" charset="0"/>
              </a:rPr>
              <a:t>Phong trào Cải cách tôn giáo ở Tây Âu đã</a:t>
            </a:r>
          </a:p>
          <a:p>
            <a:pPr marL="0" indent="0">
              <a:buNone/>
            </a:pPr>
            <a:r>
              <a:rPr lang="vi-VN" dirty="0">
                <a:solidFill>
                  <a:srgbClr val="0033CC"/>
                </a:solidFill>
                <a:latin typeface="Times New Roman" pitchFamily="18" charset="0"/>
                <a:cs typeface="Times New Roman" pitchFamily="18" charset="0"/>
              </a:rPr>
              <a:t>A. khiến Thiên Chúa giáo phân chia thành hai giáo phái.</a:t>
            </a:r>
          </a:p>
          <a:p>
            <a:pPr marL="0" indent="0">
              <a:buNone/>
            </a:pPr>
            <a:r>
              <a:rPr lang="vi-VN" dirty="0">
                <a:solidFill>
                  <a:srgbClr val="0033CC"/>
                </a:solidFill>
                <a:latin typeface="Times New Roman" pitchFamily="18" charset="0"/>
                <a:cs typeface="Times New Roman" pitchFamily="18" charset="0"/>
              </a:rPr>
              <a:t>B. đánh dấu sự sụp đổ của chế độ phong kiến chuyên chế.</a:t>
            </a:r>
          </a:p>
          <a:p>
            <a:pPr marL="0" indent="0">
              <a:buNone/>
            </a:pPr>
            <a:r>
              <a:rPr lang="vi-VN" dirty="0">
                <a:solidFill>
                  <a:srgbClr val="0033CC"/>
                </a:solidFill>
                <a:latin typeface="Times New Roman" pitchFamily="18" charset="0"/>
                <a:cs typeface="Times New Roman" pitchFamily="18" charset="0"/>
              </a:rPr>
              <a:t>C. thủ tiêu triệt để các giáo lí, lễ nghi của Thiên chúa giáo.</a:t>
            </a:r>
          </a:p>
          <a:p>
            <a:pPr marL="0" indent="0">
              <a:buNone/>
            </a:pPr>
            <a:r>
              <a:rPr lang="vi-VN" dirty="0">
                <a:solidFill>
                  <a:srgbClr val="0033CC"/>
                </a:solidFill>
                <a:latin typeface="Times New Roman" pitchFamily="18" charset="0"/>
                <a:cs typeface="Times New Roman" pitchFamily="18" charset="0"/>
              </a:rPr>
              <a:t>D. thúc đẩy sự bùng nổ của phong trào văn hóa Phục hưng.</a:t>
            </a:r>
          </a:p>
          <a:p>
            <a:pPr marL="0" indent="0">
              <a:buNone/>
            </a:pPr>
            <a:endParaRPr lang="en-US" b="1" dirty="0">
              <a:solidFill>
                <a:srgbClr val="0033CC"/>
              </a:solidFill>
              <a:latin typeface="Times New Roman" pitchFamily="18" charset="0"/>
              <a:cs typeface="Times New Roman" pitchFamily="18" charset="0"/>
            </a:endParaRPr>
          </a:p>
          <a:p>
            <a:pPr marL="0" indent="0">
              <a:buNone/>
            </a:pPr>
            <a:endParaRPr lang="en-US" b="1" dirty="0" smtClean="0">
              <a:solidFill>
                <a:srgbClr val="0033CC"/>
              </a:solidFill>
              <a:latin typeface="Times New Roman" pitchFamily="18" charset="0"/>
              <a:cs typeface="Times New Roman" pitchFamily="18" charset="0"/>
            </a:endParaRPr>
          </a:p>
          <a:p>
            <a:pPr marL="0" indent="0">
              <a:buNone/>
            </a:pPr>
            <a:endParaRPr lang="en-US" b="1" dirty="0">
              <a:solidFill>
                <a:srgbClr val="0033CC"/>
              </a:solidFill>
              <a:latin typeface="Times New Roman" pitchFamily="18" charset="0"/>
              <a:cs typeface="Times New Roman" pitchFamily="18" charset="0"/>
            </a:endParaRPr>
          </a:p>
          <a:p>
            <a:pPr marL="0" indent="0">
              <a:buNone/>
            </a:pPr>
            <a:endParaRPr lang="en-US" b="1" dirty="0" smtClean="0">
              <a:solidFill>
                <a:srgbClr val="0033CC"/>
              </a:solidFill>
              <a:latin typeface="Times New Roman" pitchFamily="18" charset="0"/>
              <a:cs typeface="Times New Roman" pitchFamily="18" charset="0"/>
            </a:endParaRPr>
          </a:p>
          <a:p>
            <a:pPr marL="0" indent="0">
              <a:buNone/>
            </a:pPr>
            <a:endParaRPr lang="en-US" b="1" dirty="0">
              <a:solidFill>
                <a:srgbClr val="0033CC"/>
              </a:solidFill>
              <a:latin typeface="Times New Roman" pitchFamily="18" charset="0"/>
              <a:cs typeface="Times New Roman" pitchFamily="18" charset="0"/>
            </a:endParaRPr>
          </a:p>
          <a:p>
            <a:pPr marL="0" indent="0">
              <a:buNone/>
            </a:pPr>
            <a:endParaRPr lang="en-US" b="1" dirty="0" smtClean="0">
              <a:solidFill>
                <a:srgbClr val="0033CC"/>
              </a:solidFill>
              <a:latin typeface="Times New Roman" pitchFamily="18" charset="0"/>
              <a:cs typeface="Times New Roman" pitchFamily="18" charset="0"/>
            </a:endParaRPr>
          </a:p>
          <a:p>
            <a:pPr marL="0" indent="0">
              <a:buNone/>
            </a:pPr>
            <a:endParaRPr lang="en-US" b="1" dirty="0">
              <a:solidFill>
                <a:srgbClr val="0033CC"/>
              </a:solidFill>
              <a:latin typeface="Times New Roman" pitchFamily="18" charset="0"/>
              <a:cs typeface="Times New Roman" pitchFamily="18" charset="0"/>
            </a:endParaRPr>
          </a:p>
          <a:p>
            <a:pPr marL="0" indent="0">
              <a:buNone/>
            </a:pPr>
            <a:endParaRPr lang="en-US" b="1" dirty="0" smtClean="0">
              <a:solidFill>
                <a:srgbClr val="FF0000"/>
              </a:solidFill>
              <a:latin typeface="Times New Roman" pitchFamily="18" charset="0"/>
              <a:cs typeface="Times New Roman" pitchFamily="18" charset="0"/>
            </a:endParaRPr>
          </a:p>
          <a:p>
            <a:pPr marL="0" indent="0">
              <a:buNone/>
            </a:pPr>
            <a:endParaRPr lang="en-US" b="1" dirty="0" smtClean="0">
              <a:solidFill>
                <a:srgbClr val="FF0000"/>
              </a:solidFill>
              <a:latin typeface="Times New Roman" pitchFamily="18" charset="0"/>
              <a:cs typeface="Times New Roman" pitchFamily="18" charset="0"/>
            </a:endParaRPr>
          </a:p>
          <a:p>
            <a:endParaRPr lang="en-US" dirty="0" smtClean="0"/>
          </a:p>
          <a:p>
            <a:endParaRPr lang="en-US" dirty="0"/>
          </a:p>
          <a:p>
            <a:endParaRPr lang="en-US" dirty="0"/>
          </a:p>
        </p:txBody>
      </p:sp>
      <p:sp>
        <p:nvSpPr>
          <p:cNvPr id="4" name="Oval 3"/>
          <p:cNvSpPr/>
          <p:nvPr/>
        </p:nvSpPr>
        <p:spPr>
          <a:xfrm>
            <a:off x="-34636" y="1371600"/>
            <a:ext cx="457200" cy="533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116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143000"/>
          </a:xfrm>
        </p:spPr>
        <p:txBody>
          <a:bodyPr>
            <a:normAutofit/>
          </a:bodyPr>
          <a:lstStyle/>
          <a:p>
            <a:r>
              <a:rPr lang="en-US" sz="3200" b="1" smtClean="0">
                <a:solidFill>
                  <a:srgbClr val="FF0000"/>
                </a:solidFill>
                <a:latin typeface="Times New Roman" pitchFamily="18" charset="0"/>
                <a:cs typeface="Times New Roman" pitchFamily="18" charset="0"/>
              </a:rPr>
              <a:t>K</a:t>
            </a:r>
            <a:endParaRPr lang="en-US" sz="3200" b="1" dirty="0">
              <a:solidFill>
                <a:srgbClr val="FF0000"/>
              </a:solidFill>
              <a:latin typeface="Times New Roman" pitchFamily="18" charset="0"/>
              <a:cs typeface="Times New Roman" pitchFamily="18" charset="0"/>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6177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êu đề 1"/>
          <p:cNvSpPr txBox="1">
            <a:spLocks/>
          </p:cNvSpPr>
          <p:nvPr/>
        </p:nvSpPr>
        <p:spPr>
          <a:xfrm>
            <a:off x="-6927" y="5867400"/>
            <a:ext cx="9144000" cy="990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err="1" smtClean="0">
                <a:solidFill>
                  <a:srgbClr val="FF0000"/>
                </a:solidFill>
                <a:latin typeface="Times New Roman" pitchFamily="18" charset="0"/>
                <a:cs typeface="Times New Roman" pitchFamily="18" charset="0"/>
              </a:rPr>
              <a:t>Nhà</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thờ</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Thiên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chúa</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giáo</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1421803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37073" cy="609600"/>
          </a:xfrm>
        </p:spPr>
        <p:txBody>
          <a:bodyPr>
            <a:noAutofit/>
          </a:bodyPr>
          <a:lstStyle/>
          <a:p>
            <a:r>
              <a:rPr lang="en-US" sz="3200" b="1" u="sng" dirty="0" smtClean="0">
                <a:solidFill>
                  <a:srgbClr val="FF0000"/>
                </a:solidFill>
                <a:latin typeface="Times New Roman" pitchFamily="18" charset="0"/>
                <a:cs typeface="Times New Roman" pitchFamily="18" charset="0"/>
              </a:rPr>
              <a:t>LUYỆN TẬP</a:t>
            </a:r>
            <a:endParaRPr lang="en-US" sz="3600" b="1" u="sng"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34636" y="685800"/>
            <a:ext cx="9178636" cy="6172200"/>
          </a:xfrm>
        </p:spPr>
        <p:txBody>
          <a:bodyPr>
            <a:normAutofit/>
          </a:bodyPr>
          <a:lstStyle/>
          <a:p>
            <a:pPr marL="0" indent="0">
              <a:buNone/>
            </a:pPr>
            <a:r>
              <a:rPr lang="vi-VN" b="1" dirty="0" smtClean="0">
                <a:solidFill>
                  <a:srgbClr val="0033CC"/>
                </a:solidFill>
                <a:latin typeface="Times New Roman" pitchFamily="18" charset="0"/>
                <a:cs typeface="Times New Roman" pitchFamily="18" charset="0"/>
              </a:rPr>
              <a:t>Câu </a:t>
            </a:r>
            <a:r>
              <a:rPr lang="en-US" b="1" dirty="0" smtClean="0">
                <a:solidFill>
                  <a:srgbClr val="0033CC"/>
                </a:solidFill>
                <a:latin typeface="Times New Roman" pitchFamily="18" charset="0"/>
                <a:cs typeface="Times New Roman" pitchFamily="18" charset="0"/>
              </a:rPr>
              <a:t>5</a:t>
            </a:r>
            <a:r>
              <a:rPr lang="vi-VN" b="1" dirty="0" smtClean="0">
                <a:solidFill>
                  <a:srgbClr val="0033CC"/>
                </a:solidFill>
                <a:latin typeface="Times New Roman" pitchFamily="18" charset="0"/>
                <a:cs typeface="Times New Roman" pitchFamily="18" charset="0"/>
              </a:rPr>
              <a:t>. </a:t>
            </a:r>
            <a:r>
              <a:rPr lang="vi-VN" b="1" dirty="0">
                <a:solidFill>
                  <a:srgbClr val="0033CC"/>
                </a:solidFill>
                <a:latin typeface="Times New Roman" pitchFamily="18" charset="0"/>
                <a:cs typeface="Times New Roman" pitchFamily="18" charset="0"/>
              </a:rPr>
              <a:t>Những đại diện tiêu biểu trong phong trào cải cách tôn giáo ở Tây Âu là</a:t>
            </a:r>
          </a:p>
          <a:p>
            <a:pPr marL="0" indent="0">
              <a:buNone/>
            </a:pPr>
            <a:r>
              <a:rPr lang="vi-VN" dirty="0">
                <a:solidFill>
                  <a:srgbClr val="0033CC"/>
                </a:solidFill>
                <a:latin typeface="Times New Roman" pitchFamily="18" charset="0"/>
                <a:cs typeface="Times New Roman" pitchFamily="18" charset="0"/>
              </a:rPr>
              <a:t>A. Mác-tin Lu-thơ và Giăng Can-vanh.</a:t>
            </a:r>
          </a:p>
          <a:p>
            <a:pPr marL="0" indent="0">
              <a:buNone/>
            </a:pPr>
            <a:r>
              <a:rPr lang="vi-VN" dirty="0">
                <a:solidFill>
                  <a:srgbClr val="0033CC"/>
                </a:solidFill>
                <a:latin typeface="Times New Roman" pitchFamily="18" charset="0"/>
                <a:cs typeface="Times New Roman" pitchFamily="18" charset="0"/>
              </a:rPr>
              <a:t>B. Lê-ô-na đờ Vanh-xi và Mi-ken-lăng-giơ.</a:t>
            </a:r>
          </a:p>
          <a:p>
            <a:pPr marL="0" indent="0">
              <a:buNone/>
            </a:pPr>
            <a:r>
              <a:rPr lang="vi-VN" dirty="0">
                <a:solidFill>
                  <a:srgbClr val="0033CC"/>
                </a:solidFill>
                <a:latin typeface="Times New Roman" pitchFamily="18" charset="0"/>
                <a:cs typeface="Times New Roman" pitchFamily="18" charset="0"/>
              </a:rPr>
              <a:t>C. Ga-li-lê và Cô-péc-ních.</a:t>
            </a:r>
          </a:p>
          <a:p>
            <a:pPr marL="0" indent="0">
              <a:buNone/>
            </a:pPr>
            <a:r>
              <a:rPr lang="vi-VN" dirty="0">
                <a:solidFill>
                  <a:srgbClr val="0033CC"/>
                </a:solidFill>
                <a:latin typeface="Times New Roman" pitchFamily="18" charset="0"/>
                <a:cs typeface="Times New Roman" pitchFamily="18" charset="0"/>
              </a:rPr>
              <a:t>D. Pi-e Giôn-sát và Xéc-van-téc.</a:t>
            </a:r>
          </a:p>
          <a:p>
            <a:pPr marL="0" indent="0">
              <a:buNone/>
            </a:pPr>
            <a:endParaRPr lang="en-US" b="1" dirty="0">
              <a:solidFill>
                <a:srgbClr val="0033CC"/>
              </a:solidFill>
              <a:latin typeface="Times New Roman" pitchFamily="18" charset="0"/>
              <a:cs typeface="Times New Roman" pitchFamily="18" charset="0"/>
            </a:endParaRPr>
          </a:p>
          <a:p>
            <a:pPr marL="0" indent="0">
              <a:buNone/>
            </a:pPr>
            <a:endParaRPr lang="en-US" b="1" dirty="0" smtClean="0">
              <a:solidFill>
                <a:srgbClr val="0033CC"/>
              </a:solidFill>
              <a:latin typeface="Times New Roman" pitchFamily="18" charset="0"/>
              <a:cs typeface="Times New Roman" pitchFamily="18" charset="0"/>
            </a:endParaRPr>
          </a:p>
          <a:p>
            <a:pPr marL="0" indent="0">
              <a:buNone/>
            </a:pPr>
            <a:endParaRPr lang="en-US" b="1" dirty="0">
              <a:solidFill>
                <a:srgbClr val="0033CC"/>
              </a:solidFill>
              <a:latin typeface="Times New Roman" pitchFamily="18" charset="0"/>
              <a:cs typeface="Times New Roman" pitchFamily="18" charset="0"/>
            </a:endParaRPr>
          </a:p>
          <a:p>
            <a:pPr marL="0" indent="0">
              <a:buNone/>
            </a:pPr>
            <a:endParaRPr lang="en-US" b="1" dirty="0" smtClean="0">
              <a:solidFill>
                <a:srgbClr val="0033CC"/>
              </a:solidFill>
              <a:latin typeface="Times New Roman" pitchFamily="18" charset="0"/>
              <a:cs typeface="Times New Roman" pitchFamily="18" charset="0"/>
            </a:endParaRPr>
          </a:p>
          <a:p>
            <a:pPr marL="0" indent="0">
              <a:buNone/>
            </a:pPr>
            <a:endParaRPr lang="en-US" b="1" dirty="0">
              <a:solidFill>
                <a:srgbClr val="0033CC"/>
              </a:solidFill>
              <a:latin typeface="Times New Roman" pitchFamily="18" charset="0"/>
              <a:cs typeface="Times New Roman" pitchFamily="18" charset="0"/>
            </a:endParaRPr>
          </a:p>
          <a:p>
            <a:pPr marL="0" indent="0">
              <a:buNone/>
            </a:pPr>
            <a:endParaRPr lang="en-US" b="1" dirty="0" smtClean="0">
              <a:solidFill>
                <a:srgbClr val="0033CC"/>
              </a:solidFill>
              <a:latin typeface="Times New Roman" pitchFamily="18" charset="0"/>
              <a:cs typeface="Times New Roman" pitchFamily="18" charset="0"/>
            </a:endParaRPr>
          </a:p>
          <a:p>
            <a:pPr marL="0" indent="0">
              <a:buNone/>
            </a:pPr>
            <a:endParaRPr lang="en-US" b="1" dirty="0">
              <a:solidFill>
                <a:srgbClr val="0033CC"/>
              </a:solidFill>
              <a:latin typeface="Times New Roman" pitchFamily="18" charset="0"/>
              <a:cs typeface="Times New Roman" pitchFamily="18" charset="0"/>
            </a:endParaRPr>
          </a:p>
          <a:p>
            <a:pPr marL="0" indent="0">
              <a:buNone/>
            </a:pPr>
            <a:endParaRPr lang="en-US" b="1" dirty="0" smtClean="0">
              <a:solidFill>
                <a:srgbClr val="FF0000"/>
              </a:solidFill>
              <a:latin typeface="Times New Roman" pitchFamily="18" charset="0"/>
              <a:cs typeface="Times New Roman" pitchFamily="18" charset="0"/>
            </a:endParaRPr>
          </a:p>
          <a:p>
            <a:pPr marL="0" indent="0">
              <a:buNone/>
            </a:pPr>
            <a:endParaRPr lang="en-US" b="1" dirty="0" smtClean="0">
              <a:solidFill>
                <a:srgbClr val="FF0000"/>
              </a:solidFill>
              <a:latin typeface="Times New Roman" pitchFamily="18" charset="0"/>
              <a:cs typeface="Times New Roman" pitchFamily="18" charset="0"/>
            </a:endParaRPr>
          </a:p>
          <a:p>
            <a:endParaRPr lang="en-US" dirty="0" smtClean="0"/>
          </a:p>
          <a:p>
            <a:endParaRPr lang="en-US" dirty="0"/>
          </a:p>
          <a:p>
            <a:endParaRPr lang="en-US" dirty="0"/>
          </a:p>
        </p:txBody>
      </p:sp>
      <p:sp>
        <p:nvSpPr>
          <p:cNvPr id="4" name="Oval 3"/>
          <p:cNvSpPr/>
          <p:nvPr/>
        </p:nvSpPr>
        <p:spPr>
          <a:xfrm>
            <a:off x="0" y="1828800"/>
            <a:ext cx="457200" cy="533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1163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37073" cy="609600"/>
          </a:xfrm>
        </p:spPr>
        <p:txBody>
          <a:bodyPr>
            <a:noAutofit/>
          </a:bodyPr>
          <a:lstStyle/>
          <a:p>
            <a:r>
              <a:rPr lang="en-US" sz="3200" b="1" u="sng" dirty="0" smtClean="0">
                <a:solidFill>
                  <a:srgbClr val="FF0000"/>
                </a:solidFill>
                <a:latin typeface="Times New Roman" pitchFamily="18" charset="0"/>
                <a:cs typeface="Times New Roman" pitchFamily="18" charset="0"/>
              </a:rPr>
              <a:t>LUYỆN TẬP</a:t>
            </a:r>
            <a:endParaRPr lang="en-US" sz="3600" b="1" u="sng"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34636" y="685800"/>
            <a:ext cx="9178636" cy="6172200"/>
          </a:xfrm>
        </p:spPr>
        <p:txBody>
          <a:bodyPr>
            <a:normAutofit/>
          </a:bodyPr>
          <a:lstStyle/>
          <a:p>
            <a:pPr marL="0" indent="0">
              <a:buNone/>
            </a:pPr>
            <a:r>
              <a:rPr lang="vi-VN" b="1" dirty="0">
                <a:solidFill>
                  <a:srgbClr val="0033CC"/>
                </a:solidFill>
                <a:latin typeface="Times New Roman" pitchFamily="18" charset="0"/>
                <a:cs typeface="Times New Roman" pitchFamily="18" charset="0"/>
              </a:rPr>
              <a:t>Câu </a:t>
            </a:r>
            <a:r>
              <a:rPr lang="en-US" b="1" dirty="0">
                <a:solidFill>
                  <a:srgbClr val="0033CC"/>
                </a:solidFill>
                <a:latin typeface="Times New Roman" pitchFamily="18" charset="0"/>
                <a:cs typeface="Times New Roman" pitchFamily="18" charset="0"/>
              </a:rPr>
              <a:t>4</a:t>
            </a:r>
            <a:r>
              <a:rPr lang="vi-VN" b="1" dirty="0" smtClean="0">
                <a:solidFill>
                  <a:srgbClr val="0033CC"/>
                </a:solidFill>
                <a:latin typeface="Times New Roman" pitchFamily="18" charset="0"/>
                <a:cs typeface="Times New Roman" pitchFamily="18" charset="0"/>
              </a:rPr>
              <a:t>. </a:t>
            </a:r>
            <a:r>
              <a:rPr lang="vi-VN" b="1" dirty="0">
                <a:solidFill>
                  <a:srgbClr val="0033CC"/>
                </a:solidFill>
                <a:latin typeface="Times New Roman" pitchFamily="18" charset="0"/>
                <a:cs typeface="Times New Roman" pitchFamily="18" charset="0"/>
              </a:rPr>
              <a:t>Trên cơ sở tư tưởng của Mác-tin Lu-tơ và Giăng Can-vanh, tôn giáo nào đã ra đời?</a:t>
            </a:r>
          </a:p>
          <a:p>
            <a:pPr marL="514350" indent="-514350">
              <a:buAutoNum type="alphaUcPeriod"/>
            </a:pPr>
            <a:r>
              <a:rPr lang="vi-VN" dirty="0" smtClean="0">
                <a:solidFill>
                  <a:srgbClr val="0033CC"/>
                </a:solidFill>
                <a:latin typeface="Times New Roman" pitchFamily="18" charset="0"/>
                <a:cs typeface="Times New Roman" pitchFamily="18" charset="0"/>
              </a:rPr>
              <a:t>Hồi </a:t>
            </a:r>
            <a:r>
              <a:rPr lang="vi-VN" dirty="0">
                <a:solidFill>
                  <a:srgbClr val="0033CC"/>
                </a:solidFill>
                <a:latin typeface="Times New Roman" pitchFamily="18" charset="0"/>
                <a:cs typeface="Times New Roman" pitchFamily="18" charset="0"/>
              </a:rPr>
              <a:t>giáo.		</a:t>
            </a:r>
            <a:endParaRPr lang="en-US" dirty="0" smtClean="0">
              <a:solidFill>
                <a:srgbClr val="0033CC"/>
              </a:solidFill>
              <a:latin typeface="Times New Roman" pitchFamily="18" charset="0"/>
              <a:cs typeface="Times New Roman" pitchFamily="18" charset="0"/>
            </a:endParaRPr>
          </a:p>
          <a:p>
            <a:pPr marL="0" indent="0">
              <a:buNone/>
            </a:pPr>
            <a:r>
              <a:rPr lang="vi-VN" dirty="0" smtClean="0">
                <a:solidFill>
                  <a:srgbClr val="0033CC"/>
                </a:solidFill>
                <a:latin typeface="Times New Roman" pitchFamily="18" charset="0"/>
                <a:cs typeface="Times New Roman" pitchFamily="18" charset="0"/>
              </a:rPr>
              <a:t>B</a:t>
            </a:r>
            <a:r>
              <a:rPr lang="vi-VN" dirty="0">
                <a:solidFill>
                  <a:srgbClr val="0033CC"/>
                </a:solidFill>
                <a:latin typeface="Times New Roman" pitchFamily="18" charset="0"/>
                <a:cs typeface="Times New Roman" pitchFamily="18" charset="0"/>
              </a:rPr>
              <a:t>. Đạo Tin Lành.	    </a:t>
            </a:r>
            <a:endParaRPr lang="en-US" dirty="0" smtClean="0">
              <a:solidFill>
                <a:srgbClr val="0033CC"/>
              </a:solidFill>
              <a:latin typeface="Times New Roman" pitchFamily="18" charset="0"/>
              <a:cs typeface="Times New Roman" pitchFamily="18" charset="0"/>
            </a:endParaRPr>
          </a:p>
          <a:p>
            <a:pPr marL="0" indent="0">
              <a:buNone/>
            </a:pPr>
            <a:r>
              <a:rPr lang="vi-VN" dirty="0" smtClean="0">
                <a:solidFill>
                  <a:srgbClr val="0033CC"/>
                </a:solidFill>
                <a:latin typeface="Times New Roman" pitchFamily="18" charset="0"/>
                <a:cs typeface="Times New Roman" pitchFamily="18" charset="0"/>
              </a:rPr>
              <a:t>C</a:t>
            </a:r>
            <a:r>
              <a:rPr lang="vi-VN" dirty="0">
                <a:solidFill>
                  <a:srgbClr val="0033CC"/>
                </a:solidFill>
                <a:latin typeface="Times New Roman" pitchFamily="18" charset="0"/>
                <a:cs typeface="Times New Roman" pitchFamily="18" charset="0"/>
              </a:rPr>
              <a:t>. Ấn Độ giáo.		</a:t>
            </a:r>
            <a:endParaRPr lang="en-US" dirty="0" smtClean="0">
              <a:solidFill>
                <a:srgbClr val="0033CC"/>
              </a:solidFill>
              <a:latin typeface="Times New Roman" pitchFamily="18" charset="0"/>
              <a:cs typeface="Times New Roman" pitchFamily="18" charset="0"/>
            </a:endParaRPr>
          </a:p>
          <a:p>
            <a:pPr marL="0" indent="0">
              <a:buNone/>
            </a:pPr>
            <a:r>
              <a:rPr lang="vi-VN" dirty="0" smtClean="0">
                <a:solidFill>
                  <a:srgbClr val="0033CC"/>
                </a:solidFill>
                <a:latin typeface="Times New Roman" pitchFamily="18" charset="0"/>
                <a:cs typeface="Times New Roman" pitchFamily="18" charset="0"/>
              </a:rPr>
              <a:t>D</a:t>
            </a:r>
            <a:r>
              <a:rPr lang="vi-VN" dirty="0">
                <a:solidFill>
                  <a:srgbClr val="0033CC"/>
                </a:solidFill>
                <a:latin typeface="Times New Roman" pitchFamily="18" charset="0"/>
                <a:cs typeface="Times New Roman" pitchFamily="18" charset="0"/>
              </a:rPr>
              <a:t>. Phật giáo.</a:t>
            </a:r>
          </a:p>
          <a:p>
            <a:pPr marL="0" indent="0">
              <a:buNone/>
            </a:pPr>
            <a:endParaRPr lang="en-US" b="1" dirty="0">
              <a:solidFill>
                <a:srgbClr val="0033CC"/>
              </a:solidFill>
              <a:latin typeface="Times New Roman" pitchFamily="18" charset="0"/>
              <a:cs typeface="Times New Roman" pitchFamily="18" charset="0"/>
            </a:endParaRPr>
          </a:p>
          <a:p>
            <a:pPr marL="0" indent="0">
              <a:buNone/>
            </a:pPr>
            <a:endParaRPr lang="en-US" b="1" dirty="0" smtClean="0">
              <a:solidFill>
                <a:srgbClr val="0033CC"/>
              </a:solidFill>
              <a:latin typeface="Times New Roman" pitchFamily="18" charset="0"/>
              <a:cs typeface="Times New Roman" pitchFamily="18" charset="0"/>
            </a:endParaRPr>
          </a:p>
          <a:p>
            <a:pPr marL="0" indent="0">
              <a:buNone/>
            </a:pPr>
            <a:endParaRPr lang="en-US" b="1" dirty="0">
              <a:solidFill>
                <a:srgbClr val="0033CC"/>
              </a:solidFill>
              <a:latin typeface="Times New Roman" pitchFamily="18" charset="0"/>
              <a:cs typeface="Times New Roman" pitchFamily="18" charset="0"/>
            </a:endParaRPr>
          </a:p>
          <a:p>
            <a:pPr marL="0" indent="0">
              <a:buNone/>
            </a:pPr>
            <a:endParaRPr lang="en-US" b="1" dirty="0" smtClean="0">
              <a:solidFill>
                <a:srgbClr val="0033CC"/>
              </a:solidFill>
              <a:latin typeface="Times New Roman" pitchFamily="18" charset="0"/>
              <a:cs typeface="Times New Roman" pitchFamily="18" charset="0"/>
            </a:endParaRPr>
          </a:p>
          <a:p>
            <a:pPr marL="0" indent="0">
              <a:buNone/>
            </a:pPr>
            <a:endParaRPr lang="en-US" b="1" dirty="0">
              <a:solidFill>
                <a:srgbClr val="0033CC"/>
              </a:solidFill>
              <a:latin typeface="Times New Roman" pitchFamily="18" charset="0"/>
              <a:cs typeface="Times New Roman" pitchFamily="18" charset="0"/>
            </a:endParaRPr>
          </a:p>
          <a:p>
            <a:pPr marL="0" indent="0">
              <a:buNone/>
            </a:pPr>
            <a:endParaRPr lang="en-US" b="1" dirty="0" smtClean="0">
              <a:solidFill>
                <a:srgbClr val="0033CC"/>
              </a:solidFill>
              <a:latin typeface="Times New Roman" pitchFamily="18" charset="0"/>
              <a:cs typeface="Times New Roman" pitchFamily="18" charset="0"/>
            </a:endParaRPr>
          </a:p>
          <a:p>
            <a:pPr marL="0" indent="0">
              <a:buNone/>
            </a:pPr>
            <a:endParaRPr lang="en-US" b="1" dirty="0">
              <a:solidFill>
                <a:srgbClr val="0033CC"/>
              </a:solidFill>
              <a:latin typeface="Times New Roman" pitchFamily="18" charset="0"/>
              <a:cs typeface="Times New Roman" pitchFamily="18" charset="0"/>
            </a:endParaRPr>
          </a:p>
          <a:p>
            <a:pPr marL="0" indent="0">
              <a:buNone/>
            </a:pPr>
            <a:endParaRPr lang="en-US" b="1" dirty="0" smtClean="0">
              <a:solidFill>
                <a:srgbClr val="FF0000"/>
              </a:solidFill>
              <a:latin typeface="Times New Roman" pitchFamily="18" charset="0"/>
              <a:cs typeface="Times New Roman" pitchFamily="18" charset="0"/>
            </a:endParaRPr>
          </a:p>
          <a:p>
            <a:pPr marL="0" indent="0">
              <a:buNone/>
            </a:pPr>
            <a:endParaRPr lang="en-US" b="1" dirty="0" smtClean="0">
              <a:solidFill>
                <a:srgbClr val="FF0000"/>
              </a:solidFill>
              <a:latin typeface="Times New Roman" pitchFamily="18" charset="0"/>
              <a:cs typeface="Times New Roman" pitchFamily="18" charset="0"/>
            </a:endParaRPr>
          </a:p>
          <a:p>
            <a:endParaRPr lang="en-US" dirty="0" smtClean="0"/>
          </a:p>
          <a:p>
            <a:endParaRPr lang="en-US" dirty="0"/>
          </a:p>
          <a:p>
            <a:endParaRPr lang="en-US" dirty="0"/>
          </a:p>
        </p:txBody>
      </p:sp>
      <p:sp>
        <p:nvSpPr>
          <p:cNvPr id="4" name="Oval 3"/>
          <p:cNvSpPr/>
          <p:nvPr/>
        </p:nvSpPr>
        <p:spPr>
          <a:xfrm>
            <a:off x="0" y="2362200"/>
            <a:ext cx="457200" cy="533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1815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37073" cy="609600"/>
          </a:xfrm>
        </p:spPr>
        <p:txBody>
          <a:bodyPr>
            <a:noAutofit/>
          </a:bodyPr>
          <a:lstStyle/>
          <a:p>
            <a:r>
              <a:rPr lang="en-US" sz="3200" b="1" dirty="0" smtClean="0">
                <a:solidFill>
                  <a:srgbClr val="FF0000"/>
                </a:solidFill>
                <a:latin typeface="Times New Roman" pitchFamily="18" charset="0"/>
                <a:cs typeface="Times New Roman" pitchFamily="18" charset="0"/>
              </a:rPr>
              <a:t>LUYỆN TẬP</a:t>
            </a:r>
            <a:endParaRPr lang="en-US" sz="36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56407" y="914400"/>
            <a:ext cx="9178636" cy="5029200"/>
          </a:xfrm>
        </p:spPr>
        <p:txBody>
          <a:bodyPr/>
          <a:lstStyle/>
          <a:p>
            <a:pPr marL="0" indent="0" algn="ctr">
              <a:buNone/>
            </a:pPr>
            <a:r>
              <a:rPr lang="vi-VN" b="1" dirty="0" smtClean="0">
                <a:solidFill>
                  <a:srgbClr val="FF0000"/>
                </a:solidFill>
                <a:latin typeface="Times New Roman" pitchFamily="18" charset="0"/>
                <a:cs typeface="Times New Roman" pitchFamily="18" charset="0"/>
              </a:rPr>
              <a:t> </a:t>
            </a:r>
            <a:r>
              <a:rPr lang="vi-VN" b="1" dirty="0">
                <a:solidFill>
                  <a:srgbClr val="FF0000"/>
                </a:solidFill>
                <a:latin typeface="Times New Roman" pitchFamily="18" charset="0"/>
                <a:cs typeface="Times New Roman" pitchFamily="18" charset="0"/>
              </a:rPr>
              <a:t>Tại sao nói cải cách tôn giáo là một phong trào chống lại chế độ phong kiến Tây Âu</a:t>
            </a:r>
            <a:r>
              <a:rPr lang="vi-VN" b="1" dirty="0" smtClean="0">
                <a:solidFill>
                  <a:srgbClr val="FF0000"/>
                </a:solidFill>
                <a:latin typeface="Times New Roman" pitchFamily="18" charset="0"/>
                <a:cs typeface="Times New Roman" pitchFamily="18" charset="0"/>
              </a:rPr>
              <a:t>?</a:t>
            </a:r>
            <a:endParaRPr lang="en-US" b="1" dirty="0" smtClean="0">
              <a:solidFill>
                <a:srgbClr val="FF0000"/>
              </a:solidFill>
              <a:latin typeface="Times New Roman" pitchFamily="18" charset="0"/>
              <a:cs typeface="Times New Roman" pitchFamily="18" charset="0"/>
            </a:endParaRPr>
          </a:p>
          <a:p>
            <a:pPr marL="0" indent="0">
              <a:buNone/>
            </a:pPr>
            <a:endParaRPr lang="en-US" b="1" dirty="0" smtClean="0">
              <a:solidFill>
                <a:srgbClr val="FF0000"/>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2078296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76200"/>
            <a:ext cx="9178636" cy="6781800"/>
          </a:xfrm>
        </p:spPr>
        <p:txBody>
          <a:bodyPr>
            <a:normAutofit fontScale="92500" lnSpcReduction="20000"/>
          </a:bodyPr>
          <a:lstStyle/>
          <a:p>
            <a:pPr marL="0" indent="0" algn="ctr">
              <a:buNone/>
            </a:pPr>
            <a:r>
              <a:rPr lang="vi-VN" b="1" dirty="0" smtClean="0">
                <a:solidFill>
                  <a:srgbClr val="FF0000"/>
                </a:solidFill>
                <a:latin typeface="Times New Roman" pitchFamily="18" charset="0"/>
                <a:cs typeface="Times New Roman" pitchFamily="18" charset="0"/>
              </a:rPr>
              <a:t> </a:t>
            </a:r>
            <a:r>
              <a:rPr lang="vi-VN" sz="2600" b="1" dirty="0">
                <a:solidFill>
                  <a:srgbClr val="FF0000"/>
                </a:solidFill>
                <a:latin typeface="Times New Roman" pitchFamily="18" charset="0"/>
                <a:cs typeface="Times New Roman" pitchFamily="18" charset="0"/>
              </a:rPr>
              <a:t>Tại sao nói cải cách tôn giáo là một phong trào chống lại chế độ phong kiến Tây Âu</a:t>
            </a:r>
            <a:r>
              <a:rPr lang="vi-VN" sz="2600" b="1" dirty="0" smtClean="0">
                <a:solidFill>
                  <a:srgbClr val="FF0000"/>
                </a:solidFill>
                <a:latin typeface="Times New Roman" pitchFamily="18" charset="0"/>
                <a:cs typeface="Times New Roman" pitchFamily="18" charset="0"/>
              </a:rPr>
              <a:t>?</a:t>
            </a:r>
            <a:endParaRPr lang="en-US" sz="2600" b="1" dirty="0" smtClean="0">
              <a:solidFill>
                <a:srgbClr val="FF0000"/>
              </a:solidFill>
              <a:latin typeface="Times New Roman" pitchFamily="18" charset="0"/>
              <a:cs typeface="Times New Roman" pitchFamily="18" charset="0"/>
            </a:endParaRPr>
          </a:p>
          <a:p>
            <a:pPr marL="0" indent="0" algn="just">
              <a:buNone/>
            </a:pPr>
            <a:r>
              <a:rPr lang="en-US" dirty="0" smtClean="0">
                <a:solidFill>
                  <a:srgbClr val="0033CC"/>
                </a:solidFill>
                <a:latin typeface="Times New Roman" pitchFamily="18" charset="0"/>
                <a:cs typeface="Times New Roman" pitchFamily="18" charset="0"/>
              </a:rPr>
              <a:t> - </a:t>
            </a:r>
            <a:r>
              <a:rPr lang="vi-VN" dirty="0" smtClean="0">
                <a:solidFill>
                  <a:srgbClr val="0033CC"/>
                </a:solidFill>
                <a:latin typeface="Times New Roman" pitchFamily="18" charset="0"/>
                <a:cs typeface="Times New Roman" pitchFamily="18" charset="0"/>
              </a:rPr>
              <a:t>Cải </a:t>
            </a:r>
            <a:r>
              <a:rPr lang="vi-VN" dirty="0">
                <a:solidFill>
                  <a:srgbClr val="0033CC"/>
                </a:solidFill>
                <a:latin typeface="Times New Roman" pitchFamily="18" charset="0"/>
                <a:cs typeface="Times New Roman" pitchFamily="18" charset="0"/>
              </a:rPr>
              <a:t>cách tôn giáo là một phong trào chống lại chế độ phong kiến Tây Âu vì phong trào đã lên án nghiêm khắc giáo hội Thiên Chúa - chỗ dựa vững chắc của chế độ phong kiến Tây Âu thời bấy giờ. </a:t>
            </a:r>
            <a:endParaRPr lang="en-US" dirty="0" smtClean="0">
              <a:solidFill>
                <a:srgbClr val="0033CC"/>
              </a:solidFill>
              <a:latin typeface="Times New Roman" pitchFamily="18" charset="0"/>
              <a:cs typeface="Times New Roman" pitchFamily="18" charset="0"/>
            </a:endParaRPr>
          </a:p>
          <a:p>
            <a:pPr marL="0" indent="0" algn="just">
              <a:buNone/>
            </a:pPr>
            <a:r>
              <a:rPr lang="en-US" dirty="0" smtClean="0">
                <a:solidFill>
                  <a:srgbClr val="0033CC"/>
                </a:solidFill>
                <a:latin typeface="Times New Roman" pitchFamily="18" charset="0"/>
                <a:cs typeface="Times New Roman" pitchFamily="18" charset="0"/>
              </a:rPr>
              <a:t>- </a:t>
            </a:r>
            <a:r>
              <a:rPr lang="vi-VN" dirty="0" smtClean="0">
                <a:solidFill>
                  <a:srgbClr val="0033CC"/>
                </a:solidFill>
                <a:latin typeface="Times New Roman" pitchFamily="18" charset="0"/>
                <a:cs typeface="Times New Roman" pitchFamily="18" charset="0"/>
              </a:rPr>
              <a:t>Phong </a:t>
            </a:r>
            <a:r>
              <a:rPr lang="vi-VN" dirty="0">
                <a:solidFill>
                  <a:srgbClr val="0033CC"/>
                </a:solidFill>
                <a:latin typeface="Times New Roman" pitchFamily="18" charset="0"/>
                <a:cs typeface="Times New Roman" pitchFamily="18" charset="0"/>
              </a:rPr>
              <a:t>trào không nhằm đến việc xoá bỏ tôn giáo mà lên án việc chế độ phong kiến sử dụng tôn giáo như một công cụ để áp bức và khống chế quần chúng, nô dịch tri thức và khoa học. </a:t>
            </a:r>
            <a:endParaRPr lang="en-US" dirty="0" smtClean="0">
              <a:solidFill>
                <a:srgbClr val="0033CC"/>
              </a:solidFill>
              <a:latin typeface="Times New Roman" pitchFamily="18" charset="0"/>
              <a:cs typeface="Times New Roman" pitchFamily="18" charset="0"/>
            </a:endParaRPr>
          </a:p>
          <a:p>
            <a:pPr marL="0" indent="0" algn="just">
              <a:buNone/>
            </a:pPr>
            <a:r>
              <a:rPr lang="en-US" dirty="0" smtClean="0">
                <a:solidFill>
                  <a:srgbClr val="0033CC"/>
                </a:solidFill>
                <a:latin typeface="Times New Roman" pitchFamily="18" charset="0"/>
                <a:cs typeface="Times New Roman" pitchFamily="18" charset="0"/>
              </a:rPr>
              <a:t>- </a:t>
            </a:r>
            <a:r>
              <a:rPr lang="vi-VN" dirty="0" smtClean="0">
                <a:solidFill>
                  <a:srgbClr val="0033CC"/>
                </a:solidFill>
                <a:latin typeface="Times New Roman" pitchFamily="18" charset="0"/>
                <a:cs typeface="Times New Roman" pitchFamily="18" charset="0"/>
              </a:rPr>
              <a:t>Từ </a:t>
            </a:r>
            <a:r>
              <a:rPr lang="vi-VN" dirty="0">
                <a:solidFill>
                  <a:srgbClr val="0033CC"/>
                </a:solidFill>
                <a:latin typeface="Times New Roman" pitchFamily="18" charset="0"/>
                <a:cs typeface="Times New Roman" pitchFamily="18" charset="0"/>
              </a:rPr>
              <a:t>phong trào cải cách tôn giáo, cuộc đấu tranh của nông dân diễn ra sôi nổi cũng là hậu thuẫn cho giai cấp tư sản chống lại phong kiến Tây Âu. </a:t>
            </a:r>
            <a:endParaRPr lang="en-US" dirty="0" smtClean="0">
              <a:solidFill>
                <a:srgbClr val="0033CC"/>
              </a:solidFill>
              <a:latin typeface="Times New Roman" pitchFamily="18" charset="0"/>
              <a:cs typeface="Times New Roman" pitchFamily="18" charset="0"/>
            </a:endParaRPr>
          </a:p>
          <a:p>
            <a:pPr marL="0" indent="0" algn="just">
              <a:buNone/>
            </a:pPr>
            <a:r>
              <a:rPr lang="en-US" dirty="0" smtClean="0">
                <a:solidFill>
                  <a:srgbClr val="0033CC"/>
                </a:solidFill>
                <a:latin typeface="Times New Roman" pitchFamily="18" charset="0"/>
                <a:cs typeface="Times New Roman" pitchFamily="18" charset="0"/>
              </a:rPr>
              <a:t>- </a:t>
            </a:r>
            <a:r>
              <a:rPr lang="vi-VN" dirty="0" smtClean="0">
                <a:solidFill>
                  <a:srgbClr val="0033CC"/>
                </a:solidFill>
                <a:latin typeface="Times New Roman" pitchFamily="18" charset="0"/>
                <a:cs typeface="Times New Roman" pitchFamily="18" charset="0"/>
              </a:rPr>
              <a:t>Có </a:t>
            </a:r>
            <a:r>
              <a:rPr lang="vi-VN" dirty="0">
                <a:solidFill>
                  <a:srgbClr val="0033CC"/>
                </a:solidFill>
                <a:latin typeface="Times New Roman" pitchFamily="18" charset="0"/>
                <a:cs typeface="Times New Roman" pitchFamily="18" charset="0"/>
              </a:rPr>
              <a:t>thể nói phong trào Cải cách tôn giáo đã tấn công trực diện vào trật tự xã hội phong kiến trên các lĩnh vực văn hoá, tư tưởng, tôn giáo. </a:t>
            </a:r>
            <a:endParaRPr lang="en-US" dirty="0" smtClean="0">
              <a:solidFill>
                <a:srgbClr val="0033CC"/>
              </a:solidFill>
              <a:latin typeface="Times New Roman" pitchFamily="18" charset="0"/>
              <a:cs typeface="Times New Roman" pitchFamily="18" charset="0"/>
            </a:endParaRPr>
          </a:p>
          <a:p>
            <a:pPr marL="0" indent="0">
              <a:buNone/>
            </a:pPr>
            <a:endParaRPr lang="en-US" b="1" dirty="0" smtClean="0">
              <a:solidFill>
                <a:srgbClr val="FF0000"/>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360444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76200"/>
            <a:ext cx="9178636" cy="6781800"/>
          </a:xfrm>
        </p:spPr>
        <p:txBody>
          <a:bodyPr>
            <a:normAutofit/>
          </a:bodyPr>
          <a:lstStyle/>
          <a:p>
            <a:pPr marL="0" indent="0" algn="ctr">
              <a:buNone/>
            </a:pPr>
            <a:r>
              <a:rPr lang="vi-VN" b="1" dirty="0" smtClean="0">
                <a:solidFill>
                  <a:srgbClr val="FF0000"/>
                </a:solidFill>
                <a:latin typeface="Times New Roman" pitchFamily="18" charset="0"/>
                <a:cs typeface="Times New Roman" pitchFamily="18" charset="0"/>
              </a:rPr>
              <a:t> </a:t>
            </a:r>
            <a:r>
              <a:rPr lang="vi-VN" sz="2800" b="1" dirty="0">
                <a:solidFill>
                  <a:srgbClr val="FF0000"/>
                </a:solidFill>
                <a:latin typeface="Times New Roman" pitchFamily="18" charset="0"/>
                <a:cs typeface="Times New Roman" pitchFamily="18" charset="0"/>
              </a:rPr>
              <a:t>Tại sao nói cải cách tôn giáo là một phong trào chống lại chế độ phong kiến Tây Âu</a:t>
            </a:r>
            <a:r>
              <a:rPr lang="vi-VN" sz="2800" b="1" dirty="0" smtClean="0">
                <a:solidFill>
                  <a:srgbClr val="FF0000"/>
                </a:solidFill>
                <a:latin typeface="Times New Roman" pitchFamily="18" charset="0"/>
                <a:cs typeface="Times New Roman" pitchFamily="18" charset="0"/>
              </a:rPr>
              <a:t>?</a:t>
            </a:r>
            <a:endParaRPr lang="en-US" sz="2800" b="1" dirty="0" smtClean="0">
              <a:solidFill>
                <a:srgbClr val="FF0000"/>
              </a:solidFill>
              <a:latin typeface="Times New Roman" pitchFamily="18" charset="0"/>
              <a:cs typeface="Times New Roman" pitchFamily="18" charset="0"/>
            </a:endParaRPr>
          </a:p>
          <a:p>
            <a:pPr marL="0" indent="0" algn="just">
              <a:buNone/>
            </a:pPr>
            <a:r>
              <a:rPr lang="en-US" dirty="0" smtClean="0">
                <a:solidFill>
                  <a:srgbClr val="0033CC"/>
                </a:solidFill>
                <a:latin typeface="Times New Roman" pitchFamily="18" charset="0"/>
                <a:cs typeface="Times New Roman" pitchFamily="18" charset="0"/>
              </a:rPr>
              <a:t> - V</a:t>
            </a:r>
            <a:r>
              <a:rPr lang="vi-VN" dirty="0" smtClean="0">
                <a:solidFill>
                  <a:srgbClr val="0033CC"/>
                </a:solidFill>
                <a:latin typeface="Times New Roman" pitchFamily="18" charset="0"/>
                <a:cs typeface="Times New Roman" pitchFamily="18" charset="0"/>
              </a:rPr>
              <a:t>ì </a:t>
            </a:r>
            <a:r>
              <a:rPr lang="vi-VN" dirty="0">
                <a:solidFill>
                  <a:srgbClr val="0033CC"/>
                </a:solidFill>
                <a:latin typeface="Times New Roman" pitchFamily="18" charset="0"/>
                <a:cs typeface="Times New Roman" pitchFamily="18" charset="0"/>
              </a:rPr>
              <a:t>phong trào đã lên án nghiêm khắc giáo hội Thiên Chúa - chỗ dựa vững chắc của chế độ phong kiến Tây Âu thời bấy giờ. </a:t>
            </a:r>
          </a:p>
          <a:p>
            <a:pPr marL="0" indent="0" algn="just">
              <a:buNone/>
            </a:pPr>
            <a:r>
              <a:rPr lang="vi-VN" dirty="0">
                <a:solidFill>
                  <a:srgbClr val="0033CC"/>
                </a:solidFill>
                <a:latin typeface="Times New Roman" pitchFamily="18" charset="0"/>
                <a:cs typeface="Times New Roman" pitchFamily="18" charset="0"/>
              </a:rPr>
              <a:t>- Có thể nói phong trào Cải cách tôn giáo đã tấn công trực diện vào trật tự xã hội phong kiến trên các lĩnh vực văn hoá, tư tưởng, tôn giáo. </a:t>
            </a:r>
          </a:p>
          <a:p>
            <a:pPr marL="0" indent="0" algn="just">
              <a:buNone/>
            </a:pPr>
            <a:endParaRPr lang="en-US" dirty="0" smtClean="0">
              <a:solidFill>
                <a:srgbClr val="0033CC"/>
              </a:solidFill>
              <a:latin typeface="Times New Roman" pitchFamily="18" charset="0"/>
              <a:cs typeface="Times New Roman" pitchFamily="18" charset="0"/>
            </a:endParaRPr>
          </a:p>
          <a:p>
            <a:pPr marL="0" indent="0" algn="just">
              <a:buNone/>
            </a:pPr>
            <a:endParaRPr lang="en-US" b="1" dirty="0" smtClean="0">
              <a:solidFill>
                <a:srgbClr val="FF0000"/>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172800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44000" cy="6477000"/>
          </a:xfrm>
        </p:spPr>
        <p:txBody>
          <a:bodyPr>
            <a:normAutofit/>
          </a:bodyPr>
          <a:lstStyle/>
          <a:p>
            <a:pPr marL="0" indent="0">
              <a:buNone/>
            </a:pPr>
            <a:r>
              <a:rPr lang="vi-VN" sz="2800" b="1" dirty="0" smtClean="0">
                <a:solidFill>
                  <a:srgbClr val="FF0000"/>
                </a:solidFill>
                <a:latin typeface="Times New Roman" pitchFamily="18" charset="0"/>
                <a:cs typeface="Times New Roman" pitchFamily="18" charset="0"/>
              </a:rPr>
              <a:t>2. </a:t>
            </a:r>
            <a:r>
              <a:rPr lang="vi-VN" sz="2800" b="1" dirty="0">
                <a:solidFill>
                  <a:srgbClr val="FF0000"/>
                </a:solidFill>
                <a:latin typeface="Times New Roman" pitchFamily="18" charset="0"/>
                <a:cs typeface="Times New Roman" pitchFamily="18" charset="0"/>
              </a:rPr>
              <a:t>Nội dung và tác động của cải cách tôn giáo đối với xã hội Tây </a:t>
            </a:r>
            <a:r>
              <a:rPr lang="vi-VN" sz="2800" b="1" dirty="0" smtClean="0">
                <a:solidFill>
                  <a:srgbClr val="FF0000"/>
                </a:solidFill>
                <a:latin typeface="Times New Roman" pitchFamily="18" charset="0"/>
                <a:cs typeface="Times New Roman" pitchFamily="18" charset="0"/>
              </a:rPr>
              <a:t>Âu</a:t>
            </a:r>
            <a:endParaRPr lang="en-US" sz="2800" b="1" dirty="0" smtClean="0">
              <a:solidFill>
                <a:srgbClr val="FF0000"/>
              </a:solidFill>
              <a:latin typeface="Times New Roman" pitchFamily="18" charset="0"/>
              <a:cs typeface="Times New Roman" pitchFamily="18" charset="0"/>
            </a:endParaRPr>
          </a:p>
          <a:p>
            <a:pPr marL="0" indent="0">
              <a:buNone/>
            </a:pPr>
            <a:r>
              <a:rPr lang="vi-VN" sz="2800" b="1" dirty="0">
                <a:solidFill>
                  <a:srgbClr val="0033CC"/>
                </a:solidFill>
                <a:latin typeface="Times New Roman" pitchFamily="18" charset="0"/>
                <a:cs typeface="Times New Roman" pitchFamily="18" charset="0"/>
              </a:rPr>
              <a:t>- Nội dung </a:t>
            </a:r>
            <a:r>
              <a:rPr lang="vi-VN" sz="2800" b="1" dirty="0" smtClean="0">
                <a:solidFill>
                  <a:srgbClr val="0033CC"/>
                </a:solidFill>
                <a:latin typeface="Times New Roman" pitchFamily="18" charset="0"/>
                <a:cs typeface="Times New Roman" pitchFamily="18" charset="0"/>
              </a:rPr>
              <a:t>cơ bản của các cuộc cải cách tôn giáo:</a:t>
            </a:r>
            <a:endParaRPr lang="vi-VN" sz="2800" b="1" dirty="0">
              <a:solidFill>
                <a:srgbClr val="0033CC"/>
              </a:solidFill>
              <a:latin typeface="Times New Roman" pitchFamily="18" charset="0"/>
              <a:cs typeface="Times New Roman" pitchFamily="18" charset="0"/>
            </a:endParaRPr>
          </a:p>
          <a:p>
            <a:pPr marL="0" indent="0">
              <a:buNone/>
            </a:pPr>
            <a:r>
              <a:rPr lang="vi-VN" sz="2800" dirty="0">
                <a:solidFill>
                  <a:srgbClr val="0033CC"/>
                </a:solidFill>
                <a:latin typeface="Times New Roman" pitchFamily="18" charset="0"/>
                <a:cs typeface="Times New Roman" pitchFamily="18" charset="0"/>
              </a:rPr>
              <a:t>+ Các nhà cải cách tôn giáo công khai phê phán những hành vi sai trái của Giáo hội, chống lại việc Giáo hội tuỳ tiện giải thích Kinh thánh. </a:t>
            </a:r>
          </a:p>
          <a:p>
            <a:pPr marL="0" indent="0">
              <a:buNone/>
            </a:pPr>
            <a:r>
              <a:rPr lang="vi-VN" sz="2800" dirty="0">
                <a:solidFill>
                  <a:srgbClr val="0033CC"/>
                </a:solidFill>
                <a:latin typeface="Times New Roman" pitchFamily="18" charset="0"/>
                <a:cs typeface="Times New Roman" pitchFamily="18" charset="0"/>
              </a:rPr>
              <a:t>+ Các nhà cải cách cho rằng chỉ cần đặt niềm tin vào Thiên Chúa và Kinh Thánh thì con người sẽ được cứu rỗi, không cần phải thông qua các giáo sĩ hay các nghi lễ phức tạp. </a:t>
            </a:r>
          </a:p>
          <a:p>
            <a:pPr marL="0" indent="0">
              <a:buNone/>
            </a:pPr>
            <a:r>
              <a:rPr lang="vi-VN" sz="2800" dirty="0">
                <a:solidFill>
                  <a:srgbClr val="0033CC"/>
                </a:solidFill>
                <a:latin typeface="Times New Roman" pitchFamily="18" charset="0"/>
                <a:cs typeface="Times New Roman" pitchFamily="18" charset="0"/>
              </a:rPr>
              <a:t>+ Họ phủ nhận vai trò Giáo hội, Giáo hoàng và chủ trương không thờ tranh tượng, xây dựng một Giáo hội đơn giản, tiện lợi và tiết kiệm thời gian.</a:t>
            </a:r>
          </a:p>
          <a:p>
            <a:pPr marL="0" indent="0">
              <a:buNone/>
            </a:pPr>
            <a:endParaRPr lang="en-US" sz="2400" b="1"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10896048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143000"/>
          </a:xfrm>
        </p:spPr>
        <p:txBody>
          <a:bodyPr>
            <a:normAutofit/>
          </a:bodyPr>
          <a:lstStyle/>
          <a:p>
            <a:r>
              <a:rPr lang="en-US" sz="3200" b="1" smtClean="0">
                <a:solidFill>
                  <a:srgbClr val="FF0000"/>
                </a:solidFill>
                <a:latin typeface="Times New Roman" pitchFamily="18" charset="0"/>
                <a:cs typeface="Times New Roman" pitchFamily="18" charset="0"/>
              </a:rPr>
              <a:t>K</a:t>
            </a:r>
            <a:endParaRPr lang="en-US" sz="3200" b="1" dirty="0">
              <a:solidFill>
                <a:srgbClr val="FF0000"/>
              </a:solidFill>
              <a:latin typeface="Times New Roman" pitchFamily="18" charset="0"/>
              <a:cs typeface="Times New Roman" pitchFamily="18" charset="0"/>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9677399"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33369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143000"/>
          </a:xfrm>
        </p:spPr>
        <p:txBody>
          <a:bodyPr>
            <a:normAutofit/>
          </a:bodyPr>
          <a:lstStyle/>
          <a:p>
            <a:r>
              <a:rPr lang="en-US" sz="3200" b="1" smtClean="0">
                <a:solidFill>
                  <a:srgbClr val="FF0000"/>
                </a:solidFill>
                <a:latin typeface="Times New Roman" pitchFamily="18" charset="0"/>
                <a:cs typeface="Times New Roman" pitchFamily="18" charset="0"/>
              </a:rPr>
              <a:t>K</a:t>
            </a:r>
            <a:endParaRPr lang="en-US" sz="3200" b="1" dirty="0">
              <a:solidFill>
                <a:srgbClr val="FF0000"/>
              </a:solidFill>
              <a:latin typeface="Times New Roman" pitchFamily="18" charset="0"/>
              <a:cs typeface="Times New Roman" pitchFamily="18" charset="0"/>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52400"/>
            <a:ext cx="50292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28600"/>
            <a:ext cx="48387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êu đề 1"/>
          <p:cNvSpPr txBox="1">
            <a:spLocks/>
          </p:cNvSpPr>
          <p:nvPr/>
        </p:nvSpPr>
        <p:spPr>
          <a:xfrm>
            <a:off x="-301171" y="5867400"/>
            <a:ext cx="5105400" cy="9906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err="1" smtClean="0">
                <a:solidFill>
                  <a:srgbClr val="FF0000"/>
                </a:solidFill>
                <a:latin typeface="Times New Roman" pitchFamily="18" charset="0"/>
                <a:cs typeface="Times New Roman" pitchFamily="18" charset="0"/>
              </a:rPr>
              <a:t>Nhà</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thờ</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của</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Thiên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chúa</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giáo</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8867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295400"/>
          </a:xfrm>
        </p:spPr>
        <p:txBody>
          <a:bodyPr>
            <a:normAutofit/>
          </a:bodyPr>
          <a:lstStyle/>
          <a:p>
            <a:r>
              <a:rPr lang="en-US" sz="3600" b="1" dirty="0" err="1" smtClean="0">
                <a:solidFill>
                  <a:srgbClr val="FF0000"/>
                </a:solidFill>
                <a:latin typeface="Times New Roman" pitchFamily="18" charset="0"/>
                <a:cs typeface="Times New Roman" pitchFamily="18" charset="0"/>
              </a:rPr>
              <a:t>Tiết</a:t>
            </a:r>
            <a:r>
              <a:rPr lang="en-US" sz="3600" b="1" dirty="0" smtClean="0">
                <a:solidFill>
                  <a:srgbClr val="FF0000"/>
                </a:solidFill>
                <a:latin typeface="Times New Roman" pitchFamily="18" charset="0"/>
                <a:cs typeface="Times New Roman" pitchFamily="18" charset="0"/>
              </a:rPr>
              <a:t> 6-BÀI </a:t>
            </a:r>
            <a:r>
              <a:rPr lang="en-US" sz="3600" b="1" dirty="0">
                <a:solidFill>
                  <a:srgbClr val="FF0000"/>
                </a:solidFill>
                <a:latin typeface="Times New Roman" pitchFamily="18" charset="0"/>
                <a:cs typeface="Times New Roman" pitchFamily="18" charset="0"/>
              </a:rPr>
              <a:t>5. PHONG TRÀO CẢI CÁCH TÔN </a:t>
            </a:r>
            <a:r>
              <a:rPr lang="en-US" sz="3600" b="1" dirty="0" smtClean="0">
                <a:solidFill>
                  <a:srgbClr val="FF0000"/>
                </a:solidFill>
                <a:latin typeface="Times New Roman" pitchFamily="18" charset="0"/>
                <a:cs typeface="Times New Roman" pitchFamily="18" charset="0"/>
              </a:rPr>
              <a:t>GIÁO</a:t>
            </a:r>
            <a:endParaRPr lang="en-US" sz="36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1143000"/>
            <a:ext cx="9144000" cy="4983163"/>
          </a:xfrm>
        </p:spPr>
        <p:txBody>
          <a:bodyPr>
            <a:normAutofit/>
          </a:bodyPr>
          <a:lstStyle/>
          <a:p>
            <a:pPr marL="0" indent="0">
              <a:buNone/>
            </a:pPr>
            <a:r>
              <a:rPr lang="en-US" b="1" dirty="0" smtClean="0">
                <a:solidFill>
                  <a:srgbClr val="0033CC"/>
                </a:solidFill>
                <a:latin typeface="Times New Roman" pitchFamily="18" charset="0"/>
                <a:cs typeface="Times New Roman" pitchFamily="18" charset="0"/>
              </a:rPr>
              <a:t>1. </a:t>
            </a:r>
            <a:r>
              <a:rPr lang="en-US" b="1" dirty="0" err="1" smtClean="0">
                <a:solidFill>
                  <a:srgbClr val="0033CC"/>
                </a:solidFill>
                <a:latin typeface="Times New Roman" pitchFamily="18" charset="0"/>
                <a:cs typeface="Times New Roman" pitchFamily="18" charset="0"/>
              </a:rPr>
              <a:t>Nguyên</a:t>
            </a:r>
            <a:r>
              <a:rPr lang="en-US" b="1" dirty="0" smtClean="0">
                <a:solidFill>
                  <a:srgbClr val="0033CC"/>
                </a:solidFill>
                <a:latin typeface="Times New Roman" pitchFamily="18" charset="0"/>
                <a:cs typeface="Times New Roman" pitchFamily="18" charset="0"/>
              </a:rPr>
              <a:t> </a:t>
            </a:r>
            <a:r>
              <a:rPr lang="en-US" b="1" dirty="0" err="1">
                <a:solidFill>
                  <a:srgbClr val="0033CC"/>
                </a:solidFill>
                <a:latin typeface="Times New Roman" pitchFamily="18" charset="0"/>
                <a:cs typeface="Times New Roman" pitchFamily="18" charset="0"/>
              </a:rPr>
              <a:t>nhân</a:t>
            </a:r>
            <a:r>
              <a:rPr lang="en-US" b="1" dirty="0">
                <a:solidFill>
                  <a:srgbClr val="0033CC"/>
                </a:solidFill>
                <a:latin typeface="Times New Roman" pitchFamily="18" charset="0"/>
                <a:cs typeface="Times New Roman" pitchFamily="18" charset="0"/>
              </a:rPr>
              <a:t> </a:t>
            </a:r>
            <a:r>
              <a:rPr lang="en-US" b="1" dirty="0" err="1">
                <a:solidFill>
                  <a:srgbClr val="0033CC"/>
                </a:solidFill>
                <a:latin typeface="Times New Roman" pitchFamily="18" charset="0"/>
                <a:cs typeface="Times New Roman" pitchFamily="18" charset="0"/>
              </a:rPr>
              <a:t>của</a:t>
            </a:r>
            <a:r>
              <a:rPr lang="en-US" b="1" dirty="0">
                <a:solidFill>
                  <a:srgbClr val="0033CC"/>
                </a:solidFill>
                <a:latin typeface="Times New Roman" pitchFamily="18" charset="0"/>
                <a:cs typeface="Times New Roman" pitchFamily="18" charset="0"/>
              </a:rPr>
              <a:t> </a:t>
            </a:r>
            <a:r>
              <a:rPr lang="en-US" b="1" dirty="0" err="1">
                <a:solidFill>
                  <a:srgbClr val="0033CC"/>
                </a:solidFill>
                <a:latin typeface="Times New Roman" pitchFamily="18" charset="0"/>
                <a:cs typeface="Times New Roman" pitchFamily="18" charset="0"/>
              </a:rPr>
              <a:t>phong</a:t>
            </a:r>
            <a:r>
              <a:rPr lang="en-US" b="1" dirty="0">
                <a:solidFill>
                  <a:srgbClr val="0033CC"/>
                </a:solidFill>
                <a:latin typeface="Times New Roman" pitchFamily="18" charset="0"/>
                <a:cs typeface="Times New Roman" pitchFamily="18" charset="0"/>
              </a:rPr>
              <a:t> </a:t>
            </a:r>
            <a:r>
              <a:rPr lang="en-US" b="1" dirty="0" err="1">
                <a:solidFill>
                  <a:srgbClr val="0033CC"/>
                </a:solidFill>
                <a:latin typeface="Times New Roman" pitchFamily="18" charset="0"/>
                <a:cs typeface="Times New Roman" pitchFamily="18" charset="0"/>
              </a:rPr>
              <a:t>trào</a:t>
            </a:r>
            <a:r>
              <a:rPr lang="en-US" b="1" dirty="0">
                <a:solidFill>
                  <a:srgbClr val="0033CC"/>
                </a:solidFill>
                <a:latin typeface="Times New Roman" pitchFamily="18" charset="0"/>
                <a:cs typeface="Times New Roman" pitchFamily="18" charset="0"/>
              </a:rPr>
              <a:t> </a:t>
            </a:r>
            <a:r>
              <a:rPr lang="en-US" b="1" dirty="0" err="1">
                <a:solidFill>
                  <a:srgbClr val="0033CC"/>
                </a:solidFill>
                <a:latin typeface="Times New Roman" pitchFamily="18" charset="0"/>
                <a:cs typeface="Times New Roman" pitchFamily="18" charset="0"/>
              </a:rPr>
              <a:t>Cải</a:t>
            </a:r>
            <a:r>
              <a:rPr lang="en-US" b="1" dirty="0">
                <a:solidFill>
                  <a:srgbClr val="0033CC"/>
                </a:solidFill>
                <a:latin typeface="Times New Roman" pitchFamily="18" charset="0"/>
                <a:cs typeface="Times New Roman" pitchFamily="18" charset="0"/>
              </a:rPr>
              <a:t> </a:t>
            </a:r>
            <a:r>
              <a:rPr lang="en-US" b="1" dirty="0" err="1">
                <a:solidFill>
                  <a:srgbClr val="0033CC"/>
                </a:solidFill>
                <a:latin typeface="Times New Roman" pitchFamily="18" charset="0"/>
                <a:cs typeface="Times New Roman" pitchFamily="18" charset="0"/>
              </a:rPr>
              <a:t>cách</a:t>
            </a:r>
            <a:r>
              <a:rPr lang="en-US" b="1" dirty="0">
                <a:solidFill>
                  <a:srgbClr val="0033CC"/>
                </a:solidFill>
                <a:latin typeface="Times New Roman" pitchFamily="18" charset="0"/>
                <a:cs typeface="Times New Roman" pitchFamily="18" charset="0"/>
              </a:rPr>
              <a:t> </a:t>
            </a:r>
            <a:r>
              <a:rPr lang="en-US" b="1" dirty="0" err="1">
                <a:solidFill>
                  <a:srgbClr val="0033CC"/>
                </a:solidFill>
                <a:latin typeface="Times New Roman" pitchFamily="18" charset="0"/>
                <a:cs typeface="Times New Roman" pitchFamily="18" charset="0"/>
              </a:rPr>
              <a:t>tôn</a:t>
            </a:r>
            <a:r>
              <a:rPr lang="en-US" b="1" dirty="0">
                <a:solidFill>
                  <a:srgbClr val="0033CC"/>
                </a:solidFill>
                <a:latin typeface="Times New Roman" pitchFamily="18" charset="0"/>
                <a:cs typeface="Times New Roman" pitchFamily="18" charset="0"/>
              </a:rPr>
              <a:t> </a:t>
            </a:r>
            <a:r>
              <a:rPr lang="en-US" b="1" dirty="0" err="1">
                <a:solidFill>
                  <a:srgbClr val="0033CC"/>
                </a:solidFill>
                <a:latin typeface="Times New Roman" pitchFamily="18" charset="0"/>
                <a:cs typeface="Times New Roman" pitchFamily="18" charset="0"/>
              </a:rPr>
              <a:t>giáo</a:t>
            </a:r>
            <a:r>
              <a:rPr lang="en-US" b="1" dirty="0">
                <a:solidFill>
                  <a:srgbClr val="0033CC"/>
                </a:solidFill>
                <a:latin typeface="Times New Roman" pitchFamily="18" charset="0"/>
                <a:cs typeface="Times New Roman" pitchFamily="18" charset="0"/>
              </a:rPr>
              <a:t> </a:t>
            </a:r>
            <a:endParaRPr lang="en-US" b="1" dirty="0" smtClean="0">
              <a:solidFill>
                <a:srgbClr val="0033CC"/>
              </a:solidFill>
              <a:latin typeface="Times New Roman" pitchFamily="18" charset="0"/>
              <a:cs typeface="Times New Roman" pitchFamily="18" charset="0"/>
            </a:endParaRPr>
          </a:p>
          <a:p>
            <a:pPr marL="0" indent="0">
              <a:buNone/>
            </a:pPr>
            <a:r>
              <a:rPr lang="vi-VN" b="1" dirty="0">
                <a:solidFill>
                  <a:srgbClr val="0033CC"/>
                </a:solidFill>
                <a:latin typeface="Times New Roman" pitchFamily="18" charset="0"/>
                <a:cs typeface="Times New Roman" pitchFamily="18" charset="0"/>
              </a:rPr>
              <a:t>2. Nội dung và tác động của cải cách tôn giáo đối với xã hội Tây Âu</a:t>
            </a:r>
            <a:endParaRPr lang="en-US" b="1"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3585237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76200"/>
            <a:ext cx="9137073" cy="609600"/>
          </a:xfrm>
        </p:spPr>
        <p:txBody>
          <a:bodyPr>
            <a:noAutofit/>
          </a:bodyPr>
          <a:lstStyle/>
          <a:p>
            <a:r>
              <a:rPr lang="en-US" sz="3200" b="1" dirty="0" smtClean="0">
                <a:solidFill>
                  <a:srgbClr val="FF0000"/>
                </a:solidFill>
                <a:latin typeface="Times New Roman" pitchFamily="18" charset="0"/>
                <a:cs typeface="Times New Roman" pitchFamily="18" charset="0"/>
              </a:rPr>
              <a:t>MỤC TIÊU</a:t>
            </a:r>
            <a:endParaRPr lang="en-US" sz="36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34636" y="990600"/>
            <a:ext cx="9178636" cy="5029200"/>
          </a:xfrm>
        </p:spPr>
        <p:txBody>
          <a:bodyPr/>
          <a:lstStyle/>
          <a:p>
            <a:pPr marL="0" indent="0">
              <a:buNone/>
            </a:pPr>
            <a:r>
              <a:rPr lang="vi-VN" dirty="0">
                <a:solidFill>
                  <a:srgbClr val="0033CC"/>
                </a:solidFill>
                <a:latin typeface="Times New Roman" pitchFamily="18" charset="0"/>
                <a:cs typeface="Times New Roman" pitchFamily="18" charset="0"/>
              </a:rPr>
              <a:t>– Nêu và giải thích được  nguyên  nhân  của  phong  trào  cải  cách  tôn giáo.</a:t>
            </a:r>
          </a:p>
          <a:p>
            <a:pPr marL="0" indent="0">
              <a:buNone/>
            </a:pPr>
            <a:r>
              <a:rPr lang="vi-VN" dirty="0">
                <a:solidFill>
                  <a:srgbClr val="0033CC"/>
                </a:solidFill>
                <a:latin typeface="Times New Roman" pitchFamily="18" charset="0"/>
                <a:cs typeface="Times New Roman" pitchFamily="18" charset="0"/>
              </a:rPr>
              <a:t>– Mô tả khái quát được  nội  dung  cơ  bản  của  các  cuộc  cải  cách tôn giáo.</a:t>
            </a:r>
          </a:p>
          <a:p>
            <a:pPr marL="0" indent="0">
              <a:buNone/>
            </a:pPr>
            <a:r>
              <a:rPr lang="vi-VN" dirty="0">
                <a:solidFill>
                  <a:srgbClr val="0033CC"/>
                </a:solidFill>
                <a:latin typeface="Times New Roman" pitchFamily="18" charset="0"/>
                <a:cs typeface="Times New Roman" pitchFamily="18" charset="0"/>
              </a:rPr>
              <a:t>– Nêu được tác động của cải cách tôn giáo đối với xã hội Tây Âu.</a:t>
            </a:r>
          </a:p>
          <a:p>
            <a:pPr marL="0" indent="0">
              <a:buNone/>
            </a:pPr>
            <a:endParaRPr lang="en-US" dirty="0" smtClean="0">
              <a:solidFill>
                <a:srgbClr val="0033CC"/>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1470507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990600"/>
          </a:xfrm>
        </p:spPr>
        <p:txBody>
          <a:bodyPr>
            <a:normAutofit fontScale="90000"/>
          </a:bodyPr>
          <a:lstStyle/>
          <a:p>
            <a:r>
              <a:rPr lang="en-US" sz="3600" b="1" dirty="0" err="1" smtClean="0">
                <a:solidFill>
                  <a:srgbClr val="FF0000"/>
                </a:solidFill>
                <a:latin typeface="Times New Roman" pitchFamily="18" charset="0"/>
                <a:cs typeface="Times New Roman" pitchFamily="18" charset="0"/>
              </a:rPr>
              <a:t>Tiết</a:t>
            </a:r>
            <a:r>
              <a:rPr lang="en-US" sz="3600" b="1" dirty="0" smtClean="0">
                <a:solidFill>
                  <a:srgbClr val="FF0000"/>
                </a:solidFill>
                <a:latin typeface="Times New Roman" pitchFamily="18" charset="0"/>
                <a:cs typeface="Times New Roman" pitchFamily="18" charset="0"/>
              </a:rPr>
              <a:t> 6-BÀI </a:t>
            </a:r>
            <a:r>
              <a:rPr lang="en-US" sz="3600" b="1" dirty="0">
                <a:solidFill>
                  <a:srgbClr val="FF0000"/>
                </a:solidFill>
                <a:latin typeface="Times New Roman" pitchFamily="18" charset="0"/>
                <a:cs typeface="Times New Roman" pitchFamily="18" charset="0"/>
              </a:rPr>
              <a:t>5. PHONG TRÀO CẢI CÁCH TÔN </a:t>
            </a:r>
            <a:r>
              <a:rPr lang="en-US" sz="3600" b="1" dirty="0" smtClean="0">
                <a:solidFill>
                  <a:srgbClr val="FF0000"/>
                </a:solidFill>
                <a:latin typeface="Times New Roman" pitchFamily="18" charset="0"/>
                <a:cs typeface="Times New Roman" pitchFamily="18" charset="0"/>
              </a:rPr>
              <a:t>GIÁO</a:t>
            </a:r>
            <a:endParaRPr lang="en-US" sz="36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990600"/>
            <a:ext cx="9144000" cy="4983163"/>
          </a:xfrm>
        </p:spPr>
        <p:txBody>
          <a:bodyPr>
            <a:normAutofit/>
          </a:bodyPr>
          <a:lstStyle/>
          <a:p>
            <a:pPr marL="0" indent="0">
              <a:buNone/>
            </a:pPr>
            <a:r>
              <a:rPr lang="en-US" b="1" dirty="0" smtClean="0">
                <a:solidFill>
                  <a:srgbClr val="FF0000"/>
                </a:solidFill>
                <a:latin typeface="Times New Roman" pitchFamily="18" charset="0"/>
                <a:cs typeface="Times New Roman" pitchFamily="18" charset="0"/>
              </a:rPr>
              <a:t>1. </a:t>
            </a:r>
            <a:r>
              <a:rPr lang="en-US" b="1" dirty="0" err="1" smtClean="0">
                <a:solidFill>
                  <a:srgbClr val="FF0000"/>
                </a:solidFill>
                <a:latin typeface="Times New Roman" pitchFamily="18" charset="0"/>
                <a:cs typeface="Times New Roman" pitchFamily="18" charset="0"/>
              </a:rPr>
              <a:t>Nguyên</a:t>
            </a:r>
            <a:r>
              <a:rPr lang="en-US" b="1" dirty="0" smtClean="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nhân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của</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phong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trào</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Cải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cách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tôn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giáo</a:t>
            </a:r>
            <a:r>
              <a:rPr lang="en-US" b="1" dirty="0">
                <a:solidFill>
                  <a:srgbClr val="FF0000"/>
                </a:solidFill>
                <a:latin typeface="Times New Roman" pitchFamily="18" charset="0"/>
                <a:cs typeface="Times New Roman" pitchFamily="18" charset="0"/>
              </a:rPr>
              <a:t> </a:t>
            </a:r>
            <a:endParaRPr lang="en-US" b="1" dirty="0"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443645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76200"/>
            <a:ext cx="9137073" cy="609600"/>
          </a:xfrm>
        </p:spPr>
        <p:txBody>
          <a:bodyPr>
            <a:noAutofit/>
          </a:bodyPr>
          <a:lstStyle/>
          <a:p>
            <a:r>
              <a:rPr lang="en-US" sz="3200" b="1" u="sng" dirty="0" smtClean="0">
                <a:solidFill>
                  <a:srgbClr val="FF0000"/>
                </a:solidFill>
                <a:latin typeface="Times New Roman" pitchFamily="18" charset="0"/>
                <a:cs typeface="Times New Roman" pitchFamily="18" charset="0"/>
              </a:rPr>
              <a:t>THẢO LUẬN NHÓM</a:t>
            </a:r>
            <a:endParaRPr lang="en-US" sz="3600" b="1" u="sng"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34636" y="990600"/>
            <a:ext cx="9178636" cy="838200"/>
          </a:xfrm>
        </p:spPr>
        <p:txBody>
          <a:bodyPr/>
          <a:lstStyle/>
          <a:p>
            <a:pPr marL="0" indent="0">
              <a:buNone/>
            </a:pPr>
            <a:r>
              <a:rPr lang="en-US" b="1" dirty="0" smtClean="0">
                <a:solidFill>
                  <a:srgbClr val="FF0000"/>
                </a:solidFill>
                <a:latin typeface="Times New Roman" pitchFamily="18" charset="0"/>
                <a:cs typeface="Times New Roman" pitchFamily="18" charset="0"/>
              </a:rPr>
              <a:t>1. </a:t>
            </a:r>
            <a:r>
              <a:rPr lang="en-US" b="1" dirty="0" err="1" smtClean="0">
                <a:solidFill>
                  <a:srgbClr val="FF0000"/>
                </a:solidFill>
                <a:latin typeface="Times New Roman" pitchFamily="18" charset="0"/>
                <a:cs typeface="Times New Roman" pitchFamily="18" charset="0"/>
              </a:rPr>
              <a:t>Vì</a:t>
            </a:r>
            <a:r>
              <a:rPr lang="en-US" b="1" dirty="0" smtClean="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sao</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xuất</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hiện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phong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trào</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Cải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cách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tôn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giáo</a:t>
            </a:r>
            <a:r>
              <a:rPr lang="en-US" b="1" dirty="0" smtClean="0">
                <a:solidFill>
                  <a:srgbClr val="FF0000"/>
                </a:solidFill>
                <a:latin typeface="Times New Roman" pitchFamily="18" charset="0"/>
                <a:cs typeface="Times New Roman" pitchFamily="18" charset="0"/>
              </a:rPr>
              <a:t>?</a:t>
            </a:r>
            <a:endParaRPr lang="en-US" dirty="0" smtClean="0">
              <a:solidFill>
                <a:srgbClr val="FF0000"/>
              </a:solidFill>
              <a:latin typeface="Times New Roman" pitchFamily="18" charset="0"/>
              <a:cs typeface="Times New Roman" pitchFamily="18" charset="0"/>
            </a:endParaRPr>
          </a:p>
          <a:p>
            <a:endParaRPr lang="en-US" dirty="0" smtClean="0"/>
          </a:p>
          <a:p>
            <a:endParaRPr lang="en-US" dirty="0"/>
          </a:p>
          <a:p>
            <a:endParaRPr lang="en-US" dirty="0"/>
          </a:p>
        </p:txBody>
      </p:sp>
      <p:sp>
        <p:nvSpPr>
          <p:cNvPr id="4" name="Nơi giữ chỗ cho Nội dung 2"/>
          <p:cNvSpPr txBox="1">
            <a:spLocks/>
          </p:cNvSpPr>
          <p:nvPr/>
        </p:nvSpPr>
        <p:spPr>
          <a:xfrm>
            <a:off x="-10886" y="1752600"/>
            <a:ext cx="9178636" cy="182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smtClean="0">
                <a:solidFill>
                  <a:srgbClr val="FF0000"/>
                </a:solidFill>
                <a:latin typeface="Times New Roman" pitchFamily="18" charset="0"/>
                <a:cs typeface="Times New Roman" pitchFamily="18" charset="0"/>
              </a:rPr>
              <a:t>2. </a:t>
            </a:r>
            <a:r>
              <a:rPr lang="en-US" b="1" dirty="0" err="1" smtClean="0">
                <a:solidFill>
                  <a:srgbClr val="FF0000"/>
                </a:solidFill>
                <a:latin typeface="Times New Roman" pitchFamily="18" charset="0"/>
                <a:cs typeface="Times New Roman" pitchFamily="18" charset="0"/>
              </a:rPr>
              <a:t>Tại</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sao</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việc</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nhà</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thờ</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bán</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thẻ</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miễn</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tội</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lại</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châm</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ngòi</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cho</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phong</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trào</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Cải</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cách</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tôn</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giáo</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bùng</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nổ</a:t>
            </a:r>
            <a:r>
              <a:rPr lang="en-US" b="1" dirty="0" smtClean="0">
                <a:solidFill>
                  <a:srgbClr val="FF0000"/>
                </a:solidFill>
                <a:latin typeface="Times New Roman" pitchFamily="18" charset="0"/>
                <a:cs typeface="Times New Roman" pitchFamily="18" charset="0"/>
              </a:rPr>
              <a:t>?</a:t>
            </a:r>
          </a:p>
          <a:p>
            <a:pPr marL="0" indent="0">
              <a:buFont typeface="Arial" pitchFamily="34" charset="0"/>
              <a:buNone/>
            </a:pPr>
            <a:endParaRPr lang="en-US" dirty="0" smtClean="0">
              <a:solidFill>
                <a:srgbClr val="FF0000"/>
              </a:solidFill>
              <a:latin typeface="Times New Roman" pitchFamily="18" charset="0"/>
              <a:cs typeface="Times New Roman" pitchFamily="18" charset="0"/>
            </a:endParaRPr>
          </a:p>
          <a:p>
            <a:endParaRPr lang="en-US" dirty="0" smtClean="0"/>
          </a:p>
          <a:p>
            <a:endParaRPr lang="en-US" dirty="0" smtClean="0"/>
          </a:p>
          <a:p>
            <a:endParaRPr lang="en-US" dirty="0"/>
          </a:p>
        </p:txBody>
      </p:sp>
    </p:spTree>
    <p:extLst>
      <p:ext uri="{BB962C8B-B14F-4D97-AF65-F5344CB8AC3E}">
        <p14:creationId xmlns:p14="http://schemas.microsoft.com/office/powerpoint/2010/main" val="1442063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534</TotalTime>
  <Words>2102</Words>
  <Application>Microsoft Office PowerPoint</Application>
  <PresentationFormat>On-screen Show (4:3)</PresentationFormat>
  <Paragraphs>186</Paragraphs>
  <Slides>35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Times New Roman</vt:lpstr>
      <vt:lpstr>Office Theme</vt:lpstr>
      <vt:lpstr>PowerPoint Presentation</vt:lpstr>
      <vt:lpstr>K</vt:lpstr>
      <vt:lpstr>K</vt:lpstr>
      <vt:lpstr>K</vt:lpstr>
      <vt:lpstr>K</vt:lpstr>
      <vt:lpstr>Tiết 6-BÀI 5. PHONG TRÀO CẢI CÁCH TÔN GIÁO</vt:lpstr>
      <vt:lpstr>MỤC TIÊU</vt:lpstr>
      <vt:lpstr>Tiết 6-BÀI 5. PHONG TRÀO CẢI CÁCH TÔN GIÁO</vt:lpstr>
      <vt:lpstr>THẢO LUẬN NHÓM</vt:lpstr>
      <vt:lpstr>PowerPoint Presentation</vt:lpstr>
      <vt:lpstr>PowerPoint Presentation</vt:lpstr>
      <vt:lpstr>K</vt:lpstr>
      <vt:lpstr>BÀI 5. PHONG TRÀO CẢI CÁCH TÔN GIÁO</vt:lpstr>
      <vt:lpstr>BÀI 5. PHONG TRÀO CẢI CÁCH TÔN GIÁO</vt:lpstr>
      <vt:lpstr>K</vt:lpstr>
      <vt:lpstr>TƯ LIỆU</vt:lpstr>
      <vt:lpstr>K</vt:lpstr>
      <vt:lpstr>K</vt:lpstr>
      <vt:lpstr>THẢO LUẬN NHÓM</vt:lpstr>
      <vt:lpstr>PowerPoint Presentation</vt:lpstr>
      <vt:lpstr>PowerPoint Presentation</vt:lpstr>
      <vt:lpstr>PowerPoint Presentation</vt:lpstr>
      <vt:lpstr>K</vt:lpstr>
      <vt:lpstr>BÀI 5. PHONG TRÀO CẢI CÁCH TÔN GIÁO</vt:lpstr>
      <vt:lpstr>PowerPoint Presentation</vt:lpstr>
      <vt:lpstr>PowerPoint Presentation</vt:lpstr>
      <vt:lpstr>LUYỆN TẬP</vt:lpstr>
      <vt:lpstr>LUYỆN TẬP</vt:lpstr>
      <vt:lpstr>LUYỆN TẬP</vt:lpstr>
      <vt:lpstr>LUYỆN TẬP</vt:lpstr>
      <vt:lpstr>LUYỆN TẬP</vt:lpstr>
      <vt:lpstr>LUYỆN TẬP</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ĐỊA LÍ 9</dc:title>
  <dc:creator>MyComputer</dc:creator>
  <cp:lastModifiedBy>21AK22</cp:lastModifiedBy>
  <cp:revision>282</cp:revision>
  <dcterms:created xsi:type="dcterms:W3CDTF">2006-08-16T00:00:00Z</dcterms:created>
  <dcterms:modified xsi:type="dcterms:W3CDTF">2024-10-15T01:01:05Z</dcterms:modified>
</cp:coreProperties>
</file>