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2" r:id="rId2"/>
    <p:sldId id="316" r:id="rId3"/>
    <p:sldId id="320" r:id="rId4"/>
    <p:sldId id="321" r:id="rId5"/>
    <p:sldId id="310" r:id="rId6"/>
    <p:sldId id="294" r:id="rId7"/>
    <p:sldId id="313" r:id="rId8"/>
    <p:sldId id="317" r:id="rId9"/>
    <p:sldId id="335" r:id="rId10"/>
    <p:sldId id="318" r:id="rId11"/>
    <p:sldId id="311" r:id="rId12"/>
    <p:sldId id="325" r:id="rId13"/>
    <p:sldId id="324" r:id="rId14"/>
    <p:sldId id="314" r:id="rId15"/>
    <p:sldId id="327" r:id="rId16"/>
    <p:sldId id="323" r:id="rId17"/>
    <p:sldId id="334" r:id="rId18"/>
    <p:sldId id="326" r:id="rId19"/>
    <p:sldId id="337" r:id="rId20"/>
    <p:sldId id="330" r:id="rId21"/>
    <p:sldId id="331" r:id="rId22"/>
    <p:sldId id="332" r:id="rId23"/>
    <p:sldId id="322" r:id="rId24"/>
    <p:sldId id="33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75" autoAdjust="0"/>
    <p:restoredTop sz="94660"/>
  </p:normalViewPr>
  <p:slideViewPr>
    <p:cSldViewPr>
      <p:cViewPr varScale="1">
        <p:scale>
          <a:sx n="69" d="100"/>
          <a:sy n="69" d="100"/>
        </p:scale>
        <p:origin x="131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0" y="6341707"/>
            <a:ext cx="3653564" cy="523220"/>
          </a:xfrm>
          <a:prstGeom prst="rect">
            <a:avLst/>
          </a:prstGeom>
          <a:noFill/>
        </p:spPr>
        <p:txBody>
          <a:bodyPr wrap="none" rtlCol="0">
            <a:spAutoFit/>
          </a:bodyPr>
          <a:lstStyle/>
          <a:p>
            <a:r>
              <a:rPr lang="en-US" sz="2800" b="1" dirty="0" err="1" smtClean="0">
                <a:solidFill>
                  <a:srgbClr val="FF0000"/>
                </a:solidFill>
                <a:latin typeface="Times New Roman" pitchFamily="18" charset="0"/>
                <a:cs typeface="Times New Roman" pitchFamily="18" charset="0"/>
              </a:rPr>
              <a:t>Đan-tê-Người</a:t>
            </a:r>
            <a:r>
              <a:rPr lang="en-US" sz="2800" b="1" dirty="0" smtClean="0">
                <a:solidFill>
                  <a:srgbClr val="FF0000"/>
                </a:solidFill>
                <a:latin typeface="Times New Roman" pitchFamily="18" charset="0"/>
                <a:cs typeface="Times New Roman" pitchFamily="18" charset="0"/>
              </a:rPr>
              <a:t>  I-ta-li-a</a:t>
            </a:r>
            <a:endParaRPr lang="en-US" sz="2800" b="1" dirty="0">
              <a:solidFill>
                <a:srgbClr val="FF0000"/>
              </a:solidFill>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200" y="-228600"/>
            <a:ext cx="6477000"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7816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143000"/>
          </a:xfrm>
        </p:spPr>
        <p:txBody>
          <a:bodyPr>
            <a:normAutofit/>
          </a:bodyPr>
          <a:lstStyle/>
          <a:p>
            <a:r>
              <a:rPr lang="en-US" sz="3200" b="1" dirty="0" smtClean="0">
                <a:solidFill>
                  <a:srgbClr val="FF0000"/>
                </a:solidFill>
                <a:latin typeface="Times New Roman" pitchFamily="18" charset="0"/>
                <a:cs typeface="Times New Roman" pitchFamily="18" charset="0"/>
              </a:rPr>
              <a:t>K</a:t>
            </a:r>
            <a:endParaRPr lang="en-US" sz="3200" b="1" dirty="0">
              <a:solidFill>
                <a:srgbClr val="FF0000"/>
              </a:solidFill>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76199"/>
            <a:ext cx="10210799" cy="6324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êu đề 1"/>
          <p:cNvSpPr txBox="1">
            <a:spLocks/>
          </p:cNvSpPr>
          <p:nvPr/>
        </p:nvSpPr>
        <p:spPr>
          <a:xfrm>
            <a:off x="-7257" y="6248400"/>
            <a:ext cx="9144000" cy="762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err="1" smtClean="0">
                <a:solidFill>
                  <a:srgbClr val="FF0000"/>
                </a:solidFill>
                <a:latin typeface="Times New Roman" pitchFamily="18" charset="0"/>
                <a:cs typeface="Times New Roman" pitchFamily="18" charset="0"/>
              </a:rPr>
              <a:t>Đổi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tiền</a:t>
            </a:r>
            <a:r>
              <a:rPr lang="en-US" sz="3200" b="1" dirty="0" smtClean="0">
                <a:solidFill>
                  <a:srgbClr val="FF0000"/>
                </a:solidFill>
                <a:latin typeface="Times New Roman" pitchFamily="18" charset="0"/>
                <a:cs typeface="Times New Roman" pitchFamily="18" charset="0"/>
              </a:rPr>
              <a:t> ở </a:t>
            </a:r>
            <a:r>
              <a:rPr lang="en-US" sz="3200" b="1" dirty="0" err="1" smtClean="0">
                <a:solidFill>
                  <a:srgbClr val="FF0000"/>
                </a:solidFill>
                <a:latin typeface="Times New Roman" pitchFamily="18" charset="0"/>
                <a:cs typeface="Times New Roman" pitchFamily="18" charset="0"/>
              </a:rPr>
              <a:t>thành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thị</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trung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đại</a:t>
            </a:r>
            <a:endParaRPr lang="en-US"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08792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u="sng" dirty="0" smtClean="0">
                <a:solidFill>
                  <a:srgbClr val="FF0000"/>
                </a:solidFill>
                <a:latin typeface="Times New Roman" pitchFamily="18" charset="0"/>
                <a:cs typeface="Times New Roman" pitchFamily="18" charset="0"/>
              </a:rPr>
              <a:t>THẢO LUẬN NHÓ</a:t>
            </a:r>
            <a:r>
              <a:rPr lang="en-US" sz="3200" b="1" dirty="0" smtClean="0">
                <a:solidFill>
                  <a:srgbClr val="FF0000"/>
                </a:solidFill>
                <a:latin typeface="Times New Roman" pitchFamily="18" charset="0"/>
                <a:cs typeface="Times New Roman" pitchFamily="18" charset="0"/>
              </a:rPr>
              <a:t>M</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7257" y="762000"/>
            <a:ext cx="9178636" cy="1219200"/>
          </a:xfrm>
        </p:spPr>
        <p:txBody>
          <a:bodyPr>
            <a:normAutofit/>
          </a:bodyPr>
          <a:lstStyle/>
          <a:p>
            <a:pPr marL="0" indent="0">
              <a:buNone/>
            </a:pPr>
            <a:r>
              <a:rPr lang="en-US" b="1" dirty="0" smtClean="0">
                <a:solidFill>
                  <a:srgbClr val="FF0000"/>
                </a:solidFill>
                <a:latin typeface="Times New Roman" pitchFamily="18" charset="0"/>
                <a:cs typeface="Times New Roman" pitchFamily="18" charset="0"/>
              </a:rPr>
              <a:t>1.</a:t>
            </a:r>
            <a:r>
              <a:rPr lang="vi-VN" b="1" dirty="0" smtClean="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Trình bày những biến đổi quan trọng về kinh tế ở Tây Âu thế kỉ XIII - XVI.</a:t>
            </a:r>
          </a:p>
          <a:p>
            <a:pPr marL="0" indent="0">
              <a:buNone/>
            </a:pPr>
            <a:endParaRPr lang="en-US"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
        <p:nvSpPr>
          <p:cNvPr id="4" name="Nơi giữ chỗ cho Nội dung 2"/>
          <p:cNvSpPr txBox="1">
            <a:spLocks/>
          </p:cNvSpPr>
          <p:nvPr/>
        </p:nvSpPr>
        <p:spPr>
          <a:xfrm>
            <a:off x="25400" y="2057400"/>
            <a:ext cx="9178636" cy="171268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b="1" dirty="0" smtClean="0">
                <a:solidFill>
                  <a:srgbClr val="FF0000"/>
                </a:solidFill>
                <a:latin typeface="Times New Roman" pitchFamily="18" charset="0"/>
                <a:cs typeface="Times New Roman" pitchFamily="18" charset="0"/>
              </a:rPr>
              <a:t>2. </a:t>
            </a:r>
            <a:r>
              <a:rPr lang="vi-VN" b="1" dirty="0" smtClean="0">
                <a:solidFill>
                  <a:srgbClr val="FF0000"/>
                </a:solidFill>
                <a:latin typeface="Times New Roman" pitchFamily="18" charset="0"/>
                <a:cs typeface="Times New Roman" pitchFamily="18" charset="0"/>
              </a:rPr>
              <a:t>Cho biết những tầng lớp mới nào xuất hiện trong xã hội</a:t>
            </a:r>
            <a:r>
              <a:rPr lang="en-US" b="1" dirty="0" smtClean="0">
                <a:solidFill>
                  <a:srgbClr val="FF0000"/>
                </a:solidFill>
                <a:latin typeface="Times New Roman" pitchFamily="18" charset="0"/>
                <a:cs typeface="Times New Roman" pitchFamily="18" charset="0"/>
              </a:rPr>
              <a:t>?</a:t>
            </a:r>
            <a:r>
              <a:rPr lang="vi-VN" b="1" dirty="0" smtClean="0">
                <a:solidFill>
                  <a:srgbClr val="FF0000"/>
                </a:solidFill>
                <a:latin typeface="Times New Roman" pitchFamily="18" charset="0"/>
                <a:cs typeface="Times New Roman" pitchFamily="18" charset="0"/>
              </a:rPr>
              <a:t> Tại sao họ lại có nhu cầu xây dựng một hệ tư tưởng và văn hoá mới?</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1442063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37073" cy="457200"/>
          </a:xfrm>
        </p:spPr>
        <p:txBody>
          <a:bodyPr>
            <a:noAutofit/>
          </a:bodyPr>
          <a:lstStyle/>
          <a:p>
            <a:r>
              <a:rPr lang="en-US" sz="3200" b="1" dirty="0" smtClean="0">
                <a:solidFill>
                  <a:srgbClr val="FF0000"/>
                </a:solidFill>
                <a:latin typeface="Times New Roman" pitchFamily="18" charset="0"/>
                <a:cs typeface="Times New Roman" pitchFamily="18" charset="0"/>
              </a:rPr>
              <a:t>THẢO LUẬN NHÓM</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533400"/>
            <a:ext cx="9178636" cy="6477000"/>
          </a:xfrm>
        </p:spPr>
        <p:txBody>
          <a:bodyPr>
            <a:normAutofit/>
          </a:bodyPr>
          <a:lstStyle/>
          <a:p>
            <a:pPr marL="0" indent="0">
              <a:buNone/>
            </a:pPr>
            <a:r>
              <a:rPr lang="en-US" b="1" dirty="0" smtClean="0">
                <a:solidFill>
                  <a:srgbClr val="FF0000"/>
                </a:solidFill>
                <a:latin typeface="Times New Roman" pitchFamily="18" charset="0"/>
                <a:cs typeface="Times New Roman" pitchFamily="18" charset="0"/>
              </a:rPr>
              <a:t>1.</a:t>
            </a:r>
            <a:r>
              <a:rPr lang="vi-VN" b="1" dirty="0" smtClean="0">
                <a:solidFill>
                  <a:srgbClr val="FF0000"/>
                </a:solidFill>
                <a:latin typeface="Times New Roman" pitchFamily="18" charset="0"/>
                <a:cs typeface="Times New Roman" pitchFamily="18" charset="0"/>
              </a:rPr>
              <a:t> Trình </a:t>
            </a:r>
            <a:r>
              <a:rPr lang="vi-VN" b="1" dirty="0">
                <a:solidFill>
                  <a:srgbClr val="FF0000"/>
                </a:solidFill>
                <a:latin typeface="Times New Roman" pitchFamily="18" charset="0"/>
                <a:cs typeface="Times New Roman" pitchFamily="18" charset="0"/>
              </a:rPr>
              <a:t>bày những biến đổi quan trọng về kinh tế ở Tây Âu thế kỉ XIII - XVI</a:t>
            </a:r>
            <a:r>
              <a:rPr lang="vi-VN" b="1" dirty="0" smtClean="0">
                <a:solidFill>
                  <a:srgbClr val="FF0000"/>
                </a:solidFill>
                <a:latin typeface="Times New Roman" pitchFamily="18" charset="0"/>
                <a:cs typeface="Times New Roman" pitchFamily="18" charset="0"/>
              </a:rPr>
              <a:t>.</a:t>
            </a:r>
            <a:endParaRPr lang="en-US" b="1" dirty="0" smtClean="0">
              <a:solidFill>
                <a:srgbClr val="FF0000"/>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 Từ </a:t>
            </a:r>
            <a:r>
              <a:rPr lang="vi-VN" sz="3600" dirty="0">
                <a:solidFill>
                  <a:srgbClr val="0033CC"/>
                </a:solidFill>
                <a:latin typeface="Times New Roman" pitchFamily="18" charset="0"/>
                <a:cs typeface="Times New Roman" pitchFamily="18" charset="0"/>
              </a:rPr>
              <a:t>thế kỉ XIII, thành thị có vai trò là những trung tâm kinh tế quan trọng nhất của Tây Âu.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 </a:t>
            </a:r>
            <a:r>
              <a:rPr lang="vi-VN" sz="3600" dirty="0">
                <a:solidFill>
                  <a:srgbClr val="0033CC"/>
                </a:solidFill>
                <a:latin typeface="Times New Roman" pitchFamily="18" charset="0"/>
                <a:cs typeface="Times New Roman" pitchFamily="18" charset="0"/>
              </a:rPr>
              <a:t>Nhiều xưởng sản xuất với quy mô lớn, các công ty thương mại xuất hiện tập trung chủ yếu ở thành thị.</a:t>
            </a:r>
          </a:p>
          <a:p>
            <a:pPr marL="0" indent="0">
              <a:buNone/>
            </a:pPr>
            <a:r>
              <a:rPr lang="vi-VN" sz="3600" dirty="0">
                <a:solidFill>
                  <a:srgbClr val="0033CC"/>
                </a:solidFill>
                <a:latin typeface="Times New Roman" pitchFamily="18" charset="0"/>
                <a:cs typeface="Times New Roman" pitchFamily="18" charset="0"/>
              </a:rPr>
              <a:t>+ Mầm mống quan hệ sản xuất tư bản chủ nghĩa dần dần xuất hiện.</a:t>
            </a:r>
          </a:p>
          <a:p>
            <a:pPr marL="0" indent="0">
              <a:buNone/>
            </a:pPr>
            <a:endParaRPr lang="vi-VN" sz="2800" b="1" dirty="0">
              <a:solidFill>
                <a:srgbClr val="FF0000"/>
              </a:solidFill>
              <a:latin typeface="Times New Roman" pitchFamily="18" charset="0"/>
              <a:cs typeface="Times New Roman" pitchFamily="18" charset="0"/>
            </a:endParaRPr>
          </a:p>
          <a:p>
            <a:pPr marL="0" indent="0">
              <a:buNone/>
            </a:pPr>
            <a:endParaRPr lang="en-US"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45340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37073" cy="457200"/>
          </a:xfrm>
        </p:spPr>
        <p:txBody>
          <a:bodyPr>
            <a:noAutofit/>
          </a:bodyPr>
          <a:lstStyle/>
          <a:p>
            <a:r>
              <a:rPr lang="en-US" sz="3200" b="1" dirty="0" smtClean="0">
                <a:solidFill>
                  <a:srgbClr val="FF0000"/>
                </a:solidFill>
                <a:latin typeface="Times New Roman" pitchFamily="18" charset="0"/>
                <a:cs typeface="Times New Roman" pitchFamily="18" charset="0"/>
              </a:rPr>
              <a:t>THẢO LUẬN NHÓM</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533400"/>
            <a:ext cx="9178636" cy="6324600"/>
          </a:xfrm>
        </p:spPr>
        <p:txBody>
          <a:bodyPr>
            <a:normAutofit/>
          </a:bodyPr>
          <a:lstStyle/>
          <a:p>
            <a:pPr marL="0" indent="0">
              <a:buNone/>
            </a:pPr>
            <a:r>
              <a:rPr lang="en-US" sz="2800" b="1" dirty="0" smtClean="0">
                <a:solidFill>
                  <a:srgbClr val="FF0000"/>
                </a:solidFill>
                <a:latin typeface="Times New Roman" pitchFamily="18" charset="0"/>
                <a:cs typeface="Times New Roman" pitchFamily="18" charset="0"/>
              </a:rPr>
              <a:t>2. </a:t>
            </a:r>
            <a:r>
              <a:rPr lang="vi-VN" sz="2800" b="1" dirty="0" smtClean="0">
                <a:solidFill>
                  <a:srgbClr val="FF0000"/>
                </a:solidFill>
                <a:latin typeface="Times New Roman" pitchFamily="18" charset="0"/>
                <a:cs typeface="Times New Roman" pitchFamily="18" charset="0"/>
              </a:rPr>
              <a:t>Cho biết những tầng lớp mới nào xuất hiện trong xã hội</a:t>
            </a:r>
            <a:r>
              <a:rPr lang="en-US" sz="2800" b="1" dirty="0" smtClean="0">
                <a:solidFill>
                  <a:srgbClr val="FF0000"/>
                </a:solidFill>
                <a:latin typeface="Times New Roman" pitchFamily="18" charset="0"/>
                <a:cs typeface="Times New Roman" pitchFamily="18" charset="0"/>
              </a:rPr>
              <a:t>?</a:t>
            </a:r>
            <a:r>
              <a:rPr lang="vi-VN" sz="2800" b="1" dirty="0" smtClean="0">
                <a:solidFill>
                  <a:srgbClr val="FF0000"/>
                </a:solidFill>
                <a:latin typeface="Times New Roman" pitchFamily="18" charset="0"/>
                <a:cs typeface="Times New Roman" pitchFamily="18" charset="0"/>
              </a:rPr>
              <a:t> Tại sao họ lại có nhu cầu xây dựng một hệ tư tưởng và văn hoá mới?</a:t>
            </a:r>
            <a:endParaRPr lang="en-US" sz="2800" b="1" dirty="0">
              <a:solidFill>
                <a:srgbClr val="FF0000"/>
              </a:solidFill>
              <a:latin typeface="Times New Roman" pitchFamily="18" charset="0"/>
              <a:cs typeface="Times New Roman" pitchFamily="18" charset="0"/>
            </a:endParaRPr>
          </a:p>
          <a:p>
            <a:pPr marL="0" indent="0">
              <a:buNone/>
            </a:pPr>
            <a:r>
              <a:rPr lang="en-US" dirty="0" smtClean="0">
                <a:solidFill>
                  <a:srgbClr val="0033CC"/>
                </a:solidFill>
                <a:latin typeface="Times New Roman" pitchFamily="18" charset="0"/>
                <a:cs typeface="Times New Roman" pitchFamily="18" charset="0"/>
              </a:rPr>
              <a:t>- T</a:t>
            </a:r>
            <a:r>
              <a:rPr lang="vi-VN" dirty="0" smtClean="0">
                <a:solidFill>
                  <a:srgbClr val="0033CC"/>
                </a:solidFill>
                <a:latin typeface="Times New Roman" pitchFamily="18" charset="0"/>
                <a:cs typeface="Times New Roman" pitchFamily="18" charset="0"/>
              </a:rPr>
              <a:t>ầng lớp</a:t>
            </a:r>
            <a:r>
              <a:rPr lang="en-US" dirty="0" smtClean="0">
                <a:solidFill>
                  <a:srgbClr val="0033CC"/>
                </a:solidFill>
                <a:latin typeface="Times New Roman" pitchFamily="18" charset="0"/>
                <a:cs typeface="Times New Roman" pitchFamily="18" charset="0"/>
              </a:rPr>
              <a:t> </a:t>
            </a:r>
            <a:r>
              <a:rPr lang="vi-VN" dirty="0" smtClean="0">
                <a:solidFill>
                  <a:srgbClr val="0033CC"/>
                </a:solidFill>
                <a:latin typeface="Times New Roman" pitchFamily="18" charset="0"/>
                <a:cs typeface="Times New Roman" pitchFamily="18" charset="0"/>
              </a:rPr>
              <a:t>xuất </a:t>
            </a:r>
            <a:r>
              <a:rPr lang="vi-VN" dirty="0">
                <a:solidFill>
                  <a:srgbClr val="0033CC"/>
                </a:solidFill>
                <a:latin typeface="Times New Roman" pitchFamily="18" charset="0"/>
                <a:cs typeface="Times New Roman" pitchFamily="18" charset="0"/>
              </a:rPr>
              <a:t>hiện </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chủ</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xưởng</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thương</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gia</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chủ</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ngân</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hàng</a:t>
            </a:r>
            <a:endParaRPr lang="en-US" dirty="0" smtClean="0">
              <a:solidFill>
                <a:srgbClr val="0033CC"/>
              </a:solidFill>
              <a:latin typeface="Times New Roman" pitchFamily="18" charset="0"/>
              <a:cs typeface="Times New Roman" pitchFamily="18" charset="0"/>
            </a:endParaRPr>
          </a:p>
          <a:p>
            <a:pPr marL="0" indent="0">
              <a:buNone/>
            </a:pPr>
            <a:r>
              <a:rPr lang="en-US" dirty="0" smtClean="0">
                <a:solidFill>
                  <a:srgbClr val="0033CC"/>
                </a:solidFill>
                <a:latin typeface="Times New Roman" pitchFamily="18" charset="0"/>
                <a:cs typeface="Times New Roman" pitchFamily="18" charset="0"/>
              </a:rPr>
              <a:t>- H</a:t>
            </a:r>
            <a:r>
              <a:rPr lang="vi-VN" dirty="0" smtClean="0">
                <a:solidFill>
                  <a:srgbClr val="0033CC"/>
                </a:solidFill>
                <a:latin typeface="Times New Roman" pitchFamily="18" charset="0"/>
                <a:cs typeface="Times New Roman" pitchFamily="18" charset="0"/>
              </a:rPr>
              <a:t>ọ có </a:t>
            </a:r>
            <a:r>
              <a:rPr lang="vi-VN" dirty="0">
                <a:solidFill>
                  <a:srgbClr val="0033CC"/>
                </a:solidFill>
                <a:latin typeface="Times New Roman" pitchFamily="18" charset="0"/>
                <a:cs typeface="Times New Roman" pitchFamily="18" charset="0"/>
              </a:rPr>
              <a:t>nhu cầu xây dựng một hệ tư tưởng và văn hoá </a:t>
            </a:r>
            <a:r>
              <a:rPr lang="vi-VN" dirty="0" smtClean="0">
                <a:solidFill>
                  <a:srgbClr val="0033CC"/>
                </a:solidFill>
                <a:latin typeface="Times New Roman" pitchFamily="18" charset="0"/>
                <a:cs typeface="Times New Roman" pitchFamily="18" charset="0"/>
              </a:rPr>
              <a:t>mới</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vì</a:t>
            </a:r>
            <a:r>
              <a:rPr lang="en-US" dirty="0" smtClean="0">
                <a:solidFill>
                  <a:srgbClr val="0033CC"/>
                </a:solidFill>
                <a:latin typeface="Times New Roman" pitchFamily="18" charset="0"/>
                <a:cs typeface="Times New Roman" pitchFamily="18" charset="0"/>
              </a:rPr>
              <a:t> : </a:t>
            </a:r>
            <a:r>
              <a:rPr lang="en-US" dirty="0" err="1" smtClean="0">
                <a:solidFill>
                  <a:srgbClr val="0033CC"/>
                </a:solidFill>
                <a:latin typeface="Times New Roman" pitchFamily="18" charset="0"/>
                <a:cs typeface="Times New Roman" pitchFamily="18" charset="0"/>
              </a:rPr>
              <a:t>họ</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vừa</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giàu</a:t>
            </a:r>
            <a:r>
              <a:rPr lang="en-US" dirty="0" smtClean="0">
                <a:solidFill>
                  <a:srgbClr val="0033CC"/>
                </a:solidFill>
                <a:latin typeface="Times New Roman" pitchFamily="18" charset="0"/>
                <a:cs typeface="Times New Roman" pitchFamily="18" charset="0"/>
              </a:rPr>
              <a:t> </a:t>
            </a:r>
            <a:r>
              <a:rPr lang="vi-VN" dirty="0" smtClean="0">
                <a:solidFill>
                  <a:srgbClr val="0033CC"/>
                </a:solidFill>
                <a:latin typeface="Times New Roman" pitchFamily="18" charset="0"/>
                <a:cs typeface="Times New Roman" pitchFamily="18" charset="0"/>
              </a:rPr>
              <a:t>có</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vừa</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có</a:t>
            </a: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thế lực nhưng lại chưa có địa vị xã hội tương xứng,  do đó họ ủng hộ và bảo trợ cho những tư tưởng mới trong các lĩnh vực khoa học, văn học và nghệ </a:t>
            </a:r>
            <a:r>
              <a:rPr lang="vi-VN" dirty="0" smtClean="0">
                <a:solidFill>
                  <a:srgbClr val="0033CC"/>
                </a:solidFill>
                <a:latin typeface="Times New Roman" pitchFamily="18" charset="0"/>
                <a:cs typeface="Times New Roman" pitchFamily="18" charset="0"/>
              </a:rPr>
              <a:t>thuật</a:t>
            </a:r>
            <a:r>
              <a:rPr lang="en-US" dirty="0" smtClean="0">
                <a:solidFill>
                  <a:srgbClr val="0033CC"/>
                </a:solidFill>
                <a:latin typeface="Times New Roman" pitchFamily="18" charset="0"/>
                <a:cs typeface="Times New Roman" pitchFamily="18" charset="0"/>
              </a:rPr>
              <a:t>,</a:t>
            </a:r>
            <a:r>
              <a:rPr lang="vi-VN" dirty="0">
                <a:solidFill>
                  <a:srgbClr val="0033CC"/>
                </a:solidFill>
                <a:latin typeface="Times New Roman" pitchFamily="18" charset="0"/>
                <a:cs typeface="Times New Roman" pitchFamily="18" charset="0"/>
              </a:rPr>
              <a:t> dẫn đến sự ra đời của phong trào văn hoá mới gọi là </a:t>
            </a:r>
            <a:r>
              <a:rPr lang="vi-VN" b="1" dirty="0">
                <a:solidFill>
                  <a:srgbClr val="0033CC"/>
                </a:solidFill>
                <a:latin typeface="Times New Roman" pitchFamily="18" charset="0"/>
                <a:cs typeface="Times New Roman" pitchFamily="18" charset="0"/>
              </a:rPr>
              <a:t>phong trào </a:t>
            </a:r>
            <a:r>
              <a:rPr lang="en-US" b="1" dirty="0">
                <a:solidFill>
                  <a:srgbClr val="0033CC"/>
                </a:solidFill>
                <a:latin typeface="Times New Roman" pitchFamily="18" charset="0"/>
                <a:cs typeface="Times New Roman" pitchFamily="18" charset="0"/>
              </a:rPr>
              <a:t>V</a:t>
            </a:r>
            <a:r>
              <a:rPr lang="vi-VN" b="1" dirty="0">
                <a:solidFill>
                  <a:srgbClr val="0033CC"/>
                </a:solidFill>
                <a:latin typeface="Times New Roman" pitchFamily="18" charset="0"/>
                <a:cs typeface="Times New Roman" pitchFamily="18" charset="0"/>
              </a:rPr>
              <a:t>ăn hoá Phục hưng. </a:t>
            </a:r>
            <a:r>
              <a:rPr lang="en-US" dirty="0" smtClean="0">
                <a:solidFill>
                  <a:srgbClr val="0033CC"/>
                </a:solidFill>
                <a:latin typeface="Times New Roman" pitchFamily="18" charset="0"/>
                <a:cs typeface="Times New Roman" pitchFamily="18" charset="0"/>
              </a:rPr>
              <a:t> </a:t>
            </a:r>
            <a:endParaRPr lang="vi-VN" sz="2800" b="1" dirty="0" smtClean="0">
              <a:solidFill>
                <a:srgbClr val="0033CC"/>
              </a:solidFill>
              <a:latin typeface="Times New Roman" pitchFamily="18" charset="0"/>
              <a:cs typeface="Times New Roman" pitchFamily="18" charset="0"/>
            </a:endParaRPr>
          </a:p>
          <a:p>
            <a:pPr marL="0" indent="0">
              <a:buNone/>
            </a:pPr>
            <a:endParaRPr lang="en-US"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3507300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228600"/>
            <a:ext cx="9144000" cy="381000"/>
          </a:xfrm>
        </p:spPr>
        <p:txBody>
          <a:bodyPr>
            <a:normAutofit fontScale="90000"/>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4. VĂN HÓA PHỤC HƯNG</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76200" y="762000"/>
            <a:ext cx="9144000" cy="6477000"/>
          </a:xfrm>
        </p:spPr>
        <p:txBody>
          <a:bodyPr>
            <a:noAutofit/>
          </a:bodyPr>
          <a:lstStyle/>
          <a:p>
            <a:pPr marL="0" indent="0">
              <a:buNone/>
            </a:pPr>
            <a:r>
              <a:rPr lang="vi-VN" sz="2800" b="1" dirty="0" smtClean="0">
                <a:solidFill>
                  <a:srgbClr val="FF0000"/>
                </a:solidFill>
                <a:latin typeface="Times New Roman" pitchFamily="18" charset="0"/>
                <a:cs typeface="Times New Roman" pitchFamily="18" charset="0"/>
              </a:rPr>
              <a:t>1. Những </a:t>
            </a:r>
            <a:r>
              <a:rPr lang="vi-VN" sz="2800" b="1" dirty="0">
                <a:solidFill>
                  <a:srgbClr val="FF0000"/>
                </a:solidFill>
                <a:latin typeface="Times New Roman" pitchFamily="18" charset="0"/>
                <a:cs typeface="Times New Roman" pitchFamily="18" charset="0"/>
              </a:rPr>
              <a:t>biến đổi quan trọng về kinh tế - xã hội </a:t>
            </a:r>
            <a:r>
              <a:rPr lang="vi-VN" sz="2800" b="1" dirty="0" smtClean="0">
                <a:solidFill>
                  <a:srgbClr val="FF0000"/>
                </a:solidFill>
                <a:latin typeface="Times New Roman" pitchFamily="18" charset="0"/>
                <a:cs typeface="Times New Roman" pitchFamily="18" charset="0"/>
              </a:rPr>
              <a:t>của </a:t>
            </a:r>
            <a:r>
              <a:rPr lang="vi-VN" sz="2800" b="1" dirty="0">
                <a:solidFill>
                  <a:srgbClr val="FF0000"/>
                </a:solidFill>
                <a:latin typeface="Times New Roman" pitchFamily="18" charset="0"/>
                <a:cs typeface="Times New Roman" pitchFamily="18" charset="0"/>
              </a:rPr>
              <a:t>Tây Âu từ thế kỉ XIII đến thế kỉ </a:t>
            </a:r>
            <a:r>
              <a:rPr lang="vi-VN" sz="2800" b="1" dirty="0" smtClean="0">
                <a:solidFill>
                  <a:srgbClr val="FF0000"/>
                </a:solidFill>
                <a:latin typeface="Times New Roman" pitchFamily="18" charset="0"/>
                <a:cs typeface="Times New Roman" pitchFamily="18" charset="0"/>
              </a:rPr>
              <a:t>XVI</a:t>
            </a:r>
            <a:endParaRPr lang="en-US" sz="2800" b="1" dirty="0" smtClean="0">
              <a:solidFill>
                <a:srgbClr val="FF0000"/>
              </a:solidFill>
              <a:latin typeface="Times New Roman" pitchFamily="18" charset="0"/>
              <a:cs typeface="Times New Roman" pitchFamily="18" charset="0"/>
            </a:endParaRPr>
          </a:p>
          <a:p>
            <a:pPr marL="0" indent="0">
              <a:buNone/>
            </a:pPr>
            <a:r>
              <a:rPr lang="vi-VN" dirty="0" smtClean="0">
                <a:solidFill>
                  <a:srgbClr val="0033CC"/>
                </a:solidFill>
                <a:latin typeface="Times New Roman" pitchFamily="18" charset="0"/>
                <a:cs typeface="Times New Roman" pitchFamily="18" charset="0"/>
              </a:rPr>
              <a:t>- Thành </a:t>
            </a:r>
            <a:r>
              <a:rPr lang="vi-VN" dirty="0">
                <a:solidFill>
                  <a:srgbClr val="0033CC"/>
                </a:solidFill>
                <a:latin typeface="Times New Roman" pitchFamily="18" charset="0"/>
                <a:cs typeface="Times New Roman" pitchFamily="18" charset="0"/>
              </a:rPr>
              <a:t>thị có vai trò là những trung tâm kinh tế quan trọng nhất của Tây Âu. </a:t>
            </a:r>
            <a:endParaRPr lang="en-US" dirty="0" smtClean="0">
              <a:solidFill>
                <a:srgbClr val="0033CC"/>
              </a:solidFill>
              <a:latin typeface="Times New Roman" pitchFamily="18" charset="0"/>
              <a:cs typeface="Times New Roman" pitchFamily="18" charset="0"/>
            </a:endParaRPr>
          </a:p>
          <a:p>
            <a:pPr marL="0" indent="0">
              <a:buNone/>
            </a:pPr>
            <a:r>
              <a:rPr lang="en-US" dirty="0" smtClean="0">
                <a:solidFill>
                  <a:srgbClr val="0033CC"/>
                </a:solidFill>
                <a:latin typeface="Times New Roman" pitchFamily="18" charset="0"/>
                <a:cs typeface="Times New Roman" pitchFamily="18" charset="0"/>
              </a:rPr>
              <a:t>- </a:t>
            </a:r>
            <a:r>
              <a:rPr lang="vi-VN" dirty="0" smtClean="0">
                <a:solidFill>
                  <a:srgbClr val="0033CC"/>
                </a:solidFill>
                <a:latin typeface="Times New Roman" pitchFamily="18" charset="0"/>
                <a:cs typeface="Times New Roman" pitchFamily="18" charset="0"/>
              </a:rPr>
              <a:t>Mầm </a:t>
            </a:r>
            <a:r>
              <a:rPr lang="vi-VN" dirty="0">
                <a:solidFill>
                  <a:srgbClr val="0033CC"/>
                </a:solidFill>
                <a:latin typeface="Times New Roman" pitchFamily="18" charset="0"/>
                <a:cs typeface="Times New Roman" pitchFamily="18" charset="0"/>
              </a:rPr>
              <a:t>mống quan hệ sản xuất tư bản chủ nghĩa dần </a:t>
            </a:r>
            <a:r>
              <a:rPr lang="vi-VN" dirty="0" smtClean="0">
                <a:solidFill>
                  <a:srgbClr val="0033CC"/>
                </a:solidFill>
                <a:latin typeface="Times New Roman" pitchFamily="18" charset="0"/>
                <a:cs typeface="Times New Roman" pitchFamily="18" charset="0"/>
              </a:rPr>
              <a:t>xuất </a:t>
            </a:r>
            <a:r>
              <a:rPr lang="vi-VN" dirty="0">
                <a:solidFill>
                  <a:srgbClr val="0033CC"/>
                </a:solidFill>
                <a:latin typeface="Times New Roman" pitchFamily="18" charset="0"/>
                <a:cs typeface="Times New Roman" pitchFamily="18" charset="0"/>
              </a:rPr>
              <a:t>hiện.</a:t>
            </a:r>
          </a:p>
          <a:p>
            <a:pPr marL="0" indent="0">
              <a:buNone/>
            </a:pPr>
            <a:r>
              <a:rPr lang="en-US" dirty="0">
                <a:solidFill>
                  <a:srgbClr val="0033CC"/>
                </a:solidFill>
                <a:latin typeface="Times New Roman" pitchFamily="18" charset="0"/>
                <a:cs typeface="Times New Roman" pitchFamily="18" charset="0"/>
              </a:rPr>
              <a:t>-</a:t>
            </a:r>
            <a:r>
              <a:rPr lang="vi-VN" dirty="0" smtClean="0">
                <a:solidFill>
                  <a:srgbClr val="0033CC"/>
                </a:solidFill>
                <a:latin typeface="Times New Roman" pitchFamily="18" charset="0"/>
                <a:cs typeface="Times New Roman" pitchFamily="18" charset="0"/>
              </a:rPr>
              <a:t>Tầng </a:t>
            </a:r>
            <a:r>
              <a:rPr lang="vi-VN" dirty="0">
                <a:solidFill>
                  <a:srgbClr val="0033CC"/>
                </a:solidFill>
                <a:latin typeface="Times New Roman" pitchFamily="18" charset="0"/>
                <a:cs typeface="Times New Roman" pitchFamily="18" charset="0"/>
              </a:rPr>
              <a:t>lớp chủ xưởng, thương </a:t>
            </a:r>
            <a:r>
              <a:rPr lang="vi-VN" dirty="0" smtClean="0">
                <a:solidFill>
                  <a:srgbClr val="0033CC"/>
                </a:solidFill>
                <a:latin typeface="Times New Roman" pitchFamily="18" charset="0"/>
                <a:cs typeface="Times New Roman" pitchFamily="18" charset="0"/>
              </a:rPr>
              <a:t>gia</a:t>
            </a:r>
            <a:r>
              <a:rPr lang="en-US" dirty="0" smtClean="0">
                <a:solidFill>
                  <a:srgbClr val="0033CC"/>
                </a:solidFill>
                <a:latin typeface="Times New Roman" pitchFamily="18" charset="0"/>
                <a:cs typeface="Times New Roman" pitchFamily="18" charset="0"/>
              </a:rPr>
              <a:t>,</a:t>
            </a: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chủ các ngân hàng  giàu có </a:t>
            </a: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ủng hộ và bảo trợ cho những tư tưởng mới trong các lĩnh vực khoa học, văn học và nghệ thuật,  dẫn đến sự ra đời của phong trào văn hoá mới gọi là </a:t>
            </a:r>
            <a:r>
              <a:rPr lang="vi-VN" b="1" dirty="0">
                <a:solidFill>
                  <a:srgbClr val="0033CC"/>
                </a:solidFill>
                <a:latin typeface="Times New Roman" pitchFamily="18" charset="0"/>
                <a:cs typeface="Times New Roman" pitchFamily="18" charset="0"/>
              </a:rPr>
              <a:t>phong trào </a:t>
            </a:r>
            <a:r>
              <a:rPr lang="en-US" b="1" dirty="0" smtClean="0">
                <a:solidFill>
                  <a:srgbClr val="0033CC"/>
                </a:solidFill>
                <a:latin typeface="Times New Roman" pitchFamily="18" charset="0"/>
                <a:cs typeface="Times New Roman" pitchFamily="18" charset="0"/>
              </a:rPr>
              <a:t>V</a:t>
            </a:r>
            <a:r>
              <a:rPr lang="vi-VN" b="1" dirty="0" smtClean="0">
                <a:solidFill>
                  <a:srgbClr val="0033CC"/>
                </a:solidFill>
                <a:latin typeface="Times New Roman" pitchFamily="18" charset="0"/>
                <a:cs typeface="Times New Roman" pitchFamily="18" charset="0"/>
              </a:rPr>
              <a:t>ăn </a:t>
            </a:r>
            <a:r>
              <a:rPr lang="vi-VN" b="1" dirty="0">
                <a:solidFill>
                  <a:srgbClr val="0033CC"/>
                </a:solidFill>
                <a:latin typeface="Times New Roman" pitchFamily="18" charset="0"/>
                <a:cs typeface="Times New Roman" pitchFamily="18" charset="0"/>
              </a:rPr>
              <a:t>hoá Phục hưng. </a:t>
            </a:r>
          </a:p>
        </p:txBody>
      </p:sp>
    </p:spTree>
    <p:extLst>
      <p:ext uri="{BB962C8B-B14F-4D97-AF65-F5344CB8AC3E}">
        <p14:creationId xmlns:p14="http://schemas.microsoft.com/office/powerpoint/2010/main" val="1382908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6096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4. VĂN HÓA PHỤC HƯNG</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685800"/>
            <a:ext cx="9144000" cy="4983163"/>
          </a:xfrm>
        </p:spPr>
        <p:txBody>
          <a:bodyPr>
            <a:normAutofit/>
          </a:bodyPr>
          <a:lstStyle/>
          <a:p>
            <a:pPr marL="0" indent="0">
              <a:buNone/>
            </a:pPr>
            <a:r>
              <a:rPr lang="vi-VN" b="1" dirty="0" smtClean="0">
                <a:solidFill>
                  <a:srgbClr val="FF0000"/>
                </a:solidFill>
                <a:latin typeface="Times New Roman" pitchFamily="18" charset="0"/>
                <a:cs typeface="Times New Roman" pitchFamily="18" charset="0"/>
              </a:rPr>
              <a:t>1. Những </a:t>
            </a:r>
            <a:r>
              <a:rPr lang="vi-VN" b="1" dirty="0">
                <a:solidFill>
                  <a:srgbClr val="FF0000"/>
                </a:solidFill>
                <a:latin typeface="Times New Roman" pitchFamily="18" charset="0"/>
                <a:cs typeface="Times New Roman" pitchFamily="18" charset="0"/>
              </a:rPr>
              <a:t>biến đổi quan trọng về kinh tế - xã hội </a:t>
            </a:r>
            <a:r>
              <a:rPr lang="vi-VN" b="1" dirty="0" smtClean="0">
                <a:solidFill>
                  <a:srgbClr val="FF0000"/>
                </a:solidFill>
                <a:latin typeface="Times New Roman" pitchFamily="18" charset="0"/>
                <a:cs typeface="Times New Roman" pitchFamily="18" charset="0"/>
              </a:rPr>
              <a:t>của </a:t>
            </a:r>
            <a:r>
              <a:rPr lang="vi-VN" b="1" dirty="0">
                <a:solidFill>
                  <a:srgbClr val="FF0000"/>
                </a:solidFill>
                <a:latin typeface="Times New Roman" pitchFamily="18" charset="0"/>
                <a:cs typeface="Times New Roman" pitchFamily="18" charset="0"/>
              </a:rPr>
              <a:t>Tây Âu từ thế kỉ XIII đến thế kỉ </a:t>
            </a:r>
            <a:r>
              <a:rPr lang="vi-VN" b="1" dirty="0" smtClean="0">
                <a:solidFill>
                  <a:srgbClr val="FF0000"/>
                </a:solidFill>
                <a:latin typeface="Times New Roman" pitchFamily="18" charset="0"/>
                <a:cs typeface="Times New Roman" pitchFamily="18" charset="0"/>
              </a:rPr>
              <a:t>XVI</a:t>
            </a:r>
            <a:endParaRPr lang="en-US" b="1" dirty="0" smtClean="0">
              <a:solidFill>
                <a:srgbClr val="FF0000"/>
              </a:solidFill>
              <a:latin typeface="Times New Roman" pitchFamily="18" charset="0"/>
              <a:cs typeface="Times New Roman" pitchFamily="18" charset="0"/>
            </a:endParaRPr>
          </a:p>
          <a:p>
            <a:pPr marL="0" indent="0">
              <a:buNone/>
            </a:pPr>
            <a:r>
              <a:rPr lang="vi-VN" b="1" dirty="0">
                <a:solidFill>
                  <a:srgbClr val="FF0000"/>
                </a:solidFill>
                <a:latin typeface="Times New Roman" pitchFamily="18" charset="0"/>
                <a:cs typeface="Times New Roman" pitchFamily="18" charset="0"/>
              </a:rPr>
              <a:t>2. Những thành tựu tiêu biểu của phong trào Văn hóa Phục </a:t>
            </a:r>
            <a:r>
              <a:rPr lang="vi-VN" b="1" dirty="0" smtClean="0">
                <a:solidFill>
                  <a:srgbClr val="FF0000"/>
                </a:solidFill>
                <a:latin typeface="Times New Roman" pitchFamily="18" charset="0"/>
                <a:cs typeface="Times New Roman" pitchFamily="18" charset="0"/>
              </a:rPr>
              <a:t>hưng</a:t>
            </a:r>
            <a:endParaRPr lang="en-US" b="1" dirty="0" smtClean="0">
              <a:solidFill>
                <a:srgbClr val="FF0000"/>
              </a:solidFill>
              <a:latin typeface="Times New Roman" pitchFamily="18" charset="0"/>
              <a:cs typeface="Times New Roman" pitchFamily="18" charset="0"/>
            </a:endParaRPr>
          </a:p>
          <a:p>
            <a:pPr marL="0" indent="0">
              <a:buNone/>
            </a:pP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47298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u="sng" dirty="0" smtClean="0">
                <a:solidFill>
                  <a:srgbClr val="FF0000"/>
                </a:solidFill>
                <a:latin typeface="Times New Roman" pitchFamily="18" charset="0"/>
                <a:cs typeface="Times New Roman" pitchFamily="18" charset="0"/>
              </a:rPr>
              <a:t>THẢO LUẬN NHÓM</a:t>
            </a:r>
            <a:endParaRPr lang="en-US" sz="3600" b="1" u="sng"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buNone/>
            </a:pPr>
            <a:r>
              <a:rPr lang="vi-VN" b="1" dirty="0">
                <a:solidFill>
                  <a:srgbClr val="FF0000"/>
                </a:solidFill>
                <a:latin typeface="Times New Roman" pitchFamily="18" charset="0"/>
                <a:cs typeface="Times New Roman" pitchFamily="18" charset="0"/>
              </a:rPr>
              <a:t>- Trình bày một số thành tựu tiêu </a:t>
            </a:r>
            <a:r>
              <a:rPr lang="vi-VN" b="1" dirty="0" smtClean="0">
                <a:solidFill>
                  <a:srgbClr val="FF0000"/>
                </a:solidFill>
                <a:latin typeface="Times New Roman" pitchFamily="18" charset="0"/>
                <a:cs typeface="Times New Roman" pitchFamily="18" charset="0"/>
              </a:rPr>
              <a:t>biểu</a:t>
            </a:r>
            <a:r>
              <a:rPr lang="en-US" b="1" dirty="0" smtClean="0">
                <a:solidFill>
                  <a:srgbClr val="FF0000"/>
                </a:solidFill>
                <a:latin typeface="Times New Roman" pitchFamily="18" charset="0"/>
                <a:cs typeface="Times New Roman" pitchFamily="18" charset="0"/>
              </a:rPr>
              <a:t>(</a:t>
            </a:r>
            <a:r>
              <a:rPr lang="en-US" b="1" dirty="0" err="1" smtClean="0">
                <a:solidFill>
                  <a:srgbClr val="FF0000"/>
                </a:solidFill>
                <a:latin typeface="Times New Roman" pitchFamily="18" charset="0"/>
                <a:cs typeface="Times New Roman" pitchFamily="18" charset="0"/>
              </a:rPr>
              <a:t>văn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học</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nghệ</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thuật</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khoa</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học</a:t>
            </a:r>
            <a:r>
              <a:rPr lang="en-US" b="1" dirty="0" smtClean="0">
                <a:solidFill>
                  <a:srgbClr val="FF0000"/>
                </a:solidFill>
                <a:latin typeface="Times New Roman" pitchFamily="18" charset="0"/>
                <a:cs typeface="Times New Roman" pitchFamily="18" charset="0"/>
              </a:rPr>
              <a:t>)</a:t>
            </a:r>
            <a:r>
              <a:rPr lang="vi-VN" b="1" dirty="0" smtClean="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phong trào Văn hoá Phục hưng. Em có ấn tượng với thành tựu nào nhất? Vì sao?</a:t>
            </a:r>
            <a:endParaRPr lang="en-US"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872040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20782"/>
            <a:ext cx="9178636" cy="6878782"/>
          </a:xfrm>
        </p:spPr>
        <p:txBody>
          <a:bodyPr>
            <a:normAutofit/>
          </a:bodyPr>
          <a:lstStyle/>
          <a:p>
            <a:pPr marL="0" indent="0">
              <a:buNone/>
            </a:pPr>
            <a:r>
              <a:rPr lang="vi-VN" sz="2800" b="1" dirty="0">
                <a:solidFill>
                  <a:srgbClr val="FF0000"/>
                </a:solidFill>
                <a:latin typeface="Times New Roman" pitchFamily="18" charset="0"/>
                <a:cs typeface="Times New Roman" pitchFamily="18" charset="0"/>
              </a:rPr>
              <a:t>- Trình bày một số thành tựu tiêu biểu của phong trào Văn hoá Phục hưng. Em có ấn tượng với thành tựu nào nhất? Vì sao?</a:t>
            </a:r>
            <a:endParaRPr lang="en-US" sz="2800" b="1" dirty="0" smtClean="0">
              <a:solidFill>
                <a:srgbClr val="FF0000"/>
              </a:solidFill>
              <a:latin typeface="Times New Roman" pitchFamily="18" charset="0"/>
              <a:cs typeface="Times New Roman" pitchFamily="18" charset="0"/>
            </a:endParaRPr>
          </a:p>
          <a:p>
            <a:pPr marL="0" indent="0">
              <a:buNone/>
            </a:pPr>
            <a:r>
              <a:rPr lang="en-US" sz="3000" dirty="0" smtClean="0">
                <a:solidFill>
                  <a:srgbClr val="0033CC"/>
                </a:solidFill>
              </a:rPr>
              <a:t>+</a:t>
            </a:r>
            <a:r>
              <a:rPr lang="en-US" sz="3000" dirty="0" err="1" smtClean="0">
                <a:solidFill>
                  <a:srgbClr val="0033CC"/>
                </a:solidFill>
                <a:latin typeface="Times New Roman" pitchFamily="18" charset="0"/>
                <a:cs typeface="Times New Roman" pitchFamily="18" charset="0"/>
              </a:rPr>
              <a:t>Về</a:t>
            </a:r>
            <a:r>
              <a:rPr lang="en-US" sz="3000" dirty="0" smtClean="0">
                <a:solidFill>
                  <a:srgbClr val="0033CC"/>
                </a:solidFill>
                <a:latin typeface="Times New Roman" pitchFamily="18" charset="0"/>
                <a:cs typeface="Times New Roman" pitchFamily="18" charset="0"/>
              </a:rPr>
              <a:t> </a:t>
            </a:r>
            <a:r>
              <a:rPr lang="en-US" sz="3000" dirty="0" err="1" smtClean="0">
                <a:solidFill>
                  <a:srgbClr val="0033CC"/>
                </a:solidFill>
                <a:latin typeface="Times New Roman" pitchFamily="18" charset="0"/>
                <a:cs typeface="Times New Roman" pitchFamily="18" charset="0"/>
              </a:rPr>
              <a:t>văn</a:t>
            </a:r>
            <a:r>
              <a:rPr lang="en-US" sz="3000" dirty="0" smtClean="0">
                <a:solidFill>
                  <a:srgbClr val="0033CC"/>
                </a:solidFill>
                <a:latin typeface="Times New Roman" pitchFamily="18" charset="0"/>
                <a:cs typeface="Times New Roman" pitchFamily="18" charset="0"/>
              </a:rPr>
              <a:t> </a:t>
            </a:r>
            <a:r>
              <a:rPr lang="en-US" sz="3000" dirty="0" err="1" smtClean="0">
                <a:solidFill>
                  <a:srgbClr val="0033CC"/>
                </a:solidFill>
                <a:latin typeface="Times New Roman" pitchFamily="18" charset="0"/>
                <a:cs typeface="Times New Roman" pitchFamily="18" charset="0"/>
              </a:rPr>
              <a:t>học</a:t>
            </a:r>
            <a:r>
              <a:rPr lang="en-US" sz="3000" dirty="0">
                <a:solidFill>
                  <a:srgbClr val="0033CC"/>
                </a:solidFill>
                <a:latin typeface="Times New Roman" pitchFamily="18" charset="0"/>
                <a:cs typeface="Times New Roman" pitchFamily="18" charset="0"/>
              </a:rPr>
              <a:t>: "</a:t>
            </a:r>
            <a:r>
              <a:rPr lang="en-US" sz="3000" dirty="0" err="1">
                <a:solidFill>
                  <a:srgbClr val="0033CC"/>
                </a:solidFill>
                <a:latin typeface="Times New Roman" pitchFamily="18" charset="0"/>
                <a:cs typeface="Times New Roman" pitchFamily="18" charset="0"/>
              </a:rPr>
              <a:t>Hài</a:t>
            </a:r>
            <a:r>
              <a:rPr lang="en-US" sz="3000" dirty="0">
                <a:solidFill>
                  <a:srgbClr val="0033CC"/>
                </a:solidFill>
                <a:latin typeface="Times New Roman" pitchFamily="18" charset="0"/>
                <a:cs typeface="Times New Roman" pitchFamily="18" charset="0"/>
              </a:rPr>
              <a:t> </a:t>
            </a:r>
            <a:r>
              <a:rPr lang="en-US" sz="3000" dirty="0" err="1">
                <a:solidFill>
                  <a:srgbClr val="0033CC"/>
                </a:solidFill>
                <a:latin typeface="Times New Roman" pitchFamily="18" charset="0"/>
                <a:cs typeface="Times New Roman" pitchFamily="18" charset="0"/>
              </a:rPr>
              <a:t>kịch</a:t>
            </a:r>
            <a:r>
              <a:rPr lang="en-US" sz="3000" dirty="0">
                <a:solidFill>
                  <a:srgbClr val="0033CC"/>
                </a:solidFill>
                <a:latin typeface="Times New Roman" pitchFamily="18" charset="0"/>
                <a:cs typeface="Times New Roman" pitchFamily="18" charset="0"/>
              </a:rPr>
              <a:t> </a:t>
            </a:r>
            <a:r>
              <a:rPr lang="en-US" sz="3000" dirty="0" err="1">
                <a:solidFill>
                  <a:srgbClr val="0033CC"/>
                </a:solidFill>
                <a:latin typeface="Times New Roman" pitchFamily="18" charset="0"/>
                <a:cs typeface="Times New Roman" pitchFamily="18" charset="0"/>
              </a:rPr>
              <a:t>thần</a:t>
            </a:r>
            <a:r>
              <a:rPr lang="en-US" sz="3000" dirty="0">
                <a:solidFill>
                  <a:srgbClr val="0033CC"/>
                </a:solidFill>
                <a:latin typeface="Times New Roman" pitchFamily="18" charset="0"/>
                <a:cs typeface="Times New Roman" pitchFamily="18" charset="0"/>
              </a:rPr>
              <a:t> </a:t>
            </a:r>
            <a:r>
              <a:rPr lang="en-US" sz="3000" dirty="0" err="1">
                <a:solidFill>
                  <a:srgbClr val="0033CC"/>
                </a:solidFill>
                <a:latin typeface="Times New Roman" pitchFamily="18" charset="0"/>
                <a:cs typeface="Times New Roman" pitchFamily="18" charset="0"/>
              </a:rPr>
              <a:t>thánh</a:t>
            </a:r>
            <a:r>
              <a:rPr lang="en-US" sz="3000" dirty="0">
                <a:solidFill>
                  <a:srgbClr val="0033CC"/>
                </a:solidFill>
                <a:latin typeface="Times New Roman" pitchFamily="18" charset="0"/>
                <a:cs typeface="Times New Roman" pitchFamily="18" charset="0"/>
              </a:rPr>
              <a:t>"  </a:t>
            </a:r>
            <a:r>
              <a:rPr lang="en-US" sz="3000" dirty="0" err="1">
                <a:solidFill>
                  <a:srgbClr val="0033CC"/>
                </a:solidFill>
                <a:latin typeface="Times New Roman" pitchFamily="18" charset="0"/>
                <a:cs typeface="Times New Roman" pitchFamily="18" charset="0"/>
              </a:rPr>
              <a:t>của</a:t>
            </a:r>
            <a:r>
              <a:rPr lang="en-US" sz="3000" dirty="0">
                <a:solidFill>
                  <a:srgbClr val="0033CC"/>
                </a:solidFill>
                <a:latin typeface="Times New Roman" pitchFamily="18" charset="0"/>
                <a:cs typeface="Times New Roman" pitchFamily="18" charset="0"/>
              </a:rPr>
              <a:t> </a:t>
            </a:r>
            <a:r>
              <a:rPr lang="en-US" sz="3000" dirty="0" err="1">
                <a:solidFill>
                  <a:srgbClr val="0033CC"/>
                </a:solidFill>
                <a:latin typeface="Times New Roman" pitchFamily="18" charset="0"/>
                <a:cs typeface="Times New Roman" pitchFamily="18" charset="0"/>
              </a:rPr>
              <a:t>Đan-tê</a:t>
            </a:r>
            <a:r>
              <a:rPr lang="en-US" sz="3000" dirty="0">
                <a:solidFill>
                  <a:srgbClr val="0033CC"/>
                </a:solidFill>
                <a:latin typeface="Times New Roman" pitchFamily="18" charset="0"/>
                <a:cs typeface="Times New Roman" pitchFamily="18" charset="0"/>
              </a:rPr>
              <a:t>, </a:t>
            </a:r>
            <a:r>
              <a:rPr lang="en-US" sz="3000" dirty="0" err="1">
                <a:solidFill>
                  <a:srgbClr val="0033CC"/>
                </a:solidFill>
                <a:latin typeface="Times New Roman" pitchFamily="18" charset="0"/>
                <a:cs typeface="Times New Roman" pitchFamily="18" charset="0"/>
              </a:rPr>
              <a:t>Đôn</a:t>
            </a:r>
            <a:r>
              <a:rPr lang="en-US" sz="3000" dirty="0">
                <a:solidFill>
                  <a:srgbClr val="0033CC"/>
                </a:solidFill>
                <a:latin typeface="Times New Roman" pitchFamily="18" charset="0"/>
                <a:cs typeface="Times New Roman" pitchFamily="18" charset="0"/>
              </a:rPr>
              <a:t> Ki-</a:t>
            </a:r>
            <a:r>
              <a:rPr lang="en-US" sz="3000" dirty="0" err="1">
                <a:solidFill>
                  <a:srgbClr val="0033CC"/>
                </a:solidFill>
                <a:latin typeface="Times New Roman" pitchFamily="18" charset="0"/>
                <a:cs typeface="Times New Roman" pitchFamily="18" charset="0"/>
              </a:rPr>
              <a:t>hô</a:t>
            </a:r>
            <a:r>
              <a:rPr lang="en-US" sz="3000" dirty="0">
                <a:solidFill>
                  <a:srgbClr val="0033CC"/>
                </a:solidFill>
                <a:latin typeface="Times New Roman" pitchFamily="18" charset="0"/>
                <a:cs typeface="Times New Roman" pitchFamily="18" charset="0"/>
              </a:rPr>
              <a:t>-</a:t>
            </a:r>
            <a:r>
              <a:rPr lang="en-US" sz="3000" dirty="0" err="1">
                <a:solidFill>
                  <a:srgbClr val="0033CC"/>
                </a:solidFill>
                <a:latin typeface="Times New Roman" pitchFamily="18" charset="0"/>
                <a:cs typeface="Times New Roman" pitchFamily="18" charset="0"/>
              </a:rPr>
              <a:t>tê</a:t>
            </a:r>
            <a:r>
              <a:rPr lang="en-US" sz="3000" dirty="0">
                <a:solidFill>
                  <a:srgbClr val="0033CC"/>
                </a:solidFill>
                <a:latin typeface="Times New Roman" pitchFamily="18" charset="0"/>
                <a:cs typeface="Times New Roman" pitchFamily="18" charset="0"/>
              </a:rPr>
              <a:t> </a:t>
            </a:r>
            <a:r>
              <a:rPr lang="en-US" sz="3000" dirty="0" err="1">
                <a:solidFill>
                  <a:srgbClr val="0033CC"/>
                </a:solidFill>
                <a:latin typeface="Times New Roman" pitchFamily="18" charset="0"/>
                <a:cs typeface="Times New Roman" pitchFamily="18" charset="0"/>
              </a:rPr>
              <a:t>của</a:t>
            </a:r>
            <a:r>
              <a:rPr lang="en-US" sz="3000" dirty="0">
                <a:solidFill>
                  <a:srgbClr val="0033CC"/>
                </a:solidFill>
                <a:latin typeface="Times New Roman" pitchFamily="18" charset="0"/>
                <a:cs typeface="Times New Roman" pitchFamily="18" charset="0"/>
              </a:rPr>
              <a:t> </a:t>
            </a:r>
            <a:r>
              <a:rPr lang="en-US" sz="3000" dirty="0" err="1" smtClean="0">
                <a:solidFill>
                  <a:srgbClr val="0033CC"/>
                </a:solidFill>
                <a:latin typeface="Times New Roman" pitchFamily="18" charset="0"/>
                <a:cs typeface="Times New Roman" pitchFamily="18" charset="0"/>
              </a:rPr>
              <a:t>Xéc</a:t>
            </a:r>
            <a:r>
              <a:rPr lang="en-US" sz="3000" dirty="0" smtClean="0">
                <a:solidFill>
                  <a:srgbClr val="0033CC"/>
                </a:solidFill>
                <a:latin typeface="Times New Roman" pitchFamily="18" charset="0"/>
                <a:cs typeface="Times New Roman" pitchFamily="18" charset="0"/>
              </a:rPr>
              <a:t>-van-</a:t>
            </a:r>
            <a:r>
              <a:rPr lang="en-US" sz="3000" dirty="0" err="1" smtClean="0">
                <a:solidFill>
                  <a:srgbClr val="0033CC"/>
                </a:solidFill>
                <a:latin typeface="Times New Roman" pitchFamily="18" charset="0"/>
                <a:cs typeface="Times New Roman" pitchFamily="18" charset="0"/>
              </a:rPr>
              <a:t>téc</a:t>
            </a:r>
            <a:r>
              <a:rPr lang="en-US" sz="3000" dirty="0" smtClean="0">
                <a:solidFill>
                  <a:srgbClr val="0033CC"/>
                </a:solidFill>
                <a:latin typeface="Times New Roman" pitchFamily="18" charset="0"/>
                <a:cs typeface="Times New Roman" pitchFamily="18" charset="0"/>
              </a:rPr>
              <a:t>; n</a:t>
            </a:r>
            <a:r>
              <a:rPr lang="vi-VN" sz="3000" dirty="0" smtClean="0">
                <a:solidFill>
                  <a:srgbClr val="0033CC"/>
                </a:solidFill>
                <a:latin typeface="Times New Roman" pitchFamily="18" charset="0"/>
                <a:cs typeface="Times New Roman" pitchFamily="18" charset="0"/>
              </a:rPr>
              <a:t>hững </a:t>
            </a:r>
            <a:r>
              <a:rPr lang="vi-VN" sz="3000" dirty="0">
                <a:solidFill>
                  <a:srgbClr val="0033CC"/>
                </a:solidFill>
                <a:latin typeface="Times New Roman" pitchFamily="18" charset="0"/>
                <a:cs typeface="Times New Roman" pitchFamily="18" charset="0"/>
              </a:rPr>
              <a:t>vở kịch của Sếch-xpia như Hăm-lét, Rô-mê-ô và Giu-li-ét,...</a:t>
            </a:r>
            <a:endParaRPr lang="en-US" sz="3000" dirty="0">
              <a:solidFill>
                <a:srgbClr val="0033CC"/>
              </a:solidFill>
              <a:latin typeface="Times New Roman" pitchFamily="18" charset="0"/>
              <a:cs typeface="Times New Roman" pitchFamily="18" charset="0"/>
            </a:endParaRPr>
          </a:p>
          <a:p>
            <a:pPr marL="0" indent="0">
              <a:buNone/>
            </a:pPr>
            <a:r>
              <a:rPr lang="en-US" sz="3000" dirty="0" smtClean="0">
                <a:solidFill>
                  <a:srgbClr val="0033CC"/>
                </a:solidFill>
                <a:latin typeface="Times New Roman" pitchFamily="18" charset="0"/>
                <a:cs typeface="Times New Roman" pitchFamily="18" charset="0"/>
              </a:rPr>
              <a:t>+ </a:t>
            </a:r>
            <a:r>
              <a:rPr lang="en-US" sz="3000" dirty="0" err="1" smtClean="0">
                <a:solidFill>
                  <a:srgbClr val="0033CC"/>
                </a:solidFill>
                <a:latin typeface="Times New Roman" pitchFamily="18" charset="0"/>
                <a:cs typeface="Times New Roman" pitchFamily="18" charset="0"/>
              </a:rPr>
              <a:t>Về</a:t>
            </a:r>
            <a:r>
              <a:rPr lang="en-US" sz="3000" dirty="0">
                <a:solidFill>
                  <a:srgbClr val="0033CC"/>
                </a:solidFill>
                <a:latin typeface="Times New Roman" pitchFamily="18" charset="0"/>
                <a:cs typeface="Times New Roman" pitchFamily="18" charset="0"/>
              </a:rPr>
              <a:t> </a:t>
            </a:r>
            <a:r>
              <a:rPr lang="en-US" sz="3000" dirty="0" err="1" smtClean="0">
                <a:solidFill>
                  <a:srgbClr val="0033CC"/>
                </a:solidFill>
                <a:latin typeface="Times New Roman" pitchFamily="18" charset="0"/>
                <a:cs typeface="Times New Roman" pitchFamily="18" charset="0"/>
              </a:rPr>
              <a:t>nghệ</a:t>
            </a:r>
            <a:r>
              <a:rPr lang="en-US" sz="3000" dirty="0" smtClean="0">
                <a:solidFill>
                  <a:srgbClr val="0033CC"/>
                </a:solidFill>
                <a:latin typeface="Times New Roman" pitchFamily="18" charset="0"/>
                <a:cs typeface="Times New Roman" pitchFamily="18" charset="0"/>
              </a:rPr>
              <a:t> </a:t>
            </a:r>
            <a:r>
              <a:rPr lang="en-US" sz="3000" dirty="0" err="1" smtClean="0">
                <a:solidFill>
                  <a:srgbClr val="0033CC"/>
                </a:solidFill>
                <a:latin typeface="Times New Roman" pitchFamily="18" charset="0"/>
                <a:cs typeface="Times New Roman" pitchFamily="18" charset="0"/>
              </a:rPr>
              <a:t>thuật</a:t>
            </a:r>
            <a:r>
              <a:rPr lang="en-US" sz="3000" dirty="0" smtClean="0">
                <a:solidFill>
                  <a:srgbClr val="0033CC"/>
                </a:solidFill>
                <a:latin typeface="Times New Roman" pitchFamily="18" charset="0"/>
                <a:cs typeface="Times New Roman" pitchFamily="18" charset="0"/>
              </a:rPr>
              <a:t>: </a:t>
            </a:r>
            <a:r>
              <a:rPr lang="vi-VN" sz="3000" dirty="0">
                <a:solidFill>
                  <a:srgbClr val="0033CC"/>
                </a:solidFill>
                <a:latin typeface="Times New Roman" pitchFamily="18" charset="0"/>
                <a:cs typeface="Times New Roman" pitchFamily="18" charset="0"/>
              </a:rPr>
              <a:t>Một số tác phẩm hội hoạ tiêu biểu của Lê-ô-na đơ Vanh-xi như Bữa ăn tối cuối cùng, La Giô-công-đơ</a:t>
            </a:r>
            <a:r>
              <a:rPr lang="vi-VN" sz="3000" dirty="0" smtClean="0">
                <a:solidFill>
                  <a:srgbClr val="0033CC"/>
                </a:solidFill>
                <a:latin typeface="Times New Roman" pitchFamily="18" charset="0"/>
                <a:cs typeface="Times New Roman" pitchFamily="18" charset="0"/>
              </a:rPr>
              <a:t>,...</a:t>
            </a:r>
            <a:r>
              <a:rPr lang="en-US" sz="3000" dirty="0" smtClean="0">
                <a:solidFill>
                  <a:srgbClr val="0033CC"/>
                </a:solidFill>
                <a:latin typeface="Times New Roman" pitchFamily="18" charset="0"/>
                <a:cs typeface="Times New Roman" pitchFamily="18" charset="0"/>
              </a:rPr>
              <a:t>; n</a:t>
            </a:r>
            <a:r>
              <a:rPr lang="vi-VN" sz="3000" dirty="0" smtClean="0">
                <a:solidFill>
                  <a:srgbClr val="0033CC"/>
                </a:solidFill>
                <a:latin typeface="Times New Roman" pitchFamily="18" charset="0"/>
                <a:cs typeface="Times New Roman" pitchFamily="18" charset="0"/>
              </a:rPr>
              <a:t>hững </a:t>
            </a:r>
            <a:r>
              <a:rPr lang="vi-VN" sz="3000" dirty="0">
                <a:solidFill>
                  <a:srgbClr val="0033CC"/>
                </a:solidFill>
                <a:latin typeface="Times New Roman" pitchFamily="18" charset="0"/>
                <a:cs typeface="Times New Roman" pitchFamily="18" charset="0"/>
              </a:rPr>
              <a:t>tác phẩm nổi tiếng của Mi-ken-lăng-giơ như " Sáng tạo thế giới" vẽ trên trần nhà thờ Xi-xtin ở Roma, tượng Đa-vít, Người nô lệ bị trói,...</a:t>
            </a:r>
          </a:p>
          <a:p>
            <a:pPr marL="0" indent="0">
              <a:buNone/>
            </a:pPr>
            <a:r>
              <a:rPr lang="en-US" sz="3000" dirty="0" smtClean="0">
                <a:solidFill>
                  <a:srgbClr val="0033CC"/>
                </a:solidFill>
                <a:latin typeface="Times New Roman" pitchFamily="18" charset="0"/>
                <a:cs typeface="Times New Roman" pitchFamily="18" charset="0"/>
              </a:rPr>
              <a:t>+ </a:t>
            </a:r>
            <a:r>
              <a:rPr lang="en-US" sz="3000" dirty="0" err="1" smtClean="0">
                <a:solidFill>
                  <a:srgbClr val="0033CC"/>
                </a:solidFill>
                <a:latin typeface="Times New Roman" pitchFamily="18" charset="0"/>
                <a:cs typeface="Times New Roman" pitchFamily="18" charset="0"/>
              </a:rPr>
              <a:t>Về</a:t>
            </a:r>
            <a:r>
              <a:rPr lang="en-US" sz="3000" dirty="0" smtClean="0">
                <a:solidFill>
                  <a:srgbClr val="0033CC"/>
                </a:solidFill>
                <a:latin typeface="Times New Roman" pitchFamily="18" charset="0"/>
                <a:cs typeface="Times New Roman" pitchFamily="18" charset="0"/>
              </a:rPr>
              <a:t> </a:t>
            </a:r>
            <a:r>
              <a:rPr lang="en-US" sz="3000" dirty="0" err="1" smtClean="0">
                <a:solidFill>
                  <a:srgbClr val="0033CC"/>
                </a:solidFill>
                <a:latin typeface="Times New Roman" pitchFamily="18" charset="0"/>
                <a:cs typeface="Times New Roman" pitchFamily="18" charset="0"/>
              </a:rPr>
              <a:t>khoa</a:t>
            </a:r>
            <a:r>
              <a:rPr lang="en-US" sz="3000" dirty="0" smtClean="0">
                <a:solidFill>
                  <a:srgbClr val="0033CC"/>
                </a:solidFill>
                <a:latin typeface="Times New Roman" pitchFamily="18" charset="0"/>
                <a:cs typeface="Times New Roman" pitchFamily="18" charset="0"/>
              </a:rPr>
              <a:t> </a:t>
            </a:r>
            <a:r>
              <a:rPr lang="en-US" sz="3000" dirty="0" err="1" smtClean="0">
                <a:solidFill>
                  <a:srgbClr val="0033CC"/>
                </a:solidFill>
                <a:latin typeface="Times New Roman" pitchFamily="18" charset="0"/>
                <a:cs typeface="Times New Roman" pitchFamily="18" charset="0"/>
              </a:rPr>
              <a:t>học</a:t>
            </a:r>
            <a:r>
              <a:rPr lang="en-US" sz="3000" dirty="0" smtClean="0">
                <a:solidFill>
                  <a:srgbClr val="0033CC"/>
                </a:solidFill>
                <a:latin typeface="Times New Roman" pitchFamily="18" charset="0"/>
                <a:cs typeface="Times New Roman" pitchFamily="18" charset="0"/>
              </a:rPr>
              <a:t> </a:t>
            </a:r>
            <a:r>
              <a:rPr lang="en-US" sz="3000" dirty="0" err="1" smtClean="0">
                <a:solidFill>
                  <a:srgbClr val="0033CC"/>
                </a:solidFill>
                <a:latin typeface="Times New Roman" pitchFamily="18" charset="0"/>
                <a:cs typeface="Times New Roman" pitchFamily="18" charset="0"/>
              </a:rPr>
              <a:t>kĩ</a:t>
            </a:r>
            <a:r>
              <a:rPr lang="en-US" sz="3000" dirty="0" smtClean="0">
                <a:solidFill>
                  <a:srgbClr val="0033CC"/>
                </a:solidFill>
                <a:latin typeface="Times New Roman" pitchFamily="18" charset="0"/>
                <a:cs typeface="Times New Roman" pitchFamily="18" charset="0"/>
              </a:rPr>
              <a:t> </a:t>
            </a:r>
            <a:r>
              <a:rPr lang="en-US" sz="3000" dirty="0" err="1" smtClean="0">
                <a:solidFill>
                  <a:srgbClr val="0033CC"/>
                </a:solidFill>
                <a:latin typeface="Times New Roman" pitchFamily="18" charset="0"/>
                <a:cs typeface="Times New Roman" pitchFamily="18" charset="0"/>
              </a:rPr>
              <a:t>thuật</a:t>
            </a:r>
            <a:r>
              <a:rPr lang="en-US" sz="3000" dirty="0" smtClean="0">
                <a:solidFill>
                  <a:srgbClr val="0033CC"/>
                </a:solidFill>
                <a:latin typeface="Times New Roman" pitchFamily="18" charset="0"/>
                <a:cs typeface="Times New Roman" pitchFamily="18" charset="0"/>
              </a:rPr>
              <a:t>: </a:t>
            </a:r>
            <a:r>
              <a:rPr lang="vi-VN" sz="3000" dirty="0">
                <a:solidFill>
                  <a:srgbClr val="0033CC"/>
                </a:solidFill>
                <a:latin typeface="Times New Roman" pitchFamily="18" charset="0"/>
                <a:cs typeface="Times New Roman" pitchFamily="18" charset="0"/>
              </a:rPr>
              <a:t>Các nhà khoa học tiêu biểu như : Cô-péc-ních, </a:t>
            </a:r>
            <a:r>
              <a:rPr lang="vi-VN" sz="3000" dirty="0" smtClean="0">
                <a:solidFill>
                  <a:srgbClr val="0033CC"/>
                </a:solidFill>
                <a:latin typeface="Times New Roman" pitchFamily="18" charset="0"/>
                <a:cs typeface="Times New Roman" pitchFamily="18" charset="0"/>
              </a:rPr>
              <a:t>Bru-nô,</a:t>
            </a:r>
            <a:r>
              <a:rPr lang="en-US" sz="3000" dirty="0" smtClean="0">
                <a:solidFill>
                  <a:srgbClr val="0033CC"/>
                </a:solidFill>
                <a:latin typeface="Times New Roman" pitchFamily="18" charset="0"/>
                <a:cs typeface="Times New Roman" pitchFamily="18" charset="0"/>
              </a:rPr>
              <a:t> </a:t>
            </a:r>
            <a:r>
              <a:rPr lang="vi-VN" sz="3000" dirty="0" smtClean="0">
                <a:solidFill>
                  <a:srgbClr val="0033CC"/>
                </a:solidFill>
                <a:latin typeface="Times New Roman" pitchFamily="18" charset="0"/>
                <a:cs typeface="Times New Roman" pitchFamily="18" charset="0"/>
              </a:rPr>
              <a:t>Ga-li-lê</a:t>
            </a:r>
            <a:r>
              <a:rPr lang="vi-VN" sz="3000" dirty="0">
                <a:solidFill>
                  <a:srgbClr val="0033CC"/>
                </a:solidFill>
                <a:latin typeface="Times New Roman" pitchFamily="18" charset="0"/>
                <a:cs typeface="Times New Roman" pitchFamily="18" charset="0"/>
              </a:rPr>
              <a:t>, làm thay đổi cách nhìn của con người thời bấy giờ về Trái Đất và vũ trụ.</a:t>
            </a:r>
          </a:p>
          <a:p>
            <a:pPr marL="0" indent="0">
              <a:buNone/>
            </a:pPr>
            <a:endParaRPr lang="en-US" dirty="0">
              <a:solidFill>
                <a:srgbClr val="0033CC"/>
              </a:solidFill>
              <a:latin typeface="Times New Roman" pitchFamily="18" charset="0"/>
              <a:cs typeface="Times New Roman" pitchFamily="18" charset="0"/>
            </a:endParaRPr>
          </a:p>
          <a:p>
            <a:pPr marL="0" indent="0">
              <a:buNone/>
            </a:pP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407515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Autofit/>
          </a:bodyPr>
          <a:lstStyle/>
          <a:p>
            <a:r>
              <a:rPr lang="vi-VN" sz="2400" b="1" dirty="0" smtClean="0">
                <a:solidFill>
                  <a:srgbClr val="FF0000"/>
                </a:solidFill>
                <a:latin typeface="Times New Roman" pitchFamily="18" charset="0"/>
                <a:cs typeface="Times New Roman" pitchFamily="18" charset="0"/>
              </a:rPr>
              <a:t>BÀI </a:t>
            </a:r>
            <a:r>
              <a:rPr lang="vi-VN" sz="2400" b="1" dirty="0">
                <a:solidFill>
                  <a:srgbClr val="FF0000"/>
                </a:solidFill>
                <a:latin typeface="Times New Roman" pitchFamily="18" charset="0"/>
                <a:cs typeface="Times New Roman" pitchFamily="18" charset="0"/>
              </a:rPr>
              <a:t>4. VĂN HÓA PHỤC HƯNG</a:t>
            </a:r>
            <a:endParaRPr lang="en-US" sz="24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6477000"/>
          </a:xfrm>
        </p:spPr>
        <p:txBody>
          <a:bodyPr>
            <a:normAutofit/>
          </a:bodyPr>
          <a:lstStyle/>
          <a:p>
            <a:pPr marL="0" indent="0">
              <a:buNone/>
            </a:pPr>
            <a:r>
              <a:rPr lang="vi-VN" b="1" dirty="0" smtClean="0">
                <a:solidFill>
                  <a:srgbClr val="FF0000"/>
                </a:solidFill>
                <a:latin typeface="Times New Roman" pitchFamily="18" charset="0"/>
                <a:cs typeface="Times New Roman" pitchFamily="18" charset="0"/>
              </a:rPr>
              <a:t>2</a:t>
            </a:r>
            <a:r>
              <a:rPr lang="vi-VN" b="1" dirty="0">
                <a:solidFill>
                  <a:srgbClr val="FF0000"/>
                </a:solidFill>
                <a:latin typeface="Times New Roman" pitchFamily="18" charset="0"/>
                <a:cs typeface="Times New Roman" pitchFamily="18" charset="0"/>
              </a:rPr>
              <a:t>. Những thành tựu tiêu biểu của phong trào Văn hóa Phục </a:t>
            </a:r>
            <a:r>
              <a:rPr lang="vi-VN" b="1" dirty="0" smtClean="0">
                <a:solidFill>
                  <a:srgbClr val="FF0000"/>
                </a:solidFill>
                <a:latin typeface="Times New Roman" pitchFamily="18" charset="0"/>
                <a:cs typeface="Times New Roman" pitchFamily="18" charset="0"/>
              </a:rPr>
              <a:t>hưng</a:t>
            </a:r>
            <a:endParaRPr lang="en-US" b="1" dirty="0" smtClean="0">
              <a:solidFill>
                <a:srgbClr val="FF0000"/>
              </a:solidFill>
              <a:latin typeface="Times New Roman" pitchFamily="18" charset="0"/>
              <a:cs typeface="Times New Roman" pitchFamily="18" charset="0"/>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38119009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44000" cy="6934200"/>
          </a:xfrm>
        </p:spPr>
        <p:txBody>
          <a:bodyPr>
            <a:normAutofit/>
          </a:bodyPr>
          <a:lstStyle/>
          <a:p>
            <a:pPr marL="0" indent="0">
              <a:buNone/>
            </a:pPr>
            <a:r>
              <a:rPr lang="vi-VN" sz="3600" b="1" dirty="0" smtClean="0">
                <a:solidFill>
                  <a:srgbClr val="FF0000"/>
                </a:solidFill>
                <a:latin typeface="Times New Roman" pitchFamily="18" charset="0"/>
                <a:cs typeface="Times New Roman" pitchFamily="18" charset="0"/>
              </a:rPr>
              <a:t>2</a:t>
            </a:r>
            <a:r>
              <a:rPr lang="vi-VN" sz="3600" b="1" dirty="0">
                <a:solidFill>
                  <a:srgbClr val="FF0000"/>
                </a:solidFill>
                <a:latin typeface="Times New Roman" pitchFamily="18" charset="0"/>
                <a:cs typeface="Times New Roman" pitchFamily="18" charset="0"/>
              </a:rPr>
              <a:t>. Những thành tựu tiêu biểu của phong trào Văn hóa Phục </a:t>
            </a:r>
            <a:r>
              <a:rPr lang="vi-VN" sz="3600" b="1" dirty="0" smtClean="0">
                <a:solidFill>
                  <a:srgbClr val="FF0000"/>
                </a:solidFill>
                <a:latin typeface="Times New Roman" pitchFamily="18" charset="0"/>
                <a:cs typeface="Times New Roman" pitchFamily="18" charset="0"/>
              </a:rPr>
              <a:t>hưng</a:t>
            </a:r>
            <a:r>
              <a:rPr lang="en-US" sz="3600" b="1" dirty="0" smtClean="0">
                <a:solidFill>
                  <a:srgbClr val="FF0000"/>
                </a:solidFill>
                <a:latin typeface="Times New Roman" pitchFamily="18" charset="0"/>
                <a:cs typeface="Times New Roman" pitchFamily="18" charset="0"/>
              </a:rPr>
              <a:t>(SGK)</a:t>
            </a:r>
          </a:p>
          <a:p>
            <a:pPr marL="0" indent="0">
              <a:buNone/>
            </a:pPr>
            <a:r>
              <a:rPr lang="en-US" sz="3600" dirty="0" smtClean="0">
                <a:solidFill>
                  <a:srgbClr val="0033CC"/>
                </a:solidFill>
                <a:latin typeface="Times New Roman" pitchFamily="18" charset="0"/>
                <a:cs typeface="Times New Roman" pitchFamily="18" charset="0"/>
              </a:rPr>
              <a:t>- </a:t>
            </a:r>
            <a:r>
              <a:rPr lang="vi-VN" sz="3600" dirty="0" smtClean="0">
                <a:solidFill>
                  <a:srgbClr val="0033CC"/>
                </a:solidFill>
                <a:latin typeface="Times New Roman" pitchFamily="18" charset="0"/>
                <a:cs typeface="Times New Roman" pitchFamily="18" charset="0"/>
              </a:rPr>
              <a:t> </a:t>
            </a:r>
            <a:r>
              <a:rPr lang="en-US" sz="3600" dirty="0">
                <a:solidFill>
                  <a:srgbClr val="0033CC"/>
                </a:solidFill>
                <a:latin typeface="Times New Roman" pitchFamily="18" charset="0"/>
                <a:cs typeface="Times New Roman" pitchFamily="18" charset="0"/>
              </a:rPr>
              <a:t>L</a:t>
            </a:r>
            <a:r>
              <a:rPr lang="vi-VN" sz="3600" dirty="0" smtClean="0">
                <a:solidFill>
                  <a:srgbClr val="0033CC"/>
                </a:solidFill>
                <a:latin typeface="Times New Roman" pitchFamily="18" charset="0"/>
                <a:cs typeface="Times New Roman" pitchFamily="18" charset="0"/>
              </a:rPr>
              <a:t>ĩnh </a:t>
            </a:r>
            <a:r>
              <a:rPr lang="vi-VN" sz="3600" dirty="0">
                <a:solidFill>
                  <a:srgbClr val="0033CC"/>
                </a:solidFill>
                <a:latin typeface="Times New Roman" pitchFamily="18" charset="0"/>
                <a:cs typeface="Times New Roman" pitchFamily="18" charset="0"/>
              </a:rPr>
              <a:t>vực văn học: </a:t>
            </a:r>
            <a:r>
              <a:rPr lang="en-US" sz="3600" dirty="0" err="1" smtClean="0">
                <a:solidFill>
                  <a:srgbClr val="0033CC"/>
                </a:solidFill>
                <a:latin typeface="Times New Roman" pitchFamily="18" charset="0"/>
                <a:cs typeface="Times New Roman" pitchFamily="18" charset="0"/>
              </a:rPr>
              <a:t>các</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nhà</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văn</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thơ</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nổi</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tiếng</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như</a:t>
            </a:r>
            <a:r>
              <a:rPr lang="en-US" sz="3600" dirty="0" smtClean="0">
                <a:solidFill>
                  <a:srgbClr val="0033CC"/>
                </a:solidFill>
                <a:latin typeface="Times New Roman" pitchFamily="18" charset="0"/>
                <a:cs typeface="Times New Roman" pitchFamily="18" charset="0"/>
              </a:rPr>
              <a:t> </a:t>
            </a:r>
            <a:r>
              <a:rPr lang="vi-VN" sz="3600" dirty="0" smtClean="0">
                <a:solidFill>
                  <a:srgbClr val="0033CC"/>
                </a:solidFill>
                <a:latin typeface="Times New Roman" pitchFamily="18" charset="0"/>
                <a:cs typeface="Times New Roman" pitchFamily="18" charset="0"/>
              </a:rPr>
              <a:t> Đan-tê</a:t>
            </a:r>
            <a:r>
              <a:rPr lang="en-US" sz="3600" dirty="0" smtClean="0">
                <a:solidFill>
                  <a:srgbClr val="0033CC"/>
                </a:solidFill>
                <a:latin typeface="Times New Roman" pitchFamily="18" charset="0"/>
                <a:cs typeface="Times New Roman" pitchFamily="18" charset="0"/>
              </a:rPr>
              <a:t>  (I ta li a)</a:t>
            </a:r>
            <a:r>
              <a:rPr lang="vi-VN" sz="3600" dirty="0" smtClean="0">
                <a:solidFill>
                  <a:srgbClr val="0033CC"/>
                </a:solidFill>
                <a:latin typeface="Times New Roman" pitchFamily="18" charset="0"/>
                <a:cs typeface="Times New Roman" pitchFamily="18" charset="0"/>
              </a:rPr>
              <a:t>,  Xéc-van-téc</a:t>
            </a:r>
            <a:r>
              <a:rPr lang="en-US" sz="3600" dirty="0" smtClean="0">
                <a:solidFill>
                  <a:srgbClr val="0033CC"/>
                </a:solidFill>
                <a:latin typeface="Times New Roman" pitchFamily="18" charset="0"/>
                <a:cs typeface="Times New Roman" pitchFamily="18" charset="0"/>
              </a:rPr>
              <a:t>(</a:t>
            </a:r>
            <a:r>
              <a:rPr lang="en-US" sz="3600" dirty="0" err="1" smtClean="0">
                <a:solidFill>
                  <a:srgbClr val="0033CC"/>
                </a:solidFill>
                <a:latin typeface="Times New Roman" pitchFamily="18" charset="0"/>
                <a:cs typeface="Times New Roman" pitchFamily="18" charset="0"/>
              </a:rPr>
              <a:t>Tây</a:t>
            </a:r>
            <a:r>
              <a:rPr lang="en-US" sz="3600" dirty="0" smtClean="0">
                <a:solidFill>
                  <a:srgbClr val="0033CC"/>
                </a:solidFill>
                <a:latin typeface="Times New Roman" pitchFamily="18" charset="0"/>
                <a:cs typeface="Times New Roman" pitchFamily="18" charset="0"/>
              </a:rPr>
              <a:t> Ban </a:t>
            </a:r>
            <a:r>
              <a:rPr lang="en-US" sz="3600" dirty="0" err="1" smtClean="0">
                <a:solidFill>
                  <a:srgbClr val="0033CC"/>
                </a:solidFill>
                <a:latin typeface="Times New Roman" pitchFamily="18" charset="0"/>
                <a:cs typeface="Times New Roman" pitchFamily="18" charset="0"/>
              </a:rPr>
              <a:t>Nha</a:t>
            </a:r>
            <a:r>
              <a:rPr lang="en-US" sz="3600" dirty="0" smtClean="0">
                <a:solidFill>
                  <a:srgbClr val="0033CC"/>
                </a:solidFill>
                <a:latin typeface="Times New Roman" pitchFamily="18" charset="0"/>
                <a:cs typeface="Times New Roman" pitchFamily="18" charset="0"/>
              </a:rPr>
              <a:t>),</a:t>
            </a:r>
            <a:r>
              <a:rPr lang="vi-VN" sz="3600" dirty="0" smtClean="0">
                <a:solidFill>
                  <a:srgbClr val="0033CC"/>
                </a:solidFill>
                <a:latin typeface="Times New Roman" pitchFamily="18" charset="0"/>
                <a:cs typeface="Times New Roman" pitchFamily="18" charset="0"/>
              </a:rPr>
              <a:t> Sếch-xpia</a:t>
            </a:r>
            <a:r>
              <a:rPr lang="en-US" sz="3600" dirty="0" smtClean="0">
                <a:solidFill>
                  <a:srgbClr val="0033CC"/>
                </a:solidFill>
                <a:latin typeface="Times New Roman" pitchFamily="18" charset="0"/>
                <a:cs typeface="Times New Roman" pitchFamily="18" charset="0"/>
              </a:rPr>
              <a:t>(</a:t>
            </a:r>
            <a:r>
              <a:rPr lang="en-US" sz="3600" dirty="0" err="1" smtClean="0">
                <a:solidFill>
                  <a:srgbClr val="0033CC"/>
                </a:solidFill>
                <a:latin typeface="Times New Roman" pitchFamily="18" charset="0"/>
                <a:cs typeface="Times New Roman" pitchFamily="18" charset="0"/>
              </a:rPr>
              <a:t>Anh</a:t>
            </a:r>
            <a:r>
              <a:rPr lang="en-US" sz="3600" dirty="0" smtClean="0">
                <a:solidFill>
                  <a:srgbClr val="0033CC"/>
                </a:solidFill>
                <a:latin typeface="Times New Roman" pitchFamily="18" charset="0"/>
                <a:cs typeface="Times New Roman" pitchFamily="18" charset="0"/>
              </a:rPr>
              <a:t>) </a:t>
            </a:r>
            <a:r>
              <a:rPr lang="vi-VN" sz="3600" dirty="0" smtClean="0">
                <a:solidFill>
                  <a:srgbClr val="0033CC"/>
                </a:solidFill>
                <a:latin typeface="Times New Roman" pitchFamily="18" charset="0"/>
                <a:cs typeface="Times New Roman" pitchFamily="18" charset="0"/>
              </a:rPr>
              <a:t>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 </a:t>
            </a:r>
            <a:r>
              <a:rPr lang="en-US" sz="3600" dirty="0">
                <a:solidFill>
                  <a:srgbClr val="0033CC"/>
                </a:solidFill>
                <a:latin typeface="Times New Roman" pitchFamily="18" charset="0"/>
                <a:cs typeface="Times New Roman" pitchFamily="18" charset="0"/>
              </a:rPr>
              <a:t>N</a:t>
            </a:r>
            <a:r>
              <a:rPr lang="vi-VN" sz="3600" dirty="0" smtClean="0">
                <a:solidFill>
                  <a:srgbClr val="0033CC"/>
                </a:solidFill>
                <a:latin typeface="Times New Roman" pitchFamily="18" charset="0"/>
                <a:cs typeface="Times New Roman" pitchFamily="18" charset="0"/>
              </a:rPr>
              <a:t>ghệ </a:t>
            </a:r>
            <a:r>
              <a:rPr lang="vi-VN" sz="3600" dirty="0">
                <a:solidFill>
                  <a:srgbClr val="0033CC"/>
                </a:solidFill>
                <a:latin typeface="Times New Roman" pitchFamily="18" charset="0"/>
                <a:cs typeface="Times New Roman" pitchFamily="18" charset="0"/>
              </a:rPr>
              <a:t>thuật: </a:t>
            </a:r>
            <a:r>
              <a:rPr lang="vi-VN" sz="3600" dirty="0" smtClean="0">
                <a:solidFill>
                  <a:srgbClr val="0033CC"/>
                </a:solidFill>
                <a:latin typeface="Times New Roman" pitchFamily="18" charset="0"/>
                <a:cs typeface="Times New Roman" pitchFamily="18" charset="0"/>
              </a:rPr>
              <a:t> </a:t>
            </a:r>
            <a:r>
              <a:rPr lang="vi-VN" sz="3600" dirty="0">
                <a:solidFill>
                  <a:srgbClr val="0033CC"/>
                </a:solidFill>
                <a:latin typeface="Times New Roman" pitchFamily="18" charset="0"/>
                <a:cs typeface="Times New Roman" pitchFamily="18" charset="0"/>
              </a:rPr>
              <a:t>hai danh hoạ </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nổi</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tiếng</a:t>
            </a:r>
            <a:r>
              <a:rPr lang="en-US" sz="3600" dirty="0" smtClean="0">
                <a:solidFill>
                  <a:srgbClr val="0033CC"/>
                </a:solidFill>
                <a:latin typeface="Times New Roman" pitchFamily="18" charset="0"/>
                <a:cs typeface="Times New Roman" pitchFamily="18" charset="0"/>
              </a:rPr>
              <a:t> </a:t>
            </a:r>
            <a:r>
              <a:rPr lang="vi-VN" sz="3600" dirty="0" smtClean="0">
                <a:solidFill>
                  <a:srgbClr val="0033CC"/>
                </a:solidFill>
                <a:latin typeface="Times New Roman" pitchFamily="18" charset="0"/>
                <a:cs typeface="Times New Roman" pitchFamily="18" charset="0"/>
              </a:rPr>
              <a:t>Lê-ô-na </a:t>
            </a:r>
            <a:r>
              <a:rPr lang="vi-VN" sz="3600" dirty="0">
                <a:solidFill>
                  <a:srgbClr val="0033CC"/>
                </a:solidFill>
                <a:latin typeface="Times New Roman" pitchFamily="18" charset="0"/>
                <a:cs typeface="Times New Roman" pitchFamily="18" charset="0"/>
              </a:rPr>
              <a:t>đơ Vanh-xi và Mi-ken-lăng-giơ. </a:t>
            </a:r>
          </a:p>
          <a:p>
            <a:pPr marL="0" indent="0">
              <a:buNone/>
            </a:pPr>
            <a:r>
              <a:rPr lang="vi-VN" sz="3600" dirty="0" smtClean="0">
                <a:solidFill>
                  <a:srgbClr val="0033CC"/>
                </a:solidFill>
                <a:latin typeface="Times New Roman" pitchFamily="18" charset="0"/>
                <a:cs typeface="Times New Roman" pitchFamily="18" charset="0"/>
              </a:rPr>
              <a:t>- </a:t>
            </a:r>
            <a:r>
              <a:rPr lang="en-US" sz="3600" dirty="0">
                <a:solidFill>
                  <a:srgbClr val="0033CC"/>
                </a:solidFill>
                <a:latin typeface="Times New Roman" pitchFamily="18" charset="0"/>
                <a:cs typeface="Times New Roman" pitchFamily="18" charset="0"/>
              </a:rPr>
              <a:t>K</a:t>
            </a:r>
            <a:r>
              <a:rPr lang="vi-VN" sz="3600" dirty="0" smtClean="0">
                <a:solidFill>
                  <a:srgbClr val="0033CC"/>
                </a:solidFill>
                <a:latin typeface="Times New Roman" pitchFamily="18" charset="0"/>
                <a:cs typeface="Times New Roman" pitchFamily="18" charset="0"/>
              </a:rPr>
              <a:t>hoa </a:t>
            </a:r>
            <a:r>
              <a:rPr lang="vi-VN" sz="3600" dirty="0">
                <a:solidFill>
                  <a:srgbClr val="0033CC"/>
                </a:solidFill>
                <a:latin typeface="Times New Roman" pitchFamily="18" charset="0"/>
                <a:cs typeface="Times New Roman" pitchFamily="18" charset="0"/>
              </a:rPr>
              <a:t>học: Nhiều nhà khoa </a:t>
            </a:r>
            <a:r>
              <a:rPr lang="vi-VN" sz="3600" dirty="0" smtClean="0">
                <a:solidFill>
                  <a:srgbClr val="0033CC"/>
                </a:solidFill>
                <a:latin typeface="Times New Roman" pitchFamily="18" charset="0"/>
                <a:cs typeface="Times New Roman" pitchFamily="18" charset="0"/>
              </a:rPr>
              <a:t>học</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như</a:t>
            </a:r>
            <a:r>
              <a:rPr lang="en-US" sz="3600" dirty="0" smtClean="0">
                <a:solidFill>
                  <a:srgbClr val="0033CC"/>
                </a:solidFill>
                <a:latin typeface="Times New Roman" pitchFamily="18" charset="0"/>
                <a:cs typeface="Times New Roman" pitchFamily="18" charset="0"/>
              </a:rPr>
              <a:t> </a:t>
            </a:r>
            <a:r>
              <a:rPr lang="vi-VN" sz="3600" dirty="0" smtClean="0">
                <a:solidFill>
                  <a:srgbClr val="0033CC"/>
                </a:solidFill>
                <a:latin typeface="Times New Roman" pitchFamily="18" charset="0"/>
                <a:cs typeface="Times New Roman" pitchFamily="18" charset="0"/>
              </a:rPr>
              <a:t> Cô-péc-ních</a:t>
            </a:r>
            <a:r>
              <a:rPr lang="vi-VN" sz="3600" dirty="0">
                <a:solidFill>
                  <a:srgbClr val="0033CC"/>
                </a:solidFill>
                <a:latin typeface="Times New Roman" pitchFamily="18" charset="0"/>
                <a:cs typeface="Times New Roman" pitchFamily="18" charset="0"/>
              </a:rPr>
              <a:t>, Bru-nô, </a:t>
            </a:r>
            <a:r>
              <a:rPr lang="vi-VN" sz="3600" dirty="0" smtClean="0">
                <a:solidFill>
                  <a:srgbClr val="0033CC"/>
                </a:solidFill>
                <a:latin typeface="Times New Roman" pitchFamily="18" charset="0"/>
                <a:cs typeface="Times New Roman" pitchFamily="18" charset="0"/>
              </a:rPr>
              <a:t>Ga-li-lê…</a:t>
            </a:r>
            <a:endParaRPr lang="vi-VN" sz="3600" dirty="0">
              <a:solidFill>
                <a:srgbClr val="0033CC"/>
              </a:solidFill>
              <a:latin typeface="Times New Roman" pitchFamily="18" charset="0"/>
              <a:cs typeface="Times New Roman" pitchFamily="18" charset="0"/>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4219394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44000" cy="6781800"/>
          </a:xfrm>
        </p:spPr>
        <p:txBody>
          <a:bodyPr>
            <a:normAutofit/>
          </a:bodyPr>
          <a:lstStyle/>
          <a:p>
            <a:pPr marL="0" indent="0">
              <a:buNone/>
            </a:pPr>
            <a:r>
              <a:rPr lang="vi-VN" sz="2800" b="1" dirty="0" smtClean="0">
                <a:solidFill>
                  <a:srgbClr val="FF0000"/>
                </a:solidFill>
                <a:latin typeface="Times New Roman" pitchFamily="18" charset="0"/>
                <a:cs typeface="Times New Roman" pitchFamily="18" charset="0"/>
              </a:rPr>
              <a:t>Tình </a:t>
            </a:r>
            <a:r>
              <a:rPr lang="vi-VN" sz="2800" b="1" dirty="0">
                <a:solidFill>
                  <a:srgbClr val="FF0000"/>
                </a:solidFill>
                <a:latin typeface="Times New Roman" pitchFamily="18" charset="0"/>
                <a:cs typeface="Times New Roman" pitchFamily="18" charset="0"/>
              </a:rPr>
              <a:t>hình chung về văn hóa, giáo dục, tư </a:t>
            </a:r>
            <a:r>
              <a:rPr lang="vi-VN" sz="2800" b="1" dirty="0" smtClean="0">
                <a:solidFill>
                  <a:srgbClr val="FF0000"/>
                </a:solidFill>
                <a:latin typeface="Times New Roman" pitchFamily="18" charset="0"/>
                <a:cs typeface="Times New Roman" pitchFamily="18" charset="0"/>
              </a:rPr>
              <a:t>tưởng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Tây</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Âu</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thời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kì</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đầu</a:t>
            </a:r>
            <a:r>
              <a:rPr lang="en-US" sz="2800" b="1" dirty="0" smtClean="0">
                <a:solidFill>
                  <a:srgbClr val="FF0000"/>
                </a:solidFill>
                <a:latin typeface="Times New Roman" pitchFamily="18" charset="0"/>
                <a:cs typeface="Times New Roman" pitchFamily="18" charset="0"/>
              </a:rPr>
              <a:t> ( </a:t>
            </a:r>
            <a:r>
              <a:rPr lang="en-US" sz="2800" b="1" dirty="0" err="1" smtClean="0">
                <a:solidFill>
                  <a:srgbClr val="FF0000"/>
                </a:solidFill>
                <a:latin typeface="Times New Roman" pitchFamily="18" charset="0"/>
                <a:cs typeface="Times New Roman" pitchFamily="18" charset="0"/>
              </a:rPr>
              <a:t>thế</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kỉ</a:t>
            </a:r>
            <a:r>
              <a:rPr lang="en-US" sz="2800" b="1" dirty="0" smtClean="0">
                <a:solidFill>
                  <a:srgbClr val="FF0000"/>
                </a:solidFill>
                <a:latin typeface="Times New Roman" pitchFamily="18" charset="0"/>
                <a:cs typeface="Times New Roman" pitchFamily="18" charset="0"/>
              </a:rPr>
              <a:t> V-X )</a:t>
            </a:r>
            <a:endParaRPr lang="vi-VN" sz="2800" b="1" dirty="0">
              <a:solidFill>
                <a:srgbClr val="FF0000"/>
              </a:solidFill>
              <a:latin typeface="Times New Roman" pitchFamily="18" charset="0"/>
              <a:cs typeface="Times New Roman" pitchFamily="18" charset="0"/>
            </a:endParaRPr>
          </a:p>
          <a:p>
            <a:pPr marL="0" indent="0">
              <a:buNone/>
            </a:pPr>
            <a:r>
              <a:rPr lang="vi-VN" sz="2400" dirty="0">
                <a:solidFill>
                  <a:srgbClr val="0033CC"/>
                </a:solidFill>
                <a:latin typeface="Times New Roman" pitchFamily="18" charset="0"/>
                <a:cs typeface="Times New Roman" pitchFamily="18" charset="0"/>
              </a:rPr>
              <a:t>- Khi vào lãnh thổ Tây bộ Rôma, người Gecman đã tàn phá nặng nề những di sản của nền văn minh cổ đại ở đây, chỉ duy nhất không xâm phạm các nhà thờ và tu viện Kitô giáo</a:t>
            </a:r>
            <a:r>
              <a:rPr lang="vi-VN" sz="2400" dirty="0" smtClean="0">
                <a:solidFill>
                  <a:srgbClr val="0033CC"/>
                </a:solidFill>
                <a:latin typeface="Times New Roman" pitchFamily="18" charset="0"/>
                <a:cs typeface="Times New Roman" pitchFamily="18" charset="0"/>
              </a:rPr>
              <a:t>.</a:t>
            </a:r>
            <a:endParaRPr lang="vi-VN" sz="2400" dirty="0">
              <a:solidFill>
                <a:srgbClr val="0033CC"/>
              </a:solidFill>
              <a:latin typeface="Times New Roman" pitchFamily="18" charset="0"/>
              <a:cs typeface="Times New Roman" pitchFamily="18" charset="0"/>
            </a:endParaRPr>
          </a:p>
          <a:p>
            <a:pPr marL="0" indent="0">
              <a:buNone/>
            </a:pPr>
            <a:r>
              <a:rPr lang="vi-VN" sz="2400" dirty="0">
                <a:solidFill>
                  <a:srgbClr val="0033CC"/>
                </a:solidFill>
                <a:latin typeface="Times New Roman" pitchFamily="18" charset="0"/>
                <a:cs typeface="Times New Roman" pitchFamily="18" charset="0"/>
              </a:rPr>
              <a:t>- Trong các vương quốc của người Gecman, hầu hết giai cấp quý tộc, kể cả nhà vua đều mù chữ, cũng như không có trường học nào ngoài trường Dòng. Tầng lớp giáo sĩ là tầng lớp duy nhất biết chữ (nhưng họ biết chữ chỉ để học và giảng kinh thánh</a:t>
            </a:r>
            <a:r>
              <a:rPr lang="vi-VN" sz="2400" dirty="0" smtClean="0">
                <a:solidFill>
                  <a:srgbClr val="0033CC"/>
                </a:solidFill>
                <a:latin typeface="Times New Roman" pitchFamily="18" charset="0"/>
                <a:cs typeface="Times New Roman" pitchFamily="18" charset="0"/>
              </a:rPr>
              <a:t>)</a:t>
            </a:r>
            <a:endParaRPr lang="vi-VN" sz="2400" dirty="0">
              <a:solidFill>
                <a:srgbClr val="0033CC"/>
              </a:solidFill>
              <a:latin typeface="Times New Roman" pitchFamily="18" charset="0"/>
              <a:cs typeface="Times New Roman" pitchFamily="18" charset="0"/>
            </a:endParaRPr>
          </a:p>
          <a:p>
            <a:pPr marL="0" indent="0">
              <a:buNone/>
            </a:pPr>
            <a:r>
              <a:rPr lang="vi-VN" sz="2400" dirty="0">
                <a:solidFill>
                  <a:srgbClr val="0033CC"/>
                </a:solidFill>
                <a:latin typeface="Times New Roman" pitchFamily="18" charset="0"/>
                <a:cs typeface="Times New Roman" pitchFamily="18" charset="0"/>
              </a:rPr>
              <a:t>- Nội dung học tập chủ yếu trong các trường Dòng là Thần học- môn học được coi là “bà chúa của khoa học„. Các môn học khác như: Ngữ pháp, Tu từ học, Lôgic học, Số học, Hình học, Thiên văn học, Âm nhạc...đều nhằm bổ trợ và phục vụ cho Thần học</a:t>
            </a:r>
            <a:r>
              <a:rPr lang="vi-VN" sz="2400" dirty="0" smtClean="0">
                <a:solidFill>
                  <a:srgbClr val="0033CC"/>
                </a:solidFill>
                <a:latin typeface="Times New Roman" pitchFamily="18" charset="0"/>
                <a:cs typeface="Times New Roman" pitchFamily="18" charset="0"/>
              </a:rPr>
              <a:t>.</a:t>
            </a:r>
            <a:endParaRPr lang="vi-VN" sz="2400" dirty="0">
              <a:solidFill>
                <a:srgbClr val="0033CC"/>
              </a:solidFill>
              <a:latin typeface="Times New Roman" pitchFamily="18" charset="0"/>
              <a:cs typeface="Times New Roman" pitchFamily="18" charset="0"/>
            </a:endParaRPr>
          </a:p>
          <a:p>
            <a:pPr marL="0" indent="0">
              <a:buNone/>
            </a:pPr>
            <a:r>
              <a:rPr lang="en-US" sz="2400" dirty="0" smtClean="0">
                <a:solidFill>
                  <a:srgbClr val="0033CC"/>
                </a:solidFill>
                <a:latin typeface="Times New Roman" pitchFamily="18" charset="0"/>
                <a:cs typeface="Times New Roman" pitchFamily="18" charset="0"/>
              </a:rPr>
              <a:t>* </a:t>
            </a:r>
            <a:r>
              <a:rPr lang="vi-VN" sz="2400" dirty="0" smtClean="0">
                <a:solidFill>
                  <a:srgbClr val="0033CC"/>
                </a:solidFill>
                <a:latin typeface="Times New Roman" pitchFamily="18" charset="0"/>
                <a:cs typeface="Times New Roman" pitchFamily="18" charset="0"/>
              </a:rPr>
              <a:t>Tóm </a:t>
            </a:r>
            <a:r>
              <a:rPr lang="vi-VN" sz="2400" dirty="0">
                <a:solidFill>
                  <a:srgbClr val="0033CC"/>
                </a:solidFill>
                <a:latin typeface="Times New Roman" pitchFamily="18" charset="0"/>
                <a:cs typeface="Times New Roman" pitchFamily="18" charset="0"/>
              </a:rPr>
              <a:t>lại, văn hóa Tây Âu thời sơ kì trung đại hết sức thấp kém và hoàn toàn bị giáo hội Kitô lũng đoạn. Những gì trái với Kinh thánh đều bị giáo hội vùi dập không thương tiếc. Châu Âu thời kì này chìm đắm trong “đêm trường trung cổ„</a:t>
            </a:r>
            <a:endParaRPr lang="en-US" sz="2400" dirty="0">
              <a:solidFill>
                <a:srgbClr val="0033CC"/>
              </a:solidFill>
              <a:latin typeface="Times New Roman" pitchFamily="18" charset="0"/>
              <a:cs typeface="Times New Roman" pitchFamily="18" charset="0"/>
            </a:endParaRPr>
          </a:p>
        </p:txBody>
      </p:sp>
      <p:sp>
        <p:nvSpPr>
          <p:cNvPr id="4" name="TextBox 3"/>
          <p:cNvSpPr txBox="1"/>
          <p:nvPr/>
        </p:nvSpPr>
        <p:spPr>
          <a:xfrm>
            <a:off x="6781800" y="6296469"/>
            <a:ext cx="1675459" cy="523220"/>
          </a:xfrm>
          <a:prstGeom prst="rect">
            <a:avLst/>
          </a:prstGeom>
          <a:noFill/>
        </p:spPr>
        <p:txBody>
          <a:bodyPr wrap="none" rtlCol="0">
            <a:spAutoFit/>
          </a:bodyPr>
          <a:lstStyle/>
          <a:p>
            <a:r>
              <a:rPr lang="en-US" sz="2800" b="1" dirty="0" smtClean="0">
                <a:solidFill>
                  <a:srgbClr val="FF0000"/>
                </a:solidFill>
                <a:latin typeface="Times New Roman" pitchFamily="18" charset="0"/>
                <a:cs typeface="Times New Roman" pitchFamily="18" charset="0"/>
              </a:rPr>
              <a:t>TƯ LIỆU</a:t>
            </a: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04322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Autofit/>
          </a:bodyPr>
          <a:lstStyle/>
          <a:p>
            <a:r>
              <a:rPr lang="vi-VN" sz="2400" b="1" dirty="0" smtClean="0">
                <a:solidFill>
                  <a:srgbClr val="FF0000"/>
                </a:solidFill>
                <a:latin typeface="Times New Roman" pitchFamily="18" charset="0"/>
                <a:cs typeface="Times New Roman" pitchFamily="18" charset="0"/>
              </a:rPr>
              <a:t>BÀI </a:t>
            </a:r>
            <a:r>
              <a:rPr lang="vi-VN" sz="2400" b="1" dirty="0">
                <a:solidFill>
                  <a:srgbClr val="FF0000"/>
                </a:solidFill>
                <a:latin typeface="Times New Roman" pitchFamily="18" charset="0"/>
                <a:cs typeface="Times New Roman" pitchFamily="18" charset="0"/>
              </a:rPr>
              <a:t>4. VĂN HÓA PHỤC HƯNG</a:t>
            </a:r>
            <a:endParaRPr lang="en-US" sz="24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4983163"/>
          </a:xfrm>
        </p:spPr>
        <p:txBody>
          <a:bodyPr>
            <a:normAutofit/>
          </a:bodyPr>
          <a:lstStyle/>
          <a:p>
            <a:pPr marL="0" indent="0">
              <a:buNone/>
            </a:pPr>
            <a:r>
              <a:rPr lang="vi-VN" b="1" dirty="0" smtClean="0">
                <a:solidFill>
                  <a:srgbClr val="FF0000"/>
                </a:solidFill>
                <a:latin typeface="Times New Roman" pitchFamily="18" charset="0"/>
                <a:cs typeface="Times New Roman" pitchFamily="18" charset="0"/>
              </a:rPr>
              <a:t>1. Những </a:t>
            </a:r>
            <a:r>
              <a:rPr lang="vi-VN" b="1" dirty="0">
                <a:solidFill>
                  <a:srgbClr val="FF0000"/>
                </a:solidFill>
                <a:latin typeface="Times New Roman" pitchFamily="18" charset="0"/>
                <a:cs typeface="Times New Roman" pitchFamily="18" charset="0"/>
              </a:rPr>
              <a:t>biến đổi quan trọng về kinh tế - xã hội </a:t>
            </a:r>
            <a:r>
              <a:rPr lang="vi-VN" b="1" dirty="0" smtClean="0">
                <a:solidFill>
                  <a:srgbClr val="FF0000"/>
                </a:solidFill>
                <a:latin typeface="Times New Roman" pitchFamily="18" charset="0"/>
                <a:cs typeface="Times New Roman" pitchFamily="18" charset="0"/>
              </a:rPr>
              <a:t>của </a:t>
            </a:r>
            <a:r>
              <a:rPr lang="vi-VN" b="1" dirty="0">
                <a:solidFill>
                  <a:srgbClr val="FF0000"/>
                </a:solidFill>
                <a:latin typeface="Times New Roman" pitchFamily="18" charset="0"/>
                <a:cs typeface="Times New Roman" pitchFamily="18" charset="0"/>
              </a:rPr>
              <a:t>Tây Âu từ thế kỉ XIII đến thế kỉ </a:t>
            </a:r>
            <a:r>
              <a:rPr lang="vi-VN" b="1" dirty="0" smtClean="0">
                <a:solidFill>
                  <a:srgbClr val="FF0000"/>
                </a:solidFill>
                <a:latin typeface="Times New Roman" pitchFamily="18" charset="0"/>
                <a:cs typeface="Times New Roman" pitchFamily="18" charset="0"/>
              </a:rPr>
              <a:t>XVI</a:t>
            </a:r>
            <a:endParaRPr lang="en-US" b="1" dirty="0" smtClean="0">
              <a:solidFill>
                <a:srgbClr val="FF0000"/>
              </a:solidFill>
              <a:latin typeface="Times New Roman" pitchFamily="18" charset="0"/>
              <a:cs typeface="Times New Roman" pitchFamily="18" charset="0"/>
            </a:endParaRPr>
          </a:p>
          <a:p>
            <a:pPr marL="0" indent="0">
              <a:buNone/>
            </a:pPr>
            <a:r>
              <a:rPr lang="vi-VN" b="1" dirty="0">
                <a:solidFill>
                  <a:srgbClr val="FF0000"/>
                </a:solidFill>
                <a:latin typeface="Times New Roman" pitchFamily="18" charset="0"/>
                <a:cs typeface="Times New Roman" pitchFamily="18" charset="0"/>
              </a:rPr>
              <a:t>2. Những thành tựu tiêu biểu của phong trào Văn hóa Phục </a:t>
            </a:r>
            <a:r>
              <a:rPr lang="vi-VN" b="1" dirty="0" smtClean="0">
                <a:solidFill>
                  <a:srgbClr val="FF0000"/>
                </a:solidFill>
                <a:latin typeface="Times New Roman" pitchFamily="18" charset="0"/>
                <a:cs typeface="Times New Roman" pitchFamily="18" charset="0"/>
              </a:rPr>
              <a:t>hưng</a:t>
            </a:r>
            <a:endParaRPr lang="en-US" b="1" dirty="0" smtClean="0">
              <a:solidFill>
                <a:srgbClr val="FF0000"/>
              </a:solidFill>
              <a:latin typeface="Times New Roman" pitchFamily="18" charset="0"/>
              <a:cs typeface="Times New Roman" pitchFamily="18" charset="0"/>
            </a:endParaRPr>
          </a:p>
          <a:p>
            <a:pPr marL="0" indent="0">
              <a:buNone/>
            </a:pPr>
            <a:r>
              <a:rPr lang="vi-VN" b="1" dirty="0">
                <a:solidFill>
                  <a:srgbClr val="FF0000"/>
                </a:solidFill>
                <a:latin typeface="Times New Roman" pitchFamily="18" charset="0"/>
                <a:cs typeface="Times New Roman" pitchFamily="18" charset="0"/>
              </a:rPr>
              <a:t>3. Ý nghĩa và tác động của phong trào Văn hóa Phục hưng đối với xã hội Tây Âu</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33062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55418"/>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THẢO LUẬN NHÓM</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609600"/>
            <a:ext cx="9178636" cy="1371600"/>
          </a:xfrm>
        </p:spPr>
        <p:txBody>
          <a:bodyPr/>
          <a:lstStyle/>
          <a:p>
            <a:pPr marL="0" indent="0" algn="ctr">
              <a:buNone/>
            </a:pPr>
            <a:r>
              <a:rPr lang="vi-VN" b="1" dirty="0" smtClean="0">
                <a:solidFill>
                  <a:srgbClr val="FF0000"/>
                </a:solidFill>
                <a:latin typeface="Times New Roman" pitchFamily="18" charset="0"/>
                <a:cs typeface="Times New Roman" pitchFamily="18" charset="0"/>
              </a:rPr>
              <a:t> Nêu </a:t>
            </a:r>
            <a:r>
              <a:rPr lang="vi-VN" b="1" dirty="0">
                <a:solidFill>
                  <a:srgbClr val="FF0000"/>
                </a:solidFill>
                <a:latin typeface="Times New Roman" pitchFamily="18" charset="0"/>
                <a:cs typeface="Times New Roman" pitchFamily="18" charset="0"/>
              </a:rPr>
              <a:t>Ý nghĩa và tác động của phong trào Văn hóa Phục hưng đối với xã hội Tây Âu</a:t>
            </a:r>
            <a:r>
              <a:rPr lang="vi-VN" b="1" dirty="0" smtClean="0">
                <a:solidFill>
                  <a:srgbClr val="FF0000"/>
                </a:solidFill>
                <a:latin typeface="Times New Roman" pitchFamily="18" charset="0"/>
                <a:cs typeface="Times New Roman" pitchFamily="18" charset="0"/>
              </a:rPr>
              <a:t>.</a:t>
            </a:r>
            <a:endParaRPr lang="en-US" b="1" dirty="0" smtClean="0">
              <a:solidFill>
                <a:srgbClr val="FF0000"/>
              </a:solidFill>
              <a:latin typeface="Times New Roman" pitchFamily="18" charset="0"/>
              <a:cs typeface="Times New Roman" pitchFamily="18" charset="0"/>
            </a:endParaRPr>
          </a:p>
          <a:p>
            <a:pPr marL="0" indent="0">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
        <p:nvSpPr>
          <p:cNvPr id="4" name="Nơi giữ chỗ cho Nội dung 2"/>
          <p:cNvSpPr txBox="1">
            <a:spLocks/>
          </p:cNvSpPr>
          <p:nvPr/>
        </p:nvSpPr>
        <p:spPr>
          <a:xfrm>
            <a:off x="-34636" y="2133600"/>
            <a:ext cx="9178636" cy="3505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vi-VN" dirty="0" smtClean="0">
                <a:solidFill>
                  <a:srgbClr val="0033CC"/>
                </a:solidFill>
                <a:latin typeface="Times New Roman" pitchFamily="18" charset="0"/>
                <a:cs typeface="Times New Roman" pitchFamily="18" charset="0"/>
              </a:rPr>
              <a:t>- Phong trào đã có tác động thay đổi nhận thức con người thời bấy giờ, đặt cơ sở và mở đường cho sự phát triển của văn hóa Tây Âu trong những thế kỉ tiếp theo.</a:t>
            </a:r>
          </a:p>
          <a:p>
            <a:pPr marL="0" indent="0">
              <a:buFont typeface="Arial" pitchFamily="34" charset="0"/>
              <a:buNone/>
            </a:pPr>
            <a:r>
              <a:rPr lang="vi-VN" dirty="0" smtClean="0">
                <a:solidFill>
                  <a:srgbClr val="0033CC"/>
                </a:solidFill>
                <a:latin typeface="Times New Roman" pitchFamily="18" charset="0"/>
                <a:cs typeface="Times New Roman" pitchFamily="18" charset="0"/>
              </a:rPr>
              <a:t>- Những tác phẩm và tư tưởng của những nhà văn hóa đã khai sáng châu Âu thời trung cổ và thay đổi lịch sử văn minh nhân loại.</a:t>
            </a:r>
          </a:p>
          <a:p>
            <a:pPr marL="0" indent="0">
              <a:buFont typeface="Arial" pitchFamily="34" charset="0"/>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smtClean="0"/>
          </a:p>
          <a:p>
            <a:endParaRPr lang="en-US" dirty="0"/>
          </a:p>
        </p:txBody>
      </p:sp>
    </p:spTree>
    <p:extLst>
      <p:ext uri="{BB962C8B-B14F-4D97-AF65-F5344CB8AC3E}">
        <p14:creationId xmlns:p14="http://schemas.microsoft.com/office/powerpoint/2010/main" val="230675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Autofit/>
          </a:bodyPr>
          <a:lstStyle/>
          <a:p>
            <a:r>
              <a:rPr lang="vi-VN" sz="2400" b="1" dirty="0" smtClean="0">
                <a:solidFill>
                  <a:srgbClr val="FF0000"/>
                </a:solidFill>
                <a:latin typeface="Times New Roman" pitchFamily="18" charset="0"/>
                <a:cs typeface="Times New Roman" pitchFamily="18" charset="0"/>
              </a:rPr>
              <a:t>BÀI </a:t>
            </a:r>
            <a:r>
              <a:rPr lang="vi-VN" sz="2400" b="1" dirty="0">
                <a:solidFill>
                  <a:srgbClr val="FF0000"/>
                </a:solidFill>
                <a:latin typeface="Times New Roman" pitchFamily="18" charset="0"/>
                <a:cs typeface="Times New Roman" pitchFamily="18" charset="0"/>
              </a:rPr>
              <a:t>4. VĂN HÓA PHỤC HƯNG</a:t>
            </a:r>
            <a:endParaRPr lang="en-US" sz="24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5638800"/>
          </a:xfrm>
        </p:spPr>
        <p:txBody>
          <a:bodyPr>
            <a:normAutofit/>
          </a:bodyPr>
          <a:lstStyle/>
          <a:p>
            <a:pPr marL="0" indent="0">
              <a:buNone/>
            </a:pPr>
            <a:r>
              <a:rPr lang="vi-VN" b="1" dirty="0" smtClean="0">
                <a:solidFill>
                  <a:srgbClr val="FF0000"/>
                </a:solidFill>
                <a:latin typeface="Times New Roman" pitchFamily="18" charset="0"/>
                <a:cs typeface="Times New Roman" pitchFamily="18" charset="0"/>
              </a:rPr>
              <a:t>3</a:t>
            </a:r>
            <a:r>
              <a:rPr lang="vi-VN" b="1" dirty="0">
                <a:solidFill>
                  <a:srgbClr val="FF0000"/>
                </a:solidFill>
                <a:latin typeface="Times New Roman" pitchFamily="18" charset="0"/>
                <a:cs typeface="Times New Roman" pitchFamily="18" charset="0"/>
              </a:rPr>
              <a:t>. Ý nghĩa và tác động của phong trào Văn hóa Phục hưng </a:t>
            </a:r>
            <a:r>
              <a:rPr lang="vi-VN" b="1" dirty="0" smtClean="0">
                <a:solidFill>
                  <a:srgbClr val="FF0000"/>
                </a:solidFill>
                <a:latin typeface="Times New Roman" pitchFamily="18" charset="0"/>
                <a:cs typeface="Times New Roman" pitchFamily="18" charset="0"/>
              </a:rPr>
              <a:t>đối </a:t>
            </a:r>
            <a:r>
              <a:rPr lang="vi-VN" b="1" dirty="0">
                <a:solidFill>
                  <a:srgbClr val="FF0000"/>
                </a:solidFill>
                <a:latin typeface="Times New Roman" pitchFamily="18" charset="0"/>
                <a:cs typeface="Times New Roman" pitchFamily="18" charset="0"/>
              </a:rPr>
              <a:t>với xã hội Tây </a:t>
            </a:r>
            <a:r>
              <a:rPr lang="vi-VN" b="1" dirty="0" smtClean="0">
                <a:solidFill>
                  <a:srgbClr val="FF0000"/>
                </a:solidFill>
                <a:latin typeface="Times New Roman" pitchFamily="18" charset="0"/>
                <a:cs typeface="Times New Roman" pitchFamily="18" charset="0"/>
              </a:rPr>
              <a:t>Âu</a:t>
            </a:r>
            <a:endParaRPr lang="en-US" b="1" dirty="0" smtClean="0">
              <a:solidFill>
                <a:srgbClr val="FF0000"/>
              </a:solidFill>
              <a:latin typeface="Times New Roman" pitchFamily="18" charset="0"/>
              <a:cs typeface="Times New Roman" pitchFamily="18" charset="0"/>
            </a:endParaRPr>
          </a:p>
          <a:p>
            <a:pPr marL="0" indent="0">
              <a:buNone/>
            </a:pPr>
            <a:r>
              <a:rPr lang="vi-VN" sz="3600" dirty="0">
                <a:solidFill>
                  <a:srgbClr val="0033CC"/>
                </a:solidFill>
                <a:latin typeface="Times New Roman" pitchFamily="18" charset="0"/>
                <a:cs typeface="Times New Roman" pitchFamily="18" charset="0"/>
              </a:rPr>
              <a:t>- Phong trào đã có tác động thay đổi nhận thức con người thời bấy giờ, đặt cơ sở và mở đường cho sự phát triển của văn hóa Tây Âu trong những thế kỉ tiếp theo.</a:t>
            </a:r>
          </a:p>
          <a:p>
            <a:pPr marL="0" indent="0">
              <a:buNone/>
            </a:pPr>
            <a:r>
              <a:rPr lang="vi-VN" sz="3600" dirty="0">
                <a:solidFill>
                  <a:srgbClr val="0033CC"/>
                </a:solidFill>
                <a:latin typeface="Times New Roman" pitchFamily="18" charset="0"/>
                <a:cs typeface="Times New Roman" pitchFamily="18" charset="0"/>
              </a:rPr>
              <a:t>- Những tác phẩm và tư tưởng của những nhà văn hóa đã khai sáng châu Âu thời trung cổ và thay đổi lịch sử văn minh nhân loại.</a:t>
            </a:r>
          </a:p>
          <a:p>
            <a:pPr marL="0" indent="0">
              <a:buNone/>
            </a:pP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779624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609600"/>
          </a:xfrm>
        </p:spPr>
        <p:txBody>
          <a:bodyPr>
            <a:normAutofit/>
          </a:bodyPr>
          <a:lstStyle/>
          <a:p>
            <a:r>
              <a:rPr lang="en-US" sz="3200" b="1" smtClean="0">
                <a:solidFill>
                  <a:srgbClr val="FF0000"/>
                </a:solidFill>
                <a:latin typeface="Times New Roman" pitchFamily="18" charset="0"/>
                <a:cs typeface="Times New Roman" pitchFamily="18" charset="0"/>
              </a:rPr>
              <a:t>LUYỆN TẬP 1 </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533400"/>
            <a:ext cx="9144000" cy="4983163"/>
          </a:xfrm>
        </p:spPr>
        <p:txBody>
          <a:bodyPr>
            <a:normAutofit/>
          </a:bodyPr>
          <a:lstStyle/>
          <a:p>
            <a:pPr marL="0" indent="0">
              <a:buNone/>
            </a:pPr>
            <a:r>
              <a:rPr lang="vi-VN" sz="2800" dirty="0" smtClean="0">
                <a:latin typeface="Times New Roman" pitchFamily="18" charset="0"/>
                <a:cs typeface="Times New Roman" pitchFamily="18" charset="0"/>
              </a:rPr>
              <a:t> </a:t>
            </a:r>
            <a:r>
              <a:rPr lang="vi-VN" sz="2800" b="1" dirty="0">
                <a:solidFill>
                  <a:srgbClr val="FF0000"/>
                </a:solidFill>
                <a:latin typeface="Times New Roman" pitchFamily="18" charset="0"/>
                <a:cs typeface="Times New Roman" pitchFamily="18" charset="0"/>
              </a:rPr>
              <a:t>Nêu một số thành tựu tiêu biểu của phong trào Văn hoá Phục hưng vào </a:t>
            </a:r>
            <a:r>
              <a:rPr lang="vi-VN" sz="2800" b="1" dirty="0" smtClean="0">
                <a:solidFill>
                  <a:srgbClr val="FF0000"/>
                </a:solidFill>
                <a:latin typeface="Times New Roman" pitchFamily="18" charset="0"/>
                <a:cs typeface="Times New Roman" pitchFamily="18" charset="0"/>
              </a:rPr>
              <a:t>bảng </a:t>
            </a:r>
            <a:r>
              <a:rPr lang="vi-VN" sz="2800" b="1" dirty="0">
                <a:solidFill>
                  <a:srgbClr val="FF0000"/>
                </a:solidFill>
                <a:latin typeface="Times New Roman" pitchFamily="18" charset="0"/>
                <a:cs typeface="Times New Roman" pitchFamily="18" charset="0"/>
              </a:rPr>
              <a:t>theo mẫu sau</a:t>
            </a:r>
            <a:r>
              <a:rPr lang="vi-VN" sz="2800" b="1" dirty="0" smtClean="0">
                <a:solidFill>
                  <a:srgbClr val="FF0000"/>
                </a:solidFill>
                <a:latin typeface="Times New Roman" pitchFamily="18" charset="0"/>
                <a:cs typeface="Times New Roman" pitchFamily="18" charset="0"/>
              </a:rPr>
              <a:t>.</a:t>
            </a:r>
            <a:endParaRPr lang="en-US" sz="2800" b="1" dirty="0" smtClean="0">
              <a:solidFill>
                <a:srgbClr val="FF0000"/>
              </a:solidFill>
              <a:latin typeface="Times New Roman" pitchFamily="18" charset="0"/>
              <a:cs typeface="Times New Roman" pitchFamily="18" charset="0"/>
            </a:endParaRPr>
          </a:p>
          <a:p>
            <a:pPr marL="0" indent="0">
              <a:buNone/>
            </a:pPr>
            <a:endParaRPr lang="en-US" sz="2800" b="1" dirty="0">
              <a:solidFill>
                <a:srgbClr val="FF0000"/>
              </a:solidFill>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848201923"/>
              </p:ext>
            </p:extLst>
          </p:nvPr>
        </p:nvGraphicFramePr>
        <p:xfrm>
          <a:off x="0" y="1523999"/>
          <a:ext cx="9144000" cy="2800192"/>
        </p:xfrm>
        <a:graphic>
          <a:graphicData uri="http://schemas.openxmlformats.org/drawingml/2006/table">
            <a:tbl>
              <a:tblPr firstRow="1" firstCol="1" bandRow="1">
                <a:tableStyleId>{5C22544A-7EE6-4342-B048-85BDC9FD1C3A}</a:tableStyleId>
              </a:tblPr>
              <a:tblGrid>
                <a:gridCol w="11430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819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tblGrid>
              <a:tr h="1400096">
                <a:tc>
                  <a:txBody>
                    <a:bodyPr/>
                    <a:lstStyle/>
                    <a:p>
                      <a:pPr marL="0" marR="0">
                        <a:spcBef>
                          <a:spcPts val="0"/>
                        </a:spcBef>
                        <a:spcAft>
                          <a:spcPts val="0"/>
                        </a:spcAft>
                      </a:pPr>
                      <a:r>
                        <a:rPr lang="en-US" sz="1200" dirty="0" smtClean="0">
                          <a:effectLst/>
                        </a:rPr>
                        <a:t> </a:t>
                      </a:r>
                      <a:r>
                        <a:rPr lang="vi-VN" sz="2800" dirty="0" smtClean="0">
                          <a:solidFill>
                            <a:srgbClr val="FF0000"/>
                          </a:solidFill>
                          <a:effectLst/>
                          <a:latin typeface="+mj-lt"/>
                        </a:rPr>
                        <a:t>Lĩnh vực</a:t>
                      </a:r>
                      <a:endParaRPr lang="en-US" sz="2800" dirty="0">
                        <a:solidFill>
                          <a:srgbClr val="FF0000"/>
                        </a:solidFill>
                        <a:effectLst/>
                        <a:latin typeface="+mj-lt"/>
                        <a:ea typeface="Times New Roman"/>
                        <a:cs typeface="Times New Roman"/>
                      </a:endParaRPr>
                    </a:p>
                  </a:txBody>
                  <a:tcPr marL="47625" marR="47625" marT="47625" marB="47625"/>
                </a:tc>
                <a:tc>
                  <a:txBody>
                    <a:bodyPr/>
                    <a:lstStyle/>
                    <a:p>
                      <a:pPr marL="0" marR="0">
                        <a:spcBef>
                          <a:spcPts val="0"/>
                        </a:spcBef>
                        <a:spcAft>
                          <a:spcPts val="0"/>
                        </a:spcAft>
                      </a:pPr>
                      <a:r>
                        <a:rPr lang="vi-VN" sz="2800" dirty="0">
                          <a:solidFill>
                            <a:srgbClr val="FF0000"/>
                          </a:solidFill>
                          <a:effectLst/>
                          <a:latin typeface="+mj-lt"/>
                        </a:rPr>
                        <a:t>Văn học</a:t>
                      </a:r>
                      <a:endParaRPr lang="en-US" sz="2800" dirty="0">
                        <a:solidFill>
                          <a:srgbClr val="FF0000"/>
                        </a:solidFill>
                        <a:effectLst/>
                        <a:latin typeface="+mj-lt"/>
                        <a:ea typeface="Times New Roman"/>
                        <a:cs typeface="Times New Roman"/>
                      </a:endParaRPr>
                    </a:p>
                  </a:txBody>
                  <a:tcPr marL="47625" marR="47625" marT="47625" marB="47625"/>
                </a:tc>
                <a:tc>
                  <a:txBody>
                    <a:bodyPr/>
                    <a:lstStyle/>
                    <a:p>
                      <a:pPr marL="0" marR="0">
                        <a:spcBef>
                          <a:spcPts val="0"/>
                        </a:spcBef>
                        <a:spcAft>
                          <a:spcPts val="0"/>
                        </a:spcAft>
                      </a:pPr>
                      <a:r>
                        <a:rPr lang="vi-VN" sz="2800" dirty="0">
                          <a:solidFill>
                            <a:srgbClr val="FF0000"/>
                          </a:solidFill>
                          <a:effectLst/>
                          <a:latin typeface="+mj-lt"/>
                        </a:rPr>
                        <a:t>Nghệ thuật</a:t>
                      </a:r>
                      <a:endParaRPr lang="en-US" sz="2800" dirty="0">
                        <a:solidFill>
                          <a:srgbClr val="FF0000"/>
                        </a:solidFill>
                        <a:effectLst/>
                        <a:latin typeface="+mj-lt"/>
                        <a:ea typeface="Times New Roman"/>
                        <a:cs typeface="Times New Roman"/>
                      </a:endParaRPr>
                    </a:p>
                  </a:txBody>
                  <a:tcPr marL="47625" marR="47625" marT="47625" marB="47625"/>
                </a:tc>
                <a:tc>
                  <a:txBody>
                    <a:bodyPr/>
                    <a:lstStyle/>
                    <a:p>
                      <a:pPr marL="0" marR="0">
                        <a:spcBef>
                          <a:spcPts val="0"/>
                        </a:spcBef>
                        <a:spcAft>
                          <a:spcPts val="0"/>
                        </a:spcAft>
                      </a:pPr>
                      <a:r>
                        <a:rPr lang="vi-VN" sz="2800" dirty="0">
                          <a:solidFill>
                            <a:srgbClr val="FF0000"/>
                          </a:solidFill>
                          <a:effectLst/>
                          <a:latin typeface="+mj-lt"/>
                        </a:rPr>
                        <a:t>Khoa học – kĩ thuật</a:t>
                      </a:r>
                      <a:endParaRPr lang="en-US" sz="2800" dirty="0">
                        <a:solidFill>
                          <a:srgbClr val="FF0000"/>
                        </a:solidFill>
                        <a:effectLst/>
                        <a:latin typeface="+mj-lt"/>
                        <a:ea typeface="Times New Roman"/>
                        <a:cs typeface="Times New Roman"/>
                      </a:endParaRPr>
                    </a:p>
                  </a:txBody>
                  <a:tcPr marL="47625" marR="47625" marT="47625" marB="47625"/>
                </a:tc>
                <a:extLst>
                  <a:ext uri="{0D108BD9-81ED-4DB2-BD59-A6C34878D82A}">
                    <a16:rowId xmlns:a16="http://schemas.microsoft.com/office/drawing/2014/main" val="10000"/>
                  </a:ext>
                </a:extLst>
              </a:tr>
              <a:tr h="1400096">
                <a:tc>
                  <a:txBody>
                    <a:bodyPr/>
                    <a:lstStyle/>
                    <a:p>
                      <a:pPr marL="0" marR="0">
                        <a:spcBef>
                          <a:spcPts val="0"/>
                        </a:spcBef>
                        <a:spcAft>
                          <a:spcPts val="0"/>
                        </a:spcAft>
                      </a:pPr>
                      <a:r>
                        <a:rPr lang="en-US" sz="1200" dirty="0" smtClean="0">
                          <a:effectLst/>
                        </a:rPr>
                        <a:t> </a:t>
                      </a:r>
                      <a:r>
                        <a:rPr lang="vi-VN" sz="2800" dirty="0" smtClean="0">
                          <a:solidFill>
                            <a:srgbClr val="FF0000"/>
                          </a:solidFill>
                          <a:effectLst/>
                          <a:latin typeface="+mj-lt"/>
                        </a:rPr>
                        <a:t>Thành </a:t>
                      </a:r>
                      <a:r>
                        <a:rPr lang="vi-VN" sz="2800" dirty="0">
                          <a:solidFill>
                            <a:srgbClr val="FF0000"/>
                          </a:solidFill>
                          <a:effectLst/>
                          <a:latin typeface="+mj-lt"/>
                        </a:rPr>
                        <a:t>tựu</a:t>
                      </a:r>
                      <a:endParaRPr lang="en-US" sz="2800" dirty="0">
                        <a:solidFill>
                          <a:srgbClr val="FF0000"/>
                        </a:solidFill>
                        <a:effectLst/>
                        <a:latin typeface="+mj-lt"/>
                        <a:ea typeface="Times New Roman"/>
                        <a:cs typeface="Times New Roman"/>
                      </a:endParaRPr>
                    </a:p>
                  </a:txBody>
                  <a:tcPr marL="47625" marR="47625" marT="47625" marB="47625"/>
                </a:tc>
                <a:tc>
                  <a:txBody>
                    <a:bodyPr/>
                    <a:lstStyle/>
                    <a:p>
                      <a:pPr marL="0" marR="0">
                        <a:spcBef>
                          <a:spcPts val="0"/>
                        </a:spcBef>
                        <a:spcAft>
                          <a:spcPts val="0"/>
                        </a:spcAft>
                      </a:pPr>
                      <a:r>
                        <a:rPr lang="en-US" sz="1200">
                          <a:effectLst/>
                        </a:rPr>
                        <a:t> </a:t>
                      </a:r>
                      <a:endParaRPr lang="en-US" sz="1400">
                        <a:effectLst/>
                        <a:latin typeface="Times New Roman"/>
                        <a:ea typeface="Times New Roman"/>
                        <a:cs typeface="Times New Roman"/>
                      </a:endParaRPr>
                    </a:p>
                  </a:txBody>
                  <a:tcPr marL="47625" marR="47625" marT="47625" marB="47625"/>
                </a:tc>
                <a:tc>
                  <a:txBody>
                    <a:bodyPr/>
                    <a:lstStyle/>
                    <a:p>
                      <a:pPr marL="0" marR="0">
                        <a:spcBef>
                          <a:spcPts val="0"/>
                        </a:spcBef>
                        <a:spcAft>
                          <a:spcPts val="0"/>
                        </a:spcAft>
                      </a:pPr>
                      <a:r>
                        <a:rPr lang="en-US" sz="1200">
                          <a:effectLst/>
                        </a:rPr>
                        <a:t> </a:t>
                      </a:r>
                      <a:endParaRPr lang="en-US" sz="1400">
                        <a:effectLst/>
                        <a:latin typeface="Times New Roman"/>
                        <a:ea typeface="Times New Roman"/>
                        <a:cs typeface="Times New Roman"/>
                      </a:endParaRPr>
                    </a:p>
                  </a:txBody>
                  <a:tcPr marL="47625" marR="47625" marT="47625" marB="47625"/>
                </a:tc>
                <a:tc>
                  <a:txBody>
                    <a:bodyPr/>
                    <a:lstStyle/>
                    <a:p>
                      <a:pPr marL="0" marR="0">
                        <a:spcBef>
                          <a:spcPts val="0"/>
                        </a:spcBef>
                        <a:spcAft>
                          <a:spcPts val="0"/>
                        </a:spcAft>
                      </a:pPr>
                      <a:r>
                        <a:rPr lang="en-US" sz="1200" dirty="0">
                          <a:effectLst/>
                        </a:rPr>
                        <a:t> </a:t>
                      </a:r>
                      <a:endParaRPr lang="en-US" sz="1400" dirty="0">
                        <a:effectLst/>
                        <a:latin typeface="Times New Roman"/>
                        <a:ea typeface="Times New Roman"/>
                        <a:cs typeface="Times New Roman"/>
                      </a:endParaRPr>
                    </a:p>
                  </a:txBody>
                  <a:tcPr marL="47625" marR="47625" marT="47625" marB="476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1352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609600"/>
          </a:xfrm>
        </p:spPr>
        <p:txBody>
          <a:bodyPr>
            <a:normAutofit/>
          </a:bodyPr>
          <a:lstStyle/>
          <a:p>
            <a:r>
              <a:rPr lang="en-US" sz="3200" b="1" dirty="0" smtClean="0">
                <a:solidFill>
                  <a:srgbClr val="FF0000"/>
                </a:solidFill>
                <a:latin typeface="Times New Roman" pitchFamily="18" charset="0"/>
                <a:cs typeface="Times New Roman" pitchFamily="18" charset="0"/>
              </a:rPr>
              <a:t>LUYỆN TẬP </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533400"/>
            <a:ext cx="9144000" cy="4983163"/>
          </a:xfrm>
        </p:spPr>
        <p:txBody>
          <a:bodyPr>
            <a:normAutofit/>
          </a:bodyPr>
          <a:lstStyle/>
          <a:p>
            <a:pPr marL="0" indent="0">
              <a:buNone/>
            </a:pPr>
            <a:r>
              <a:rPr lang="vi-VN" sz="2800" dirty="0" smtClean="0">
                <a:latin typeface="Times New Roman" pitchFamily="18" charset="0"/>
                <a:cs typeface="Times New Roman" pitchFamily="18" charset="0"/>
              </a:rPr>
              <a:t> </a:t>
            </a:r>
            <a:r>
              <a:rPr lang="vi-VN" sz="2800" b="1" dirty="0">
                <a:solidFill>
                  <a:srgbClr val="FF0000"/>
                </a:solidFill>
                <a:latin typeface="Times New Roman" pitchFamily="18" charset="0"/>
                <a:cs typeface="Times New Roman" pitchFamily="18" charset="0"/>
              </a:rPr>
              <a:t>Nêu một số thành tựu tiêu biểu của phong trào Văn hoá Phục hưng vào </a:t>
            </a:r>
            <a:r>
              <a:rPr lang="vi-VN" sz="2800" b="1" dirty="0" smtClean="0">
                <a:solidFill>
                  <a:srgbClr val="FF0000"/>
                </a:solidFill>
                <a:latin typeface="Times New Roman" pitchFamily="18" charset="0"/>
                <a:cs typeface="Times New Roman" pitchFamily="18" charset="0"/>
              </a:rPr>
              <a:t>bảng </a:t>
            </a:r>
            <a:r>
              <a:rPr lang="vi-VN" sz="2800" b="1" dirty="0">
                <a:solidFill>
                  <a:srgbClr val="FF0000"/>
                </a:solidFill>
                <a:latin typeface="Times New Roman" pitchFamily="18" charset="0"/>
                <a:cs typeface="Times New Roman" pitchFamily="18" charset="0"/>
              </a:rPr>
              <a:t>theo mẫu sau</a:t>
            </a:r>
            <a:r>
              <a:rPr lang="vi-VN" sz="2800" b="1" dirty="0" smtClean="0">
                <a:solidFill>
                  <a:srgbClr val="FF0000"/>
                </a:solidFill>
                <a:latin typeface="Times New Roman" pitchFamily="18" charset="0"/>
                <a:cs typeface="Times New Roman" pitchFamily="18" charset="0"/>
              </a:rPr>
              <a:t>.</a:t>
            </a:r>
            <a:endParaRPr lang="en-US" sz="2800" b="1" dirty="0" smtClean="0">
              <a:solidFill>
                <a:srgbClr val="FF0000"/>
              </a:solidFill>
              <a:latin typeface="Times New Roman" pitchFamily="18" charset="0"/>
              <a:cs typeface="Times New Roman" pitchFamily="18" charset="0"/>
            </a:endParaRPr>
          </a:p>
          <a:p>
            <a:pPr marL="0" indent="0">
              <a:buNone/>
            </a:pPr>
            <a:endParaRPr lang="en-US" sz="2800" b="1" dirty="0">
              <a:solidFill>
                <a:srgbClr val="FF0000"/>
              </a:solidFill>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596225312"/>
              </p:ext>
            </p:extLst>
          </p:nvPr>
        </p:nvGraphicFramePr>
        <p:xfrm>
          <a:off x="0" y="1523996"/>
          <a:ext cx="9144000" cy="5231194"/>
        </p:xfrm>
        <a:graphic>
          <a:graphicData uri="http://schemas.openxmlformats.org/drawingml/2006/table">
            <a:tbl>
              <a:tblPr firstRow="1" firstCol="1" bandRow="1">
                <a:tableStyleId>{5C22544A-7EE6-4342-B048-85BDC9FD1C3A}</a:tableStyleId>
              </a:tblPr>
              <a:tblGrid>
                <a:gridCol w="11430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9718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914404">
                <a:tc>
                  <a:txBody>
                    <a:bodyPr/>
                    <a:lstStyle/>
                    <a:p>
                      <a:pPr marL="0" marR="0">
                        <a:spcBef>
                          <a:spcPts val="0"/>
                        </a:spcBef>
                        <a:spcAft>
                          <a:spcPts val="0"/>
                        </a:spcAft>
                      </a:pPr>
                      <a:r>
                        <a:rPr lang="en-US" sz="1200" dirty="0" smtClean="0">
                          <a:effectLst/>
                        </a:rPr>
                        <a:t> </a:t>
                      </a:r>
                      <a:r>
                        <a:rPr lang="vi-VN" sz="2800" dirty="0" smtClean="0">
                          <a:solidFill>
                            <a:srgbClr val="FF0000"/>
                          </a:solidFill>
                          <a:effectLst/>
                          <a:latin typeface="+mj-lt"/>
                        </a:rPr>
                        <a:t>Lĩnh vực</a:t>
                      </a:r>
                      <a:endParaRPr lang="en-US" sz="2800" dirty="0">
                        <a:solidFill>
                          <a:srgbClr val="FF0000"/>
                        </a:solidFill>
                        <a:effectLst/>
                        <a:latin typeface="+mj-lt"/>
                        <a:ea typeface="Times New Roman"/>
                        <a:cs typeface="Times New Roman"/>
                      </a:endParaRPr>
                    </a:p>
                  </a:txBody>
                  <a:tcPr marL="47625" marR="47625" marT="47625" marB="47625">
                    <a:solidFill>
                      <a:schemeClr val="accent6">
                        <a:lumMod val="40000"/>
                        <a:lumOff val="60000"/>
                      </a:schemeClr>
                    </a:solidFill>
                  </a:tcPr>
                </a:tc>
                <a:tc>
                  <a:txBody>
                    <a:bodyPr/>
                    <a:lstStyle/>
                    <a:p>
                      <a:pPr marL="0" marR="0">
                        <a:spcBef>
                          <a:spcPts val="0"/>
                        </a:spcBef>
                        <a:spcAft>
                          <a:spcPts val="0"/>
                        </a:spcAft>
                      </a:pPr>
                      <a:r>
                        <a:rPr lang="vi-VN" sz="2800" dirty="0">
                          <a:solidFill>
                            <a:srgbClr val="FF0000"/>
                          </a:solidFill>
                          <a:effectLst/>
                          <a:latin typeface="+mj-lt"/>
                        </a:rPr>
                        <a:t>Văn học</a:t>
                      </a:r>
                      <a:endParaRPr lang="en-US" sz="2800" dirty="0">
                        <a:solidFill>
                          <a:srgbClr val="FF0000"/>
                        </a:solidFill>
                        <a:effectLst/>
                        <a:latin typeface="+mj-lt"/>
                        <a:ea typeface="Times New Roman"/>
                        <a:cs typeface="Times New Roman"/>
                      </a:endParaRPr>
                    </a:p>
                  </a:txBody>
                  <a:tcPr marL="47625" marR="47625" marT="47625" marB="47625">
                    <a:solidFill>
                      <a:schemeClr val="accent6">
                        <a:lumMod val="40000"/>
                        <a:lumOff val="60000"/>
                      </a:schemeClr>
                    </a:solidFill>
                  </a:tcPr>
                </a:tc>
                <a:tc>
                  <a:txBody>
                    <a:bodyPr/>
                    <a:lstStyle/>
                    <a:p>
                      <a:pPr marL="0" marR="0">
                        <a:spcBef>
                          <a:spcPts val="0"/>
                        </a:spcBef>
                        <a:spcAft>
                          <a:spcPts val="0"/>
                        </a:spcAft>
                      </a:pPr>
                      <a:r>
                        <a:rPr lang="vi-VN" sz="2800" dirty="0">
                          <a:solidFill>
                            <a:srgbClr val="FF0000"/>
                          </a:solidFill>
                          <a:effectLst/>
                          <a:latin typeface="+mj-lt"/>
                        </a:rPr>
                        <a:t>Nghệ thuật</a:t>
                      </a:r>
                      <a:endParaRPr lang="en-US" sz="2800" dirty="0">
                        <a:solidFill>
                          <a:srgbClr val="FF0000"/>
                        </a:solidFill>
                        <a:effectLst/>
                        <a:latin typeface="+mj-lt"/>
                        <a:ea typeface="Times New Roman"/>
                        <a:cs typeface="Times New Roman"/>
                      </a:endParaRPr>
                    </a:p>
                  </a:txBody>
                  <a:tcPr marL="47625" marR="47625" marT="47625" marB="47625">
                    <a:solidFill>
                      <a:schemeClr val="accent6">
                        <a:lumMod val="40000"/>
                        <a:lumOff val="60000"/>
                      </a:schemeClr>
                    </a:solidFill>
                  </a:tcPr>
                </a:tc>
                <a:tc>
                  <a:txBody>
                    <a:bodyPr/>
                    <a:lstStyle/>
                    <a:p>
                      <a:pPr marL="0" marR="0">
                        <a:spcBef>
                          <a:spcPts val="0"/>
                        </a:spcBef>
                        <a:spcAft>
                          <a:spcPts val="0"/>
                        </a:spcAft>
                      </a:pPr>
                      <a:r>
                        <a:rPr lang="vi-VN" sz="2800" dirty="0">
                          <a:solidFill>
                            <a:srgbClr val="FF0000"/>
                          </a:solidFill>
                          <a:effectLst/>
                          <a:latin typeface="+mj-lt"/>
                        </a:rPr>
                        <a:t>Khoa học – kĩ thuật</a:t>
                      </a:r>
                      <a:endParaRPr lang="en-US" sz="2800" dirty="0">
                        <a:solidFill>
                          <a:srgbClr val="FF0000"/>
                        </a:solidFill>
                        <a:effectLst/>
                        <a:latin typeface="+mj-lt"/>
                        <a:ea typeface="Times New Roman"/>
                        <a:cs typeface="Times New Roman"/>
                      </a:endParaRPr>
                    </a:p>
                  </a:txBody>
                  <a:tcPr marL="47625" marR="47625" marT="47625" marB="47625">
                    <a:solidFill>
                      <a:schemeClr val="accent6">
                        <a:lumMod val="40000"/>
                        <a:lumOff val="60000"/>
                      </a:schemeClr>
                    </a:solidFill>
                  </a:tcPr>
                </a:tc>
                <a:extLst>
                  <a:ext uri="{0D108BD9-81ED-4DB2-BD59-A6C34878D82A}">
                    <a16:rowId xmlns:a16="http://schemas.microsoft.com/office/drawing/2014/main" val="10000"/>
                  </a:ext>
                </a:extLst>
              </a:tr>
              <a:tr h="4282504">
                <a:tc>
                  <a:txBody>
                    <a:bodyPr/>
                    <a:lstStyle/>
                    <a:p>
                      <a:pPr marL="0" marR="0">
                        <a:spcBef>
                          <a:spcPts val="0"/>
                        </a:spcBef>
                        <a:spcAft>
                          <a:spcPts val="0"/>
                        </a:spcAft>
                      </a:pPr>
                      <a:r>
                        <a:rPr lang="en-US" sz="1200" dirty="0" smtClean="0">
                          <a:effectLst/>
                        </a:rPr>
                        <a:t> </a:t>
                      </a:r>
                      <a:r>
                        <a:rPr lang="vi-VN" sz="2800" dirty="0" smtClean="0">
                          <a:solidFill>
                            <a:srgbClr val="FF0000"/>
                          </a:solidFill>
                          <a:effectLst/>
                          <a:latin typeface="+mj-lt"/>
                        </a:rPr>
                        <a:t>Thành </a:t>
                      </a:r>
                      <a:r>
                        <a:rPr lang="vi-VN" sz="2800" dirty="0">
                          <a:solidFill>
                            <a:srgbClr val="FF0000"/>
                          </a:solidFill>
                          <a:effectLst/>
                          <a:latin typeface="+mj-lt"/>
                        </a:rPr>
                        <a:t>tựu</a:t>
                      </a:r>
                      <a:endParaRPr lang="en-US" sz="2800" dirty="0">
                        <a:solidFill>
                          <a:srgbClr val="FF0000"/>
                        </a:solidFill>
                        <a:effectLst/>
                        <a:latin typeface="+mj-lt"/>
                        <a:ea typeface="Times New Roman"/>
                        <a:cs typeface="Times New Roman"/>
                      </a:endParaRPr>
                    </a:p>
                  </a:txBody>
                  <a:tcPr marL="47625" marR="47625" marT="47625" marB="47625">
                    <a:solidFill>
                      <a:schemeClr val="accent6">
                        <a:lumMod val="40000"/>
                        <a:lumOff val="60000"/>
                      </a:schemeClr>
                    </a:solidFill>
                  </a:tcPr>
                </a:tc>
                <a:tc>
                  <a:txBody>
                    <a:bodyPr/>
                    <a:lstStyle/>
                    <a:p>
                      <a:pPr marL="0" marR="0">
                        <a:spcBef>
                          <a:spcPts val="0"/>
                        </a:spcBef>
                        <a:spcAft>
                          <a:spcPts val="0"/>
                        </a:spcAft>
                      </a:pPr>
                      <a:r>
                        <a:rPr lang="en-US" sz="1200" dirty="0">
                          <a:effectLst/>
                        </a:rPr>
                        <a:t> </a:t>
                      </a:r>
                      <a:endParaRPr lang="en-US" sz="1400" dirty="0">
                        <a:effectLst/>
                        <a:latin typeface="Times New Roman"/>
                        <a:ea typeface="Times New Roman"/>
                        <a:cs typeface="Times New Roman"/>
                      </a:endParaRPr>
                    </a:p>
                  </a:txBody>
                  <a:tcPr marL="47625" marR="47625" marT="47625" marB="47625">
                    <a:solidFill>
                      <a:schemeClr val="accent6">
                        <a:lumMod val="40000"/>
                        <a:lumOff val="60000"/>
                      </a:schemeClr>
                    </a:solidFill>
                  </a:tcPr>
                </a:tc>
                <a:tc>
                  <a:txBody>
                    <a:bodyPr/>
                    <a:lstStyle/>
                    <a:p>
                      <a:pPr marL="0" marR="0">
                        <a:spcBef>
                          <a:spcPts val="0"/>
                        </a:spcBef>
                        <a:spcAft>
                          <a:spcPts val="0"/>
                        </a:spcAft>
                      </a:pPr>
                      <a:r>
                        <a:rPr lang="en-US" sz="1200" dirty="0">
                          <a:effectLst/>
                        </a:rPr>
                        <a:t> </a:t>
                      </a:r>
                      <a:endParaRPr lang="en-US" sz="1400" dirty="0">
                        <a:effectLst/>
                        <a:latin typeface="Times New Roman"/>
                        <a:ea typeface="Times New Roman"/>
                        <a:cs typeface="Times New Roman"/>
                      </a:endParaRPr>
                    </a:p>
                  </a:txBody>
                  <a:tcPr marL="47625" marR="47625" marT="47625" marB="47625">
                    <a:solidFill>
                      <a:schemeClr val="accent6">
                        <a:lumMod val="40000"/>
                        <a:lumOff val="60000"/>
                      </a:schemeClr>
                    </a:solidFill>
                  </a:tcPr>
                </a:tc>
                <a:tc>
                  <a:txBody>
                    <a:bodyPr/>
                    <a:lstStyle/>
                    <a:p>
                      <a:pPr marL="0" marR="0">
                        <a:spcBef>
                          <a:spcPts val="0"/>
                        </a:spcBef>
                        <a:spcAft>
                          <a:spcPts val="0"/>
                        </a:spcAft>
                      </a:pPr>
                      <a:r>
                        <a:rPr lang="en-US" sz="1200" dirty="0">
                          <a:effectLst/>
                        </a:rPr>
                        <a:t> </a:t>
                      </a:r>
                      <a:endParaRPr lang="en-US" sz="1400" dirty="0">
                        <a:effectLst/>
                        <a:latin typeface="Times New Roman"/>
                        <a:ea typeface="Times New Roman"/>
                        <a:cs typeface="Times New Roman"/>
                      </a:endParaRPr>
                    </a:p>
                  </a:txBody>
                  <a:tcPr marL="47625" marR="47625" marT="47625" marB="47625">
                    <a:solidFill>
                      <a:schemeClr val="accent6">
                        <a:lumMod val="40000"/>
                        <a:lumOff val="60000"/>
                      </a:schemeClr>
                    </a:solidFill>
                  </a:tcPr>
                </a:tc>
                <a:extLst>
                  <a:ext uri="{0D108BD9-81ED-4DB2-BD59-A6C34878D82A}">
                    <a16:rowId xmlns:a16="http://schemas.microsoft.com/office/drawing/2014/main" val="10001"/>
                  </a:ext>
                </a:extLst>
              </a:tr>
            </a:tbl>
          </a:graphicData>
        </a:graphic>
      </p:graphicFrame>
      <p:sp>
        <p:nvSpPr>
          <p:cNvPr id="5" name="TextBox 4"/>
          <p:cNvSpPr txBox="1"/>
          <p:nvPr/>
        </p:nvSpPr>
        <p:spPr>
          <a:xfrm>
            <a:off x="1219200" y="2504312"/>
            <a:ext cx="2514600" cy="1200329"/>
          </a:xfrm>
          <a:prstGeom prst="rect">
            <a:avLst/>
          </a:prstGeom>
          <a:noFill/>
          <a:ln w="38100">
            <a:solidFill>
              <a:srgbClr val="7030A0"/>
            </a:solidFill>
          </a:ln>
        </p:spPr>
        <p:txBody>
          <a:bodyPr wrap="square" rtlCol="0">
            <a:spAutoFit/>
          </a:bodyPr>
          <a:lstStyle/>
          <a:p>
            <a:r>
              <a:rPr lang="en-US" sz="2400" b="1" dirty="0" smtClean="0">
                <a:solidFill>
                  <a:srgbClr val="0033CC"/>
                </a:solidFill>
                <a:latin typeface="Times New Roman" pitchFamily="18" charset="0"/>
                <a:cs typeface="Times New Roman" pitchFamily="18" charset="0"/>
              </a:rPr>
              <a:t>"</a:t>
            </a:r>
            <a:r>
              <a:rPr lang="en-US" sz="2400" b="1" dirty="0" err="1" smtClean="0">
                <a:solidFill>
                  <a:srgbClr val="0033CC"/>
                </a:solidFill>
                <a:latin typeface="Times New Roman" pitchFamily="18" charset="0"/>
                <a:cs typeface="Times New Roman" pitchFamily="18" charset="0"/>
              </a:rPr>
              <a:t>Hài</a:t>
            </a:r>
            <a:r>
              <a:rPr lang="en-US" sz="2400" b="1" dirty="0" smtClean="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kịch</a:t>
            </a:r>
            <a:r>
              <a:rPr lang="en-US" sz="2400" b="1" dirty="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thần</a:t>
            </a:r>
            <a:r>
              <a:rPr lang="en-US" sz="2400" b="1" dirty="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thánh</a:t>
            </a:r>
            <a:r>
              <a:rPr lang="en-US" sz="2400" b="1" dirty="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của</a:t>
            </a:r>
            <a:r>
              <a:rPr lang="en-US" sz="2400" b="1" dirty="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Đan-tê</a:t>
            </a:r>
            <a:r>
              <a:rPr lang="en-US" sz="2400" b="1" dirty="0">
                <a:solidFill>
                  <a:srgbClr val="0033CC"/>
                </a:solidFill>
                <a:latin typeface="Times New Roman" pitchFamily="18" charset="0"/>
                <a:cs typeface="Times New Roman" pitchFamily="18" charset="0"/>
              </a:rPr>
              <a:t>, </a:t>
            </a:r>
          </a:p>
        </p:txBody>
      </p:sp>
      <p:sp>
        <p:nvSpPr>
          <p:cNvPr id="6" name="TextBox 5"/>
          <p:cNvSpPr txBox="1"/>
          <p:nvPr/>
        </p:nvSpPr>
        <p:spPr>
          <a:xfrm>
            <a:off x="1201882" y="3830966"/>
            <a:ext cx="2514600" cy="830997"/>
          </a:xfrm>
          <a:prstGeom prst="rect">
            <a:avLst/>
          </a:prstGeom>
          <a:noFill/>
          <a:ln w="38100">
            <a:solidFill>
              <a:srgbClr val="7030A0"/>
            </a:solidFill>
          </a:ln>
        </p:spPr>
        <p:txBody>
          <a:bodyPr wrap="square" rtlCol="0">
            <a:spAutoFit/>
          </a:bodyPr>
          <a:lstStyle/>
          <a:p>
            <a:r>
              <a:rPr lang="en-US" sz="2400" b="1" dirty="0" err="1" smtClean="0">
                <a:solidFill>
                  <a:srgbClr val="0033CC"/>
                </a:solidFill>
                <a:latin typeface="Times New Roman" pitchFamily="18" charset="0"/>
                <a:cs typeface="Times New Roman" pitchFamily="18" charset="0"/>
              </a:rPr>
              <a:t>Đôn</a:t>
            </a:r>
            <a:r>
              <a:rPr lang="en-US" sz="2400" b="1" dirty="0" smtClean="0">
                <a:solidFill>
                  <a:srgbClr val="0033CC"/>
                </a:solidFill>
                <a:latin typeface="Times New Roman" pitchFamily="18" charset="0"/>
                <a:cs typeface="Times New Roman" pitchFamily="18" charset="0"/>
              </a:rPr>
              <a:t> </a:t>
            </a:r>
            <a:r>
              <a:rPr lang="en-US" sz="2400" b="1" dirty="0">
                <a:solidFill>
                  <a:srgbClr val="0033CC"/>
                </a:solidFill>
                <a:latin typeface="Times New Roman" pitchFamily="18" charset="0"/>
                <a:cs typeface="Times New Roman" pitchFamily="18" charset="0"/>
              </a:rPr>
              <a:t>Ki-</a:t>
            </a:r>
            <a:r>
              <a:rPr lang="en-US" sz="2400" b="1" dirty="0" err="1">
                <a:solidFill>
                  <a:srgbClr val="0033CC"/>
                </a:solidFill>
                <a:latin typeface="Times New Roman" pitchFamily="18" charset="0"/>
                <a:cs typeface="Times New Roman" pitchFamily="18" charset="0"/>
              </a:rPr>
              <a:t>hô</a:t>
            </a:r>
            <a:r>
              <a:rPr lang="en-US" sz="2400" b="1" dirty="0">
                <a:solidFill>
                  <a:srgbClr val="0033CC"/>
                </a:solidFill>
                <a:latin typeface="Times New Roman" pitchFamily="18" charset="0"/>
                <a:cs typeface="Times New Roman" pitchFamily="18" charset="0"/>
              </a:rPr>
              <a:t>-</a:t>
            </a:r>
            <a:r>
              <a:rPr lang="en-US" sz="2400" b="1" dirty="0" err="1">
                <a:solidFill>
                  <a:srgbClr val="0033CC"/>
                </a:solidFill>
                <a:latin typeface="Times New Roman" pitchFamily="18" charset="0"/>
                <a:cs typeface="Times New Roman" pitchFamily="18" charset="0"/>
              </a:rPr>
              <a:t>tê</a:t>
            </a:r>
            <a:r>
              <a:rPr lang="en-US" sz="2400" b="1" dirty="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của</a:t>
            </a:r>
            <a:r>
              <a:rPr lang="en-US" sz="2400" b="1" dirty="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Xéc</a:t>
            </a:r>
            <a:r>
              <a:rPr lang="en-US" sz="2400" b="1" dirty="0">
                <a:solidFill>
                  <a:srgbClr val="0033CC"/>
                </a:solidFill>
                <a:latin typeface="Times New Roman" pitchFamily="18" charset="0"/>
                <a:cs typeface="Times New Roman" pitchFamily="18" charset="0"/>
              </a:rPr>
              <a:t>-van-</a:t>
            </a:r>
            <a:r>
              <a:rPr lang="en-US" sz="2400" b="1" dirty="0" err="1">
                <a:solidFill>
                  <a:srgbClr val="0033CC"/>
                </a:solidFill>
                <a:latin typeface="Times New Roman" pitchFamily="18" charset="0"/>
                <a:cs typeface="Times New Roman" pitchFamily="18" charset="0"/>
              </a:rPr>
              <a:t>téc</a:t>
            </a:r>
            <a:r>
              <a:rPr lang="en-US" sz="2400" b="1" dirty="0">
                <a:solidFill>
                  <a:srgbClr val="0033CC"/>
                </a:solidFill>
                <a:latin typeface="Times New Roman" pitchFamily="18" charset="0"/>
                <a:cs typeface="Times New Roman" pitchFamily="18" charset="0"/>
              </a:rPr>
              <a:t>.</a:t>
            </a:r>
          </a:p>
        </p:txBody>
      </p:sp>
      <p:sp>
        <p:nvSpPr>
          <p:cNvPr id="7" name="TextBox 6"/>
          <p:cNvSpPr txBox="1"/>
          <p:nvPr/>
        </p:nvSpPr>
        <p:spPr>
          <a:xfrm>
            <a:off x="1201882" y="4814363"/>
            <a:ext cx="2514600" cy="1938992"/>
          </a:xfrm>
          <a:prstGeom prst="rect">
            <a:avLst/>
          </a:prstGeom>
          <a:noFill/>
          <a:ln w="38100">
            <a:solidFill>
              <a:srgbClr val="7030A0"/>
            </a:solidFill>
          </a:ln>
        </p:spPr>
        <p:txBody>
          <a:bodyPr wrap="square" rtlCol="0">
            <a:spAutoFit/>
          </a:bodyPr>
          <a:lstStyle/>
          <a:p>
            <a:r>
              <a:rPr lang="en-US" sz="2400" b="1" dirty="0">
                <a:solidFill>
                  <a:srgbClr val="0033CC"/>
                </a:solidFill>
                <a:latin typeface="Times New Roman" pitchFamily="18" charset="0"/>
                <a:cs typeface="Times New Roman" pitchFamily="18" charset="0"/>
              </a:rPr>
              <a:t>N</a:t>
            </a:r>
            <a:r>
              <a:rPr lang="vi-VN" sz="2400" b="1" dirty="0" smtClean="0">
                <a:solidFill>
                  <a:srgbClr val="0033CC"/>
                </a:solidFill>
                <a:latin typeface="Times New Roman" pitchFamily="18" charset="0"/>
                <a:cs typeface="Times New Roman" pitchFamily="18" charset="0"/>
              </a:rPr>
              <a:t>hững </a:t>
            </a:r>
            <a:r>
              <a:rPr lang="vi-VN" sz="2400" b="1" dirty="0">
                <a:solidFill>
                  <a:srgbClr val="0033CC"/>
                </a:solidFill>
                <a:latin typeface="Times New Roman" pitchFamily="18" charset="0"/>
                <a:cs typeface="Times New Roman" pitchFamily="18" charset="0"/>
              </a:rPr>
              <a:t>vở kịch của Sếch-xpia như Hăm-lét, Rô-mê-ô và Giu-li-ét,...</a:t>
            </a:r>
            <a:endParaRPr lang="en-US" sz="2400" b="1" dirty="0">
              <a:solidFill>
                <a:srgbClr val="0033CC"/>
              </a:solidFill>
              <a:latin typeface="Times New Roman" pitchFamily="18" charset="0"/>
              <a:cs typeface="Times New Roman" pitchFamily="18" charset="0"/>
            </a:endParaRPr>
          </a:p>
        </p:txBody>
      </p:sp>
      <p:sp>
        <p:nvSpPr>
          <p:cNvPr id="8" name="TextBox 7"/>
          <p:cNvSpPr txBox="1"/>
          <p:nvPr/>
        </p:nvSpPr>
        <p:spPr>
          <a:xfrm>
            <a:off x="3886200" y="2504312"/>
            <a:ext cx="2819400" cy="2308324"/>
          </a:xfrm>
          <a:prstGeom prst="rect">
            <a:avLst/>
          </a:prstGeom>
          <a:noFill/>
          <a:ln w="38100">
            <a:solidFill>
              <a:srgbClr val="7030A0"/>
            </a:solidFill>
          </a:ln>
        </p:spPr>
        <p:txBody>
          <a:bodyPr wrap="square" rtlCol="0">
            <a:spAutoFit/>
          </a:bodyPr>
          <a:lstStyle/>
          <a:p>
            <a:r>
              <a:rPr lang="vi-VN" sz="2400" b="1" dirty="0" smtClean="0">
                <a:solidFill>
                  <a:srgbClr val="0033CC"/>
                </a:solidFill>
                <a:latin typeface="Times New Roman" pitchFamily="18" charset="0"/>
                <a:cs typeface="Times New Roman" pitchFamily="18" charset="0"/>
              </a:rPr>
              <a:t>Một </a:t>
            </a:r>
            <a:r>
              <a:rPr lang="vi-VN" sz="2400" b="1" dirty="0">
                <a:solidFill>
                  <a:srgbClr val="0033CC"/>
                </a:solidFill>
                <a:latin typeface="Times New Roman" pitchFamily="18" charset="0"/>
                <a:cs typeface="Times New Roman" pitchFamily="18" charset="0"/>
              </a:rPr>
              <a:t>số tác phẩm hội hoạ tiêu biểu của Lê-ô-na đơ Vanh-xi như Bữa ăn tối cuối cùng, La Giô-công-đơ,...</a:t>
            </a:r>
            <a:endParaRPr lang="en-US" sz="2400" b="1" dirty="0">
              <a:solidFill>
                <a:srgbClr val="0033CC"/>
              </a:solidFill>
              <a:latin typeface="Times New Roman" pitchFamily="18" charset="0"/>
              <a:cs typeface="Times New Roman" pitchFamily="18" charset="0"/>
            </a:endParaRPr>
          </a:p>
        </p:txBody>
      </p:sp>
      <p:sp>
        <p:nvSpPr>
          <p:cNvPr id="9" name="TextBox 8"/>
          <p:cNvSpPr txBox="1"/>
          <p:nvPr/>
        </p:nvSpPr>
        <p:spPr>
          <a:xfrm>
            <a:off x="3754582" y="4812636"/>
            <a:ext cx="3103418" cy="2000548"/>
          </a:xfrm>
          <a:prstGeom prst="rect">
            <a:avLst/>
          </a:prstGeom>
          <a:noFill/>
          <a:ln w="38100">
            <a:solidFill>
              <a:srgbClr val="7030A0"/>
            </a:solidFill>
          </a:ln>
        </p:spPr>
        <p:txBody>
          <a:bodyPr wrap="square" rtlCol="0">
            <a:spAutoFit/>
          </a:bodyPr>
          <a:lstStyle/>
          <a:p>
            <a:r>
              <a:rPr lang="vi-VN" sz="2400" b="1" dirty="0" smtClean="0">
                <a:solidFill>
                  <a:srgbClr val="0033CC"/>
                </a:solidFill>
                <a:latin typeface="Times New Roman" pitchFamily="18" charset="0"/>
                <a:cs typeface="Times New Roman" pitchFamily="18" charset="0"/>
              </a:rPr>
              <a:t> </a:t>
            </a:r>
            <a:r>
              <a:rPr lang="vi-VN" sz="2000" b="1" dirty="0">
                <a:solidFill>
                  <a:srgbClr val="0033CC"/>
                </a:solidFill>
                <a:latin typeface="Times New Roman" pitchFamily="18" charset="0"/>
                <a:cs typeface="Times New Roman" pitchFamily="18" charset="0"/>
              </a:rPr>
              <a:t>Những tác phẩm nổi tiếng của Mi-ken-lăng-giơ như " Sáng tạo thế giới" vẽ trên trần nhà thờ Xi-xtin ở Roma, tượng Đa-vít, Người nô lệ bị trói,...</a:t>
            </a:r>
            <a:endParaRPr lang="en-US" sz="2000" b="1" dirty="0">
              <a:solidFill>
                <a:srgbClr val="0033CC"/>
              </a:solidFill>
              <a:latin typeface="Times New Roman" pitchFamily="18" charset="0"/>
              <a:cs typeface="Times New Roman" pitchFamily="18" charset="0"/>
            </a:endParaRPr>
          </a:p>
        </p:txBody>
      </p:sp>
      <p:sp>
        <p:nvSpPr>
          <p:cNvPr id="10" name="TextBox 9"/>
          <p:cNvSpPr txBox="1"/>
          <p:nvPr/>
        </p:nvSpPr>
        <p:spPr>
          <a:xfrm>
            <a:off x="6934200" y="2508084"/>
            <a:ext cx="2209800" cy="3785652"/>
          </a:xfrm>
          <a:prstGeom prst="rect">
            <a:avLst/>
          </a:prstGeom>
          <a:noFill/>
          <a:ln w="38100">
            <a:solidFill>
              <a:srgbClr val="7030A0"/>
            </a:solidFill>
          </a:ln>
        </p:spPr>
        <p:txBody>
          <a:bodyPr wrap="square" rtlCol="0">
            <a:spAutoFit/>
          </a:bodyPr>
          <a:lstStyle/>
          <a:p>
            <a:r>
              <a:rPr lang="en-US" sz="2400" b="1" dirty="0" err="1" smtClean="0">
                <a:solidFill>
                  <a:srgbClr val="0033CC"/>
                </a:solidFill>
                <a:latin typeface="Times New Roman" pitchFamily="18" charset="0"/>
                <a:cs typeface="Times New Roman" pitchFamily="18" charset="0"/>
              </a:rPr>
              <a:t>Các</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nhà</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khoa</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học</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tiêu</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biểu</a:t>
            </a:r>
            <a:r>
              <a:rPr lang="en-US" sz="2400" b="1" dirty="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như</a:t>
            </a:r>
            <a:r>
              <a:rPr lang="en-US" sz="2400" b="1" dirty="0" smtClean="0">
                <a:solidFill>
                  <a:srgbClr val="0033CC"/>
                </a:solidFill>
                <a:latin typeface="Times New Roman" pitchFamily="18" charset="0"/>
                <a:cs typeface="Times New Roman" pitchFamily="18" charset="0"/>
              </a:rPr>
              <a:t> : </a:t>
            </a:r>
            <a:r>
              <a:rPr lang="en-US" sz="2400" b="1" dirty="0" err="1" smtClean="0">
                <a:solidFill>
                  <a:srgbClr val="0033CC"/>
                </a:solidFill>
                <a:latin typeface="Times New Roman" pitchFamily="18" charset="0"/>
                <a:cs typeface="Times New Roman" pitchFamily="18" charset="0"/>
              </a:rPr>
              <a:t>Cô-péc-ních</a:t>
            </a:r>
            <a:r>
              <a:rPr lang="en-US" sz="2400" b="1" dirty="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Bru-nô</a:t>
            </a:r>
            <a:r>
              <a:rPr lang="en-US" sz="2400" b="1" dirty="0" smtClean="0">
                <a:solidFill>
                  <a:srgbClr val="0033CC"/>
                </a:solidFill>
                <a:latin typeface="Times New Roman" pitchFamily="18" charset="0"/>
                <a:cs typeface="Times New Roman" pitchFamily="18" charset="0"/>
              </a:rPr>
              <a:t>,</a:t>
            </a:r>
          </a:p>
          <a:p>
            <a:r>
              <a:rPr lang="en-US" sz="2400" b="1" dirty="0" err="1" smtClean="0">
                <a:solidFill>
                  <a:srgbClr val="0033CC"/>
                </a:solidFill>
                <a:latin typeface="Times New Roman" pitchFamily="18" charset="0"/>
                <a:cs typeface="Times New Roman" pitchFamily="18" charset="0"/>
              </a:rPr>
              <a:t>Ga</a:t>
            </a:r>
            <a:r>
              <a:rPr lang="en-US" sz="2400" b="1" dirty="0" smtClean="0">
                <a:solidFill>
                  <a:srgbClr val="0033CC"/>
                </a:solidFill>
                <a:latin typeface="Times New Roman" pitchFamily="18" charset="0"/>
                <a:cs typeface="Times New Roman" pitchFamily="18" charset="0"/>
              </a:rPr>
              <a:t>-li-</a:t>
            </a:r>
            <a:r>
              <a:rPr lang="en-US" sz="2400" b="1" dirty="0" err="1" smtClean="0">
                <a:solidFill>
                  <a:srgbClr val="0033CC"/>
                </a:solidFill>
                <a:latin typeface="Times New Roman" pitchFamily="18" charset="0"/>
                <a:cs typeface="Times New Roman" pitchFamily="18" charset="0"/>
              </a:rPr>
              <a:t>lê</a:t>
            </a:r>
            <a:r>
              <a:rPr lang="en-US" sz="2400" b="1" dirty="0" smtClean="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l</a:t>
            </a:r>
            <a:r>
              <a:rPr lang="en-US" sz="2400" b="1" dirty="0" err="1" smtClean="0">
                <a:solidFill>
                  <a:srgbClr val="0033CC"/>
                </a:solidFill>
                <a:latin typeface="Times New Roman" pitchFamily="18" charset="0"/>
                <a:cs typeface="Times New Roman" pitchFamily="18" charset="0"/>
              </a:rPr>
              <a:t>àm</a:t>
            </a:r>
            <a:r>
              <a:rPr lang="en-US" sz="2400" b="1" dirty="0" smtClean="0">
                <a:solidFill>
                  <a:srgbClr val="0033CC"/>
                </a:solidFill>
                <a:latin typeface="Times New Roman" pitchFamily="18" charset="0"/>
                <a:cs typeface="Times New Roman" pitchFamily="18" charset="0"/>
              </a:rPr>
              <a:t> </a:t>
            </a:r>
            <a:r>
              <a:rPr lang="vi-VN" sz="2400" b="1" dirty="0" smtClean="0">
                <a:solidFill>
                  <a:srgbClr val="0033CC"/>
                </a:solidFill>
                <a:latin typeface="Times New Roman" pitchFamily="18" charset="0"/>
                <a:cs typeface="Times New Roman" pitchFamily="18" charset="0"/>
              </a:rPr>
              <a:t>thay </a:t>
            </a:r>
            <a:r>
              <a:rPr lang="vi-VN" sz="2400" b="1" dirty="0">
                <a:solidFill>
                  <a:srgbClr val="0033CC"/>
                </a:solidFill>
                <a:latin typeface="Times New Roman" pitchFamily="18" charset="0"/>
                <a:cs typeface="Times New Roman" pitchFamily="18" charset="0"/>
              </a:rPr>
              <a:t>đổi cách nhìn của con người thời bấy giờ về Trái Đất và vũ </a:t>
            </a:r>
            <a:r>
              <a:rPr lang="vi-VN" sz="2400" b="1" dirty="0" smtClean="0">
                <a:solidFill>
                  <a:srgbClr val="0033CC"/>
                </a:solidFill>
                <a:latin typeface="Times New Roman" pitchFamily="18" charset="0"/>
                <a:cs typeface="Times New Roman" pitchFamily="18" charset="0"/>
              </a:rPr>
              <a:t>trụ</a:t>
            </a:r>
            <a:r>
              <a:rPr lang="en-US" sz="2400" b="1" dirty="0" smtClean="0">
                <a:solidFill>
                  <a:srgbClr val="0033CC"/>
                </a:solidFill>
                <a:latin typeface="Times New Roman" pitchFamily="18" charset="0"/>
                <a:cs typeface="Times New Roman" pitchFamily="18" charset="0"/>
              </a:rPr>
              <a:t>.</a:t>
            </a:r>
            <a:endParaRPr lang="en-US" sz="2400" b="1"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32037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44000" cy="7010400"/>
          </a:xfrm>
        </p:spPr>
        <p:txBody>
          <a:bodyPr>
            <a:normAutofit/>
          </a:bodyPr>
          <a:lstStyle/>
          <a:p>
            <a:pPr marL="0" indent="0">
              <a:buNone/>
            </a:pPr>
            <a:r>
              <a:rPr lang="vi-VN" sz="2800" b="1" dirty="0" smtClean="0">
                <a:solidFill>
                  <a:srgbClr val="FF0000"/>
                </a:solidFill>
                <a:latin typeface="Times New Roman" pitchFamily="18" charset="0"/>
                <a:cs typeface="Times New Roman" pitchFamily="18" charset="0"/>
              </a:rPr>
              <a:t>Tình </a:t>
            </a:r>
            <a:r>
              <a:rPr lang="vi-VN" sz="2800" b="1" dirty="0">
                <a:solidFill>
                  <a:srgbClr val="FF0000"/>
                </a:solidFill>
                <a:latin typeface="Times New Roman" pitchFamily="18" charset="0"/>
                <a:cs typeface="Times New Roman" pitchFamily="18" charset="0"/>
              </a:rPr>
              <a:t>hình chung về văn hóa, giáo dục, tư </a:t>
            </a:r>
            <a:r>
              <a:rPr lang="vi-VN" sz="2800" b="1" dirty="0" smtClean="0">
                <a:solidFill>
                  <a:srgbClr val="FF0000"/>
                </a:solidFill>
                <a:latin typeface="Times New Roman" pitchFamily="18" charset="0"/>
                <a:cs typeface="Times New Roman" pitchFamily="18" charset="0"/>
              </a:rPr>
              <a:t>tưởng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Tây</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Âu</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thời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kì</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đầu</a:t>
            </a:r>
            <a:r>
              <a:rPr lang="en-US" sz="2800" b="1" dirty="0" smtClean="0">
                <a:solidFill>
                  <a:srgbClr val="FF0000"/>
                </a:solidFill>
                <a:latin typeface="Times New Roman" pitchFamily="18" charset="0"/>
                <a:cs typeface="Times New Roman" pitchFamily="18" charset="0"/>
              </a:rPr>
              <a:t> ( </a:t>
            </a:r>
            <a:r>
              <a:rPr lang="en-US" sz="2800" b="1" dirty="0" err="1" smtClean="0">
                <a:solidFill>
                  <a:srgbClr val="FF0000"/>
                </a:solidFill>
                <a:latin typeface="Times New Roman" pitchFamily="18" charset="0"/>
                <a:cs typeface="Times New Roman" pitchFamily="18" charset="0"/>
              </a:rPr>
              <a:t>thế</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kỉ</a:t>
            </a:r>
            <a:r>
              <a:rPr lang="en-US" sz="2800" b="1" dirty="0" smtClean="0">
                <a:solidFill>
                  <a:srgbClr val="FF0000"/>
                </a:solidFill>
                <a:latin typeface="Times New Roman" pitchFamily="18" charset="0"/>
                <a:cs typeface="Times New Roman" pitchFamily="18" charset="0"/>
              </a:rPr>
              <a:t> V-X )</a:t>
            </a:r>
            <a:endParaRPr lang="vi-VN" sz="2800" b="1" dirty="0">
              <a:solidFill>
                <a:srgbClr val="FF0000"/>
              </a:solidFill>
              <a:latin typeface="Times New Roman" pitchFamily="18" charset="0"/>
              <a:cs typeface="Times New Roman" pitchFamily="18" charset="0"/>
            </a:endParaRPr>
          </a:p>
          <a:p>
            <a:pPr marL="0" indent="0">
              <a:buNone/>
            </a:pPr>
            <a:r>
              <a:rPr lang="vi-VN" dirty="0">
                <a:solidFill>
                  <a:srgbClr val="0033CC"/>
                </a:solidFill>
                <a:latin typeface="Times New Roman" pitchFamily="18" charset="0"/>
                <a:cs typeface="Times New Roman" pitchFamily="18" charset="0"/>
              </a:rPr>
              <a:t>- Khi vào lãnh thổ Tây bộ Rôma, người Gecman đã tàn phá nặng nề những di sản của nền văn minh cổ đại ở đây, chỉ duy nhất không xâm phạm các nhà thờ và tu viện Kitô giáo</a:t>
            </a:r>
            <a:r>
              <a:rPr lang="vi-VN" dirty="0" smtClean="0">
                <a:solidFill>
                  <a:srgbClr val="0033CC"/>
                </a:solidFill>
                <a:latin typeface="Times New Roman" pitchFamily="18" charset="0"/>
                <a:cs typeface="Times New Roman" pitchFamily="18" charset="0"/>
              </a:rPr>
              <a:t>.</a:t>
            </a:r>
            <a:endParaRPr lang="vi-VN" dirty="0">
              <a:solidFill>
                <a:srgbClr val="0033CC"/>
              </a:solidFill>
              <a:latin typeface="Times New Roman" pitchFamily="18" charset="0"/>
              <a:cs typeface="Times New Roman" pitchFamily="18" charset="0"/>
            </a:endParaRPr>
          </a:p>
          <a:p>
            <a:pPr marL="0" indent="0">
              <a:buNone/>
            </a:pPr>
            <a:r>
              <a:rPr lang="vi-VN" dirty="0">
                <a:solidFill>
                  <a:srgbClr val="0033CC"/>
                </a:solidFill>
                <a:latin typeface="Times New Roman" pitchFamily="18" charset="0"/>
                <a:cs typeface="Times New Roman" pitchFamily="18" charset="0"/>
              </a:rPr>
              <a:t>- Trong các vương quốc của người Gecman, hầu hết giai cấp quý tộc, kể cả nhà vua đều mù chữ, cũng như không có trường học nào ngoài trường Dòng. Tầng lớp giáo sĩ là tầng lớp duy nhất biết chữ (nhưng họ biết chữ chỉ để học và giảng kinh thánh</a:t>
            </a:r>
            <a:r>
              <a:rPr lang="vi-VN" dirty="0" smtClean="0">
                <a:solidFill>
                  <a:srgbClr val="0033CC"/>
                </a:solidFill>
                <a:latin typeface="Times New Roman" pitchFamily="18" charset="0"/>
                <a:cs typeface="Times New Roman" pitchFamily="18" charset="0"/>
              </a:rPr>
              <a:t>)</a:t>
            </a:r>
            <a:endParaRPr lang="vi-VN"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263701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44000" cy="7010400"/>
          </a:xfrm>
        </p:spPr>
        <p:txBody>
          <a:bodyPr>
            <a:normAutofit/>
          </a:bodyPr>
          <a:lstStyle/>
          <a:p>
            <a:pPr marL="0" indent="0">
              <a:buNone/>
            </a:pP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Nội dung học tập chủ yếu trong các trường Dòng là Thần học- môn học được coi là “bà chúa của khoa học„. Các môn học khác như: Ngữ pháp, Tu từ học, Lôgic học, Số học, Hình học, Thiên văn học, Âm nhạc...đều nhằm bổ trợ và phục vụ cho Thần học</a:t>
            </a:r>
            <a:r>
              <a:rPr lang="vi-VN" dirty="0" smtClean="0">
                <a:solidFill>
                  <a:srgbClr val="0033CC"/>
                </a:solidFill>
                <a:latin typeface="Times New Roman" pitchFamily="18" charset="0"/>
                <a:cs typeface="Times New Roman" pitchFamily="18" charset="0"/>
              </a:rPr>
              <a:t>.</a:t>
            </a:r>
            <a:endParaRPr lang="vi-VN" dirty="0">
              <a:solidFill>
                <a:srgbClr val="0033CC"/>
              </a:solidFill>
              <a:latin typeface="Times New Roman" pitchFamily="18" charset="0"/>
              <a:cs typeface="Times New Roman" pitchFamily="18" charset="0"/>
            </a:endParaRPr>
          </a:p>
          <a:p>
            <a:pPr marL="0" indent="0">
              <a:buNone/>
            </a:pPr>
            <a:r>
              <a:rPr lang="en-US" dirty="0" smtClean="0">
                <a:solidFill>
                  <a:srgbClr val="0033CC"/>
                </a:solidFill>
                <a:latin typeface="Times New Roman" pitchFamily="18" charset="0"/>
                <a:cs typeface="Times New Roman" pitchFamily="18" charset="0"/>
              </a:rPr>
              <a:t>* </a:t>
            </a:r>
            <a:r>
              <a:rPr lang="vi-VN" dirty="0" smtClean="0">
                <a:solidFill>
                  <a:srgbClr val="0033CC"/>
                </a:solidFill>
                <a:latin typeface="Times New Roman" pitchFamily="18" charset="0"/>
                <a:cs typeface="Times New Roman" pitchFamily="18" charset="0"/>
              </a:rPr>
              <a:t>Tóm </a:t>
            </a:r>
            <a:r>
              <a:rPr lang="vi-VN" dirty="0">
                <a:solidFill>
                  <a:srgbClr val="0033CC"/>
                </a:solidFill>
                <a:latin typeface="Times New Roman" pitchFamily="18" charset="0"/>
                <a:cs typeface="Times New Roman" pitchFamily="18" charset="0"/>
              </a:rPr>
              <a:t>lại, văn hóa Tây Âu thời sơ kì trung đại hết sức thấp kém và hoàn toàn bị giáo hội Kitô lũng đoạn. Những gì trái với Kinh thánh đều bị giáo hội vùi dập không thương tiếc. Châu Âu thời kì này chìm đắm trong “đêm trường trung cổ„</a:t>
            </a:r>
            <a:endParaRPr lang="en-US" dirty="0">
              <a:solidFill>
                <a:srgbClr val="0033CC"/>
              </a:solidFill>
              <a:latin typeface="Times New Roman" pitchFamily="18" charset="0"/>
              <a:cs typeface="Times New Roman" pitchFamily="18" charset="0"/>
            </a:endParaRPr>
          </a:p>
        </p:txBody>
      </p:sp>
      <p:sp>
        <p:nvSpPr>
          <p:cNvPr id="4" name="TextBox 3"/>
          <p:cNvSpPr txBox="1"/>
          <p:nvPr/>
        </p:nvSpPr>
        <p:spPr>
          <a:xfrm>
            <a:off x="6781800" y="6296469"/>
            <a:ext cx="1675459" cy="523220"/>
          </a:xfrm>
          <a:prstGeom prst="rect">
            <a:avLst/>
          </a:prstGeom>
          <a:noFill/>
        </p:spPr>
        <p:txBody>
          <a:bodyPr wrap="none" rtlCol="0">
            <a:spAutoFit/>
          </a:bodyPr>
          <a:lstStyle/>
          <a:p>
            <a:r>
              <a:rPr lang="en-US" sz="2800" b="1" dirty="0" smtClean="0">
                <a:solidFill>
                  <a:srgbClr val="FF0000"/>
                </a:solidFill>
                <a:latin typeface="Times New Roman" pitchFamily="18" charset="0"/>
                <a:cs typeface="Times New Roman" pitchFamily="18" charset="0"/>
              </a:rPr>
              <a:t>TƯ LIỆU</a:t>
            </a: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76605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914400"/>
          </a:xfrm>
        </p:spPr>
        <p:txBody>
          <a:bodyPr>
            <a:normAutofit/>
          </a:bodyPr>
          <a:lstStyle/>
          <a:p>
            <a:r>
              <a:rPr lang="en-US" sz="4000" b="1" dirty="0" err="1" smtClean="0">
                <a:solidFill>
                  <a:srgbClr val="FF0000"/>
                </a:solidFill>
                <a:latin typeface="Times New Roman" pitchFamily="18" charset="0"/>
                <a:cs typeface="Times New Roman" pitchFamily="18" charset="0"/>
              </a:rPr>
              <a:t>Tiết</a:t>
            </a:r>
            <a:r>
              <a:rPr lang="en-US" sz="4000" b="1" dirty="0" smtClean="0">
                <a:solidFill>
                  <a:srgbClr val="FF0000"/>
                </a:solidFill>
                <a:latin typeface="Times New Roman" pitchFamily="18" charset="0"/>
                <a:cs typeface="Times New Roman" pitchFamily="18" charset="0"/>
              </a:rPr>
              <a:t> 5-</a:t>
            </a:r>
            <a:r>
              <a:rPr lang="vi-VN" sz="4000" b="1" dirty="0" smtClean="0">
                <a:solidFill>
                  <a:srgbClr val="FF0000"/>
                </a:solidFill>
                <a:latin typeface="Times New Roman" pitchFamily="18" charset="0"/>
                <a:cs typeface="Times New Roman" pitchFamily="18" charset="0"/>
              </a:rPr>
              <a:t>BÀI </a:t>
            </a:r>
            <a:r>
              <a:rPr lang="vi-VN" sz="4000" b="1" dirty="0">
                <a:solidFill>
                  <a:srgbClr val="FF0000"/>
                </a:solidFill>
                <a:latin typeface="Times New Roman" pitchFamily="18" charset="0"/>
                <a:cs typeface="Times New Roman" pitchFamily="18" charset="0"/>
              </a:rPr>
              <a:t>4. VĂN HÓA PHỤC HƯNG</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066800"/>
            <a:ext cx="9144000" cy="4983163"/>
          </a:xfrm>
        </p:spPr>
        <p:txBody>
          <a:bodyPr>
            <a:normAutofit/>
          </a:bodyPr>
          <a:lstStyle/>
          <a:p>
            <a:pPr marL="0" indent="0">
              <a:buNone/>
            </a:pPr>
            <a:r>
              <a:rPr lang="vi-VN" b="1" dirty="0" smtClean="0">
                <a:solidFill>
                  <a:srgbClr val="0033CC"/>
                </a:solidFill>
                <a:latin typeface="Times New Roman" pitchFamily="18" charset="0"/>
                <a:cs typeface="Times New Roman" pitchFamily="18" charset="0"/>
              </a:rPr>
              <a:t>1. Những </a:t>
            </a:r>
            <a:r>
              <a:rPr lang="vi-VN" b="1" dirty="0">
                <a:solidFill>
                  <a:srgbClr val="0033CC"/>
                </a:solidFill>
                <a:latin typeface="Times New Roman" pitchFamily="18" charset="0"/>
                <a:cs typeface="Times New Roman" pitchFamily="18" charset="0"/>
              </a:rPr>
              <a:t>biến đổi quan trọng về kinh tế - xã hội </a:t>
            </a:r>
            <a:r>
              <a:rPr lang="vi-VN" b="1" dirty="0" smtClean="0">
                <a:solidFill>
                  <a:srgbClr val="0033CC"/>
                </a:solidFill>
                <a:latin typeface="Times New Roman" pitchFamily="18" charset="0"/>
                <a:cs typeface="Times New Roman" pitchFamily="18" charset="0"/>
              </a:rPr>
              <a:t>của </a:t>
            </a:r>
            <a:r>
              <a:rPr lang="vi-VN" b="1" dirty="0">
                <a:solidFill>
                  <a:srgbClr val="0033CC"/>
                </a:solidFill>
                <a:latin typeface="Times New Roman" pitchFamily="18" charset="0"/>
                <a:cs typeface="Times New Roman" pitchFamily="18" charset="0"/>
              </a:rPr>
              <a:t>Tây Âu từ thế kỉ XIII đến thế kỉ </a:t>
            </a:r>
            <a:r>
              <a:rPr lang="vi-VN" b="1" dirty="0" smtClean="0">
                <a:solidFill>
                  <a:srgbClr val="0033CC"/>
                </a:solidFill>
                <a:latin typeface="Times New Roman" pitchFamily="18" charset="0"/>
                <a:cs typeface="Times New Roman" pitchFamily="18" charset="0"/>
              </a:rPr>
              <a:t>XVI</a:t>
            </a:r>
            <a:endParaRPr lang="en-US" b="1" dirty="0" smtClean="0">
              <a:solidFill>
                <a:srgbClr val="0033CC"/>
              </a:solidFill>
              <a:latin typeface="Times New Roman" pitchFamily="18" charset="0"/>
              <a:cs typeface="Times New Roman" pitchFamily="18" charset="0"/>
            </a:endParaRPr>
          </a:p>
          <a:p>
            <a:pPr marL="0" indent="0">
              <a:buNone/>
            </a:pPr>
            <a:r>
              <a:rPr lang="vi-VN" b="1" dirty="0">
                <a:solidFill>
                  <a:srgbClr val="0033CC"/>
                </a:solidFill>
                <a:latin typeface="Times New Roman" pitchFamily="18" charset="0"/>
                <a:cs typeface="Times New Roman" pitchFamily="18" charset="0"/>
              </a:rPr>
              <a:t>2. Những thành tựu tiêu biểu của phong trào Văn hóa Phục </a:t>
            </a:r>
            <a:r>
              <a:rPr lang="vi-VN" b="1" dirty="0" smtClean="0">
                <a:solidFill>
                  <a:srgbClr val="0033CC"/>
                </a:solidFill>
                <a:latin typeface="Times New Roman" pitchFamily="18" charset="0"/>
                <a:cs typeface="Times New Roman" pitchFamily="18" charset="0"/>
              </a:rPr>
              <a:t>hưng</a:t>
            </a:r>
            <a:endParaRPr lang="en-US" b="1" dirty="0" smtClean="0">
              <a:solidFill>
                <a:srgbClr val="0033CC"/>
              </a:solidFill>
              <a:latin typeface="Times New Roman" pitchFamily="18" charset="0"/>
              <a:cs typeface="Times New Roman" pitchFamily="18" charset="0"/>
            </a:endParaRPr>
          </a:p>
          <a:p>
            <a:pPr marL="0" indent="0">
              <a:buNone/>
            </a:pPr>
            <a:r>
              <a:rPr lang="vi-VN" b="1" dirty="0">
                <a:solidFill>
                  <a:srgbClr val="0033CC"/>
                </a:solidFill>
                <a:latin typeface="Times New Roman" pitchFamily="18" charset="0"/>
                <a:cs typeface="Times New Roman" pitchFamily="18" charset="0"/>
              </a:rPr>
              <a:t>3. Ý nghĩa và tác động của phong trào Văn hóa Phục hưng đối với xã hội Tây Âu</a:t>
            </a:r>
            <a:endParaRPr lang="en-US" b="1"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358523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MỤC TIÊU</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buNone/>
            </a:pPr>
            <a:r>
              <a:rPr lang="en-US" dirty="0" smtClean="0">
                <a:solidFill>
                  <a:srgbClr val="0033CC"/>
                </a:solidFill>
                <a:latin typeface="Times New Roman" pitchFamily="18" charset="0"/>
                <a:cs typeface="Times New Roman" pitchFamily="18" charset="0"/>
              </a:rPr>
              <a:t>- </a:t>
            </a:r>
            <a:r>
              <a:rPr lang="vi-VN" dirty="0" smtClean="0">
                <a:solidFill>
                  <a:srgbClr val="0033CC"/>
                </a:solidFill>
                <a:latin typeface="Times New Roman" pitchFamily="18" charset="0"/>
                <a:cs typeface="Times New Roman" pitchFamily="18" charset="0"/>
              </a:rPr>
              <a:t>Giới </a:t>
            </a:r>
            <a:r>
              <a:rPr lang="vi-VN" dirty="0">
                <a:solidFill>
                  <a:srgbClr val="0033CC"/>
                </a:solidFill>
                <a:latin typeface="Times New Roman" pitchFamily="18" charset="0"/>
                <a:cs typeface="Times New Roman" pitchFamily="18" charset="0"/>
              </a:rPr>
              <a:t>thiệu được sự biến đổi quan trọng về kinh tế – xã hội của Tây Âu từ thế kỉ XIII đến thế kỉ XVI.</a:t>
            </a:r>
          </a:p>
          <a:p>
            <a:pPr marL="0" indent="0">
              <a:buNone/>
            </a:pPr>
            <a:r>
              <a:rPr lang="en-US" dirty="0" smtClean="0">
                <a:solidFill>
                  <a:srgbClr val="0033CC"/>
                </a:solidFill>
                <a:latin typeface="Times New Roman" pitchFamily="18" charset="0"/>
                <a:cs typeface="Times New Roman" pitchFamily="18" charset="0"/>
              </a:rPr>
              <a:t>- </a:t>
            </a:r>
            <a:r>
              <a:rPr lang="vi-VN" dirty="0" smtClean="0">
                <a:solidFill>
                  <a:srgbClr val="0033CC"/>
                </a:solidFill>
                <a:latin typeface="Times New Roman" pitchFamily="18" charset="0"/>
                <a:cs typeface="Times New Roman" pitchFamily="18" charset="0"/>
              </a:rPr>
              <a:t>Trình </a:t>
            </a:r>
            <a:r>
              <a:rPr lang="vi-VN" dirty="0">
                <a:solidFill>
                  <a:srgbClr val="0033CC"/>
                </a:solidFill>
                <a:latin typeface="Times New Roman" pitchFamily="18" charset="0"/>
                <a:cs typeface="Times New Roman" pitchFamily="18" charset="0"/>
              </a:rPr>
              <a:t>bày được những thành tựu tiêu biểu của phong trào văn </a:t>
            </a:r>
            <a:r>
              <a:rPr lang="vi-VN" dirty="0" smtClean="0">
                <a:solidFill>
                  <a:srgbClr val="0033CC"/>
                </a:solidFill>
                <a:latin typeface="Times New Roman" pitchFamily="18" charset="0"/>
                <a:cs typeface="Times New Roman" pitchFamily="18" charset="0"/>
              </a:rPr>
              <a:t>hoá</a:t>
            </a:r>
            <a:r>
              <a:rPr lang="en-US" dirty="0" smtClean="0">
                <a:solidFill>
                  <a:srgbClr val="0033CC"/>
                </a:solidFill>
                <a:latin typeface="Times New Roman" pitchFamily="18" charset="0"/>
                <a:cs typeface="Times New Roman" pitchFamily="18" charset="0"/>
              </a:rPr>
              <a:t> </a:t>
            </a:r>
            <a:r>
              <a:rPr lang="vi-VN" dirty="0" smtClean="0">
                <a:solidFill>
                  <a:srgbClr val="0033CC"/>
                </a:solidFill>
                <a:latin typeface="Times New Roman" pitchFamily="18" charset="0"/>
                <a:cs typeface="Times New Roman" pitchFamily="18" charset="0"/>
              </a:rPr>
              <a:t>Phục </a:t>
            </a:r>
            <a:r>
              <a:rPr lang="vi-VN" dirty="0">
                <a:solidFill>
                  <a:srgbClr val="0033CC"/>
                </a:solidFill>
                <a:latin typeface="Times New Roman" pitchFamily="18" charset="0"/>
                <a:cs typeface="Times New Roman" pitchFamily="18" charset="0"/>
              </a:rPr>
              <a:t>hưng.</a:t>
            </a:r>
          </a:p>
          <a:p>
            <a:pPr marL="0" indent="0">
              <a:buNone/>
            </a:pPr>
            <a:r>
              <a:rPr lang="en-US" dirty="0" smtClean="0">
                <a:solidFill>
                  <a:srgbClr val="0033CC"/>
                </a:solidFill>
                <a:latin typeface="Times New Roman" pitchFamily="18" charset="0"/>
                <a:cs typeface="Times New Roman" pitchFamily="18" charset="0"/>
              </a:rPr>
              <a:t>- </a:t>
            </a:r>
            <a:r>
              <a:rPr lang="vi-VN" dirty="0" smtClean="0">
                <a:solidFill>
                  <a:srgbClr val="0033CC"/>
                </a:solidFill>
                <a:latin typeface="Times New Roman" pitchFamily="18" charset="0"/>
                <a:cs typeface="Times New Roman" pitchFamily="18" charset="0"/>
              </a:rPr>
              <a:t>Nhận </a:t>
            </a:r>
            <a:r>
              <a:rPr lang="vi-VN" dirty="0">
                <a:solidFill>
                  <a:srgbClr val="0033CC"/>
                </a:solidFill>
                <a:latin typeface="Times New Roman" pitchFamily="18" charset="0"/>
                <a:cs typeface="Times New Roman" pitchFamily="18" charset="0"/>
              </a:rPr>
              <a:t>biết được ý nghĩa và tác  động  của  phong  trào  văn  hoá  Phục hưng đối với xã hội Tây Âu.</a:t>
            </a:r>
          </a:p>
          <a:p>
            <a:pPr marL="0" indent="0">
              <a:buNone/>
            </a:pPr>
            <a:endParaRPr lang="en-US"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470507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166255"/>
            <a:ext cx="9144000" cy="609600"/>
          </a:xfrm>
        </p:spPr>
        <p:txBody>
          <a:bodyPr>
            <a:normAutofit/>
          </a:bodyPr>
          <a:lstStyle/>
          <a:p>
            <a:r>
              <a:rPr lang="en-US" sz="3200" b="1" dirty="0" err="1" smtClean="0">
                <a:solidFill>
                  <a:srgbClr val="FF0000"/>
                </a:solidFill>
                <a:latin typeface="Times New Roman" pitchFamily="18" charset="0"/>
                <a:cs typeface="Times New Roman" pitchFamily="18" charset="0"/>
              </a:rPr>
              <a:t>Tiết</a:t>
            </a:r>
            <a:r>
              <a:rPr lang="en-US" sz="3200" b="1" dirty="0" smtClean="0">
                <a:solidFill>
                  <a:srgbClr val="FF0000"/>
                </a:solidFill>
                <a:latin typeface="Times New Roman" pitchFamily="18" charset="0"/>
                <a:cs typeface="Times New Roman" pitchFamily="18" charset="0"/>
              </a:rPr>
              <a:t> 5-</a:t>
            </a:r>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4. VĂN HÓA PHỤC HƯNG</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27709" y="775855"/>
            <a:ext cx="9144000" cy="4983163"/>
          </a:xfrm>
        </p:spPr>
        <p:txBody>
          <a:bodyPr>
            <a:normAutofit/>
          </a:bodyPr>
          <a:lstStyle/>
          <a:p>
            <a:pPr marL="0" indent="0">
              <a:buNone/>
            </a:pPr>
            <a:r>
              <a:rPr lang="vi-VN" b="1" dirty="0" smtClean="0">
                <a:solidFill>
                  <a:srgbClr val="FF0000"/>
                </a:solidFill>
                <a:latin typeface="Times New Roman" pitchFamily="18" charset="0"/>
                <a:cs typeface="Times New Roman" pitchFamily="18" charset="0"/>
              </a:rPr>
              <a:t>1. Những </a:t>
            </a:r>
            <a:r>
              <a:rPr lang="vi-VN" b="1" dirty="0">
                <a:solidFill>
                  <a:srgbClr val="FF0000"/>
                </a:solidFill>
                <a:latin typeface="Times New Roman" pitchFamily="18" charset="0"/>
                <a:cs typeface="Times New Roman" pitchFamily="18" charset="0"/>
              </a:rPr>
              <a:t>biến đổi quan trọng về kinh tế - xã hội </a:t>
            </a:r>
            <a:r>
              <a:rPr lang="vi-VN" b="1" dirty="0" smtClean="0">
                <a:solidFill>
                  <a:srgbClr val="FF0000"/>
                </a:solidFill>
                <a:latin typeface="Times New Roman" pitchFamily="18" charset="0"/>
                <a:cs typeface="Times New Roman" pitchFamily="18" charset="0"/>
              </a:rPr>
              <a:t>của </a:t>
            </a:r>
            <a:r>
              <a:rPr lang="vi-VN" b="1" dirty="0">
                <a:solidFill>
                  <a:srgbClr val="FF0000"/>
                </a:solidFill>
                <a:latin typeface="Times New Roman" pitchFamily="18" charset="0"/>
                <a:cs typeface="Times New Roman" pitchFamily="18" charset="0"/>
              </a:rPr>
              <a:t>Tây </a:t>
            </a:r>
            <a:r>
              <a:rPr lang="en-US" b="1" dirty="0" smtClean="0">
                <a:solidFill>
                  <a:srgbClr val="FF0000"/>
                </a:solidFill>
                <a:latin typeface="Times New Roman" pitchFamily="18" charset="0"/>
                <a:cs typeface="Times New Roman" pitchFamily="18" charset="0"/>
              </a:rPr>
              <a:t> </a:t>
            </a:r>
            <a:r>
              <a:rPr lang="vi-VN" b="1" dirty="0" smtClean="0">
                <a:solidFill>
                  <a:srgbClr val="FF0000"/>
                </a:solidFill>
                <a:latin typeface="Times New Roman" pitchFamily="18" charset="0"/>
                <a:cs typeface="Times New Roman" pitchFamily="18" charset="0"/>
              </a:rPr>
              <a:t>Âu </a:t>
            </a:r>
            <a:r>
              <a:rPr lang="vi-VN" b="1" dirty="0">
                <a:solidFill>
                  <a:srgbClr val="FF0000"/>
                </a:solidFill>
                <a:latin typeface="Times New Roman" pitchFamily="18" charset="0"/>
                <a:cs typeface="Times New Roman" pitchFamily="18" charset="0"/>
              </a:rPr>
              <a:t>từ thế kỉ XIII đến thế kỉ </a:t>
            </a:r>
            <a:r>
              <a:rPr lang="vi-VN" b="1" dirty="0" smtClean="0">
                <a:solidFill>
                  <a:srgbClr val="FF0000"/>
                </a:solidFill>
                <a:latin typeface="Times New Roman" pitchFamily="18" charset="0"/>
                <a:cs typeface="Times New Roman" pitchFamily="18" charset="0"/>
              </a:rPr>
              <a:t>XVI</a:t>
            </a:r>
            <a:endParaRPr lang="en-US" b="1" dirty="0" smtClean="0">
              <a:solidFill>
                <a:srgbClr val="FF0000"/>
              </a:solidFill>
              <a:latin typeface="Times New Roman" pitchFamily="18" charset="0"/>
              <a:cs typeface="Times New Roman" pitchFamily="18" charset="0"/>
            </a:endParaRPr>
          </a:p>
          <a:p>
            <a:pPr marL="0" indent="0">
              <a:buNone/>
            </a:pPr>
            <a:endParaRPr lang="en-US" sz="2800" b="1" dirty="0" smtClean="0">
              <a:solidFill>
                <a:srgbClr val="FF0000"/>
              </a:solidFill>
              <a:latin typeface="Times New Roman" pitchFamily="18" charset="0"/>
              <a:cs typeface="Times New Roman" pitchFamily="18" charset="0"/>
            </a:endParaRPr>
          </a:p>
          <a:p>
            <a:pPr marL="0" indent="0">
              <a:buNone/>
            </a:pPr>
            <a:endParaRPr lang="en-US" sz="2800" b="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83318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143000"/>
          </a:xfrm>
        </p:spPr>
        <p:txBody>
          <a:bodyPr>
            <a:normAutofit/>
          </a:bodyPr>
          <a:lstStyle/>
          <a:p>
            <a:r>
              <a:rPr lang="en-US" sz="3200" b="1" smtClean="0">
                <a:solidFill>
                  <a:srgbClr val="FF0000"/>
                </a:solidFill>
                <a:latin typeface="Times New Roman" pitchFamily="18" charset="0"/>
                <a:cs typeface="Times New Roman" pitchFamily="18" charset="0"/>
              </a:rPr>
              <a:t>K</a:t>
            </a:r>
            <a:endParaRPr lang="en-US" sz="3200" b="1" dirty="0">
              <a:solidFill>
                <a:srgbClr val="FF0000"/>
              </a:solidFill>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304800"/>
            <a:ext cx="10058399" cy="723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6246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143000"/>
          </a:xfrm>
        </p:spPr>
        <p:txBody>
          <a:bodyPr>
            <a:normAutofit/>
          </a:bodyPr>
          <a:lstStyle/>
          <a:p>
            <a:r>
              <a:rPr lang="en-US" sz="3200" b="1" smtClean="0">
                <a:solidFill>
                  <a:srgbClr val="FF0000"/>
                </a:solidFill>
                <a:latin typeface="Times New Roman" pitchFamily="18" charset="0"/>
                <a:cs typeface="Times New Roman" pitchFamily="18" charset="0"/>
              </a:rPr>
              <a:t>K</a:t>
            </a:r>
            <a:endParaRPr lang="en-US" sz="3200" b="1" dirty="0">
              <a:solidFill>
                <a:srgbClr val="FF0000"/>
              </a:solidFill>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304800"/>
            <a:ext cx="10058399"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êu đề 1"/>
          <p:cNvSpPr txBox="1">
            <a:spLocks/>
          </p:cNvSpPr>
          <p:nvPr/>
        </p:nvSpPr>
        <p:spPr>
          <a:xfrm>
            <a:off x="0" y="6096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rgbClr val="FF0000"/>
                </a:solidFill>
                <a:latin typeface="Times New Roman" pitchFamily="18" charset="0"/>
                <a:cs typeface="Times New Roman" pitchFamily="18" charset="0"/>
              </a:rPr>
              <a:t>Phi-</a:t>
            </a:r>
            <a:r>
              <a:rPr lang="en-US" sz="3200" b="1" dirty="0" err="1" smtClean="0">
                <a:solidFill>
                  <a:srgbClr val="FF0000"/>
                </a:solidFill>
                <a:latin typeface="Times New Roman" pitchFamily="18" charset="0"/>
                <a:cs typeface="Times New Roman" pitchFamily="18" charset="0"/>
              </a:rPr>
              <a:t>ren</a:t>
            </a:r>
            <a:r>
              <a:rPr lang="en-US" sz="3200" b="1" dirty="0" smtClean="0">
                <a:solidFill>
                  <a:srgbClr val="FF0000"/>
                </a:solidFill>
                <a:latin typeface="Times New Roman" pitchFamily="18" charset="0"/>
                <a:cs typeface="Times New Roman" pitchFamily="18" charset="0"/>
              </a:rPr>
              <a:t>-</a:t>
            </a:r>
            <a:r>
              <a:rPr lang="en-US" sz="3200" b="1" dirty="0" err="1" smtClean="0">
                <a:solidFill>
                  <a:srgbClr val="FF0000"/>
                </a:solidFill>
                <a:latin typeface="Times New Roman" pitchFamily="18" charset="0"/>
                <a:cs typeface="Times New Roman" pitchFamily="18" charset="0"/>
              </a:rPr>
              <a:t>xê</a:t>
            </a:r>
            <a:r>
              <a:rPr lang="en-US" sz="3200" b="1" dirty="0" smtClean="0">
                <a:solidFill>
                  <a:srgbClr val="FF0000"/>
                </a:solidFill>
                <a:latin typeface="Times New Roman" pitchFamily="18" charset="0"/>
                <a:cs typeface="Times New Roman" pitchFamily="18" charset="0"/>
              </a:rPr>
              <a:t>- I-ta-li-a- </a:t>
            </a:r>
            <a:r>
              <a:rPr lang="en-US" sz="3200" b="1" dirty="0" err="1" smtClean="0">
                <a:solidFill>
                  <a:srgbClr val="FF0000"/>
                </a:solidFill>
                <a:latin typeface="Times New Roman" pitchFamily="18" charset="0"/>
                <a:cs typeface="Times New Roman" pitchFamily="18" charset="0"/>
              </a:rPr>
              <a:t>năm</a:t>
            </a:r>
            <a:r>
              <a:rPr lang="en-US" sz="3200" b="1" dirty="0" smtClean="0">
                <a:solidFill>
                  <a:srgbClr val="FF0000"/>
                </a:solidFill>
                <a:latin typeface="Times New Roman" pitchFamily="18" charset="0"/>
                <a:cs typeface="Times New Roman" pitchFamily="18" charset="0"/>
              </a:rPr>
              <a:t> 1490</a:t>
            </a:r>
            <a:endParaRPr lang="en-US"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27013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559</TotalTime>
  <Words>1884</Words>
  <Application>Microsoft Office PowerPoint</Application>
  <PresentationFormat>On-screen Show (4:3)</PresentationFormat>
  <Paragraphs>116</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Office Theme</vt:lpstr>
      <vt:lpstr>PowerPoint Presentation</vt:lpstr>
      <vt:lpstr>PowerPoint Presentation</vt:lpstr>
      <vt:lpstr>PowerPoint Presentation</vt:lpstr>
      <vt:lpstr>PowerPoint Presentation</vt:lpstr>
      <vt:lpstr>Tiết 5-BÀI 4. VĂN HÓA PHỤC HƯNG</vt:lpstr>
      <vt:lpstr>MỤC TIÊU</vt:lpstr>
      <vt:lpstr>Tiết 5-BÀI 4. VĂN HÓA PHỤC HƯNG</vt:lpstr>
      <vt:lpstr>K</vt:lpstr>
      <vt:lpstr>K</vt:lpstr>
      <vt:lpstr>K</vt:lpstr>
      <vt:lpstr>THẢO LUẬN NHÓM</vt:lpstr>
      <vt:lpstr>THẢO LUẬN NHÓM</vt:lpstr>
      <vt:lpstr>THẢO LUẬN NHÓM</vt:lpstr>
      <vt:lpstr>BÀI 4. VĂN HÓA PHỤC HƯNG</vt:lpstr>
      <vt:lpstr>BÀI 4. VĂN HÓA PHỤC HƯNG</vt:lpstr>
      <vt:lpstr>THẢO LUẬN NHÓM</vt:lpstr>
      <vt:lpstr>PowerPoint Presentation</vt:lpstr>
      <vt:lpstr>BÀI 4. VĂN HÓA PHỤC HƯNG</vt:lpstr>
      <vt:lpstr>PowerPoint Presentation</vt:lpstr>
      <vt:lpstr>BÀI 4. VĂN HÓA PHỤC HƯNG</vt:lpstr>
      <vt:lpstr>THẢO LUẬN NHÓM</vt:lpstr>
      <vt:lpstr>BÀI 4. VĂN HÓA PHỤC HƯNG</vt:lpstr>
      <vt:lpstr>LUYỆN TẬP 1 </vt:lpstr>
      <vt:lpstr>LUYỆN TẬP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ĐỊA LÍ 9</dc:title>
  <dc:creator>MyComputer</dc:creator>
  <cp:lastModifiedBy>21AK22</cp:lastModifiedBy>
  <cp:revision>285</cp:revision>
  <dcterms:created xsi:type="dcterms:W3CDTF">2006-08-16T00:00:00Z</dcterms:created>
  <dcterms:modified xsi:type="dcterms:W3CDTF">2024-10-08T01:21:42Z</dcterms:modified>
</cp:coreProperties>
</file>