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313" r:id="rId3"/>
    <p:sldId id="316" r:id="rId4"/>
    <p:sldId id="317" r:id="rId5"/>
    <p:sldId id="310" r:id="rId6"/>
    <p:sldId id="294" r:id="rId7"/>
    <p:sldId id="318" r:id="rId8"/>
    <p:sldId id="311" r:id="rId9"/>
    <p:sldId id="322" r:id="rId10"/>
    <p:sldId id="323" r:id="rId11"/>
    <p:sldId id="325" r:id="rId12"/>
    <p:sldId id="319" r:id="rId13"/>
    <p:sldId id="334" r:id="rId14"/>
    <p:sldId id="321" r:id="rId15"/>
    <p:sldId id="341" r:id="rId16"/>
    <p:sldId id="339" r:id="rId17"/>
    <p:sldId id="328" r:id="rId18"/>
    <p:sldId id="338" r:id="rId19"/>
    <p:sldId id="330" r:id="rId20"/>
    <p:sldId id="335" r:id="rId21"/>
    <p:sldId id="342" r:id="rId22"/>
    <p:sldId id="340" r:id="rId23"/>
    <p:sldId id="326" r:id="rId24"/>
    <p:sldId id="331" r:id="rId25"/>
    <p:sldId id="332" r:id="rId26"/>
    <p:sldId id="309" r:id="rId27"/>
    <p:sldId id="337" r:id="rId28"/>
    <p:sldId id="324" r:id="rId29"/>
    <p:sldId id="31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94660"/>
  </p:normalViewPr>
  <p:slideViewPr>
    <p:cSldViewPr>
      <p:cViewPr varScale="1">
        <p:scale>
          <a:sx n="69" d="100"/>
          <a:sy n="69" d="100"/>
        </p:scale>
        <p:origin x="1314"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0"/>
            <a:ext cx="9677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57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457200"/>
          </a:xfrm>
        </p:spPr>
        <p:txBody>
          <a:bodyPr>
            <a:noAutofit/>
          </a:bodyPr>
          <a:lstStyle/>
          <a:p>
            <a:r>
              <a:rPr lang="en-US" sz="3200" b="1" dirty="0" smtClean="0">
                <a:solidFill>
                  <a:srgbClr val="FF0000"/>
                </a:solidFill>
                <a:latin typeface="Times New Roman" pitchFamily="18" charset="0"/>
                <a:cs typeface="Times New Roman" pitchFamily="18" charset="0"/>
              </a:rPr>
              <a:t>THẢO LUẬN NHÓM</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457200"/>
            <a:ext cx="9178636" cy="5029200"/>
          </a:xfrm>
        </p:spPr>
        <p:txBody>
          <a:bodyPr/>
          <a:lstStyle/>
          <a:p>
            <a:pPr marL="0" indent="0">
              <a:buNone/>
            </a:pPr>
            <a:r>
              <a:rPr lang="en-US" b="1" dirty="0" smtClean="0">
                <a:solidFill>
                  <a:srgbClr val="FF0000"/>
                </a:solidFill>
                <a:latin typeface="Times New Roman" pitchFamily="18" charset="0"/>
                <a:cs typeface="Times New Roman" pitchFamily="18" charset="0"/>
              </a:rPr>
              <a:t>2. </a:t>
            </a:r>
            <a:r>
              <a:rPr lang="vi-VN" b="1" dirty="0" smtClean="0">
                <a:solidFill>
                  <a:srgbClr val="FF0000"/>
                </a:solidFill>
                <a:latin typeface="Times New Roman" pitchFamily="18" charset="0"/>
                <a:cs typeface="Times New Roman" pitchFamily="18" charset="0"/>
              </a:rPr>
              <a:t>Nguyên </a:t>
            </a:r>
            <a:r>
              <a:rPr lang="vi-VN" b="1" dirty="0">
                <a:solidFill>
                  <a:srgbClr val="FF0000"/>
                </a:solidFill>
                <a:latin typeface="Times New Roman" pitchFamily="18" charset="0"/>
                <a:cs typeface="Times New Roman" pitchFamily="18" charset="0"/>
              </a:rPr>
              <a:t>nhân vì sao xã hội Tây Âu có những biến đổi </a:t>
            </a:r>
            <a:r>
              <a:rPr lang="vi-VN" b="1" dirty="0" smtClean="0">
                <a:solidFill>
                  <a:srgbClr val="FF0000"/>
                </a:solidFill>
                <a:latin typeface="Times New Roman" pitchFamily="18" charset="0"/>
                <a:cs typeface="Times New Roman" pitchFamily="18" charset="0"/>
              </a:rPr>
              <a:t>?</a:t>
            </a:r>
            <a:endParaRPr lang="en-US" b="1" dirty="0" smtClean="0">
              <a:solidFill>
                <a:srgbClr val="FF0000"/>
              </a:solidFill>
              <a:latin typeface="Times New Roman" pitchFamily="18" charset="0"/>
              <a:cs typeface="Times New Roman" pitchFamily="18" charset="0"/>
            </a:endParaRPr>
          </a:p>
          <a:p>
            <a:pPr marL="0" indent="0">
              <a:buNone/>
            </a:pPr>
            <a:r>
              <a:rPr lang="vi-VN" dirty="0">
                <a:solidFill>
                  <a:srgbClr val="0033CC"/>
                </a:solidFill>
                <a:latin typeface="Times New Roman" pitchFamily="18" charset="0"/>
                <a:cs typeface="Times New Roman" pitchFamily="18" charset="0"/>
              </a:rPr>
              <a:t>- Do </a:t>
            </a:r>
            <a:r>
              <a:rPr lang="vi-VN" dirty="0" smtClean="0">
                <a:solidFill>
                  <a:srgbClr val="0033CC"/>
                </a:solidFill>
                <a:latin typeface="Times New Roman" pitchFamily="18" charset="0"/>
                <a:cs typeface="Times New Roman" pitchFamily="18" charset="0"/>
              </a:rPr>
              <a:t>nền </a:t>
            </a:r>
            <a:r>
              <a:rPr lang="en-US" dirty="0" err="1" smtClean="0">
                <a:solidFill>
                  <a:srgbClr val="0033CC"/>
                </a:solidFill>
                <a:latin typeface="Times New Roman" pitchFamily="18" charset="0"/>
                <a:cs typeface="Times New Roman" pitchFamily="18" charset="0"/>
              </a:rPr>
              <a:t>kinh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tế</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sản </a:t>
            </a:r>
            <a:r>
              <a:rPr lang="vi-VN" dirty="0">
                <a:solidFill>
                  <a:srgbClr val="0033CC"/>
                </a:solidFill>
                <a:latin typeface="Times New Roman" pitchFamily="18" charset="0"/>
                <a:cs typeface="Times New Roman" pitchFamily="18" charset="0"/>
              </a:rPr>
              <a:t>xuất hàng hoá và thương mại </a:t>
            </a:r>
            <a:r>
              <a:rPr lang="en-US" dirty="0" err="1" smtClean="0">
                <a:solidFill>
                  <a:srgbClr val="0033CC"/>
                </a:solidFill>
                <a:latin typeface="Times New Roman" pitchFamily="18" charset="0"/>
                <a:cs typeface="Times New Roman" pitchFamily="18" charset="0"/>
              </a:rPr>
              <a:t>của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Tây</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Âu</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ngày </a:t>
            </a:r>
            <a:r>
              <a:rPr lang="vi-VN" dirty="0">
                <a:solidFill>
                  <a:srgbClr val="0033CC"/>
                </a:solidFill>
                <a:latin typeface="Times New Roman" pitchFamily="18" charset="0"/>
                <a:cs typeface="Times New Roman" pitchFamily="18" charset="0"/>
              </a:rPr>
              <a:t>càng phát </a:t>
            </a:r>
            <a:r>
              <a:rPr lang="vi-VN" dirty="0" smtClean="0">
                <a:solidFill>
                  <a:srgbClr val="0033CC"/>
                </a:solidFill>
                <a:latin typeface="Times New Roman" pitchFamily="18" charset="0"/>
                <a:cs typeface="Times New Roman" pitchFamily="18" charset="0"/>
              </a:rPr>
              <a:t>triển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dẫn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đến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những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biến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đổi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trong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xã</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hội</a:t>
            </a:r>
            <a:r>
              <a:rPr lang="en-US" dirty="0" smtClean="0">
                <a:solidFill>
                  <a:srgbClr val="0033CC"/>
                </a:solidFill>
                <a:latin typeface="Times New Roman" pitchFamily="18" charset="0"/>
                <a:cs typeface="Times New Roman" pitchFamily="18" charset="0"/>
              </a:rPr>
              <a:t>.</a:t>
            </a:r>
            <a:endParaRPr lang="vi-VN" dirty="0">
              <a:solidFill>
                <a:srgbClr val="0033CC"/>
              </a:solidFill>
              <a:latin typeface="Times New Roman" pitchFamily="18" charset="0"/>
              <a:cs typeface="Times New Roman" pitchFamily="18" charset="0"/>
            </a:endParaRPr>
          </a:p>
          <a:p>
            <a:pPr marL="0" indent="0">
              <a:buNone/>
            </a:pPr>
            <a:endParaRPr lang="vi-VN" dirty="0">
              <a:solidFill>
                <a:srgbClr val="0033CC"/>
              </a:solidFill>
              <a:latin typeface="Times New Roman" pitchFamily="18" charset="0"/>
              <a:cs typeface="Times New Roman" pitchFamily="18" charset="0"/>
            </a:endParaRPr>
          </a:p>
          <a:p>
            <a:pPr algn="just"/>
            <a:endParaRPr lang="en-US" dirty="0" smtClean="0"/>
          </a:p>
          <a:p>
            <a:endParaRPr lang="en-US" dirty="0"/>
          </a:p>
          <a:p>
            <a:endParaRPr lang="en-US" dirty="0"/>
          </a:p>
        </p:txBody>
      </p:sp>
    </p:spTree>
    <p:extLst>
      <p:ext uri="{BB962C8B-B14F-4D97-AF65-F5344CB8AC3E}">
        <p14:creationId xmlns:p14="http://schemas.microsoft.com/office/powerpoint/2010/main" val="269602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838200"/>
          </a:xfrm>
        </p:spPr>
        <p:txBody>
          <a:bodyPr>
            <a:normAutofit/>
          </a:bodyPr>
          <a:lstStyle/>
          <a:p>
            <a:r>
              <a:rPr lang="vi-VN" sz="2400" b="1" dirty="0" smtClean="0">
                <a:solidFill>
                  <a:srgbClr val="FF0000"/>
                </a:solidFill>
                <a:latin typeface="Times New Roman" pitchFamily="18" charset="0"/>
                <a:cs typeface="Times New Roman" pitchFamily="18" charset="0"/>
              </a:rPr>
              <a:t>BÀI </a:t>
            </a:r>
            <a:r>
              <a:rPr lang="vi-VN" sz="2400" b="1" dirty="0">
                <a:solidFill>
                  <a:srgbClr val="FF0000"/>
                </a:solidFill>
                <a:latin typeface="Times New Roman" pitchFamily="18" charset="0"/>
                <a:cs typeface="Times New Roman" pitchFamily="18" charset="0"/>
              </a:rPr>
              <a:t>3. SỰ HÌNH THÀNH QUAN HỆ SẢN XUẤT TƯ BẢN CHỦ NGHĨA Ở TÂY ÂU TRUNG ĐẠI </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838200"/>
            <a:ext cx="9144000" cy="6019800"/>
          </a:xfrm>
        </p:spPr>
        <p:txBody>
          <a:bodyPr>
            <a:normAutofit/>
          </a:bodyPr>
          <a:lstStyle/>
          <a:p>
            <a:pPr marL="0" indent="0">
              <a:buNone/>
            </a:pPr>
            <a:r>
              <a:rPr lang="en-US" b="1" dirty="0" smtClean="0">
                <a:solidFill>
                  <a:srgbClr val="0033CC"/>
                </a:solidFill>
                <a:latin typeface="Times New Roman" pitchFamily="18" charset="0"/>
                <a:cs typeface="Times New Roman" pitchFamily="18" charset="0"/>
              </a:rPr>
              <a:t>1.</a:t>
            </a:r>
            <a:r>
              <a:rPr lang="vi-VN" b="1" dirty="0" smtClean="0">
                <a:solidFill>
                  <a:srgbClr val="0033CC"/>
                </a:solidFill>
                <a:latin typeface="Times New Roman" pitchFamily="18" charset="0"/>
                <a:cs typeface="Times New Roman" pitchFamily="18" charset="0"/>
              </a:rPr>
              <a:t> Những </a:t>
            </a:r>
            <a:r>
              <a:rPr lang="vi-VN" b="1" dirty="0">
                <a:solidFill>
                  <a:srgbClr val="0033CC"/>
                </a:solidFill>
                <a:latin typeface="Times New Roman" pitchFamily="18" charset="0"/>
                <a:cs typeface="Times New Roman" pitchFamily="18" charset="0"/>
              </a:rPr>
              <a:t>biến đổi trong xã hội Tây </a:t>
            </a:r>
            <a:r>
              <a:rPr lang="vi-VN" b="1" dirty="0" smtClean="0">
                <a:solidFill>
                  <a:srgbClr val="0033CC"/>
                </a:solidFill>
                <a:latin typeface="Times New Roman" pitchFamily="18" charset="0"/>
                <a:cs typeface="Times New Roman" pitchFamily="18" charset="0"/>
              </a:rPr>
              <a:t>Âu</a:t>
            </a:r>
            <a:endParaRPr lang="en-US" b="1" dirty="0" smtClean="0">
              <a:solidFill>
                <a:srgbClr val="0033CC"/>
              </a:solidFill>
              <a:latin typeface="Times New Roman" pitchFamily="18" charset="0"/>
              <a:cs typeface="Times New Roman" pitchFamily="18" charset="0"/>
            </a:endParaRPr>
          </a:p>
          <a:p>
            <a:pPr marL="0" indent="0">
              <a:buNone/>
            </a:pPr>
            <a:r>
              <a:rPr lang="vi-VN" dirty="0">
                <a:solidFill>
                  <a:srgbClr val="0033CC"/>
                </a:solidFill>
                <a:latin typeface="Times New Roman" pitchFamily="18" charset="0"/>
                <a:cs typeface="Times New Roman" pitchFamily="18" charset="0"/>
              </a:rPr>
              <a:t>- Xã hội phân hóa sâu sắc: </a:t>
            </a:r>
          </a:p>
          <a:p>
            <a:pPr marL="0" indent="0">
              <a:buNone/>
            </a:pPr>
            <a:r>
              <a:rPr lang="vi-VN" dirty="0">
                <a:solidFill>
                  <a:srgbClr val="0033CC"/>
                </a:solidFill>
                <a:latin typeface="Times New Roman" pitchFamily="18" charset="0"/>
                <a:cs typeface="Times New Roman" pitchFamily="18" charset="0"/>
              </a:rPr>
              <a:t>- Tầng lớp thương nhân, chủ xưởng, ngân hàng chi phối toàn bộ xã hội, họ có quyền công dân, giàu có .</a:t>
            </a:r>
          </a:p>
          <a:p>
            <a:pPr marL="0" indent="0">
              <a:buNone/>
            </a:pPr>
            <a:r>
              <a:rPr lang="vi-VN" dirty="0">
                <a:solidFill>
                  <a:srgbClr val="0033CC"/>
                </a:solidFill>
                <a:latin typeface="Times New Roman" pitchFamily="18" charset="0"/>
                <a:cs typeface="Times New Roman" pitchFamily="18" charset="0"/>
              </a:rPr>
              <a:t>-  Đại đa số dân thành thị, từ thợ thủ công, người làm thuê, nông dân mất đất  không có quyền công dân, nghèo đói và bị bần cùng hoá.</a:t>
            </a:r>
          </a:p>
          <a:p>
            <a:pPr marL="0" indent="0">
              <a:buNone/>
            </a:pPr>
            <a:endParaRPr lang="en-US"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41717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295400"/>
          </a:xfrm>
        </p:spPr>
        <p:txBody>
          <a:bodyPr>
            <a:normAutofit/>
          </a:bodyPr>
          <a:lstStyle/>
          <a:p>
            <a:r>
              <a:rPr lang="vi-VN" sz="2800" b="1" dirty="0" smtClean="0">
                <a:solidFill>
                  <a:srgbClr val="FF0000"/>
                </a:solidFill>
                <a:latin typeface="Times New Roman" pitchFamily="18" charset="0"/>
                <a:cs typeface="Times New Roman" pitchFamily="18" charset="0"/>
              </a:rPr>
              <a:t>BÀI </a:t>
            </a:r>
            <a:r>
              <a:rPr lang="vi-VN" sz="2800" b="1" dirty="0">
                <a:solidFill>
                  <a:srgbClr val="FF0000"/>
                </a:solidFill>
                <a:latin typeface="Times New Roman" pitchFamily="18" charset="0"/>
                <a:cs typeface="Times New Roman" pitchFamily="18" charset="0"/>
              </a:rPr>
              <a:t>3. SỰ HÌNH THÀNH QUAN HỆ SẢN XUẤT TƯ BẢN CHỦ NGHĨA Ở TÂY ÂU TRUNG ĐẠI </a:t>
            </a: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371600"/>
            <a:ext cx="9144000" cy="4983163"/>
          </a:xfrm>
        </p:spPr>
        <p:txBody>
          <a:bodyPr>
            <a:normAutofit/>
          </a:bodyPr>
          <a:lstStyle/>
          <a:p>
            <a:pPr marL="0" indent="0">
              <a:buNone/>
            </a:pPr>
            <a:r>
              <a:rPr lang="en-US" b="1" dirty="0" smtClean="0">
                <a:solidFill>
                  <a:srgbClr val="0033CC"/>
                </a:solidFill>
                <a:latin typeface="Times New Roman" pitchFamily="18" charset="0"/>
                <a:cs typeface="Times New Roman" pitchFamily="18" charset="0"/>
              </a:rPr>
              <a:t>1.</a:t>
            </a:r>
            <a:r>
              <a:rPr lang="vi-VN" b="1" dirty="0" smtClean="0">
                <a:solidFill>
                  <a:srgbClr val="0033CC"/>
                </a:solidFill>
                <a:latin typeface="Times New Roman" pitchFamily="18" charset="0"/>
                <a:cs typeface="Times New Roman" pitchFamily="18" charset="0"/>
              </a:rPr>
              <a:t> Những </a:t>
            </a:r>
            <a:r>
              <a:rPr lang="vi-VN" b="1" dirty="0">
                <a:solidFill>
                  <a:srgbClr val="0033CC"/>
                </a:solidFill>
                <a:latin typeface="Times New Roman" pitchFamily="18" charset="0"/>
                <a:cs typeface="Times New Roman" pitchFamily="18" charset="0"/>
              </a:rPr>
              <a:t>biến đổi trong xã hội Tây </a:t>
            </a:r>
            <a:r>
              <a:rPr lang="vi-VN" b="1" dirty="0" smtClean="0">
                <a:solidFill>
                  <a:srgbClr val="0033CC"/>
                </a:solidFill>
                <a:latin typeface="Times New Roman" pitchFamily="18" charset="0"/>
                <a:cs typeface="Times New Roman" pitchFamily="18" charset="0"/>
              </a:rPr>
              <a:t>Âu</a:t>
            </a:r>
            <a:endParaRPr lang="en-US" b="1" dirty="0" smtClean="0">
              <a:solidFill>
                <a:srgbClr val="0033CC"/>
              </a:solidFill>
              <a:latin typeface="Times New Roman" pitchFamily="18" charset="0"/>
              <a:cs typeface="Times New Roman" pitchFamily="18" charset="0"/>
            </a:endParaRPr>
          </a:p>
          <a:p>
            <a:pPr marL="0" indent="0">
              <a:buNone/>
            </a:pPr>
            <a:r>
              <a:rPr lang="vi-VN" b="1" dirty="0">
                <a:solidFill>
                  <a:srgbClr val="0033CC"/>
                </a:solidFill>
                <a:latin typeface="Times New Roman" pitchFamily="18" charset="0"/>
                <a:cs typeface="Times New Roman" pitchFamily="18" charset="0"/>
              </a:rPr>
              <a:t>2. Sự nảy sinh quan hệ sản xuất tư bản chủ nghĩa ở Tây Âu</a:t>
            </a:r>
            <a:r>
              <a:rPr lang="vi-VN" b="1" dirty="0" smtClean="0">
                <a:solidFill>
                  <a:srgbClr val="0033CC"/>
                </a:solidFill>
                <a:latin typeface="Times New Roman" pitchFamily="18" charset="0"/>
                <a:cs typeface="Times New Roman" pitchFamily="18" charset="0"/>
              </a:rPr>
              <a:t>.</a:t>
            </a: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36274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9753599" cy="693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87868"/>
            <a:ext cx="3579541" cy="5909310"/>
          </a:xfrm>
          <a:prstGeom prst="rect">
            <a:avLst/>
          </a:prstGeom>
          <a:solidFill>
            <a:schemeClr val="bg1"/>
          </a:solidFill>
        </p:spPr>
        <p:txBody>
          <a:bodyPr wrap="square" rtlCol="0">
            <a:spAutoFit/>
          </a:bodyPr>
          <a:lstStyle/>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99188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THẢO LUẬN NHÓM</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ctr">
              <a:buNone/>
            </a:pP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Em hãy nêu những biểu hiện về sự nảy sinh chủ nghĩa tư bản trong lòng xã hội phong kiến ở Tây Âu.</a:t>
            </a:r>
            <a:endParaRPr lang="en-US" sz="3600" b="1" dirty="0" smtClean="0">
              <a:solidFill>
                <a:srgbClr val="FF0000"/>
              </a:solidFill>
              <a:latin typeface="Times New Roman" pitchFamily="18" charset="0"/>
              <a:cs typeface="Times New Roman" pitchFamily="18" charset="0"/>
            </a:endParaRPr>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201747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THẢO LUẬN NHÓM</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2286000"/>
          </a:xfrm>
        </p:spPr>
        <p:txBody>
          <a:bodyPr/>
          <a:lstStyle/>
          <a:p>
            <a:pPr marL="0" indent="0" algn="ctr">
              <a:buNone/>
            </a:pPr>
            <a:r>
              <a:rPr lang="vi-VN" sz="36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Quan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hệ</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sản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xuất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tư</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bản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chủ</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nghĩa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là</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nói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về</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quan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hệ</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giữa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ai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với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ai</a:t>
            </a:r>
            <a:r>
              <a:rPr lang="en-US" sz="4000" b="1" smtClean="0">
                <a:solidFill>
                  <a:srgbClr val="FF0000"/>
                </a:solidFill>
                <a:latin typeface="Times New Roman" pitchFamily="18" charset="0"/>
                <a:cs typeface="Times New Roman" pitchFamily="18" charset="0"/>
              </a:rPr>
              <a:t> ?</a:t>
            </a:r>
            <a:endParaRPr lang="en-US" sz="4000" dirty="0" smtClean="0"/>
          </a:p>
          <a:p>
            <a:endParaRPr lang="en-US" dirty="0"/>
          </a:p>
          <a:p>
            <a:pPr marL="0" indent="0">
              <a:buNone/>
            </a:pPr>
            <a:endParaRPr lang="en-US" dirty="0"/>
          </a:p>
        </p:txBody>
      </p:sp>
    </p:spTree>
    <p:extLst>
      <p:ext uri="{BB962C8B-B14F-4D97-AF65-F5344CB8AC3E}">
        <p14:creationId xmlns:p14="http://schemas.microsoft.com/office/powerpoint/2010/main" val="232066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34636" y="0"/>
            <a:ext cx="9178636" cy="838200"/>
          </a:xfrm>
        </p:spPr>
        <p:txBody>
          <a:bodyPr>
            <a:normAutofit fontScale="77500" lnSpcReduction="20000"/>
          </a:bodyPr>
          <a:lstStyle/>
          <a:p>
            <a:pPr marL="0" indent="0" algn="ctr">
              <a:buNone/>
            </a:pP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Em hãy nêu những biểu hiện về sự nảy sinh chủ nghĩa tư bản trong lòng xã hội phong kiến ở Tây Âu.</a:t>
            </a:r>
            <a:endParaRPr lang="en-US" sz="3600" b="1" dirty="0" smtClean="0">
              <a:solidFill>
                <a:srgbClr val="FF0000"/>
              </a:solidFill>
              <a:latin typeface="Times New Roman" pitchFamily="18" charset="0"/>
              <a:cs typeface="Times New Roman" pitchFamily="18" charset="0"/>
            </a:endParaRPr>
          </a:p>
          <a:p>
            <a:pPr marL="0" indent="0">
              <a:buNone/>
            </a:pPr>
            <a:endParaRPr lang="en-US" dirty="0" smtClean="0"/>
          </a:p>
          <a:p>
            <a:endParaRPr lang="en-US" dirty="0" smtClean="0"/>
          </a:p>
          <a:p>
            <a:endParaRPr lang="en-US" dirty="0"/>
          </a:p>
        </p:txBody>
      </p:sp>
      <p:sp>
        <p:nvSpPr>
          <p:cNvPr id="4" name="Nơi giữ chỗ cho Nội dung 2"/>
          <p:cNvSpPr txBox="1">
            <a:spLocks/>
          </p:cNvSpPr>
          <p:nvPr/>
        </p:nvSpPr>
        <p:spPr>
          <a:xfrm>
            <a:off x="0" y="762000"/>
            <a:ext cx="9178636" cy="624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Char char="-"/>
            </a:pPr>
            <a:r>
              <a:rPr lang="vi-VN" sz="3600" dirty="0" smtClean="0">
                <a:solidFill>
                  <a:srgbClr val="0033CC"/>
                </a:solidFill>
                <a:latin typeface="Times New Roman" pitchFamily="18" charset="0"/>
                <a:cs typeface="Times New Roman" pitchFamily="18" charset="0"/>
              </a:rPr>
              <a:t>Từ </a:t>
            </a:r>
            <a:r>
              <a:rPr lang="vi-VN" sz="3600" dirty="0">
                <a:solidFill>
                  <a:srgbClr val="0033CC"/>
                </a:solidFill>
                <a:latin typeface="Times New Roman" pitchFamily="18" charset="0"/>
                <a:cs typeface="Times New Roman" pitchFamily="18" charset="0"/>
              </a:rPr>
              <a:t>thế kỷ XVI,  phường hội dần thay thế bằng các công trường thủ công. </a:t>
            </a:r>
            <a:endParaRPr lang="en-US" sz="3600" dirty="0" smtClean="0">
              <a:solidFill>
                <a:srgbClr val="0033CC"/>
              </a:solidFill>
              <a:latin typeface="Times New Roman" pitchFamily="18" charset="0"/>
              <a:cs typeface="Times New Roman" pitchFamily="18" charset="0"/>
            </a:endParaRPr>
          </a:p>
          <a:p>
            <a:pPr marL="0" indent="0" algn="just">
              <a:buNone/>
            </a:pPr>
            <a:r>
              <a:rPr lang="en-US" sz="3600" dirty="0" smtClean="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Quan </a:t>
            </a:r>
            <a:r>
              <a:rPr lang="vi-VN" sz="3600" dirty="0">
                <a:solidFill>
                  <a:srgbClr val="0033CC"/>
                </a:solidFill>
                <a:latin typeface="Times New Roman" pitchFamily="18" charset="0"/>
                <a:cs typeface="Times New Roman" pitchFamily="18" charset="0"/>
              </a:rPr>
              <a:t>hệ giữa chủ và thợ được thay thế bằng quan hệ giữa chủ xưởng ( tư sản) và người lao động ( vô sản).</a:t>
            </a:r>
          </a:p>
          <a:p>
            <a:pPr marL="0" indent="0" algn="just">
              <a:buNone/>
            </a:pPr>
            <a:r>
              <a:rPr lang="vi-VN" sz="3600" dirty="0">
                <a:solidFill>
                  <a:srgbClr val="0033CC"/>
                </a:solidFill>
                <a:latin typeface="Times New Roman" pitchFamily="18" charset="0"/>
                <a:cs typeface="Times New Roman" pitchFamily="18" charset="0"/>
              </a:rPr>
              <a:t>- Một bộ phận lớn chủ </a:t>
            </a:r>
            <a:r>
              <a:rPr lang="vi-VN" sz="3600" dirty="0" smtClean="0">
                <a:solidFill>
                  <a:srgbClr val="0033CC"/>
                </a:solidFill>
                <a:latin typeface="Times New Roman" pitchFamily="18" charset="0"/>
                <a:cs typeface="Times New Roman" pitchFamily="18" charset="0"/>
              </a:rPr>
              <a:t>đất</a:t>
            </a:r>
            <a:r>
              <a:rPr lang="en-US" sz="3600" dirty="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chuyển</a:t>
            </a:r>
            <a:r>
              <a:rPr lang="en-US" sz="3600" dirty="0" smtClean="0">
                <a:solidFill>
                  <a:srgbClr val="0033CC"/>
                </a:solidFill>
                <a:latin typeface="Times New Roman" pitchFamily="18" charset="0"/>
                <a:cs typeface="Times New Roman" pitchFamily="18" charset="0"/>
              </a:rPr>
              <a:t> sang </a:t>
            </a:r>
            <a:r>
              <a:rPr lang="en-US" sz="3600" dirty="0" err="1" smtClean="0">
                <a:solidFill>
                  <a:srgbClr val="0033CC"/>
                </a:solidFill>
                <a:latin typeface="Times New Roman" pitchFamily="18" charset="0"/>
                <a:cs typeface="Times New Roman" pitchFamily="18" charset="0"/>
              </a:rPr>
              <a:t>kinh</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doanh</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tư</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bản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chủ</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nghĩa</a:t>
            </a:r>
            <a:r>
              <a:rPr lang="en-US" sz="3600" dirty="0" smtClean="0">
                <a:solidFill>
                  <a:srgbClr val="0033CC"/>
                </a:solidFill>
                <a:latin typeface="Times New Roman" pitchFamily="18" charset="0"/>
                <a:cs typeface="Times New Roman" pitchFamily="18" charset="0"/>
              </a:rPr>
              <a:t>,</a:t>
            </a: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dần trở thành tư sản nông nghiệp. </a:t>
            </a:r>
            <a:r>
              <a:rPr lang="vi-VN" sz="3600" dirty="0" smtClean="0">
                <a:solidFill>
                  <a:srgbClr val="0033CC"/>
                </a:solidFill>
                <a:latin typeface="Times New Roman" pitchFamily="18" charset="0"/>
                <a:cs typeface="Times New Roman" pitchFamily="18" charset="0"/>
              </a:rPr>
              <a:t>Nông </a:t>
            </a:r>
            <a:r>
              <a:rPr lang="vi-VN" sz="3600" dirty="0">
                <a:solidFill>
                  <a:srgbClr val="0033CC"/>
                </a:solidFill>
                <a:latin typeface="Times New Roman" pitchFamily="18" charset="0"/>
                <a:cs typeface="Times New Roman" pitchFamily="18" charset="0"/>
              </a:rPr>
              <a:t>dân mất đất, phải làm thuê , </a:t>
            </a:r>
            <a:r>
              <a:rPr lang="vi-VN" sz="3600" dirty="0" smtClean="0">
                <a:solidFill>
                  <a:srgbClr val="0033CC"/>
                </a:solidFill>
                <a:latin typeface="Times New Roman" pitchFamily="18" charset="0"/>
                <a:cs typeface="Times New Roman" pitchFamily="18" charset="0"/>
              </a:rPr>
              <a:t>trở </a:t>
            </a:r>
            <a:r>
              <a:rPr lang="vi-VN" sz="3600" dirty="0">
                <a:solidFill>
                  <a:srgbClr val="0033CC"/>
                </a:solidFill>
                <a:latin typeface="Times New Roman" pitchFamily="18" charset="0"/>
                <a:cs typeface="Times New Roman" pitchFamily="18" charset="0"/>
              </a:rPr>
              <a:t>thành công nhân nông nghiệp.</a:t>
            </a:r>
          </a:p>
          <a:p>
            <a:pPr marL="0" indent="0" algn="just">
              <a:buNone/>
            </a:pPr>
            <a:endParaRPr lang="en-US" dirty="0" smtClean="0"/>
          </a:p>
          <a:p>
            <a:endParaRPr lang="en-US" dirty="0" smtClean="0"/>
          </a:p>
          <a:p>
            <a:endParaRPr lang="en-US" dirty="0"/>
          </a:p>
        </p:txBody>
      </p:sp>
    </p:spTree>
    <p:extLst>
      <p:ext uri="{BB962C8B-B14F-4D97-AF65-F5344CB8AC3E}">
        <p14:creationId xmlns:p14="http://schemas.microsoft.com/office/powerpoint/2010/main" val="141699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34636" y="0"/>
            <a:ext cx="9178636" cy="838200"/>
          </a:xfrm>
        </p:spPr>
        <p:txBody>
          <a:bodyPr>
            <a:normAutofit fontScale="77500" lnSpcReduction="20000"/>
          </a:bodyPr>
          <a:lstStyle/>
          <a:p>
            <a:pPr marL="0" indent="0" algn="ctr">
              <a:buNone/>
            </a:pP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Em hãy nêu những biểu hiện về sự nảy sinh chủ nghĩa tư bản trong lòng xã hội phong kiến ở Tây Âu.</a:t>
            </a:r>
            <a:endParaRPr lang="en-US" sz="3600" b="1" dirty="0" smtClean="0">
              <a:solidFill>
                <a:srgbClr val="FF0000"/>
              </a:solidFill>
              <a:latin typeface="Times New Roman" pitchFamily="18" charset="0"/>
              <a:cs typeface="Times New Roman" pitchFamily="18" charset="0"/>
            </a:endParaRPr>
          </a:p>
          <a:p>
            <a:pPr marL="0" indent="0">
              <a:buNone/>
            </a:pPr>
            <a:endParaRPr lang="en-US" dirty="0" smtClean="0"/>
          </a:p>
          <a:p>
            <a:endParaRPr lang="en-US" dirty="0" smtClean="0"/>
          </a:p>
          <a:p>
            <a:endParaRPr lang="en-US" dirty="0"/>
          </a:p>
        </p:txBody>
      </p:sp>
      <p:sp>
        <p:nvSpPr>
          <p:cNvPr id="4" name="Nơi giữ chỗ cho Nội dung 2"/>
          <p:cNvSpPr txBox="1">
            <a:spLocks/>
          </p:cNvSpPr>
          <p:nvPr/>
        </p:nvSpPr>
        <p:spPr>
          <a:xfrm>
            <a:off x="0" y="762000"/>
            <a:ext cx="9178636" cy="624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3600" dirty="0" smtClean="0">
                <a:solidFill>
                  <a:srgbClr val="0033CC"/>
                </a:solidFill>
                <a:latin typeface="Times New Roman" pitchFamily="18" charset="0"/>
                <a:cs typeface="Times New Roman" pitchFamily="18" charset="0"/>
              </a:rPr>
              <a:t>………………………</a:t>
            </a:r>
          </a:p>
          <a:p>
            <a:pPr marL="0" indent="0" algn="just">
              <a:buNone/>
            </a:pP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Các công ty thương mại ra </a:t>
            </a:r>
            <a:r>
              <a:rPr lang="vi-VN" sz="3600" dirty="0" smtClean="0">
                <a:solidFill>
                  <a:srgbClr val="0033CC"/>
                </a:solidFill>
                <a:latin typeface="Times New Roman" pitchFamily="18" charset="0"/>
                <a:cs typeface="Times New Roman" pitchFamily="18" charset="0"/>
              </a:rPr>
              <a:t>đời</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thúc</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đẩy</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buôn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bán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giữa</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các</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quốc</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gia</a:t>
            </a:r>
            <a:r>
              <a:rPr lang="en-US" sz="3600" dirty="0" smtClean="0">
                <a:solidFill>
                  <a:srgbClr val="0033CC"/>
                </a:solidFill>
                <a:latin typeface="Times New Roman" pitchFamily="18" charset="0"/>
                <a:cs typeface="Times New Roman" pitchFamily="18" charset="0"/>
              </a:rPr>
              <a:t>,</a:t>
            </a: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đem lại quyền lợi kinh tế và chính trị cho giai cấp tư sản. </a:t>
            </a:r>
          </a:p>
          <a:p>
            <a:pPr marL="0" indent="0" algn="just">
              <a:buNone/>
            </a:pPr>
            <a:r>
              <a:rPr lang="vi-VN" sz="3600" dirty="0">
                <a:solidFill>
                  <a:srgbClr val="0033CC"/>
                </a:solidFill>
                <a:latin typeface="Times New Roman" pitchFamily="18" charset="0"/>
                <a:cs typeface="Times New Roman" pitchFamily="18" charset="0"/>
              </a:rPr>
              <a:t>=&gt; Quan hệ sản xuất tư bản chủ nghĩa đã nảy sinh với sự hình thành  các giai cấp mới là tư sản và vô sản.</a:t>
            </a:r>
          </a:p>
          <a:p>
            <a:pPr marL="0" indent="0" algn="just">
              <a:buNone/>
            </a:pPr>
            <a:endParaRPr lang="en-US" dirty="0" smtClean="0"/>
          </a:p>
          <a:p>
            <a:endParaRPr lang="en-US" dirty="0" smtClean="0"/>
          </a:p>
          <a:p>
            <a:endParaRPr lang="en-US" dirty="0"/>
          </a:p>
        </p:txBody>
      </p:sp>
    </p:spTree>
    <p:extLst>
      <p:ext uri="{BB962C8B-B14F-4D97-AF65-F5344CB8AC3E}">
        <p14:creationId xmlns:p14="http://schemas.microsoft.com/office/powerpoint/2010/main" val="49042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34636" y="0"/>
            <a:ext cx="9178636" cy="838200"/>
          </a:xfrm>
        </p:spPr>
        <p:txBody>
          <a:bodyPr>
            <a:normAutofit fontScale="77500" lnSpcReduction="20000"/>
          </a:bodyPr>
          <a:lstStyle/>
          <a:p>
            <a:pPr marL="0" indent="0" algn="ctr">
              <a:buNone/>
            </a:pP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Em hãy nêu những biểu hiện về sự nảy sinh chủ nghĩa tư bản trong lòng xã hội phong kiến ở Tây Âu.</a:t>
            </a:r>
            <a:endParaRPr lang="en-US" sz="3600" b="1" dirty="0" smtClean="0">
              <a:solidFill>
                <a:srgbClr val="FF0000"/>
              </a:solidFill>
              <a:latin typeface="Times New Roman" pitchFamily="18" charset="0"/>
              <a:cs typeface="Times New Roman" pitchFamily="18" charset="0"/>
            </a:endParaRPr>
          </a:p>
          <a:p>
            <a:pPr marL="0" indent="0">
              <a:buNone/>
            </a:pPr>
            <a:endParaRPr lang="en-US" dirty="0" smtClean="0"/>
          </a:p>
          <a:p>
            <a:endParaRPr lang="en-US" dirty="0" smtClean="0"/>
          </a:p>
          <a:p>
            <a:endParaRPr lang="en-US" dirty="0"/>
          </a:p>
        </p:txBody>
      </p:sp>
      <p:sp>
        <p:nvSpPr>
          <p:cNvPr id="4" name="Nơi giữ chỗ cho Nội dung 2"/>
          <p:cNvSpPr txBox="1">
            <a:spLocks/>
          </p:cNvSpPr>
          <p:nvPr/>
        </p:nvSpPr>
        <p:spPr>
          <a:xfrm>
            <a:off x="0" y="762000"/>
            <a:ext cx="9178636" cy="6248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Từ thế kỷ XVI,  phường hội dần thay thế bằng các công trường thủ công. Quan hệ giữa chủ và thợ được thay thế bằng quan hệ giữa chủ xưởng ( tư sản) và người lao động ( vô sản).</a:t>
            </a:r>
          </a:p>
          <a:p>
            <a:pPr marL="0" indent="0" algn="just">
              <a:buNone/>
            </a:pPr>
            <a:r>
              <a:rPr lang="vi-VN" sz="3600" dirty="0">
                <a:solidFill>
                  <a:srgbClr val="0033CC"/>
                </a:solidFill>
                <a:latin typeface="Times New Roman" pitchFamily="18" charset="0"/>
                <a:cs typeface="Times New Roman" pitchFamily="18" charset="0"/>
              </a:rPr>
              <a:t>- Một bộ phận lớn chủ </a:t>
            </a:r>
            <a:r>
              <a:rPr lang="vi-VN" sz="3600" dirty="0" smtClean="0">
                <a:solidFill>
                  <a:srgbClr val="0033CC"/>
                </a:solidFill>
                <a:latin typeface="Times New Roman" pitchFamily="18" charset="0"/>
                <a:cs typeface="Times New Roman" pitchFamily="18" charset="0"/>
              </a:rPr>
              <a:t>đất</a:t>
            </a:r>
            <a:r>
              <a:rPr lang="en-US" sz="3600" dirty="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chuyển</a:t>
            </a:r>
            <a:r>
              <a:rPr lang="en-US" sz="3600" dirty="0" smtClean="0">
                <a:solidFill>
                  <a:srgbClr val="0033CC"/>
                </a:solidFill>
                <a:latin typeface="Times New Roman" pitchFamily="18" charset="0"/>
                <a:cs typeface="Times New Roman" pitchFamily="18" charset="0"/>
              </a:rPr>
              <a:t> sang </a:t>
            </a:r>
            <a:r>
              <a:rPr lang="en-US" sz="3600" dirty="0" err="1" smtClean="0">
                <a:solidFill>
                  <a:srgbClr val="0033CC"/>
                </a:solidFill>
                <a:latin typeface="Times New Roman" pitchFamily="18" charset="0"/>
                <a:cs typeface="Times New Roman" pitchFamily="18" charset="0"/>
              </a:rPr>
              <a:t>kinh</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doanh</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tư</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bản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chủ</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nghĩa</a:t>
            </a:r>
            <a:r>
              <a:rPr lang="en-US" sz="3600" dirty="0" smtClean="0">
                <a:solidFill>
                  <a:srgbClr val="0033CC"/>
                </a:solidFill>
                <a:latin typeface="Times New Roman" pitchFamily="18" charset="0"/>
                <a:cs typeface="Times New Roman" pitchFamily="18" charset="0"/>
              </a:rPr>
              <a:t>,</a:t>
            </a: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dần trở thành tư sản nông nghiệp. </a:t>
            </a:r>
            <a:r>
              <a:rPr lang="vi-VN" sz="3600" dirty="0" smtClean="0">
                <a:solidFill>
                  <a:srgbClr val="0033CC"/>
                </a:solidFill>
                <a:latin typeface="Times New Roman" pitchFamily="18" charset="0"/>
                <a:cs typeface="Times New Roman" pitchFamily="18" charset="0"/>
              </a:rPr>
              <a:t>Nông </a:t>
            </a:r>
            <a:r>
              <a:rPr lang="vi-VN" sz="3600" dirty="0">
                <a:solidFill>
                  <a:srgbClr val="0033CC"/>
                </a:solidFill>
                <a:latin typeface="Times New Roman" pitchFamily="18" charset="0"/>
                <a:cs typeface="Times New Roman" pitchFamily="18" charset="0"/>
              </a:rPr>
              <a:t>dân mất đất, phải làm thuê , </a:t>
            </a:r>
            <a:r>
              <a:rPr lang="vi-VN" sz="3600" dirty="0" smtClean="0">
                <a:solidFill>
                  <a:srgbClr val="0033CC"/>
                </a:solidFill>
                <a:latin typeface="Times New Roman" pitchFamily="18" charset="0"/>
                <a:cs typeface="Times New Roman" pitchFamily="18" charset="0"/>
              </a:rPr>
              <a:t>trở </a:t>
            </a:r>
            <a:r>
              <a:rPr lang="vi-VN" sz="3600" dirty="0">
                <a:solidFill>
                  <a:srgbClr val="0033CC"/>
                </a:solidFill>
                <a:latin typeface="Times New Roman" pitchFamily="18" charset="0"/>
                <a:cs typeface="Times New Roman" pitchFamily="18" charset="0"/>
              </a:rPr>
              <a:t>thành công nhân nông nghiệp.</a:t>
            </a:r>
          </a:p>
          <a:p>
            <a:pPr marL="0" indent="0" algn="just">
              <a:buNone/>
            </a:pPr>
            <a:r>
              <a:rPr lang="vi-VN" sz="3600" dirty="0">
                <a:solidFill>
                  <a:srgbClr val="0033CC"/>
                </a:solidFill>
                <a:latin typeface="Times New Roman" pitchFamily="18" charset="0"/>
                <a:cs typeface="Times New Roman" pitchFamily="18" charset="0"/>
              </a:rPr>
              <a:t>- Các công ty thương mại ra </a:t>
            </a:r>
            <a:r>
              <a:rPr lang="vi-VN" sz="3600" dirty="0" smtClean="0">
                <a:solidFill>
                  <a:srgbClr val="0033CC"/>
                </a:solidFill>
                <a:latin typeface="Times New Roman" pitchFamily="18" charset="0"/>
                <a:cs typeface="Times New Roman" pitchFamily="18" charset="0"/>
              </a:rPr>
              <a:t>đời</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thúc</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đẩy</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buôn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bán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giữa</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các</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quốc</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gia</a:t>
            </a:r>
            <a:r>
              <a:rPr lang="en-US" sz="3600" dirty="0" smtClean="0">
                <a:solidFill>
                  <a:srgbClr val="0033CC"/>
                </a:solidFill>
                <a:latin typeface="Times New Roman" pitchFamily="18" charset="0"/>
                <a:cs typeface="Times New Roman" pitchFamily="18" charset="0"/>
              </a:rPr>
              <a:t>,</a:t>
            </a: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đem lại quyền lợi kinh tế và chính trị cho giai cấp tư sản. </a:t>
            </a:r>
          </a:p>
          <a:p>
            <a:pPr marL="0" indent="0" algn="just">
              <a:buNone/>
            </a:pPr>
            <a:r>
              <a:rPr lang="vi-VN" sz="3600" dirty="0">
                <a:solidFill>
                  <a:srgbClr val="0033CC"/>
                </a:solidFill>
                <a:latin typeface="Times New Roman" pitchFamily="18" charset="0"/>
                <a:cs typeface="Times New Roman" pitchFamily="18" charset="0"/>
              </a:rPr>
              <a:t>=&gt; Quan hệ sản xuất tư bản chủ nghĩa đã nảy sinh với sự hình thành  các giai cấp mới là tư sản và vô sản.</a:t>
            </a:r>
          </a:p>
          <a:p>
            <a:pPr marL="0" indent="0" algn="just">
              <a:buNone/>
            </a:pPr>
            <a:endParaRPr lang="en-US" dirty="0" smtClean="0"/>
          </a:p>
          <a:p>
            <a:endParaRPr lang="en-US" dirty="0" smtClean="0"/>
          </a:p>
          <a:p>
            <a:endParaRPr lang="en-US" dirty="0"/>
          </a:p>
        </p:txBody>
      </p:sp>
    </p:spTree>
    <p:extLst>
      <p:ext uri="{BB962C8B-B14F-4D97-AF65-F5344CB8AC3E}">
        <p14:creationId xmlns:p14="http://schemas.microsoft.com/office/powerpoint/2010/main" val="299900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448312"/>
          </a:xfrm>
        </p:spPr>
        <p:txBody>
          <a:bodyPr>
            <a:normAutofit fontScale="90000"/>
          </a:bodyPr>
          <a:lstStyle/>
          <a:p>
            <a:r>
              <a:rPr lang="en-US" sz="2400" b="1" dirty="0" err="1" smtClean="0">
                <a:solidFill>
                  <a:srgbClr val="FF0000"/>
                </a:solidFill>
                <a:latin typeface="Times New Roman" pitchFamily="18" charset="0"/>
                <a:cs typeface="Times New Roman" pitchFamily="18" charset="0"/>
              </a:rPr>
              <a:t>Những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biểu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hiện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về</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sự</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nảy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sinh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quan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hệ</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xuất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tư</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chủ</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nghĩa</a:t>
            </a:r>
            <a:endParaRPr lang="en-US" sz="2400" b="1" dirty="0">
              <a:solidFill>
                <a:srgbClr val="FF0000"/>
              </a:solidFill>
              <a:latin typeface="Times New Roman" pitchFamily="18" charset="0"/>
              <a:cs typeface="Times New Roman" pitchFamily="18" charset="0"/>
            </a:endParaRPr>
          </a:p>
        </p:txBody>
      </p:sp>
      <p:sp>
        <p:nvSpPr>
          <p:cNvPr id="6" name="TextBox 5"/>
          <p:cNvSpPr txBox="1"/>
          <p:nvPr/>
        </p:nvSpPr>
        <p:spPr>
          <a:xfrm>
            <a:off x="1115850" y="448311"/>
            <a:ext cx="2231701" cy="461665"/>
          </a:xfrm>
          <a:prstGeom prst="rect">
            <a:avLst/>
          </a:prstGeom>
          <a:solidFill>
            <a:schemeClr val="bg2"/>
          </a:solidFill>
          <a:ln w="38100">
            <a:solidFill>
              <a:srgbClr val="7030A0"/>
            </a:solidFill>
          </a:ln>
        </p:spPr>
        <p:txBody>
          <a:bodyPr wrap="none" rtlCol="0">
            <a:spAutoFit/>
          </a:bodyPr>
          <a:lstStyle/>
          <a:p>
            <a:r>
              <a:rPr lang="en-US" sz="2400" b="1" dirty="0" smtClean="0">
                <a:solidFill>
                  <a:srgbClr val="FF0000"/>
                </a:solidFill>
                <a:latin typeface="Times New Roman" pitchFamily="18" charset="0"/>
                <a:cs typeface="Times New Roman" pitchFamily="18" charset="0"/>
              </a:rPr>
              <a:t>PHƯỜNG HỘI</a:t>
            </a:r>
          </a:p>
        </p:txBody>
      </p:sp>
      <p:sp>
        <p:nvSpPr>
          <p:cNvPr id="7" name="TextBox 6"/>
          <p:cNvSpPr txBox="1"/>
          <p:nvPr/>
        </p:nvSpPr>
        <p:spPr>
          <a:xfrm>
            <a:off x="4592782" y="448311"/>
            <a:ext cx="4551218" cy="461665"/>
          </a:xfrm>
          <a:prstGeom prst="rect">
            <a:avLst/>
          </a:prstGeom>
          <a:solidFill>
            <a:schemeClr val="accent1">
              <a:lumMod val="20000"/>
              <a:lumOff val="80000"/>
            </a:schemeClr>
          </a:solidFill>
          <a:ln w="38100">
            <a:solidFill>
              <a:srgbClr val="7030A0"/>
            </a:solidFill>
          </a:ln>
        </p:spPr>
        <p:txBody>
          <a:bodyPr wrap="square" rtlCol="0">
            <a:spAutoFit/>
          </a:bodyPr>
          <a:lstStyle/>
          <a:p>
            <a:pPr algn="just"/>
            <a:r>
              <a:rPr lang="en-US" sz="2400" b="1" dirty="0" smtClean="0">
                <a:solidFill>
                  <a:srgbClr val="FF0000"/>
                </a:solidFill>
                <a:latin typeface="Times New Roman" pitchFamily="18" charset="0"/>
                <a:cs typeface="Times New Roman" pitchFamily="18" charset="0"/>
              </a:rPr>
              <a:t>CÔNG TRƯỜNG THỦ CÔNG</a:t>
            </a:r>
          </a:p>
        </p:txBody>
      </p:sp>
      <p:sp>
        <p:nvSpPr>
          <p:cNvPr id="8" name="TextBox 7"/>
          <p:cNvSpPr txBox="1"/>
          <p:nvPr/>
        </p:nvSpPr>
        <p:spPr>
          <a:xfrm>
            <a:off x="-21866" y="1099195"/>
            <a:ext cx="3748206" cy="461665"/>
          </a:xfrm>
          <a:prstGeom prst="rect">
            <a:avLst/>
          </a:prstGeom>
          <a:solidFill>
            <a:schemeClr val="bg2"/>
          </a:solidFill>
          <a:ln w="38100">
            <a:solidFill>
              <a:srgbClr val="7030A0"/>
            </a:solidFill>
          </a:ln>
        </p:spPr>
        <p:txBody>
          <a:bodyPr wrap="none" rtlCol="0">
            <a:spAutoFit/>
          </a:bodyPr>
          <a:lstStyle/>
          <a:p>
            <a:r>
              <a:rPr lang="en-US" sz="2400" b="1" dirty="0" smtClean="0">
                <a:solidFill>
                  <a:srgbClr val="FF0000"/>
                </a:solidFill>
                <a:latin typeface="Times New Roman" pitchFamily="18" charset="0"/>
                <a:cs typeface="Times New Roman" pitchFamily="18" charset="0"/>
              </a:rPr>
              <a:t>QUAN HỆ: CHỦ VÀ THỢ</a:t>
            </a:r>
          </a:p>
        </p:txBody>
      </p:sp>
      <p:sp>
        <p:nvSpPr>
          <p:cNvPr id="9" name="TextBox 8"/>
          <p:cNvSpPr txBox="1"/>
          <p:nvPr/>
        </p:nvSpPr>
        <p:spPr>
          <a:xfrm>
            <a:off x="4592782" y="1094641"/>
            <a:ext cx="4551218" cy="830997"/>
          </a:xfrm>
          <a:prstGeom prst="rect">
            <a:avLst/>
          </a:prstGeom>
          <a:solidFill>
            <a:schemeClr val="accent1">
              <a:lumMod val="20000"/>
              <a:lumOff val="80000"/>
            </a:schemeClr>
          </a:solidFill>
          <a:ln w="38100">
            <a:solidFill>
              <a:srgbClr val="7030A0"/>
            </a:solidFill>
          </a:ln>
        </p:spPr>
        <p:txBody>
          <a:bodyPr wrap="square" rtlCol="0">
            <a:spAutoFit/>
          </a:bodyPr>
          <a:lstStyle/>
          <a:p>
            <a:r>
              <a:rPr lang="en-US" sz="2400" b="1" dirty="0" smtClean="0">
                <a:solidFill>
                  <a:srgbClr val="FF0000"/>
                </a:solidFill>
                <a:latin typeface="Times New Roman" pitchFamily="18" charset="0"/>
                <a:cs typeface="Times New Roman" pitchFamily="18" charset="0"/>
              </a:rPr>
              <a:t>CHỦ XƯỞNG(TƯ SẢN) VÀ NGƯỜI LAO ĐỘNG(VÔ SẢN) </a:t>
            </a:r>
          </a:p>
        </p:txBody>
      </p:sp>
      <p:sp>
        <p:nvSpPr>
          <p:cNvPr id="10" name="TextBox 9"/>
          <p:cNvSpPr txBox="1"/>
          <p:nvPr/>
        </p:nvSpPr>
        <p:spPr>
          <a:xfrm>
            <a:off x="-21865" y="2109843"/>
            <a:ext cx="3914970" cy="461665"/>
          </a:xfrm>
          <a:prstGeom prst="rect">
            <a:avLst/>
          </a:prstGeom>
          <a:solidFill>
            <a:schemeClr val="bg2"/>
          </a:solidFill>
          <a:ln w="38100">
            <a:solidFill>
              <a:srgbClr val="7030A0"/>
            </a:solidFill>
          </a:ln>
        </p:spPr>
        <p:txBody>
          <a:bodyPr wrap="square" rtlCol="0">
            <a:spAutoFit/>
          </a:bodyPr>
          <a:lstStyle/>
          <a:p>
            <a:r>
              <a:rPr lang="en-US" sz="2400" b="1" dirty="0" smtClean="0">
                <a:solidFill>
                  <a:srgbClr val="FF0000"/>
                </a:solidFill>
                <a:latin typeface="Times New Roman" pitchFamily="18" charset="0"/>
                <a:cs typeface="Times New Roman" pitchFamily="18" charset="0"/>
              </a:rPr>
              <a:t>LÃNH ĐỊA(NÔNG THÔN)</a:t>
            </a:r>
          </a:p>
        </p:txBody>
      </p:sp>
      <p:sp>
        <p:nvSpPr>
          <p:cNvPr id="11" name="TextBox 10"/>
          <p:cNvSpPr txBox="1"/>
          <p:nvPr/>
        </p:nvSpPr>
        <p:spPr>
          <a:xfrm>
            <a:off x="-1" y="2589972"/>
            <a:ext cx="3726341" cy="830997"/>
          </a:xfrm>
          <a:prstGeom prst="rect">
            <a:avLst/>
          </a:prstGeom>
          <a:solidFill>
            <a:schemeClr val="bg2"/>
          </a:solidFill>
          <a:ln w="38100">
            <a:solidFill>
              <a:srgbClr val="7030A0"/>
            </a:solidFill>
          </a:ln>
        </p:spPr>
        <p:txBody>
          <a:bodyPr wrap="none" rtlCol="0">
            <a:spAutoFit/>
          </a:bodyPr>
          <a:lstStyle/>
          <a:p>
            <a:r>
              <a:rPr lang="en-US" sz="2400" b="1" dirty="0" smtClean="0">
                <a:solidFill>
                  <a:srgbClr val="FF0000"/>
                </a:solidFill>
                <a:latin typeface="Times New Roman" pitchFamily="18" charset="0"/>
                <a:cs typeface="Times New Roman" pitchFamily="18" charset="0"/>
              </a:rPr>
              <a:t>QUAN HỆ: LÃNH CHÚA </a:t>
            </a:r>
          </a:p>
          <a:p>
            <a:r>
              <a:rPr lang="en-US" sz="2400" b="1" dirty="0" smtClean="0">
                <a:solidFill>
                  <a:srgbClr val="FF0000"/>
                </a:solidFill>
                <a:latin typeface="Times New Roman" pitchFamily="18" charset="0"/>
                <a:cs typeface="Times New Roman" pitchFamily="18" charset="0"/>
              </a:rPr>
              <a:t>VÀ NÔNG NÔ</a:t>
            </a:r>
          </a:p>
        </p:txBody>
      </p:sp>
      <p:sp>
        <p:nvSpPr>
          <p:cNvPr id="12" name="TextBox 11"/>
          <p:cNvSpPr txBox="1"/>
          <p:nvPr/>
        </p:nvSpPr>
        <p:spPr>
          <a:xfrm>
            <a:off x="4575462" y="2109987"/>
            <a:ext cx="3820341" cy="461665"/>
          </a:xfrm>
          <a:prstGeom prst="rect">
            <a:avLst/>
          </a:prstGeom>
          <a:solidFill>
            <a:schemeClr val="accent1">
              <a:lumMod val="20000"/>
              <a:lumOff val="80000"/>
            </a:schemeClr>
          </a:solidFill>
          <a:ln w="38100">
            <a:solidFill>
              <a:srgbClr val="7030A0"/>
            </a:solidFill>
          </a:ln>
        </p:spPr>
        <p:txBody>
          <a:bodyPr wrap="none" rtlCol="0">
            <a:spAutoFit/>
          </a:bodyPr>
          <a:lstStyle/>
          <a:p>
            <a:r>
              <a:rPr lang="en-US" sz="2400" b="1" dirty="0" smtClean="0">
                <a:solidFill>
                  <a:srgbClr val="FF0000"/>
                </a:solidFill>
                <a:latin typeface="Times New Roman" pitchFamily="18" charset="0"/>
                <a:cs typeface="Times New Roman" pitchFamily="18" charset="0"/>
              </a:rPr>
              <a:t>ĐỒN ĐIỀN, TRANG TRẠI</a:t>
            </a:r>
          </a:p>
        </p:txBody>
      </p:sp>
      <p:sp>
        <p:nvSpPr>
          <p:cNvPr id="13" name="TextBox 12"/>
          <p:cNvSpPr txBox="1"/>
          <p:nvPr/>
        </p:nvSpPr>
        <p:spPr>
          <a:xfrm>
            <a:off x="4530435" y="2571652"/>
            <a:ext cx="4382931" cy="830997"/>
          </a:xfrm>
          <a:prstGeom prst="rect">
            <a:avLst/>
          </a:prstGeom>
          <a:solidFill>
            <a:schemeClr val="accent1">
              <a:lumMod val="20000"/>
              <a:lumOff val="80000"/>
            </a:schemeClr>
          </a:solidFill>
          <a:ln w="38100">
            <a:solidFill>
              <a:srgbClr val="7030A0"/>
            </a:solidFill>
          </a:ln>
        </p:spPr>
        <p:txBody>
          <a:bodyPr wrap="none" rtlCol="0">
            <a:spAutoFit/>
          </a:bodyPr>
          <a:lstStyle/>
          <a:p>
            <a:r>
              <a:rPr lang="en-US" sz="2400" b="1" dirty="0" smtClean="0">
                <a:solidFill>
                  <a:srgbClr val="FF0000"/>
                </a:solidFill>
                <a:latin typeface="Times New Roman" pitchFamily="18" charset="0"/>
                <a:cs typeface="Times New Roman" pitchFamily="18" charset="0"/>
              </a:rPr>
              <a:t>TƯ SẢN NÔNG NGHIỆP VÀ </a:t>
            </a:r>
          </a:p>
          <a:p>
            <a:r>
              <a:rPr lang="en-US" sz="2400" b="1" dirty="0" smtClean="0">
                <a:solidFill>
                  <a:srgbClr val="FF0000"/>
                </a:solidFill>
                <a:latin typeface="Times New Roman" pitchFamily="18" charset="0"/>
                <a:cs typeface="Times New Roman" pitchFamily="18" charset="0"/>
              </a:rPr>
              <a:t>CÔNG NHÂN NÔNG NGHIỆP</a:t>
            </a:r>
          </a:p>
        </p:txBody>
      </p:sp>
      <p:sp>
        <p:nvSpPr>
          <p:cNvPr id="14" name="TextBox 13"/>
          <p:cNvSpPr txBox="1"/>
          <p:nvPr/>
        </p:nvSpPr>
        <p:spPr>
          <a:xfrm>
            <a:off x="47129" y="3529131"/>
            <a:ext cx="3152658" cy="830997"/>
          </a:xfrm>
          <a:prstGeom prst="rect">
            <a:avLst/>
          </a:prstGeom>
          <a:solidFill>
            <a:schemeClr val="bg2"/>
          </a:solidFill>
          <a:ln w="38100">
            <a:solidFill>
              <a:srgbClr val="7030A0"/>
            </a:solidFill>
          </a:ln>
        </p:spPr>
        <p:txBody>
          <a:bodyPr wrap="none" rtlCol="0">
            <a:spAutoFit/>
          </a:bodyPr>
          <a:lstStyle/>
          <a:p>
            <a:r>
              <a:rPr lang="en-US" sz="2400" b="1" dirty="0" smtClean="0">
                <a:solidFill>
                  <a:srgbClr val="FF0000"/>
                </a:solidFill>
                <a:latin typeface="Times New Roman" pitchFamily="18" charset="0"/>
                <a:cs typeface="Times New Roman" pitchFamily="18" charset="0"/>
              </a:rPr>
              <a:t>THƯƠNG NHÂN VÀ </a:t>
            </a:r>
          </a:p>
          <a:p>
            <a:r>
              <a:rPr lang="en-US" sz="2400" b="1" dirty="0" smtClean="0">
                <a:solidFill>
                  <a:srgbClr val="FF0000"/>
                </a:solidFill>
                <a:latin typeface="Times New Roman" pitchFamily="18" charset="0"/>
                <a:cs typeface="Times New Roman" pitchFamily="18" charset="0"/>
              </a:rPr>
              <a:t>CHỦ NGÂN HÀNG</a:t>
            </a:r>
          </a:p>
        </p:txBody>
      </p:sp>
      <p:sp>
        <p:nvSpPr>
          <p:cNvPr id="15" name="TextBox 14"/>
          <p:cNvSpPr txBox="1"/>
          <p:nvPr/>
        </p:nvSpPr>
        <p:spPr>
          <a:xfrm>
            <a:off x="4530435" y="3529911"/>
            <a:ext cx="2118722" cy="461665"/>
          </a:xfrm>
          <a:prstGeom prst="rect">
            <a:avLst/>
          </a:prstGeom>
          <a:solidFill>
            <a:schemeClr val="accent1">
              <a:lumMod val="20000"/>
              <a:lumOff val="80000"/>
            </a:schemeClr>
          </a:solidFill>
          <a:ln w="38100">
            <a:solidFill>
              <a:srgbClr val="7030A0"/>
            </a:solidFill>
          </a:ln>
        </p:spPr>
        <p:txBody>
          <a:bodyPr wrap="none" rtlCol="0">
            <a:spAutoFit/>
          </a:bodyPr>
          <a:lstStyle/>
          <a:p>
            <a:r>
              <a:rPr lang="en-US" sz="2400" b="1" dirty="0" smtClean="0">
                <a:solidFill>
                  <a:srgbClr val="FF0000"/>
                </a:solidFill>
                <a:latin typeface="Times New Roman" pitchFamily="18" charset="0"/>
                <a:cs typeface="Times New Roman" pitchFamily="18" charset="0"/>
              </a:rPr>
              <a:t>NHÀ TƯ BẢN</a:t>
            </a:r>
          </a:p>
        </p:txBody>
      </p:sp>
      <p:sp>
        <p:nvSpPr>
          <p:cNvPr id="16" name="TextBox 15"/>
          <p:cNvSpPr txBox="1"/>
          <p:nvPr/>
        </p:nvSpPr>
        <p:spPr>
          <a:xfrm>
            <a:off x="4530435" y="4017603"/>
            <a:ext cx="2418291" cy="830997"/>
          </a:xfrm>
          <a:prstGeom prst="rect">
            <a:avLst/>
          </a:prstGeom>
          <a:solidFill>
            <a:schemeClr val="accent1">
              <a:lumMod val="20000"/>
              <a:lumOff val="80000"/>
            </a:schemeClr>
          </a:solidFill>
          <a:ln w="38100">
            <a:solidFill>
              <a:srgbClr val="7030A0"/>
            </a:solidFill>
          </a:ln>
        </p:spPr>
        <p:txBody>
          <a:bodyPr wrap="none" rtlCol="0">
            <a:spAutoFit/>
          </a:bodyPr>
          <a:lstStyle/>
          <a:p>
            <a:r>
              <a:rPr lang="en-US" sz="2400" b="1" dirty="0" smtClean="0">
                <a:solidFill>
                  <a:srgbClr val="FF0000"/>
                </a:solidFill>
                <a:latin typeface="Times New Roman" pitchFamily="18" charset="0"/>
                <a:cs typeface="Times New Roman" pitchFamily="18" charset="0"/>
              </a:rPr>
              <a:t>CÁC CÔNG TY </a:t>
            </a:r>
          </a:p>
          <a:p>
            <a:r>
              <a:rPr lang="en-US" sz="2400" b="1" dirty="0" smtClean="0">
                <a:solidFill>
                  <a:srgbClr val="FF0000"/>
                </a:solidFill>
                <a:latin typeface="Times New Roman" pitchFamily="18" charset="0"/>
                <a:cs typeface="Times New Roman" pitchFamily="18" charset="0"/>
              </a:rPr>
              <a:t>THƯƠNG MẠI</a:t>
            </a:r>
          </a:p>
        </p:txBody>
      </p:sp>
      <p:sp>
        <p:nvSpPr>
          <p:cNvPr id="17" name="TextBox 16"/>
          <p:cNvSpPr txBox="1"/>
          <p:nvPr/>
        </p:nvSpPr>
        <p:spPr>
          <a:xfrm>
            <a:off x="24245" y="4919008"/>
            <a:ext cx="9137073" cy="1569660"/>
          </a:xfrm>
          <a:prstGeom prst="rect">
            <a:avLst/>
          </a:prstGeom>
          <a:noFill/>
          <a:ln w="38100">
            <a:solidFill>
              <a:srgbClr val="7030A0"/>
            </a:solidFill>
          </a:ln>
        </p:spPr>
        <p:txBody>
          <a:bodyPr wrap="square" rtlCol="0">
            <a:spAutoFit/>
          </a:bodyPr>
          <a:lstStyle/>
          <a:p>
            <a:pPr algn="just"/>
            <a:r>
              <a:rPr lang="en-US" sz="2400" b="1" dirty="0" smtClean="0">
                <a:solidFill>
                  <a:srgbClr val="FF0000"/>
                </a:solidFill>
                <a:latin typeface="Times New Roman" pitchFamily="18" charset="0"/>
                <a:cs typeface="Times New Roman" pitchFamily="18" charset="0"/>
              </a:rPr>
              <a:t>  * </a:t>
            </a:r>
            <a:r>
              <a:rPr lang="en-US" sz="2400" b="1" dirty="0" err="1" smtClean="0">
                <a:solidFill>
                  <a:srgbClr val="FF0000"/>
                </a:solidFill>
                <a:latin typeface="Times New Roman" pitchFamily="18" charset="0"/>
                <a:cs typeface="Times New Roman" pitchFamily="18" charset="0"/>
              </a:rPr>
              <a:t>Quan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hệ</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xuất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tư</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chủ</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nghĩa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thành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hai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giai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cấp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mới</a:t>
            </a:r>
            <a:r>
              <a:rPr lang="en-US" sz="2400" b="1" dirty="0" smtClean="0">
                <a:solidFill>
                  <a:srgbClr val="FF0000"/>
                </a:solidFill>
                <a:latin typeface="Times New Roman" pitchFamily="18" charset="0"/>
                <a:cs typeface="Times New Roman" pitchFamily="18" charset="0"/>
              </a:rPr>
              <a:t>: </a:t>
            </a:r>
          </a:p>
          <a:p>
            <a:pPr algn="just"/>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Tư</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chủ</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xưởng,chủ</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hàng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chủ</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công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chủ</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đồn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điền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trang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trại</a:t>
            </a:r>
            <a:r>
              <a:rPr lang="en-US" sz="2400" b="1" dirty="0" smtClean="0">
                <a:solidFill>
                  <a:srgbClr val="FF0000"/>
                </a:solidFill>
                <a:latin typeface="Times New Roman" pitchFamily="18" charset="0"/>
                <a:cs typeface="Times New Roman" pitchFamily="18" charset="0"/>
              </a:rPr>
              <a:t>, )</a:t>
            </a:r>
          </a:p>
          <a:p>
            <a:pPr algn="just"/>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Vô</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sản</a:t>
            </a:r>
            <a:r>
              <a:rPr lang="en-US" sz="2400" b="1" dirty="0" smtClean="0">
                <a:solidFill>
                  <a:srgbClr val="FF0000"/>
                </a:solidFill>
                <a:latin typeface="Times New Roman" pitchFamily="18" charset="0"/>
                <a:cs typeface="Times New Roman" pitchFamily="18" charset="0"/>
              </a:rPr>
              <a:t> ( </a:t>
            </a:r>
            <a:r>
              <a:rPr lang="en-US" sz="2400" b="1" dirty="0" err="1" smtClean="0">
                <a:solidFill>
                  <a:srgbClr val="FF0000"/>
                </a:solidFill>
                <a:latin typeface="Times New Roman" pitchFamily="18" charset="0"/>
                <a:cs typeface="Times New Roman" pitchFamily="18" charset="0"/>
              </a:rPr>
              <a:t>người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lao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động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làm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thuê</a:t>
            </a:r>
            <a:r>
              <a:rPr lang="en-US" sz="2400" b="1" dirty="0" smtClean="0">
                <a:solidFill>
                  <a:srgbClr val="FF0000"/>
                </a:solidFill>
                <a:latin typeface="Times New Roman" pitchFamily="18" charset="0"/>
                <a:cs typeface="Times New Roman" pitchFamily="18" charset="0"/>
              </a:rPr>
              <a:t> )</a:t>
            </a:r>
          </a:p>
        </p:txBody>
      </p:sp>
      <p:cxnSp>
        <p:nvCxnSpPr>
          <p:cNvPr id="19" name="Straight Arrow Connector 18"/>
          <p:cNvCxnSpPr/>
          <p:nvPr/>
        </p:nvCxnSpPr>
        <p:spPr>
          <a:xfrm flipV="1">
            <a:off x="3588304" y="727627"/>
            <a:ext cx="914400" cy="2196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837686" y="1330027"/>
            <a:ext cx="665019" cy="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2" idx="1"/>
          </p:cNvCxnSpPr>
          <p:nvPr/>
        </p:nvCxnSpPr>
        <p:spPr>
          <a:xfrm>
            <a:off x="3893105" y="2336612"/>
            <a:ext cx="682357" cy="42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757488" y="3026707"/>
            <a:ext cx="772925" cy="1098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435905" y="3969609"/>
            <a:ext cx="914400" cy="2196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76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599" y="-228600"/>
            <a:ext cx="96774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146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5250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êu đề 1"/>
          <p:cNvSpPr txBox="1">
            <a:spLocks/>
          </p:cNvSpPr>
          <p:nvPr/>
        </p:nvSpPr>
        <p:spPr>
          <a:xfrm>
            <a:off x="-3629" y="6248400"/>
            <a:ext cx="9137073"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err="1" smtClean="0">
                <a:solidFill>
                  <a:srgbClr val="FF0000"/>
                </a:solidFill>
                <a:latin typeface="Times New Roman" pitchFamily="18" charset="0"/>
                <a:cs typeface="Times New Roman" pitchFamily="18" charset="0"/>
              </a:rPr>
              <a:t>Giai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cấp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vô</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sản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bị</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giai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cấp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tư</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sản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bóc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lột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06966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1600200" y="38100"/>
            <a:ext cx="6248400" cy="609600"/>
          </a:xfrm>
        </p:spPr>
        <p:txBody>
          <a:bodyPr>
            <a:noAutofit/>
          </a:bodyPr>
          <a:lstStyle/>
          <a:p>
            <a:r>
              <a:rPr lang="en-US" sz="3200" b="1" dirty="0" smtClean="0">
                <a:solidFill>
                  <a:srgbClr val="FF0000"/>
                </a:solidFill>
                <a:latin typeface="Times New Roman" pitchFamily="18" charset="0"/>
                <a:cs typeface="Times New Roman" pitchFamily="18" charset="0"/>
              </a:rPr>
              <a:t>THẢO LUẬN NHÓM</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6927" y="533400"/>
            <a:ext cx="9178636" cy="1219200"/>
          </a:xfrm>
        </p:spPr>
        <p:txBody>
          <a:bodyPr/>
          <a:lstStyle/>
          <a:p>
            <a:pPr marL="0" indent="0" algn="ctr">
              <a:buNone/>
            </a:pPr>
            <a:r>
              <a:rPr lang="en-US" sz="3600" b="1" dirty="0" err="1" smtClean="0">
                <a:solidFill>
                  <a:srgbClr val="FF0000"/>
                </a:solidFill>
                <a:latin typeface="Times New Roman" pitchFamily="18" charset="0"/>
                <a:cs typeface="Times New Roman" pitchFamily="18" charset="0"/>
              </a:rPr>
              <a:t>Quan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hệ</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sản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xuất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tư</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bản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chủ</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a:t>
            </a:r>
            <a:r>
              <a:rPr lang="en-US" sz="3600" b="1" dirty="0" smtClean="0">
                <a:solidFill>
                  <a:srgbClr val="FF0000"/>
                </a:solidFill>
                <a:latin typeface="Times New Roman" pitchFamily="18" charset="0"/>
                <a:cs typeface="Times New Roman" pitchFamily="18" charset="0"/>
              </a:rPr>
              <a:t> ở </a:t>
            </a:r>
            <a:r>
              <a:rPr lang="en-US" sz="3600" b="1" dirty="0" err="1" smtClean="0">
                <a:solidFill>
                  <a:srgbClr val="FF0000"/>
                </a:solidFill>
                <a:latin typeface="Times New Roman" pitchFamily="18" charset="0"/>
                <a:cs typeface="Times New Roman" pitchFamily="18" charset="0"/>
              </a:rPr>
              <a:t>Tây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Âu</a:t>
            </a:r>
            <a:r>
              <a:rPr lang="en-US" sz="3600" b="1" dirty="0" smtClean="0">
                <a:solidFill>
                  <a:srgbClr val="FF0000"/>
                </a:solidFill>
                <a:latin typeface="Times New Roman" pitchFamily="18" charset="0"/>
                <a:cs typeface="Times New Roman" pitchFamily="18" charset="0"/>
              </a:rPr>
              <a:t>.</a:t>
            </a:r>
            <a:endParaRPr lang="en-US" dirty="0" smtClean="0"/>
          </a:p>
          <a:p>
            <a:endParaRPr lang="en-US" dirty="0"/>
          </a:p>
          <a:p>
            <a:endParaRPr lang="en-US" dirty="0"/>
          </a:p>
        </p:txBody>
      </p:sp>
      <p:sp>
        <p:nvSpPr>
          <p:cNvPr id="5" name="Tiêu đề 1"/>
          <p:cNvSpPr txBox="1">
            <a:spLocks/>
          </p:cNvSpPr>
          <p:nvPr/>
        </p:nvSpPr>
        <p:spPr>
          <a:xfrm>
            <a:off x="0" y="2362200"/>
            <a:ext cx="2286000" cy="13716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33CC"/>
                </a:solidFill>
                <a:latin typeface="Times New Roman" pitchFamily="18" charset="0"/>
                <a:cs typeface="Times New Roman" pitchFamily="18" charset="0"/>
              </a:rPr>
              <a:t>QUAN HỆ </a:t>
            </a:r>
          </a:p>
          <a:p>
            <a:r>
              <a:rPr lang="en-US" sz="3200" b="1" dirty="0" smtClean="0">
                <a:solidFill>
                  <a:srgbClr val="0033CC"/>
                </a:solidFill>
                <a:latin typeface="Times New Roman" pitchFamily="18" charset="0"/>
                <a:cs typeface="Times New Roman" pitchFamily="18" charset="0"/>
              </a:rPr>
              <a:t>SẢN XUẤT </a:t>
            </a:r>
          </a:p>
          <a:p>
            <a:r>
              <a:rPr lang="en-US" sz="3200" b="1" dirty="0" smtClean="0">
                <a:solidFill>
                  <a:srgbClr val="0033CC"/>
                </a:solidFill>
                <a:latin typeface="Times New Roman" pitchFamily="18" charset="0"/>
                <a:cs typeface="Times New Roman" pitchFamily="18" charset="0"/>
              </a:rPr>
              <a:t>TBCN</a:t>
            </a:r>
            <a:endParaRPr lang="en-US" sz="3600" b="1" dirty="0">
              <a:solidFill>
                <a:srgbClr val="0033CC"/>
              </a:solidFill>
              <a:latin typeface="Times New Roman" pitchFamily="18" charset="0"/>
              <a:cs typeface="Times New Roman" pitchFamily="18" charset="0"/>
            </a:endParaRPr>
          </a:p>
        </p:txBody>
      </p:sp>
      <p:sp>
        <p:nvSpPr>
          <p:cNvPr id="6" name="Tiêu đề 1"/>
          <p:cNvSpPr txBox="1">
            <a:spLocks/>
          </p:cNvSpPr>
          <p:nvPr/>
        </p:nvSpPr>
        <p:spPr>
          <a:xfrm>
            <a:off x="3505200" y="2362200"/>
            <a:ext cx="2019300" cy="13716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33CC"/>
                </a:solidFill>
                <a:latin typeface="Times New Roman" pitchFamily="18" charset="0"/>
                <a:cs typeface="Times New Roman" pitchFamily="18" charset="0"/>
              </a:rPr>
              <a:t>TƯ </a:t>
            </a:r>
            <a:r>
              <a:rPr lang="en-US" sz="3200" b="1" dirty="0" smtClean="0">
                <a:solidFill>
                  <a:srgbClr val="0033CC"/>
                </a:solidFill>
                <a:latin typeface="Times New Roman" pitchFamily="18" charset="0"/>
                <a:cs typeface="Times New Roman" pitchFamily="18" charset="0"/>
              </a:rPr>
              <a:t>BẢN</a:t>
            </a:r>
          </a:p>
          <a:p>
            <a:r>
              <a:rPr lang="en-US" sz="3200" b="1" dirty="0" smtClean="0">
                <a:solidFill>
                  <a:srgbClr val="0033CC"/>
                </a:solidFill>
                <a:latin typeface="Times New Roman" pitchFamily="18" charset="0"/>
                <a:cs typeface="Times New Roman" pitchFamily="18" charset="0"/>
              </a:rPr>
              <a:t>(</a:t>
            </a:r>
            <a:r>
              <a:rPr lang="en-US" sz="3200" b="1" dirty="0" err="1" smtClean="0">
                <a:solidFill>
                  <a:srgbClr val="0033CC"/>
                </a:solidFill>
                <a:latin typeface="Times New Roman" pitchFamily="18" charset="0"/>
                <a:cs typeface="Times New Roman" pitchFamily="18" charset="0"/>
              </a:rPr>
              <a:t>vốn</a:t>
            </a:r>
            <a:r>
              <a:rPr lang="en-US" sz="3200" b="1" dirty="0" smtClean="0">
                <a:solidFill>
                  <a:srgbClr val="0033CC"/>
                </a:solidFill>
                <a:latin typeface="Times New Roman" pitchFamily="18" charset="0"/>
                <a:cs typeface="Times New Roman" pitchFamily="18" charset="0"/>
              </a:rPr>
              <a:t>)</a:t>
            </a:r>
            <a:endParaRPr lang="en-US" sz="3200" b="1" dirty="0">
              <a:solidFill>
                <a:srgbClr val="0033CC"/>
              </a:solidFill>
              <a:latin typeface="Times New Roman" pitchFamily="18" charset="0"/>
              <a:cs typeface="Times New Roman" pitchFamily="18" charset="0"/>
            </a:endParaRPr>
          </a:p>
          <a:p>
            <a:r>
              <a:rPr lang="en-US" sz="3200" b="1" dirty="0" smtClean="0">
                <a:solidFill>
                  <a:srgbClr val="0033CC"/>
                </a:solidFill>
                <a:latin typeface="Times New Roman" pitchFamily="18" charset="0"/>
                <a:cs typeface="Times New Roman" pitchFamily="18" charset="0"/>
              </a:rPr>
              <a:t>(TƯ SẢN)</a:t>
            </a:r>
          </a:p>
        </p:txBody>
      </p:sp>
      <p:sp>
        <p:nvSpPr>
          <p:cNvPr id="7" name="Tiêu đề 1"/>
          <p:cNvSpPr txBox="1">
            <a:spLocks/>
          </p:cNvSpPr>
          <p:nvPr/>
        </p:nvSpPr>
        <p:spPr>
          <a:xfrm>
            <a:off x="6553200" y="2324100"/>
            <a:ext cx="2646218" cy="13716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33CC"/>
                </a:solidFill>
                <a:latin typeface="Times New Roman" pitchFamily="18" charset="0"/>
                <a:cs typeface="Times New Roman" pitchFamily="18" charset="0"/>
              </a:rPr>
              <a:t>NGƯỜI LÀM THUÊ</a:t>
            </a:r>
          </a:p>
          <a:p>
            <a:r>
              <a:rPr lang="en-US" sz="3200" b="1" dirty="0" smtClean="0">
                <a:solidFill>
                  <a:srgbClr val="0033CC"/>
                </a:solidFill>
                <a:latin typeface="Times New Roman" pitchFamily="18" charset="0"/>
                <a:cs typeface="Times New Roman" pitchFamily="18" charset="0"/>
              </a:rPr>
              <a:t>(VÔ SẢN)</a:t>
            </a:r>
          </a:p>
        </p:txBody>
      </p:sp>
      <p:sp>
        <p:nvSpPr>
          <p:cNvPr id="8" name="Tiêu đề 1"/>
          <p:cNvSpPr txBox="1">
            <a:spLocks/>
          </p:cNvSpPr>
          <p:nvPr/>
        </p:nvSpPr>
        <p:spPr>
          <a:xfrm>
            <a:off x="2552700" y="2376055"/>
            <a:ext cx="571500" cy="13716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0033CC"/>
                </a:solidFill>
                <a:latin typeface="Times New Roman" pitchFamily="18" charset="0"/>
                <a:cs typeface="Times New Roman" pitchFamily="18" charset="0"/>
              </a:rPr>
              <a:t>=</a:t>
            </a:r>
            <a:endParaRPr lang="en-US" sz="4800" b="1" dirty="0" smtClean="0">
              <a:solidFill>
                <a:srgbClr val="0033CC"/>
              </a:solidFill>
              <a:latin typeface="Times New Roman" pitchFamily="18" charset="0"/>
              <a:cs typeface="Times New Roman" pitchFamily="18" charset="0"/>
            </a:endParaRPr>
          </a:p>
        </p:txBody>
      </p:sp>
      <p:sp>
        <p:nvSpPr>
          <p:cNvPr id="9" name="Tiêu đề 1"/>
          <p:cNvSpPr txBox="1">
            <a:spLocks/>
          </p:cNvSpPr>
          <p:nvPr/>
        </p:nvSpPr>
        <p:spPr>
          <a:xfrm>
            <a:off x="5619750" y="2376055"/>
            <a:ext cx="571500" cy="13716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0033CC"/>
                </a:solidFill>
                <a:latin typeface="Times New Roman" pitchFamily="18" charset="0"/>
                <a:cs typeface="Times New Roman" pitchFamily="18" charset="0"/>
              </a:rPr>
              <a:t>+</a:t>
            </a:r>
            <a:endParaRPr lang="en-US" sz="4800" b="1" dirty="0" smtClean="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86818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THẢO LUẬN NHÓM</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1447800"/>
          </a:xfrm>
        </p:spPr>
        <p:txBody>
          <a:bodyPr/>
          <a:lstStyle/>
          <a:p>
            <a:pPr marL="0" indent="0" algn="ctr">
              <a:buNone/>
            </a:pPr>
            <a:r>
              <a:rPr lang="en-US" sz="3600" b="1" dirty="0" err="1" smtClean="0">
                <a:solidFill>
                  <a:srgbClr val="FF0000"/>
                </a:solidFill>
                <a:latin typeface="Times New Roman" pitchFamily="18" charset="0"/>
                <a:cs typeface="Times New Roman" pitchFamily="18" charset="0"/>
              </a:rPr>
              <a:t>Quan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hệ</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sản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xuất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tư</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bản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chủ</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a:t>
            </a:r>
            <a:r>
              <a:rPr lang="en-US" sz="3600" b="1" dirty="0" smtClean="0">
                <a:solidFill>
                  <a:srgbClr val="FF0000"/>
                </a:solidFill>
                <a:latin typeface="Times New Roman" pitchFamily="18" charset="0"/>
                <a:cs typeface="Times New Roman" pitchFamily="18" charset="0"/>
              </a:rPr>
              <a:t> ở </a:t>
            </a:r>
            <a:r>
              <a:rPr lang="en-US" sz="3600" b="1" dirty="0" err="1" smtClean="0">
                <a:solidFill>
                  <a:srgbClr val="FF0000"/>
                </a:solidFill>
                <a:latin typeface="Times New Roman" pitchFamily="18" charset="0"/>
                <a:cs typeface="Times New Roman" pitchFamily="18" charset="0"/>
              </a:rPr>
              <a:t>Tây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Âu</a:t>
            </a:r>
            <a:r>
              <a:rPr lang="en-US" sz="3600" b="1" dirty="0" smtClean="0">
                <a:solidFill>
                  <a:srgbClr val="FF0000"/>
                </a:solidFill>
                <a:latin typeface="Times New Roman" pitchFamily="18" charset="0"/>
                <a:cs typeface="Times New Roman" pitchFamily="18" charset="0"/>
              </a:rPr>
              <a:t>.</a:t>
            </a:r>
            <a:endParaRPr lang="en-US" dirty="0" smtClean="0"/>
          </a:p>
          <a:p>
            <a:endParaRPr lang="en-US" dirty="0"/>
          </a:p>
          <a:p>
            <a:endParaRPr lang="en-US" dirty="0"/>
          </a:p>
        </p:txBody>
      </p:sp>
      <p:sp>
        <p:nvSpPr>
          <p:cNvPr id="4" name="Nơi giữ chỗ cho Nội dung 2"/>
          <p:cNvSpPr txBox="1">
            <a:spLocks/>
          </p:cNvSpPr>
          <p:nvPr/>
        </p:nvSpPr>
        <p:spPr>
          <a:xfrm>
            <a:off x="-41563" y="2286000"/>
            <a:ext cx="9178636" cy="14478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b="1" dirty="0" err="1" smtClean="0">
                <a:solidFill>
                  <a:srgbClr val="0033CC"/>
                </a:solidFill>
                <a:latin typeface="Times New Roman" pitchFamily="18" charset="0"/>
                <a:cs typeface="Times New Roman" pitchFamily="18" charset="0"/>
              </a:rPr>
              <a:t>Quan</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hệ</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sản</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xuất</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tư</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bản</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chủ</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nghĩa</a:t>
            </a:r>
            <a:r>
              <a:rPr lang="en-US" sz="4000" b="1" dirty="0" smtClean="0">
                <a:solidFill>
                  <a:srgbClr val="0033CC"/>
                </a:solidFill>
                <a:latin typeface="Times New Roman" pitchFamily="18" charset="0"/>
                <a:cs typeface="Times New Roman" pitchFamily="18" charset="0"/>
              </a:rPr>
              <a:t> =</a:t>
            </a:r>
          </a:p>
          <a:p>
            <a:pPr marL="0" indent="0">
              <a:buFont typeface="Arial" pitchFamily="34" charset="0"/>
              <a:buNone/>
            </a:pP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Tư</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bản</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Tư</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sản</a:t>
            </a:r>
            <a:r>
              <a:rPr lang="en-US" sz="4000" b="1" dirty="0" smtClean="0">
                <a:solidFill>
                  <a:srgbClr val="0033CC"/>
                </a:solidFill>
                <a:latin typeface="Times New Roman" pitchFamily="18" charset="0"/>
                <a:cs typeface="Times New Roman" pitchFamily="18" charset="0"/>
              </a:rPr>
              <a:t> ) + </a:t>
            </a:r>
            <a:r>
              <a:rPr lang="en-US" sz="4000" b="1" dirty="0" err="1" smtClean="0">
                <a:solidFill>
                  <a:srgbClr val="0033CC"/>
                </a:solidFill>
                <a:latin typeface="Times New Roman" pitchFamily="18" charset="0"/>
                <a:cs typeface="Times New Roman" pitchFamily="18" charset="0"/>
              </a:rPr>
              <a:t>Người</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làm</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thuê</a:t>
            </a:r>
            <a:r>
              <a:rPr lang="en-US" sz="4000" b="1" dirty="0" smtClean="0">
                <a:solidFill>
                  <a:srgbClr val="0033CC"/>
                </a:solidFill>
                <a:latin typeface="Times New Roman" pitchFamily="18" charset="0"/>
                <a:cs typeface="Times New Roman" pitchFamily="18" charset="0"/>
              </a:rPr>
              <a:t> (</a:t>
            </a:r>
            <a:r>
              <a:rPr lang="en-US" sz="4000" b="1" dirty="0" err="1">
                <a:solidFill>
                  <a:srgbClr val="0033CC"/>
                </a:solidFill>
                <a:latin typeface="Times New Roman" pitchFamily="18" charset="0"/>
                <a:cs typeface="Times New Roman" pitchFamily="18" charset="0"/>
              </a:rPr>
              <a:t>V</a:t>
            </a:r>
            <a:r>
              <a:rPr lang="en-US" sz="4000" b="1" dirty="0" err="1" smtClean="0">
                <a:solidFill>
                  <a:srgbClr val="0033CC"/>
                </a:solidFill>
                <a:latin typeface="Times New Roman" pitchFamily="18" charset="0"/>
                <a:cs typeface="Times New Roman" pitchFamily="18" charset="0"/>
              </a:rPr>
              <a:t>ô</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sản</a:t>
            </a:r>
            <a:r>
              <a:rPr lang="en-US" sz="4000" b="1" dirty="0" smtClean="0">
                <a:solidFill>
                  <a:srgbClr val="0033CC"/>
                </a:solidFill>
                <a:latin typeface="Times New Roman" pitchFamily="18" charset="0"/>
                <a:cs typeface="Times New Roman" pitchFamily="18" charset="0"/>
              </a:rPr>
              <a:t>) + </a:t>
            </a:r>
            <a:r>
              <a:rPr lang="en-US" sz="4000" b="1" dirty="0" err="1" smtClean="0">
                <a:solidFill>
                  <a:srgbClr val="0033CC"/>
                </a:solidFill>
                <a:latin typeface="Times New Roman" pitchFamily="18" charset="0"/>
                <a:cs typeface="Times New Roman" pitchFamily="18" charset="0"/>
              </a:rPr>
              <a:t>Thị</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trường</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tiêu</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thụ</a:t>
            </a:r>
            <a:endParaRPr lang="en-US" sz="4000" dirty="0" smtClean="0">
              <a:solidFill>
                <a:srgbClr val="0033CC"/>
              </a:solidFill>
            </a:endParaRPr>
          </a:p>
          <a:p>
            <a:endParaRPr lang="en-US" dirty="0" smtClean="0"/>
          </a:p>
          <a:p>
            <a:endParaRPr lang="en-US" dirty="0"/>
          </a:p>
        </p:txBody>
      </p:sp>
    </p:spTree>
    <p:extLst>
      <p:ext uri="{BB962C8B-B14F-4D97-AF65-F5344CB8AC3E}">
        <p14:creationId xmlns:p14="http://schemas.microsoft.com/office/powerpoint/2010/main" val="14336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44000" cy="7162800"/>
          </a:xfrm>
        </p:spPr>
        <p:txBody>
          <a:bodyPr>
            <a:normAutofit/>
          </a:bodyPr>
          <a:lstStyle/>
          <a:p>
            <a:pPr marL="0" indent="0" algn="just">
              <a:buNone/>
            </a:pPr>
            <a:r>
              <a:rPr lang="vi-VN" b="1" dirty="0" smtClean="0">
                <a:solidFill>
                  <a:srgbClr val="0033CC"/>
                </a:solidFill>
                <a:latin typeface="Times New Roman" pitchFamily="18" charset="0"/>
                <a:cs typeface="Times New Roman" pitchFamily="18" charset="0"/>
              </a:rPr>
              <a:t>2</a:t>
            </a:r>
            <a:r>
              <a:rPr lang="vi-VN" b="1" dirty="0">
                <a:solidFill>
                  <a:srgbClr val="0033CC"/>
                </a:solidFill>
                <a:latin typeface="Times New Roman" pitchFamily="18" charset="0"/>
                <a:cs typeface="Times New Roman" pitchFamily="18" charset="0"/>
              </a:rPr>
              <a:t>. Sự nảy sinh quan hệ sản xuất tư bản chủ nghĩa ở Tây Âu</a:t>
            </a:r>
            <a:r>
              <a:rPr lang="vi-VN" b="1" dirty="0" smtClean="0">
                <a:solidFill>
                  <a:srgbClr val="0033CC"/>
                </a:solidFill>
                <a:latin typeface="Times New Roman" pitchFamily="18" charset="0"/>
                <a:cs typeface="Times New Roman" pitchFamily="18" charset="0"/>
              </a:rPr>
              <a:t>.</a:t>
            </a:r>
            <a:endParaRPr lang="en-US" b="1" dirty="0" smtClean="0">
              <a:solidFill>
                <a:srgbClr val="0033CC"/>
              </a:solidFill>
              <a:latin typeface="Times New Roman" pitchFamily="18" charset="0"/>
              <a:cs typeface="Times New Roman" pitchFamily="18" charset="0"/>
            </a:endParaRPr>
          </a:p>
          <a:p>
            <a:pPr marL="0" indent="0" algn="just">
              <a:buNone/>
            </a:pPr>
            <a:r>
              <a:rPr lang="vi-VN" sz="3600" dirty="0" smtClean="0">
                <a:solidFill>
                  <a:srgbClr val="0033CC"/>
                </a:solidFill>
                <a:latin typeface="Times New Roman" pitchFamily="18" charset="0"/>
                <a:cs typeface="Times New Roman" pitchFamily="18" charset="0"/>
              </a:rPr>
              <a:t>- Quan </a:t>
            </a:r>
            <a:r>
              <a:rPr lang="vi-VN" sz="3600" dirty="0">
                <a:solidFill>
                  <a:srgbClr val="0033CC"/>
                </a:solidFill>
                <a:latin typeface="Times New Roman" pitchFamily="18" charset="0"/>
                <a:cs typeface="Times New Roman" pitchFamily="18" charset="0"/>
              </a:rPr>
              <a:t>hệ giữa chủ và thợ được thay thế bằng quan hệ giữa chủ xưởng ( tư sản) và người lao </a:t>
            </a:r>
            <a:r>
              <a:rPr lang="vi-VN" sz="3600" dirty="0" smtClean="0">
                <a:solidFill>
                  <a:srgbClr val="0033CC"/>
                </a:solidFill>
                <a:latin typeface="Times New Roman" pitchFamily="18" charset="0"/>
                <a:cs typeface="Times New Roman" pitchFamily="18" charset="0"/>
              </a:rPr>
              <a:t>động</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làm</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thuê</a:t>
            </a: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 vô sản).</a:t>
            </a:r>
          </a:p>
          <a:p>
            <a:pPr marL="0" indent="0" algn="just">
              <a:buNone/>
            </a:pPr>
            <a:r>
              <a:rPr lang="vi-VN" sz="3600" dirty="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Nông </a:t>
            </a:r>
            <a:r>
              <a:rPr lang="vi-VN" sz="3600" dirty="0">
                <a:solidFill>
                  <a:srgbClr val="0033CC"/>
                </a:solidFill>
                <a:latin typeface="Times New Roman" pitchFamily="18" charset="0"/>
                <a:cs typeface="Times New Roman" pitchFamily="18" charset="0"/>
              </a:rPr>
              <a:t>dân mất đất, phải làm thuê , trở thành công nhân nông nghiệp.</a:t>
            </a:r>
          </a:p>
          <a:p>
            <a:pPr algn="just">
              <a:buFontTx/>
              <a:buChar char="-"/>
            </a:pPr>
            <a:r>
              <a:rPr lang="vi-VN" sz="3600" dirty="0" smtClean="0">
                <a:solidFill>
                  <a:srgbClr val="0033CC"/>
                </a:solidFill>
                <a:latin typeface="Times New Roman" pitchFamily="18" charset="0"/>
                <a:cs typeface="Times New Roman" pitchFamily="18" charset="0"/>
              </a:rPr>
              <a:t>Các </a:t>
            </a:r>
            <a:r>
              <a:rPr lang="vi-VN" sz="3600" dirty="0">
                <a:solidFill>
                  <a:srgbClr val="0033CC"/>
                </a:solidFill>
                <a:latin typeface="Times New Roman" pitchFamily="18" charset="0"/>
                <a:cs typeface="Times New Roman" pitchFamily="18" charset="0"/>
              </a:rPr>
              <a:t>công ty thương mại ra đời, thúc đẩy buôn bán giữa các quốc </a:t>
            </a:r>
            <a:r>
              <a:rPr lang="vi-VN" sz="3600" dirty="0" smtClean="0">
                <a:solidFill>
                  <a:srgbClr val="0033CC"/>
                </a:solidFill>
                <a:latin typeface="Times New Roman" pitchFamily="18" charset="0"/>
                <a:cs typeface="Times New Roman" pitchFamily="18" charset="0"/>
              </a:rPr>
              <a:t>gia</a:t>
            </a:r>
            <a:r>
              <a:rPr lang="en-US" sz="3600" dirty="0" smtClean="0">
                <a:solidFill>
                  <a:srgbClr val="0033CC"/>
                </a:solidFill>
                <a:latin typeface="Times New Roman" pitchFamily="18" charset="0"/>
                <a:cs typeface="Times New Roman" pitchFamily="18" charset="0"/>
              </a:rPr>
              <a:t>.</a:t>
            </a:r>
            <a:endParaRPr lang="en-US" sz="3600" dirty="0">
              <a:solidFill>
                <a:srgbClr val="0033CC"/>
              </a:solidFill>
              <a:latin typeface="Times New Roman" pitchFamily="18" charset="0"/>
              <a:cs typeface="Times New Roman" pitchFamily="18" charset="0"/>
            </a:endParaRPr>
          </a:p>
          <a:p>
            <a:pPr algn="just">
              <a:buFontTx/>
              <a:buChar char="-"/>
            </a:pPr>
            <a:r>
              <a:rPr lang="vi-VN" sz="3600" dirty="0" smtClean="0">
                <a:solidFill>
                  <a:srgbClr val="0033CC"/>
                </a:solidFill>
                <a:latin typeface="Times New Roman" pitchFamily="18" charset="0"/>
                <a:cs typeface="Times New Roman" pitchFamily="18" charset="0"/>
              </a:rPr>
              <a:t>=&gt; </a:t>
            </a:r>
            <a:r>
              <a:rPr lang="vi-VN" sz="3600" dirty="0">
                <a:solidFill>
                  <a:srgbClr val="0033CC"/>
                </a:solidFill>
                <a:latin typeface="Times New Roman" pitchFamily="18" charset="0"/>
                <a:cs typeface="Times New Roman" pitchFamily="18" charset="0"/>
              </a:rPr>
              <a:t>Quan hệ sản xuất tư bản chủ nghĩa đã nảy sinh với sự hình thành  các giai cấp mới là tư sản và vô sản.</a:t>
            </a:r>
          </a:p>
          <a:p>
            <a:pPr marL="0" indent="0">
              <a:buNone/>
            </a:pPr>
            <a:endParaRPr lang="en-US"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56357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609600"/>
          </a:xfrm>
        </p:spPr>
        <p:txBody>
          <a:bodyPr>
            <a:normAutofit/>
          </a:bodyPr>
          <a:lstStyle/>
          <a:p>
            <a:r>
              <a:rPr lang="en-US" sz="3200" b="1" dirty="0" smtClean="0">
                <a:solidFill>
                  <a:srgbClr val="FF0000"/>
                </a:solidFill>
                <a:latin typeface="Times New Roman" pitchFamily="18" charset="0"/>
                <a:cs typeface="Times New Roman" pitchFamily="18" charset="0"/>
              </a:rPr>
              <a:t>LUYỆN TẬP</a:t>
            </a:r>
            <a:endParaRPr lang="en-US" sz="3200" b="1" dirty="0">
              <a:solidFill>
                <a:srgbClr val="FF0000"/>
              </a:solidFill>
              <a:latin typeface="Times New Roman" pitchFamily="18" charset="0"/>
              <a:cs typeface="Times New Roman" pitchFamily="18" charset="0"/>
            </a:endParaRPr>
          </a:p>
        </p:txBody>
      </p:sp>
      <p:sp>
        <p:nvSpPr>
          <p:cNvPr id="4" name="Tiêu đề 1"/>
          <p:cNvSpPr txBox="1">
            <a:spLocks/>
          </p:cNvSpPr>
          <p:nvPr/>
        </p:nvSpPr>
        <p:spPr>
          <a:xfrm>
            <a:off x="-27709" y="762000"/>
            <a:ext cx="9144000" cy="14478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200" b="1" dirty="0" smtClean="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Hãy kể tên những giai cấp mới trong xã hội Tây Âu. Địa vị của các giai cấp này trong xã hội như thế </a:t>
            </a:r>
            <a:r>
              <a:rPr lang="vi-VN" sz="3200" b="1" dirty="0" smtClean="0">
                <a:solidFill>
                  <a:srgbClr val="FF0000"/>
                </a:solidFill>
                <a:latin typeface="Times New Roman" pitchFamily="18" charset="0"/>
                <a:cs typeface="Times New Roman" pitchFamily="18" charset="0"/>
              </a:rPr>
              <a:t>nào</a:t>
            </a:r>
            <a:r>
              <a:rPr lang="en-US"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573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381000"/>
          </a:xfrm>
        </p:spPr>
        <p:txBody>
          <a:bodyPr>
            <a:normAutofit fontScale="90000"/>
          </a:bodyPr>
          <a:lstStyle/>
          <a:p>
            <a:r>
              <a:rPr lang="en-US" sz="3200" b="1" dirty="0" smtClean="0">
                <a:solidFill>
                  <a:srgbClr val="FF0000"/>
                </a:solidFill>
                <a:latin typeface="Times New Roman" pitchFamily="18" charset="0"/>
                <a:cs typeface="Times New Roman" pitchFamily="18" charset="0"/>
              </a:rPr>
              <a:t>LUYỆN TẬP</a:t>
            </a:r>
            <a:endParaRPr lang="en-US" sz="3200" b="1" dirty="0">
              <a:solidFill>
                <a:srgbClr val="FF0000"/>
              </a:solidFill>
              <a:latin typeface="Times New Roman" pitchFamily="18" charset="0"/>
              <a:cs typeface="Times New Roman" pitchFamily="18" charset="0"/>
            </a:endParaRPr>
          </a:p>
        </p:txBody>
      </p:sp>
      <p:sp>
        <p:nvSpPr>
          <p:cNvPr id="4" name="Tiêu đề 1"/>
          <p:cNvSpPr txBox="1">
            <a:spLocks/>
          </p:cNvSpPr>
          <p:nvPr/>
        </p:nvSpPr>
        <p:spPr>
          <a:xfrm>
            <a:off x="-27709" y="381000"/>
            <a:ext cx="9144000" cy="7620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200" b="1" dirty="0" smtClean="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Hãy kể tên những giai cấp mới trong xã hội Tây Âu. Địa vị của các giai cấp này trong xã hội như thế </a:t>
            </a:r>
            <a:r>
              <a:rPr lang="vi-VN" sz="3200" b="1" dirty="0" smtClean="0">
                <a:solidFill>
                  <a:srgbClr val="FF0000"/>
                </a:solidFill>
                <a:latin typeface="Times New Roman" pitchFamily="18" charset="0"/>
                <a:cs typeface="Times New Roman" pitchFamily="18" charset="0"/>
              </a:rPr>
              <a:t>nào</a:t>
            </a:r>
            <a:r>
              <a:rPr lang="en-US"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
        <p:nvSpPr>
          <p:cNvPr id="5" name="Tiêu đề 1"/>
          <p:cNvSpPr txBox="1">
            <a:spLocks/>
          </p:cNvSpPr>
          <p:nvPr/>
        </p:nvSpPr>
        <p:spPr>
          <a:xfrm>
            <a:off x="34636" y="1447800"/>
            <a:ext cx="9144000" cy="571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200" b="1" dirty="0" smtClean="0">
                <a:solidFill>
                  <a:srgbClr val="FF0000"/>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 </a:t>
            </a:r>
            <a:r>
              <a:rPr lang="en-US" sz="3600" dirty="0">
                <a:solidFill>
                  <a:srgbClr val="0033CC"/>
                </a:solidFill>
                <a:latin typeface="Times New Roman" pitchFamily="18" charset="0"/>
                <a:cs typeface="Times New Roman" pitchFamily="18" charset="0"/>
              </a:rPr>
              <a:t>C</a:t>
            </a:r>
            <a:r>
              <a:rPr lang="vi-VN" sz="3600" dirty="0" smtClean="0">
                <a:solidFill>
                  <a:srgbClr val="0033CC"/>
                </a:solidFill>
                <a:latin typeface="Times New Roman" pitchFamily="18" charset="0"/>
                <a:cs typeface="Times New Roman" pitchFamily="18" charset="0"/>
              </a:rPr>
              <a:t>ác </a:t>
            </a:r>
            <a:r>
              <a:rPr lang="vi-VN" sz="3600" dirty="0">
                <a:solidFill>
                  <a:srgbClr val="0033CC"/>
                </a:solidFill>
                <a:latin typeface="Times New Roman" pitchFamily="18" charset="0"/>
                <a:cs typeface="Times New Roman" pitchFamily="18" charset="0"/>
              </a:rPr>
              <a:t>giai cấp </a:t>
            </a:r>
            <a:r>
              <a:rPr lang="vi-VN" sz="3600" dirty="0" smtClean="0">
                <a:solidFill>
                  <a:srgbClr val="0033CC"/>
                </a:solidFill>
                <a:latin typeface="Times New Roman" pitchFamily="18" charset="0"/>
                <a:cs typeface="Times New Roman" pitchFamily="18" charset="0"/>
              </a:rPr>
              <a:t>mới</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là</a:t>
            </a: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tư sản và vô </a:t>
            </a:r>
            <a:r>
              <a:rPr lang="vi-VN" sz="3600" dirty="0" smtClean="0">
                <a:solidFill>
                  <a:srgbClr val="0033CC"/>
                </a:solidFill>
                <a:latin typeface="Times New Roman" pitchFamily="18" charset="0"/>
                <a:cs typeface="Times New Roman" pitchFamily="18" charset="0"/>
              </a:rPr>
              <a:t>sản</a:t>
            </a:r>
            <a:r>
              <a:rPr lang="en-US" sz="3600" dirty="0" smtClean="0">
                <a:solidFill>
                  <a:srgbClr val="0033CC"/>
                </a:solidFill>
                <a:latin typeface="Times New Roman" pitchFamily="18" charset="0"/>
                <a:cs typeface="Times New Roman" pitchFamily="18" charset="0"/>
              </a:rPr>
              <a:t> </a:t>
            </a:r>
            <a:endParaRPr lang="vi-VN" sz="3600" dirty="0">
              <a:solidFill>
                <a:srgbClr val="0033CC"/>
              </a:solidFill>
              <a:latin typeface="Times New Roman" pitchFamily="18" charset="0"/>
              <a:cs typeface="Times New Roman" pitchFamily="18" charset="0"/>
            </a:endParaRPr>
          </a:p>
          <a:p>
            <a:pPr algn="l"/>
            <a:r>
              <a:rPr lang="vi-VN" sz="3600" dirty="0">
                <a:solidFill>
                  <a:srgbClr val="0033CC"/>
                </a:solidFill>
                <a:latin typeface="Times New Roman" pitchFamily="18" charset="0"/>
                <a:cs typeface="Times New Roman" pitchFamily="18" charset="0"/>
              </a:rPr>
              <a:t> + Giai cấp tư </a:t>
            </a:r>
            <a:r>
              <a:rPr lang="vi-VN" sz="3600" dirty="0" smtClean="0">
                <a:solidFill>
                  <a:srgbClr val="0033CC"/>
                </a:solidFill>
                <a:latin typeface="Times New Roman" pitchFamily="18" charset="0"/>
                <a:cs typeface="Times New Roman" pitchFamily="18" charset="0"/>
              </a:rPr>
              <a:t>sản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là</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các</a:t>
            </a:r>
            <a:r>
              <a:rPr lang="en-US" sz="3600" dirty="0" smtClean="0">
                <a:solidFill>
                  <a:srgbClr val="0033CC"/>
                </a:solidFill>
                <a:latin typeface="Times New Roman" pitchFamily="18" charset="0"/>
                <a:cs typeface="Times New Roman" pitchFamily="18" charset="0"/>
              </a:rPr>
              <a:t> </a:t>
            </a:r>
            <a:r>
              <a:rPr lang="en-US" sz="3600" dirty="0" err="1">
                <a:solidFill>
                  <a:srgbClr val="0033CC"/>
                </a:solidFill>
                <a:latin typeface="Times New Roman" pitchFamily="18" charset="0"/>
                <a:cs typeface="Times New Roman" pitchFamily="18" charset="0"/>
              </a:rPr>
              <a:t>c</a:t>
            </a:r>
            <a:r>
              <a:rPr lang="en-US" sz="3600" dirty="0" err="1" smtClean="0">
                <a:solidFill>
                  <a:srgbClr val="0033CC"/>
                </a:solidFill>
                <a:latin typeface="Times New Roman" pitchFamily="18" charset="0"/>
                <a:cs typeface="Times New Roman" pitchFamily="18" charset="0"/>
              </a:rPr>
              <a:t>hủ</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xưởng</a:t>
            </a:r>
            <a:r>
              <a:rPr lang="en-US" sz="3600" dirty="0" smtClean="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thương nhân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giàu</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có</a:t>
            </a: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quí tộc mới, chủ công trường thủ công, chủ trang trại, chủ ngân </a:t>
            </a:r>
            <a:r>
              <a:rPr lang="vi-VN" sz="3600" dirty="0" smtClean="0">
                <a:solidFill>
                  <a:srgbClr val="0033CC"/>
                </a:solidFill>
                <a:latin typeface="Times New Roman" pitchFamily="18" charset="0"/>
                <a:cs typeface="Times New Roman" pitchFamily="18" charset="0"/>
              </a:rPr>
              <a:t>hàng</a:t>
            </a:r>
            <a:r>
              <a:rPr lang="en-US" sz="3600" dirty="0" smtClean="0">
                <a:solidFill>
                  <a:srgbClr val="0033CC"/>
                </a:solidFill>
                <a:latin typeface="Times New Roman" pitchFamily="18" charset="0"/>
                <a:cs typeface="Times New Roman" pitchFamily="18" charset="0"/>
              </a:rPr>
              <a:t>, h</a:t>
            </a:r>
            <a:r>
              <a:rPr lang="vi-VN" sz="3600" dirty="0" smtClean="0">
                <a:solidFill>
                  <a:srgbClr val="0033CC"/>
                </a:solidFill>
                <a:latin typeface="Times New Roman" pitchFamily="18" charset="0"/>
                <a:cs typeface="Times New Roman" pitchFamily="18" charset="0"/>
              </a:rPr>
              <a:t>ọ </a:t>
            </a:r>
            <a:r>
              <a:rPr lang="vi-VN" sz="3600" dirty="0">
                <a:solidFill>
                  <a:srgbClr val="0033CC"/>
                </a:solidFill>
                <a:latin typeface="Times New Roman" pitchFamily="18" charset="0"/>
                <a:cs typeface="Times New Roman" pitchFamily="18" charset="0"/>
              </a:rPr>
              <a:t>có quyền công dân, giàu có và xa hoa, </a:t>
            </a:r>
            <a:r>
              <a:rPr lang="en-US" sz="3600" dirty="0" err="1" smtClean="0">
                <a:solidFill>
                  <a:srgbClr val="0033CC"/>
                </a:solidFill>
                <a:latin typeface="Times New Roman" pitchFamily="18" charset="0"/>
                <a:cs typeface="Times New Roman" pitchFamily="18" charset="0"/>
              </a:rPr>
              <a:t>có</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địa</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vị</a:t>
            </a:r>
            <a:r>
              <a:rPr lang="en-US" sz="3600" dirty="0" smtClean="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chi </a:t>
            </a:r>
            <a:r>
              <a:rPr lang="vi-VN" sz="3600" dirty="0">
                <a:solidFill>
                  <a:srgbClr val="0033CC"/>
                </a:solidFill>
                <a:latin typeface="Times New Roman" pitchFamily="18" charset="0"/>
                <a:cs typeface="Times New Roman" pitchFamily="18" charset="0"/>
              </a:rPr>
              <a:t>phối toàn bộ xã hội.</a:t>
            </a:r>
          </a:p>
          <a:p>
            <a:pPr algn="l"/>
            <a:r>
              <a:rPr lang="vi-VN" sz="3600" dirty="0">
                <a:solidFill>
                  <a:srgbClr val="0033CC"/>
                </a:solidFill>
                <a:latin typeface="Times New Roman" pitchFamily="18" charset="0"/>
                <a:cs typeface="Times New Roman" pitchFamily="18" charset="0"/>
              </a:rPr>
              <a:t>+ Giai cấp vô </a:t>
            </a:r>
            <a:r>
              <a:rPr lang="vi-VN" sz="3600" dirty="0" smtClean="0">
                <a:solidFill>
                  <a:srgbClr val="0033CC"/>
                </a:solidFill>
                <a:latin typeface="Times New Roman" pitchFamily="18" charset="0"/>
                <a:cs typeface="Times New Roman" pitchFamily="18" charset="0"/>
              </a:rPr>
              <a:t>sản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là</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các</a:t>
            </a:r>
            <a:r>
              <a:rPr lang="en-US" sz="3600" dirty="0" smtClean="0">
                <a:solidFill>
                  <a:srgbClr val="0033CC"/>
                </a:solidFill>
                <a:latin typeface="Times New Roman" pitchFamily="18" charset="0"/>
                <a:cs typeface="Times New Roman" pitchFamily="18" charset="0"/>
              </a:rPr>
              <a:t> t</a:t>
            </a:r>
            <a:r>
              <a:rPr lang="vi-VN" sz="3600" dirty="0" smtClean="0">
                <a:solidFill>
                  <a:srgbClr val="0033CC"/>
                </a:solidFill>
                <a:latin typeface="Times New Roman" pitchFamily="18" charset="0"/>
                <a:cs typeface="Times New Roman" pitchFamily="18" charset="0"/>
              </a:rPr>
              <a:t>hợ </a:t>
            </a:r>
            <a:r>
              <a:rPr lang="vi-VN" sz="3600" dirty="0">
                <a:solidFill>
                  <a:srgbClr val="0033CC"/>
                </a:solidFill>
                <a:latin typeface="Times New Roman" pitchFamily="18" charset="0"/>
                <a:cs typeface="Times New Roman" pitchFamily="18" charset="0"/>
              </a:rPr>
              <a:t>thủ công, người làm thuê, nông dân mất đất, </a:t>
            </a:r>
            <a:r>
              <a:rPr lang="vi-VN" sz="3600" dirty="0" smtClean="0">
                <a:solidFill>
                  <a:srgbClr val="0033CC"/>
                </a:solidFill>
                <a:latin typeface="Times New Roman" pitchFamily="18" charset="0"/>
                <a:cs typeface="Times New Roman" pitchFamily="18" charset="0"/>
              </a:rPr>
              <a:t>...</a:t>
            </a:r>
            <a:r>
              <a:rPr lang="en-US" sz="3600" dirty="0" err="1" smtClean="0">
                <a:solidFill>
                  <a:srgbClr val="0033CC"/>
                </a:solidFill>
                <a:latin typeface="Times New Roman" pitchFamily="18" charset="0"/>
                <a:cs typeface="Times New Roman" pitchFamily="18" charset="0"/>
              </a:rPr>
              <a:t>không</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có</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địa</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vị</a:t>
            </a:r>
            <a:r>
              <a:rPr lang="en-US" sz="3600" dirty="0" smtClean="0">
                <a:solidFill>
                  <a:srgbClr val="0033CC"/>
                </a:solidFill>
                <a:latin typeface="Times New Roman" pitchFamily="18" charset="0"/>
                <a:cs typeface="Times New Roman" pitchFamily="18" charset="0"/>
              </a:rPr>
              <a:t>,</a:t>
            </a: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không có quyền công dân, nghèo đói và bị bần cùng hoá, bị bóc lột nặng nề.</a:t>
            </a:r>
          </a:p>
          <a:p>
            <a:pPr algn="l"/>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3743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96012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5486400"/>
            <a:ext cx="9601200" cy="1754326"/>
          </a:xfrm>
          <a:prstGeom prst="rect">
            <a:avLst/>
          </a:prstGeom>
          <a:solidFill>
            <a:schemeClr val="bg1"/>
          </a:solid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a:t>
            </a:r>
            <a:r>
              <a:rPr lang="en-US" sz="3600" b="1" dirty="0" err="1" smtClean="0">
                <a:solidFill>
                  <a:srgbClr val="FF0000"/>
                </a:solidFill>
                <a:latin typeface="Times New Roman" pitchFamily="18" charset="0"/>
                <a:cs typeface="Times New Roman" pitchFamily="18" charset="0"/>
              </a:rPr>
              <a:t>hông</a:t>
            </a:r>
            <a:r>
              <a:rPr lang="en-US" sz="3600" b="1" dirty="0" smtClean="0">
                <a:solidFill>
                  <a:srgbClr val="FF0000"/>
                </a:solidFill>
                <a:latin typeface="Times New Roman" pitchFamily="18" charset="0"/>
                <a:cs typeface="Times New Roman" pitchFamily="18" charset="0"/>
              </a:rPr>
              <a:t> tin </a:t>
            </a:r>
            <a:r>
              <a:rPr lang="en-US" sz="3600" b="1" dirty="0" err="1" smtClean="0">
                <a:solidFill>
                  <a:srgbClr val="FF0000"/>
                </a:solidFill>
                <a:latin typeface="Times New Roman" pitchFamily="18" charset="0"/>
                <a:cs typeface="Times New Roman" pitchFamily="18" charset="0"/>
              </a:rPr>
              <a:t>trên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cho</a:t>
            </a:r>
            <a:r>
              <a:rPr lang="en-US" sz="3600" b="1" dirty="0" smtClean="0">
                <a:solidFill>
                  <a:srgbClr val="FF0000"/>
                </a:solidFill>
                <a:latin typeface="Times New Roman" pitchFamily="18" charset="0"/>
                <a:cs typeface="Times New Roman" pitchFamily="18" charset="0"/>
              </a:rPr>
              <a:t> ta </a:t>
            </a:r>
            <a:r>
              <a:rPr lang="en-US" sz="3600" b="1" dirty="0" err="1" smtClean="0">
                <a:solidFill>
                  <a:srgbClr val="FF0000"/>
                </a:solidFill>
                <a:latin typeface="Times New Roman" pitchFamily="18" charset="0"/>
                <a:cs typeface="Times New Roman" pitchFamily="18" charset="0"/>
              </a:rPr>
              <a:t>biết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điều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a:p>
            <a:endParaRPr lang="en-US" sz="3600" b="1" dirty="0" smtClean="0">
              <a:solidFill>
                <a:srgbClr val="FF0000"/>
              </a:solidFill>
              <a:latin typeface="Times New Roman" pitchFamily="18" charset="0"/>
              <a:cs typeface="Times New Roman" pitchFamily="18" charset="0"/>
            </a:endParaRPr>
          </a:p>
          <a:p>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0791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96012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5486400"/>
            <a:ext cx="9601200" cy="1754326"/>
          </a:xfrm>
          <a:prstGeom prst="rect">
            <a:avLst/>
          </a:prstGeom>
          <a:solidFill>
            <a:schemeClr val="bg1"/>
          </a:solidFill>
        </p:spPr>
        <p:txBody>
          <a:bodyPr wrap="square" rtlCol="0">
            <a:spAutoFit/>
          </a:bodyPr>
          <a:lstStyle/>
          <a:p>
            <a:pPr algn="ctr"/>
            <a:r>
              <a:rPr lang="en-US" sz="3600" b="1" dirty="0" err="1" smtClean="0">
                <a:solidFill>
                  <a:srgbClr val="FF0000"/>
                </a:solidFill>
                <a:latin typeface="Times New Roman" pitchFamily="18" charset="0"/>
                <a:cs typeface="Times New Roman" pitchFamily="18" charset="0"/>
              </a:rPr>
              <a:t>Sự</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phát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triển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sản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xuất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tư</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bản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chủ</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a:t>
            </a:r>
            <a:endParaRPr lang="en-US" sz="3600" b="1" dirty="0">
              <a:solidFill>
                <a:srgbClr val="FF0000"/>
              </a:solidFill>
              <a:latin typeface="Times New Roman" pitchFamily="18" charset="0"/>
              <a:cs typeface="Times New Roman" pitchFamily="18" charset="0"/>
            </a:endParaRPr>
          </a:p>
          <a:p>
            <a:endParaRPr lang="en-US" sz="3600" b="1" dirty="0" smtClean="0">
              <a:solidFill>
                <a:srgbClr val="FF0000"/>
              </a:solidFill>
              <a:latin typeface="Times New Roman" pitchFamily="18" charset="0"/>
              <a:cs typeface="Times New Roman" pitchFamily="18" charset="0"/>
            </a:endParaRPr>
          </a:p>
          <a:p>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218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dirty="0"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73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51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6774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11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381000"/>
            <a:ext cx="5333999"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5334000" cy="746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306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381000"/>
            <a:ext cx="533399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5334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ề 1"/>
          <p:cNvSpPr txBox="1">
            <a:spLocks/>
          </p:cNvSpPr>
          <p:nvPr/>
        </p:nvSpPr>
        <p:spPr>
          <a:xfrm>
            <a:off x="0" y="4800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err="1" smtClean="0">
                <a:solidFill>
                  <a:srgbClr val="FF0000"/>
                </a:solidFill>
                <a:latin typeface="Times New Roman" pitchFamily="18" charset="0"/>
                <a:cs typeface="Times New Roman" pitchFamily="18" charset="0"/>
              </a:rPr>
              <a:t>Xã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hội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Tây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cuối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thời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trung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đại</a:t>
            </a:r>
            <a:r>
              <a:rPr lang="en-US" sz="3600" b="1" dirty="0" smtClean="0">
                <a:solidFill>
                  <a:srgbClr val="FF0000"/>
                </a:solidFill>
                <a:latin typeface="Times New Roman" pitchFamily="18" charset="0"/>
                <a:cs typeface="Times New Roman" pitchFamily="18" charset="0"/>
              </a:rPr>
              <a:t>(</a:t>
            </a:r>
            <a:r>
              <a:rPr lang="en-US" sz="3600" b="1" dirty="0" err="1" smtClean="0">
                <a:solidFill>
                  <a:srgbClr val="FF0000"/>
                </a:solidFill>
                <a:latin typeface="Times New Roman" pitchFamily="18" charset="0"/>
                <a:cs typeface="Times New Roman" pitchFamily="18" charset="0"/>
              </a:rPr>
              <a:t>thế</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kỉ</a:t>
            </a:r>
            <a:r>
              <a:rPr lang="en-US" sz="3600" b="1" dirty="0" smtClean="0">
                <a:solidFill>
                  <a:srgbClr val="FF0000"/>
                </a:solidFill>
                <a:latin typeface="Times New Roman" pitchFamily="18" charset="0"/>
                <a:cs typeface="Times New Roman" pitchFamily="18" charset="0"/>
              </a:rPr>
              <a:t> XVI) </a:t>
            </a:r>
            <a:r>
              <a:rPr lang="en-US" sz="3600" b="1" dirty="0" err="1" smtClean="0">
                <a:solidFill>
                  <a:srgbClr val="FF0000"/>
                </a:solidFill>
                <a:latin typeface="Times New Roman" pitchFamily="18" charset="0"/>
                <a:cs typeface="Times New Roman" pitchFamily="18" charset="0"/>
              </a:rPr>
              <a:t>có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biến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đổi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như</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thế</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nào</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3788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219200"/>
          </a:xfrm>
        </p:spPr>
        <p:txBody>
          <a:bodyPr>
            <a:normAutofit fontScale="90000"/>
          </a:bodyPr>
          <a:lstStyle/>
          <a:p>
            <a:r>
              <a:rPr lang="en-US" sz="3200" b="1" dirty="0" err="1" smtClean="0">
                <a:solidFill>
                  <a:srgbClr val="FF0000"/>
                </a:solidFill>
                <a:latin typeface="Times New Roman" pitchFamily="18" charset="0"/>
                <a:cs typeface="Times New Roman" pitchFamily="18" charset="0"/>
              </a:rPr>
              <a:t>Tiết</a:t>
            </a:r>
            <a:r>
              <a:rPr lang="en-US" sz="3200" b="1" smtClean="0">
                <a:solidFill>
                  <a:srgbClr val="FF0000"/>
                </a:solidFill>
                <a:latin typeface="Times New Roman" pitchFamily="18" charset="0"/>
                <a:cs typeface="Times New Roman" pitchFamily="18" charset="0"/>
              </a:rPr>
              <a:t> 4-</a:t>
            </a:r>
            <a:r>
              <a:rPr lang="vi-VN" sz="3200" b="1"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3. SỰ HÌNH THÀNH QUAN HỆ SẢN XUẤT TƯ BẢN CHỦ NGHĨA Ở TÂY ÂU TRUNG ĐẠI </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219200"/>
            <a:ext cx="9144000" cy="4983163"/>
          </a:xfrm>
        </p:spPr>
        <p:txBody>
          <a:bodyPr>
            <a:normAutofit/>
          </a:bodyPr>
          <a:lstStyle/>
          <a:p>
            <a:pPr marL="0" indent="0">
              <a:buNone/>
            </a:pPr>
            <a:r>
              <a:rPr lang="en-US" b="1" dirty="0" smtClean="0">
                <a:solidFill>
                  <a:srgbClr val="0033CC"/>
                </a:solidFill>
                <a:latin typeface="Times New Roman" pitchFamily="18" charset="0"/>
                <a:cs typeface="Times New Roman" pitchFamily="18" charset="0"/>
              </a:rPr>
              <a:t>1.</a:t>
            </a:r>
            <a:r>
              <a:rPr lang="vi-VN" b="1" dirty="0" smtClean="0">
                <a:solidFill>
                  <a:srgbClr val="0033CC"/>
                </a:solidFill>
                <a:latin typeface="Times New Roman" pitchFamily="18" charset="0"/>
                <a:cs typeface="Times New Roman" pitchFamily="18" charset="0"/>
              </a:rPr>
              <a:t> Những </a:t>
            </a:r>
            <a:r>
              <a:rPr lang="vi-VN" b="1" dirty="0">
                <a:solidFill>
                  <a:srgbClr val="0033CC"/>
                </a:solidFill>
                <a:latin typeface="Times New Roman" pitchFamily="18" charset="0"/>
                <a:cs typeface="Times New Roman" pitchFamily="18" charset="0"/>
              </a:rPr>
              <a:t>biến đổi trong xã hội Tây </a:t>
            </a:r>
            <a:r>
              <a:rPr lang="vi-VN" b="1" dirty="0" smtClean="0">
                <a:solidFill>
                  <a:srgbClr val="0033CC"/>
                </a:solidFill>
                <a:latin typeface="Times New Roman" pitchFamily="18" charset="0"/>
                <a:cs typeface="Times New Roman" pitchFamily="18" charset="0"/>
              </a:rPr>
              <a:t>Âu</a:t>
            </a:r>
            <a:endParaRPr lang="en-US" b="1" dirty="0" smtClean="0">
              <a:solidFill>
                <a:srgbClr val="0033CC"/>
              </a:solidFill>
              <a:latin typeface="Times New Roman" pitchFamily="18" charset="0"/>
              <a:cs typeface="Times New Roman" pitchFamily="18" charset="0"/>
            </a:endParaRPr>
          </a:p>
          <a:p>
            <a:pPr marL="0" indent="0">
              <a:buNone/>
            </a:pPr>
            <a:r>
              <a:rPr lang="vi-VN" b="1" dirty="0">
                <a:solidFill>
                  <a:srgbClr val="0033CC"/>
                </a:solidFill>
                <a:latin typeface="Times New Roman" pitchFamily="18" charset="0"/>
                <a:cs typeface="Times New Roman" pitchFamily="18" charset="0"/>
              </a:rPr>
              <a:t>2. Sự nảy sinh quan hệ sản xuất tư bản chủ nghĩa ở Tây Âu</a:t>
            </a:r>
            <a:r>
              <a:rPr lang="vi-VN" b="1" dirty="0" smtClean="0">
                <a:solidFill>
                  <a:srgbClr val="0033CC"/>
                </a:solidFill>
                <a:latin typeface="Times New Roman" pitchFamily="18" charset="0"/>
                <a:cs typeface="Times New Roman" pitchFamily="18" charset="0"/>
              </a:rPr>
              <a:t>.</a:t>
            </a: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5852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MỤC TIÊU</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buNone/>
            </a:pPr>
            <a:r>
              <a:rPr lang="vi-VN" b="1" dirty="0">
                <a:solidFill>
                  <a:srgbClr val="0033CC"/>
                </a:solidFill>
                <a:latin typeface="Times New Roman" pitchFamily="18" charset="0"/>
                <a:cs typeface="Times New Roman" pitchFamily="18" charset="0"/>
              </a:rPr>
              <a:t>– Xác định được những biến đổi chính trong xã hội và sự nảy sinh phương thức sản xuất tư bản chủ nghĩa ở Tây </a:t>
            </a:r>
            <a:r>
              <a:rPr lang="vi-VN" b="1" dirty="0" smtClean="0">
                <a:solidFill>
                  <a:srgbClr val="0033CC"/>
                </a:solidFill>
                <a:latin typeface="Times New Roman" pitchFamily="18" charset="0"/>
                <a:cs typeface="Times New Roman" pitchFamily="18" charset="0"/>
              </a:rPr>
              <a:t>Âu</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cuối</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thời</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kì</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trung</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đại</a:t>
            </a:r>
            <a:r>
              <a:rPr lang="en-US" b="1" dirty="0" smtClean="0">
                <a:solidFill>
                  <a:srgbClr val="0033CC"/>
                </a:solidFill>
                <a:latin typeface="Times New Roman" pitchFamily="18" charset="0"/>
                <a:cs typeface="Times New Roman" pitchFamily="18" charset="0"/>
              </a:rPr>
              <a:t>) </a:t>
            </a:r>
            <a:r>
              <a:rPr lang="vi-VN" b="1" dirty="0" smtClean="0">
                <a:solidFill>
                  <a:srgbClr val="0033CC"/>
                </a:solidFill>
                <a:latin typeface="Times New Roman" pitchFamily="18" charset="0"/>
                <a:cs typeface="Times New Roman" pitchFamily="18" charset="0"/>
              </a:rPr>
              <a:t>.</a:t>
            </a:r>
            <a:endParaRPr lang="en-US" b="1"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70507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838200"/>
          </a:xfrm>
        </p:spPr>
        <p:txBody>
          <a:bodyPr>
            <a:normAutofit/>
          </a:bodyPr>
          <a:lstStyle/>
          <a:p>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4-</a:t>
            </a:r>
            <a:r>
              <a:rPr lang="vi-VN" sz="2400" b="1" dirty="0" smtClean="0">
                <a:solidFill>
                  <a:srgbClr val="FF0000"/>
                </a:solidFill>
                <a:latin typeface="Times New Roman" pitchFamily="18" charset="0"/>
                <a:cs typeface="Times New Roman" pitchFamily="18" charset="0"/>
              </a:rPr>
              <a:t>BÀI </a:t>
            </a:r>
            <a:r>
              <a:rPr lang="vi-VN" sz="2400" b="1" dirty="0">
                <a:solidFill>
                  <a:srgbClr val="FF0000"/>
                </a:solidFill>
                <a:latin typeface="Times New Roman" pitchFamily="18" charset="0"/>
                <a:cs typeface="Times New Roman" pitchFamily="18" charset="0"/>
              </a:rPr>
              <a:t>3. SỰ HÌNH THÀNH QUAN HỆ SẢN XUẤT TƯ BẢN CHỦ NGHĨA Ở TÂY ÂU TRUNG ĐẠI </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838200"/>
            <a:ext cx="9144000" cy="4983163"/>
          </a:xfrm>
        </p:spPr>
        <p:txBody>
          <a:bodyPr>
            <a:normAutofit/>
          </a:bodyPr>
          <a:lstStyle/>
          <a:p>
            <a:pPr marL="0" indent="0">
              <a:buNone/>
            </a:pPr>
            <a:r>
              <a:rPr lang="en-US" sz="2800" b="1" dirty="0" smtClean="0">
                <a:solidFill>
                  <a:srgbClr val="0033CC"/>
                </a:solidFill>
                <a:latin typeface="Times New Roman" pitchFamily="18" charset="0"/>
                <a:cs typeface="Times New Roman" pitchFamily="18" charset="0"/>
              </a:rPr>
              <a:t>1.</a:t>
            </a:r>
            <a:r>
              <a:rPr lang="vi-VN" sz="2800" b="1" dirty="0" smtClean="0">
                <a:solidFill>
                  <a:srgbClr val="0033CC"/>
                </a:solidFill>
                <a:latin typeface="Times New Roman" pitchFamily="18" charset="0"/>
                <a:cs typeface="Times New Roman" pitchFamily="18" charset="0"/>
              </a:rPr>
              <a:t> Những </a:t>
            </a:r>
            <a:r>
              <a:rPr lang="vi-VN" sz="2800" b="1" dirty="0">
                <a:solidFill>
                  <a:srgbClr val="0033CC"/>
                </a:solidFill>
                <a:latin typeface="Times New Roman" pitchFamily="18" charset="0"/>
                <a:cs typeface="Times New Roman" pitchFamily="18" charset="0"/>
              </a:rPr>
              <a:t>biến đổi trong xã hội Tây </a:t>
            </a:r>
            <a:r>
              <a:rPr lang="vi-VN" sz="2800" b="1" dirty="0" smtClean="0">
                <a:solidFill>
                  <a:srgbClr val="0033CC"/>
                </a:solidFill>
                <a:latin typeface="Times New Roman" pitchFamily="18" charset="0"/>
                <a:cs typeface="Times New Roman" pitchFamily="18" charset="0"/>
              </a:rPr>
              <a:t>Âu</a:t>
            </a:r>
            <a:endParaRPr lang="en-US" sz="2800" b="1" dirty="0" smtClean="0">
              <a:solidFill>
                <a:srgbClr val="0033CC"/>
              </a:solidFill>
              <a:latin typeface="Times New Roman" pitchFamily="18" charset="0"/>
              <a:cs typeface="Times New Roman" pitchFamily="18" charset="0"/>
            </a:endParaRPr>
          </a:p>
          <a:p>
            <a:pPr marL="0" indent="0">
              <a:buNone/>
            </a:pPr>
            <a:endParaRPr lang="en-US" sz="28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36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THẢO LUẬN NHÓM</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buNone/>
            </a:pPr>
            <a:r>
              <a:rPr lang="en-US" b="1" dirty="0" smtClean="0">
                <a:solidFill>
                  <a:srgbClr val="FF0000"/>
                </a:solidFill>
                <a:latin typeface="Times New Roman" pitchFamily="18" charset="0"/>
                <a:cs typeface="Times New Roman" pitchFamily="18" charset="0"/>
              </a:rPr>
              <a:t>1.</a:t>
            </a: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Nêu những biến đổi chính trong xã hội Tây Âu trung đại. Đọc tư liệu 3.2 và quan sát hình 3.1 để có thêm thông tin cho câu trả lời của em.</a:t>
            </a:r>
          </a:p>
          <a:p>
            <a:pPr marL="0" indent="0">
              <a:buNone/>
            </a:pPr>
            <a:r>
              <a:rPr lang="en-US" b="1" dirty="0" smtClean="0">
                <a:solidFill>
                  <a:srgbClr val="FF0000"/>
                </a:solidFill>
                <a:latin typeface="Times New Roman" pitchFamily="18" charset="0"/>
                <a:cs typeface="Times New Roman" pitchFamily="18" charset="0"/>
              </a:rPr>
              <a:t>2. </a:t>
            </a:r>
            <a:r>
              <a:rPr lang="vi-VN" b="1" dirty="0" smtClean="0">
                <a:solidFill>
                  <a:srgbClr val="FF0000"/>
                </a:solidFill>
                <a:latin typeface="Times New Roman" pitchFamily="18" charset="0"/>
                <a:cs typeface="Times New Roman" pitchFamily="18" charset="0"/>
              </a:rPr>
              <a:t>Nguyên </a:t>
            </a:r>
            <a:r>
              <a:rPr lang="vi-VN" b="1" dirty="0">
                <a:solidFill>
                  <a:srgbClr val="FF0000"/>
                </a:solidFill>
                <a:latin typeface="Times New Roman" pitchFamily="18" charset="0"/>
                <a:cs typeface="Times New Roman" pitchFamily="18" charset="0"/>
              </a:rPr>
              <a:t>nhân vì sao xã hội Tây Âu có những biến đổi ?</a:t>
            </a:r>
          </a:p>
          <a:p>
            <a:pPr marL="0" indent="0">
              <a:buNone/>
            </a:pPr>
            <a:endParaRPr lang="en-US"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4206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457200"/>
          </a:xfrm>
        </p:spPr>
        <p:txBody>
          <a:bodyPr>
            <a:noAutofit/>
          </a:bodyPr>
          <a:lstStyle/>
          <a:p>
            <a:r>
              <a:rPr lang="en-US" sz="3200" b="1" dirty="0" smtClean="0">
                <a:solidFill>
                  <a:srgbClr val="FF0000"/>
                </a:solidFill>
                <a:latin typeface="Times New Roman" pitchFamily="18" charset="0"/>
                <a:cs typeface="Times New Roman" pitchFamily="18" charset="0"/>
              </a:rPr>
              <a:t>THẢO LUẬN NHÓM</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457200"/>
            <a:ext cx="9178636" cy="5867400"/>
          </a:xfrm>
        </p:spPr>
        <p:txBody>
          <a:bodyPr>
            <a:normAutofit/>
          </a:bodyPr>
          <a:lstStyle/>
          <a:p>
            <a:pPr marL="0" indent="0">
              <a:buNone/>
            </a:pPr>
            <a:r>
              <a:rPr lang="en-US" b="1" dirty="0" smtClean="0">
                <a:solidFill>
                  <a:srgbClr val="FF0000"/>
                </a:solidFill>
                <a:latin typeface="Times New Roman" pitchFamily="18" charset="0"/>
                <a:cs typeface="Times New Roman" pitchFamily="18" charset="0"/>
              </a:rPr>
              <a:t>1.</a:t>
            </a: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Nêu những biến đổi chính trong xã hội Tây Âu trung đại. Đọc tư liệu 3.2 và quan sát hình 3.1 để có thêm thông tin cho câu trả lời của em.</a:t>
            </a:r>
          </a:p>
          <a:p>
            <a:pPr marL="0" indent="0">
              <a:buNone/>
            </a:pPr>
            <a:r>
              <a:rPr lang="vi-VN" dirty="0">
                <a:solidFill>
                  <a:srgbClr val="0033CC"/>
                </a:solidFill>
                <a:latin typeface="Times New Roman" pitchFamily="18" charset="0"/>
                <a:cs typeface="Times New Roman" pitchFamily="18" charset="0"/>
              </a:rPr>
              <a:t>- Xã hội phân hóa sâu sắc: </a:t>
            </a:r>
          </a:p>
          <a:p>
            <a:pPr marL="0" indent="0">
              <a:buNone/>
            </a:pPr>
            <a:r>
              <a:rPr lang="vi-VN" dirty="0">
                <a:solidFill>
                  <a:srgbClr val="0033CC"/>
                </a:solidFill>
                <a:latin typeface="Times New Roman" pitchFamily="18" charset="0"/>
                <a:cs typeface="Times New Roman" pitchFamily="18" charset="0"/>
              </a:rPr>
              <a:t>- Tầng lớp thương nhân, chủ xưởng, ngân hàng chi phối toàn bộ xã hội, họ có quyền công dân, giàu có .</a:t>
            </a:r>
          </a:p>
          <a:p>
            <a:pPr marL="0" indent="0">
              <a:buNone/>
            </a:pPr>
            <a:r>
              <a:rPr lang="vi-VN" dirty="0">
                <a:solidFill>
                  <a:srgbClr val="0033CC"/>
                </a:solidFill>
                <a:latin typeface="Times New Roman" pitchFamily="18" charset="0"/>
                <a:cs typeface="Times New Roman" pitchFamily="18" charset="0"/>
              </a:rPr>
              <a:t>-  Đại đa số dân thành thị, từ thợ thủ công, người làm thuê, nông dân mất đất  không có quyền công dân, nghèo đói và bị bần cùng hoá.</a:t>
            </a:r>
          </a:p>
          <a:p>
            <a:pPr marL="0" indent="0">
              <a:buNone/>
            </a:pPr>
            <a:endParaRPr lang="en-US" sz="2800"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96701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1436</Words>
  <Application>Microsoft Office PowerPoint</Application>
  <PresentationFormat>On-screen Show (4:3)</PresentationFormat>
  <Paragraphs>135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K</vt:lpstr>
      <vt:lpstr>K</vt:lpstr>
      <vt:lpstr>K</vt:lpstr>
      <vt:lpstr>K</vt:lpstr>
      <vt:lpstr>Tiết 4-BÀI 3. SỰ HÌNH THÀNH QUAN HỆ SẢN XUẤT TƯ BẢN CHỦ NGHĨA Ở TÂY ÂU TRUNG ĐẠI </vt:lpstr>
      <vt:lpstr>MỤC TIÊU</vt:lpstr>
      <vt:lpstr>Tiết 4-BÀI 3. SỰ HÌNH THÀNH QUAN HỆ SẢN XUẤT TƯ BẢN CHỦ NGHĨA Ở TÂY ÂU TRUNG ĐẠI </vt:lpstr>
      <vt:lpstr>THẢO LUẬN NHÓM</vt:lpstr>
      <vt:lpstr>THẢO LUẬN NHÓM</vt:lpstr>
      <vt:lpstr>THẢO LUẬN NHÓM</vt:lpstr>
      <vt:lpstr>BÀI 3. SỰ HÌNH THÀNH QUAN HỆ SẢN XUẤT TƯ BẢN CHỦ NGHĨA Ở TÂY ÂU TRUNG ĐẠI </vt:lpstr>
      <vt:lpstr>BÀI 3. SỰ HÌNH THÀNH QUAN HỆ SẢN XUẤT TƯ BẢN CHỦ NGHĨA Ở TÂY ÂU TRUNG ĐẠI </vt:lpstr>
      <vt:lpstr>PowerPoint Presentation</vt:lpstr>
      <vt:lpstr>THẢO LUẬN NHÓM</vt:lpstr>
      <vt:lpstr>THẢO LUẬN NHÓM</vt:lpstr>
      <vt:lpstr>PowerPoint Presentation</vt:lpstr>
      <vt:lpstr>PowerPoint Presentation</vt:lpstr>
      <vt:lpstr>PowerPoint Presentation</vt:lpstr>
      <vt:lpstr>Những biểu hiện về sự nảy sinh quan hệ sản xuất tư bản chủ nghĩa</vt:lpstr>
      <vt:lpstr>PowerPoint Presentation</vt:lpstr>
      <vt:lpstr>THẢO LUẬN NHÓM</vt:lpstr>
      <vt:lpstr>THẢO LUẬN NHÓM</vt:lpstr>
      <vt:lpstr>PowerPoint Presentation</vt:lpstr>
      <vt:lpstr>LUYỆN TẬP</vt:lpstr>
      <vt:lpstr>LUYỆN TẬP</vt:lpstr>
      <vt:lpstr>K</vt:lpstr>
      <vt:lpstr>K</vt:lpstr>
      <vt:lpstr>K</vt:lpstr>
      <vt:lpst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ĐỊA LÍ 9</dc:title>
  <dc:creator>MyComputer</dc:creator>
  <cp:lastModifiedBy>21AK22</cp:lastModifiedBy>
  <cp:revision>301</cp:revision>
  <dcterms:created xsi:type="dcterms:W3CDTF">2006-08-16T00:00:00Z</dcterms:created>
  <dcterms:modified xsi:type="dcterms:W3CDTF">2024-10-07T23:53:04Z</dcterms:modified>
</cp:coreProperties>
</file>