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8" r:id="rId2"/>
    <p:sldId id="357" r:id="rId3"/>
    <p:sldId id="310" r:id="rId4"/>
    <p:sldId id="294" r:id="rId5"/>
    <p:sldId id="313" r:id="rId6"/>
    <p:sldId id="259" r:id="rId7"/>
    <p:sldId id="333" r:id="rId8"/>
    <p:sldId id="335" r:id="rId9"/>
    <p:sldId id="334" r:id="rId10"/>
    <p:sldId id="354" r:id="rId11"/>
    <p:sldId id="356" r:id="rId12"/>
    <p:sldId id="339" r:id="rId13"/>
    <p:sldId id="330" r:id="rId14"/>
    <p:sldId id="309" r:id="rId15"/>
    <p:sldId id="337" r:id="rId16"/>
    <p:sldId id="317" r:id="rId17"/>
    <p:sldId id="343" r:id="rId18"/>
    <p:sldId id="338" r:id="rId19"/>
    <p:sldId id="336" r:id="rId20"/>
    <p:sldId id="311" r:id="rId21"/>
    <p:sldId id="359" r:id="rId22"/>
    <p:sldId id="360" r:id="rId23"/>
    <p:sldId id="332" r:id="rId24"/>
    <p:sldId id="341" r:id="rId25"/>
    <p:sldId id="312" r:id="rId26"/>
    <p:sldId id="342" r:id="rId27"/>
    <p:sldId id="348" r:id="rId28"/>
    <p:sldId id="349" r:id="rId29"/>
    <p:sldId id="347" r:id="rId30"/>
    <p:sldId id="361" r:id="rId31"/>
    <p:sldId id="350" r:id="rId32"/>
    <p:sldId id="319" r:id="rId33"/>
    <p:sldId id="353" r:id="rId34"/>
    <p:sldId id="315" r:id="rId35"/>
    <p:sldId id="266" r:id="rId36"/>
    <p:sldId id="320" r:id="rId37"/>
    <p:sldId id="32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5" autoAdjust="0"/>
    <p:restoredTop sz="94660"/>
  </p:normalViewPr>
  <p:slideViewPr>
    <p:cSldViewPr>
      <p:cViewPr varScale="1">
        <p:scale>
          <a:sx n="69" d="100"/>
          <a:sy n="69" d="100"/>
        </p:scale>
        <p:origin x="1314"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52400"/>
            <a:ext cx="103632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34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0"/>
            <a:ext cx="9680576"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8288" y="5943600"/>
            <a:ext cx="9640888" cy="584775"/>
          </a:xfrm>
          <a:prstGeom prst="rect">
            <a:avLst/>
          </a:prstGeom>
          <a:no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Hành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trình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Đi</a:t>
            </a:r>
            <a:r>
              <a:rPr lang="en-US" sz="3200" b="1" dirty="0" smtClean="0">
                <a:solidFill>
                  <a:srgbClr val="FF0000"/>
                </a:solidFill>
                <a:latin typeface="Times New Roman" pitchFamily="18" charset="0"/>
                <a:cs typeface="Times New Roman" pitchFamily="18" charset="0"/>
              </a:rPr>
              <a:t>-a-</a:t>
            </a:r>
            <a:r>
              <a:rPr lang="en-US" sz="3200" b="1" dirty="0" err="1" smtClean="0">
                <a:solidFill>
                  <a:srgbClr val="FF0000"/>
                </a:solidFill>
                <a:latin typeface="Times New Roman" pitchFamily="18" charset="0"/>
                <a:cs typeface="Times New Roman" pitchFamily="18" charset="0"/>
              </a:rPr>
              <a:t>xơ</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mũi</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a:t>
            </a:r>
            <a:r>
              <a:rPr lang="en-US" sz="3200" b="1" dirty="0" err="1" smtClean="0">
                <a:solidFill>
                  <a:srgbClr val="FF0000"/>
                </a:solidFill>
                <a:latin typeface="Times New Roman" pitchFamily="18" charset="0"/>
                <a:cs typeface="Times New Roman" pitchFamily="18" charset="0"/>
              </a:rPr>
              <a:t>ảo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Vọng-châu</a:t>
            </a:r>
            <a:r>
              <a:rPr lang="en-US" sz="3200" b="1" dirty="0" smtClean="0">
                <a:solidFill>
                  <a:srgbClr val="FF0000"/>
                </a:solidFill>
                <a:latin typeface="Times New Roman" pitchFamily="18" charset="0"/>
                <a:cs typeface="Times New Roman" pitchFamily="18" charset="0"/>
              </a:rPr>
              <a:t> Phi</a:t>
            </a:r>
          </a:p>
        </p:txBody>
      </p:sp>
    </p:spTree>
    <p:extLst>
      <p:ext uri="{BB962C8B-B14F-4D97-AF65-F5344CB8AC3E}">
        <p14:creationId xmlns:p14="http://schemas.microsoft.com/office/powerpoint/2010/main" val="67927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10058400" cy="757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643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39688"/>
            <a:ext cx="9680576" cy="693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289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9829800" cy="662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574" y="6273225"/>
            <a:ext cx="9640888" cy="584775"/>
          </a:xfrm>
          <a:prstGeom prst="rect">
            <a:avLst/>
          </a:prstGeom>
          <a:noFill/>
        </p:spPr>
        <p:txBody>
          <a:bodyPr wrap="square" rtlCol="0">
            <a:spAutoFit/>
          </a:bodyPr>
          <a:lstStyle/>
          <a:p>
            <a:pPr algn="ctr"/>
            <a:r>
              <a:rPr lang="en-US" sz="3200" b="1" dirty="0" smtClean="0">
                <a:solidFill>
                  <a:srgbClr val="FF0000"/>
                </a:solidFill>
                <a:latin typeface="Times New Roman" pitchFamily="18" charset="0"/>
                <a:cs typeface="Times New Roman" pitchFamily="18" charset="0"/>
              </a:rPr>
              <a:t>C. </a:t>
            </a:r>
            <a:r>
              <a:rPr lang="en-US" sz="3200" b="1" dirty="0" err="1" smtClean="0">
                <a:solidFill>
                  <a:srgbClr val="FF0000"/>
                </a:solidFill>
                <a:latin typeface="Times New Roman" pitchFamily="18" charset="0"/>
                <a:cs typeface="Times New Roman" pitchFamily="18" charset="0"/>
              </a:rPr>
              <a:t>Cô-lôm-bô</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đặt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chân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lên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châu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Mỹ</a:t>
            </a:r>
            <a:endParaRPr lang="en-US" sz="32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04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0"/>
            <a:ext cx="96012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915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525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369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906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7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96012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5715000"/>
            <a:ext cx="1905000" cy="584775"/>
          </a:xfrm>
          <a:prstGeom prst="rect">
            <a:avLst/>
          </a:prstGeom>
          <a:solidFill>
            <a:schemeClr val="bg1"/>
          </a:solidFill>
        </p:spPr>
        <p:txBody>
          <a:bodyPr wrap="square" rtlCol="0">
            <a:spAutoFit/>
          </a:bodyPr>
          <a:lstStyle/>
          <a:p>
            <a:r>
              <a:rPr lang="en-US" sz="3200" b="1" dirty="0">
                <a:latin typeface="Times New Roman" pitchFamily="18" charset="0"/>
                <a:cs typeface="Times New Roman" pitchFamily="18" charset="0"/>
              </a:rPr>
              <a:t> </a:t>
            </a:r>
            <a:r>
              <a:rPr lang="en-US" sz="3200" b="1" dirty="0" smtClean="0">
                <a:latin typeface="Times New Roman" pitchFamily="18" charset="0"/>
                <a:cs typeface="Times New Roman" pitchFamily="18" charset="0"/>
              </a:rPr>
              <a:t>    </a:t>
            </a:r>
            <a:r>
              <a:rPr lang="en-US" sz="3200" b="1" dirty="0" smtClean="0">
                <a:solidFill>
                  <a:srgbClr val="FF0000"/>
                </a:solidFill>
                <a:latin typeface="Times New Roman" pitchFamily="18" charset="0"/>
                <a:cs typeface="Times New Roman" pitchFamily="18" charset="0"/>
              </a:rPr>
              <a:t>2.3</a:t>
            </a:r>
            <a:endParaRPr lang="en-US" sz="3200" b="1" dirty="0">
              <a:latin typeface="Times New Roman" pitchFamily="18" charset="0"/>
              <a:cs typeface="Times New Roman" pitchFamily="18" charset="0"/>
            </a:endParaRPr>
          </a:p>
        </p:txBody>
      </p:sp>
      <p:sp>
        <p:nvSpPr>
          <p:cNvPr id="5" name="Oval 4"/>
          <p:cNvSpPr/>
          <p:nvPr/>
        </p:nvSpPr>
        <p:spPr>
          <a:xfrm>
            <a:off x="720436" y="5550187"/>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768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5888"/>
            <a:ext cx="9602788" cy="708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8914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97536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901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r>
              <a:rPr lang="en-US" sz="3200" b="1" smtClean="0">
                <a:solidFill>
                  <a:srgbClr val="FF0000"/>
                </a:solidFill>
                <a:latin typeface="Times New Roman" pitchFamily="18" charset="0"/>
                <a:cs typeface="Times New Roman" pitchFamily="18" charset="0"/>
              </a:rPr>
              <a:t>K</a:t>
            </a:r>
            <a:endParaRPr lang="en-US" sz="3200" b="1" dirty="0">
              <a:solidFill>
                <a:srgbClr val="FF0000"/>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2401"/>
            <a:ext cx="10210800" cy="632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173635"/>
            <a:ext cx="9214572" cy="646331"/>
          </a:xfrm>
          <a:prstGeom prst="rect">
            <a:avLst/>
          </a:prstGeom>
          <a:noFill/>
        </p:spPr>
        <p:txBody>
          <a:bodyPr wrap="square" rtlCol="0">
            <a:spAutoFit/>
          </a:bodyPr>
          <a:lstStyle/>
          <a:p>
            <a:pPr algn="ctr"/>
            <a:r>
              <a:rPr lang="en-US" sz="3600" b="1" dirty="0" err="1" smtClean="0">
                <a:solidFill>
                  <a:srgbClr val="FF0000"/>
                </a:solidFill>
                <a:latin typeface="Times New Roman" pitchFamily="18" charset="0"/>
                <a:cs typeface="Times New Roman" pitchFamily="18" charset="0"/>
              </a:rPr>
              <a:t>Tàu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vượt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dương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thám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hiểm</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187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THẢO LUẬN NHÓM</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685800"/>
            <a:ext cx="9178636" cy="5029200"/>
          </a:xfrm>
        </p:spPr>
        <p:txBody>
          <a:bodyPr/>
          <a:lstStyle/>
          <a:p>
            <a:pPr marL="0" indent="0">
              <a:buNone/>
            </a:pPr>
            <a:r>
              <a:rPr lang="en-US" b="1" dirty="0" smtClean="0">
                <a:solidFill>
                  <a:srgbClr val="FF0000"/>
                </a:solidFill>
                <a:latin typeface="Times New Roman" pitchFamily="18" charset="0"/>
                <a:cs typeface="Times New Roman" pitchFamily="18" charset="0"/>
              </a:rPr>
              <a:t>1. </a:t>
            </a:r>
            <a:r>
              <a:rPr lang="vi-VN" b="1" dirty="0" smtClean="0">
                <a:solidFill>
                  <a:srgbClr val="FF0000"/>
                </a:solidFill>
                <a:latin typeface="Times New Roman" pitchFamily="18" charset="0"/>
                <a:cs typeface="Times New Roman" pitchFamily="18" charset="0"/>
              </a:rPr>
              <a:t>Miêu </a:t>
            </a:r>
            <a:r>
              <a:rPr lang="vi-VN" b="1" dirty="0">
                <a:solidFill>
                  <a:srgbClr val="FF0000"/>
                </a:solidFill>
                <a:latin typeface="Times New Roman" pitchFamily="18" charset="0"/>
                <a:cs typeface="Times New Roman" pitchFamily="18" charset="0"/>
              </a:rPr>
              <a:t>tả </a:t>
            </a:r>
            <a:r>
              <a:rPr lang="en-US" b="1" dirty="0" smtClean="0">
                <a:solidFill>
                  <a:srgbClr val="FF0000"/>
                </a:solidFill>
                <a:latin typeface="Times New Roman" pitchFamily="18" charset="0"/>
                <a:cs typeface="Times New Roman" pitchFamily="18" charset="0"/>
              </a:rPr>
              <a:t>(</a:t>
            </a:r>
            <a:r>
              <a:rPr lang="en-US" b="1" dirty="0" err="1" smtClean="0">
                <a:solidFill>
                  <a:srgbClr val="FF0000"/>
                </a:solidFill>
                <a:latin typeface="Times New Roman" pitchFamily="18" charset="0"/>
                <a:cs typeface="Times New Roman" pitchFamily="18" charset="0"/>
              </a:rPr>
              <a:t>trình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bày</a:t>
            </a:r>
            <a:r>
              <a:rPr lang="en-US" b="1"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trên </a:t>
            </a:r>
            <a:r>
              <a:rPr lang="vi-VN" b="1" dirty="0">
                <a:solidFill>
                  <a:srgbClr val="FF0000"/>
                </a:solidFill>
                <a:latin typeface="Times New Roman" pitchFamily="18" charset="0"/>
                <a:cs typeface="Times New Roman" pitchFamily="18" charset="0"/>
              </a:rPr>
              <a:t>lược đồ đường đi của các cuộc phát kiến địa lí. </a:t>
            </a:r>
            <a:endParaRPr lang="en-US" b="1" dirty="0" smtClean="0">
              <a:solidFill>
                <a:srgbClr val="FF0000"/>
              </a:solidFill>
              <a:latin typeface="Times New Roman" pitchFamily="18" charset="0"/>
              <a:cs typeface="Times New Roman" pitchFamily="18" charset="0"/>
            </a:endParaRPr>
          </a:p>
          <a:p>
            <a:pPr marL="0" indent="0">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Sự </a:t>
            </a:r>
            <a:r>
              <a:rPr lang="vi-VN" b="1" dirty="0">
                <a:solidFill>
                  <a:srgbClr val="FF0000"/>
                </a:solidFill>
                <a:latin typeface="Times New Roman" pitchFamily="18" charset="0"/>
                <a:cs typeface="Times New Roman" pitchFamily="18" charset="0"/>
              </a:rPr>
              <a:t>kết nối đường biển giữa châu Á và châu Âu, giữa châu Âu và châu Mỹ liên quan cụ thể đến những cuộc phát kiến địa lí nào? Chuyến đi nào kết nối tất cả các châu lục lại với nhau?</a:t>
            </a: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442063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THẢO LUẬN NHÓM</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685800"/>
            <a:ext cx="9178636" cy="6324600"/>
          </a:xfrm>
        </p:spPr>
        <p:txBody>
          <a:bodyPr/>
          <a:lstStyle/>
          <a:p>
            <a:pPr marL="0" indent="0">
              <a:buNone/>
            </a:pPr>
            <a:r>
              <a:rPr lang="en-US" b="1" dirty="0" smtClean="0">
                <a:solidFill>
                  <a:srgbClr val="FF0000"/>
                </a:solidFill>
                <a:latin typeface="Times New Roman" pitchFamily="18" charset="0"/>
                <a:cs typeface="Times New Roman" pitchFamily="18" charset="0"/>
              </a:rPr>
              <a:t>1. </a:t>
            </a:r>
            <a:r>
              <a:rPr lang="vi-VN" b="1" dirty="0" smtClean="0">
                <a:solidFill>
                  <a:srgbClr val="FF0000"/>
                </a:solidFill>
                <a:latin typeface="Times New Roman" pitchFamily="18" charset="0"/>
                <a:cs typeface="Times New Roman" pitchFamily="18" charset="0"/>
              </a:rPr>
              <a:t>Miêu </a:t>
            </a:r>
            <a:r>
              <a:rPr lang="vi-VN" b="1" dirty="0">
                <a:solidFill>
                  <a:srgbClr val="FF0000"/>
                </a:solidFill>
                <a:latin typeface="Times New Roman" pitchFamily="18" charset="0"/>
                <a:cs typeface="Times New Roman" pitchFamily="18" charset="0"/>
              </a:rPr>
              <a:t>tả </a:t>
            </a:r>
            <a:r>
              <a:rPr lang="en-US" b="1" dirty="0" smtClean="0">
                <a:solidFill>
                  <a:srgbClr val="FF0000"/>
                </a:solidFill>
                <a:latin typeface="Times New Roman" pitchFamily="18" charset="0"/>
                <a:cs typeface="Times New Roman" pitchFamily="18" charset="0"/>
              </a:rPr>
              <a:t>(</a:t>
            </a:r>
            <a:r>
              <a:rPr lang="en-US" b="1" dirty="0" err="1" smtClean="0">
                <a:solidFill>
                  <a:srgbClr val="FF0000"/>
                </a:solidFill>
                <a:latin typeface="Times New Roman" pitchFamily="18" charset="0"/>
                <a:cs typeface="Times New Roman" pitchFamily="18" charset="0"/>
              </a:rPr>
              <a:t>trình</a:t>
            </a:r>
            <a:r>
              <a:rPr lang="en-US" b="1" dirty="0" smtClean="0">
                <a:solidFill>
                  <a:srgbClr val="FF0000"/>
                </a:solidFill>
                <a:latin typeface="Times New Roman" pitchFamily="18" charset="0"/>
                <a:cs typeface="Times New Roman" pitchFamily="18" charset="0"/>
              </a:rPr>
              <a:t> </a:t>
            </a:r>
            <a:r>
              <a:rPr lang="en-US" b="1" dirty="0" err="1" smtClean="0">
                <a:solidFill>
                  <a:srgbClr val="FF0000"/>
                </a:solidFill>
                <a:latin typeface="Times New Roman" pitchFamily="18" charset="0"/>
                <a:cs typeface="Times New Roman" pitchFamily="18" charset="0"/>
              </a:rPr>
              <a:t>bày</a:t>
            </a:r>
            <a:r>
              <a:rPr lang="en-US" b="1"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trên </a:t>
            </a:r>
            <a:r>
              <a:rPr lang="vi-VN" b="1" dirty="0">
                <a:solidFill>
                  <a:srgbClr val="FF0000"/>
                </a:solidFill>
                <a:latin typeface="Times New Roman" pitchFamily="18" charset="0"/>
                <a:cs typeface="Times New Roman" pitchFamily="18" charset="0"/>
              </a:rPr>
              <a:t>lược đồ đường đi của các cuộc phát kiến địa lí. </a:t>
            </a:r>
            <a:endParaRPr lang="en-US" b="1" dirty="0" smtClean="0">
              <a:solidFill>
                <a:srgbClr val="FF0000"/>
              </a:solidFill>
              <a:latin typeface="Times New Roman" pitchFamily="18" charset="0"/>
              <a:cs typeface="Times New Roman" pitchFamily="18" charset="0"/>
            </a:endParaRPr>
          </a:p>
          <a:p>
            <a:pPr marL="0" indent="0">
              <a:buNone/>
            </a:pPr>
            <a:endParaRPr lang="en-US"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169544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35036" y="2661062"/>
            <a:ext cx="2438400" cy="1560286"/>
          </a:xfrm>
          <a:prstGeom prst="ellipse">
            <a:avLst/>
          </a:prstGeom>
          <a:solidFill>
            <a:srgbClr val="00B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CÁC CUỘC PHÁT KIẾN </a:t>
            </a:r>
            <a:endParaRPr lang="en-US" sz="2400" b="1" dirty="0">
              <a:solidFill>
                <a:srgbClr val="FF0000"/>
              </a:solidFill>
              <a:latin typeface="Times New Roman" pitchFamily="18" charset="0"/>
              <a:cs typeface="Times New Roman" pitchFamily="18" charset="0"/>
            </a:endParaRPr>
          </a:p>
        </p:txBody>
      </p:sp>
      <p:sp>
        <p:nvSpPr>
          <p:cNvPr id="5" name="Trapezoid 4"/>
          <p:cNvSpPr/>
          <p:nvPr/>
        </p:nvSpPr>
        <p:spPr>
          <a:xfrm>
            <a:off x="34636" y="1884217"/>
            <a:ext cx="2743200" cy="515257"/>
          </a:xfrm>
          <a:prstGeom prst="trapezoi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B. </a:t>
            </a:r>
            <a:r>
              <a:rPr lang="en-US" sz="2400" b="1" dirty="0" err="1" smtClean="0">
                <a:latin typeface="Times New Roman" pitchFamily="18" charset="0"/>
                <a:cs typeface="Times New Roman" pitchFamily="18" charset="0"/>
              </a:rPr>
              <a:t>Đi</a:t>
            </a:r>
            <a:r>
              <a:rPr lang="en-US" sz="2400" b="1" dirty="0" smtClean="0">
                <a:latin typeface="Times New Roman" pitchFamily="18" charset="0"/>
                <a:cs typeface="Times New Roman" pitchFamily="18" charset="0"/>
              </a:rPr>
              <a:t>-a-</a:t>
            </a:r>
            <a:r>
              <a:rPr lang="en-US" sz="2400" b="1" dirty="0" err="1" smtClean="0">
                <a:latin typeface="Times New Roman" pitchFamily="18" charset="0"/>
                <a:cs typeface="Times New Roman" pitchFamily="18" charset="0"/>
              </a:rPr>
              <a:t>xơ</a:t>
            </a:r>
            <a:endParaRPr lang="en-US" sz="2400" b="1" dirty="0">
              <a:latin typeface="Times New Roman" pitchFamily="18" charset="0"/>
              <a:cs typeface="Times New Roman" pitchFamily="18" charset="0"/>
            </a:endParaRPr>
          </a:p>
        </p:txBody>
      </p:sp>
      <p:sp>
        <p:nvSpPr>
          <p:cNvPr id="6" name="Right Triangle 5"/>
          <p:cNvSpPr/>
          <p:nvPr/>
        </p:nvSpPr>
        <p:spPr>
          <a:xfrm>
            <a:off x="419100" y="121064"/>
            <a:ext cx="1714500" cy="1763154"/>
          </a:xfrm>
          <a:prstGeom prst="rtTriangl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1487</a:t>
            </a:r>
            <a:r>
              <a:rPr lang="en-US" sz="2400" b="1" dirty="0" smtClean="0">
                <a:latin typeface="Times New Roman" pitchFamily="18" charset="0"/>
                <a:cs typeface="Times New Roman" pitchFamily="18" charset="0"/>
              </a:rPr>
              <a:t>11</a:t>
            </a:r>
            <a:endParaRPr lang="en-US" sz="2400" b="1" dirty="0">
              <a:latin typeface="Times New Roman" pitchFamily="18" charset="0"/>
              <a:cs typeface="Times New Roman" pitchFamily="18" charset="0"/>
            </a:endParaRPr>
          </a:p>
        </p:txBody>
      </p:sp>
      <p:sp>
        <p:nvSpPr>
          <p:cNvPr id="7" name="Trapezoid 6"/>
          <p:cNvSpPr/>
          <p:nvPr/>
        </p:nvSpPr>
        <p:spPr>
          <a:xfrm>
            <a:off x="152400" y="5181600"/>
            <a:ext cx="2743200" cy="515257"/>
          </a:xfrm>
          <a:prstGeom prst="trapezoi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C. </a:t>
            </a:r>
            <a:r>
              <a:rPr lang="en-US" sz="2400" b="1" dirty="0" err="1" smtClean="0">
                <a:latin typeface="Times New Roman" pitchFamily="18" charset="0"/>
                <a:cs typeface="Times New Roman" pitchFamily="18" charset="0"/>
              </a:rPr>
              <a:t>Cô-lôm-bô</a:t>
            </a:r>
            <a:endParaRPr lang="en-US" sz="2400" b="1" dirty="0">
              <a:latin typeface="Times New Roman" pitchFamily="18" charset="0"/>
              <a:cs typeface="Times New Roman" pitchFamily="18" charset="0"/>
            </a:endParaRPr>
          </a:p>
        </p:txBody>
      </p:sp>
      <p:sp>
        <p:nvSpPr>
          <p:cNvPr id="8" name="Right Triangle 7"/>
          <p:cNvSpPr/>
          <p:nvPr/>
        </p:nvSpPr>
        <p:spPr>
          <a:xfrm>
            <a:off x="514350" y="3429000"/>
            <a:ext cx="1714500" cy="1753772"/>
          </a:xfrm>
          <a:prstGeom prst="rtTriangl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1492</a:t>
            </a:r>
            <a:r>
              <a:rPr lang="en-US" sz="2400" b="1" dirty="0" smtClean="0">
                <a:latin typeface="Times New Roman" pitchFamily="18" charset="0"/>
                <a:cs typeface="Times New Roman" pitchFamily="18" charset="0"/>
              </a:rPr>
              <a:t>11</a:t>
            </a:r>
            <a:endParaRPr lang="en-US" sz="2400" b="1" dirty="0">
              <a:latin typeface="Times New Roman" pitchFamily="18" charset="0"/>
              <a:cs typeface="Times New Roman" pitchFamily="18" charset="0"/>
            </a:endParaRPr>
          </a:p>
        </p:txBody>
      </p:sp>
      <p:sp>
        <p:nvSpPr>
          <p:cNvPr id="9" name="Right Triangle 8"/>
          <p:cNvSpPr/>
          <p:nvPr/>
        </p:nvSpPr>
        <p:spPr>
          <a:xfrm>
            <a:off x="6553200" y="121064"/>
            <a:ext cx="1714500" cy="1763154"/>
          </a:xfrm>
          <a:prstGeom prst="rtTriangl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1498</a:t>
            </a:r>
            <a:r>
              <a:rPr lang="en-US" sz="2400" b="1" dirty="0" smtClean="0">
                <a:latin typeface="Times New Roman" pitchFamily="18" charset="0"/>
                <a:cs typeface="Times New Roman" pitchFamily="18" charset="0"/>
              </a:rPr>
              <a:t>11</a:t>
            </a:r>
            <a:endParaRPr lang="en-US" sz="2400" b="1" dirty="0">
              <a:latin typeface="Times New Roman" pitchFamily="18" charset="0"/>
              <a:cs typeface="Times New Roman" pitchFamily="18" charset="0"/>
            </a:endParaRPr>
          </a:p>
        </p:txBody>
      </p:sp>
      <p:sp>
        <p:nvSpPr>
          <p:cNvPr id="10" name="Right Triangle 9"/>
          <p:cNvSpPr/>
          <p:nvPr/>
        </p:nvSpPr>
        <p:spPr>
          <a:xfrm>
            <a:off x="6553200" y="3429000"/>
            <a:ext cx="1714500" cy="2010228"/>
          </a:xfrm>
          <a:prstGeom prst="rtTriangl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itchFamily="18" charset="0"/>
                <a:cs typeface="Times New Roman" pitchFamily="18" charset="0"/>
              </a:rPr>
              <a:t>15191522</a:t>
            </a:r>
            <a:r>
              <a:rPr lang="en-US" sz="2400" b="1" dirty="0" smtClean="0">
                <a:latin typeface="Times New Roman" pitchFamily="18" charset="0"/>
                <a:cs typeface="Times New Roman" pitchFamily="18" charset="0"/>
              </a:rPr>
              <a:t>11</a:t>
            </a:r>
            <a:endParaRPr lang="en-US" sz="2400" b="1" dirty="0">
              <a:latin typeface="Times New Roman" pitchFamily="18" charset="0"/>
              <a:cs typeface="Times New Roman" pitchFamily="18" charset="0"/>
            </a:endParaRPr>
          </a:p>
        </p:txBody>
      </p:sp>
      <p:sp>
        <p:nvSpPr>
          <p:cNvPr id="11" name="Trapezoid 10"/>
          <p:cNvSpPr/>
          <p:nvPr/>
        </p:nvSpPr>
        <p:spPr>
          <a:xfrm>
            <a:off x="6248400" y="1884218"/>
            <a:ext cx="2743200" cy="515257"/>
          </a:xfrm>
          <a:prstGeom prst="trapezoi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V. </a:t>
            </a:r>
            <a:r>
              <a:rPr lang="en-US" sz="2400" b="1" dirty="0" err="1" smtClean="0">
                <a:latin typeface="Times New Roman" pitchFamily="18" charset="0"/>
                <a:cs typeface="Times New Roman" pitchFamily="18" charset="0"/>
              </a:rPr>
              <a:t>Ga</a:t>
            </a:r>
            <a:r>
              <a:rPr lang="en-US" sz="2400" b="1" dirty="0" smtClean="0">
                <a:latin typeface="Times New Roman" pitchFamily="18" charset="0"/>
                <a:cs typeface="Times New Roman" pitchFamily="18" charset="0"/>
              </a:rPr>
              <a:t>-ma</a:t>
            </a:r>
            <a:endParaRPr lang="en-US" sz="2400" b="1" dirty="0">
              <a:latin typeface="Times New Roman" pitchFamily="18" charset="0"/>
              <a:cs typeface="Times New Roman" pitchFamily="18" charset="0"/>
            </a:endParaRPr>
          </a:p>
        </p:txBody>
      </p:sp>
      <p:sp>
        <p:nvSpPr>
          <p:cNvPr id="12" name="Trapezoid 11"/>
          <p:cNvSpPr/>
          <p:nvPr/>
        </p:nvSpPr>
        <p:spPr>
          <a:xfrm>
            <a:off x="6227618" y="5439228"/>
            <a:ext cx="2743200" cy="515257"/>
          </a:xfrm>
          <a:prstGeom prst="trapezoid">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itchFamily="18" charset="0"/>
                <a:cs typeface="Times New Roman" pitchFamily="18" charset="0"/>
              </a:rPr>
              <a:t>Ma-</a:t>
            </a:r>
            <a:r>
              <a:rPr lang="en-US" sz="2400" b="1" dirty="0" err="1" smtClean="0">
                <a:latin typeface="Times New Roman" pitchFamily="18" charset="0"/>
                <a:cs typeface="Times New Roman" pitchFamily="18" charset="0"/>
              </a:rPr>
              <a:t>gien</a:t>
            </a:r>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lăng</a:t>
            </a:r>
            <a:endParaRPr lang="en-US" sz="2400" b="1" dirty="0">
              <a:latin typeface="Times New Roman" pitchFamily="18" charset="0"/>
              <a:cs typeface="Times New Roman" pitchFamily="18" charset="0"/>
            </a:endParaRPr>
          </a:p>
        </p:txBody>
      </p:sp>
      <p:cxnSp>
        <p:nvCxnSpPr>
          <p:cNvPr id="3" name="Straight Arrow Connector 2"/>
          <p:cNvCxnSpPr/>
          <p:nvPr/>
        </p:nvCxnSpPr>
        <p:spPr>
          <a:xfrm>
            <a:off x="5673436" y="3733800"/>
            <a:ext cx="661554" cy="165453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654385" y="2399475"/>
            <a:ext cx="1127415" cy="121709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264352" y="3807214"/>
            <a:ext cx="1026968" cy="137555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1955302" y="2366212"/>
            <a:ext cx="1279734" cy="12151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4" name="Picture 3" descr="Giải bài 2 Các cuộc phát kiến địa lí"/>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9677399" cy="6934200"/>
          </a:xfrm>
          <a:prstGeom prst="rect">
            <a:avLst/>
          </a:prstGeom>
          <a:noFill/>
          <a:ln>
            <a:noFill/>
          </a:ln>
        </p:spPr>
      </p:pic>
    </p:spTree>
    <p:extLst>
      <p:ext uri="{BB962C8B-B14F-4D97-AF65-F5344CB8AC3E}">
        <p14:creationId xmlns:p14="http://schemas.microsoft.com/office/powerpoint/2010/main" val="35048368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THẢO LUẬN NHÓM</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6927" y="609600"/>
            <a:ext cx="9178636" cy="6248400"/>
          </a:xfrm>
        </p:spPr>
        <p:txBody>
          <a:bodyPr>
            <a:normAutofit/>
          </a:bodyPr>
          <a:lstStyle/>
          <a:p>
            <a:pPr marL="0" indent="0">
              <a:buNone/>
            </a:pPr>
            <a:r>
              <a:rPr lang="en-US" b="1" dirty="0" smtClean="0">
                <a:solidFill>
                  <a:srgbClr val="FF0000"/>
                </a:solidFill>
                <a:latin typeface="Times New Roman" pitchFamily="18" charset="0"/>
                <a:cs typeface="Times New Roman" pitchFamily="18" charset="0"/>
              </a:rPr>
              <a:t>2. </a:t>
            </a:r>
            <a:r>
              <a:rPr lang="vi-VN" b="1" dirty="0" smtClean="0">
                <a:solidFill>
                  <a:srgbClr val="FF0000"/>
                </a:solidFill>
                <a:latin typeface="Times New Roman" pitchFamily="18" charset="0"/>
                <a:cs typeface="Times New Roman" pitchFamily="18" charset="0"/>
              </a:rPr>
              <a:t>Sự </a:t>
            </a:r>
            <a:r>
              <a:rPr lang="vi-VN" b="1" dirty="0">
                <a:solidFill>
                  <a:srgbClr val="FF0000"/>
                </a:solidFill>
                <a:latin typeface="Times New Roman" pitchFamily="18" charset="0"/>
                <a:cs typeface="Times New Roman" pitchFamily="18" charset="0"/>
              </a:rPr>
              <a:t>kết nối đường biển giữa châu Á và châu Âu, giữa châu Âu và châu Mỹ liên quan cụ thể đến những cuộc phát kiến địa lí nào? Chuyến đi nào kết nối tất cả các châu lục lại với nhau?</a:t>
            </a:r>
          </a:p>
          <a:p>
            <a:pPr marL="0" indent="0">
              <a:buNone/>
            </a:pP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Sự </a:t>
            </a:r>
            <a:r>
              <a:rPr lang="vi-VN" dirty="0">
                <a:solidFill>
                  <a:srgbClr val="0033CC"/>
                </a:solidFill>
                <a:latin typeface="Times New Roman" pitchFamily="18" charset="0"/>
                <a:cs typeface="Times New Roman" pitchFamily="18" charset="0"/>
              </a:rPr>
              <a:t>kết nối đường biển giữa châu Á và châu Âu, giữa châu Âu và châu Mỹ liên quan cụ thể đến những cuộc phát kiến địa </a:t>
            </a:r>
            <a:r>
              <a:rPr lang="vi-VN" dirty="0" smtClean="0">
                <a:solidFill>
                  <a:srgbClr val="0033CC"/>
                </a:solidFill>
                <a:latin typeface="Times New Roman" pitchFamily="18" charset="0"/>
                <a:cs typeface="Times New Roman" pitchFamily="18" charset="0"/>
              </a:rPr>
              <a:t>lí</a:t>
            </a:r>
            <a:r>
              <a:rPr lang="en-US" dirty="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của</a:t>
            </a:r>
            <a:r>
              <a:rPr lang="en-US" dirty="0" smtClean="0">
                <a:solidFill>
                  <a:srgbClr val="0033CC"/>
                </a:solidFill>
                <a:latin typeface="Times New Roman" pitchFamily="18" charset="0"/>
                <a:cs typeface="Times New Roman" pitchFamily="18" charset="0"/>
              </a:rPr>
              <a:t> V. </a:t>
            </a:r>
            <a:r>
              <a:rPr lang="en-US" dirty="0" err="1" smtClean="0">
                <a:solidFill>
                  <a:srgbClr val="0033CC"/>
                </a:solidFill>
                <a:latin typeface="Times New Roman" pitchFamily="18" charset="0"/>
                <a:cs typeface="Times New Roman" pitchFamily="18" charset="0"/>
              </a:rPr>
              <a:t>Ga</a:t>
            </a:r>
            <a:r>
              <a:rPr lang="en-US" dirty="0" smtClean="0">
                <a:solidFill>
                  <a:srgbClr val="0033CC"/>
                </a:solidFill>
                <a:latin typeface="Times New Roman" pitchFamily="18" charset="0"/>
                <a:cs typeface="Times New Roman" pitchFamily="18" charset="0"/>
              </a:rPr>
              <a:t>-ma </a:t>
            </a:r>
            <a:r>
              <a:rPr lang="en-US" dirty="0" err="1" smtClean="0">
                <a:solidFill>
                  <a:srgbClr val="0033CC"/>
                </a:solidFill>
                <a:latin typeface="Times New Roman" pitchFamily="18" charset="0"/>
                <a:cs typeface="Times New Roman" pitchFamily="18" charset="0"/>
              </a:rPr>
              <a:t>đến</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được</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Ấn</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Độ</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và</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của</a:t>
            </a:r>
            <a:r>
              <a:rPr lang="en-US" dirty="0" smtClean="0">
                <a:solidFill>
                  <a:srgbClr val="0033CC"/>
                </a:solidFill>
                <a:latin typeface="Times New Roman" pitchFamily="18" charset="0"/>
                <a:cs typeface="Times New Roman" pitchFamily="18" charset="0"/>
              </a:rPr>
              <a:t> C. </a:t>
            </a:r>
            <a:r>
              <a:rPr lang="en-US" dirty="0" err="1" smtClean="0">
                <a:solidFill>
                  <a:srgbClr val="0033CC"/>
                </a:solidFill>
                <a:latin typeface="Times New Roman" pitchFamily="18" charset="0"/>
                <a:cs typeface="Times New Roman" pitchFamily="18" charset="0"/>
              </a:rPr>
              <a:t>Cô-lôm-bô</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tìm</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ra</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châu</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Mĩ</a:t>
            </a:r>
            <a:r>
              <a:rPr lang="en-US" dirty="0" smtClean="0">
                <a:solidFill>
                  <a:srgbClr val="0033CC"/>
                </a:solidFill>
                <a:latin typeface="Times New Roman" pitchFamily="18" charset="0"/>
                <a:cs typeface="Times New Roman" pitchFamily="18" charset="0"/>
              </a:rPr>
              <a:t>.</a:t>
            </a:r>
          </a:p>
          <a:p>
            <a:pPr marL="0" indent="0">
              <a:buNone/>
            </a:pPr>
            <a:r>
              <a:rPr lang="en-US" dirty="0" smtClean="0">
                <a:solidFill>
                  <a:srgbClr val="0033CC"/>
                </a:solidFill>
                <a:latin typeface="Times New Roman" pitchFamily="18" charset="0"/>
                <a:cs typeface="Times New Roman" pitchFamily="18" charset="0"/>
              </a:rPr>
              <a:t>- </a:t>
            </a:r>
            <a:r>
              <a:rPr lang="vi-VN" dirty="0">
                <a:solidFill>
                  <a:srgbClr val="0033CC"/>
                </a:solidFill>
                <a:latin typeface="Times New Roman" pitchFamily="18" charset="0"/>
                <a:cs typeface="Times New Roman" pitchFamily="18" charset="0"/>
              </a:rPr>
              <a:t>Chuyến </a:t>
            </a:r>
            <a:r>
              <a:rPr lang="vi-VN" dirty="0" smtClean="0">
                <a:solidFill>
                  <a:srgbClr val="0033CC"/>
                </a:solidFill>
                <a:latin typeface="Times New Roman" pitchFamily="18" charset="0"/>
                <a:cs typeface="Times New Roman" pitchFamily="18" charset="0"/>
              </a:rPr>
              <a:t>đi </a:t>
            </a:r>
            <a:r>
              <a:rPr lang="en-US" dirty="0" err="1" smtClean="0">
                <a:solidFill>
                  <a:srgbClr val="0033CC"/>
                </a:solidFill>
                <a:latin typeface="Times New Roman" pitchFamily="18" charset="0"/>
                <a:cs typeface="Times New Roman" pitchFamily="18" charset="0"/>
              </a:rPr>
              <a:t>vòng</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quanh</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Trái</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đất</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bằng</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đường</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biển</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của</a:t>
            </a:r>
            <a:r>
              <a:rPr lang="en-US" dirty="0" smtClean="0">
                <a:solidFill>
                  <a:srgbClr val="0033CC"/>
                </a:solidFill>
                <a:latin typeface="Times New Roman" pitchFamily="18" charset="0"/>
                <a:cs typeface="Times New Roman" pitchFamily="18" charset="0"/>
              </a:rPr>
              <a:t> Ma-</a:t>
            </a:r>
            <a:r>
              <a:rPr lang="en-US" dirty="0" err="1" smtClean="0">
                <a:solidFill>
                  <a:srgbClr val="0033CC"/>
                </a:solidFill>
                <a:latin typeface="Times New Roman" pitchFamily="18" charset="0"/>
                <a:cs typeface="Times New Roman" pitchFamily="18" charset="0"/>
              </a:rPr>
              <a:t>gien</a:t>
            </a:r>
            <a:r>
              <a:rPr lang="en-US" dirty="0" smtClean="0">
                <a:solidFill>
                  <a:srgbClr val="0033CC"/>
                </a:solidFill>
                <a:latin typeface="Times New Roman" pitchFamily="18" charset="0"/>
                <a:cs typeface="Times New Roman" pitchFamily="18" charset="0"/>
              </a:rPr>
              <a:t>-</a:t>
            </a:r>
            <a:r>
              <a:rPr lang="en-US" dirty="0" err="1" smtClean="0">
                <a:solidFill>
                  <a:srgbClr val="0033CC"/>
                </a:solidFill>
                <a:latin typeface="Times New Roman" pitchFamily="18" charset="0"/>
                <a:cs typeface="Times New Roman" pitchFamily="18" charset="0"/>
              </a:rPr>
              <a:t>lăng</a:t>
            </a:r>
            <a:r>
              <a:rPr lang="en-US" dirty="0" smtClean="0">
                <a:solidFill>
                  <a:srgbClr val="0033CC"/>
                </a:solidFill>
                <a:latin typeface="Times New Roman" pitchFamily="18" charset="0"/>
                <a:cs typeface="Times New Roman" pitchFamily="18" charset="0"/>
              </a:rPr>
              <a:t> </a:t>
            </a:r>
            <a:r>
              <a:rPr lang="en-US" dirty="0" err="1" smtClean="0">
                <a:solidFill>
                  <a:srgbClr val="0033CC"/>
                </a:solidFill>
                <a:latin typeface="Times New Roman" pitchFamily="18" charset="0"/>
                <a:cs typeface="Times New Roman" pitchFamily="18" charset="0"/>
              </a:rPr>
              <a:t>đã</a:t>
            </a:r>
            <a:r>
              <a:rPr lang="en-US" dirty="0" smtClean="0">
                <a:solidFill>
                  <a:srgbClr val="0033CC"/>
                </a:solidFill>
                <a:latin typeface="Times New Roman" pitchFamily="18" charset="0"/>
                <a:cs typeface="Times New Roman" pitchFamily="18" charset="0"/>
              </a:rPr>
              <a:t> </a:t>
            </a:r>
            <a:r>
              <a:rPr lang="vi-VN" dirty="0" smtClean="0">
                <a:solidFill>
                  <a:srgbClr val="0033CC"/>
                </a:solidFill>
                <a:latin typeface="Times New Roman" pitchFamily="18" charset="0"/>
                <a:cs typeface="Times New Roman" pitchFamily="18" charset="0"/>
              </a:rPr>
              <a:t>kết </a:t>
            </a:r>
            <a:r>
              <a:rPr lang="vi-VN" dirty="0">
                <a:solidFill>
                  <a:srgbClr val="0033CC"/>
                </a:solidFill>
                <a:latin typeface="Times New Roman" pitchFamily="18" charset="0"/>
                <a:cs typeface="Times New Roman" pitchFamily="18" charset="0"/>
              </a:rPr>
              <a:t>nối tất cả các châu lục lại với </a:t>
            </a:r>
            <a:r>
              <a:rPr lang="vi-VN" dirty="0" smtClean="0">
                <a:solidFill>
                  <a:srgbClr val="0033CC"/>
                </a:solidFill>
                <a:latin typeface="Times New Roman" pitchFamily="18" charset="0"/>
                <a:cs typeface="Times New Roman" pitchFamily="18" charset="0"/>
              </a:rPr>
              <a:t>nhau</a:t>
            </a:r>
            <a:r>
              <a:rPr lang="en-US" dirty="0" smtClean="0">
                <a:solidFill>
                  <a:srgbClr val="0033CC"/>
                </a:solidFill>
                <a:latin typeface="Times New Roman" pitchFamily="18" charset="0"/>
                <a:cs typeface="Times New Roman" pitchFamily="18" charset="0"/>
              </a:rPr>
              <a:t> .</a:t>
            </a:r>
            <a:endParaRPr lang="vi-VN" dirty="0">
              <a:solidFill>
                <a:srgbClr val="0033CC"/>
              </a:solidFill>
              <a:latin typeface="Times New Roman" pitchFamily="18" charset="0"/>
              <a:cs typeface="Times New Roman" pitchFamily="18" charset="0"/>
            </a:endParaRPr>
          </a:p>
          <a:p>
            <a:pPr marL="0" indent="0">
              <a:buNone/>
            </a:pPr>
            <a:endParaRPr lang="en-US"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6049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762000"/>
          </a:xfrm>
        </p:spPr>
        <p:txBody>
          <a:bodyPr>
            <a:normAutofit fontScale="90000"/>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4000" b="1" dirty="0" smtClean="0">
                <a:solidFill>
                  <a:srgbClr val="FF0000"/>
                </a:solidFill>
                <a:latin typeface="Times New Roman" pitchFamily="18" charset="0"/>
                <a:cs typeface="Times New Roman" pitchFamily="18" charset="0"/>
              </a:rPr>
              <a:t>BÀI </a:t>
            </a:r>
            <a:r>
              <a:rPr lang="en-US" sz="4000" b="1" dirty="0">
                <a:solidFill>
                  <a:srgbClr val="FF0000"/>
                </a:solidFill>
                <a:latin typeface="Times New Roman" pitchFamily="18" charset="0"/>
                <a:cs typeface="Times New Roman" pitchFamily="18" charset="0"/>
              </a:rPr>
              <a:t>2. CÁC CUỘC PHÁT KIẾN ĐỊA LÍ</a:t>
            </a:r>
            <a:br>
              <a:rPr lang="en-US"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685800"/>
            <a:ext cx="9144000" cy="6324600"/>
          </a:xfrm>
        </p:spPr>
        <p:txBody>
          <a:bodyPr>
            <a:normAutofit/>
          </a:bodyPr>
          <a:lstStyle/>
          <a:p>
            <a:pPr marL="0" indent="0">
              <a:buNone/>
            </a:pPr>
            <a:r>
              <a:rPr lang="en-US" b="1" dirty="0" smtClean="0">
                <a:solidFill>
                  <a:srgbClr val="0033CC"/>
                </a:solidFill>
                <a:latin typeface="Times New Roman" pitchFamily="18" charset="0"/>
                <a:cs typeface="Times New Roman" pitchFamily="18" charset="0"/>
              </a:rPr>
              <a:t>1. </a:t>
            </a:r>
            <a:r>
              <a:rPr lang="vi-VN" b="1" dirty="0" smtClean="0">
                <a:solidFill>
                  <a:srgbClr val="0033CC"/>
                </a:solidFill>
                <a:latin typeface="Times New Roman" pitchFamily="18" charset="0"/>
                <a:cs typeface="Times New Roman" pitchFamily="18" charset="0"/>
              </a:rPr>
              <a:t>Hành </a:t>
            </a:r>
            <a:r>
              <a:rPr lang="vi-VN" b="1" dirty="0">
                <a:solidFill>
                  <a:srgbClr val="0033CC"/>
                </a:solidFill>
                <a:latin typeface="Times New Roman" pitchFamily="18" charset="0"/>
                <a:cs typeface="Times New Roman" pitchFamily="18" charset="0"/>
              </a:rPr>
              <a:t>trình của một số cuộc phát kiến địa </a:t>
            </a:r>
            <a:r>
              <a:rPr lang="vi-VN" b="1" dirty="0" smtClean="0">
                <a:solidFill>
                  <a:srgbClr val="0033CC"/>
                </a:solidFill>
                <a:latin typeface="Times New Roman" pitchFamily="18" charset="0"/>
                <a:cs typeface="Times New Roman" pitchFamily="18" charset="0"/>
              </a:rPr>
              <a:t>lí</a:t>
            </a:r>
            <a:endParaRPr lang="en-US" b="1" dirty="0" smtClean="0">
              <a:solidFill>
                <a:srgbClr val="0033CC"/>
              </a:solidFill>
              <a:latin typeface="Times New Roman" pitchFamily="18" charset="0"/>
              <a:cs typeface="Times New Roman" pitchFamily="18" charset="0"/>
            </a:endParaRPr>
          </a:p>
          <a:p>
            <a:pPr marL="0" indent="0">
              <a:buNone/>
            </a:pPr>
            <a:r>
              <a:rPr lang="vi-VN" sz="3600" dirty="0">
                <a:solidFill>
                  <a:srgbClr val="0033CC"/>
                </a:solidFill>
                <a:latin typeface="Times New Roman" pitchFamily="18" charset="0"/>
                <a:cs typeface="Times New Roman" pitchFamily="18" charset="0"/>
              </a:rPr>
              <a:t>+ Năm 1487, Đi-a-xơ đi từ Bồ Đào Nha xuống điểm cực Nam của châu </a:t>
            </a:r>
            <a:r>
              <a:rPr lang="vi-VN" sz="3600" dirty="0" smtClean="0">
                <a:solidFill>
                  <a:srgbClr val="0033CC"/>
                </a:solidFill>
                <a:latin typeface="Times New Roman" pitchFamily="18" charset="0"/>
                <a:cs typeface="Times New Roman" pitchFamily="18" charset="0"/>
              </a:rPr>
              <a:t>Phi</a:t>
            </a:r>
            <a:r>
              <a:rPr lang="en-US" sz="3600" dirty="0">
                <a:solidFill>
                  <a:srgbClr val="0033CC"/>
                </a:solidFill>
                <a:latin typeface="Times New Roman" pitchFamily="18" charset="0"/>
                <a:cs typeface="Times New Roman" pitchFamily="18" charset="0"/>
              </a:rPr>
              <a:t>.</a:t>
            </a:r>
            <a:endParaRPr lang="vi-VN" sz="3600" dirty="0">
              <a:solidFill>
                <a:srgbClr val="0033CC"/>
              </a:solidFill>
              <a:latin typeface="Times New Roman" pitchFamily="18" charset="0"/>
              <a:cs typeface="Times New Roman" pitchFamily="18" charset="0"/>
            </a:endParaRPr>
          </a:p>
          <a:p>
            <a:pPr marL="0" indent="0">
              <a:buNone/>
            </a:pPr>
            <a:r>
              <a:rPr lang="vi-VN" sz="3600" dirty="0">
                <a:solidFill>
                  <a:srgbClr val="0033CC"/>
                </a:solidFill>
                <a:latin typeface="Times New Roman" pitchFamily="18" charset="0"/>
                <a:cs typeface="Times New Roman" pitchFamily="18" charset="0"/>
              </a:rPr>
              <a:t>+ Năm 1492, </a:t>
            </a:r>
            <a:r>
              <a:rPr lang="vi-VN" sz="3600" dirty="0" smtClean="0">
                <a:solidFill>
                  <a:srgbClr val="0033CC"/>
                </a:solidFill>
                <a:latin typeface="Times New Roman" pitchFamily="18" charset="0"/>
                <a:cs typeface="Times New Roman" pitchFamily="18" charset="0"/>
              </a:rPr>
              <a:t>Cô-lôm-bô </a:t>
            </a:r>
            <a:r>
              <a:rPr lang="vi-VN" sz="3600" dirty="0">
                <a:solidFill>
                  <a:srgbClr val="0033CC"/>
                </a:solidFill>
                <a:latin typeface="Times New Roman" pitchFamily="18" charset="0"/>
                <a:cs typeface="Times New Roman" pitchFamily="18" charset="0"/>
              </a:rPr>
              <a:t>từ Tây Ban Nha </a:t>
            </a:r>
            <a:r>
              <a:rPr lang="vi-VN"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đến</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được</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châu</a:t>
            </a:r>
            <a:r>
              <a:rPr lang="en-US" sz="3600" dirty="0" smtClean="0">
                <a:solidFill>
                  <a:srgbClr val="0033CC"/>
                </a:solidFill>
                <a:latin typeface="Times New Roman" pitchFamily="18" charset="0"/>
                <a:cs typeface="Times New Roman" pitchFamily="18" charset="0"/>
              </a:rPr>
              <a:t> </a:t>
            </a:r>
            <a:r>
              <a:rPr lang="en-US" sz="3600" dirty="0" err="1" smtClean="0">
                <a:solidFill>
                  <a:srgbClr val="0033CC"/>
                </a:solidFill>
                <a:latin typeface="Times New Roman" pitchFamily="18" charset="0"/>
                <a:cs typeface="Times New Roman" pitchFamily="18" charset="0"/>
              </a:rPr>
              <a:t>Mĩ</a:t>
            </a:r>
            <a:r>
              <a:rPr lang="en-US" sz="3600" dirty="0" smtClean="0">
                <a:solidFill>
                  <a:srgbClr val="0033CC"/>
                </a:solidFill>
                <a:latin typeface="Times New Roman" pitchFamily="18" charset="0"/>
                <a:cs typeface="Times New Roman" pitchFamily="18" charset="0"/>
              </a:rPr>
              <a:t> </a:t>
            </a:r>
            <a:r>
              <a:rPr lang="vi-VN" sz="3600" dirty="0" smtClean="0">
                <a:solidFill>
                  <a:srgbClr val="0033CC"/>
                </a:solidFill>
                <a:latin typeface="Times New Roman" pitchFamily="18" charset="0"/>
                <a:cs typeface="Times New Roman" pitchFamily="18" charset="0"/>
              </a:rPr>
              <a:t>và </a:t>
            </a:r>
            <a:r>
              <a:rPr lang="vi-VN" sz="3600" dirty="0">
                <a:solidFill>
                  <a:srgbClr val="0033CC"/>
                </a:solidFill>
                <a:latin typeface="Times New Roman" pitchFamily="18" charset="0"/>
                <a:cs typeface="Times New Roman" pitchFamily="18" charset="0"/>
              </a:rPr>
              <a:t>nhầm tưởng đây là Ấn Độ.</a:t>
            </a:r>
          </a:p>
          <a:p>
            <a:pPr marL="0" indent="0">
              <a:buNone/>
            </a:pPr>
            <a:r>
              <a:rPr lang="vi-VN" sz="3600" dirty="0">
                <a:solidFill>
                  <a:srgbClr val="0033CC"/>
                </a:solidFill>
                <a:latin typeface="Times New Roman" pitchFamily="18" charset="0"/>
                <a:cs typeface="Times New Roman" pitchFamily="18" charset="0"/>
              </a:rPr>
              <a:t>+ Năm 1498, Ga-ma đã từ Bồ Đào Nha qua điểm cực nam của châu </a:t>
            </a:r>
            <a:r>
              <a:rPr lang="vi-VN" sz="3600" dirty="0" smtClean="0">
                <a:solidFill>
                  <a:srgbClr val="0033CC"/>
                </a:solidFill>
                <a:latin typeface="Times New Roman" pitchFamily="18" charset="0"/>
                <a:cs typeface="Times New Roman" pitchFamily="18" charset="0"/>
              </a:rPr>
              <a:t>Phi </a:t>
            </a:r>
            <a:r>
              <a:rPr lang="vi-VN" sz="3600" dirty="0">
                <a:solidFill>
                  <a:srgbClr val="0033CC"/>
                </a:solidFill>
                <a:latin typeface="Times New Roman" pitchFamily="18" charset="0"/>
                <a:cs typeface="Times New Roman" pitchFamily="18" charset="0"/>
              </a:rPr>
              <a:t>và tới Ấn Độ.</a:t>
            </a:r>
          </a:p>
          <a:p>
            <a:pPr marL="0" indent="0">
              <a:buNone/>
            </a:pPr>
            <a:r>
              <a:rPr lang="vi-VN" sz="3600" dirty="0">
                <a:solidFill>
                  <a:srgbClr val="0033CC"/>
                </a:solidFill>
                <a:latin typeface="Times New Roman" pitchFamily="18" charset="0"/>
                <a:cs typeface="Times New Roman" pitchFamily="18" charset="0"/>
              </a:rPr>
              <a:t>+ Năm 1519, Ma-gien-lăng lần đầu tiên  đi vòng quanh thế giới bằng đường biển.</a:t>
            </a:r>
            <a:endParaRPr lang="en-US" sz="3600" dirty="0" smtClean="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99187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762000"/>
          </a:xfrm>
        </p:spPr>
        <p:txBody>
          <a:bodyPr>
            <a:normAutofit fontScale="90000"/>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4000" b="1" dirty="0" smtClean="0">
                <a:solidFill>
                  <a:srgbClr val="FF0000"/>
                </a:solidFill>
                <a:latin typeface="Times New Roman" pitchFamily="18" charset="0"/>
                <a:cs typeface="Times New Roman" pitchFamily="18" charset="0"/>
              </a:rPr>
              <a:t>BÀI </a:t>
            </a:r>
            <a:r>
              <a:rPr lang="en-US" sz="4000" b="1" dirty="0">
                <a:solidFill>
                  <a:srgbClr val="FF0000"/>
                </a:solidFill>
                <a:latin typeface="Times New Roman" pitchFamily="18" charset="0"/>
                <a:cs typeface="Times New Roman" pitchFamily="18" charset="0"/>
              </a:rPr>
              <a:t>2. CÁC CUỘC PHÁT KIẾN ĐỊA LÍ</a:t>
            </a:r>
            <a:br>
              <a:rPr lang="en-US"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533400"/>
            <a:ext cx="9144000" cy="4983163"/>
          </a:xfrm>
        </p:spPr>
        <p:txBody>
          <a:bodyPr>
            <a:normAutofit/>
          </a:bodyPr>
          <a:lstStyle/>
          <a:p>
            <a:pPr marL="0" indent="0">
              <a:buNone/>
            </a:pPr>
            <a:r>
              <a:rPr lang="en-US" b="1" dirty="0" smtClean="0">
                <a:solidFill>
                  <a:srgbClr val="0033CC"/>
                </a:solidFill>
                <a:latin typeface="Times New Roman" pitchFamily="18" charset="0"/>
                <a:cs typeface="Times New Roman" pitchFamily="18" charset="0"/>
              </a:rPr>
              <a:t>1. </a:t>
            </a:r>
            <a:r>
              <a:rPr lang="vi-VN" b="1" dirty="0" smtClean="0">
                <a:solidFill>
                  <a:srgbClr val="0033CC"/>
                </a:solidFill>
                <a:latin typeface="Times New Roman" pitchFamily="18" charset="0"/>
                <a:cs typeface="Times New Roman" pitchFamily="18" charset="0"/>
              </a:rPr>
              <a:t>Hành </a:t>
            </a:r>
            <a:r>
              <a:rPr lang="vi-VN" b="1" dirty="0">
                <a:solidFill>
                  <a:srgbClr val="0033CC"/>
                </a:solidFill>
                <a:latin typeface="Times New Roman" pitchFamily="18" charset="0"/>
                <a:cs typeface="Times New Roman" pitchFamily="18" charset="0"/>
              </a:rPr>
              <a:t>trình của một số cuộc phát kiến địa </a:t>
            </a:r>
            <a:r>
              <a:rPr lang="vi-VN" b="1" dirty="0" smtClean="0">
                <a:solidFill>
                  <a:srgbClr val="0033CC"/>
                </a:solidFill>
                <a:latin typeface="Times New Roman" pitchFamily="18" charset="0"/>
                <a:cs typeface="Times New Roman" pitchFamily="18" charset="0"/>
              </a:rPr>
              <a:t>lí</a:t>
            </a:r>
            <a:endParaRPr lang="en-US" b="1" dirty="0" smtClean="0">
              <a:solidFill>
                <a:srgbClr val="0033CC"/>
              </a:solidFill>
              <a:latin typeface="Times New Roman" pitchFamily="18" charset="0"/>
              <a:cs typeface="Times New Roman" pitchFamily="18" charset="0"/>
            </a:endParaRPr>
          </a:p>
          <a:p>
            <a:pPr marL="0" indent="0">
              <a:buNone/>
            </a:pPr>
            <a:r>
              <a:rPr lang="vi-VN" b="1" dirty="0">
                <a:solidFill>
                  <a:srgbClr val="0033CC"/>
                </a:solidFill>
                <a:latin typeface="Times New Roman" pitchFamily="18" charset="0"/>
                <a:cs typeface="Times New Roman" pitchFamily="18" charset="0"/>
              </a:rPr>
              <a:t>2. Hệ quả của các cuộc phát kiến địa lí</a:t>
            </a:r>
            <a:endParaRPr lang="en-US"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05689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THẢO LUẬN NHÓM</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1752600"/>
          </a:xfrm>
        </p:spPr>
        <p:txBody>
          <a:bodyPr/>
          <a:lstStyle/>
          <a:p>
            <a:pPr marL="0" indent="0" algn="ctr">
              <a:buNone/>
            </a:pPr>
            <a:r>
              <a:rPr lang="vi-VN" sz="4000" b="1" dirty="0" smtClean="0">
                <a:solidFill>
                  <a:srgbClr val="FF0000"/>
                </a:solidFill>
                <a:latin typeface="Times New Roman" pitchFamily="18" charset="0"/>
                <a:cs typeface="Times New Roman" pitchFamily="18" charset="0"/>
              </a:rPr>
              <a:t>Em </a:t>
            </a:r>
            <a:r>
              <a:rPr lang="vi-VN" sz="4000" b="1" dirty="0">
                <a:solidFill>
                  <a:srgbClr val="FF0000"/>
                </a:solidFill>
                <a:latin typeface="Times New Roman" pitchFamily="18" charset="0"/>
                <a:cs typeface="Times New Roman" pitchFamily="18" charset="0"/>
              </a:rPr>
              <a:t>hãy trình bày hệ </a:t>
            </a:r>
            <a:r>
              <a:rPr lang="vi-VN" sz="4000" b="1" dirty="0" smtClean="0">
                <a:solidFill>
                  <a:srgbClr val="FF0000"/>
                </a:solidFill>
                <a:latin typeface="Times New Roman" pitchFamily="18" charset="0"/>
                <a:cs typeface="Times New Roman" pitchFamily="18" charset="0"/>
              </a:rPr>
              <a:t>quả</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tích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cực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tiêu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cực</a:t>
            </a:r>
            <a:r>
              <a:rPr lang="en-US" sz="4000" b="1" dirty="0" smtClean="0">
                <a:solidFill>
                  <a:srgbClr val="FF0000"/>
                </a:solidFill>
                <a:latin typeface="Times New Roman" pitchFamily="18" charset="0"/>
                <a:cs typeface="Times New Roman" pitchFamily="18" charset="0"/>
              </a:rPr>
              <a:t>)</a:t>
            </a:r>
            <a:r>
              <a:rPr lang="vi-VN" sz="4000" b="1" dirty="0" smtClean="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của các cuộc phát kiến địa lí.</a:t>
            </a:r>
            <a:endParaRPr lang="en-US" sz="40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73908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3647" y="685578"/>
            <a:ext cx="1996059" cy="523220"/>
          </a:xfrm>
          <a:prstGeom prst="rect">
            <a:avLst/>
          </a:prstGeom>
          <a:solidFill>
            <a:schemeClr val="accent6">
              <a:lumMod val="20000"/>
              <a:lumOff val="80000"/>
            </a:schemeClr>
          </a:solidFill>
          <a:ln w="38100">
            <a:solidFill>
              <a:srgbClr val="7030A0"/>
            </a:solidFill>
          </a:ln>
        </p:spPr>
        <p:txBody>
          <a:bodyPr wrap="none" rtlCol="0">
            <a:spAutoFit/>
          </a:bodyPr>
          <a:lstStyle/>
          <a:p>
            <a:r>
              <a:rPr lang="en-US" sz="2800" b="1" dirty="0" smtClean="0">
                <a:solidFill>
                  <a:srgbClr val="FF0000"/>
                </a:solidFill>
                <a:latin typeface="Times New Roman" pitchFamily="18" charset="0"/>
                <a:cs typeface="Times New Roman" pitchFamily="18" charset="0"/>
              </a:rPr>
              <a:t>TÍCH CỰC</a:t>
            </a:r>
          </a:p>
        </p:txBody>
      </p:sp>
      <p:sp>
        <p:nvSpPr>
          <p:cNvPr id="6" name="TextBox 5"/>
          <p:cNvSpPr txBox="1"/>
          <p:nvPr/>
        </p:nvSpPr>
        <p:spPr>
          <a:xfrm>
            <a:off x="5638800" y="685578"/>
            <a:ext cx="1955985" cy="523220"/>
          </a:xfrm>
          <a:prstGeom prst="rect">
            <a:avLst/>
          </a:prstGeom>
          <a:solidFill>
            <a:schemeClr val="accent5">
              <a:lumMod val="20000"/>
              <a:lumOff val="80000"/>
            </a:schemeClr>
          </a:solidFill>
          <a:ln w="38100">
            <a:solidFill>
              <a:srgbClr val="7030A0"/>
            </a:solidFill>
          </a:ln>
        </p:spPr>
        <p:txBody>
          <a:bodyPr wrap="none" rtlCol="0">
            <a:spAutoFit/>
          </a:bodyPr>
          <a:lstStyle/>
          <a:p>
            <a:r>
              <a:rPr lang="en-US" sz="2800" b="1" dirty="0" smtClean="0">
                <a:solidFill>
                  <a:srgbClr val="FF0000"/>
                </a:solidFill>
                <a:latin typeface="Times New Roman" pitchFamily="18" charset="0"/>
                <a:cs typeface="Times New Roman" pitchFamily="18" charset="0"/>
              </a:rPr>
              <a:t>TIÊU CỰC</a:t>
            </a:r>
          </a:p>
        </p:txBody>
      </p:sp>
      <p:sp>
        <p:nvSpPr>
          <p:cNvPr id="7" name="TextBox 6"/>
          <p:cNvSpPr txBox="1"/>
          <p:nvPr/>
        </p:nvSpPr>
        <p:spPr>
          <a:xfrm>
            <a:off x="86888" y="1371600"/>
            <a:ext cx="4145676" cy="2246769"/>
          </a:xfrm>
          <a:prstGeom prst="rect">
            <a:avLst/>
          </a:prstGeom>
          <a:solidFill>
            <a:schemeClr val="accent6">
              <a:lumMod val="20000"/>
              <a:lumOff val="80000"/>
            </a:schemeClr>
          </a:solidFill>
          <a:ln w="38100">
            <a:solidFill>
              <a:srgbClr val="7030A0"/>
            </a:solidFill>
          </a:ln>
        </p:spPr>
        <p:txBody>
          <a:bodyPr wrap="square" rtlCol="0">
            <a:spAutoFit/>
          </a:bodyPr>
          <a:lstStyle/>
          <a:p>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Đem</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lại</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cho</a:t>
            </a:r>
            <a:r>
              <a:rPr lang="en-US" sz="2800" dirty="0">
                <a:solidFill>
                  <a:srgbClr val="0033CC"/>
                </a:solidFill>
                <a:latin typeface="Times New Roman" pitchFamily="18" charset="0"/>
                <a:cs typeface="Times New Roman" pitchFamily="18" charset="0"/>
              </a:rPr>
              <a:t> con </a:t>
            </a:r>
            <a:r>
              <a:rPr lang="en-US" sz="2800" dirty="0" err="1">
                <a:solidFill>
                  <a:srgbClr val="0033CC"/>
                </a:solidFill>
                <a:latin typeface="Times New Roman" pitchFamily="18" charset="0"/>
                <a:cs typeface="Times New Roman" pitchFamily="18" charset="0"/>
              </a:rPr>
              <a:t>người</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những</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hiểu</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biết</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về</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Trái</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Đất</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hình</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cầu</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về</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những</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vùng</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đất</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mới</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tuyến</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đường</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mới</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dân</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tộc</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mới</a:t>
            </a:r>
            <a:r>
              <a:rPr lang="en-US" sz="2800" dirty="0">
                <a:solidFill>
                  <a:srgbClr val="0033CC"/>
                </a:solidFill>
                <a:latin typeface="Times New Roman" pitchFamily="18" charset="0"/>
                <a:cs typeface="Times New Roman" pitchFamily="18" charset="0"/>
              </a:rPr>
              <a:t>,...</a:t>
            </a:r>
          </a:p>
        </p:txBody>
      </p:sp>
      <p:sp>
        <p:nvSpPr>
          <p:cNvPr id="8" name="TextBox 7"/>
          <p:cNvSpPr txBox="1"/>
          <p:nvPr/>
        </p:nvSpPr>
        <p:spPr>
          <a:xfrm>
            <a:off x="73033" y="3618369"/>
            <a:ext cx="4145676" cy="1815882"/>
          </a:xfrm>
          <a:prstGeom prst="rect">
            <a:avLst/>
          </a:prstGeom>
          <a:solidFill>
            <a:schemeClr val="accent6">
              <a:lumMod val="20000"/>
              <a:lumOff val="80000"/>
            </a:schemeClr>
          </a:solidFill>
          <a:ln w="38100">
            <a:solidFill>
              <a:srgbClr val="7030A0"/>
            </a:solidFill>
          </a:ln>
        </p:spPr>
        <p:txBody>
          <a:bodyPr wrap="square" rtlCol="0">
            <a:spAutoFit/>
          </a:bodyPr>
          <a:lstStyle/>
          <a:p>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Thúc</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đẩy</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sự</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trao</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đổi</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kinh</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tế</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văn</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hoá</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giữa</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các</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châu</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lục</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hàng</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hoá</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cây</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trồng</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ngôn</a:t>
            </a:r>
            <a:r>
              <a:rPr lang="en-US" sz="2800" dirty="0">
                <a:solidFill>
                  <a:srgbClr val="0033CC"/>
                </a:solidFill>
                <a:latin typeface="Times New Roman" pitchFamily="18" charset="0"/>
                <a:cs typeface="Times New Roman" pitchFamily="18" charset="0"/>
              </a:rPr>
              <a:t> </a:t>
            </a:r>
            <a:r>
              <a:rPr lang="en-US" sz="2800" dirty="0" err="1">
                <a:solidFill>
                  <a:srgbClr val="0033CC"/>
                </a:solidFill>
                <a:latin typeface="Times New Roman" pitchFamily="18" charset="0"/>
                <a:cs typeface="Times New Roman" pitchFamily="18" charset="0"/>
              </a:rPr>
              <a:t>ngữ</a:t>
            </a:r>
            <a:r>
              <a:rPr lang="en-US" sz="2800" dirty="0">
                <a:solidFill>
                  <a:srgbClr val="0033CC"/>
                </a:solidFill>
                <a:latin typeface="Times New Roman" pitchFamily="18" charset="0"/>
                <a:cs typeface="Times New Roman" pitchFamily="18" charset="0"/>
              </a:rPr>
              <a:t>,...)</a:t>
            </a:r>
          </a:p>
        </p:txBody>
      </p:sp>
      <p:sp>
        <p:nvSpPr>
          <p:cNvPr id="10" name="TextBox 9"/>
          <p:cNvSpPr txBox="1"/>
          <p:nvPr/>
        </p:nvSpPr>
        <p:spPr>
          <a:xfrm>
            <a:off x="73033" y="5486400"/>
            <a:ext cx="4145676" cy="1384995"/>
          </a:xfrm>
          <a:prstGeom prst="rect">
            <a:avLst/>
          </a:prstGeom>
          <a:solidFill>
            <a:schemeClr val="accent6">
              <a:lumMod val="20000"/>
              <a:lumOff val="80000"/>
            </a:schemeClr>
          </a:solidFill>
          <a:ln w="38100">
            <a:solidFill>
              <a:srgbClr val="7030A0"/>
            </a:solidFill>
          </a:ln>
        </p:spPr>
        <p:txBody>
          <a:bodyPr wrap="square" rtlCol="0">
            <a:spAutoFit/>
          </a:bodyPr>
          <a:lstStyle/>
          <a:p>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Thị trường thế giới được mở rộng, thúc đẩy sự ra đời của chủ nghĩa tư bản. </a:t>
            </a:r>
            <a:endParaRPr lang="en-US" sz="2800" dirty="0">
              <a:solidFill>
                <a:srgbClr val="0033CC"/>
              </a:solidFill>
              <a:latin typeface="Times New Roman" pitchFamily="18" charset="0"/>
              <a:cs typeface="Times New Roman" pitchFamily="18" charset="0"/>
            </a:endParaRPr>
          </a:p>
        </p:txBody>
      </p:sp>
      <p:sp>
        <p:nvSpPr>
          <p:cNvPr id="11" name="TextBox 10"/>
          <p:cNvSpPr txBox="1"/>
          <p:nvPr/>
        </p:nvSpPr>
        <p:spPr>
          <a:xfrm>
            <a:off x="5298868" y="1371600"/>
            <a:ext cx="3544587" cy="1384995"/>
          </a:xfrm>
          <a:prstGeom prst="rect">
            <a:avLst/>
          </a:prstGeom>
          <a:solidFill>
            <a:schemeClr val="accent5">
              <a:lumMod val="20000"/>
              <a:lumOff val="80000"/>
            </a:schemeClr>
          </a:solidFill>
          <a:ln w="38100">
            <a:solidFill>
              <a:srgbClr val="7030A0"/>
            </a:solidFill>
          </a:ln>
        </p:spPr>
        <p:txBody>
          <a:bodyPr wrap="square" rtlCol="0">
            <a:spAutoFit/>
          </a:bodyPr>
          <a:lstStyle/>
          <a:p>
            <a:r>
              <a:rPr lang="vi-VN" sz="2800" dirty="0">
                <a:solidFill>
                  <a:srgbClr val="0033CC"/>
                </a:solidFill>
                <a:latin typeface="Times New Roman" pitchFamily="18" charset="0"/>
                <a:cs typeface="Times New Roman" pitchFamily="18" charset="0"/>
              </a:rPr>
              <a:t>+ Sự ra đời của chủ </a:t>
            </a:r>
            <a:r>
              <a:rPr lang="vi-VN" sz="2800" dirty="0" smtClean="0">
                <a:solidFill>
                  <a:srgbClr val="0033CC"/>
                </a:solidFill>
                <a:latin typeface="Times New Roman" pitchFamily="18" charset="0"/>
                <a:cs typeface="Times New Roman" pitchFamily="18" charset="0"/>
              </a:rPr>
              <a:t>nghĩa</a:t>
            </a:r>
            <a:r>
              <a:rPr lang="en-US" sz="2800" dirty="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thực </a:t>
            </a:r>
            <a:r>
              <a:rPr lang="vi-VN" sz="2800" dirty="0">
                <a:solidFill>
                  <a:srgbClr val="0033CC"/>
                </a:solidFill>
                <a:latin typeface="Times New Roman" pitchFamily="18" charset="0"/>
                <a:cs typeface="Times New Roman" pitchFamily="18" charset="0"/>
              </a:rPr>
              <a:t>dân và nạn cướp bóc thuộc địa</a:t>
            </a:r>
            <a:r>
              <a:rPr lang="vi-VN"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p:txBody>
      </p:sp>
      <p:sp>
        <p:nvSpPr>
          <p:cNvPr id="12" name="TextBox 11"/>
          <p:cNvSpPr txBox="1"/>
          <p:nvPr/>
        </p:nvSpPr>
        <p:spPr>
          <a:xfrm>
            <a:off x="5298867" y="2971800"/>
            <a:ext cx="3544587" cy="954107"/>
          </a:xfrm>
          <a:prstGeom prst="rect">
            <a:avLst/>
          </a:prstGeom>
          <a:solidFill>
            <a:schemeClr val="accent5">
              <a:lumMod val="20000"/>
              <a:lumOff val="80000"/>
            </a:schemeClr>
          </a:solidFill>
          <a:ln w="38100">
            <a:solidFill>
              <a:srgbClr val="7030A0"/>
            </a:solidFill>
          </a:ln>
        </p:spPr>
        <p:txBody>
          <a:bodyPr wrap="square" rtlCol="0">
            <a:spAutoFit/>
          </a:bodyPr>
          <a:lstStyle/>
          <a:p>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Nảy sinh nạn buôn </a:t>
            </a:r>
            <a:r>
              <a:rPr lang="vi-VN" sz="2800" dirty="0" smtClean="0">
                <a:solidFill>
                  <a:srgbClr val="0033CC"/>
                </a:solidFill>
                <a:latin typeface="Times New Roman" pitchFamily="18" charset="0"/>
                <a:cs typeface="Times New Roman" pitchFamily="18" charset="0"/>
              </a:rPr>
              <a:t>bán</a:t>
            </a:r>
            <a:r>
              <a:rPr lang="en-US" sz="2800" dirty="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nô </a:t>
            </a:r>
            <a:r>
              <a:rPr lang="vi-VN" sz="2800" dirty="0">
                <a:solidFill>
                  <a:srgbClr val="0033CC"/>
                </a:solidFill>
                <a:latin typeface="Times New Roman" pitchFamily="18" charset="0"/>
                <a:cs typeface="Times New Roman" pitchFamily="18" charset="0"/>
              </a:rPr>
              <a:t>lệ da đen</a:t>
            </a:r>
            <a:r>
              <a:rPr lang="vi-VN" sz="2800" dirty="0" smtClean="0">
                <a:solidFill>
                  <a:srgbClr val="0033CC"/>
                </a:solidFill>
                <a:latin typeface="Times New Roman" pitchFamily="18" charset="0"/>
                <a:cs typeface="Times New Roman" pitchFamily="18" charset="0"/>
              </a:rPr>
              <a:t>.</a:t>
            </a:r>
            <a:endParaRPr lang="vi-VN" sz="2800" dirty="0">
              <a:solidFill>
                <a:srgbClr val="0033CC"/>
              </a:solidFill>
              <a:latin typeface="Times New Roman" pitchFamily="18" charset="0"/>
              <a:cs typeface="Times New Roman" pitchFamily="18" charset="0"/>
            </a:endParaRPr>
          </a:p>
        </p:txBody>
      </p:sp>
      <p:sp>
        <p:nvSpPr>
          <p:cNvPr id="13" name="TextBox 12"/>
          <p:cNvSpPr txBox="1"/>
          <p:nvPr/>
        </p:nvSpPr>
        <p:spPr>
          <a:xfrm>
            <a:off x="5298869" y="4187294"/>
            <a:ext cx="3544586" cy="1384995"/>
          </a:xfrm>
          <a:prstGeom prst="rect">
            <a:avLst/>
          </a:prstGeom>
          <a:solidFill>
            <a:schemeClr val="accent5">
              <a:lumMod val="20000"/>
              <a:lumOff val="80000"/>
            </a:schemeClr>
          </a:solidFill>
          <a:ln w="38100">
            <a:solidFill>
              <a:srgbClr val="7030A0"/>
            </a:solidFill>
          </a:ln>
        </p:spPr>
        <p:txBody>
          <a:bodyPr wrap="square" rtlCol="0">
            <a:spAutoFit/>
          </a:bodyPr>
          <a:lstStyle/>
          <a:p>
            <a:r>
              <a:rPr lang="vi-VN" sz="2800" dirty="0" smtClean="0">
                <a:solidFill>
                  <a:srgbClr val="0033CC"/>
                </a:solidFill>
                <a:latin typeface="Times New Roman" pitchFamily="18" charset="0"/>
                <a:cs typeface="Times New Roman" pitchFamily="18" charset="0"/>
              </a:rPr>
              <a:t>+ </a:t>
            </a:r>
            <a:r>
              <a:rPr lang="vi-VN" sz="2800" dirty="0">
                <a:solidFill>
                  <a:srgbClr val="0033CC"/>
                </a:solidFill>
                <a:latin typeface="Times New Roman" pitchFamily="18" charset="0"/>
                <a:cs typeface="Times New Roman" pitchFamily="18" charset="0"/>
              </a:rPr>
              <a:t>Thổ dân châu Mỹ và </a:t>
            </a:r>
            <a:r>
              <a:rPr lang="vi-VN" sz="2800" dirty="0" smtClean="0">
                <a:solidFill>
                  <a:srgbClr val="0033CC"/>
                </a:solidFill>
                <a:latin typeface="Times New Roman" pitchFamily="18" charset="0"/>
                <a:cs typeface="Times New Roman" pitchFamily="18" charset="0"/>
              </a:rPr>
              <a:t>nền </a:t>
            </a:r>
            <a:r>
              <a:rPr lang="en-US" sz="2800" dirty="0">
                <a:solidFill>
                  <a:srgbClr val="0033CC"/>
                </a:solidFill>
                <a:latin typeface="Times New Roman" pitchFamily="18" charset="0"/>
                <a:cs typeface="Times New Roman" pitchFamily="18" charset="0"/>
              </a:rPr>
              <a:t> </a:t>
            </a:r>
            <a:r>
              <a:rPr lang="vi-VN" sz="2800" dirty="0" smtClean="0">
                <a:solidFill>
                  <a:srgbClr val="0033CC"/>
                </a:solidFill>
                <a:latin typeface="Times New Roman" pitchFamily="18" charset="0"/>
                <a:cs typeface="Times New Roman" pitchFamily="18" charset="0"/>
              </a:rPr>
              <a:t>văn </a:t>
            </a:r>
            <a:r>
              <a:rPr lang="vi-VN" sz="2800" dirty="0">
                <a:solidFill>
                  <a:srgbClr val="0033CC"/>
                </a:solidFill>
                <a:latin typeface="Times New Roman" pitchFamily="18" charset="0"/>
                <a:cs typeface="Times New Roman" pitchFamily="18" charset="0"/>
              </a:rPr>
              <a:t>hoá của họ bị huỷ diệt.</a:t>
            </a:r>
          </a:p>
        </p:txBody>
      </p:sp>
      <p:sp>
        <p:nvSpPr>
          <p:cNvPr id="14" name="Nơi giữ chỗ cho Nội dung 2"/>
          <p:cNvSpPr>
            <a:spLocks noGrp="1"/>
          </p:cNvSpPr>
          <p:nvPr>
            <p:ph idx="1"/>
          </p:nvPr>
        </p:nvSpPr>
        <p:spPr>
          <a:xfrm>
            <a:off x="79631" y="32788"/>
            <a:ext cx="9178636" cy="652790"/>
          </a:xfrm>
        </p:spPr>
        <p:txBody>
          <a:bodyPr>
            <a:normAutofit fontScale="55000" lnSpcReduction="20000"/>
          </a:bodyPr>
          <a:lstStyle/>
          <a:p>
            <a:pPr marL="0" indent="0" algn="ctr">
              <a:buNone/>
            </a:pPr>
            <a:r>
              <a:rPr lang="vi-VN" sz="4000" b="1" dirty="0" smtClean="0">
                <a:solidFill>
                  <a:srgbClr val="FF0000"/>
                </a:solidFill>
                <a:latin typeface="Times New Roman" pitchFamily="18" charset="0"/>
                <a:cs typeface="Times New Roman" pitchFamily="18" charset="0"/>
              </a:rPr>
              <a:t>Em </a:t>
            </a:r>
            <a:r>
              <a:rPr lang="vi-VN" sz="4000" b="1" dirty="0">
                <a:solidFill>
                  <a:srgbClr val="FF0000"/>
                </a:solidFill>
                <a:latin typeface="Times New Roman" pitchFamily="18" charset="0"/>
                <a:cs typeface="Times New Roman" pitchFamily="18" charset="0"/>
              </a:rPr>
              <a:t>hãy trình bày hệ </a:t>
            </a:r>
            <a:r>
              <a:rPr lang="vi-VN" sz="4000" b="1" dirty="0" smtClean="0">
                <a:solidFill>
                  <a:srgbClr val="FF0000"/>
                </a:solidFill>
                <a:latin typeface="Times New Roman" pitchFamily="18" charset="0"/>
                <a:cs typeface="Times New Roman" pitchFamily="18" charset="0"/>
              </a:rPr>
              <a:t>quả</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tích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cực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tiêu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cực</a:t>
            </a:r>
            <a:r>
              <a:rPr lang="en-US" sz="4000" b="1" dirty="0" smtClean="0">
                <a:solidFill>
                  <a:srgbClr val="FF0000"/>
                </a:solidFill>
                <a:latin typeface="Times New Roman" pitchFamily="18" charset="0"/>
                <a:cs typeface="Times New Roman" pitchFamily="18" charset="0"/>
              </a:rPr>
              <a:t>)</a:t>
            </a:r>
            <a:r>
              <a:rPr lang="vi-VN" sz="4000" b="1" dirty="0" smtClean="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của các cuộc phát kiến địa lí.</a:t>
            </a:r>
            <a:endParaRPr lang="en-US" sz="4000" b="1" dirty="0" smtClean="0">
              <a:solidFill>
                <a:srgbClr val="FF0000"/>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55613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762000"/>
          </a:xfrm>
        </p:spPr>
        <p:txBody>
          <a:bodyPr>
            <a:normAutofit fontScale="90000"/>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4000" b="1" dirty="0" smtClean="0">
                <a:solidFill>
                  <a:srgbClr val="FF0000"/>
                </a:solidFill>
                <a:latin typeface="Times New Roman" pitchFamily="18" charset="0"/>
                <a:cs typeface="Times New Roman" pitchFamily="18" charset="0"/>
              </a:rPr>
              <a:t>BÀI </a:t>
            </a:r>
            <a:r>
              <a:rPr lang="en-US" sz="4000" b="1" dirty="0">
                <a:solidFill>
                  <a:srgbClr val="FF0000"/>
                </a:solidFill>
                <a:latin typeface="Times New Roman" pitchFamily="18" charset="0"/>
                <a:cs typeface="Times New Roman" pitchFamily="18" charset="0"/>
              </a:rPr>
              <a:t>2. CÁC CUỘC PHÁT KIẾN ĐỊA LÍ</a:t>
            </a:r>
            <a:br>
              <a:rPr lang="en-US"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533400"/>
            <a:ext cx="9144000" cy="6477000"/>
          </a:xfrm>
        </p:spPr>
        <p:txBody>
          <a:bodyPr>
            <a:normAutofit/>
          </a:bodyPr>
          <a:lstStyle/>
          <a:p>
            <a:pPr marL="0" indent="0">
              <a:buNone/>
            </a:pPr>
            <a:r>
              <a:rPr lang="en-US" b="1" dirty="0" smtClean="0">
                <a:solidFill>
                  <a:srgbClr val="0033CC"/>
                </a:solidFill>
                <a:latin typeface="Times New Roman" pitchFamily="18" charset="0"/>
                <a:cs typeface="Times New Roman" pitchFamily="18" charset="0"/>
              </a:rPr>
              <a:t>1. </a:t>
            </a:r>
            <a:r>
              <a:rPr lang="vi-VN" b="1" dirty="0" smtClean="0">
                <a:solidFill>
                  <a:srgbClr val="0033CC"/>
                </a:solidFill>
                <a:latin typeface="Times New Roman" pitchFamily="18" charset="0"/>
                <a:cs typeface="Times New Roman" pitchFamily="18" charset="0"/>
              </a:rPr>
              <a:t>Hành </a:t>
            </a:r>
            <a:r>
              <a:rPr lang="vi-VN" b="1" dirty="0">
                <a:solidFill>
                  <a:srgbClr val="0033CC"/>
                </a:solidFill>
                <a:latin typeface="Times New Roman" pitchFamily="18" charset="0"/>
                <a:cs typeface="Times New Roman" pitchFamily="18" charset="0"/>
              </a:rPr>
              <a:t>trình của một số cuộc phát kiến địa </a:t>
            </a:r>
            <a:r>
              <a:rPr lang="vi-VN" b="1" dirty="0" smtClean="0">
                <a:solidFill>
                  <a:srgbClr val="0033CC"/>
                </a:solidFill>
                <a:latin typeface="Times New Roman" pitchFamily="18" charset="0"/>
                <a:cs typeface="Times New Roman" pitchFamily="18" charset="0"/>
              </a:rPr>
              <a:t>lí</a:t>
            </a:r>
            <a:endParaRPr lang="en-US" b="1" dirty="0" smtClean="0">
              <a:solidFill>
                <a:srgbClr val="0033CC"/>
              </a:solidFill>
              <a:latin typeface="Times New Roman" pitchFamily="18" charset="0"/>
              <a:cs typeface="Times New Roman" pitchFamily="18" charset="0"/>
            </a:endParaRPr>
          </a:p>
          <a:p>
            <a:pPr marL="0" indent="0">
              <a:buNone/>
            </a:pPr>
            <a:r>
              <a:rPr lang="vi-VN" b="1" dirty="0">
                <a:solidFill>
                  <a:srgbClr val="0033CC"/>
                </a:solidFill>
                <a:latin typeface="Times New Roman" pitchFamily="18" charset="0"/>
                <a:cs typeface="Times New Roman" pitchFamily="18" charset="0"/>
              </a:rPr>
              <a:t>2. Hệ quả của các cuộc phát kiến địa </a:t>
            </a:r>
            <a:r>
              <a:rPr lang="vi-VN" b="1" dirty="0" smtClean="0">
                <a:solidFill>
                  <a:srgbClr val="0033CC"/>
                </a:solidFill>
                <a:latin typeface="Times New Roman" pitchFamily="18" charset="0"/>
                <a:cs typeface="Times New Roman" pitchFamily="18" charset="0"/>
              </a:rPr>
              <a:t>lí</a:t>
            </a:r>
            <a:endParaRPr lang="en-US" b="1" dirty="0" smtClean="0">
              <a:solidFill>
                <a:srgbClr val="0033CC"/>
              </a:solidFill>
              <a:latin typeface="Times New Roman" pitchFamily="18" charset="0"/>
              <a:cs typeface="Times New Roman" pitchFamily="18" charset="0"/>
            </a:endParaRPr>
          </a:p>
          <a:p>
            <a:pPr marL="0" indent="0">
              <a:buNone/>
            </a:pPr>
            <a:endParaRPr lang="en-US" sz="2800" b="1" dirty="0" smtClean="0">
              <a:solidFill>
                <a:srgbClr val="0033CC"/>
              </a:solidFill>
              <a:latin typeface="Times New Roman" pitchFamily="18" charset="0"/>
              <a:cs typeface="Times New Roman" pitchFamily="18" charset="0"/>
            </a:endParaRPr>
          </a:p>
          <a:p>
            <a:pPr marL="0" indent="0">
              <a:buNone/>
            </a:pPr>
            <a:endParaRPr lang="en-US"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2094668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76200" y="0"/>
            <a:ext cx="9296400" cy="990600"/>
          </a:xfrm>
        </p:spPr>
        <p:txBody>
          <a:bodyPr>
            <a:normAutofit fontScale="90000"/>
          </a:bodyPr>
          <a:lstStyle/>
          <a:p>
            <a:pPr algn="l"/>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2700" b="1" dirty="0" err="1" smtClean="0">
                <a:solidFill>
                  <a:srgbClr val="FF0000"/>
                </a:solidFill>
                <a:latin typeface="Times New Roman" pitchFamily="18" charset="0"/>
                <a:cs typeface="Times New Roman" pitchFamily="18" charset="0"/>
              </a:rPr>
              <a:t>Tiết</a:t>
            </a:r>
            <a:r>
              <a:rPr lang="en-US" sz="2700" b="1" dirty="0" smtClean="0">
                <a:solidFill>
                  <a:srgbClr val="FF0000"/>
                </a:solidFill>
                <a:latin typeface="Times New Roman" pitchFamily="18" charset="0"/>
                <a:cs typeface="Times New Roman" pitchFamily="18" charset="0"/>
              </a:rPr>
              <a:t> 3</a:t>
            </a:r>
            <a:r>
              <a:rPr lang="en-US" sz="4000" b="1" dirty="0">
                <a:solidFill>
                  <a:srgbClr val="FF0000"/>
                </a:solidFill>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BÀI </a:t>
            </a:r>
            <a:r>
              <a:rPr lang="en-US" sz="4000" b="1" dirty="0">
                <a:solidFill>
                  <a:srgbClr val="FF0000"/>
                </a:solidFill>
                <a:latin typeface="Times New Roman" pitchFamily="18" charset="0"/>
                <a:cs typeface="Times New Roman" pitchFamily="18" charset="0"/>
              </a:rPr>
              <a:t>2. CÁC CUỘC PHÁT KIẾN ĐỊA LÍ</a:t>
            </a:r>
            <a:br>
              <a:rPr lang="en-US"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1371600"/>
            <a:ext cx="9144000" cy="4983163"/>
          </a:xfrm>
        </p:spPr>
        <p:txBody>
          <a:bodyPr>
            <a:normAutofit/>
          </a:bodyPr>
          <a:lstStyle/>
          <a:p>
            <a:pPr marL="0" indent="0">
              <a:buNone/>
            </a:pPr>
            <a:r>
              <a:rPr lang="en-US" sz="3600" b="1" dirty="0" smtClean="0">
                <a:solidFill>
                  <a:srgbClr val="0033CC"/>
                </a:solidFill>
                <a:latin typeface="Times New Roman" pitchFamily="18" charset="0"/>
                <a:cs typeface="Times New Roman" pitchFamily="18" charset="0"/>
              </a:rPr>
              <a:t>1. </a:t>
            </a:r>
            <a:r>
              <a:rPr lang="vi-VN" sz="3600" b="1" dirty="0" smtClean="0">
                <a:solidFill>
                  <a:srgbClr val="0033CC"/>
                </a:solidFill>
                <a:latin typeface="Times New Roman" pitchFamily="18" charset="0"/>
                <a:cs typeface="Times New Roman" pitchFamily="18" charset="0"/>
              </a:rPr>
              <a:t>Hành </a:t>
            </a:r>
            <a:r>
              <a:rPr lang="vi-VN" sz="3600" b="1" dirty="0">
                <a:solidFill>
                  <a:srgbClr val="0033CC"/>
                </a:solidFill>
                <a:latin typeface="Times New Roman" pitchFamily="18" charset="0"/>
                <a:cs typeface="Times New Roman" pitchFamily="18" charset="0"/>
              </a:rPr>
              <a:t>trình của một số cuộc phát kiến địa </a:t>
            </a:r>
            <a:r>
              <a:rPr lang="vi-VN" sz="3600" b="1" dirty="0" smtClean="0">
                <a:solidFill>
                  <a:srgbClr val="0033CC"/>
                </a:solidFill>
                <a:latin typeface="Times New Roman" pitchFamily="18" charset="0"/>
                <a:cs typeface="Times New Roman" pitchFamily="18" charset="0"/>
              </a:rPr>
              <a:t>lí</a:t>
            </a:r>
            <a:endParaRPr lang="en-US" sz="3600" b="1" dirty="0" smtClean="0">
              <a:solidFill>
                <a:srgbClr val="0033CC"/>
              </a:solidFill>
              <a:latin typeface="Times New Roman" pitchFamily="18" charset="0"/>
              <a:cs typeface="Times New Roman" pitchFamily="18" charset="0"/>
            </a:endParaRPr>
          </a:p>
          <a:p>
            <a:pPr marL="0" indent="0">
              <a:buNone/>
            </a:pPr>
            <a:r>
              <a:rPr lang="vi-VN" sz="3600" b="1" dirty="0">
                <a:solidFill>
                  <a:srgbClr val="0033CC"/>
                </a:solidFill>
                <a:latin typeface="Times New Roman" pitchFamily="18" charset="0"/>
                <a:cs typeface="Times New Roman" pitchFamily="18" charset="0"/>
              </a:rPr>
              <a:t>2. Hệ quả của các cuộc phát kiến địa lí</a:t>
            </a:r>
            <a:endParaRPr lang="en-US" sz="3600" b="1"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5852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0" y="0"/>
            <a:ext cx="9144000" cy="6934200"/>
          </a:xfrm>
        </p:spPr>
        <p:txBody>
          <a:bodyPr>
            <a:normAutofit fontScale="92500" lnSpcReduction="10000"/>
          </a:bodyPr>
          <a:lstStyle/>
          <a:p>
            <a:pPr marL="0" indent="0">
              <a:buNone/>
            </a:pPr>
            <a:r>
              <a:rPr lang="vi-VN" b="1" dirty="0" smtClean="0">
                <a:solidFill>
                  <a:srgbClr val="0033CC"/>
                </a:solidFill>
                <a:latin typeface="Times New Roman" pitchFamily="18" charset="0"/>
                <a:cs typeface="Times New Roman" pitchFamily="18" charset="0"/>
              </a:rPr>
              <a:t>2</a:t>
            </a:r>
            <a:r>
              <a:rPr lang="vi-VN" b="1" dirty="0">
                <a:solidFill>
                  <a:srgbClr val="0033CC"/>
                </a:solidFill>
                <a:latin typeface="Times New Roman" pitchFamily="18" charset="0"/>
                <a:cs typeface="Times New Roman" pitchFamily="18" charset="0"/>
              </a:rPr>
              <a:t>. Hệ quả của các cuộc phát kiến địa </a:t>
            </a:r>
            <a:r>
              <a:rPr lang="vi-VN" b="1" dirty="0" smtClean="0">
                <a:solidFill>
                  <a:srgbClr val="0033CC"/>
                </a:solidFill>
                <a:latin typeface="Times New Roman" pitchFamily="18" charset="0"/>
                <a:cs typeface="Times New Roman" pitchFamily="18" charset="0"/>
              </a:rPr>
              <a:t>lí</a:t>
            </a:r>
            <a:endParaRPr lang="en-US" b="1" dirty="0" smtClean="0">
              <a:solidFill>
                <a:srgbClr val="0033CC"/>
              </a:solidFill>
              <a:latin typeface="Times New Roman" pitchFamily="18" charset="0"/>
              <a:cs typeface="Times New Roman" pitchFamily="18" charset="0"/>
            </a:endParaRPr>
          </a:p>
          <a:p>
            <a:pPr marL="0" indent="0">
              <a:buNone/>
            </a:pPr>
            <a:r>
              <a:rPr lang="vi-VN" b="1" dirty="0">
                <a:solidFill>
                  <a:srgbClr val="0033CC"/>
                </a:solidFill>
                <a:latin typeface="Times New Roman" pitchFamily="18" charset="0"/>
                <a:cs typeface="Times New Roman" pitchFamily="18" charset="0"/>
              </a:rPr>
              <a:t>- Hệ quả tích cực: </a:t>
            </a:r>
          </a:p>
          <a:p>
            <a:pPr marL="0" indent="0">
              <a:buNone/>
            </a:pPr>
            <a:r>
              <a:rPr lang="vi-VN" dirty="0">
                <a:solidFill>
                  <a:srgbClr val="0033CC"/>
                </a:solidFill>
                <a:latin typeface="Times New Roman" pitchFamily="18" charset="0"/>
                <a:cs typeface="Times New Roman" pitchFamily="18" charset="0"/>
              </a:rPr>
              <a:t>+ Đem lại cho con người những hiểu biết về Trái Đất hình cầu, về những vùng đất mới, tuyến đường mới, dân tộc mới,...</a:t>
            </a:r>
          </a:p>
          <a:p>
            <a:pPr marL="0" indent="0">
              <a:buNone/>
            </a:pPr>
            <a:r>
              <a:rPr lang="vi-VN" dirty="0">
                <a:solidFill>
                  <a:srgbClr val="0033CC"/>
                </a:solidFill>
                <a:latin typeface="Times New Roman" pitchFamily="18" charset="0"/>
                <a:cs typeface="Times New Roman" pitchFamily="18" charset="0"/>
              </a:rPr>
              <a:t>+ Thúc đẩy sự trao đổi kinh tế, văn hoá giữa các châu lục (hàng hoá, cây trồng, ngôn ngữ,...)</a:t>
            </a:r>
          </a:p>
          <a:p>
            <a:pPr marL="0" indent="0">
              <a:buNone/>
            </a:pPr>
            <a:r>
              <a:rPr lang="vi-VN" dirty="0">
                <a:solidFill>
                  <a:srgbClr val="0033CC"/>
                </a:solidFill>
                <a:latin typeface="Times New Roman" pitchFamily="18" charset="0"/>
                <a:cs typeface="Times New Roman" pitchFamily="18" charset="0"/>
              </a:rPr>
              <a:t>+ Thị trường thế giới được mở rộng, thúc đẩy sự ra đời của chủ nghĩa tư bản. </a:t>
            </a:r>
          </a:p>
          <a:p>
            <a:pPr marL="0" indent="0">
              <a:buNone/>
            </a:pPr>
            <a:r>
              <a:rPr lang="vi-VN" b="1" dirty="0">
                <a:solidFill>
                  <a:srgbClr val="0033CC"/>
                </a:solidFill>
                <a:latin typeface="Times New Roman" pitchFamily="18" charset="0"/>
                <a:cs typeface="Times New Roman" pitchFamily="18" charset="0"/>
              </a:rPr>
              <a:t>- Hệ quả tiêu cực:</a:t>
            </a:r>
          </a:p>
          <a:p>
            <a:pPr marL="0" indent="0">
              <a:buNone/>
            </a:pPr>
            <a:r>
              <a:rPr lang="vi-VN" dirty="0">
                <a:solidFill>
                  <a:srgbClr val="0033CC"/>
                </a:solidFill>
                <a:latin typeface="Times New Roman" pitchFamily="18" charset="0"/>
                <a:cs typeface="Times New Roman" pitchFamily="18" charset="0"/>
              </a:rPr>
              <a:t>+ Sự ra đời của chủ nghĩa thực dân và nạn cướp bóc thuộc địa.</a:t>
            </a:r>
          </a:p>
          <a:p>
            <a:pPr marL="0" indent="0">
              <a:buNone/>
            </a:pPr>
            <a:r>
              <a:rPr lang="vi-VN" dirty="0">
                <a:solidFill>
                  <a:srgbClr val="0033CC"/>
                </a:solidFill>
                <a:latin typeface="Times New Roman" pitchFamily="18" charset="0"/>
                <a:cs typeface="Times New Roman" pitchFamily="18" charset="0"/>
              </a:rPr>
              <a:t>+ Nảy sinh nạn buôn bán nô lệ da đen.</a:t>
            </a:r>
          </a:p>
          <a:p>
            <a:pPr marL="0" indent="0">
              <a:buNone/>
            </a:pPr>
            <a:r>
              <a:rPr lang="vi-VN" dirty="0">
                <a:solidFill>
                  <a:srgbClr val="0033CC"/>
                </a:solidFill>
                <a:latin typeface="Times New Roman" pitchFamily="18" charset="0"/>
                <a:cs typeface="Times New Roman" pitchFamily="18" charset="0"/>
              </a:rPr>
              <a:t>+ Thổ dân châu Mỹ và nền văn hoá của họ bị huỷ diệt.</a:t>
            </a:r>
          </a:p>
          <a:p>
            <a:pPr marL="0" indent="0">
              <a:buNone/>
            </a:pPr>
            <a:endParaRPr lang="en-US" sz="28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63235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600" b="1" dirty="0" smtClean="0">
                <a:solidFill>
                  <a:srgbClr val="FF0000"/>
                </a:solidFill>
                <a:latin typeface="Times New Roman" pitchFamily="18" charset="0"/>
                <a:cs typeface="Times New Roman" pitchFamily="18" charset="0"/>
              </a:rPr>
              <a:t>LUYỆN TẬP</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6927" y="685800"/>
            <a:ext cx="9178636" cy="5029200"/>
          </a:xfrm>
        </p:spPr>
        <p:txBody>
          <a:bodyPr/>
          <a:lstStyle/>
          <a:p>
            <a:pPr marL="0" indent="0">
              <a:buNone/>
            </a:pPr>
            <a:r>
              <a:rPr lang="vi-VN" dirty="0" smtClean="0">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Mô tả hành trình của các cuộc phát kiến địa lí thế kỉ XV - XVI theo các mục dưới đây</a:t>
            </a:r>
            <a:r>
              <a:rPr lang="vi-VN" b="1" dirty="0" smtClean="0">
                <a:solidFill>
                  <a:srgbClr val="FF0000"/>
                </a:solidFill>
                <a:latin typeface="Times New Roman" pitchFamily="18" charset="0"/>
                <a:cs typeface="Times New Roman" pitchFamily="18" charset="0"/>
              </a:rPr>
              <a:t>.</a:t>
            </a:r>
            <a:endParaRPr lang="en-US" b="1" dirty="0" smtClean="0">
              <a:solidFill>
                <a:srgbClr val="FF0000"/>
              </a:solidFill>
              <a:latin typeface="Times New Roman" pitchFamily="18" charset="0"/>
              <a:cs typeface="Times New Roman" pitchFamily="18" charset="0"/>
            </a:endParaRPr>
          </a:p>
          <a:p>
            <a:pPr marL="0" indent="0">
              <a:buNone/>
            </a:pPr>
            <a:endParaRPr lang="en-US" b="1" dirty="0" smtClean="0">
              <a:solidFill>
                <a:srgbClr val="FF0000"/>
              </a:solidFill>
              <a:latin typeface="Times New Roman" pitchFamily="18" charset="0"/>
              <a:cs typeface="Times New Roman" pitchFamily="18" charset="0"/>
            </a:endParaRPr>
          </a:p>
          <a:p>
            <a:endParaRPr lang="en-US" dirty="0"/>
          </a:p>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71633031"/>
              </p:ext>
            </p:extLst>
          </p:nvPr>
        </p:nvGraphicFramePr>
        <p:xfrm>
          <a:off x="76200" y="1905000"/>
          <a:ext cx="9067800" cy="4654698"/>
        </p:xfrm>
        <a:graphic>
          <a:graphicData uri="http://schemas.openxmlformats.org/drawingml/2006/table">
            <a:tbl>
              <a:tblPr firstRow="1" firstCol="1" bandRow="1">
                <a:tableStyleId>{5C22544A-7EE6-4342-B048-85BDC9FD1C3A}</a:tableStyleId>
              </a:tblPr>
              <a:tblGrid>
                <a:gridCol w="2997243">
                  <a:extLst>
                    <a:ext uri="{9D8B030D-6E8A-4147-A177-3AD203B41FA5}">
                      <a16:colId xmlns:a16="http://schemas.microsoft.com/office/drawing/2014/main" val="20000"/>
                    </a:ext>
                  </a:extLst>
                </a:gridCol>
                <a:gridCol w="2997243">
                  <a:extLst>
                    <a:ext uri="{9D8B030D-6E8A-4147-A177-3AD203B41FA5}">
                      <a16:colId xmlns:a16="http://schemas.microsoft.com/office/drawing/2014/main" val="20001"/>
                    </a:ext>
                  </a:extLst>
                </a:gridCol>
                <a:gridCol w="3073314">
                  <a:extLst>
                    <a:ext uri="{9D8B030D-6E8A-4147-A177-3AD203B41FA5}">
                      <a16:colId xmlns:a16="http://schemas.microsoft.com/office/drawing/2014/main" val="20002"/>
                    </a:ext>
                  </a:extLst>
                </a:gridCol>
              </a:tblGrid>
              <a:tr h="685176">
                <a:tc>
                  <a:txBody>
                    <a:bodyPr/>
                    <a:lstStyle/>
                    <a:p>
                      <a:pPr marL="0" marR="0">
                        <a:spcBef>
                          <a:spcPts val="0"/>
                        </a:spcBef>
                        <a:spcAft>
                          <a:spcPts val="0"/>
                        </a:spcAft>
                      </a:pPr>
                      <a:r>
                        <a:rPr lang="vi-VN" sz="2400" dirty="0">
                          <a:effectLst/>
                          <a:latin typeface="Times New Roman" pitchFamily="18" charset="0"/>
                          <a:cs typeface="Times New Roman" pitchFamily="18" charset="0"/>
                        </a:rPr>
                        <a:t>Tên các cuộc phát kiến địa lí</a:t>
                      </a:r>
                      <a:endParaRPr lang="en-US" sz="2400" dirty="0">
                        <a:effectLst/>
                        <a:latin typeface="Times New Roman" pitchFamily="18" charset="0"/>
                        <a:ea typeface="Times New Roman"/>
                        <a:cs typeface="Times New Roman" pitchFamily="18" charset="0"/>
                      </a:endParaRPr>
                    </a:p>
                  </a:txBody>
                  <a:tcPr marL="47625" marR="47625" marT="47625" marB="47625"/>
                </a:tc>
                <a:tc>
                  <a:txBody>
                    <a:bodyPr/>
                    <a:lstStyle/>
                    <a:p>
                      <a:pPr marL="0" marR="0">
                        <a:spcBef>
                          <a:spcPts val="0"/>
                        </a:spcBef>
                        <a:spcAft>
                          <a:spcPts val="0"/>
                        </a:spcAft>
                      </a:pPr>
                      <a:r>
                        <a:rPr lang="vi-VN" sz="2400" dirty="0">
                          <a:effectLst/>
                          <a:latin typeface="+mj-lt"/>
                        </a:rPr>
                        <a:t>Thời gian khởi hành</a:t>
                      </a:r>
                      <a:endParaRPr lang="en-US" sz="2400" dirty="0">
                        <a:effectLst/>
                        <a:latin typeface="+mj-lt"/>
                        <a:ea typeface="Times New Roman"/>
                        <a:cs typeface="Times New Roman"/>
                      </a:endParaRPr>
                    </a:p>
                  </a:txBody>
                  <a:tcPr marL="47625" marR="47625" marT="47625" marB="47625"/>
                </a:tc>
                <a:tc>
                  <a:txBody>
                    <a:bodyPr/>
                    <a:lstStyle/>
                    <a:p>
                      <a:pPr marL="0" marR="0">
                        <a:spcBef>
                          <a:spcPts val="0"/>
                        </a:spcBef>
                        <a:spcAft>
                          <a:spcPts val="0"/>
                        </a:spcAft>
                      </a:pPr>
                      <a:r>
                        <a:rPr lang="en-US" sz="2400" dirty="0" err="1" smtClean="0">
                          <a:effectLst/>
                          <a:latin typeface="Times New Roman" pitchFamily="18" charset="0"/>
                          <a:ea typeface="Times New Roman"/>
                          <a:cs typeface="Times New Roman" pitchFamily="18" charset="0"/>
                        </a:rPr>
                        <a:t>Đi</a:t>
                      </a:r>
                      <a:r>
                        <a:rPr lang="en-US" sz="2400" dirty="0" smtClean="0">
                          <a:effectLst/>
                          <a:latin typeface="Times New Roman" pitchFamily="18" charset="0"/>
                          <a:ea typeface="Times New Roman"/>
                          <a:cs typeface="Times New Roman" pitchFamily="18" charset="0"/>
                        </a:rPr>
                        <a:t> </a:t>
                      </a:r>
                      <a:r>
                        <a:rPr lang="en-US" sz="2400" dirty="0" err="1" smtClean="0">
                          <a:effectLst/>
                          <a:latin typeface="Times New Roman" pitchFamily="18" charset="0"/>
                          <a:ea typeface="Times New Roman"/>
                          <a:cs typeface="Times New Roman" pitchFamily="18" charset="0"/>
                        </a:rPr>
                        <a:t>đến</a:t>
                      </a:r>
                      <a:r>
                        <a:rPr lang="en-US" sz="2400" baseline="0" dirty="0" smtClean="0">
                          <a:effectLst/>
                          <a:latin typeface="Times New Roman" pitchFamily="18" charset="0"/>
                          <a:ea typeface="Times New Roman"/>
                          <a:cs typeface="Times New Roman" pitchFamily="18" charset="0"/>
                        </a:rPr>
                        <a:t> </a:t>
                      </a:r>
                      <a:r>
                        <a:rPr lang="en-US" sz="2400" baseline="0" dirty="0" err="1" smtClean="0">
                          <a:effectLst/>
                          <a:latin typeface="Times New Roman" pitchFamily="18" charset="0"/>
                          <a:ea typeface="Times New Roman"/>
                          <a:cs typeface="Times New Roman" pitchFamily="18" charset="0"/>
                        </a:rPr>
                        <a:t>đâu</a:t>
                      </a:r>
                      <a:r>
                        <a:rPr lang="en-US" sz="2400" baseline="0" dirty="0" smtClean="0">
                          <a:effectLst/>
                          <a:latin typeface="Times New Roman" pitchFamily="18" charset="0"/>
                          <a:ea typeface="Times New Roman"/>
                          <a:cs typeface="Times New Roman" pitchFamily="18" charset="0"/>
                        </a:rPr>
                        <a:t> (</a:t>
                      </a:r>
                      <a:r>
                        <a:rPr lang="en-US" sz="2400" dirty="0" err="1" smtClean="0">
                          <a:effectLst/>
                          <a:latin typeface="Times New Roman" pitchFamily="18" charset="0"/>
                          <a:ea typeface="Times New Roman"/>
                          <a:cs typeface="Times New Roman" pitchFamily="18" charset="0"/>
                        </a:rPr>
                        <a:t>Kết</a:t>
                      </a:r>
                      <a:r>
                        <a:rPr lang="en-US" sz="2400" baseline="0" dirty="0" smtClean="0">
                          <a:effectLst/>
                          <a:latin typeface="Times New Roman" pitchFamily="18" charset="0"/>
                          <a:ea typeface="Times New Roman"/>
                          <a:cs typeface="Times New Roman" pitchFamily="18" charset="0"/>
                        </a:rPr>
                        <a:t> </a:t>
                      </a:r>
                      <a:r>
                        <a:rPr lang="en-US" sz="2400" baseline="0" dirty="0" err="1" smtClean="0">
                          <a:effectLst/>
                          <a:latin typeface="Times New Roman" pitchFamily="18" charset="0"/>
                          <a:ea typeface="Times New Roman"/>
                          <a:cs typeface="Times New Roman" pitchFamily="18" charset="0"/>
                        </a:rPr>
                        <a:t>quả</a:t>
                      </a:r>
                      <a:r>
                        <a:rPr lang="en-US" sz="2400" baseline="0" dirty="0" smtClean="0">
                          <a:effectLst/>
                          <a:latin typeface="Times New Roman" pitchFamily="18" charset="0"/>
                          <a:ea typeface="Times New Roman"/>
                          <a:cs typeface="Times New Roman" pitchFamily="18" charset="0"/>
                        </a:rPr>
                        <a:t>)</a:t>
                      </a:r>
                      <a:endParaRPr lang="en-US" sz="2400" dirty="0">
                        <a:effectLst/>
                        <a:latin typeface="Times New Roman" pitchFamily="18" charset="0"/>
                        <a:ea typeface="Times New Roman"/>
                        <a:cs typeface="Times New Roman" pitchFamily="18" charset="0"/>
                      </a:endParaRPr>
                    </a:p>
                  </a:txBody>
                  <a:tcPr marL="47625" marR="47625" marT="47625" marB="47625"/>
                </a:tc>
                <a:extLst>
                  <a:ext uri="{0D108BD9-81ED-4DB2-BD59-A6C34878D82A}">
                    <a16:rowId xmlns:a16="http://schemas.microsoft.com/office/drawing/2014/main" val="10000"/>
                  </a:ext>
                </a:extLst>
              </a:tr>
              <a:tr h="956982">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1"/>
                  </a:ext>
                </a:extLst>
              </a:tr>
              <a:tr h="956982">
                <a:tc>
                  <a:txBody>
                    <a:bodyPr/>
                    <a:lstStyle/>
                    <a:p>
                      <a:pPr marL="0" marR="0">
                        <a:spcBef>
                          <a:spcPts val="0"/>
                        </a:spcBef>
                        <a:spcAft>
                          <a:spcPts val="0"/>
                        </a:spcAft>
                      </a:pP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a:effectLst/>
                        </a:rPr>
                        <a:t> </a:t>
                      </a:r>
                      <a:endParaRPr lang="en-US" sz="140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2"/>
                  </a:ext>
                </a:extLst>
              </a:tr>
              <a:tr h="956982">
                <a:tc>
                  <a:txBody>
                    <a:bodyPr/>
                    <a:lstStyle/>
                    <a:p>
                      <a:pPr marL="0" marR="0">
                        <a:spcBef>
                          <a:spcPts val="0"/>
                        </a:spcBef>
                        <a:spcAft>
                          <a:spcPts val="0"/>
                        </a:spcAft>
                      </a:pP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a:effectLst/>
                        </a:rPr>
                        <a:t> </a:t>
                      </a:r>
                      <a:endParaRPr lang="en-US" sz="140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3"/>
                  </a:ext>
                </a:extLst>
              </a:tr>
              <a:tr h="956982">
                <a:tc>
                  <a:txBody>
                    <a:bodyPr/>
                    <a:lstStyle/>
                    <a:p>
                      <a:pPr marL="0" marR="0">
                        <a:spcBef>
                          <a:spcPts val="0"/>
                        </a:spcBef>
                        <a:spcAft>
                          <a:spcPts val="0"/>
                        </a:spcAft>
                      </a:pP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016713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96012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560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69273"/>
            <a:ext cx="9137073" cy="457200"/>
          </a:xfrm>
        </p:spPr>
        <p:txBody>
          <a:bodyPr>
            <a:noAutofit/>
          </a:bodyPr>
          <a:lstStyle/>
          <a:p>
            <a:r>
              <a:rPr lang="en-US" sz="3600" b="1" dirty="0" smtClean="0">
                <a:solidFill>
                  <a:srgbClr val="FF0000"/>
                </a:solidFill>
                <a:latin typeface="Times New Roman" pitchFamily="18" charset="0"/>
                <a:cs typeface="Times New Roman" pitchFamily="18" charset="0"/>
              </a:rPr>
              <a:t>LUYỆN TẬP</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13854" y="381000"/>
            <a:ext cx="9178636" cy="5029200"/>
          </a:xfrm>
        </p:spPr>
        <p:txBody>
          <a:bodyPr/>
          <a:lstStyle/>
          <a:p>
            <a:pPr marL="0" indent="0">
              <a:buNone/>
            </a:pPr>
            <a:r>
              <a:rPr lang="vi-VN" sz="2400" b="1" dirty="0" smtClean="0">
                <a:solidFill>
                  <a:srgbClr val="FF0000"/>
                </a:solidFill>
                <a:latin typeface="Times New Roman" pitchFamily="18" charset="0"/>
                <a:cs typeface="Times New Roman" pitchFamily="18" charset="0"/>
              </a:rPr>
              <a:t>Mô </a:t>
            </a:r>
            <a:r>
              <a:rPr lang="vi-VN" sz="2400" b="1" dirty="0">
                <a:solidFill>
                  <a:srgbClr val="FF0000"/>
                </a:solidFill>
                <a:latin typeface="Times New Roman" pitchFamily="18" charset="0"/>
                <a:cs typeface="Times New Roman" pitchFamily="18" charset="0"/>
              </a:rPr>
              <a:t>tả hành trình của các cuộc phát kiến địa lí thế kỉ XV - XVI theo các mục dưới đây</a:t>
            </a:r>
            <a:r>
              <a:rPr lang="vi-VN" sz="2400" b="1" dirty="0" smtClean="0">
                <a:solidFill>
                  <a:srgbClr val="FF0000"/>
                </a:solidFill>
                <a:latin typeface="Times New Roman" pitchFamily="18" charset="0"/>
                <a:cs typeface="Times New Roman" pitchFamily="18" charset="0"/>
              </a:rPr>
              <a:t>.</a:t>
            </a:r>
            <a:endParaRPr lang="en-US" sz="2400" b="1" dirty="0" smtClean="0">
              <a:solidFill>
                <a:srgbClr val="FF0000"/>
              </a:solidFill>
              <a:latin typeface="Times New Roman" pitchFamily="18" charset="0"/>
              <a:cs typeface="Times New Roman" pitchFamily="18" charset="0"/>
            </a:endParaRPr>
          </a:p>
          <a:p>
            <a:pPr marL="0" indent="0">
              <a:buNone/>
            </a:pPr>
            <a:endParaRPr lang="en-US" b="1" dirty="0" smtClean="0">
              <a:solidFill>
                <a:srgbClr val="FF0000"/>
              </a:solidFill>
              <a:latin typeface="Times New Roman" pitchFamily="18" charset="0"/>
              <a:cs typeface="Times New Roman" pitchFamily="18" charset="0"/>
            </a:endParaRPr>
          </a:p>
          <a:p>
            <a:endParaRPr lang="en-US" dirty="0"/>
          </a:p>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25973642"/>
              </p:ext>
            </p:extLst>
          </p:nvPr>
        </p:nvGraphicFramePr>
        <p:xfrm>
          <a:off x="138544" y="1219200"/>
          <a:ext cx="9005457" cy="5330160"/>
        </p:xfrm>
        <a:graphic>
          <a:graphicData uri="http://schemas.openxmlformats.org/drawingml/2006/table">
            <a:tbl>
              <a:tblPr firstRow="1" firstCol="1" bandRow="1">
                <a:tableStyleId>{5C22544A-7EE6-4342-B048-85BDC9FD1C3A}</a:tableStyleId>
              </a:tblPr>
              <a:tblGrid>
                <a:gridCol w="3138056">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3581401">
                  <a:extLst>
                    <a:ext uri="{9D8B030D-6E8A-4147-A177-3AD203B41FA5}">
                      <a16:colId xmlns:a16="http://schemas.microsoft.com/office/drawing/2014/main" val="20002"/>
                    </a:ext>
                  </a:extLst>
                </a:gridCol>
              </a:tblGrid>
              <a:tr h="1188881">
                <a:tc>
                  <a:txBody>
                    <a:bodyPr/>
                    <a:lstStyle/>
                    <a:p>
                      <a:pPr marL="0" marR="0">
                        <a:spcBef>
                          <a:spcPts val="0"/>
                        </a:spcBef>
                        <a:spcAft>
                          <a:spcPts val="0"/>
                        </a:spcAft>
                      </a:pPr>
                      <a:r>
                        <a:rPr lang="vi-VN" sz="2400" dirty="0">
                          <a:effectLst/>
                          <a:latin typeface="Times New Roman" pitchFamily="18" charset="0"/>
                          <a:cs typeface="Times New Roman" pitchFamily="18" charset="0"/>
                        </a:rPr>
                        <a:t>Tên các cuộc phát kiến địa lí</a:t>
                      </a:r>
                      <a:endParaRPr lang="en-US" sz="2400" dirty="0">
                        <a:effectLst/>
                        <a:latin typeface="Times New Roman" pitchFamily="18" charset="0"/>
                        <a:ea typeface="Times New Roman"/>
                        <a:cs typeface="Times New Roman" pitchFamily="18" charset="0"/>
                      </a:endParaRPr>
                    </a:p>
                  </a:txBody>
                  <a:tcPr marL="47625" marR="47625" marT="47625" marB="47625"/>
                </a:tc>
                <a:tc>
                  <a:txBody>
                    <a:bodyPr/>
                    <a:lstStyle/>
                    <a:p>
                      <a:pPr marL="0" marR="0">
                        <a:spcBef>
                          <a:spcPts val="0"/>
                        </a:spcBef>
                        <a:spcAft>
                          <a:spcPts val="0"/>
                        </a:spcAft>
                      </a:pPr>
                      <a:r>
                        <a:rPr lang="vi-VN" sz="2400" dirty="0">
                          <a:effectLst/>
                          <a:latin typeface="+mj-lt"/>
                        </a:rPr>
                        <a:t>Thời gian khởi hành</a:t>
                      </a:r>
                      <a:endParaRPr lang="en-US" sz="2400" dirty="0">
                        <a:effectLst/>
                        <a:latin typeface="+mj-lt"/>
                        <a:ea typeface="Times New Roman"/>
                        <a:cs typeface="Times New Roman"/>
                      </a:endParaRPr>
                    </a:p>
                  </a:txBody>
                  <a:tcPr marL="47625" marR="47625" marT="47625" marB="476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dirty="0" smtClean="0">
                          <a:effectLst/>
                        </a:rPr>
                        <a:t>Kết quả</a:t>
                      </a:r>
                      <a:endParaRPr lang="en-US" sz="2400" dirty="0" smtClean="0">
                        <a:effectLst/>
                        <a:latin typeface="Times New Roman"/>
                        <a:ea typeface="Times New Roman"/>
                        <a:cs typeface="Times New Roman"/>
                      </a:endParaRPr>
                    </a:p>
                    <a:p>
                      <a:pPr marL="0" marR="0">
                        <a:spcBef>
                          <a:spcPts val="0"/>
                        </a:spcBef>
                        <a:spcAft>
                          <a:spcPts val="0"/>
                        </a:spcAft>
                      </a:pPr>
                      <a:endParaRPr lang="en-US" sz="2400" dirty="0">
                        <a:effectLst/>
                        <a:latin typeface="Times New Roman" pitchFamily="18" charset="0"/>
                        <a:ea typeface="Times New Roman"/>
                        <a:cs typeface="Times New Roman" pitchFamily="18" charset="0"/>
                      </a:endParaRPr>
                    </a:p>
                  </a:txBody>
                  <a:tcPr marL="47625" marR="47625" marT="47625" marB="47625"/>
                </a:tc>
                <a:extLst>
                  <a:ext uri="{0D108BD9-81ED-4DB2-BD59-A6C34878D82A}">
                    <a16:rowId xmlns:a16="http://schemas.microsoft.com/office/drawing/2014/main" val="10000"/>
                  </a:ext>
                </a:extLst>
              </a:tr>
              <a:tr h="792319">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1"/>
                  </a:ext>
                </a:extLst>
              </a:tr>
              <a:tr h="792636">
                <a:tc>
                  <a:txBody>
                    <a:bodyPr/>
                    <a:lstStyle/>
                    <a:p>
                      <a:pPr marL="0" marR="0">
                        <a:spcBef>
                          <a:spcPts val="0"/>
                        </a:spcBef>
                        <a:spcAft>
                          <a:spcPts val="0"/>
                        </a:spcAft>
                      </a:pP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2"/>
                  </a:ext>
                </a:extLst>
              </a:tr>
              <a:tr h="1180201">
                <a:tc>
                  <a:txBody>
                    <a:bodyPr/>
                    <a:lstStyle/>
                    <a:p>
                      <a:pPr marL="0" marR="0">
                        <a:spcBef>
                          <a:spcPts val="0"/>
                        </a:spcBef>
                        <a:spcAft>
                          <a:spcPts val="0"/>
                        </a:spcAft>
                      </a:pP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3"/>
                  </a:ext>
                </a:extLst>
              </a:tr>
              <a:tr h="1376123">
                <a:tc>
                  <a:txBody>
                    <a:bodyPr/>
                    <a:lstStyle/>
                    <a:p>
                      <a:pPr marL="0" marR="0">
                        <a:spcBef>
                          <a:spcPts val="0"/>
                        </a:spcBef>
                        <a:spcAft>
                          <a:spcPts val="0"/>
                        </a:spcAft>
                      </a:pPr>
                      <a:endParaRPr lang="en-US" sz="1400" dirty="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a:effectLst/>
                        </a:rPr>
                        <a:t> </a:t>
                      </a:r>
                      <a:endParaRPr lang="en-US" sz="1400">
                        <a:effectLst/>
                        <a:latin typeface="Times New Roman"/>
                        <a:ea typeface="Times New Roman"/>
                        <a:cs typeface="Times New Roman"/>
                      </a:endParaRPr>
                    </a:p>
                  </a:txBody>
                  <a:tcPr marL="47625" marR="47625" marT="47625" marB="47625"/>
                </a:tc>
                <a:tc>
                  <a:txBody>
                    <a:bodyPr/>
                    <a:lstStyle/>
                    <a:p>
                      <a:pPr marL="0" marR="0">
                        <a:spcBef>
                          <a:spcPts val="0"/>
                        </a:spcBef>
                        <a:spcAft>
                          <a:spcPts val="0"/>
                        </a:spcAft>
                      </a:pPr>
                      <a:r>
                        <a:rPr lang="en-US" sz="1200" dirty="0">
                          <a:effectLst/>
                        </a:rPr>
                        <a:t> </a:t>
                      </a:r>
                      <a:endParaRPr lang="en-US" sz="1400" dirty="0">
                        <a:effectLst/>
                        <a:latin typeface="Times New Roman"/>
                        <a:ea typeface="Times New Roman"/>
                        <a:cs typeface="Times New Roman"/>
                      </a:endParaRPr>
                    </a:p>
                  </a:txBody>
                  <a:tcPr marL="47625" marR="47625" marT="47625" marB="47625"/>
                </a:tc>
                <a:extLst>
                  <a:ext uri="{0D108BD9-81ED-4DB2-BD59-A6C34878D82A}">
                    <a16:rowId xmlns:a16="http://schemas.microsoft.com/office/drawing/2014/main" val="10004"/>
                  </a:ext>
                </a:extLst>
              </a:tr>
            </a:tbl>
          </a:graphicData>
        </a:graphic>
      </p:graphicFrame>
      <p:sp>
        <p:nvSpPr>
          <p:cNvPr id="6" name="TextBox 5"/>
          <p:cNvSpPr txBox="1"/>
          <p:nvPr/>
        </p:nvSpPr>
        <p:spPr>
          <a:xfrm>
            <a:off x="27709" y="2362199"/>
            <a:ext cx="2639291" cy="830997"/>
          </a:xfrm>
          <a:prstGeom prst="rect">
            <a:avLst/>
          </a:prstGeom>
          <a:solidFill>
            <a:schemeClr val="bg1"/>
          </a:solidFill>
          <a:ln w="38100">
            <a:solidFill>
              <a:srgbClr val="7030A0"/>
            </a:solidFill>
          </a:ln>
        </p:spPr>
        <p:txBody>
          <a:bodyPr wrap="square" rtlCol="0">
            <a:spAutoFit/>
          </a:bodyPr>
          <a:lstStyle/>
          <a:p>
            <a:r>
              <a:rPr lang="vi-VN" sz="2400" dirty="0">
                <a:solidFill>
                  <a:srgbClr val="FF0000"/>
                </a:solidFill>
                <a:latin typeface="Times New Roman" pitchFamily="18" charset="0"/>
                <a:cs typeface="Times New Roman" pitchFamily="18" charset="0"/>
              </a:rPr>
              <a:t>Cuộc phát kiến đia lí của </a:t>
            </a:r>
            <a:r>
              <a:rPr lang="vi-VN" sz="2400" dirty="0" smtClean="0">
                <a:solidFill>
                  <a:srgbClr val="FF0000"/>
                </a:solidFill>
                <a:latin typeface="Times New Roman" pitchFamily="18" charset="0"/>
                <a:cs typeface="Times New Roman" pitchFamily="18" charset="0"/>
              </a:rPr>
              <a:t>Đi-a-xơ</a:t>
            </a:r>
            <a:r>
              <a:rPr lang="en-US" sz="2400" dirty="0" smtClean="0">
                <a:solidFill>
                  <a:srgbClr val="FF0000"/>
                </a:solidFill>
                <a:latin typeface="Times New Roman" pitchFamily="18" charset="0"/>
                <a:cs typeface="Times New Roman" pitchFamily="18" charset="0"/>
              </a:rPr>
              <a:t> </a:t>
            </a:r>
            <a:endParaRPr lang="vi-VN" sz="2400" dirty="0">
              <a:solidFill>
                <a:srgbClr val="FF0000"/>
              </a:solidFill>
              <a:latin typeface="Times New Roman" pitchFamily="18" charset="0"/>
              <a:cs typeface="Times New Roman" pitchFamily="18" charset="0"/>
            </a:endParaRPr>
          </a:p>
        </p:txBody>
      </p:sp>
      <p:sp>
        <p:nvSpPr>
          <p:cNvPr id="7" name="TextBox 6"/>
          <p:cNvSpPr txBox="1"/>
          <p:nvPr/>
        </p:nvSpPr>
        <p:spPr>
          <a:xfrm>
            <a:off x="55418" y="3237406"/>
            <a:ext cx="2639291" cy="830997"/>
          </a:xfrm>
          <a:prstGeom prst="rect">
            <a:avLst/>
          </a:prstGeom>
          <a:solidFill>
            <a:schemeClr val="bg1"/>
          </a:solidFill>
          <a:ln w="38100">
            <a:solidFill>
              <a:srgbClr val="7030A0"/>
            </a:solidFill>
          </a:ln>
        </p:spPr>
        <p:txBody>
          <a:bodyPr wrap="square" rtlCol="0">
            <a:spAutoFit/>
          </a:bodyPr>
          <a:lstStyle/>
          <a:p>
            <a:r>
              <a:rPr lang="vi-VN" sz="2400" dirty="0" smtClean="0">
                <a:solidFill>
                  <a:srgbClr val="FF0000"/>
                </a:solidFill>
                <a:latin typeface="Times New Roman" pitchFamily="18" charset="0"/>
                <a:cs typeface="Times New Roman" pitchFamily="18" charset="0"/>
              </a:rPr>
              <a:t>Cuộc </a:t>
            </a:r>
            <a:r>
              <a:rPr lang="vi-VN" sz="2400" dirty="0">
                <a:solidFill>
                  <a:srgbClr val="FF0000"/>
                </a:solidFill>
                <a:latin typeface="Times New Roman" pitchFamily="18" charset="0"/>
                <a:cs typeface="Times New Roman" pitchFamily="18" charset="0"/>
              </a:rPr>
              <a:t>phát kiến địa lí của </a:t>
            </a:r>
            <a:r>
              <a:rPr lang="vi-VN" sz="2400" dirty="0" smtClean="0">
                <a:solidFill>
                  <a:srgbClr val="FF0000"/>
                </a:solidFill>
                <a:latin typeface="Times New Roman" pitchFamily="18" charset="0"/>
                <a:cs typeface="Times New Roman" pitchFamily="18" charset="0"/>
              </a:rPr>
              <a:t>Cô-lôm-bô</a:t>
            </a:r>
            <a:endParaRPr lang="vi-VN" sz="2400" dirty="0">
              <a:solidFill>
                <a:srgbClr val="FF0000"/>
              </a:solidFill>
              <a:latin typeface="Times New Roman" pitchFamily="18" charset="0"/>
              <a:cs typeface="Times New Roman" pitchFamily="18" charset="0"/>
            </a:endParaRPr>
          </a:p>
        </p:txBody>
      </p:sp>
      <p:sp>
        <p:nvSpPr>
          <p:cNvPr id="8" name="TextBox 7"/>
          <p:cNvSpPr txBox="1"/>
          <p:nvPr/>
        </p:nvSpPr>
        <p:spPr>
          <a:xfrm>
            <a:off x="83127" y="4095790"/>
            <a:ext cx="2639290" cy="830997"/>
          </a:xfrm>
          <a:prstGeom prst="rect">
            <a:avLst/>
          </a:prstGeom>
          <a:solidFill>
            <a:schemeClr val="bg1"/>
          </a:solidFill>
          <a:ln w="38100">
            <a:solidFill>
              <a:srgbClr val="7030A0"/>
            </a:solidFill>
          </a:ln>
        </p:spPr>
        <p:txBody>
          <a:bodyPr wrap="square" rtlCol="0">
            <a:spAutoFit/>
          </a:bodyPr>
          <a:lstStyle/>
          <a:p>
            <a:r>
              <a:rPr lang="vi-VN" sz="2400" dirty="0" smtClean="0">
                <a:solidFill>
                  <a:srgbClr val="FF0000"/>
                </a:solidFill>
                <a:latin typeface="Times New Roman" pitchFamily="18" charset="0"/>
                <a:cs typeface="Times New Roman" pitchFamily="18" charset="0"/>
              </a:rPr>
              <a:t>Cuộc </a:t>
            </a:r>
            <a:r>
              <a:rPr lang="vi-VN" sz="2400" dirty="0">
                <a:solidFill>
                  <a:srgbClr val="FF0000"/>
                </a:solidFill>
                <a:latin typeface="Times New Roman" pitchFamily="18" charset="0"/>
                <a:cs typeface="Times New Roman" pitchFamily="18" charset="0"/>
              </a:rPr>
              <a:t>phát kiến địa lí của </a:t>
            </a:r>
            <a:r>
              <a:rPr lang="vi-VN" sz="2400" dirty="0" smtClean="0">
                <a:solidFill>
                  <a:srgbClr val="FF0000"/>
                </a:solidFill>
                <a:latin typeface="Times New Roman" pitchFamily="18" charset="0"/>
                <a:cs typeface="Times New Roman" pitchFamily="18" charset="0"/>
              </a:rPr>
              <a:t>Ga-ma</a:t>
            </a:r>
            <a:endParaRPr lang="vi-VN" sz="2400" dirty="0">
              <a:solidFill>
                <a:srgbClr val="FF0000"/>
              </a:solidFill>
              <a:latin typeface="Times New Roman" pitchFamily="18" charset="0"/>
              <a:cs typeface="Times New Roman" pitchFamily="18" charset="0"/>
            </a:endParaRPr>
          </a:p>
        </p:txBody>
      </p:sp>
      <p:sp>
        <p:nvSpPr>
          <p:cNvPr id="9" name="TextBox 8"/>
          <p:cNvSpPr txBox="1"/>
          <p:nvPr/>
        </p:nvSpPr>
        <p:spPr>
          <a:xfrm>
            <a:off x="62345" y="5109793"/>
            <a:ext cx="2791690" cy="830997"/>
          </a:xfrm>
          <a:prstGeom prst="rect">
            <a:avLst/>
          </a:prstGeom>
          <a:solidFill>
            <a:schemeClr val="bg1"/>
          </a:solidFill>
          <a:ln w="38100">
            <a:solidFill>
              <a:srgbClr val="7030A0"/>
            </a:solidFill>
          </a:ln>
        </p:spPr>
        <p:txBody>
          <a:bodyPr wrap="square" rtlCol="0">
            <a:spAutoFit/>
          </a:bodyPr>
          <a:lstStyle/>
          <a:p>
            <a:r>
              <a:rPr lang="es-ES" sz="2400" dirty="0" err="1" smtClean="0">
                <a:solidFill>
                  <a:srgbClr val="FF0000"/>
                </a:solidFill>
                <a:latin typeface="Times New Roman" pitchFamily="18" charset="0"/>
                <a:cs typeface="Times New Roman" pitchFamily="18" charset="0"/>
              </a:rPr>
              <a:t>Cuộc</a:t>
            </a:r>
            <a:r>
              <a:rPr lang="es-ES" sz="2400" dirty="0" smtClean="0">
                <a:solidFill>
                  <a:srgbClr val="FF0000"/>
                </a:solidFill>
                <a:latin typeface="Times New Roman" pitchFamily="18" charset="0"/>
                <a:cs typeface="Times New Roman" pitchFamily="18" charset="0"/>
              </a:rPr>
              <a:t> </a:t>
            </a:r>
            <a:r>
              <a:rPr lang="es-ES" sz="2400" dirty="0" err="1">
                <a:solidFill>
                  <a:srgbClr val="FF0000"/>
                </a:solidFill>
                <a:latin typeface="Times New Roman" pitchFamily="18" charset="0"/>
                <a:cs typeface="Times New Roman" pitchFamily="18" charset="0"/>
              </a:rPr>
              <a:t>phát</a:t>
            </a:r>
            <a:r>
              <a:rPr lang="es-ES" sz="2400" dirty="0">
                <a:solidFill>
                  <a:srgbClr val="FF0000"/>
                </a:solidFill>
                <a:latin typeface="Times New Roman" pitchFamily="18" charset="0"/>
                <a:cs typeface="Times New Roman" pitchFamily="18" charset="0"/>
              </a:rPr>
              <a:t> </a:t>
            </a:r>
            <a:r>
              <a:rPr lang="es-ES" sz="2400" dirty="0" err="1">
                <a:solidFill>
                  <a:srgbClr val="FF0000"/>
                </a:solidFill>
                <a:latin typeface="Times New Roman" pitchFamily="18" charset="0"/>
                <a:cs typeface="Times New Roman" pitchFamily="18" charset="0"/>
              </a:rPr>
              <a:t>kiến</a:t>
            </a:r>
            <a:r>
              <a:rPr lang="es-ES" sz="2400" dirty="0">
                <a:solidFill>
                  <a:srgbClr val="FF0000"/>
                </a:solidFill>
                <a:latin typeface="Times New Roman" pitchFamily="18" charset="0"/>
                <a:cs typeface="Times New Roman" pitchFamily="18" charset="0"/>
              </a:rPr>
              <a:t> </a:t>
            </a:r>
            <a:r>
              <a:rPr lang="es-ES" sz="2400" dirty="0" err="1">
                <a:solidFill>
                  <a:srgbClr val="FF0000"/>
                </a:solidFill>
                <a:latin typeface="Times New Roman" pitchFamily="18" charset="0"/>
                <a:cs typeface="Times New Roman" pitchFamily="18" charset="0"/>
              </a:rPr>
              <a:t>địa</a:t>
            </a:r>
            <a:r>
              <a:rPr lang="es-ES" sz="2400" dirty="0">
                <a:solidFill>
                  <a:srgbClr val="FF0000"/>
                </a:solidFill>
                <a:latin typeface="Times New Roman" pitchFamily="18" charset="0"/>
                <a:cs typeface="Times New Roman" pitchFamily="18" charset="0"/>
              </a:rPr>
              <a:t> </a:t>
            </a:r>
            <a:r>
              <a:rPr lang="es-ES" sz="2400" dirty="0" err="1">
                <a:solidFill>
                  <a:srgbClr val="FF0000"/>
                </a:solidFill>
                <a:latin typeface="Times New Roman" pitchFamily="18" charset="0"/>
                <a:cs typeface="Times New Roman" pitchFamily="18" charset="0"/>
              </a:rPr>
              <a:t>lí</a:t>
            </a:r>
            <a:r>
              <a:rPr lang="es-ES" sz="2400" dirty="0">
                <a:solidFill>
                  <a:srgbClr val="FF0000"/>
                </a:solidFill>
                <a:latin typeface="Times New Roman" pitchFamily="18" charset="0"/>
                <a:cs typeface="Times New Roman" pitchFamily="18" charset="0"/>
              </a:rPr>
              <a:t> </a:t>
            </a:r>
            <a:r>
              <a:rPr lang="es-ES" sz="2400" dirty="0" err="1">
                <a:solidFill>
                  <a:srgbClr val="FF0000"/>
                </a:solidFill>
                <a:latin typeface="Times New Roman" pitchFamily="18" charset="0"/>
                <a:cs typeface="Times New Roman" pitchFamily="18" charset="0"/>
              </a:rPr>
              <a:t>của</a:t>
            </a:r>
            <a:r>
              <a:rPr lang="es-ES" sz="2400" dirty="0">
                <a:solidFill>
                  <a:srgbClr val="FF0000"/>
                </a:solidFill>
                <a:latin typeface="Times New Roman" pitchFamily="18" charset="0"/>
                <a:cs typeface="Times New Roman" pitchFamily="18" charset="0"/>
              </a:rPr>
              <a:t> </a:t>
            </a:r>
            <a:r>
              <a:rPr lang="es-ES" sz="2400" dirty="0" err="1" smtClean="0">
                <a:solidFill>
                  <a:srgbClr val="FF0000"/>
                </a:solidFill>
                <a:latin typeface="Times New Roman" pitchFamily="18" charset="0"/>
                <a:cs typeface="Times New Roman" pitchFamily="18" charset="0"/>
              </a:rPr>
              <a:t>Ma-gien-lan</a:t>
            </a:r>
            <a:endParaRPr lang="es-ES" sz="2400" dirty="0">
              <a:solidFill>
                <a:srgbClr val="FF0000"/>
              </a:solidFill>
              <a:latin typeface="Times New Roman" pitchFamily="18" charset="0"/>
              <a:cs typeface="Times New Roman" pitchFamily="18" charset="0"/>
            </a:endParaRPr>
          </a:p>
        </p:txBody>
      </p:sp>
      <p:sp>
        <p:nvSpPr>
          <p:cNvPr id="10" name="TextBox 9"/>
          <p:cNvSpPr txBox="1"/>
          <p:nvPr/>
        </p:nvSpPr>
        <p:spPr>
          <a:xfrm>
            <a:off x="3851565" y="2546864"/>
            <a:ext cx="1524000" cy="461665"/>
          </a:xfrm>
          <a:prstGeom prst="rect">
            <a:avLst/>
          </a:prstGeom>
          <a:solidFill>
            <a:schemeClr val="bg1"/>
          </a:solidFill>
          <a:ln w="38100">
            <a:solidFill>
              <a:srgbClr val="7030A0"/>
            </a:solidFill>
          </a:ln>
        </p:spPr>
        <p:txBody>
          <a:bodyPr wrap="square" rtlCol="0">
            <a:spAutoFit/>
          </a:bodyPr>
          <a:lstStyle/>
          <a:p>
            <a:r>
              <a:rPr lang="en-US" sz="2400" dirty="0" smtClean="0">
                <a:solidFill>
                  <a:srgbClr val="FF0000"/>
                </a:solidFill>
                <a:latin typeface="Times New Roman" pitchFamily="18" charset="0"/>
                <a:cs typeface="Times New Roman" pitchFamily="18" charset="0"/>
              </a:rPr>
              <a:t> </a:t>
            </a:r>
            <a:r>
              <a:rPr lang="vi-VN" sz="2400" dirty="0" smtClean="0">
                <a:solidFill>
                  <a:srgbClr val="FF0000"/>
                </a:solidFill>
                <a:latin typeface="Times New Roman" pitchFamily="18" charset="0"/>
                <a:cs typeface="Times New Roman" pitchFamily="18" charset="0"/>
              </a:rPr>
              <a:t>1487</a:t>
            </a:r>
            <a:endParaRPr lang="vi-VN" sz="2400" dirty="0">
              <a:solidFill>
                <a:srgbClr val="FF0000"/>
              </a:solidFill>
              <a:latin typeface="Times New Roman" pitchFamily="18" charset="0"/>
              <a:cs typeface="Times New Roman" pitchFamily="18" charset="0"/>
            </a:endParaRPr>
          </a:p>
        </p:txBody>
      </p:sp>
      <p:sp>
        <p:nvSpPr>
          <p:cNvPr id="11" name="TextBox 10"/>
          <p:cNvSpPr txBox="1"/>
          <p:nvPr/>
        </p:nvSpPr>
        <p:spPr>
          <a:xfrm>
            <a:off x="3740729" y="3260419"/>
            <a:ext cx="1524000" cy="461665"/>
          </a:xfrm>
          <a:prstGeom prst="rect">
            <a:avLst/>
          </a:prstGeom>
          <a:solidFill>
            <a:schemeClr val="bg1"/>
          </a:solidFill>
          <a:ln w="38100">
            <a:solidFill>
              <a:srgbClr val="7030A0"/>
            </a:solidFill>
          </a:ln>
        </p:spPr>
        <p:txBody>
          <a:bodyPr wrap="square" rtlCol="0">
            <a:spAutoFit/>
          </a:bodyPr>
          <a:lstStyle/>
          <a:p>
            <a:r>
              <a:rPr lang="en-US" sz="2400" dirty="0" smtClean="0">
                <a:solidFill>
                  <a:srgbClr val="FF0000"/>
                </a:solidFill>
                <a:latin typeface="Times New Roman" pitchFamily="18" charset="0"/>
                <a:cs typeface="Times New Roman" pitchFamily="18" charset="0"/>
              </a:rPr>
              <a:t> </a:t>
            </a:r>
            <a:r>
              <a:rPr lang="vi-VN" sz="2400" dirty="0" smtClean="0">
                <a:solidFill>
                  <a:srgbClr val="FF0000"/>
                </a:solidFill>
                <a:latin typeface="Times New Roman" pitchFamily="18" charset="0"/>
                <a:cs typeface="Times New Roman" pitchFamily="18" charset="0"/>
              </a:rPr>
              <a:t>14</a:t>
            </a:r>
            <a:r>
              <a:rPr lang="en-US" sz="2400" dirty="0" smtClean="0">
                <a:solidFill>
                  <a:srgbClr val="FF0000"/>
                </a:solidFill>
                <a:latin typeface="Times New Roman" pitchFamily="18" charset="0"/>
                <a:cs typeface="Times New Roman" pitchFamily="18" charset="0"/>
              </a:rPr>
              <a:t>92</a:t>
            </a:r>
            <a:endParaRPr lang="vi-VN" sz="2400" dirty="0">
              <a:solidFill>
                <a:srgbClr val="FF0000"/>
              </a:solidFill>
              <a:latin typeface="Times New Roman" pitchFamily="18" charset="0"/>
              <a:cs typeface="Times New Roman" pitchFamily="18" charset="0"/>
            </a:endParaRPr>
          </a:p>
        </p:txBody>
      </p:sp>
      <p:sp>
        <p:nvSpPr>
          <p:cNvPr id="12" name="TextBox 11"/>
          <p:cNvSpPr txBox="1"/>
          <p:nvPr/>
        </p:nvSpPr>
        <p:spPr>
          <a:xfrm>
            <a:off x="3713021" y="4035446"/>
            <a:ext cx="1524000" cy="461665"/>
          </a:xfrm>
          <a:prstGeom prst="rect">
            <a:avLst/>
          </a:prstGeom>
          <a:solidFill>
            <a:schemeClr val="bg1"/>
          </a:solidFill>
          <a:ln w="38100">
            <a:solidFill>
              <a:srgbClr val="7030A0"/>
            </a:solidFill>
          </a:ln>
        </p:spPr>
        <p:txBody>
          <a:bodyPr wrap="square" rtlCol="0">
            <a:spAutoFit/>
          </a:bodyPr>
          <a:lstStyle/>
          <a:p>
            <a:r>
              <a:rPr lang="en-US" sz="2400" dirty="0" smtClean="0">
                <a:solidFill>
                  <a:srgbClr val="FF0000"/>
                </a:solidFill>
                <a:latin typeface="Times New Roman" pitchFamily="18" charset="0"/>
                <a:cs typeface="Times New Roman" pitchFamily="18" charset="0"/>
              </a:rPr>
              <a:t> </a:t>
            </a:r>
            <a:r>
              <a:rPr lang="vi-VN" sz="2400" dirty="0" smtClean="0">
                <a:solidFill>
                  <a:srgbClr val="FF0000"/>
                </a:solidFill>
                <a:latin typeface="Times New Roman" pitchFamily="18" charset="0"/>
                <a:cs typeface="Times New Roman" pitchFamily="18" charset="0"/>
              </a:rPr>
              <a:t>14</a:t>
            </a:r>
            <a:r>
              <a:rPr lang="en-US" sz="2400" dirty="0" smtClean="0">
                <a:solidFill>
                  <a:srgbClr val="FF0000"/>
                </a:solidFill>
                <a:latin typeface="Times New Roman" pitchFamily="18" charset="0"/>
                <a:cs typeface="Times New Roman" pitchFamily="18" charset="0"/>
              </a:rPr>
              <a:t>97</a:t>
            </a:r>
            <a:endParaRPr lang="vi-VN" sz="2400" dirty="0">
              <a:solidFill>
                <a:srgbClr val="FF0000"/>
              </a:solidFill>
              <a:latin typeface="Times New Roman" pitchFamily="18" charset="0"/>
              <a:cs typeface="Times New Roman" pitchFamily="18" charset="0"/>
            </a:endParaRPr>
          </a:p>
        </p:txBody>
      </p:sp>
      <p:sp>
        <p:nvSpPr>
          <p:cNvPr id="13" name="TextBox 12"/>
          <p:cNvSpPr txBox="1"/>
          <p:nvPr/>
        </p:nvSpPr>
        <p:spPr>
          <a:xfrm>
            <a:off x="3740729" y="5294458"/>
            <a:ext cx="1524000" cy="461665"/>
          </a:xfrm>
          <a:prstGeom prst="rect">
            <a:avLst/>
          </a:prstGeom>
          <a:solidFill>
            <a:schemeClr val="bg1"/>
          </a:solidFill>
          <a:ln w="38100">
            <a:solidFill>
              <a:srgbClr val="7030A0"/>
            </a:solidFill>
          </a:ln>
        </p:spPr>
        <p:txBody>
          <a:bodyPr wrap="square" rtlCol="0">
            <a:spAutoFit/>
          </a:bodyPr>
          <a:lstStyle/>
          <a:p>
            <a:r>
              <a:rPr lang="en-US" sz="2400" dirty="0" smtClean="0">
                <a:solidFill>
                  <a:srgbClr val="FF0000"/>
                </a:solidFill>
                <a:latin typeface="Times New Roman" pitchFamily="18" charset="0"/>
                <a:cs typeface="Times New Roman" pitchFamily="18" charset="0"/>
              </a:rPr>
              <a:t> </a:t>
            </a:r>
            <a:r>
              <a:rPr lang="vi-VN" sz="2400" dirty="0" smtClean="0">
                <a:solidFill>
                  <a:srgbClr val="FF0000"/>
                </a:solidFill>
                <a:latin typeface="Times New Roman" pitchFamily="18" charset="0"/>
                <a:cs typeface="Times New Roman" pitchFamily="18" charset="0"/>
              </a:rPr>
              <a:t>1</a:t>
            </a:r>
            <a:r>
              <a:rPr lang="en-US" sz="2400" dirty="0" smtClean="0">
                <a:solidFill>
                  <a:srgbClr val="FF0000"/>
                </a:solidFill>
                <a:latin typeface="Times New Roman" pitchFamily="18" charset="0"/>
                <a:cs typeface="Times New Roman" pitchFamily="18" charset="0"/>
              </a:rPr>
              <a:t>519</a:t>
            </a:r>
            <a:endParaRPr lang="vi-VN" sz="2400" dirty="0">
              <a:solidFill>
                <a:srgbClr val="FF0000"/>
              </a:solidFill>
              <a:latin typeface="Times New Roman" pitchFamily="18" charset="0"/>
              <a:cs typeface="Times New Roman" pitchFamily="18" charset="0"/>
            </a:endParaRPr>
          </a:p>
        </p:txBody>
      </p:sp>
      <p:sp>
        <p:nvSpPr>
          <p:cNvPr id="15" name="TextBox 14"/>
          <p:cNvSpPr txBox="1"/>
          <p:nvPr/>
        </p:nvSpPr>
        <p:spPr>
          <a:xfrm>
            <a:off x="5638800" y="2546863"/>
            <a:ext cx="3248891" cy="461665"/>
          </a:xfrm>
          <a:prstGeom prst="rect">
            <a:avLst/>
          </a:prstGeom>
          <a:solidFill>
            <a:schemeClr val="bg1"/>
          </a:solidFill>
          <a:ln w="38100">
            <a:solidFill>
              <a:srgbClr val="7030A0"/>
            </a:solidFill>
          </a:ln>
        </p:spPr>
        <p:txBody>
          <a:bodyPr wrap="square" rtlCol="0">
            <a:spAutoFit/>
          </a:bodyPr>
          <a:lstStyle/>
          <a:p>
            <a:r>
              <a:rPr lang="en-US" sz="2400" dirty="0" err="1" smtClean="0">
                <a:solidFill>
                  <a:srgbClr val="FF0000"/>
                </a:solidFill>
                <a:latin typeface="Times New Roman" pitchFamily="18" charset="0"/>
                <a:cs typeface="Times New Roman" pitchFamily="18" charset="0"/>
              </a:rPr>
              <a:t>Tìm</a:t>
            </a:r>
            <a:r>
              <a:rPr lang="en-US" sz="2400" dirty="0" smtClean="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mũi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Hảo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Vọng</a:t>
            </a:r>
            <a:endParaRPr lang="vi-VN" sz="2400" dirty="0">
              <a:solidFill>
                <a:srgbClr val="FF0000"/>
              </a:solidFill>
              <a:latin typeface="Times New Roman" pitchFamily="18" charset="0"/>
              <a:cs typeface="Times New Roman" pitchFamily="18" charset="0"/>
            </a:endParaRPr>
          </a:p>
        </p:txBody>
      </p:sp>
      <p:sp>
        <p:nvSpPr>
          <p:cNvPr id="16" name="TextBox 15"/>
          <p:cNvSpPr txBox="1"/>
          <p:nvPr/>
        </p:nvSpPr>
        <p:spPr>
          <a:xfrm>
            <a:off x="5638801" y="3218948"/>
            <a:ext cx="3262746" cy="461665"/>
          </a:xfrm>
          <a:prstGeom prst="rect">
            <a:avLst/>
          </a:prstGeom>
          <a:solidFill>
            <a:schemeClr val="bg1"/>
          </a:solidFill>
          <a:ln w="38100">
            <a:solidFill>
              <a:srgbClr val="7030A0"/>
            </a:solidFill>
          </a:ln>
        </p:spPr>
        <p:txBody>
          <a:bodyPr wrap="square" rtlCol="0">
            <a:spAutoFit/>
          </a:bodyPr>
          <a:lstStyle/>
          <a:p>
            <a:r>
              <a:rPr lang="en-US" sz="2400" dirty="0" err="1" smtClean="0">
                <a:solidFill>
                  <a:srgbClr val="FF0000"/>
                </a:solidFill>
                <a:latin typeface="Times New Roman" pitchFamily="18" charset="0"/>
                <a:cs typeface="Times New Roman" pitchFamily="18" charset="0"/>
              </a:rPr>
              <a:t>Phát</a:t>
            </a:r>
            <a:r>
              <a:rPr lang="en-US" sz="2400" dirty="0" smtClean="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châu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Mĩ</a:t>
            </a:r>
            <a:endParaRPr lang="vi-VN" sz="2400" dirty="0">
              <a:solidFill>
                <a:srgbClr val="FF0000"/>
              </a:solidFill>
              <a:latin typeface="Times New Roman" pitchFamily="18" charset="0"/>
              <a:cs typeface="Times New Roman" pitchFamily="18" charset="0"/>
            </a:endParaRPr>
          </a:p>
        </p:txBody>
      </p:sp>
      <p:sp>
        <p:nvSpPr>
          <p:cNvPr id="17" name="TextBox 16"/>
          <p:cNvSpPr txBox="1"/>
          <p:nvPr/>
        </p:nvSpPr>
        <p:spPr>
          <a:xfrm>
            <a:off x="5618018" y="3896946"/>
            <a:ext cx="3505200" cy="1200329"/>
          </a:xfrm>
          <a:prstGeom prst="rect">
            <a:avLst/>
          </a:prstGeom>
          <a:solidFill>
            <a:schemeClr val="bg1"/>
          </a:solidFill>
          <a:ln w="38100">
            <a:solidFill>
              <a:srgbClr val="7030A0"/>
            </a:solidFill>
          </a:ln>
        </p:spPr>
        <p:txBody>
          <a:bodyPr wrap="square" rtlCol="0">
            <a:spAutoFit/>
          </a:bodyPr>
          <a:lstStyle/>
          <a:p>
            <a:r>
              <a:rPr lang="vi-VN" sz="2400" dirty="0" smtClean="0">
                <a:solidFill>
                  <a:srgbClr val="FF0000"/>
                </a:solidFill>
                <a:latin typeface="Times New Roman" pitchFamily="18" charset="0"/>
                <a:cs typeface="Times New Roman" pitchFamily="18" charset="0"/>
              </a:rPr>
              <a:t>Tìm </a:t>
            </a:r>
            <a:r>
              <a:rPr lang="vi-VN" sz="2400" dirty="0">
                <a:solidFill>
                  <a:srgbClr val="FF0000"/>
                </a:solidFill>
                <a:latin typeface="Times New Roman" pitchFamily="18" charset="0"/>
                <a:cs typeface="Times New Roman" pitchFamily="18" charset="0"/>
              </a:rPr>
              <a:t>ra Ấn Độ, kết nối đường biển giữa châu Âu và châu Á</a:t>
            </a:r>
          </a:p>
        </p:txBody>
      </p:sp>
      <p:sp>
        <p:nvSpPr>
          <p:cNvPr id="18" name="TextBox 17"/>
          <p:cNvSpPr txBox="1"/>
          <p:nvPr/>
        </p:nvSpPr>
        <p:spPr>
          <a:xfrm>
            <a:off x="5590308" y="5155960"/>
            <a:ext cx="3553691" cy="1569660"/>
          </a:xfrm>
          <a:prstGeom prst="rect">
            <a:avLst/>
          </a:prstGeom>
          <a:solidFill>
            <a:schemeClr val="bg1"/>
          </a:solidFill>
          <a:ln w="38100">
            <a:solidFill>
              <a:srgbClr val="7030A0"/>
            </a:solidFill>
          </a:ln>
        </p:spPr>
        <p:txBody>
          <a:bodyPr wrap="square" rtlCol="0">
            <a:spAutoFit/>
          </a:bodyPr>
          <a:lstStyle/>
          <a:p>
            <a:r>
              <a:rPr lang="vi-VN" sz="2400" dirty="0" smtClean="0">
                <a:solidFill>
                  <a:srgbClr val="FF0000"/>
                </a:solidFill>
                <a:latin typeface="Times New Roman" pitchFamily="18" charset="0"/>
                <a:cs typeface="Times New Roman" pitchFamily="18" charset="0"/>
              </a:rPr>
              <a:t>Kết </a:t>
            </a:r>
            <a:r>
              <a:rPr lang="vi-VN" sz="2400" dirty="0">
                <a:solidFill>
                  <a:srgbClr val="FF0000"/>
                </a:solidFill>
                <a:latin typeface="Times New Roman" pitchFamily="18" charset="0"/>
                <a:cs typeface="Times New Roman" pitchFamily="18" charset="0"/>
              </a:rPr>
              <a:t>nối tất cả các châu lục lại với nhau, hoàn thành chuyến đi vòng quanh trái đất đầu tiên của nhân loại</a:t>
            </a:r>
          </a:p>
        </p:txBody>
      </p:sp>
    </p:spTree>
    <p:extLst>
      <p:ext uri="{BB962C8B-B14F-4D97-AF65-F5344CB8AC3E}">
        <p14:creationId xmlns:p14="http://schemas.microsoft.com/office/powerpoint/2010/main" val="130991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0"/>
            <a:ext cx="9524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8242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685800"/>
          </a:xfrm>
        </p:spPr>
        <p:txBody>
          <a:bodyPr>
            <a:normAutofit/>
          </a:bodyPr>
          <a:lstStyle/>
          <a:p>
            <a:r>
              <a:rPr lang="en-US" sz="3200" b="1" u="sng" dirty="0" smtClean="0">
                <a:solidFill>
                  <a:srgbClr val="FF0000"/>
                </a:solidFill>
                <a:latin typeface="Times New Roman" pitchFamily="18" charset="0"/>
                <a:cs typeface="Times New Roman" pitchFamily="18" charset="0"/>
              </a:rPr>
              <a:t>HƯỚNG DẪN TỰ HỌC </a:t>
            </a:r>
            <a:r>
              <a:rPr lang="en-US" sz="3200" b="1"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0" y="609600"/>
            <a:ext cx="9144000" cy="5867400"/>
          </a:xfrm>
        </p:spPr>
        <p:txBody>
          <a:bodyPr>
            <a:normAutofit/>
          </a:bodyPr>
          <a:lstStyle/>
          <a:p>
            <a:pPr marL="0" marR="0" indent="0" algn="just">
              <a:spcBef>
                <a:spcPts val="0"/>
              </a:spcBef>
              <a:spcAft>
                <a:spcPts val="0"/>
              </a:spcAft>
              <a:buNone/>
            </a:pPr>
            <a:r>
              <a:rPr lang="en-US" b="1" dirty="0">
                <a:solidFill>
                  <a:srgbClr val="FF0000"/>
                </a:solidFill>
                <a:latin typeface="Times New Roman"/>
                <a:ea typeface="Times New Roman"/>
              </a:rPr>
              <a:t>a) </a:t>
            </a:r>
            <a:r>
              <a:rPr lang="en-US" b="1" dirty="0" err="1">
                <a:solidFill>
                  <a:srgbClr val="FF0000"/>
                </a:solidFill>
                <a:latin typeface="Times New Roman"/>
                <a:ea typeface="Times New Roman"/>
              </a:rPr>
              <a:t>Bài</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vừa</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học</a:t>
            </a:r>
            <a:r>
              <a:rPr lang="en-US" b="1" dirty="0">
                <a:solidFill>
                  <a:srgbClr val="FF0000"/>
                </a:solidFill>
                <a:latin typeface="Times New Roman"/>
                <a:ea typeface="Times New Roman"/>
              </a:rPr>
              <a:t>:</a:t>
            </a:r>
            <a:endParaRPr lang="en-US" dirty="0">
              <a:solidFill>
                <a:srgbClr val="FF0000"/>
              </a:solidFill>
              <a:latin typeface="Times New Roman"/>
              <a:ea typeface="Times New Roman"/>
            </a:endParaRPr>
          </a:p>
          <a:p>
            <a:pPr marL="0" marR="0" indent="0" algn="just">
              <a:spcBef>
                <a:spcPts val="0"/>
              </a:spcBef>
              <a:spcAft>
                <a:spcPts val="0"/>
              </a:spcAft>
              <a:buNone/>
            </a:pPr>
            <a:r>
              <a:rPr lang="en-US" dirty="0" smtClean="0">
                <a:solidFill>
                  <a:srgbClr val="0033CC"/>
                </a:solidFill>
                <a:latin typeface="Times New Roman"/>
                <a:ea typeface="Times New Roman"/>
              </a:rPr>
              <a:t>- </a:t>
            </a:r>
            <a:r>
              <a:rPr lang="vi-VN" dirty="0" smtClean="0">
                <a:solidFill>
                  <a:srgbClr val="0033CC"/>
                </a:solidFill>
                <a:latin typeface="Times New Roman"/>
                <a:ea typeface="Times New Roman"/>
              </a:rPr>
              <a:t>Sử </a:t>
            </a:r>
            <a:r>
              <a:rPr lang="vi-VN" dirty="0">
                <a:solidFill>
                  <a:srgbClr val="0033CC"/>
                </a:solidFill>
                <a:latin typeface="Times New Roman"/>
                <a:ea typeface="Times New Roman"/>
              </a:rPr>
              <a:t>dụng lược đồ hoặc bản đồ, giới thiệu được những nét chính về hành trình của một số cuộc phát kiến địa lí lớn trên thế giới.</a:t>
            </a:r>
          </a:p>
          <a:p>
            <a:pPr marL="0" marR="0" indent="0" algn="just">
              <a:spcBef>
                <a:spcPts val="0"/>
              </a:spcBef>
              <a:spcAft>
                <a:spcPts val="0"/>
              </a:spcAft>
              <a:buNone/>
            </a:pPr>
            <a:r>
              <a:rPr lang="en-US" dirty="0" smtClean="0">
                <a:solidFill>
                  <a:srgbClr val="0033CC"/>
                </a:solidFill>
                <a:latin typeface="Times New Roman"/>
                <a:ea typeface="Times New Roman"/>
              </a:rPr>
              <a:t>- </a:t>
            </a:r>
            <a:r>
              <a:rPr lang="vi-VN" dirty="0" smtClean="0">
                <a:solidFill>
                  <a:srgbClr val="0033CC"/>
                </a:solidFill>
                <a:latin typeface="Times New Roman"/>
                <a:ea typeface="Times New Roman"/>
              </a:rPr>
              <a:t>Nêu </a:t>
            </a:r>
            <a:r>
              <a:rPr lang="vi-VN" dirty="0">
                <a:solidFill>
                  <a:srgbClr val="0033CC"/>
                </a:solidFill>
                <a:latin typeface="Times New Roman"/>
                <a:ea typeface="Times New Roman"/>
              </a:rPr>
              <a:t>được hệ quả của các cuộc phát kiến địa lí.</a:t>
            </a:r>
          </a:p>
          <a:p>
            <a:pPr marL="0" marR="0" indent="0" algn="just">
              <a:spcBef>
                <a:spcPts val="0"/>
              </a:spcBef>
              <a:spcAft>
                <a:spcPts val="0"/>
              </a:spcAft>
              <a:buNone/>
            </a:pPr>
            <a:r>
              <a:rPr lang="en-US" b="1" dirty="0" smtClean="0">
                <a:solidFill>
                  <a:srgbClr val="FF0000"/>
                </a:solidFill>
                <a:latin typeface="Times New Roman"/>
                <a:ea typeface="Times New Roman"/>
              </a:rPr>
              <a:t>b</a:t>
            </a:r>
            <a:r>
              <a:rPr lang="en-US" b="1" dirty="0">
                <a:solidFill>
                  <a:srgbClr val="FF0000"/>
                </a:solidFill>
                <a:latin typeface="Times New Roman"/>
                <a:ea typeface="Times New Roman"/>
              </a:rPr>
              <a:t>) </a:t>
            </a:r>
            <a:r>
              <a:rPr lang="en-US" b="1" dirty="0" err="1" smtClean="0">
                <a:solidFill>
                  <a:srgbClr val="FF0000"/>
                </a:solidFill>
                <a:latin typeface="Times New Roman"/>
                <a:ea typeface="Times New Roman"/>
              </a:rPr>
              <a:t>Bài</a:t>
            </a:r>
            <a:r>
              <a:rPr lang="en-US" b="1" dirty="0" smtClean="0">
                <a:solidFill>
                  <a:srgbClr val="FF0000"/>
                </a:solidFill>
                <a:latin typeface="Times New Roman"/>
                <a:ea typeface="Times New Roman"/>
              </a:rPr>
              <a:t> </a:t>
            </a:r>
            <a:r>
              <a:rPr lang="en-US" b="1" dirty="0" err="1">
                <a:solidFill>
                  <a:srgbClr val="FF0000"/>
                </a:solidFill>
                <a:latin typeface="Times New Roman"/>
                <a:ea typeface="Times New Roman"/>
              </a:rPr>
              <a:t>sắp</a:t>
            </a:r>
            <a:r>
              <a:rPr lang="en-US" b="1" dirty="0">
                <a:solidFill>
                  <a:srgbClr val="FF0000"/>
                </a:solidFill>
                <a:latin typeface="Times New Roman"/>
                <a:ea typeface="Times New Roman"/>
              </a:rPr>
              <a:t> </a:t>
            </a:r>
            <a:r>
              <a:rPr lang="en-US" b="1" dirty="0" err="1">
                <a:solidFill>
                  <a:srgbClr val="FF0000"/>
                </a:solidFill>
                <a:latin typeface="Times New Roman"/>
                <a:ea typeface="Times New Roman"/>
              </a:rPr>
              <a:t>học</a:t>
            </a:r>
            <a:r>
              <a:rPr lang="en-US" b="1" dirty="0" smtClean="0">
                <a:solidFill>
                  <a:srgbClr val="FF0000"/>
                </a:solidFill>
                <a:latin typeface="Times New Roman"/>
                <a:ea typeface="Times New Roman"/>
              </a:rPr>
              <a:t>:</a:t>
            </a:r>
          </a:p>
          <a:p>
            <a:pPr marL="0" marR="0" indent="0" algn="just">
              <a:spcBef>
                <a:spcPts val="0"/>
              </a:spcBef>
              <a:spcAft>
                <a:spcPts val="0"/>
              </a:spcAft>
              <a:buNone/>
            </a:pPr>
            <a:r>
              <a:rPr lang="en-US" dirty="0" err="1" smtClean="0">
                <a:solidFill>
                  <a:srgbClr val="0033CC"/>
                </a:solidFill>
                <a:latin typeface="Times New Roman"/>
                <a:ea typeface="Times New Roman"/>
              </a:rPr>
              <a:t>Bài</a:t>
            </a:r>
            <a:r>
              <a:rPr lang="en-US" dirty="0" smtClean="0">
                <a:solidFill>
                  <a:srgbClr val="0033CC"/>
                </a:solidFill>
                <a:latin typeface="Times New Roman"/>
                <a:ea typeface="Times New Roman"/>
              </a:rPr>
              <a:t> 3. </a:t>
            </a:r>
            <a:r>
              <a:rPr lang="en-US" dirty="0" err="1" smtClean="0">
                <a:solidFill>
                  <a:srgbClr val="0033CC"/>
                </a:solidFill>
                <a:latin typeface="Times New Roman"/>
                <a:ea typeface="Times New Roman"/>
              </a:rPr>
              <a:t>Sự</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hình</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thành</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quan</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hệ</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sản</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xuất</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tư</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bản</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chủ</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nghĩa</a:t>
            </a:r>
            <a:r>
              <a:rPr lang="en-US" dirty="0" smtClean="0">
                <a:solidFill>
                  <a:srgbClr val="0033CC"/>
                </a:solidFill>
                <a:latin typeface="Times New Roman"/>
                <a:ea typeface="Times New Roman"/>
              </a:rPr>
              <a:t> ở </a:t>
            </a:r>
            <a:r>
              <a:rPr lang="en-US" dirty="0" err="1" smtClean="0">
                <a:solidFill>
                  <a:srgbClr val="0033CC"/>
                </a:solidFill>
                <a:latin typeface="Times New Roman"/>
                <a:ea typeface="Times New Roman"/>
              </a:rPr>
              <a:t>Tây</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Âu</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trung</a:t>
            </a:r>
            <a:r>
              <a:rPr lang="en-US" dirty="0" smtClean="0">
                <a:solidFill>
                  <a:srgbClr val="0033CC"/>
                </a:solidFill>
                <a:latin typeface="Times New Roman"/>
                <a:ea typeface="Times New Roman"/>
              </a:rPr>
              <a:t> </a:t>
            </a:r>
            <a:r>
              <a:rPr lang="en-US" dirty="0" err="1" smtClean="0">
                <a:solidFill>
                  <a:srgbClr val="0033CC"/>
                </a:solidFill>
                <a:latin typeface="Times New Roman"/>
                <a:ea typeface="Times New Roman"/>
              </a:rPr>
              <a:t>đại</a:t>
            </a:r>
            <a:endParaRPr lang="en-US" dirty="0" smtClean="0">
              <a:solidFill>
                <a:srgbClr val="0033CC"/>
              </a:solidFill>
              <a:latin typeface="Times New Roman"/>
              <a:ea typeface="Times New Roman"/>
            </a:endParaRPr>
          </a:p>
          <a:p>
            <a:pPr marL="0" marR="0" indent="0" algn="just">
              <a:spcBef>
                <a:spcPts val="0"/>
              </a:spcBef>
              <a:spcAft>
                <a:spcPts val="0"/>
              </a:spcAft>
              <a:buNone/>
            </a:pPr>
            <a:r>
              <a:rPr lang="en-US" dirty="0" smtClean="0">
                <a:solidFill>
                  <a:srgbClr val="0033CC"/>
                </a:solidFill>
                <a:latin typeface="Times New Roman"/>
                <a:ea typeface="Times New Roman"/>
              </a:rPr>
              <a:t>-</a:t>
            </a:r>
            <a:r>
              <a:rPr lang="vi-VN" dirty="0" smtClean="0">
                <a:solidFill>
                  <a:srgbClr val="0033CC"/>
                </a:solidFill>
                <a:latin typeface="Times New Roman"/>
                <a:ea typeface="Times New Roman"/>
              </a:rPr>
              <a:t> </a:t>
            </a:r>
            <a:r>
              <a:rPr lang="vi-VN" dirty="0">
                <a:solidFill>
                  <a:srgbClr val="0033CC"/>
                </a:solidFill>
                <a:latin typeface="Times New Roman"/>
                <a:ea typeface="Times New Roman"/>
              </a:rPr>
              <a:t>Xác định được những biến đổi chính trong xã hội và sự nảy sinh phương thức sản xuất tư bản chủ nghĩa ở Tây Âu.</a:t>
            </a:r>
            <a:endParaRPr lang="en-US" dirty="0">
              <a:solidFill>
                <a:srgbClr val="0033CC"/>
              </a:solidFill>
              <a:latin typeface="Times New Roman"/>
              <a:ea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0"/>
            <a:ext cx="9525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1958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143000"/>
          </a:xfrm>
        </p:spPr>
        <p:txBody>
          <a:bodyPr>
            <a:normAutofit/>
          </a:bodyPr>
          <a:lstStyle/>
          <a:p>
            <a:pPr algn="l"/>
            <a:endParaRPr lang="en-US" sz="2800" b="1" dirty="0">
              <a:solidFill>
                <a:srgbClr val="FF0000"/>
              </a:solidFill>
              <a:latin typeface="Times New Roman" pitchFamily="18" charset="0"/>
              <a:cs typeface="Times New Roman" pitchFamily="18" charset="0"/>
            </a:endParaRPr>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21643" y="1143000"/>
            <a:ext cx="3900714"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14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smtClean="0">
                <a:solidFill>
                  <a:srgbClr val="FF0000"/>
                </a:solidFill>
                <a:latin typeface="Times New Roman" pitchFamily="18" charset="0"/>
                <a:cs typeface="Times New Roman" pitchFamily="18" charset="0"/>
              </a:rPr>
              <a:t>MỤC TIÊU</a:t>
            </a:r>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vi-VN" dirty="0" smtClean="0">
                <a:solidFill>
                  <a:srgbClr val="0033CC"/>
                </a:solidFill>
                <a:latin typeface="Times New Roman" pitchFamily="18" charset="0"/>
                <a:cs typeface="Times New Roman" pitchFamily="18" charset="0"/>
              </a:rPr>
              <a:t>–Sử </a:t>
            </a:r>
            <a:r>
              <a:rPr lang="vi-VN" dirty="0">
                <a:solidFill>
                  <a:srgbClr val="0033CC"/>
                </a:solidFill>
                <a:latin typeface="Times New Roman" pitchFamily="18" charset="0"/>
                <a:cs typeface="Times New Roman" pitchFamily="18" charset="0"/>
              </a:rPr>
              <a:t>dụng lược đồ hoặc bản đồ, giới thiệu được những nét chính về hành trình của một số cuộc phát kiến địa lí lớn trên thế giới.</a:t>
            </a:r>
          </a:p>
          <a:p>
            <a:pPr marL="0" indent="0">
              <a:buNone/>
            </a:pPr>
            <a:r>
              <a:rPr lang="vi-VN" dirty="0" smtClean="0">
                <a:solidFill>
                  <a:srgbClr val="0033CC"/>
                </a:solidFill>
                <a:latin typeface="Times New Roman" pitchFamily="18" charset="0"/>
                <a:cs typeface="Times New Roman" pitchFamily="18" charset="0"/>
              </a:rPr>
              <a:t>–Nêu </a:t>
            </a:r>
            <a:r>
              <a:rPr lang="vi-VN" dirty="0">
                <a:solidFill>
                  <a:srgbClr val="0033CC"/>
                </a:solidFill>
                <a:latin typeface="Times New Roman" pitchFamily="18" charset="0"/>
                <a:cs typeface="Times New Roman" pitchFamily="18" charset="0"/>
              </a:rPr>
              <a:t>được hệ quả của các cuộc phát kiến địa lí.</a:t>
            </a:r>
          </a:p>
          <a:p>
            <a:pPr marL="0" indent="0">
              <a:buNone/>
            </a:pPr>
            <a:endParaRPr lang="en-US" dirty="0" smtClean="0">
              <a:solidFill>
                <a:srgbClr val="0033CC"/>
              </a:solidFill>
              <a:latin typeface="Times New Roman" pitchFamily="18" charset="0"/>
              <a:cs typeface="Times New Roman"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1470507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219200"/>
          </a:xfrm>
        </p:spPr>
        <p:txBody>
          <a:bodyPr>
            <a:normAutofit fontScale="90000"/>
          </a:bodyPr>
          <a:lstStyle/>
          <a:p>
            <a:r>
              <a:rPr lang="en-US" sz="3200" b="1" dirty="0" smtClean="0">
                <a:solidFill>
                  <a:srgbClr val="FF0000"/>
                </a:solidFill>
                <a:latin typeface="Times New Roman" pitchFamily="18" charset="0"/>
                <a:cs typeface="Times New Roman" pitchFamily="18" charset="0"/>
              </a:rPr>
              <a:t/>
            </a:r>
            <a:br>
              <a:rPr lang="en-US" sz="3200" b="1" dirty="0" smtClean="0">
                <a:solidFill>
                  <a:srgbClr val="FF0000"/>
                </a:solidFill>
                <a:latin typeface="Times New Roman" pitchFamily="18" charset="0"/>
                <a:cs typeface="Times New Roman" pitchFamily="18" charset="0"/>
              </a:rPr>
            </a:br>
            <a:r>
              <a:rPr lang="en-US" sz="2700" b="1" dirty="0" err="1" smtClean="0">
                <a:solidFill>
                  <a:srgbClr val="FF0000"/>
                </a:solidFill>
                <a:latin typeface="Times New Roman" pitchFamily="18" charset="0"/>
                <a:cs typeface="Times New Roman" pitchFamily="18" charset="0"/>
              </a:rPr>
              <a:t>Tiết</a:t>
            </a:r>
            <a:r>
              <a:rPr lang="en-US" sz="2700" b="1" dirty="0" smtClean="0">
                <a:solidFill>
                  <a:srgbClr val="FF0000"/>
                </a:solidFill>
                <a:latin typeface="Times New Roman" pitchFamily="18" charset="0"/>
                <a:cs typeface="Times New Roman" pitchFamily="18" charset="0"/>
              </a:rPr>
              <a:t> 3</a:t>
            </a:r>
            <a:r>
              <a:rPr lang="en-US" sz="3200" b="1" dirty="0" smtClean="0">
                <a:solidFill>
                  <a:srgbClr val="FF0000"/>
                </a:solidFill>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BÀI </a:t>
            </a:r>
            <a:r>
              <a:rPr lang="en-US" sz="4000" b="1" dirty="0">
                <a:solidFill>
                  <a:srgbClr val="FF0000"/>
                </a:solidFill>
                <a:latin typeface="Times New Roman" pitchFamily="18" charset="0"/>
                <a:cs typeface="Times New Roman" pitchFamily="18" charset="0"/>
              </a:rPr>
              <a:t>2. CÁC CUỘC PHÁT KIẾN ĐỊA LÍ</a:t>
            </a:r>
            <a:br>
              <a:rPr lang="en-US" sz="4000" b="1" dirty="0">
                <a:solidFill>
                  <a:srgbClr val="FF0000"/>
                </a:solidFill>
                <a:latin typeface="Times New Roman" pitchFamily="18" charset="0"/>
                <a:cs typeface="Times New Roman" pitchFamily="18" charset="0"/>
              </a:rPr>
            </a:br>
            <a:endParaRPr lang="en-US" sz="40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6927" y="1066800"/>
            <a:ext cx="9144000" cy="4983163"/>
          </a:xfrm>
        </p:spPr>
        <p:txBody>
          <a:bodyPr>
            <a:normAutofit/>
          </a:bodyPr>
          <a:lstStyle/>
          <a:p>
            <a:pPr marL="514350" indent="-514350">
              <a:buAutoNum type="arabicPeriod"/>
            </a:pPr>
            <a:r>
              <a:rPr lang="vi-VN" sz="3600" b="1" dirty="0" smtClean="0">
                <a:solidFill>
                  <a:srgbClr val="0033CC"/>
                </a:solidFill>
                <a:latin typeface="Times New Roman" pitchFamily="18" charset="0"/>
                <a:cs typeface="Times New Roman" pitchFamily="18" charset="0"/>
              </a:rPr>
              <a:t>Hành </a:t>
            </a:r>
            <a:r>
              <a:rPr lang="vi-VN" sz="3600" b="1" dirty="0">
                <a:solidFill>
                  <a:srgbClr val="0033CC"/>
                </a:solidFill>
                <a:latin typeface="Times New Roman" pitchFamily="18" charset="0"/>
                <a:cs typeface="Times New Roman" pitchFamily="18" charset="0"/>
              </a:rPr>
              <a:t>trình của một số cuộc phát kiến địa </a:t>
            </a:r>
            <a:r>
              <a:rPr lang="vi-VN" sz="3600" b="1" dirty="0" smtClean="0">
                <a:solidFill>
                  <a:srgbClr val="0033CC"/>
                </a:solidFill>
                <a:latin typeface="Times New Roman" pitchFamily="18" charset="0"/>
                <a:cs typeface="Times New Roman" pitchFamily="18" charset="0"/>
              </a:rPr>
              <a:t>lí</a:t>
            </a:r>
            <a:endParaRPr lang="en-US" sz="3600" b="1" dirty="0" smtClean="0">
              <a:solidFill>
                <a:srgbClr val="0033CC"/>
              </a:solidFill>
              <a:latin typeface="Times New Roman" pitchFamily="18" charset="0"/>
              <a:cs typeface="Times New Roman" pitchFamily="18" charset="0"/>
            </a:endParaRPr>
          </a:p>
          <a:p>
            <a:pPr marL="0" indent="0">
              <a:buNone/>
            </a:pPr>
            <a:endParaRPr lang="en-US" b="1" dirty="0" smtClean="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58133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152400"/>
            <a:ext cx="9985376" cy="701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525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8028" y="5943600"/>
            <a:ext cx="9214572" cy="584775"/>
          </a:xfrm>
          <a:prstGeom prst="rect">
            <a:avLst/>
          </a:prstGeom>
          <a:solidFill>
            <a:schemeClr val="bg1"/>
          </a:solid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T</a:t>
            </a:r>
            <a:r>
              <a:rPr lang="en-US" sz="3200" b="1" dirty="0" err="1" smtClean="0">
                <a:solidFill>
                  <a:srgbClr val="FF0000"/>
                </a:solidFill>
                <a:latin typeface="Times New Roman" pitchFamily="18" charset="0"/>
                <a:cs typeface="Times New Roman" pitchFamily="18" charset="0"/>
              </a:rPr>
              <a:t>àu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vượt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dương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thám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hiểm</a:t>
            </a:r>
            <a:endParaRPr lang="en-US" sz="32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1636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
            <a:ext cx="9753599"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8028" y="6096000"/>
            <a:ext cx="9214572" cy="584775"/>
          </a:xfrm>
          <a:prstGeom prst="rect">
            <a:avLst/>
          </a:prstGeom>
          <a:solidFill>
            <a:schemeClr val="bg1"/>
          </a:solidFill>
        </p:spPr>
        <p:txBody>
          <a:bodyPr wrap="square" rtlCol="0">
            <a:spAutoFit/>
          </a:bodyPr>
          <a:lstStyle/>
          <a:p>
            <a:pPr algn="ctr"/>
            <a:r>
              <a:rPr lang="en-US" sz="3200" b="1" dirty="0" err="1" smtClean="0">
                <a:solidFill>
                  <a:srgbClr val="FF0000"/>
                </a:solidFill>
                <a:latin typeface="Times New Roman" pitchFamily="18" charset="0"/>
                <a:cs typeface="Times New Roman" pitchFamily="18" charset="0"/>
              </a:rPr>
              <a:t>Những</a:t>
            </a:r>
            <a:r>
              <a:rPr lang="en-US" sz="3200" b="1" dirty="0" smtClean="0">
                <a:solidFill>
                  <a:srgbClr val="FF0000"/>
                </a:solidFill>
                <a:latin typeface="Times New Roman" pitchFamily="18" charset="0"/>
                <a:cs typeface="Times New Roman" pitchFamily="18" charset="0"/>
              </a:rPr>
              <a:t> con </a:t>
            </a:r>
            <a:r>
              <a:rPr lang="en-US" sz="3200" b="1" dirty="0" err="1" smtClean="0">
                <a:solidFill>
                  <a:srgbClr val="FF0000"/>
                </a:solidFill>
                <a:latin typeface="Times New Roman" pitchFamily="18" charset="0"/>
                <a:cs typeface="Times New Roman" pitchFamily="18" charset="0"/>
              </a:rPr>
              <a:t>tàu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thám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hiểm</a:t>
            </a:r>
            <a:endParaRPr lang="en-US" sz="32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871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1143000"/>
          </a:xfrm>
        </p:spPr>
        <p:txBody>
          <a:bodyPr>
            <a:noAutofit/>
          </a:bodyPr>
          <a:lstStyle/>
          <a:p>
            <a:endParaRPr lang="en-US" sz="3600" b="1" dirty="0">
              <a:solidFill>
                <a:srgbClr val="FF0000"/>
              </a:solidFill>
              <a:latin typeface="Times New Roman" pitchFamily="18" charset="0"/>
              <a:cs typeface="Times New Roman" pitchFamily="18" charset="0"/>
            </a:endParaRPr>
          </a:p>
        </p:txBody>
      </p:sp>
      <p:sp>
        <p:nvSpPr>
          <p:cNvPr id="3" name="Nơi giữ chỗ cho Nội dung 2"/>
          <p:cNvSpPr>
            <a:spLocks noGrp="1"/>
          </p:cNvSpPr>
          <p:nvPr>
            <p:ph idx="1"/>
          </p:nvPr>
        </p:nvSpPr>
        <p:spPr>
          <a:xfrm>
            <a:off x="-34636" y="1447800"/>
            <a:ext cx="9178636" cy="5029200"/>
          </a:xfrm>
        </p:spPr>
        <p:txBody>
          <a:bodyPr/>
          <a:lstStyle/>
          <a:p>
            <a:pPr marL="0" indent="0">
              <a:buNone/>
            </a:pPr>
            <a:endParaRPr lang="en-US" sz="2800" dirty="0" smtClean="0">
              <a:latin typeface="Times New Roman" pitchFamily="18" charset="0"/>
              <a:cs typeface="Times New Roman" pitchFamily="18" charset="0"/>
            </a:endParaRPr>
          </a:p>
          <a:p>
            <a:endParaRPr lang="en-US" dirty="0" smtClean="0"/>
          </a:p>
          <a:p>
            <a:endParaRPr lang="en-US" dirty="0"/>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8" y="0"/>
            <a:ext cx="96805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522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TotalTime>
  <Words>1076</Words>
  <Application>Microsoft Office PowerPoint</Application>
  <PresentationFormat>On-screen Show (4:3)</PresentationFormat>
  <Paragraphs>150</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Times New Roman</vt:lpstr>
      <vt:lpstr>Office Theme</vt:lpstr>
      <vt:lpstr>K</vt:lpstr>
      <vt:lpstr>K</vt:lpstr>
      <vt:lpstr> Tiết 3-BÀI 2. CÁC CUỘC PHÁT KIẾN ĐỊA LÍ </vt:lpstr>
      <vt:lpstr>MỤC TIÊU</vt:lpstr>
      <vt:lpstr> Tiết 3-BÀI 2. CÁC CUỘC PHÁT KIẾN ĐỊA LÍ </vt:lpstr>
      <vt:lpstr>PowerPoint Presentation</vt:lpstr>
      <vt:lpstr>PowerPoint Presentation</vt:lpstr>
      <vt:lpstr>PowerPoint Presentation</vt:lpstr>
      <vt:lpstr>PowerPoint Presentation</vt:lpstr>
      <vt:lpstr>PowerPoint Presentation</vt:lpstr>
      <vt:lpstr>K</vt:lpstr>
      <vt:lpstr>PowerPoint Presentation</vt:lpstr>
      <vt:lpstr>K</vt:lpstr>
      <vt:lpstr>K</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THẢO LUẬN NHÓM</vt:lpstr>
      <vt:lpstr> BÀI 2. CÁC CUỘC PHÁT KIẾN ĐỊA LÍ </vt:lpstr>
      <vt:lpstr> BÀI 2. CÁC CUỘC PHÁT KIẾN ĐỊA LÍ </vt:lpstr>
      <vt:lpstr>THẢO LUẬN NHÓM</vt:lpstr>
      <vt:lpstr>PowerPoint Presentation</vt:lpstr>
      <vt:lpstr> BÀI 2. CÁC CUỘC PHÁT KIẾN ĐỊA LÍ </vt:lpstr>
      <vt:lpstr>PowerPoint Presentation</vt:lpstr>
      <vt:lpstr>LUYỆN TẬP</vt:lpstr>
      <vt:lpstr>PowerPoint Presentation</vt:lpstr>
      <vt:lpstr>LUYỆN TẬP</vt:lpstr>
      <vt:lpstr>PowerPoint Presentation</vt:lpstr>
      <vt:lpstr>HƯỚNG DẪN TỰ HỌC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 </dc:title>
  <dc:creator>MyComputer</dc:creator>
  <cp:lastModifiedBy>21AK22</cp:lastModifiedBy>
  <cp:revision>306</cp:revision>
  <dcterms:created xsi:type="dcterms:W3CDTF">2006-08-16T00:00:00Z</dcterms:created>
  <dcterms:modified xsi:type="dcterms:W3CDTF">2024-09-27T23:48:59Z</dcterms:modified>
</cp:coreProperties>
</file>