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310" r:id="rId3"/>
    <p:sldId id="285" r:id="rId4"/>
    <p:sldId id="317" r:id="rId5"/>
    <p:sldId id="311" r:id="rId6"/>
    <p:sldId id="320" r:id="rId7"/>
    <p:sldId id="319" r:id="rId8"/>
    <p:sldId id="321" r:id="rId9"/>
    <p:sldId id="322" r:id="rId10"/>
    <p:sldId id="325" r:id="rId11"/>
    <p:sldId id="323" r:id="rId12"/>
    <p:sldId id="326" r:id="rId13"/>
    <p:sldId id="315" r:id="rId14"/>
    <p:sldId id="313" r:id="rId15"/>
    <p:sldId id="318" r:id="rId16"/>
    <p:sldId id="327" r:id="rId17"/>
    <p:sldId id="329" r:id="rId18"/>
    <p:sldId id="328" r:id="rId19"/>
    <p:sldId id="33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5" autoAdjust="0"/>
    <p:restoredTop sz="94660"/>
  </p:normalViewPr>
  <p:slideViewPr>
    <p:cSldViewPr>
      <p:cViewPr varScale="1">
        <p:scale>
          <a:sx n="86" d="100"/>
          <a:sy n="86" d="100"/>
        </p:scale>
        <p:origin x="14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r>
              <a:rPr lang="en-US" sz="3200" b="1" dirty="0" smtClean="0">
                <a:solidFill>
                  <a:srgbClr val="FF0000"/>
                </a:solidFill>
                <a:latin typeface="Times New Roman" pitchFamily="18" charset="0"/>
                <a:cs typeface="Times New Roman" pitchFamily="18" charset="0"/>
              </a:rPr>
              <a:t>TIẾT 44- ÔN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143000"/>
            <a:ext cx="9144000" cy="4983163"/>
          </a:xfrm>
        </p:spPr>
        <p:txBody>
          <a:bodyPr>
            <a:normAutofit/>
          </a:bodyPr>
          <a:lstStyle/>
          <a:p>
            <a:pPr marL="0" marR="0" indent="0">
              <a:lnSpc>
                <a:spcPct val="115000"/>
              </a:lnSpc>
              <a:spcBef>
                <a:spcPts val="0"/>
              </a:spcBef>
              <a:spcAft>
                <a:spcPts val="0"/>
              </a:spcAft>
              <a:buNone/>
            </a:pPr>
            <a:endParaRPr lang="en-US" sz="2000" dirty="0">
              <a:solidFill>
                <a:srgbClr val="0033CC"/>
              </a:solidFill>
              <a:ea typeface="Times New Roman"/>
              <a:cs typeface="Times New Roman"/>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4079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44000" cy="70866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3: Nhân vật lịch sử nào được đề cập đến trong câu đố dân gian dưới đây?</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a:t>
            </a:r>
            <a:r>
              <a:rPr lang="vi-VN" dirty="0">
                <a:solidFill>
                  <a:srgbClr val="0000FF"/>
                </a:solidFill>
                <a:latin typeface="Times New Roman" pitchFamily="18" charset="0"/>
                <a:cs typeface="Times New Roman" pitchFamily="18" charset="0"/>
              </a:rPr>
              <a:t>Đầu voi phất ngọn cờ vàng</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Làm </a:t>
            </a:r>
            <a:r>
              <a:rPr lang="vi-VN" dirty="0">
                <a:solidFill>
                  <a:srgbClr val="0000FF"/>
                </a:solidFill>
                <a:latin typeface="Times New Roman" pitchFamily="18" charset="0"/>
                <a:cs typeface="Times New Roman" pitchFamily="18" charset="0"/>
              </a:rPr>
              <a:t>cho nữ giới vẻ vang oai hùng</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Quần </a:t>
            </a:r>
            <a:r>
              <a:rPr lang="vi-VN" dirty="0">
                <a:solidFill>
                  <a:srgbClr val="0000FF"/>
                </a:solidFill>
                <a:latin typeface="Times New Roman" pitchFamily="18" charset="0"/>
                <a:cs typeface="Times New Roman" pitchFamily="18" charset="0"/>
              </a:rPr>
              <a:t>thoa mà giỏi kiếm cung</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Đạp </a:t>
            </a:r>
            <a:r>
              <a:rPr lang="vi-VN" dirty="0">
                <a:solidFill>
                  <a:srgbClr val="0000FF"/>
                </a:solidFill>
                <a:latin typeface="Times New Roman" pitchFamily="18" charset="0"/>
                <a:cs typeface="Times New Roman" pitchFamily="18" charset="0"/>
              </a:rPr>
              <a:t>luồng sóng dữ theo cùng bào huynh”?</a:t>
            </a:r>
          </a:p>
          <a:p>
            <a:pPr marL="0" lvl="0" indent="0" fontAlgn="base">
              <a:spcBef>
                <a:spcPct val="0"/>
              </a:spcBef>
              <a:spcAft>
                <a:spcPct val="0"/>
              </a:spcAft>
              <a:buNone/>
              <a:defRPr/>
            </a:pPr>
            <a:endParaRPr lang="en-US" dirty="0" smtClean="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A</a:t>
            </a:r>
            <a:r>
              <a:rPr lang="vi-VN" dirty="0">
                <a:solidFill>
                  <a:srgbClr val="0000FF"/>
                </a:solidFill>
                <a:latin typeface="Times New Roman" pitchFamily="18" charset="0"/>
                <a:cs typeface="Times New Roman" pitchFamily="18" charset="0"/>
              </a:rPr>
              <a:t>. Trưng </a:t>
            </a:r>
            <a:r>
              <a:rPr lang="vi-VN" dirty="0" smtClean="0">
                <a:solidFill>
                  <a:srgbClr val="0000FF"/>
                </a:solidFill>
                <a:latin typeface="Times New Roman" pitchFamily="18" charset="0"/>
                <a:cs typeface="Times New Roman" pitchFamily="18" charset="0"/>
              </a:rPr>
              <a:t>Trắc.</a:t>
            </a:r>
            <a:r>
              <a:rPr lang="en-US" dirty="0" smtClean="0">
                <a:solidFill>
                  <a:srgbClr val="0000FF"/>
                </a:solidFill>
                <a:latin typeface="Times New Roman" pitchFamily="18" charset="0"/>
                <a:cs typeface="Times New Roman" pitchFamily="18" charset="0"/>
              </a:rPr>
              <a:t>		</a:t>
            </a:r>
            <a:r>
              <a:rPr lang="vi-VN" dirty="0" smtClean="0">
                <a:solidFill>
                  <a:srgbClr val="0000FF"/>
                </a:solidFill>
                <a:latin typeface="Times New Roman" pitchFamily="18" charset="0"/>
                <a:cs typeface="Times New Roman" pitchFamily="18" charset="0"/>
              </a:rPr>
              <a:t>B</a:t>
            </a:r>
            <a:r>
              <a:rPr lang="vi-VN" dirty="0">
                <a:solidFill>
                  <a:srgbClr val="0000FF"/>
                </a:solidFill>
                <a:latin typeface="Times New Roman" pitchFamily="18" charset="0"/>
                <a:cs typeface="Times New Roman" pitchFamily="18" charset="0"/>
              </a:rPr>
              <a:t>. Trưng Nhị.</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Triệu Thị </a:t>
            </a:r>
            <a:r>
              <a:rPr lang="vi-VN" dirty="0" smtClean="0">
                <a:solidFill>
                  <a:srgbClr val="0000FF"/>
                </a:solidFill>
                <a:latin typeface="Times New Roman" pitchFamily="18" charset="0"/>
                <a:cs typeface="Times New Roman" pitchFamily="18" charset="0"/>
              </a:rPr>
              <a:t>Trinh.</a:t>
            </a:r>
            <a:r>
              <a:rPr lang="en-US" dirty="0" smtClean="0">
                <a:solidFill>
                  <a:srgbClr val="0000FF"/>
                </a:solidFill>
                <a:latin typeface="Times New Roman" pitchFamily="18" charset="0"/>
                <a:cs typeface="Times New Roman" pitchFamily="18" charset="0"/>
              </a:rPr>
              <a:t>	</a:t>
            </a:r>
            <a:r>
              <a:rPr lang="vi-VN" dirty="0" smtClean="0">
                <a:solidFill>
                  <a:srgbClr val="0000FF"/>
                </a:solidFill>
                <a:latin typeface="Times New Roman" pitchFamily="18" charset="0"/>
                <a:cs typeface="Times New Roman" pitchFamily="18" charset="0"/>
              </a:rPr>
              <a:t>D</a:t>
            </a:r>
            <a:r>
              <a:rPr lang="vi-VN" dirty="0">
                <a:solidFill>
                  <a:srgbClr val="0000FF"/>
                </a:solidFill>
                <a:latin typeface="Times New Roman" pitchFamily="18" charset="0"/>
                <a:cs typeface="Times New Roman" pitchFamily="18" charset="0"/>
              </a:rPr>
              <a:t>. Bùi Thị Xuân.</a:t>
            </a:r>
            <a:endParaRPr lang="en-US" sz="2400"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166017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LUYỆN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4: Mùa xuân năm 40, Hai Bà Trưng dấy binh khởi nghĩa ở</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A</a:t>
            </a:r>
            <a:r>
              <a:rPr lang="vi-VN" dirty="0">
                <a:solidFill>
                  <a:srgbClr val="0000FF"/>
                </a:solidFill>
                <a:latin typeface="Times New Roman" pitchFamily="18" charset="0"/>
                <a:cs typeface="Times New Roman" pitchFamily="18" charset="0"/>
              </a:rPr>
              <a:t>. Hát môn (Phúc Thọ, Hà Tây).      </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B</a:t>
            </a:r>
            <a:r>
              <a:rPr lang="vi-VN" dirty="0">
                <a:solidFill>
                  <a:srgbClr val="0000FF"/>
                </a:solidFill>
                <a:latin typeface="Times New Roman" pitchFamily="18" charset="0"/>
                <a:cs typeface="Times New Roman" pitchFamily="18" charset="0"/>
              </a:rPr>
              <a:t>. Luy Lâu (Thuận Thành, Bắc Ninh).</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Núi Nưa (Triệu Sơn, Thanh Hóa).  </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D</a:t>
            </a:r>
            <a:r>
              <a:rPr lang="vi-VN" dirty="0">
                <a:solidFill>
                  <a:srgbClr val="0000FF"/>
                </a:solidFill>
                <a:latin typeface="Times New Roman" pitchFamily="18" charset="0"/>
                <a:cs typeface="Times New Roman" pitchFamily="18" charset="0"/>
              </a:rPr>
              <a:t>. Dạ Trạch (Khoái Châu, Hưng Yên).</a:t>
            </a:r>
            <a:endParaRPr lang="en-US" sz="2400"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1693984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7171" y="0"/>
            <a:ext cx="9144000" cy="70866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5: Ai là tác giả của câu nói nổi tiếng: “Tôi chỉ muốn cưới gió đạp sóng, chém cá kình lớn ở biển Đông, quét sạch bờ cõi, cứu dân ra khỏi cảnh chìm đắm, há lại bắt chước người đời cúi đầu khom lưng làm tì thiếp kẻ khác, cam tâm phục dịch ở trong nhà ư?”</a:t>
            </a:r>
          </a:p>
          <a:p>
            <a:pPr marL="0" lvl="0" indent="0" fontAlgn="base">
              <a:spcBef>
                <a:spcPct val="0"/>
              </a:spcBef>
              <a:spcAft>
                <a:spcPct val="0"/>
              </a:spcAft>
              <a:buNone/>
              <a:defRPr/>
            </a:pPr>
            <a:endParaRPr lang="en-US" b="1" dirty="0" smtClean="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A</a:t>
            </a:r>
            <a:r>
              <a:rPr lang="vi-VN" dirty="0">
                <a:solidFill>
                  <a:srgbClr val="0000FF"/>
                </a:solidFill>
                <a:latin typeface="Times New Roman" pitchFamily="18" charset="0"/>
                <a:cs typeface="Times New Roman" pitchFamily="18" charset="0"/>
              </a:rPr>
              <a:t>. Trưng </a:t>
            </a:r>
            <a:r>
              <a:rPr lang="vi-VN" dirty="0" smtClean="0">
                <a:solidFill>
                  <a:srgbClr val="0000FF"/>
                </a:solidFill>
                <a:latin typeface="Times New Roman" pitchFamily="18" charset="0"/>
                <a:cs typeface="Times New Roman" pitchFamily="18" charset="0"/>
              </a:rPr>
              <a:t>Trắc.</a:t>
            </a:r>
            <a:r>
              <a:rPr lang="en-US" dirty="0" smtClean="0">
                <a:solidFill>
                  <a:srgbClr val="0000FF"/>
                </a:solidFill>
                <a:latin typeface="Times New Roman" pitchFamily="18" charset="0"/>
                <a:cs typeface="Times New Roman" pitchFamily="18" charset="0"/>
              </a:rPr>
              <a:t>		</a:t>
            </a:r>
            <a:r>
              <a:rPr lang="vi-VN" dirty="0" smtClean="0">
                <a:solidFill>
                  <a:srgbClr val="0000FF"/>
                </a:solidFill>
                <a:latin typeface="Times New Roman" pitchFamily="18" charset="0"/>
                <a:cs typeface="Times New Roman" pitchFamily="18" charset="0"/>
              </a:rPr>
              <a:t>B</a:t>
            </a:r>
            <a:r>
              <a:rPr lang="vi-VN" dirty="0">
                <a:solidFill>
                  <a:srgbClr val="0000FF"/>
                </a:solidFill>
                <a:latin typeface="Times New Roman" pitchFamily="18" charset="0"/>
                <a:cs typeface="Times New Roman" pitchFamily="18" charset="0"/>
              </a:rPr>
              <a:t>. Lê Chân.</a:t>
            </a: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Triệu Thị </a:t>
            </a:r>
            <a:r>
              <a:rPr lang="vi-VN" dirty="0" smtClean="0">
                <a:solidFill>
                  <a:srgbClr val="0000FF"/>
                </a:solidFill>
                <a:latin typeface="Times New Roman" pitchFamily="18" charset="0"/>
                <a:cs typeface="Times New Roman" pitchFamily="18" charset="0"/>
              </a:rPr>
              <a:t>Trinh.</a:t>
            </a:r>
            <a:r>
              <a:rPr lang="en-US" dirty="0" smtClean="0">
                <a:solidFill>
                  <a:srgbClr val="0000FF"/>
                </a:solidFill>
                <a:latin typeface="Times New Roman" pitchFamily="18" charset="0"/>
                <a:cs typeface="Times New Roman" pitchFamily="18" charset="0"/>
              </a:rPr>
              <a:t>	</a:t>
            </a:r>
            <a:r>
              <a:rPr lang="vi-VN" dirty="0" smtClean="0">
                <a:solidFill>
                  <a:srgbClr val="0000FF"/>
                </a:solidFill>
                <a:latin typeface="Times New Roman" pitchFamily="18" charset="0"/>
                <a:cs typeface="Times New Roman" pitchFamily="18" charset="0"/>
              </a:rPr>
              <a:t>D</a:t>
            </a:r>
            <a:r>
              <a:rPr lang="vi-VN" dirty="0">
                <a:solidFill>
                  <a:srgbClr val="0000FF"/>
                </a:solidFill>
                <a:latin typeface="Times New Roman" pitchFamily="18" charset="0"/>
                <a:cs typeface="Times New Roman" pitchFamily="18" charset="0"/>
              </a:rPr>
              <a:t>. Bùi Thị Xuân.</a:t>
            </a:r>
            <a:endParaRPr lang="en-US" sz="2400"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87668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TỰ LUẬN</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marR="0" indent="0">
              <a:lnSpc>
                <a:spcPct val="115000"/>
              </a:lnSpc>
              <a:spcBef>
                <a:spcPts val="0"/>
              </a:spcBef>
              <a:spcAft>
                <a:spcPts val="0"/>
              </a:spcAft>
              <a:buNone/>
            </a:pPr>
            <a:r>
              <a:rPr lang="en-US" sz="2000" dirty="0" smtClean="0">
                <a:solidFill>
                  <a:srgbClr val="0033CC"/>
                </a:solidFill>
                <a:latin typeface="Times New Roman" pitchFamily="18" charset="0"/>
                <a:ea typeface="Times New Roman"/>
                <a:cs typeface="Times New Roman" pitchFamily="18" charset="0"/>
              </a:rPr>
              <a:t> </a:t>
            </a:r>
            <a:r>
              <a:rPr lang="en-US" b="1" dirty="0">
                <a:solidFill>
                  <a:srgbClr val="0000CC"/>
                </a:solidFill>
                <a:latin typeface="Times New Roman" pitchFamily="18" charset="0"/>
                <a:ea typeface="Times New Roman"/>
                <a:cs typeface="Times New Roman" pitchFamily="18" charset="0"/>
              </a:rPr>
              <a:t>1</a:t>
            </a:r>
            <a:r>
              <a:rPr lang="vi-VN" b="1" dirty="0" smtClean="0">
                <a:solidFill>
                  <a:srgbClr val="0000CC"/>
                </a:solidFill>
                <a:latin typeface="Times New Roman" pitchFamily="18" charset="0"/>
                <a:ea typeface="Times New Roman"/>
                <a:cs typeface="Times New Roman" pitchFamily="18" charset="0"/>
              </a:rPr>
              <a:t>. </a:t>
            </a:r>
            <a:r>
              <a:rPr lang="vi-VN" b="1" dirty="0">
                <a:solidFill>
                  <a:srgbClr val="0000CC"/>
                </a:solidFill>
                <a:latin typeface="Times New Roman" pitchFamily="18" charset="0"/>
                <a:ea typeface="Times New Roman"/>
                <a:cs typeface="Times New Roman" pitchFamily="18" charset="0"/>
              </a:rPr>
              <a:t>Trong hơn một ngàn năm Bắc thuộc, nhân dân ta đã đấu tranh bảo tổn những nét văn hóa chính nào ?</a:t>
            </a:r>
          </a:p>
          <a:p>
            <a:pPr marL="0" marR="0" indent="0">
              <a:lnSpc>
                <a:spcPct val="115000"/>
              </a:lnSpc>
              <a:spcBef>
                <a:spcPts val="0"/>
              </a:spcBef>
              <a:spcAft>
                <a:spcPts val="0"/>
              </a:spcAft>
              <a:buNone/>
            </a:pPr>
            <a:r>
              <a:rPr lang="vi-VN" dirty="0">
                <a:solidFill>
                  <a:srgbClr val="0000CC"/>
                </a:solidFill>
                <a:latin typeface="Times New Roman" pitchFamily="18" charset="0"/>
                <a:ea typeface="Times New Roman"/>
                <a:cs typeface="Times New Roman" pitchFamily="18" charset="0"/>
              </a:rPr>
              <a:t>+ Người Việt vẫn nghe  nói, truyền lại cho con cháu tiếng mẹ đẻ.</a:t>
            </a:r>
          </a:p>
          <a:p>
            <a:pPr marL="0" marR="0" indent="0">
              <a:lnSpc>
                <a:spcPct val="115000"/>
              </a:lnSpc>
              <a:spcBef>
                <a:spcPts val="0"/>
              </a:spcBef>
              <a:spcAft>
                <a:spcPts val="0"/>
              </a:spcAft>
              <a:buNone/>
            </a:pPr>
            <a:r>
              <a:rPr lang="vi-VN" dirty="0">
                <a:solidFill>
                  <a:srgbClr val="0000CC"/>
                </a:solidFill>
                <a:latin typeface="Times New Roman" pitchFamily="18" charset="0"/>
                <a:ea typeface="Times New Roman"/>
                <a:cs typeface="Times New Roman" pitchFamily="18" charset="0"/>
              </a:rPr>
              <a:t>+ Những tín ngưỡng  như  tục thờ cúng tổ tiên, thờ các vị thần tự nhiên… tiếp tục được duy trì.</a:t>
            </a:r>
          </a:p>
          <a:p>
            <a:pPr marL="0" marR="0" indent="0">
              <a:lnSpc>
                <a:spcPct val="115000"/>
              </a:lnSpc>
              <a:spcBef>
                <a:spcPts val="0"/>
              </a:spcBef>
              <a:spcAft>
                <a:spcPts val="0"/>
              </a:spcAft>
              <a:buNone/>
            </a:pPr>
            <a:r>
              <a:rPr lang="vi-VN" dirty="0">
                <a:solidFill>
                  <a:srgbClr val="0000CC"/>
                </a:solidFill>
                <a:latin typeface="Times New Roman" pitchFamily="18" charset="0"/>
                <a:ea typeface="Times New Roman"/>
                <a:cs typeface="Times New Roman" pitchFamily="18" charset="0"/>
              </a:rPr>
              <a:t>+ Các phong tục, tập quán như: nhuộm răng, ăn trầu, búi tóc, xăm mình, làm bánh chưng, bánh giầy vẫn được truyền từ đời này sang đời khác.</a:t>
            </a:r>
          </a:p>
          <a:p>
            <a:pPr marL="0" marR="0" indent="0">
              <a:lnSpc>
                <a:spcPct val="115000"/>
              </a:lnSpc>
              <a:spcBef>
                <a:spcPts val="0"/>
              </a:spcBef>
              <a:spcAft>
                <a:spcPts val="0"/>
              </a:spcAft>
              <a:buNone/>
            </a:pPr>
            <a:endParaRPr lang="en-US" sz="2400" dirty="0" smtClean="0">
              <a:solidFill>
                <a:srgbClr val="0000CC"/>
              </a:solidFill>
              <a:latin typeface="Times New Roman" pitchFamily="18" charset="0"/>
              <a:ea typeface="Times New Roman"/>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68603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TỰ LUẬN</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Autofit/>
          </a:bodyPr>
          <a:lstStyle/>
          <a:p>
            <a:pPr marL="0" lvl="0" indent="0" fontAlgn="base">
              <a:spcBef>
                <a:spcPct val="0"/>
              </a:spcBef>
              <a:spcAft>
                <a:spcPct val="0"/>
              </a:spcAft>
              <a:buNone/>
            </a:pPr>
            <a:r>
              <a:rPr lang="en-US" b="1" dirty="0">
                <a:solidFill>
                  <a:srgbClr val="0000FF"/>
                </a:solidFill>
                <a:latin typeface="Times New Roman" pitchFamily="18" charset="0"/>
                <a:cs typeface="Times New Roman" pitchFamily="18" charset="0"/>
              </a:rPr>
              <a:t>2</a:t>
            </a:r>
            <a:r>
              <a:rPr lang="vi-VN" b="1" dirty="0" smtClean="0">
                <a:solidFill>
                  <a:srgbClr val="0000FF"/>
                </a:solidFill>
                <a:latin typeface="Times New Roman" pitchFamily="18" charset="0"/>
                <a:cs typeface="Times New Roman" pitchFamily="18" charset="0"/>
              </a:rPr>
              <a:t>.  </a:t>
            </a:r>
            <a:r>
              <a:rPr lang="vi-VN" b="1" dirty="0">
                <a:solidFill>
                  <a:srgbClr val="0000FF"/>
                </a:solidFill>
                <a:latin typeface="Times New Roman" pitchFamily="18" charset="0"/>
                <a:cs typeface="Times New Roman" pitchFamily="18" charset="0"/>
              </a:rPr>
              <a:t>Em hãy nêu những đóng góp chung của các cuộc khởi nghĩa tiêu biểu trong thời Bắc thuộc.</a:t>
            </a:r>
          </a:p>
          <a:p>
            <a:pPr marL="0" lvl="0" indent="0" fontAlgn="base">
              <a:spcBef>
                <a:spcPct val="0"/>
              </a:spcBef>
              <a:spcAft>
                <a:spcPct val="0"/>
              </a:spcAft>
              <a:buNone/>
            </a:pPr>
            <a:r>
              <a:rPr lang="vi-VN" dirty="0">
                <a:solidFill>
                  <a:srgbClr val="0000FF"/>
                </a:solidFill>
                <a:latin typeface="Times New Roman" pitchFamily="18" charset="0"/>
                <a:cs typeface="Times New Roman" pitchFamily="18" charset="0"/>
              </a:rPr>
              <a:t>+  Chứng minh lòng yêu nước, tinh thần đoàn kết, bất khuất đấu tranh chống ngoại xâm của nhân dân ta.</a:t>
            </a:r>
          </a:p>
          <a:p>
            <a:pPr marL="0" lvl="0" indent="0" fontAlgn="base">
              <a:spcBef>
                <a:spcPct val="0"/>
              </a:spcBef>
              <a:spcAft>
                <a:spcPct val="0"/>
              </a:spcAft>
              <a:buNone/>
            </a:pPr>
            <a:r>
              <a:rPr lang="vi-VN" dirty="0">
                <a:solidFill>
                  <a:srgbClr val="0000FF"/>
                </a:solidFill>
                <a:latin typeface="Times New Roman" pitchFamily="18" charset="0"/>
                <a:cs typeface="Times New Roman" pitchFamily="18" charset="0"/>
              </a:rPr>
              <a:t>+ Cổ vũ và để lại nhiều bài học khởi nghĩa quý báu cho các cuộc đấu tranh yêu nước sau này.</a:t>
            </a:r>
          </a:p>
          <a:p>
            <a:pPr marL="0" marR="0" indent="0">
              <a:lnSpc>
                <a:spcPct val="115000"/>
              </a:lnSpc>
              <a:spcBef>
                <a:spcPts val="0"/>
              </a:spcBef>
              <a:spcAft>
                <a:spcPts val="0"/>
              </a:spcAft>
              <a:buNone/>
            </a:pPr>
            <a:endParaRPr lang="en-US" dirty="0">
              <a:solidFill>
                <a:srgbClr val="0033CC"/>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35704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LUYỆN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lvl="0" indent="0" fontAlgn="base">
              <a:spcBef>
                <a:spcPct val="0"/>
              </a:spcBef>
              <a:spcAft>
                <a:spcPct val="0"/>
              </a:spcAft>
              <a:buNone/>
            </a:pPr>
            <a:r>
              <a:rPr lang="en-US" b="1" dirty="0">
                <a:solidFill>
                  <a:srgbClr val="0000FF"/>
                </a:solidFill>
                <a:latin typeface="Times New Roman" pitchFamily="18" charset="0"/>
                <a:cs typeface="Times New Roman" pitchFamily="18" charset="0"/>
              </a:rPr>
              <a:t>3</a:t>
            </a:r>
            <a:r>
              <a:rPr lang="vi-VN" b="1" dirty="0" smtClean="0">
                <a:solidFill>
                  <a:srgbClr val="0000FF"/>
                </a:solidFill>
                <a:latin typeface="Times New Roman" pitchFamily="18" charset="0"/>
                <a:cs typeface="Times New Roman" pitchFamily="18" charset="0"/>
              </a:rPr>
              <a:t>.  </a:t>
            </a:r>
            <a:r>
              <a:rPr lang="vi-VN" b="1" dirty="0">
                <a:solidFill>
                  <a:srgbClr val="0000FF"/>
                </a:solidFill>
                <a:latin typeface="Times New Roman" pitchFamily="18" charset="0"/>
                <a:cs typeface="Times New Roman" pitchFamily="18" charset="0"/>
              </a:rPr>
              <a:t>Em hãy nhận xét chung về kết quả của các cuộc khởi nghĩa tiêu biểu thời Bắc thuộc </a:t>
            </a:r>
            <a:r>
              <a:rPr lang="vi-VN" dirty="0">
                <a:solidFill>
                  <a:srgbClr val="0000FF"/>
                </a:solidFill>
                <a:latin typeface="Times New Roman" pitchFamily="18" charset="0"/>
                <a:cs typeface="Times New Roman" pitchFamily="18" charset="0"/>
              </a:rPr>
              <a:t>.</a:t>
            </a:r>
          </a:p>
          <a:p>
            <a:pPr marL="0" lvl="0" indent="0" fontAlgn="base">
              <a:spcBef>
                <a:spcPct val="0"/>
              </a:spcBef>
              <a:spcAft>
                <a:spcPct val="0"/>
              </a:spcAft>
              <a:buNone/>
            </a:pPr>
            <a:r>
              <a:rPr lang="vi-VN" dirty="0">
                <a:solidFill>
                  <a:srgbClr val="0000FF"/>
                </a:solidFill>
                <a:latin typeface="Times New Roman" pitchFamily="18" charset="0"/>
                <a:cs typeface="Times New Roman" pitchFamily="18" charset="0"/>
              </a:rPr>
              <a:t>+ Hầu hết các cuộc khởi nghĩa đều thất bại.</a:t>
            </a:r>
          </a:p>
          <a:p>
            <a:pPr marL="0" lvl="0" indent="0" fontAlgn="base">
              <a:spcBef>
                <a:spcPct val="0"/>
              </a:spcBef>
              <a:spcAft>
                <a:spcPct val="0"/>
              </a:spcAft>
              <a:buNone/>
            </a:pPr>
            <a:r>
              <a:rPr lang="vi-VN" dirty="0">
                <a:solidFill>
                  <a:srgbClr val="0000FF"/>
                </a:solidFill>
                <a:latin typeface="Times New Roman" pitchFamily="18" charset="0"/>
                <a:cs typeface="Times New Roman" pitchFamily="18" charset="0"/>
              </a:rPr>
              <a:t>+ Một số cuộc khởi nghĩa giành được quyền tự chủ trong thời gian ngắn. Ví dụ như:  khởi nghĩa Hai Bà Trưng; khởi nghĩa Lý Bí; Khởi nghĩa Mai Thúc Loan, khởi nghĩa Phùng Hưng…</a:t>
            </a:r>
          </a:p>
          <a:p>
            <a:pPr marL="0" lvl="0" indent="0" fontAlgn="base">
              <a:spcBef>
                <a:spcPct val="0"/>
              </a:spcBef>
              <a:spcAft>
                <a:spcPct val="0"/>
              </a:spcAft>
              <a:buNone/>
            </a:pPr>
            <a:r>
              <a:rPr lang="en-US" b="1" dirty="0">
                <a:solidFill>
                  <a:srgbClr val="0000FF"/>
                </a:solidFill>
                <a:latin typeface="Times New Roman" pitchFamily="18" charset="0"/>
                <a:cs typeface="Times New Roman" pitchFamily="18" charset="0"/>
              </a:rPr>
              <a:t>4</a:t>
            </a:r>
            <a:r>
              <a:rPr lang="vi-VN" b="1" dirty="0" smtClean="0">
                <a:solidFill>
                  <a:srgbClr val="0000FF"/>
                </a:solidFill>
                <a:latin typeface="Times New Roman" pitchFamily="18" charset="0"/>
                <a:cs typeface="Times New Roman" pitchFamily="18" charset="0"/>
              </a:rPr>
              <a:t>. </a:t>
            </a:r>
            <a:r>
              <a:rPr lang="vi-VN" b="1" dirty="0">
                <a:solidFill>
                  <a:srgbClr val="0000FF"/>
                </a:solidFill>
                <a:latin typeface="Times New Roman" pitchFamily="18" charset="0"/>
                <a:cs typeface="Times New Roman" pitchFamily="18" charset="0"/>
              </a:rPr>
              <a:t>Em hãy nhận xét về tinh thần đấu tranh chống quân xâm lược của nhân dân ta thời Bắc thuộc.</a:t>
            </a:r>
          </a:p>
          <a:p>
            <a:pPr marL="0" lvl="0" indent="0" fontAlgn="base">
              <a:spcBef>
                <a:spcPct val="0"/>
              </a:spcBef>
              <a:spcAft>
                <a:spcPct val="0"/>
              </a:spcAft>
              <a:buNone/>
            </a:pPr>
            <a:r>
              <a:rPr lang="vi-VN" dirty="0">
                <a:solidFill>
                  <a:srgbClr val="0000FF"/>
                </a:solidFill>
                <a:latin typeface="Times New Roman" pitchFamily="18" charset="0"/>
                <a:cs typeface="Times New Roman" pitchFamily="18" charset="0"/>
              </a:rPr>
              <a:t>+ Sôi nổi, bền bỉ, quyết liệt.</a:t>
            </a:r>
          </a:p>
          <a:p>
            <a:pPr marL="0" lvl="0" indent="0" fontAlgn="base">
              <a:spcBef>
                <a:spcPct val="0"/>
              </a:spcBef>
              <a:spcAft>
                <a:spcPct val="0"/>
              </a:spcAft>
              <a:buNone/>
            </a:pPr>
            <a:r>
              <a:rPr lang="vi-VN" dirty="0">
                <a:solidFill>
                  <a:srgbClr val="0000FF"/>
                </a:solidFill>
                <a:latin typeface="Times New Roman" pitchFamily="18" charset="0"/>
                <a:cs typeface="Times New Roman" pitchFamily="18" charset="0"/>
              </a:rPr>
              <a:t>+ Thể hiện tinh thần yêu nước, ý chí bất khuất và lòng căm thù giặc sâu sắc.</a:t>
            </a: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23504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TỰ LUẬN</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Autofit/>
          </a:bodyPr>
          <a:lstStyle/>
          <a:p>
            <a:pPr marL="0" lvl="0" indent="0" fontAlgn="base">
              <a:spcBef>
                <a:spcPct val="0"/>
              </a:spcBef>
              <a:spcAft>
                <a:spcPct val="0"/>
              </a:spcAft>
              <a:buNone/>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2: Nội dung nào dưới đây không đúng khi nói về chính sách cai trị của chính quyền phong kiến phương Bắc trên lĩnh vực chính trị đối với nhân dân Âu Lạc?</a:t>
            </a:r>
          </a:p>
          <a:p>
            <a:pPr marL="0" lvl="0" indent="0" fontAlgn="base">
              <a:spcBef>
                <a:spcPct val="0"/>
              </a:spcBef>
              <a:spcAft>
                <a:spcPct val="0"/>
              </a:spcAft>
              <a:buNone/>
            </a:pPr>
            <a:r>
              <a:rPr lang="vi-VN" dirty="0" smtClean="0">
                <a:solidFill>
                  <a:srgbClr val="0000FF"/>
                </a:solidFill>
                <a:latin typeface="Times New Roman" pitchFamily="18" charset="0"/>
                <a:cs typeface="Times New Roman" pitchFamily="18" charset="0"/>
              </a:rPr>
              <a:t>A</a:t>
            </a:r>
            <a:r>
              <a:rPr lang="vi-VN" dirty="0">
                <a:solidFill>
                  <a:srgbClr val="0000FF"/>
                </a:solidFill>
                <a:latin typeface="Times New Roman" pitchFamily="18" charset="0"/>
                <a:cs typeface="Times New Roman" pitchFamily="18" charset="0"/>
              </a:rPr>
              <a:t>. Sáp nhập Âu Lạc vào lãnh thổ Trung Quốc.</a:t>
            </a:r>
          </a:p>
          <a:p>
            <a:pPr marL="0" lvl="0" indent="0" fontAlgn="base">
              <a:spcBef>
                <a:spcPct val="0"/>
              </a:spcBef>
              <a:spcAft>
                <a:spcPct val="0"/>
              </a:spcAft>
              <a:buNone/>
            </a:pPr>
            <a:r>
              <a:rPr lang="vi-VN" dirty="0" smtClean="0">
                <a:solidFill>
                  <a:srgbClr val="0000FF"/>
                </a:solidFill>
                <a:latin typeface="Times New Roman" pitchFamily="18" charset="0"/>
                <a:cs typeface="Times New Roman" pitchFamily="18" charset="0"/>
              </a:rPr>
              <a:t>B</a:t>
            </a:r>
            <a:r>
              <a:rPr lang="vi-VN" dirty="0">
                <a:solidFill>
                  <a:srgbClr val="0000FF"/>
                </a:solidFill>
                <a:latin typeface="Times New Roman" pitchFamily="18" charset="0"/>
                <a:cs typeface="Times New Roman" pitchFamily="18" charset="0"/>
              </a:rPr>
              <a:t>. Bắt người Việt cống nạp nhiều sản vật quý.</a:t>
            </a:r>
          </a:p>
          <a:p>
            <a:pPr marL="0" lvl="0" indent="0" fontAlgn="base">
              <a:spcBef>
                <a:spcPct val="0"/>
              </a:spcBef>
              <a:spcAft>
                <a:spcPct val="0"/>
              </a:spcAft>
              <a:buNone/>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Cửa quan lại người Hán tới cai trị Âu Lạc.</a:t>
            </a:r>
          </a:p>
          <a:p>
            <a:pPr marL="0" lvl="0" indent="0" fontAlgn="base">
              <a:spcBef>
                <a:spcPct val="0"/>
              </a:spcBef>
              <a:spcAft>
                <a:spcPct val="0"/>
              </a:spcAft>
              <a:buNone/>
            </a:pPr>
            <a:r>
              <a:rPr lang="vi-VN" dirty="0" smtClean="0">
                <a:solidFill>
                  <a:srgbClr val="0000FF"/>
                </a:solidFill>
                <a:latin typeface="Times New Roman" pitchFamily="18" charset="0"/>
                <a:cs typeface="Times New Roman" pitchFamily="18" charset="0"/>
              </a:rPr>
              <a:t>D</a:t>
            </a:r>
            <a:r>
              <a:rPr lang="vi-VN" dirty="0">
                <a:solidFill>
                  <a:srgbClr val="0000FF"/>
                </a:solidFill>
                <a:latin typeface="Times New Roman" pitchFamily="18" charset="0"/>
                <a:cs typeface="Times New Roman" pitchFamily="18" charset="0"/>
              </a:rPr>
              <a:t>. Đàn áp các cuộc đấu tranh của người Việt. </a:t>
            </a:r>
            <a:endParaRPr lang="en-US" dirty="0">
              <a:solidFill>
                <a:srgbClr val="0033CC"/>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738457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31595"/>
            <a:ext cx="9144000" cy="6400800"/>
          </a:xfrm>
        </p:spPr>
        <p:txBody>
          <a:bodyPr>
            <a:noAutofit/>
          </a:bodyPr>
          <a:lstStyle/>
          <a:p>
            <a:pPr marL="0" lvl="0" indent="0" fontAlgn="base">
              <a:spcBef>
                <a:spcPct val="0"/>
              </a:spcBef>
              <a:spcAft>
                <a:spcPct val="0"/>
              </a:spcAft>
              <a:buNone/>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4: Trên lĩnh vực văn hóa, các triều đại phong kiến phương Bắc đã</a:t>
            </a:r>
          </a:p>
          <a:p>
            <a:pPr marL="0" lvl="0" indent="0" fontAlgn="base">
              <a:spcBef>
                <a:spcPct val="0"/>
              </a:spcBef>
              <a:spcAft>
                <a:spcPct val="0"/>
              </a:spcAft>
              <a:buNone/>
            </a:pPr>
            <a:r>
              <a:rPr lang="vi-VN" dirty="0" smtClean="0">
                <a:solidFill>
                  <a:srgbClr val="0000FF"/>
                </a:solidFill>
                <a:latin typeface="Times New Roman" pitchFamily="18" charset="0"/>
                <a:cs typeface="Times New Roman" pitchFamily="18" charset="0"/>
              </a:rPr>
              <a:t>A</a:t>
            </a:r>
            <a:r>
              <a:rPr lang="vi-VN" dirty="0">
                <a:solidFill>
                  <a:srgbClr val="0000FF"/>
                </a:solidFill>
                <a:latin typeface="Times New Roman" pitchFamily="18" charset="0"/>
                <a:cs typeface="Times New Roman" pitchFamily="18" charset="0"/>
              </a:rPr>
              <a:t>. bắt người Việt học chữ Hán, theo các lễ nghi của Trung Hoa</a:t>
            </a:r>
            <a:r>
              <a:rPr lang="vi-VN" dirty="0" smtClean="0">
                <a:solidFill>
                  <a:srgbClr val="0000FF"/>
                </a:solidFill>
                <a:latin typeface="Times New Roman" pitchFamily="18" charset="0"/>
                <a:cs typeface="Times New Roman" pitchFamily="18" charset="0"/>
              </a:rPr>
              <a:t>.</a:t>
            </a:r>
            <a:endParaRPr lang="vi-VN" dirty="0">
              <a:solidFill>
                <a:srgbClr val="0000FF"/>
              </a:solidFill>
              <a:latin typeface="Times New Roman" pitchFamily="18" charset="0"/>
              <a:cs typeface="Times New Roman" pitchFamily="18" charset="0"/>
            </a:endParaRPr>
          </a:p>
          <a:p>
            <a:pPr marL="0" lvl="0" indent="0" fontAlgn="base">
              <a:spcBef>
                <a:spcPct val="0"/>
              </a:spcBef>
              <a:spcAft>
                <a:spcPct val="0"/>
              </a:spcAft>
              <a:buNone/>
            </a:pPr>
            <a:r>
              <a:rPr lang="vi-VN" dirty="0">
                <a:solidFill>
                  <a:srgbClr val="0000FF"/>
                </a:solidFill>
                <a:latin typeface="Times New Roman" pitchFamily="18" charset="0"/>
                <a:cs typeface="Times New Roman" pitchFamily="18" charset="0"/>
              </a:rPr>
              <a:t>B. sáp nhập Âu Lạc vào lãnh thổ Trung Quốc rồi chia thành các quận, huyện.</a:t>
            </a:r>
          </a:p>
          <a:p>
            <a:pPr marL="0" lvl="0" indent="0" fontAlgn="base">
              <a:spcBef>
                <a:spcPct val="0"/>
              </a:spcBef>
              <a:spcAft>
                <a:spcPct val="0"/>
              </a:spcAft>
              <a:buNone/>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chiếm đoạt ruộng đất, bắt người Việt cống nạp các sản vật quý, hương liệu…</a:t>
            </a:r>
          </a:p>
          <a:p>
            <a:pPr marL="0" lvl="0" indent="0" fontAlgn="base">
              <a:spcBef>
                <a:spcPct val="0"/>
              </a:spcBef>
              <a:spcAft>
                <a:spcPct val="0"/>
              </a:spcAft>
              <a:buNone/>
            </a:pPr>
            <a:r>
              <a:rPr lang="vi-VN" dirty="0" smtClean="0">
                <a:solidFill>
                  <a:srgbClr val="0000FF"/>
                </a:solidFill>
                <a:latin typeface="Times New Roman" pitchFamily="18" charset="0"/>
                <a:cs typeface="Times New Roman" pitchFamily="18" charset="0"/>
              </a:rPr>
              <a:t>D</a:t>
            </a:r>
            <a:r>
              <a:rPr lang="vi-VN" dirty="0">
                <a:solidFill>
                  <a:srgbClr val="0000FF"/>
                </a:solidFill>
                <a:latin typeface="Times New Roman" pitchFamily="18" charset="0"/>
                <a:cs typeface="Times New Roman" pitchFamily="18" charset="0"/>
              </a:rPr>
              <a:t>. thẳng tay đàn áp các cuộc đấu tranh yêu nước của người Việt cổ. </a:t>
            </a:r>
            <a:endParaRPr lang="en-US" dirty="0">
              <a:solidFill>
                <a:srgbClr val="0033CC"/>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92075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TỰ LUẬN</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Autofit/>
          </a:bodyPr>
          <a:lstStyle/>
          <a:p>
            <a:pPr marL="0" lvl="0" indent="0" fontAlgn="base">
              <a:spcBef>
                <a:spcPct val="0"/>
              </a:spcBef>
              <a:spcAft>
                <a:spcPct val="0"/>
              </a:spcAft>
              <a:buNone/>
            </a:pPr>
            <a:r>
              <a:rPr lang="en-US" b="1" dirty="0">
                <a:solidFill>
                  <a:srgbClr val="0000FF"/>
                </a:solidFill>
                <a:latin typeface="Times New Roman" pitchFamily="18" charset="0"/>
                <a:cs typeface="Times New Roman" pitchFamily="18" charset="0"/>
              </a:rPr>
              <a:t>2</a:t>
            </a:r>
            <a:r>
              <a:rPr lang="vi-VN" b="1" dirty="0" smtClean="0">
                <a:solidFill>
                  <a:srgbClr val="0000FF"/>
                </a:solidFill>
                <a:latin typeface="Times New Roman" pitchFamily="18" charset="0"/>
                <a:cs typeface="Times New Roman" pitchFamily="18" charset="0"/>
              </a:rPr>
              <a:t>.  </a:t>
            </a:r>
            <a:endParaRPr lang="en-US" dirty="0">
              <a:solidFill>
                <a:srgbClr val="0033CC"/>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88511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TỰ LUẬN</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Autofit/>
          </a:bodyPr>
          <a:lstStyle/>
          <a:p>
            <a:pPr marL="0" lvl="0" indent="0" fontAlgn="base">
              <a:spcBef>
                <a:spcPct val="0"/>
              </a:spcBef>
              <a:spcAft>
                <a:spcPct val="0"/>
              </a:spcAft>
              <a:buNone/>
            </a:pPr>
            <a:r>
              <a:rPr lang="en-US" b="1" dirty="0">
                <a:solidFill>
                  <a:srgbClr val="0000FF"/>
                </a:solidFill>
                <a:latin typeface="Times New Roman" pitchFamily="18" charset="0"/>
                <a:cs typeface="Times New Roman" pitchFamily="18" charset="0"/>
              </a:rPr>
              <a:t>2</a:t>
            </a:r>
            <a:r>
              <a:rPr lang="vi-VN" b="1" dirty="0" smtClean="0">
                <a:solidFill>
                  <a:srgbClr val="0000FF"/>
                </a:solidFill>
                <a:latin typeface="Times New Roman" pitchFamily="18" charset="0"/>
                <a:cs typeface="Times New Roman" pitchFamily="18" charset="0"/>
              </a:rPr>
              <a:t>.  </a:t>
            </a:r>
            <a:endParaRPr lang="en-US" dirty="0">
              <a:solidFill>
                <a:srgbClr val="0033CC"/>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26732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r>
              <a:rPr lang="en-US" sz="3200" b="1" dirty="0" smtClean="0">
                <a:solidFill>
                  <a:srgbClr val="FF0000"/>
                </a:solidFill>
                <a:latin typeface="Times New Roman" pitchFamily="18" charset="0"/>
                <a:cs typeface="Times New Roman" pitchFamily="18" charset="0"/>
              </a:rPr>
              <a:t>TIẾT 44- ÔN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143000"/>
            <a:ext cx="9144000" cy="4983163"/>
          </a:xfrm>
        </p:spPr>
        <p:txBody>
          <a:bodyPr>
            <a:normAutofit/>
          </a:bodyPr>
          <a:lstStyle/>
          <a:p>
            <a:pPr marL="0" marR="0" indent="0">
              <a:lnSpc>
                <a:spcPct val="115000"/>
              </a:lnSpc>
              <a:spcBef>
                <a:spcPts val="0"/>
              </a:spcBef>
              <a:spcAft>
                <a:spcPts val="0"/>
              </a:spcAft>
              <a:buNone/>
            </a:pPr>
            <a:r>
              <a:rPr lang="en-US" sz="2800" b="1" dirty="0" smtClean="0">
                <a:solidFill>
                  <a:srgbClr val="FF0000"/>
                </a:solidFill>
                <a:latin typeface="Times New Roman"/>
                <a:ea typeface="Times New Roman"/>
                <a:cs typeface="Times New Roman"/>
              </a:rPr>
              <a:t>MỤC TIÊU:</a:t>
            </a:r>
          </a:p>
          <a:p>
            <a:pPr marL="0" marR="0" indent="0">
              <a:lnSpc>
                <a:spcPct val="115000"/>
              </a:lnSpc>
              <a:spcBef>
                <a:spcPts val="0"/>
              </a:spcBef>
              <a:spcAft>
                <a:spcPts val="0"/>
              </a:spcAft>
              <a:buNone/>
            </a:pPr>
            <a:r>
              <a:rPr lang="en-US" sz="2800" dirty="0" smtClean="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Ôn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tập</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củng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cố</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kiến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thức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hệ</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thống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hóa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nội</a:t>
            </a:r>
            <a:r>
              <a:rPr lang="en-US" sz="2800" dirty="0">
                <a:solidFill>
                  <a:srgbClr val="0033CC"/>
                </a:solidFill>
                <a:latin typeface="Times New Roman"/>
                <a:ea typeface="Times New Roman"/>
                <a:cs typeface="Times New Roman"/>
              </a:rPr>
              <a:t> dung, </a:t>
            </a:r>
            <a:r>
              <a:rPr lang="en-US" sz="2800" dirty="0" err="1">
                <a:solidFill>
                  <a:srgbClr val="0033CC"/>
                </a:solidFill>
                <a:latin typeface="Times New Roman"/>
                <a:ea typeface="Times New Roman"/>
                <a:cs typeface="Times New Roman"/>
              </a:rPr>
              <a:t>rèn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luyện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các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kĩ</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năng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đã</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học</a:t>
            </a:r>
            <a:r>
              <a:rPr lang="en-US" sz="2800" dirty="0">
                <a:solidFill>
                  <a:srgbClr val="0033CC"/>
                </a:solidFill>
                <a:latin typeface="Times New Roman"/>
                <a:ea typeface="Times New Roman"/>
                <a:cs typeface="Times New Roman"/>
              </a:rPr>
              <a:t> qua </a:t>
            </a:r>
            <a:r>
              <a:rPr lang="en-US" sz="2800" dirty="0" err="1">
                <a:solidFill>
                  <a:srgbClr val="0033CC"/>
                </a:solidFill>
                <a:latin typeface="Times New Roman"/>
                <a:ea typeface="Times New Roman"/>
                <a:cs typeface="Times New Roman"/>
              </a:rPr>
              <a:t>các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bài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chính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sách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cai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trị</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của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phong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kiến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phương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Bắc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và</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sự</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chuyển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biến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của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Việt</a:t>
            </a:r>
            <a:r>
              <a:rPr lang="en-US" sz="2800" dirty="0">
                <a:solidFill>
                  <a:srgbClr val="0033CC"/>
                </a:solidFill>
                <a:latin typeface="Times New Roman"/>
                <a:ea typeface="Times New Roman"/>
                <a:cs typeface="Times New Roman"/>
              </a:rPr>
              <a:t> Nam </a:t>
            </a:r>
            <a:r>
              <a:rPr lang="en-US" sz="2800" dirty="0" err="1">
                <a:solidFill>
                  <a:srgbClr val="0033CC"/>
                </a:solidFill>
                <a:latin typeface="Times New Roman"/>
                <a:ea typeface="Times New Roman"/>
                <a:cs typeface="Times New Roman"/>
              </a:rPr>
              <a:t>thời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kì</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Bắc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thuộc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đấu</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tranh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bảo</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tồn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và</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phát</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triển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văn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hóa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dân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tộc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thời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Bắc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thuộc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các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cuộc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đấu</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tranh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giành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độc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lập</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dân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tộc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trước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thế</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kỉ</a:t>
            </a:r>
            <a:r>
              <a:rPr lang="en-US" sz="2800" dirty="0">
                <a:solidFill>
                  <a:srgbClr val="0033CC"/>
                </a:solidFill>
                <a:latin typeface="Times New Roman"/>
                <a:ea typeface="Times New Roman"/>
                <a:cs typeface="Times New Roman"/>
              </a:rPr>
              <a:t> X.</a:t>
            </a:r>
            <a:endParaRPr lang="en-US" sz="2000" dirty="0">
              <a:solidFill>
                <a:srgbClr val="0033CC"/>
              </a:solidFill>
              <a:ea typeface="Times New Roman"/>
              <a:cs typeface="Times New Roman"/>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400703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pPr algn="l"/>
            <a:endParaRPr lang="en-US" sz="28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5668963"/>
          </a:xfrm>
        </p:spPr>
        <p:txBody>
          <a:bodyPr>
            <a:normAutofit fontScale="85000" lnSpcReduction="10000"/>
          </a:bodyPr>
          <a:lstStyle/>
          <a:p>
            <a:pPr marL="0" marR="0" indent="0">
              <a:lnSpc>
                <a:spcPct val="115000"/>
              </a:lnSpc>
              <a:spcBef>
                <a:spcPts val="0"/>
              </a:spcBef>
              <a:spcAft>
                <a:spcPts val="1000"/>
              </a:spcAft>
              <a:buNone/>
            </a:pPr>
            <a:r>
              <a:rPr lang="en-US" sz="2800" b="1" dirty="0">
                <a:solidFill>
                  <a:srgbClr val="FF0000"/>
                </a:solidFill>
                <a:latin typeface="Times New Roman"/>
                <a:ea typeface="Times New Roman"/>
                <a:cs typeface="Times New Roman"/>
              </a:rPr>
              <a:t>ÔN TẬP CÁC BÀI</a:t>
            </a:r>
            <a:endParaRPr lang="en-US" sz="2000" dirty="0">
              <a:solidFill>
                <a:srgbClr val="FF0000"/>
              </a:solidFill>
              <a:ea typeface="Times New Roman"/>
              <a:cs typeface="Times New Roman"/>
            </a:endParaRPr>
          </a:p>
          <a:p>
            <a:pPr marL="0" marR="0" indent="0">
              <a:lnSpc>
                <a:spcPct val="115000"/>
              </a:lnSpc>
              <a:spcBef>
                <a:spcPts val="0"/>
              </a:spcBef>
              <a:spcAft>
                <a:spcPts val="1000"/>
              </a:spcAft>
              <a:buNone/>
            </a:pPr>
            <a:r>
              <a:rPr lang="en-US" sz="2800" b="1" dirty="0" err="1">
                <a:solidFill>
                  <a:srgbClr val="0033CC"/>
                </a:solidFill>
                <a:latin typeface="Times New Roman"/>
                <a:ea typeface="Times New Roman"/>
                <a:cs typeface="Times New Roman"/>
              </a:rPr>
              <a:t>Bài</a:t>
            </a:r>
            <a:r>
              <a:rPr lang="en-US" sz="2800" b="1" dirty="0">
                <a:solidFill>
                  <a:srgbClr val="0033CC"/>
                </a:solidFill>
                <a:latin typeface="Times New Roman"/>
                <a:ea typeface="Times New Roman"/>
                <a:cs typeface="Times New Roman"/>
              </a:rPr>
              <a:t> 16. </a:t>
            </a:r>
            <a:r>
              <a:rPr lang="en-US" sz="2800" b="1" dirty="0" err="1">
                <a:solidFill>
                  <a:srgbClr val="0033CC"/>
                </a:solidFill>
                <a:latin typeface="Times New Roman"/>
                <a:ea typeface="Times New Roman"/>
                <a:cs typeface="Times New Roman"/>
              </a:rPr>
              <a:t>Chính</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sách</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cai</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trị</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của</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phong</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kiến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phương</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Bắc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và</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sự</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chuyển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biến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của</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Việt</a:t>
            </a:r>
            <a:r>
              <a:rPr lang="en-US" sz="2800" b="1" dirty="0">
                <a:solidFill>
                  <a:srgbClr val="0033CC"/>
                </a:solidFill>
                <a:latin typeface="Times New Roman"/>
                <a:ea typeface="Times New Roman"/>
                <a:cs typeface="Times New Roman"/>
              </a:rPr>
              <a:t> Nam </a:t>
            </a:r>
            <a:r>
              <a:rPr lang="en-US" sz="2800" b="1" dirty="0" err="1">
                <a:solidFill>
                  <a:srgbClr val="0033CC"/>
                </a:solidFill>
                <a:latin typeface="Times New Roman"/>
                <a:ea typeface="Times New Roman"/>
                <a:cs typeface="Times New Roman"/>
              </a:rPr>
              <a:t>thời</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kì</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Bắc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thuộc</a:t>
            </a:r>
            <a:endParaRPr lang="en-US" sz="2000" dirty="0">
              <a:solidFill>
                <a:srgbClr val="0033CC"/>
              </a:solidFill>
              <a:ea typeface="Times New Roman"/>
              <a:cs typeface="Times New Roman"/>
            </a:endParaRPr>
          </a:p>
          <a:p>
            <a:pPr marL="0" marR="0" indent="0">
              <a:lnSpc>
                <a:spcPct val="115000"/>
              </a:lnSpc>
              <a:spcBef>
                <a:spcPts val="0"/>
              </a:spcBef>
              <a:spcAft>
                <a:spcPts val="1000"/>
              </a:spcAft>
              <a:buNone/>
            </a:pP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Chính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sách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cai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trị</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của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các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triều</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đại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phong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kiến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phương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Bắc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tổ</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chức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bộ</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máy</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cai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trị</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chính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sách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bóc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lột</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về</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kinh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tế</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chính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sách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đồng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hóa</a:t>
            </a:r>
            <a:r>
              <a:rPr lang="en-US" sz="2800" dirty="0">
                <a:solidFill>
                  <a:srgbClr val="0033CC"/>
                </a:solidFill>
                <a:latin typeface="Times New Roman"/>
                <a:ea typeface="Times New Roman"/>
                <a:cs typeface="Times New Roman"/>
              </a:rPr>
              <a:t>)</a:t>
            </a:r>
            <a:endParaRPr lang="en-US" sz="2000" dirty="0">
              <a:solidFill>
                <a:srgbClr val="0033CC"/>
              </a:solidFill>
              <a:ea typeface="Times New Roman"/>
              <a:cs typeface="Times New Roman"/>
            </a:endParaRPr>
          </a:p>
          <a:p>
            <a:pPr marL="0" marR="0" indent="0">
              <a:lnSpc>
                <a:spcPct val="115000"/>
              </a:lnSpc>
              <a:spcBef>
                <a:spcPts val="0"/>
              </a:spcBef>
              <a:spcAft>
                <a:spcPts val="1000"/>
              </a:spcAft>
              <a:buNone/>
            </a:pPr>
            <a:r>
              <a:rPr lang="en-US" sz="2800" b="1" dirty="0" err="1">
                <a:solidFill>
                  <a:srgbClr val="0033CC"/>
                </a:solidFill>
                <a:latin typeface="Times New Roman"/>
                <a:ea typeface="Times New Roman"/>
                <a:cs typeface="Times New Roman"/>
              </a:rPr>
              <a:t>Bài</a:t>
            </a:r>
            <a:r>
              <a:rPr lang="en-US" sz="2800" b="1" dirty="0">
                <a:solidFill>
                  <a:srgbClr val="0033CC"/>
                </a:solidFill>
                <a:latin typeface="Times New Roman"/>
                <a:ea typeface="Times New Roman"/>
                <a:cs typeface="Times New Roman"/>
              </a:rPr>
              <a:t> 17. </a:t>
            </a:r>
            <a:r>
              <a:rPr lang="en-US" sz="2800" b="1" dirty="0" err="1">
                <a:solidFill>
                  <a:srgbClr val="0033CC"/>
                </a:solidFill>
                <a:latin typeface="Times New Roman"/>
                <a:ea typeface="Times New Roman"/>
                <a:cs typeface="Times New Roman"/>
              </a:rPr>
              <a:t>Đấu</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tranh</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bảo</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tồn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và</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phát</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triển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văn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hóa</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dân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tộc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thời</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Bắc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thuộc</a:t>
            </a:r>
            <a:endParaRPr lang="en-US" sz="2000" dirty="0">
              <a:solidFill>
                <a:srgbClr val="0033CC"/>
              </a:solidFill>
              <a:ea typeface="Times New Roman"/>
              <a:cs typeface="Times New Roman"/>
            </a:endParaRPr>
          </a:p>
          <a:p>
            <a:pPr marL="0" marR="0" indent="0">
              <a:lnSpc>
                <a:spcPct val="115000"/>
              </a:lnSpc>
              <a:spcBef>
                <a:spcPts val="0"/>
              </a:spcBef>
              <a:spcAft>
                <a:spcPts val="1000"/>
              </a:spcAft>
              <a:buNone/>
            </a:pP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Đấu</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tranh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bảo</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tồn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và</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phát</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triển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văn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hóa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dân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tộc</a:t>
            </a:r>
            <a:endParaRPr lang="en-US" sz="2000" dirty="0">
              <a:solidFill>
                <a:srgbClr val="0033CC"/>
              </a:solidFill>
              <a:ea typeface="Times New Roman"/>
              <a:cs typeface="Times New Roman"/>
            </a:endParaRPr>
          </a:p>
          <a:p>
            <a:pPr marL="0" marR="0" indent="0">
              <a:lnSpc>
                <a:spcPct val="115000"/>
              </a:lnSpc>
              <a:spcBef>
                <a:spcPts val="0"/>
              </a:spcBef>
              <a:spcAft>
                <a:spcPts val="1000"/>
              </a:spcAft>
              <a:buNone/>
            </a:pPr>
            <a:r>
              <a:rPr lang="en-US" sz="2800" b="1" dirty="0" err="1">
                <a:solidFill>
                  <a:srgbClr val="0033CC"/>
                </a:solidFill>
                <a:latin typeface="Times New Roman"/>
                <a:ea typeface="Times New Roman"/>
                <a:cs typeface="Times New Roman"/>
              </a:rPr>
              <a:t>Bài</a:t>
            </a:r>
            <a:r>
              <a:rPr lang="en-US" sz="2800" b="1" dirty="0">
                <a:solidFill>
                  <a:srgbClr val="0033CC"/>
                </a:solidFill>
                <a:latin typeface="Times New Roman"/>
                <a:ea typeface="Times New Roman"/>
                <a:cs typeface="Times New Roman"/>
              </a:rPr>
              <a:t> 18. </a:t>
            </a:r>
            <a:r>
              <a:rPr lang="en-US" sz="2800" b="1" dirty="0" err="1">
                <a:solidFill>
                  <a:srgbClr val="0033CC"/>
                </a:solidFill>
                <a:latin typeface="Times New Roman"/>
                <a:ea typeface="Times New Roman"/>
                <a:cs typeface="Times New Roman"/>
              </a:rPr>
              <a:t>Các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cuộc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đấu</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tranh</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giành</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độc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lập</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dân</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tộc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trước</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thế</a:t>
            </a:r>
            <a:r>
              <a:rPr lang="en-US" sz="2800" b="1" dirty="0">
                <a:solidFill>
                  <a:srgbClr val="0033CC"/>
                </a:solidFill>
                <a:latin typeface="Times New Roman"/>
                <a:ea typeface="Times New Roman"/>
                <a:cs typeface="Times New Roman"/>
              </a:rPr>
              <a:t> </a:t>
            </a:r>
            <a:r>
              <a:rPr lang="en-US" sz="2800" b="1" dirty="0" err="1">
                <a:solidFill>
                  <a:srgbClr val="0033CC"/>
                </a:solidFill>
                <a:latin typeface="Times New Roman"/>
                <a:ea typeface="Times New Roman"/>
                <a:cs typeface="Times New Roman"/>
              </a:rPr>
              <a:t>kỉ</a:t>
            </a:r>
            <a:r>
              <a:rPr lang="en-US" sz="2800" b="1" dirty="0">
                <a:solidFill>
                  <a:srgbClr val="0033CC"/>
                </a:solidFill>
                <a:latin typeface="Times New Roman"/>
                <a:ea typeface="Times New Roman"/>
                <a:cs typeface="Times New Roman"/>
              </a:rPr>
              <a:t> X.</a:t>
            </a:r>
            <a:endParaRPr lang="en-US" sz="2000" dirty="0">
              <a:solidFill>
                <a:srgbClr val="0033CC"/>
              </a:solidFill>
              <a:ea typeface="Times New Roman"/>
              <a:cs typeface="Times New Roman"/>
            </a:endParaRPr>
          </a:p>
          <a:p>
            <a:pPr marL="0" marR="0" indent="0">
              <a:lnSpc>
                <a:spcPct val="115000"/>
              </a:lnSpc>
              <a:spcBef>
                <a:spcPts val="0"/>
              </a:spcBef>
              <a:spcAft>
                <a:spcPts val="1000"/>
              </a:spcAft>
              <a:buNone/>
            </a:pP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Trình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bày</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nguyên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nhân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diễn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biến</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chính</a:t>
            </a:r>
            <a:r>
              <a:rPr lang="en-US" sz="2800" dirty="0">
                <a:solidFill>
                  <a:srgbClr val="0033CC"/>
                </a:solidFill>
                <a:latin typeface="Times New Roman"/>
                <a:ea typeface="Times New Roman"/>
                <a:cs typeface="Times New Roman"/>
              </a:rPr>
              <a:t>, ý </a:t>
            </a:r>
            <a:r>
              <a:rPr lang="en-US" sz="2800" dirty="0" err="1">
                <a:solidFill>
                  <a:srgbClr val="0033CC"/>
                </a:solidFill>
                <a:latin typeface="Times New Roman"/>
                <a:ea typeface="Times New Roman"/>
                <a:cs typeface="Times New Roman"/>
              </a:rPr>
              <a:t>nghĩa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lịch</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sử</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của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các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cuộc</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khởi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nghĩa</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Hai</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Bà</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Trưng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Bà</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Triệu</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Lý</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Bí</a:t>
            </a:r>
            <a:r>
              <a:rPr lang="en-US" sz="2800" dirty="0">
                <a:solidFill>
                  <a:srgbClr val="0033CC"/>
                </a:solidFill>
                <a:latin typeface="Times New Roman"/>
                <a:ea typeface="Times New Roman"/>
                <a:cs typeface="Times New Roman"/>
              </a:rPr>
              <a:t>, Mai </a:t>
            </a:r>
            <a:r>
              <a:rPr lang="en-US" sz="2800" dirty="0" err="1">
                <a:solidFill>
                  <a:srgbClr val="0033CC"/>
                </a:solidFill>
                <a:latin typeface="Times New Roman"/>
                <a:ea typeface="Times New Roman"/>
                <a:cs typeface="Times New Roman"/>
              </a:rPr>
              <a:t>Thúc</a:t>
            </a:r>
            <a:r>
              <a:rPr lang="en-US" sz="2800" dirty="0">
                <a:solidFill>
                  <a:srgbClr val="0033CC"/>
                </a:solidFill>
                <a:latin typeface="Times New Roman"/>
                <a:ea typeface="Times New Roman"/>
                <a:cs typeface="Times New Roman"/>
              </a:rPr>
              <a:t> Loan, </a:t>
            </a:r>
            <a:r>
              <a:rPr lang="en-US" sz="2800" dirty="0" err="1">
                <a:solidFill>
                  <a:srgbClr val="0033CC"/>
                </a:solidFill>
                <a:latin typeface="Times New Roman"/>
                <a:ea typeface="Times New Roman"/>
                <a:cs typeface="Times New Roman"/>
              </a:rPr>
              <a:t>Phùng</a:t>
            </a:r>
            <a:r>
              <a:rPr lang="en-US" sz="2800" dirty="0">
                <a:solidFill>
                  <a:srgbClr val="0033CC"/>
                </a:solidFill>
                <a:latin typeface="Times New Roman"/>
                <a:ea typeface="Times New Roman"/>
                <a:cs typeface="Times New Roman"/>
              </a:rPr>
              <a:t> </a:t>
            </a:r>
            <a:r>
              <a:rPr lang="en-US" sz="2800" dirty="0" err="1">
                <a:solidFill>
                  <a:srgbClr val="0033CC"/>
                </a:solidFill>
                <a:latin typeface="Times New Roman"/>
                <a:ea typeface="Times New Roman"/>
                <a:cs typeface="Times New Roman"/>
              </a:rPr>
              <a:t>Hưng</a:t>
            </a:r>
            <a:r>
              <a:rPr lang="en-US" sz="2800" dirty="0">
                <a:solidFill>
                  <a:srgbClr val="0033CC"/>
                </a:solidFill>
                <a:latin typeface="Times New Roman"/>
                <a:ea typeface="Times New Roman"/>
                <a:cs typeface="Times New Roman"/>
              </a:rPr>
              <a:t>.</a:t>
            </a:r>
            <a:endParaRPr lang="en-US" sz="2000" dirty="0">
              <a:solidFill>
                <a:srgbClr val="0033CC"/>
              </a:solidFill>
              <a:ea typeface="Times New Roman"/>
              <a:cs typeface="Times New Roman"/>
            </a:endParaRP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66744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457200"/>
            <a:ext cx="9144000" cy="6400800"/>
          </a:xfrm>
        </p:spPr>
        <p:txBody>
          <a:bodyPr>
            <a:normAutofit lnSpcReduction="10000"/>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en-US" b="1" dirty="0" smtClean="0">
                <a:solidFill>
                  <a:srgbClr val="0000FF"/>
                </a:solidFill>
                <a:latin typeface="Times New Roman" pitchFamily="18" charset="0"/>
                <a:cs typeface="Times New Roman" pitchFamily="18" charset="0"/>
              </a:rPr>
              <a:t>1. </a:t>
            </a:r>
            <a:r>
              <a:rPr lang="en-US" b="1" dirty="0" err="1">
                <a:solidFill>
                  <a:srgbClr val="0000FF"/>
                </a:solidFill>
                <a:latin typeface="Times New Roman" pitchFamily="18" charset="0"/>
                <a:cs typeface="Times New Roman" pitchFamily="18" charset="0"/>
              </a:rPr>
              <a:t>Khởi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nghĩa</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Hai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Bà</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Trưng</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đánh</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đuổi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quân</a:t>
            </a:r>
            <a:r>
              <a:rPr lang="en-US" b="1" dirty="0">
                <a:solidFill>
                  <a:srgbClr val="0000FF"/>
                </a:solidFill>
                <a:latin typeface="Times New Roman" pitchFamily="18" charset="0"/>
                <a:cs typeface="Times New Roman" pitchFamily="18" charset="0"/>
              </a:rPr>
              <a:t> </a:t>
            </a:r>
            <a:endParaRPr lang="en-US" dirty="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en-US" dirty="0">
                <a:solidFill>
                  <a:srgbClr val="0000FF"/>
                </a:solidFill>
                <a:latin typeface="Times New Roman" pitchFamily="18" charset="0"/>
                <a:cs typeface="Times New Roman" pitchFamily="18" charset="0"/>
              </a:rPr>
              <a:t>A. </a:t>
            </a:r>
            <a:r>
              <a:rPr lang="en-US" dirty="0" err="1">
                <a:solidFill>
                  <a:srgbClr val="0000FF"/>
                </a:solidFill>
                <a:latin typeface="Times New Roman" pitchFamily="18" charset="0"/>
                <a:cs typeface="Times New Roman" pitchFamily="18" charset="0"/>
              </a:rPr>
              <a:t>Ngô</a:t>
            </a:r>
            <a:r>
              <a:rPr lang="en-US" dirty="0">
                <a:solidFill>
                  <a:srgbClr val="0000FF"/>
                </a:solidFill>
                <a:latin typeface="Times New Roman" pitchFamily="18" charset="0"/>
                <a:cs typeface="Times New Roman" pitchFamily="18" charset="0"/>
              </a:rPr>
              <a:t>    B. </a:t>
            </a:r>
            <a:r>
              <a:rPr lang="en-US" dirty="0" err="1">
                <a:solidFill>
                  <a:srgbClr val="0000FF"/>
                </a:solidFill>
                <a:latin typeface="Times New Roman" pitchFamily="18" charset="0"/>
                <a:cs typeface="Times New Roman" pitchFamily="18" charset="0"/>
              </a:rPr>
              <a:t>Lương</a:t>
            </a:r>
            <a:r>
              <a:rPr lang="en-US" dirty="0">
                <a:solidFill>
                  <a:srgbClr val="0000FF"/>
                </a:solidFill>
                <a:latin typeface="Times New Roman" pitchFamily="18" charset="0"/>
                <a:cs typeface="Times New Roman" pitchFamily="18" charset="0"/>
              </a:rPr>
              <a:t>     C. </a:t>
            </a:r>
            <a:r>
              <a:rPr lang="en-US" dirty="0" err="1">
                <a:solidFill>
                  <a:srgbClr val="0000FF"/>
                </a:solidFill>
                <a:latin typeface="Times New Roman" pitchFamily="18" charset="0"/>
                <a:cs typeface="Times New Roman" pitchFamily="18" charset="0"/>
              </a:rPr>
              <a:t>Hán</a:t>
            </a:r>
            <a:r>
              <a:rPr lang="en-US" dirty="0">
                <a:solidFill>
                  <a:srgbClr val="0000FF"/>
                </a:solidFill>
                <a:latin typeface="Times New Roman" pitchFamily="18" charset="0"/>
                <a:cs typeface="Times New Roman" pitchFamily="18" charset="0"/>
              </a:rPr>
              <a:t>          D. </a:t>
            </a:r>
            <a:r>
              <a:rPr lang="en-US" dirty="0" err="1">
                <a:solidFill>
                  <a:srgbClr val="0000FF"/>
                </a:solidFill>
                <a:latin typeface="Times New Roman" pitchFamily="18" charset="0"/>
                <a:cs typeface="Times New Roman" pitchFamily="18" charset="0"/>
              </a:rPr>
              <a:t>Đường</a:t>
            </a:r>
            <a:endParaRPr lang="en-US" dirty="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en-US" b="1" dirty="0">
                <a:solidFill>
                  <a:srgbClr val="0000FF"/>
                </a:solidFill>
                <a:latin typeface="Times New Roman" pitchFamily="18" charset="0"/>
                <a:cs typeface="Times New Roman" pitchFamily="18" charset="0"/>
              </a:rPr>
              <a:t>2</a:t>
            </a:r>
            <a:r>
              <a:rPr lang="en-US" b="1" dirty="0" smtClean="0">
                <a:solidFill>
                  <a:srgbClr val="0000FF"/>
                </a:solidFill>
                <a:latin typeface="Times New Roman" pitchFamily="18" charset="0"/>
                <a:cs typeface="Times New Roman" pitchFamily="18" charset="0"/>
              </a:rPr>
              <a:t>. </a:t>
            </a:r>
            <a:r>
              <a:rPr lang="en-US" b="1" dirty="0">
                <a:solidFill>
                  <a:srgbClr val="0000FF"/>
                </a:solidFill>
                <a:latin typeface="Times New Roman" pitchFamily="18" charset="0"/>
                <a:cs typeface="Times New Roman" pitchFamily="18" charset="0"/>
              </a:rPr>
              <a:t>Ai </a:t>
            </a:r>
            <a:r>
              <a:rPr lang="en-US" b="1" dirty="0" err="1">
                <a:solidFill>
                  <a:srgbClr val="0000FF"/>
                </a:solidFill>
                <a:latin typeface="Times New Roman" pitchFamily="18" charset="0"/>
                <a:cs typeface="Times New Roman" pitchFamily="18" charset="0"/>
              </a:rPr>
              <a:t>đã</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đặt</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tên</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nước</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là</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Vạn</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Xuân</a:t>
            </a:r>
            <a:r>
              <a:rPr lang="en-US" b="1" dirty="0">
                <a:solidFill>
                  <a:srgbClr val="0000FF"/>
                </a:solidFill>
                <a:latin typeface="Times New Roman" pitchFamily="18" charset="0"/>
                <a:cs typeface="Times New Roman" pitchFamily="18" charset="0"/>
              </a:rPr>
              <a:t> ?</a:t>
            </a:r>
            <a:endParaRPr lang="en-US" dirty="0">
              <a:solidFill>
                <a:srgbClr val="0000FF"/>
              </a:solidFill>
              <a:latin typeface="Times New Roman" pitchFamily="18" charset="0"/>
              <a:cs typeface="Times New Roman" pitchFamily="18" charset="0"/>
            </a:endParaRPr>
          </a:p>
          <a:p>
            <a:pPr marL="457200" lvl="0" indent="-457200" fontAlgn="base">
              <a:spcBef>
                <a:spcPct val="0"/>
              </a:spcBef>
              <a:spcAft>
                <a:spcPct val="0"/>
              </a:spcAft>
              <a:buAutoNum type="alphaUcPeriod"/>
              <a:defRPr/>
            </a:pPr>
            <a:r>
              <a:rPr lang="en-US" dirty="0" smtClean="0">
                <a:solidFill>
                  <a:srgbClr val="0000FF"/>
                </a:solidFill>
                <a:latin typeface="Times New Roman" pitchFamily="18" charset="0"/>
                <a:cs typeface="Times New Roman" pitchFamily="18" charset="0"/>
              </a:rPr>
              <a:t>Hai </a:t>
            </a:r>
            <a:r>
              <a:rPr lang="en-US" dirty="0" err="1">
                <a:solidFill>
                  <a:srgbClr val="0000FF"/>
                </a:solidFill>
                <a:latin typeface="Times New Roman" pitchFamily="18" charset="0"/>
                <a:cs typeface="Times New Roman" pitchFamily="18" charset="0"/>
              </a:rPr>
              <a:t>Bà</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Trưng</a:t>
            </a:r>
            <a:r>
              <a:rPr lang="en-US" dirty="0">
                <a:solidFill>
                  <a:srgbClr val="0000FF"/>
                </a:solidFill>
                <a:latin typeface="Times New Roman" pitchFamily="18" charset="0"/>
                <a:cs typeface="Times New Roman" pitchFamily="18" charset="0"/>
              </a:rPr>
              <a:t>      </a:t>
            </a:r>
            <a:r>
              <a:rPr lang="en-US" dirty="0" smtClean="0">
                <a:solidFill>
                  <a:srgbClr val="0000FF"/>
                </a:solidFill>
                <a:latin typeface="Times New Roman" pitchFamily="18" charset="0"/>
                <a:cs typeface="Times New Roman" pitchFamily="18" charset="0"/>
              </a:rPr>
              <a:t>	B</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Lý</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Bí</a:t>
            </a:r>
            <a:r>
              <a:rPr lang="en-US" dirty="0">
                <a:solidFill>
                  <a:srgbClr val="0000FF"/>
                </a:solidFill>
                <a:latin typeface="Times New Roman" pitchFamily="18" charset="0"/>
                <a:cs typeface="Times New Roman" pitchFamily="18" charset="0"/>
              </a:rPr>
              <a:t>     </a:t>
            </a:r>
            <a:endParaRPr lang="en-US" dirty="0" smtClean="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en-US" dirty="0" smtClean="0">
                <a:solidFill>
                  <a:srgbClr val="0000FF"/>
                </a:solidFill>
                <a:latin typeface="Times New Roman" pitchFamily="18" charset="0"/>
                <a:cs typeface="Times New Roman" pitchFamily="18" charset="0"/>
              </a:rPr>
              <a:t>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Bà</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Triệu</a:t>
            </a:r>
            <a:r>
              <a:rPr lang="en-US" dirty="0">
                <a:solidFill>
                  <a:srgbClr val="0000FF"/>
                </a:solidFill>
                <a:latin typeface="Times New Roman" pitchFamily="18" charset="0"/>
                <a:cs typeface="Times New Roman" pitchFamily="18" charset="0"/>
              </a:rPr>
              <a:t>    </a:t>
            </a:r>
            <a:r>
              <a:rPr lang="en-US" dirty="0" smtClean="0">
                <a:solidFill>
                  <a:srgbClr val="0000FF"/>
                </a:solidFill>
                <a:latin typeface="Times New Roman" pitchFamily="18" charset="0"/>
                <a:cs typeface="Times New Roman" pitchFamily="18" charset="0"/>
              </a:rPr>
              <a:t>		D</a:t>
            </a:r>
            <a:r>
              <a:rPr lang="en-US" dirty="0">
                <a:solidFill>
                  <a:srgbClr val="0000FF"/>
                </a:solidFill>
                <a:latin typeface="Times New Roman" pitchFamily="18" charset="0"/>
                <a:cs typeface="Times New Roman" pitchFamily="18" charset="0"/>
              </a:rPr>
              <a:t>. Mai </a:t>
            </a:r>
            <a:r>
              <a:rPr lang="en-US" dirty="0" err="1">
                <a:solidFill>
                  <a:srgbClr val="0000FF"/>
                </a:solidFill>
                <a:latin typeface="Times New Roman" pitchFamily="18" charset="0"/>
                <a:cs typeface="Times New Roman" pitchFamily="18" charset="0"/>
              </a:rPr>
              <a:t>Thúc</a:t>
            </a:r>
            <a:r>
              <a:rPr lang="en-US" dirty="0">
                <a:solidFill>
                  <a:srgbClr val="0000FF"/>
                </a:solidFill>
                <a:latin typeface="Times New Roman" pitchFamily="18" charset="0"/>
                <a:cs typeface="Times New Roman" pitchFamily="18" charset="0"/>
              </a:rPr>
              <a:t> </a:t>
            </a:r>
            <a:r>
              <a:rPr lang="en-US" dirty="0" smtClean="0">
                <a:solidFill>
                  <a:srgbClr val="0000FF"/>
                </a:solidFill>
                <a:latin typeface="Times New Roman" pitchFamily="18" charset="0"/>
                <a:cs typeface="Times New Roman" pitchFamily="18" charset="0"/>
              </a:rPr>
              <a:t>Loan</a:t>
            </a:r>
          </a:p>
          <a:p>
            <a:pPr marL="0" lvl="0" indent="0" fontAlgn="base">
              <a:spcBef>
                <a:spcPct val="0"/>
              </a:spcBef>
              <a:spcAft>
                <a:spcPct val="0"/>
              </a:spcAft>
              <a:buNone/>
              <a:defRPr/>
            </a:pPr>
            <a:r>
              <a:rPr lang="vi-VN" b="1" dirty="0">
                <a:solidFill>
                  <a:srgbClr val="0000FF"/>
                </a:solidFill>
                <a:latin typeface="Times New Roman" pitchFamily="18" charset="0"/>
                <a:cs typeface="Times New Roman" pitchFamily="18" charset="0"/>
              </a:rPr>
              <a:t>3. Ai được truy tôn là Bố Cái Đại Vương ?</a:t>
            </a:r>
          </a:p>
          <a:p>
            <a:pPr marL="514350" lvl="0" indent="-514350" fontAlgn="base">
              <a:spcBef>
                <a:spcPct val="0"/>
              </a:spcBef>
              <a:spcAft>
                <a:spcPct val="0"/>
              </a:spcAft>
              <a:buAutoNum type="alphaUcPeriod"/>
              <a:defRPr/>
            </a:pPr>
            <a:r>
              <a:rPr lang="vi-VN" dirty="0" smtClean="0">
                <a:solidFill>
                  <a:srgbClr val="0000FF"/>
                </a:solidFill>
                <a:latin typeface="Times New Roman" pitchFamily="18" charset="0"/>
                <a:cs typeface="Times New Roman" pitchFamily="18" charset="0"/>
              </a:rPr>
              <a:t>Bà </a:t>
            </a:r>
            <a:r>
              <a:rPr lang="vi-VN" dirty="0">
                <a:solidFill>
                  <a:srgbClr val="0000FF"/>
                </a:solidFill>
                <a:latin typeface="Times New Roman" pitchFamily="18" charset="0"/>
                <a:cs typeface="Times New Roman" pitchFamily="18" charset="0"/>
              </a:rPr>
              <a:t>Triệu   </a:t>
            </a:r>
            <a:r>
              <a:rPr lang="en-US" dirty="0" smtClean="0">
                <a:solidFill>
                  <a:srgbClr val="0000FF"/>
                </a:solidFill>
                <a:latin typeface="Times New Roman" pitchFamily="18" charset="0"/>
                <a:cs typeface="Times New Roman" pitchFamily="18" charset="0"/>
              </a:rPr>
              <a:t>		</a:t>
            </a:r>
            <a:r>
              <a:rPr lang="vi-VN" dirty="0" smtClean="0">
                <a:solidFill>
                  <a:srgbClr val="0000FF"/>
                </a:solidFill>
                <a:latin typeface="Times New Roman" pitchFamily="18" charset="0"/>
                <a:cs typeface="Times New Roman" pitchFamily="18" charset="0"/>
              </a:rPr>
              <a:t>B</a:t>
            </a:r>
            <a:r>
              <a:rPr lang="vi-VN" dirty="0">
                <a:solidFill>
                  <a:srgbClr val="0000FF"/>
                </a:solidFill>
                <a:latin typeface="Times New Roman" pitchFamily="18" charset="0"/>
                <a:cs typeface="Times New Roman" pitchFamily="18" charset="0"/>
              </a:rPr>
              <a:t>. Lý Bí       </a:t>
            </a:r>
            <a:endParaRPr lang="en-US" dirty="0" smtClean="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Mai Thúc Loan       D. Phùng Hưng</a:t>
            </a:r>
          </a:p>
          <a:p>
            <a:pPr marL="0" lvl="0" indent="0" fontAlgn="base">
              <a:spcBef>
                <a:spcPct val="0"/>
              </a:spcBef>
              <a:spcAft>
                <a:spcPct val="0"/>
              </a:spcAft>
              <a:buNone/>
              <a:defRPr/>
            </a:pPr>
            <a:r>
              <a:rPr lang="vi-VN" b="1" dirty="0">
                <a:solidFill>
                  <a:srgbClr val="0000FF"/>
                </a:solidFill>
                <a:latin typeface="Times New Roman" pitchFamily="18" charset="0"/>
                <a:cs typeface="Times New Roman" pitchFamily="18" charset="0"/>
              </a:rPr>
              <a:t>4. Trong các cuộc khởi nghĩa thời Bắc thuộc ai được gọi là Vua Đen ?</a:t>
            </a:r>
          </a:p>
          <a:p>
            <a:pPr marL="457200" lvl="0" indent="-457200" fontAlgn="base">
              <a:spcBef>
                <a:spcPct val="0"/>
              </a:spcBef>
              <a:spcAft>
                <a:spcPct val="0"/>
              </a:spcAft>
              <a:buAutoNum type="alphaUcPeriod"/>
              <a:defRPr/>
            </a:pPr>
            <a:r>
              <a:rPr lang="vi-VN" dirty="0" smtClean="0">
                <a:solidFill>
                  <a:srgbClr val="0000FF"/>
                </a:solidFill>
                <a:latin typeface="Times New Roman" pitchFamily="18" charset="0"/>
                <a:cs typeface="Times New Roman" pitchFamily="18" charset="0"/>
              </a:rPr>
              <a:t>Trưng </a:t>
            </a:r>
            <a:r>
              <a:rPr lang="vi-VN" dirty="0">
                <a:solidFill>
                  <a:srgbClr val="0000FF"/>
                </a:solidFill>
                <a:latin typeface="Times New Roman" pitchFamily="18" charset="0"/>
                <a:cs typeface="Times New Roman" pitchFamily="18" charset="0"/>
              </a:rPr>
              <a:t>Trắc	</a:t>
            </a:r>
            <a:r>
              <a:rPr lang="en-US" dirty="0" smtClean="0">
                <a:solidFill>
                  <a:srgbClr val="0000FF"/>
                </a:solidFill>
                <a:latin typeface="Times New Roman" pitchFamily="18" charset="0"/>
                <a:cs typeface="Times New Roman" pitchFamily="18" charset="0"/>
              </a:rPr>
              <a:t>	</a:t>
            </a:r>
            <a:r>
              <a:rPr lang="vi-VN" dirty="0" smtClean="0">
                <a:solidFill>
                  <a:srgbClr val="0000FF"/>
                </a:solidFill>
                <a:latin typeface="Times New Roman" pitchFamily="18" charset="0"/>
                <a:cs typeface="Times New Roman" pitchFamily="18" charset="0"/>
              </a:rPr>
              <a:t>B</a:t>
            </a:r>
            <a:r>
              <a:rPr lang="vi-VN" dirty="0">
                <a:solidFill>
                  <a:srgbClr val="0000FF"/>
                </a:solidFill>
                <a:latin typeface="Times New Roman" pitchFamily="18" charset="0"/>
                <a:cs typeface="Times New Roman" pitchFamily="18" charset="0"/>
              </a:rPr>
              <a:t>. Bả Triệu		</a:t>
            </a:r>
            <a:endParaRPr lang="en-US" dirty="0" smtClean="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Phùng Hưng 	</a:t>
            </a:r>
            <a:r>
              <a:rPr lang="en-US" dirty="0" smtClean="0">
                <a:solidFill>
                  <a:srgbClr val="0000FF"/>
                </a:solidFill>
                <a:latin typeface="Times New Roman" pitchFamily="18" charset="0"/>
                <a:cs typeface="Times New Roman" pitchFamily="18" charset="0"/>
              </a:rPr>
              <a:t>	</a:t>
            </a:r>
            <a:r>
              <a:rPr lang="vi-VN" dirty="0" smtClean="0">
                <a:solidFill>
                  <a:srgbClr val="0000FF"/>
                </a:solidFill>
                <a:latin typeface="Times New Roman" pitchFamily="18" charset="0"/>
                <a:cs typeface="Times New Roman" pitchFamily="18" charset="0"/>
              </a:rPr>
              <a:t>D</a:t>
            </a:r>
            <a:r>
              <a:rPr lang="vi-VN" dirty="0">
                <a:solidFill>
                  <a:srgbClr val="0000FF"/>
                </a:solidFill>
                <a:latin typeface="Times New Roman" pitchFamily="18" charset="0"/>
                <a:cs typeface="Times New Roman" pitchFamily="18" charset="0"/>
              </a:rPr>
              <a:t>. Mai Hắc Đế</a:t>
            </a:r>
          </a:p>
          <a:p>
            <a:pPr marL="0" lvl="0" indent="0" fontAlgn="base">
              <a:spcBef>
                <a:spcPct val="0"/>
              </a:spcBef>
              <a:spcAft>
                <a:spcPct val="0"/>
              </a:spcAft>
              <a:buNone/>
              <a:defRPr/>
            </a:pPr>
            <a:endParaRPr lang="en-US" sz="2400" dirty="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endParaRPr lang="en-US" sz="2400" b="1" dirty="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19069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LUYỆN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a:solidFill>
                  <a:srgbClr val="0000FF"/>
                </a:solidFill>
                <a:latin typeface="Times New Roman" pitchFamily="18" charset="0"/>
                <a:cs typeface="Times New Roman" pitchFamily="18" charset="0"/>
              </a:rPr>
              <a:t>5. Thời kì Bắc thuộc từ năm</a:t>
            </a:r>
          </a:p>
          <a:p>
            <a:pPr marL="0" lvl="0" indent="0" fontAlgn="base">
              <a:spcBef>
                <a:spcPct val="0"/>
              </a:spcBef>
              <a:spcAft>
                <a:spcPct val="0"/>
              </a:spcAft>
              <a:buNone/>
              <a:defRPr/>
            </a:pPr>
            <a:r>
              <a:rPr lang="en-US" dirty="0" smtClean="0">
                <a:solidFill>
                  <a:srgbClr val="0000FF"/>
                </a:solidFill>
                <a:latin typeface="Times New Roman" pitchFamily="18" charset="0"/>
                <a:cs typeface="Times New Roman" pitchFamily="18" charset="0"/>
              </a:rPr>
              <a:t>A. </a:t>
            </a:r>
            <a:r>
              <a:rPr lang="vi-VN" dirty="0" smtClean="0">
                <a:solidFill>
                  <a:srgbClr val="0000FF"/>
                </a:solidFill>
                <a:latin typeface="Times New Roman" pitchFamily="18" charset="0"/>
                <a:cs typeface="Times New Roman" pitchFamily="18" charset="0"/>
              </a:rPr>
              <a:t>179 </a:t>
            </a:r>
            <a:r>
              <a:rPr lang="vi-VN" dirty="0">
                <a:solidFill>
                  <a:srgbClr val="0000FF"/>
                </a:solidFill>
                <a:latin typeface="Times New Roman" pitchFamily="18" charset="0"/>
                <a:cs typeface="Times New Roman" pitchFamily="18" charset="0"/>
              </a:rPr>
              <a:t>TCN- 40      			</a:t>
            </a:r>
            <a:r>
              <a:rPr lang="vi-VN" dirty="0" smtClean="0">
                <a:solidFill>
                  <a:srgbClr val="0000FF"/>
                </a:solidFill>
                <a:latin typeface="Times New Roman" pitchFamily="18" charset="0"/>
                <a:cs typeface="Times New Roman" pitchFamily="18" charset="0"/>
              </a:rPr>
              <a:t>B</a:t>
            </a:r>
            <a:r>
              <a:rPr lang="vi-VN" dirty="0">
                <a:solidFill>
                  <a:srgbClr val="0000FF"/>
                </a:solidFill>
                <a:latin typeface="Times New Roman" pitchFamily="18" charset="0"/>
                <a:cs typeface="Times New Roman" pitchFamily="18" charset="0"/>
              </a:rPr>
              <a:t>. 179 TCN- </a:t>
            </a:r>
            <a:r>
              <a:rPr lang="vi-VN" dirty="0" smtClean="0">
                <a:solidFill>
                  <a:srgbClr val="0000FF"/>
                </a:solidFill>
                <a:latin typeface="Times New Roman" pitchFamily="18" charset="0"/>
                <a:cs typeface="Times New Roman" pitchFamily="18" charset="0"/>
              </a:rPr>
              <a:t>248</a:t>
            </a:r>
            <a:endParaRPr lang="vi-VN" dirty="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vi-VN" dirty="0">
                <a:solidFill>
                  <a:srgbClr val="0000FF"/>
                </a:solidFill>
                <a:latin typeface="Times New Roman" pitchFamily="18" charset="0"/>
                <a:cs typeface="Times New Roman" pitchFamily="18" charset="0"/>
              </a:rPr>
              <a:t>C. 179 TCN- 983 		         </a:t>
            </a:r>
            <a:r>
              <a:rPr lang="vi-VN" dirty="0" smtClean="0">
                <a:solidFill>
                  <a:srgbClr val="0000FF"/>
                </a:solidFill>
                <a:latin typeface="Times New Roman" pitchFamily="18" charset="0"/>
                <a:cs typeface="Times New Roman" pitchFamily="18" charset="0"/>
              </a:rPr>
              <a:t>D</a:t>
            </a:r>
            <a:r>
              <a:rPr lang="vi-VN" dirty="0">
                <a:solidFill>
                  <a:srgbClr val="0000FF"/>
                </a:solidFill>
                <a:latin typeface="Times New Roman" pitchFamily="18" charset="0"/>
                <a:cs typeface="Times New Roman" pitchFamily="18" charset="0"/>
              </a:rPr>
              <a:t>. 179 TCN- 938</a:t>
            </a:r>
          </a:p>
          <a:p>
            <a:pPr marL="0" lvl="0" indent="0" fontAlgn="base">
              <a:spcBef>
                <a:spcPct val="0"/>
              </a:spcBef>
              <a:spcAft>
                <a:spcPct val="0"/>
              </a:spcAft>
              <a:buNone/>
              <a:defRPr/>
            </a:pPr>
            <a:r>
              <a:rPr lang="vi-VN" b="1" dirty="0">
                <a:solidFill>
                  <a:srgbClr val="0000FF"/>
                </a:solidFill>
                <a:latin typeface="Times New Roman" pitchFamily="18" charset="0"/>
                <a:cs typeface="Times New Roman" pitchFamily="18" charset="0"/>
              </a:rPr>
              <a:t>6.  Trong thời Bắc thuộc, người Việt đã tiếp thu những kĩ thuật  tiến bộ nào của Trung Quốc?</a:t>
            </a:r>
          </a:p>
          <a:p>
            <a:pPr marL="457200" lvl="0" indent="-457200" fontAlgn="base">
              <a:spcBef>
                <a:spcPct val="0"/>
              </a:spcBef>
              <a:spcAft>
                <a:spcPct val="0"/>
              </a:spcAft>
              <a:buAutoNum type="alphaUcPeriod"/>
              <a:defRPr/>
            </a:pPr>
            <a:r>
              <a:rPr lang="vi-VN" dirty="0" smtClean="0">
                <a:solidFill>
                  <a:srgbClr val="0000FF"/>
                </a:solidFill>
                <a:latin typeface="Times New Roman" pitchFamily="18" charset="0"/>
                <a:cs typeface="Times New Roman" pitchFamily="18" charset="0"/>
              </a:rPr>
              <a:t>Làm </a:t>
            </a:r>
            <a:r>
              <a:rPr lang="vi-VN" dirty="0">
                <a:solidFill>
                  <a:srgbClr val="0000FF"/>
                </a:solidFill>
                <a:latin typeface="Times New Roman" pitchFamily="18" charset="0"/>
                <a:cs typeface="Times New Roman" pitchFamily="18" charset="0"/>
              </a:rPr>
              <a:t>giấy        B. Chữ tượng hình       </a:t>
            </a:r>
            <a:endParaRPr lang="en-US" dirty="0" smtClean="0">
              <a:solidFill>
                <a:srgbClr val="0000FF"/>
              </a:solidFill>
              <a:latin typeface="Times New Roman" pitchFamily="18" charset="0"/>
              <a:cs typeface="Times New Roman" pitchFamily="18" charset="0"/>
            </a:endParaRPr>
          </a:p>
          <a:p>
            <a:pPr marL="0" lvl="0" indent="0" fontAlgn="base">
              <a:spcBef>
                <a:spcPct val="0"/>
              </a:spcBef>
              <a:spcAft>
                <a:spcPct val="0"/>
              </a:spcAft>
              <a:buNone/>
              <a:defRPr/>
            </a:pPr>
            <a:r>
              <a:rPr lang="vi-VN" dirty="0" smtClean="0">
                <a:solidFill>
                  <a:srgbClr val="0000FF"/>
                </a:solidFill>
                <a:latin typeface="Times New Roman" pitchFamily="18" charset="0"/>
                <a:cs typeface="Times New Roman" pitchFamily="18" charset="0"/>
              </a:rPr>
              <a:t>C</a:t>
            </a:r>
            <a:r>
              <a:rPr lang="vi-VN" dirty="0">
                <a:solidFill>
                  <a:srgbClr val="0000FF"/>
                </a:solidFill>
                <a:latin typeface="Times New Roman" pitchFamily="18" charset="0"/>
                <a:cs typeface="Times New Roman" pitchFamily="18" charset="0"/>
              </a:rPr>
              <a:t>. Đúc đồng          D. chế tác đá</a:t>
            </a:r>
          </a:p>
          <a:p>
            <a:pPr marL="0" lvl="0" indent="0" fontAlgn="base">
              <a:spcBef>
                <a:spcPct val="0"/>
              </a:spcBef>
              <a:spcAft>
                <a:spcPct val="0"/>
              </a:spcAft>
              <a:buNone/>
              <a:defRPr/>
            </a:pPr>
            <a:endParaRPr lang="en-US" sz="2400" b="1"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416288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LUYỆN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1: Yếu tố tích cực nào của văn hoá Trung Hoa được truyền bá vào Việt Nam trong thời Bắc thuộc?</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A</a:t>
            </a:r>
            <a:r>
              <a:rPr lang="vi-VN" b="1" dirty="0">
                <a:solidFill>
                  <a:srgbClr val="0000FF"/>
                </a:solidFill>
                <a:latin typeface="Times New Roman" pitchFamily="18" charset="0"/>
                <a:cs typeface="Times New Roman" pitchFamily="18" charset="0"/>
              </a:rPr>
              <a:t>. Chữ Hán.</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B</a:t>
            </a:r>
            <a:r>
              <a:rPr lang="vi-VN" b="1" dirty="0">
                <a:solidFill>
                  <a:srgbClr val="0000FF"/>
                </a:solidFill>
                <a:latin typeface="Times New Roman" pitchFamily="18" charset="0"/>
                <a:cs typeface="Times New Roman" pitchFamily="18" charset="0"/>
              </a:rPr>
              <a:t>. Tục xăm mình.</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a:t>
            </a:r>
            <a:r>
              <a:rPr lang="vi-VN" b="1" dirty="0">
                <a:solidFill>
                  <a:srgbClr val="0000FF"/>
                </a:solidFill>
                <a:latin typeface="Times New Roman" pitchFamily="18" charset="0"/>
                <a:cs typeface="Times New Roman" pitchFamily="18" charset="0"/>
              </a:rPr>
              <a:t>. Nhuộm răng đen. </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D</a:t>
            </a:r>
            <a:r>
              <a:rPr lang="vi-VN" b="1" dirty="0">
                <a:solidFill>
                  <a:srgbClr val="0000FF"/>
                </a:solidFill>
                <a:latin typeface="Times New Roman" pitchFamily="18" charset="0"/>
                <a:cs typeface="Times New Roman" pitchFamily="18" charset="0"/>
              </a:rPr>
              <a:t>. Làm bánh chưng. </a:t>
            </a:r>
            <a:endParaRPr lang="en-US" sz="2400" b="1"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190932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LUYỆN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2: Yếu tố tích cực nào của văn hoá Trung Hoa được truyền bá vào Việt Nam trong thời </a:t>
            </a:r>
            <a:r>
              <a:rPr lang="vi-VN" b="1" dirty="0" smtClean="0">
                <a:solidFill>
                  <a:srgbClr val="0000FF"/>
                </a:solidFill>
                <a:latin typeface="Times New Roman" pitchFamily="18" charset="0"/>
                <a:cs typeface="Times New Roman" pitchFamily="18" charset="0"/>
              </a:rPr>
              <a:t>Bắc thuộc</a:t>
            </a:r>
            <a:r>
              <a:rPr lang="vi-VN" b="1" dirty="0">
                <a:solidFill>
                  <a:srgbClr val="0000FF"/>
                </a:solidFill>
                <a:latin typeface="Times New Roman" pitchFamily="18" charset="0"/>
                <a:cs typeface="Times New Roman" pitchFamily="18" charset="0"/>
              </a:rPr>
              <a:t>?</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A</a:t>
            </a:r>
            <a:r>
              <a:rPr lang="vi-VN" b="1" dirty="0">
                <a:solidFill>
                  <a:srgbClr val="0000FF"/>
                </a:solidFill>
                <a:latin typeface="Times New Roman" pitchFamily="18" charset="0"/>
                <a:cs typeface="Times New Roman" pitchFamily="18" charset="0"/>
              </a:rPr>
              <a:t>. Tín ngưỡng thờ cũng tổ tiên.</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B</a:t>
            </a:r>
            <a:r>
              <a:rPr lang="vi-VN" b="1" dirty="0">
                <a:solidFill>
                  <a:srgbClr val="0000FF"/>
                </a:solidFill>
                <a:latin typeface="Times New Roman" pitchFamily="18" charset="0"/>
                <a:cs typeface="Times New Roman" pitchFamily="18" charset="0"/>
              </a:rPr>
              <a:t>. Nhuộm răng đen, xăm mình.</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a:t>
            </a:r>
            <a:r>
              <a:rPr lang="vi-VN" b="1" dirty="0">
                <a:solidFill>
                  <a:srgbClr val="0000FF"/>
                </a:solidFill>
                <a:latin typeface="Times New Roman" pitchFamily="18" charset="0"/>
                <a:cs typeface="Times New Roman" pitchFamily="18" charset="0"/>
              </a:rPr>
              <a:t>. Làm bánh chưng, bánh giầy dịp lễ tết.</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D</a:t>
            </a:r>
            <a:r>
              <a:rPr lang="vi-VN" b="1" dirty="0">
                <a:solidFill>
                  <a:srgbClr val="0000FF"/>
                </a:solidFill>
                <a:latin typeface="Times New Roman" pitchFamily="18" charset="0"/>
                <a:cs typeface="Times New Roman" pitchFamily="18" charset="0"/>
              </a:rPr>
              <a:t>. Kĩ thuật bón phân bắc trong trồng trọt.</a:t>
            </a:r>
            <a:endParaRPr lang="en-US" sz="2400" b="1"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99750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LUYỆN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4: Yếu tố tích cực nào của văn hoá Trung Hoa được truyền bá vào Việt Nam trong thời Bắc thuộc?</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A</a:t>
            </a:r>
            <a:r>
              <a:rPr lang="vi-VN" b="1" dirty="0">
                <a:solidFill>
                  <a:srgbClr val="0000FF"/>
                </a:solidFill>
                <a:latin typeface="Times New Roman" pitchFamily="18" charset="0"/>
                <a:cs typeface="Times New Roman" pitchFamily="18" charset="0"/>
              </a:rPr>
              <a:t>. Kĩ thuật làm giấy, dệt lụa…</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B</a:t>
            </a:r>
            <a:r>
              <a:rPr lang="vi-VN" b="1" dirty="0">
                <a:solidFill>
                  <a:srgbClr val="0000FF"/>
                </a:solidFill>
                <a:latin typeface="Times New Roman" pitchFamily="18" charset="0"/>
                <a:cs typeface="Times New Roman" pitchFamily="18" charset="0"/>
              </a:rPr>
              <a:t>. Tín ngưỡng thờ cũng tổ tiên.</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a:t>
            </a:r>
            <a:r>
              <a:rPr lang="vi-VN" b="1" dirty="0">
                <a:solidFill>
                  <a:srgbClr val="0000FF"/>
                </a:solidFill>
                <a:latin typeface="Times New Roman" pitchFamily="18" charset="0"/>
                <a:cs typeface="Times New Roman" pitchFamily="18" charset="0"/>
              </a:rPr>
              <a:t>. Nhuộm răng đen, xăm mình.</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D</a:t>
            </a:r>
            <a:r>
              <a:rPr lang="vi-VN" b="1" dirty="0">
                <a:solidFill>
                  <a:srgbClr val="0000FF"/>
                </a:solidFill>
                <a:latin typeface="Times New Roman" pitchFamily="18" charset="0"/>
                <a:cs typeface="Times New Roman" pitchFamily="18" charset="0"/>
              </a:rPr>
              <a:t>. Làm bánh chưng, bánh giầy dịp lễ tết.</a:t>
            </a:r>
            <a:endParaRPr lang="en-US" sz="2400" b="1"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138694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381000"/>
          </a:xfrm>
        </p:spPr>
        <p:txBody>
          <a:bodyPr>
            <a:normAutofit fontScale="90000"/>
          </a:bodyPr>
          <a:lstStyle/>
          <a:p>
            <a:r>
              <a:rPr lang="en-US" sz="3200" b="1" dirty="0" smtClean="0">
                <a:solidFill>
                  <a:srgbClr val="FF0000"/>
                </a:solidFill>
                <a:latin typeface="Times New Roman" pitchFamily="18" charset="0"/>
                <a:cs typeface="Times New Roman" pitchFamily="18" charset="0"/>
              </a:rPr>
              <a:t>LUYỆN TẬP</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457200"/>
            <a:ext cx="9144000" cy="6400800"/>
          </a:xfrm>
        </p:spPr>
        <p:txBody>
          <a:bodyPr>
            <a:normAutofit/>
          </a:bodyPr>
          <a:lstStyle/>
          <a:p>
            <a:pPr marL="0" lvl="0" indent="0" fontAlgn="base">
              <a:spcBef>
                <a:spcPct val="0"/>
              </a:spcBef>
              <a:spcAft>
                <a:spcPct val="0"/>
              </a:spcAft>
              <a:buNone/>
              <a:defRPr/>
            </a:pPr>
            <a:r>
              <a:rPr lang="en-US" b="1" dirty="0" err="1" smtClean="0">
                <a:solidFill>
                  <a:srgbClr val="FF0000"/>
                </a:solidFill>
                <a:latin typeface="Times New Roman" pitchFamily="18" charset="0"/>
                <a:cs typeface="Times New Roman" pitchFamily="18" charset="0"/>
              </a:rPr>
              <a:t>Trắc</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nghiệm</a:t>
            </a:r>
            <a:r>
              <a:rPr lang="en-US" b="1"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Câu </a:t>
            </a:r>
            <a:r>
              <a:rPr lang="vi-VN" b="1" dirty="0">
                <a:solidFill>
                  <a:srgbClr val="0000FF"/>
                </a:solidFill>
                <a:latin typeface="Times New Roman" pitchFamily="18" charset="0"/>
                <a:cs typeface="Times New Roman" pitchFamily="18" charset="0"/>
              </a:rPr>
              <a:t>5: Yếu tố kĩ thuật nào của Trung Quốc được truyền vào Việt Nam trong thời Bắc thuộc?</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A</a:t>
            </a:r>
            <a:r>
              <a:rPr lang="vi-VN" b="1" dirty="0">
                <a:solidFill>
                  <a:srgbClr val="0000FF"/>
                </a:solidFill>
                <a:latin typeface="Times New Roman" pitchFamily="18" charset="0"/>
                <a:cs typeface="Times New Roman" pitchFamily="18" charset="0"/>
              </a:rPr>
              <a:t>. Làm giấy. </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B</a:t>
            </a:r>
            <a:r>
              <a:rPr lang="vi-VN" b="1" dirty="0">
                <a:solidFill>
                  <a:srgbClr val="0000FF"/>
                </a:solidFill>
                <a:latin typeface="Times New Roman" pitchFamily="18" charset="0"/>
                <a:cs typeface="Times New Roman" pitchFamily="18" charset="0"/>
              </a:rPr>
              <a:t>. Đúc trống đồng. </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C</a:t>
            </a:r>
            <a:r>
              <a:rPr lang="vi-VN" b="1" dirty="0">
                <a:solidFill>
                  <a:srgbClr val="0000FF"/>
                </a:solidFill>
                <a:latin typeface="Times New Roman" pitchFamily="18" charset="0"/>
                <a:cs typeface="Times New Roman" pitchFamily="18" charset="0"/>
              </a:rPr>
              <a:t>. Làm gốm.</a:t>
            </a:r>
          </a:p>
          <a:p>
            <a:pPr marL="0" lvl="0" indent="0" fontAlgn="base">
              <a:spcBef>
                <a:spcPct val="0"/>
              </a:spcBef>
              <a:spcAft>
                <a:spcPct val="0"/>
              </a:spcAft>
              <a:buNone/>
              <a:defRPr/>
            </a:pPr>
            <a:r>
              <a:rPr lang="vi-VN" b="1" dirty="0" smtClean="0">
                <a:solidFill>
                  <a:srgbClr val="0000FF"/>
                </a:solidFill>
                <a:latin typeface="Times New Roman" pitchFamily="18" charset="0"/>
                <a:cs typeface="Times New Roman" pitchFamily="18" charset="0"/>
              </a:rPr>
              <a:t>D</a:t>
            </a:r>
            <a:r>
              <a:rPr lang="vi-VN" b="1" dirty="0">
                <a:solidFill>
                  <a:srgbClr val="0000FF"/>
                </a:solidFill>
                <a:latin typeface="Times New Roman" pitchFamily="18" charset="0"/>
                <a:cs typeface="Times New Roman" pitchFamily="18" charset="0"/>
              </a:rPr>
              <a:t>. Sản xuất muối.</a:t>
            </a:r>
            <a:endParaRPr lang="en-US" sz="2400" b="1" dirty="0" smtClean="0">
              <a:solidFill>
                <a:srgbClr val="0000FF"/>
              </a:solidFill>
              <a:latin typeface="Times New Roman" pitchFamily="18" charset="0"/>
              <a:cs typeface="Times New Roman" pitchFamily="18" charset="0"/>
            </a:endParaRPr>
          </a:p>
          <a:p>
            <a:pPr marL="0" marR="0" indent="0">
              <a:lnSpc>
                <a:spcPct val="115000"/>
              </a:lnSpc>
              <a:spcBef>
                <a:spcPts val="0"/>
              </a:spcBef>
              <a:spcAft>
                <a:spcPts val="0"/>
              </a:spcAft>
              <a:buNone/>
            </a:pPr>
            <a:endParaRPr lang="en-US" sz="2000" dirty="0">
              <a:solidFill>
                <a:srgbClr val="0033CC"/>
              </a:solidFill>
              <a:latin typeface="Times New Roman" pitchFamily="18" charset="0"/>
              <a:ea typeface="Times New Roman"/>
              <a:cs typeface="Times New Roman" pitchFamily="18" charset="0"/>
            </a:endParaRP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413023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1213</Words>
  <Application>Microsoft Office PowerPoint</Application>
  <PresentationFormat>On-screen Show (4:3)</PresentationFormat>
  <Paragraphs>115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TIẾT 44- ÔN TẬP</vt:lpstr>
      <vt:lpstr>TIẾT 44- ÔN TẬP</vt:lpstr>
      <vt:lpstr>PowerPoint Presentation</vt:lpstr>
      <vt:lpstr>PowerPoint Presentation</vt:lpstr>
      <vt:lpstr>LUYỆN TẬP</vt:lpstr>
      <vt:lpstr>LUYỆN TẬP</vt:lpstr>
      <vt:lpstr>LUYỆN TẬP</vt:lpstr>
      <vt:lpstr>LUYỆN TẬP</vt:lpstr>
      <vt:lpstr>LUYỆN TẬP</vt:lpstr>
      <vt:lpstr>PowerPoint Presentation</vt:lpstr>
      <vt:lpstr>LUYỆN TẬP</vt:lpstr>
      <vt:lpstr>PowerPoint Presentation</vt:lpstr>
      <vt:lpstr>TỰ LUẬN</vt:lpstr>
      <vt:lpstr>TỰ LUẬN</vt:lpstr>
      <vt:lpstr>LUYỆN TẬP</vt:lpstr>
      <vt:lpstr>TỰ LUẬN</vt:lpstr>
      <vt:lpstr>PowerPoint Presentation</vt:lpstr>
      <vt:lpstr>TỰ LUẬN</vt:lpstr>
      <vt:lpstr>TỰ LUẬN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 </dc:title>
  <dc:creator>MyComputer</dc:creator>
  <cp:lastModifiedBy>Admin</cp:lastModifiedBy>
  <cp:revision>204</cp:revision>
  <dcterms:created xsi:type="dcterms:W3CDTF">2006-08-16T00:00:00Z</dcterms:created>
  <dcterms:modified xsi:type="dcterms:W3CDTF">2024-03-04T23:14:30Z</dcterms:modified>
</cp:coreProperties>
</file>