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309" r:id="rId2"/>
    <p:sldId id="342" r:id="rId3"/>
    <p:sldId id="294" r:id="rId4"/>
    <p:sldId id="324" r:id="rId5"/>
    <p:sldId id="321" r:id="rId6"/>
    <p:sldId id="326" r:id="rId7"/>
    <p:sldId id="322" r:id="rId8"/>
    <p:sldId id="327" r:id="rId9"/>
    <p:sldId id="323" r:id="rId10"/>
    <p:sldId id="320" r:id="rId11"/>
    <p:sldId id="311" r:id="rId12"/>
    <p:sldId id="330" r:id="rId13"/>
    <p:sldId id="328" r:id="rId14"/>
    <p:sldId id="329" r:id="rId15"/>
    <p:sldId id="315" r:id="rId16"/>
    <p:sldId id="314" r:id="rId17"/>
    <p:sldId id="310" r:id="rId18"/>
    <p:sldId id="325" r:id="rId19"/>
    <p:sldId id="319" r:id="rId20"/>
    <p:sldId id="317" r:id="rId21"/>
    <p:sldId id="266"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75" autoAdjust="0"/>
    <p:restoredTop sz="94660"/>
  </p:normalViewPr>
  <p:slideViewPr>
    <p:cSldViewPr showGuides="1">
      <p:cViewPr varScale="1">
        <p:scale>
          <a:sx n="63" d="100"/>
          <a:sy n="63" d="100"/>
        </p:scale>
        <p:origin x="1284" y="6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E71E41-7B20-4234-BEAC-12AA78751AA9}" type="datetimeFigureOut">
              <a:rPr lang="en-US" smtClean="0"/>
              <a:t>12/20/2024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9E42F4-6C76-4BFC-992C-8E5E99454283}"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9E42F4-6C76-4BFC-992C-8E5E99454283}" type="slidenum">
              <a:rPr lang="en-US" smtClean="0"/>
              <a:t>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9E42F4-6C76-4BFC-992C-8E5E99454283}" type="slidenum">
              <a:rPr lang="en-US" smtClean="0"/>
              <a:t>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9E42F4-6C76-4BFC-992C-8E5E99454283}" type="slidenum">
              <a:rPr lang="en-US" smtClean="0"/>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12/20/2024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828800"/>
          </a:xfrm>
        </p:spPr>
        <p:txBody>
          <a:bodyPr>
            <a:normAutofit fontScale="90000"/>
          </a:bodyPr>
          <a:lstStyle/>
          <a:p>
            <a:r>
              <a:rPr lang="en-US" sz="2700" b="1" dirty="0">
                <a:solidFill>
                  <a:srgbClr val="FF0000"/>
                </a:solidFill>
                <a:latin typeface="Times New Roman" panose="02020603050405020304" pitchFamily="18" charset="0"/>
                <a:cs typeface="Times New Roman" panose="02020603050405020304" pitchFamily="18" charset="0"/>
              </a:rPr>
              <a:t/>
            </a:r>
            <a:br>
              <a:rPr lang="en-US" sz="2700" b="1" dirty="0">
                <a:solidFill>
                  <a:srgbClr val="FF0000"/>
                </a:solidFill>
                <a:latin typeface="Times New Roman" panose="02020603050405020304" pitchFamily="18" charset="0"/>
                <a:cs typeface="Times New Roman" panose="02020603050405020304" pitchFamily="18" charset="0"/>
              </a:rPr>
            </a:br>
            <a:r>
              <a:rPr lang="en-US" sz="2700" b="1" dirty="0">
                <a:solidFill>
                  <a:srgbClr val="FF0000"/>
                </a:solidFill>
                <a:latin typeface="Times New Roman" panose="02020603050405020304" pitchFamily="18" charset="0"/>
                <a:cs typeface="Times New Roman" panose="02020603050405020304" pitchFamily="18" charset="0"/>
              </a:rPr>
              <a:t/>
            </a:r>
            <a:br>
              <a:rPr lang="en-US" sz="2700" b="1" dirty="0">
                <a:solidFill>
                  <a:srgbClr val="FF0000"/>
                </a:solidFill>
                <a:latin typeface="Times New Roman" panose="02020603050405020304" pitchFamily="18" charset="0"/>
                <a:cs typeface="Times New Roman" panose="02020603050405020304" pitchFamily="18" charset="0"/>
              </a:rPr>
            </a:br>
            <a:r>
              <a:rPr lang="vi-VN" sz="3600" b="1" dirty="0">
                <a:solidFill>
                  <a:srgbClr val="FF0000"/>
                </a:solidFill>
                <a:latin typeface="Times New Roman" panose="02020603050405020304" pitchFamily="18" charset="0"/>
                <a:cs typeface="Times New Roman" panose="02020603050405020304" pitchFamily="18" charset="0"/>
              </a:rPr>
              <a:t>Tiết 46,47</a:t>
            </a:r>
            <a:br>
              <a:rPr lang="vi-VN" sz="3600" b="1" dirty="0">
                <a:solidFill>
                  <a:srgbClr val="FF0000"/>
                </a:solidFill>
                <a:latin typeface="Times New Roman" panose="02020603050405020304" pitchFamily="18" charset="0"/>
                <a:cs typeface="Times New Roman" panose="02020603050405020304" pitchFamily="18" charset="0"/>
              </a:rPr>
            </a:br>
            <a:r>
              <a:rPr lang="vi-VN" sz="3600" b="1" dirty="0">
                <a:solidFill>
                  <a:srgbClr val="FF0000"/>
                </a:solidFill>
                <a:latin typeface="Times New Roman" panose="02020603050405020304" pitchFamily="18" charset="0"/>
                <a:cs typeface="Times New Roman" panose="02020603050405020304" pitchFamily="18" charset="0"/>
              </a:rPr>
              <a:t>BÀI 19. BƯỚC NGOẶT LỊCH SỬ Ở ĐẦU </a:t>
            </a:r>
            <a:r>
              <a:rPr lang="en-US" sz="3600" b="1" dirty="0">
                <a:solidFill>
                  <a:srgbClr val="FF0000"/>
                </a:solidFill>
                <a:latin typeface="Times New Roman" panose="02020603050405020304" pitchFamily="18" charset="0"/>
                <a:cs typeface="Times New Roman" panose="02020603050405020304" pitchFamily="18" charset="0"/>
              </a:rPr>
              <a:t/>
            </a:r>
            <a:br>
              <a:rPr lang="en-US" sz="3600" b="1" dirty="0">
                <a:solidFill>
                  <a:srgbClr val="FF0000"/>
                </a:solidFill>
                <a:latin typeface="Times New Roman" panose="02020603050405020304" pitchFamily="18" charset="0"/>
                <a:cs typeface="Times New Roman" panose="02020603050405020304" pitchFamily="18" charset="0"/>
              </a:rPr>
            </a:br>
            <a:r>
              <a:rPr lang="vi-VN" sz="3600" b="1" dirty="0">
                <a:solidFill>
                  <a:srgbClr val="FF0000"/>
                </a:solidFill>
                <a:latin typeface="Times New Roman" panose="02020603050405020304" pitchFamily="18" charset="0"/>
                <a:cs typeface="Times New Roman" panose="02020603050405020304" pitchFamily="18" charset="0"/>
              </a:rPr>
              <a:t>THẾ KỈ X</a:t>
            </a:r>
            <a:br>
              <a:rPr lang="vi-VN" sz="3600" b="1" dirty="0">
                <a:solidFill>
                  <a:srgbClr val="FF0000"/>
                </a:solidFill>
                <a:latin typeface="Times New Roman" panose="02020603050405020304" pitchFamily="18" charset="0"/>
                <a:cs typeface="Times New Roman" panose="02020603050405020304" pitchFamily="18" charset="0"/>
              </a:rPr>
            </a:b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0" y="1905000"/>
            <a:ext cx="9144000" cy="4953000"/>
          </a:xfrm>
        </p:spPr>
        <p:txBody>
          <a:bodyPr>
            <a:normAutofit/>
          </a:bodyPr>
          <a:lstStyle/>
          <a:p>
            <a:pPr marL="0" marR="0" indent="0" algn="just">
              <a:lnSpc>
                <a:spcPct val="115000"/>
              </a:lnSpc>
              <a:spcBef>
                <a:spcPts val="0"/>
              </a:spcBef>
              <a:spcAft>
                <a:spcPts val="1000"/>
              </a:spcAft>
              <a:buNone/>
            </a:pPr>
            <a:endParaRPr lang="en-US" sz="2000" dirty="0">
              <a:solidFill>
                <a:srgbClr val="0033CC"/>
              </a:solidFill>
              <a:ea typeface="Times New Roman" panose="02020603050405020304"/>
              <a:cs typeface="Times New Roman" panose="02020603050405020304"/>
            </a:endParaRPr>
          </a:p>
          <a:p>
            <a:pPr marL="0" marR="0" indent="0" algn="just">
              <a:lnSpc>
                <a:spcPct val="115000"/>
              </a:lnSpc>
              <a:spcBef>
                <a:spcPts val="0"/>
              </a:spcBef>
              <a:spcAft>
                <a:spcPts val="1000"/>
              </a:spcAft>
              <a:buNone/>
            </a:pPr>
            <a:endParaRPr lang="en-US" sz="2000" dirty="0">
              <a:solidFill>
                <a:srgbClr val="0033CC"/>
              </a:solidFill>
              <a:ea typeface="Times New Roman" panose="02020603050405020304"/>
              <a:cs typeface="Times New Roman" panose="02020603050405020304"/>
            </a:endParaRPr>
          </a:p>
          <a:p>
            <a:pPr marL="0" indent="0">
              <a:buNone/>
            </a:pPr>
            <a:endParaRPr lang="en-US" sz="2800" dirty="0">
              <a:latin typeface="Times New Roman" panose="02020603050405020304" pitchFamily="18" charset="0"/>
              <a:cs typeface="Times New Roman" panose="02020603050405020304" pitchFamily="18" charset="0"/>
            </a:endParaRPr>
          </a:p>
        </p:txBody>
      </p:sp>
      <p:pic>
        <p:nvPicPr>
          <p:cNvPr id="4" name="Tóm tắt nhanh Chiến thắng Bạch Đằng 938 _ Ngô Quyền đánh bại quân Nam Hán _ Tóm tắt lịch sử - EZ Sử (1)">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415925" y="-366395"/>
            <a:ext cx="9790430" cy="7414895"/>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914400"/>
          </a:xfrm>
        </p:spPr>
        <p:txBody>
          <a:bodyPr>
            <a:normAutofit fontScale="90000"/>
          </a:bodyPr>
          <a:lstStyle/>
          <a:p>
            <a:r>
              <a:rPr lang="en-US" sz="2700" b="1" dirty="0">
                <a:solidFill>
                  <a:srgbClr val="FF0000"/>
                </a:solidFill>
                <a:latin typeface="Times New Roman" panose="02020603050405020304" pitchFamily="18" charset="0"/>
                <a:cs typeface="Times New Roman" panose="02020603050405020304" pitchFamily="18" charset="0"/>
              </a:rPr>
              <a:t/>
            </a:r>
            <a:br>
              <a:rPr lang="en-US" sz="2700" b="1" dirty="0">
                <a:solidFill>
                  <a:srgbClr val="FF0000"/>
                </a:solidFill>
                <a:latin typeface="Times New Roman" panose="02020603050405020304" pitchFamily="18" charset="0"/>
                <a:cs typeface="Times New Roman" panose="02020603050405020304" pitchFamily="18" charset="0"/>
              </a:rPr>
            </a:br>
            <a:r>
              <a:rPr lang="vi-VN" sz="2700" b="1" dirty="0">
                <a:solidFill>
                  <a:srgbClr val="FF0000"/>
                </a:solidFill>
                <a:latin typeface="Times New Roman" panose="02020603050405020304" pitchFamily="18" charset="0"/>
                <a:cs typeface="Times New Roman" panose="02020603050405020304" pitchFamily="18" charset="0"/>
              </a:rPr>
              <a:t>Tiết 46,47</a:t>
            </a:r>
            <a:br>
              <a:rPr lang="vi-VN" sz="2700" b="1" dirty="0">
                <a:solidFill>
                  <a:srgbClr val="FF0000"/>
                </a:solidFill>
                <a:latin typeface="Times New Roman" panose="02020603050405020304" pitchFamily="18" charset="0"/>
                <a:cs typeface="Times New Roman" panose="02020603050405020304" pitchFamily="18" charset="0"/>
              </a:rPr>
            </a:br>
            <a:r>
              <a:rPr lang="vi-VN" sz="3200" b="1" dirty="0">
                <a:solidFill>
                  <a:srgbClr val="FF0000"/>
                </a:solidFill>
                <a:latin typeface="Times New Roman" panose="02020603050405020304" pitchFamily="18" charset="0"/>
                <a:cs typeface="Times New Roman" panose="02020603050405020304" pitchFamily="18" charset="0"/>
              </a:rPr>
              <a:t>BÀI 19. BƯỚC NGOẶT LỊCH SỬ Ở ĐẦU THẾ KỈ X</a:t>
            </a:r>
            <a:br>
              <a:rPr lang="vi-VN" sz="3200" b="1" dirty="0">
                <a:solidFill>
                  <a:srgbClr val="FF0000"/>
                </a:solidFill>
                <a:latin typeface="Times New Roman" panose="02020603050405020304" pitchFamily="18" charset="0"/>
                <a:cs typeface="Times New Roman" panose="02020603050405020304" pitchFamily="18" charset="0"/>
              </a:rPr>
            </a:b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0" y="1143000"/>
            <a:ext cx="9144000" cy="4983163"/>
          </a:xfrm>
        </p:spPr>
        <p:txBody>
          <a:bodyPr>
            <a:normAutofit/>
          </a:bodyPr>
          <a:lstStyle/>
          <a:p>
            <a:pPr marL="0" marR="0" indent="0" algn="just">
              <a:lnSpc>
                <a:spcPct val="115000"/>
              </a:lnSpc>
              <a:spcBef>
                <a:spcPts val="0"/>
              </a:spcBef>
              <a:spcAft>
                <a:spcPts val="1000"/>
              </a:spcAft>
              <a:buNone/>
            </a:pPr>
            <a:r>
              <a:rPr lang="en-US" b="1" dirty="0">
                <a:solidFill>
                  <a:srgbClr val="0033CC"/>
                </a:solidFill>
                <a:latin typeface="Times New Roman" panose="02020603050405020304"/>
                <a:ea typeface="Times New Roman" panose="02020603050405020304"/>
                <a:cs typeface="Times New Roman" panose="02020603050405020304"/>
              </a:rPr>
              <a:t>I. </a:t>
            </a:r>
            <a:r>
              <a:rPr lang="en-US" b="1" dirty="0" err="1">
                <a:solidFill>
                  <a:srgbClr val="0033CC"/>
                </a:solidFill>
                <a:latin typeface="Times New Roman" panose="02020603050405020304"/>
                <a:ea typeface="Times New Roman" panose="02020603050405020304"/>
                <a:cs typeface="Times New Roman" panose="02020603050405020304"/>
              </a:rPr>
              <a:t>Cuộc</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đấu</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tranh</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giành</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quyền</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tự</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chủ</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của</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họ</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Khúc</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họ</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Dương</a:t>
            </a:r>
            <a:r>
              <a:rPr lang="en-US" b="1" dirty="0">
                <a:solidFill>
                  <a:srgbClr val="0033CC"/>
                </a:solidFill>
                <a:latin typeface="Times New Roman" panose="02020603050405020304"/>
                <a:ea typeface="Times New Roman" panose="02020603050405020304"/>
                <a:cs typeface="Times New Roman" panose="02020603050405020304"/>
              </a:rPr>
              <a:t> </a:t>
            </a:r>
            <a:endParaRPr lang="en-US" dirty="0">
              <a:solidFill>
                <a:srgbClr val="0033CC"/>
              </a:solidFill>
              <a:ea typeface="Times New Roman" panose="02020603050405020304"/>
              <a:cs typeface="Times New Roman" panose="02020603050405020304"/>
            </a:endParaRPr>
          </a:p>
          <a:p>
            <a:pPr marL="0" marR="0" indent="0" algn="just">
              <a:lnSpc>
                <a:spcPct val="115000"/>
              </a:lnSpc>
              <a:spcBef>
                <a:spcPts val="0"/>
              </a:spcBef>
              <a:spcAft>
                <a:spcPts val="1000"/>
              </a:spcAft>
              <a:buNone/>
            </a:pPr>
            <a:r>
              <a:rPr lang="en-US" b="1" dirty="0">
                <a:solidFill>
                  <a:srgbClr val="0033CC"/>
                </a:solidFill>
                <a:latin typeface="Times New Roman" panose="02020603050405020304"/>
                <a:ea typeface="Times New Roman" panose="02020603050405020304"/>
                <a:cs typeface="Times New Roman" panose="02020603050405020304"/>
              </a:rPr>
              <a:t>II. </a:t>
            </a:r>
            <a:r>
              <a:rPr lang="en-US" b="1" dirty="0" err="1">
                <a:solidFill>
                  <a:srgbClr val="0033CC"/>
                </a:solidFill>
                <a:latin typeface="Times New Roman" panose="02020603050405020304"/>
                <a:ea typeface="Times New Roman" panose="02020603050405020304"/>
                <a:cs typeface="Times New Roman" panose="02020603050405020304"/>
              </a:rPr>
              <a:t>Ngô</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Quyền</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và</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chiến</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thắng</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Bạch</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Đằng</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năm</a:t>
            </a:r>
            <a:r>
              <a:rPr lang="en-US" b="1" dirty="0">
                <a:solidFill>
                  <a:srgbClr val="0033CC"/>
                </a:solidFill>
                <a:latin typeface="Times New Roman" panose="02020603050405020304"/>
                <a:ea typeface="Times New Roman" panose="02020603050405020304"/>
                <a:cs typeface="Times New Roman" panose="02020603050405020304"/>
              </a:rPr>
              <a:t> 938</a:t>
            </a:r>
            <a:endParaRPr lang="en-US" dirty="0">
              <a:solidFill>
                <a:srgbClr val="0033CC"/>
              </a:solidFill>
              <a:ea typeface="Times New Roman" panose="02020603050405020304"/>
              <a:cs typeface="Times New Roman" panose="02020603050405020304"/>
            </a:endParaRPr>
          </a:p>
          <a:p>
            <a:pPr marL="0" indent="0">
              <a:buNone/>
            </a:pPr>
            <a:endParaRPr lang="en-US"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3717" y="228600"/>
            <a:ext cx="9144000" cy="914400"/>
          </a:xfrm>
        </p:spPr>
        <p:txBody>
          <a:bodyPr>
            <a:normAutofit fontScale="90000"/>
          </a:bodyPr>
          <a:lstStyle/>
          <a:p>
            <a:r>
              <a:rPr lang="en-US" sz="3200" b="1" dirty="0">
                <a:solidFill>
                  <a:srgbClr val="FF0000"/>
                </a:solidFill>
                <a:latin typeface="Times New Roman" panose="02020603050405020304" pitchFamily="18" charset="0"/>
                <a:cs typeface="Times New Roman" panose="02020603050405020304" pitchFamily="18" charset="0"/>
              </a:rPr>
              <a:t/>
            </a:r>
            <a:br>
              <a:rPr lang="en-US" sz="3200" b="1" dirty="0">
                <a:solidFill>
                  <a:srgbClr val="FF0000"/>
                </a:solidFill>
                <a:latin typeface="Times New Roman" panose="02020603050405020304" pitchFamily="18" charset="0"/>
                <a:cs typeface="Times New Roman" panose="02020603050405020304" pitchFamily="18" charset="0"/>
              </a:rPr>
            </a:br>
            <a:r>
              <a:rPr lang="en-US" sz="3200" b="1" dirty="0">
                <a:solidFill>
                  <a:srgbClr val="FF0000"/>
                </a:solidFill>
                <a:latin typeface="Times New Roman" panose="02020603050405020304" pitchFamily="18" charset="0"/>
                <a:cs typeface="Times New Roman" panose="02020603050405020304" pitchFamily="18" charset="0"/>
              </a:rPr>
              <a:t/>
            </a:r>
            <a:br>
              <a:rPr lang="en-US" sz="3200" b="1" dirty="0">
                <a:solidFill>
                  <a:srgbClr val="FF0000"/>
                </a:solidFill>
                <a:latin typeface="Times New Roman" panose="02020603050405020304" pitchFamily="18" charset="0"/>
                <a:cs typeface="Times New Roman" panose="02020603050405020304" pitchFamily="18" charset="0"/>
              </a:rPr>
            </a:br>
            <a:r>
              <a:rPr lang="en-US" sz="3200" b="1" dirty="0" err="1">
                <a:solidFill>
                  <a:srgbClr val="FF0000"/>
                </a:solidFill>
                <a:latin typeface="Times New Roman" panose="02020603050405020304" pitchFamily="18" charset="0"/>
                <a:cs typeface="Times New Roman" panose="02020603050405020304" pitchFamily="18" charset="0"/>
              </a:rPr>
              <a:t>Hoàn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lịch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dẫn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trận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Đằng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năm</a:t>
            </a:r>
            <a:r>
              <a:rPr lang="en-US" sz="3200" b="1" dirty="0">
                <a:solidFill>
                  <a:srgbClr val="FF0000"/>
                </a:solidFill>
                <a:latin typeface="Times New Roman" panose="02020603050405020304" pitchFamily="18" charset="0"/>
                <a:cs typeface="Times New Roman" panose="02020603050405020304" pitchFamily="18" charset="0"/>
              </a:rPr>
              <a:t> 938 </a:t>
            </a:r>
            <a:r>
              <a:rPr lang="en-US" sz="3200" b="1" dirty="0" err="1">
                <a:solidFill>
                  <a:srgbClr val="FF0000"/>
                </a:solidFill>
                <a:latin typeface="Times New Roman" panose="02020603050405020304" pitchFamily="18" charset="0"/>
                <a:cs typeface="Times New Roman" panose="02020603050405020304" pitchFamily="18" charset="0"/>
              </a:rPr>
              <a:t>như</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nào</a:t>
            </a:r>
            <a:r>
              <a:rPr lang="en-US" sz="3200" b="1" dirty="0">
                <a:solidFill>
                  <a:srgbClr val="FF0000"/>
                </a:solidFill>
                <a:latin typeface="Times New Roman" panose="02020603050405020304" pitchFamily="18" charset="0"/>
                <a:cs typeface="Times New Roman" panose="02020603050405020304" pitchFamily="18" charset="0"/>
              </a:rPr>
              <a:t> ?</a:t>
            </a:r>
            <a:br>
              <a:rPr lang="en-US" sz="3200" b="1" dirty="0">
                <a:solidFill>
                  <a:srgbClr val="FF0000"/>
                </a:solidFill>
                <a:latin typeface="Times New Roman" panose="02020603050405020304" pitchFamily="18" charset="0"/>
                <a:cs typeface="Times New Roman" panose="02020603050405020304" pitchFamily="18" charset="0"/>
              </a:rPr>
            </a:br>
            <a:r>
              <a:rPr lang="vi-VN" sz="3200" b="1" dirty="0">
                <a:solidFill>
                  <a:srgbClr val="FF0000"/>
                </a:solidFill>
                <a:latin typeface="Times New Roman" panose="02020603050405020304" pitchFamily="18" charset="0"/>
                <a:cs typeface="Times New Roman" panose="02020603050405020304" pitchFamily="18" charset="0"/>
              </a:rPr>
              <a:t/>
            </a:r>
            <a:br>
              <a:rPr lang="vi-VN" sz="3200" b="1" dirty="0">
                <a:solidFill>
                  <a:srgbClr val="FF0000"/>
                </a:solidFill>
                <a:latin typeface="Times New Roman" panose="02020603050405020304" pitchFamily="18" charset="0"/>
                <a:cs typeface="Times New Roman" panose="02020603050405020304" pitchFamily="18" charset="0"/>
              </a:rPr>
            </a:b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0" y="1295400"/>
            <a:ext cx="9144000" cy="5287963"/>
          </a:xfrm>
        </p:spPr>
        <p:txBody>
          <a:bodyPr>
            <a:normAutofit/>
          </a:bodyPr>
          <a:lstStyle/>
          <a:p>
            <a:pPr marL="0" indent="0">
              <a:buNone/>
            </a:pPr>
            <a:r>
              <a:rPr lang="vi-VN"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Dương</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Đình</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Nghệ</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bị</a:t>
            </a:r>
            <a:r>
              <a:rPr lang="en-US" dirty="0">
                <a:solidFill>
                  <a:srgbClr val="0033CC"/>
                </a:solidFill>
                <a:latin typeface="Times New Roman" panose="02020603050405020304" pitchFamily="18" charset="0"/>
                <a:cs typeface="Times New Roman" panose="02020603050405020304" pitchFamily="18" charset="0"/>
              </a:rPr>
              <a:t> </a:t>
            </a:r>
            <a:r>
              <a:rPr lang="vi-VN" dirty="0">
                <a:solidFill>
                  <a:srgbClr val="0033CC"/>
                </a:solidFill>
                <a:latin typeface="Times New Roman" panose="02020603050405020304" pitchFamily="18" charset="0"/>
                <a:cs typeface="Times New Roman" panose="02020603050405020304" pitchFamily="18" charset="0"/>
              </a:rPr>
              <a:t>Kiều Công Tiễn</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giết</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hại</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Ngô</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Quyền</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kéo</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quân</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ra</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Bắc</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đánh</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Kiều</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Công</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Tiễn</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Kiều</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Công</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Tiễn</a:t>
            </a:r>
            <a:r>
              <a:rPr lang="vi-VN" dirty="0">
                <a:solidFill>
                  <a:srgbClr val="0033CC"/>
                </a:solidFill>
                <a:latin typeface="Times New Roman" panose="02020603050405020304" pitchFamily="18" charset="0"/>
                <a:cs typeface="Times New Roman" panose="02020603050405020304" pitchFamily="18" charset="0"/>
              </a:rPr>
              <a:t> cầu cứu quân Nam Hán</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nhân</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cơ</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hội</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này</a:t>
            </a:r>
            <a:r>
              <a:rPr lang="en-US" dirty="0">
                <a:solidFill>
                  <a:srgbClr val="0033CC"/>
                </a:solidFill>
                <a:latin typeface="Times New Roman" panose="02020603050405020304" pitchFamily="18" charset="0"/>
                <a:cs typeface="Times New Roman" panose="02020603050405020304" pitchFamily="18" charset="0"/>
              </a:rPr>
              <a:t>, n</a:t>
            </a:r>
            <a:r>
              <a:rPr lang="vi-VN" dirty="0">
                <a:solidFill>
                  <a:srgbClr val="0033CC"/>
                </a:solidFill>
                <a:latin typeface="Times New Roman" panose="02020603050405020304" pitchFamily="18" charset="0"/>
                <a:cs typeface="Times New Roman" panose="02020603050405020304" pitchFamily="18" charset="0"/>
              </a:rPr>
              <a:t>ăm 938</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quân</a:t>
            </a:r>
            <a:r>
              <a:rPr lang="en-US" dirty="0">
                <a:solidFill>
                  <a:srgbClr val="0033CC"/>
                </a:solidFill>
                <a:latin typeface="Times New Roman" panose="02020603050405020304" pitchFamily="18" charset="0"/>
                <a:cs typeface="Times New Roman" panose="02020603050405020304" pitchFamily="18" charset="0"/>
              </a:rPr>
              <a:t> Nam </a:t>
            </a:r>
            <a:r>
              <a:rPr lang="en-US" dirty="0" err="1">
                <a:solidFill>
                  <a:srgbClr val="0033CC"/>
                </a:solidFill>
                <a:latin typeface="Times New Roman" panose="02020603050405020304" pitchFamily="18" charset="0"/>
                <a:cs typeface="Times New Roman" panose="02020603050405020304" pitchFamily="18" charset="0"/>
              </a:rPr>
              <a:t>Hán</a:t>
            </a:r>
            <a:r>
              <a:rPr lang="en-US" dirty="0">
                <a:solidFill>
                  <a:srgbClr val="0033CC"/>
                </a:solidFill>
                <a:latin typeface="Times New Roman" panose="02020603050405020304" pitchFamily="18" charset="0"/>
                <a:cs typeface="Times New Roman" panose="02020603050405020304" pitchFamily="18" charset="0"/>
              </a:rPr>
              <a:t> do </a:t>
            </a:r>
            <a:r>
              <a:rPr lang="vi-VN" dirty="0">
                <a:solidFill>
                  <a:srgbClr val="0033CC"/>
                </a:solidFill>
                <a:latin typeface="Times New Roman" panose="02020603050405020304" pitchFamily="18" charset="0"/>
                <a:cs typeface="Times New Roman" panose="02020603050405020304" pitchFamily="18" charset="0"/>
              </a:rPr>
              <a:t> Lưu Hoằng Tháo  xâm lược nước ta.</a:t>
            </a:r>
          </a:p>
          <a:p>
            <a:pPr marL="0" indent="0">
              <a:buNone/>
            </a:pPr>
            <a:r>
              <a:rPr lang="vi-VN" dirty="0">
                <a:solidFill>
                  <a:srgbClr val="0033CC"/>
                </a:solidFill>
                <a:latin typeface="Times New Roman" panose="02020603050405020304" pitchFamily="18" charset="0"/>
                <a:cs typeface="Times New Roman" panose="02020603050405020304" pitchFamily="18" charset="0"/>
              </a:rPr>
              <a:t>- Ngô Quyền bắt giết được Kiều Công Tiễn, chuẩn bị đánh quân </a:t>
            </a:r>
            <a:r>
              <a:rPr lang="en-US" dirty="0">
                <a:solidFill>
                  <a:srgbClr val="0033CC"/>
                </a:solidFill>
                <a:latin typeface="Times New Roman" panose="02020603050405020304" pitchFamily="18" charset="0"/>
                <a:cs typeface="Times New Roman" panose="02020603050405020304" pitchFamily="18" charset="0"/>
              </a:rPr>
              <a:t>Nam </a:t>
            </a:r>
            <a:r>
              <a:rPr lang="en-US" dirty="0" err="1">
                <a:solidFill>
                  <a:srgbClr val="0033CC"/>
                </a:solidFill>
                <a:latin typeface="Times New Roman" panose="02020603050405020304" pitchFamily="18" charset="0"/>
                <a:cs typeface="Times New Roman" panose="02020603050405020304" pitchFamily="18" charset="0"/>
              </a:rPr>
              <a:t>Hán</a:t>
            </a:r>
            <a:r>
              <a:rPr lang="en-US" dirty="0">
                <a:solidFill>
                  <a:srgbClr val="0033CC"/>
                </a:solidFill>
                <a:latin typeface="Times New Roman" panose="02020603050405020304" pitchFamily="18" charset="0"/>
                <a:cs typeface="Times New Roman" panose="02020603050405020304" pitchFamily="18" charset="0"/>
              </a:rPr>
              <a:t> </a:t>
            </a:r>
            <a:r>
              <a:rPr lang="vi-VN" dirty="0">
                <a:solidFill>
                  <a:srgbClr val="0033CC"/>
                </a:solidFill>
                <a:latin typeface="Times New Roman" panose="02020603050405020304" pitchFamily="18" charset="0"/>
                <a:cs typeface="Times New Roman" panose="02020603050405020304" pitchFamily="18" charset="0"/>
              </a:rPr>
              <a:t>:</a:t>
            </a:r>
          </a:p>
          <a:p>
            <a:pPr marL="0" indent="0">
              <a:buNone/>
            </a:pPr>
            <a:r>
              <a:rPr lang="vi-VN" dirty="0">
                <a:solidFill>
                  <a:srgbClr val="0033CC"/>
                </a:solidFill>
                <a:latin typeface="Times New Roman" panose="02020603050405020304" pitchFamily="18" charset="0"/>
                <a:cs typeface="Times New Roman" panose="02020603050405020304" pitchFamily="18" charset="0"/>
              </a:rPr>
              <a:t>+ Xây dựng trận địa quyết chiến trên sông Bạch Đằng.</a:t>
            </a:r>
          </a:p>
          <a:p>
            <a:pPr marL="0" indent="0">
              <a:buNone/>
            </a:pPr>
            <a:r>
              <a:rPr lang="vi-VN" dirty="0">
                <a:solidFill>
                  <a:srgbClr val="0033CC"/>
                </a:solidFill>
                <a:latin typeface="Times New Roman" panose="02020603050405020304" pitchFamily="18" charset="0"/>
                <a:cs typeface="Times New Roman" panose="02020603050405020304" pitchFamily="18" charset="0"/>
              </a:rPr>
              <a:t>+ Đóng cọc nhọn, đầu bịt sắt  ở cửa biển.</a:t>
            </a:r>
          </a:p>
          <a:p>
            <a:pPr marL="0" indent="0">
              <a:buNone/>
            </a:pPr>
            <a:endParaRPr lang="en-US"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914400"/>
          </a:xfrm>
        </p:spPr>
        <p:txBody>
          <a:bodyPr>
            <a:normAutofit fontScale="90000"/>
          </a:bodyPr>
          <a:lstStyle/>
          <a:p>
            <a:r>
              <a:rPr lang="en-US" sz="2700" b="1" dirty="0">
                <a:solidFill>
                  <a:srgbClr val="FF0000"/>
                </a:solidFill>
                <a:latin typeface="Times New Roman" panose="02020603050405020304" pitchFamily="18" charset="0"/>
                <a:cs typeface="Times New Roman" panose="02020603050405020304" pitchFamily="18" charset="0"/>
              </a:rPr>
              <a:t/>
            </a:r>
            <a:br>
              <a:rPr lang="en-US" sz="2700" b="1" dirty="0">
                <a:solidFill>
                  <a:srgbClr val="FF0000"/>
                </a:solidFill>
                <a:latin typeface="Times New Roman" panose="02020603050405020304" pitchFamily="18" charset="0"/>
                <a:cs typeface="Times New Roman" panose="02020603050405020304" pitchFamily="18" charset="0"/>
              </a:rPr>
            </a:br>
            <a:r>
              <a:rPr lang="vi-VN" sz="2700" b="1" dirty="0">
                <a:solidFill>
                  <a:srgbClr val="FF0000"/>
                </a:solidFill>
                <a:latin typeface="Times New Roman" panose="02020603050405020304" pitchFamily="18" charset="0"/>
                <a:cs typeface="Times New Roman" panose="02020603050405020304" pitchFamily="18" charset="0"/>
              </a:rPr>
              <a:t>Tiết 46,47</a:t>
            </a:r>
            <a:br>
              <a:rPr lang="vi-VN" sz="2700" b="1" dirty="0">
                <a:solidFill>
                  <a:srgbClr val="FF0000"/>
                </a:solidFill>
                <a:latin typeface="Times New Roman" panose="02020603050405020304" pitchFamily="18" charset="0"/>
                <a:cs typeface="Times New Roman" panose="02020603050405020304" pitchFamily="18" charset="0"/>
              </a:rPr>
            </a:br>
            <a:r>
              <a:rPr lang="vi-VN" sz="3200" b="1" dirty="0">
                <a:solidFill>
                  <a:srgbClr val="FF0000"/>
                </a:solidFill>
                <a:latin typeface="Times New Roman" panose="02020603050405020304" pitchFamily="18" charset="0"/>
                <a:cs typeface="Times New Roman" panose="02020603050405020304" pitchFamily="18" charset="0"/>
              </a:rPr>
              <a:t>BÀI 19. BƯỚC NGOẶT LỊCH SỬ Ở ĐẦU THẾ KỈ X</a:t>
            </a:r>
            <a:br>
              <a:rPr lang="vi-VN" sz="3200" b="1" dirty="0">
                <a:solidFill>
                  <a:srgbClr val="FF0000"/>
                </a:solidFill>
                <a:latin typeface="Times New Roman" panose="02020603050405020304" pitchFamily="18" charset="0"/>
                <a:cs typeface="Times New Roman" panose="02020603050405020304" pitchFamily="18" charset="0"/>
              </a:rPr>
            </a:b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0" y="838200"/>
            <a:ext cx="9144000" cy="5287963"/>
          </a:xfrm>
        </p:spPr>
        <p:txBody>
          <a:bodyPr>
            <a:normAutofit/>
          </a:bodyPr>
          <a:lstStyle/>
          <a:p>
            <a:pPr marL="0" marR="0" indent="0" algn="just">
              <a:lnSpc>
                <a:spcPct val="115000"/>
              </a:lnSpc>
              <a:spcBef>
                <a:spcPts val="0"/>
              </a:spcBef>
              <a:spcAft>
                <a:spcPts val="1000"/>
              </a:spcAft>
              <a:buNone/>
            </a:pPr>
            <a:r>
              <a:rPr lang="en-US" sz="2800" b="1" dirty="0">
                <a:solidFill>
                  <a:srgbClr val="FF0000"/>
                </a:solidFill>
                <a:latin typeface="Times New Roman" panose="02020603050405020304"/>
                <a:ea typeface="Times New Roman" panose="02020603050405020304"/>
                <a:cs typeface="Times New Roman" panose="02020603050405020304"/>
              </a:rPr>
              <a:t>II. </a:t>
            </a:r>
            <a:r>
              <a:rPr lang="en-US" sz="2800" b="1" dirty="0" err="1">
                <a:solidFill>
                  <a:srgbClr val="FF0000"/>
                </a:solidFill>
                <a:latin typeface="Times New Roman" panose="02020603050405020304"/>
                <a:ea typeface="Times New Roman" panose="02020603050405020304"/>
                <a:cs typeface="Times New Roman" panose="02020603050405020304"/>
              </a:rPr>
              <a:t>Ngô</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Quyền</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và</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chiến</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thắng</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Bạch</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Đằng</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năm</a:t>
            </a:r>
            <a:r>
              <a:rPr lang="en-US" sz="2800" b="1" dirty="0">
                <a:solidFill>
                  <a:srgbClr val="FF0000"/>
                </a:solidFill>
                <a:latin typeface="Times New Roman" panose="02020603050405020304"/>
                <a:ea typeface="Times New Roman" panose="02020603050405020304"/>
                <a:cs typeface="Times New Roman" panose="02020603050405020304"/>
              </a:rPr>
              <a:t> 938</a:t>
            </a:r>
          </a:p>
          <a:p>
            <a:pPr marL="0" marR="0" indent="0" algn="just">
              <a:lnSpc>
                <a:spcPct val="115000"/>
              </a:lnSpc>
              <a:spcBef>
                <a:spcPts val="0"/>
              </a:spcBef>
              <a:spcAft>
                <a:spcPts val="1000"/>
              </a:spcAft>
              <a:buNone/>
            </a:pPr>
            <a:r>
              <a:rPr lang="en-US" sz="2400" b="1" dirty="0">
                <a:solidFill>
                  <a:srgbClr val="FF0000"/>
                </a:solidFill>
                <a:latin typeface="Times New Roman" panose="02020603050405020304" pitchFamily="18" charset="0"/>
                <a:ea typeface="Times New Roman" panose="02020603050405020304"/>
                <a:cs typeface="Times New Roman" panose="02020603050405020304" pitchFamily="18" charset="0"/>
              </a:rPr>
              <a:t>1. </a:t>
            </a:r>
            <a:r>
              <a:rPr lang="en-US" sz="2400" b="1" dirty="0" err="1">
                <a:solidFill>
                  <a:srgbClr val="FF0000"/>
                </a:solidFill>
                <a:latin typeface="Times New Roman" panose="02020603050405020304" pitchFamily="18" charset="0"/>
                <a:ea typeface="Times New Roman" panose="02020603050405020304"/>
                <a:cs typeface="Times New Roman" panose="02020603050405020304" pitchFamily="18" charset="0"/>
              </a:rPr>
              <a:t>Hoàn</a:t>
            </a:r>
            <a:r>
              <a:rPr lang="en-US" sz="2400" b="1"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a:cs typeface="Times New Roman" panose="02020603050405020304" pitchFamily="18" charset="0"/>
              </a:rPr>
              <a:t>cảnh</a:t>
            </a:r>
            <a:r>
              <a:rPr lang="en-US" sz="2400" b="1"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a:cs typeface="Times New Roman" panose="02020603050405020304" pitchFamily="18" charset="0"/>
              </a:rPr>
              <a:t>lịch</a:t>
            </a:r>
            <a:r>
              <a:rPr lang="en-US" sz="2400" b="1"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a:cs typeface="Times New Roman" panose="02020603050405020304" pitchFamily="18" charset="0"/>
              </a:rPr>
              <a:t>sử</a:t>
            </a:r>
            <a:r>
              <a:rPr lang="en-US" sz="2400" b="1"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a:cs typeface="Times New Roman" panose="02020603050405020304" pitchFamily="18" charset="0"/>
              </a:rPr>
              <a:t>và</a:t>
            </a:r>
            <a:r>
              <a:rPr lang="en-US" sz="2400" b="1"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a:cs typeface="Times New Roman" panose="02020603050405020304" pitchFamily="18" charset="0"/>
              </a:rPr>
              <a:t>chuẩn</a:t>
            </a:r>
            <a:r>
              <a:rPr lang="en-US" sz="2400" b="1"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a:cs typeface="Times New Roman" panose="02020603050405020304" pitchFamily="18" charset="0"/>
              </a:rPr>
              <a:t>bị</a:t>
            </a:r>
            <a:r>
              <a:rPr lang="en-US" sz="2400" b="1"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a:cs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a:cs typeface="Times New Roman" panose="02020603050405020304" pitchFamily="18" charset="0"/>
              </a:rPr>
              <a:t>Ngô</a:t>
            </a:r>
            <a:r>
              <a:rPr lang="en-US" sz="2400" b="1"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a:cs typeface="Times New Roman" panose="02020603050405020304" pitchFamily="18" charset="0"/>
              </a:rPr>
              <a:t>Quyền</a:t>
            </a:r>
            <a:r>
              <a:rPr lang="en-US" sz="2400" b="1" dirty="0">
                <a:solidFill>
                  <a:srgbClr val="FF0000"/>
                </a:solidFill>
                <a:latin typeface="Times New Roman" panose="02020603050405020304" pitchFamily="18" charset="0"/>
                <a:ea typeface="Times New Roman" panose="02020603050405020304"/>
                <a:cs typeface="Times New Roman" panose="02020603050405020304" pitchFamily="18" charset="0"/>
              </a:rPr>
              <a:t>:</a:t>
            </a:r>
          </a:p>
          <a:p>
            <a:pPr marL="0" indent="0">
              <a:buNone/>
            </a:pPr>
            <a:r>
              <a:rPr lang="vi-VN" dirty="0">
                <a:solidFill>
                  <a:srgbClr val="0033CC"/>
                </a:solidFill>
                <a:latin typeface="Times New Roman" panose="02020603050405020304" pitchFamily="18" charset="0"/>
                <a:cs typeface="Times New Roman" panose="02020603050405020304" pitchFamily="18" charset="0"/>
              </a:rPr>
              <a:t>- Kiều Công Tiễn</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giết</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hại</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Dương</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Đình</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Nghệ</a:t>
            </a:r>
            <a:r>
              <a:rPr lang="en-US" dirty="0">
                <a:solidFill>
                  <a:srgbClr val="0033CC"/>
                </a:solidFill>
                <a:latin typeface="Times New Roman" panose="02020603050405020304" pitchFamily="18" charset="0"/>
                <a:cs typeface="Times New Roman" panose="02020603050405020304" pitchFamily="18" charset="0"/>
              </a:rPr>
              <a:t>,</a:t>
            </a:r>
            <a:r>
              <a:rPr lang="vi-VN" dirty="0">
                <a:solidFill>
                  <a:srgbClr val="0033CC"/>
                </a:solidFill>
                <a:latin typeface="Times New Roman" panose="02020603050405020304" pitchFamily="18" charset="0"/>
                <a:cs typeface="Times New Roman" panose="02020603050405020304" pitchFamily="18" charset="0"/>
              </a:rPr>
              <a:t> cầu cứu quân Nam Hán</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nhân</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cơ</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hội</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này</a:t>
            </a:r>
            <a:r>
              <a:rPr lang="en-US" dirty="0">
                <a:solidFill>
                  <a:srgbClr val="0033CC"/>
                </a:solidFill>
                <a:latin typeface="Times New Roman" panose="02020603050405020304" pitchFamily="18" charset="0"/>
                <a:cs typeface="Times New Roman" panose="02020603050405020304" pitchFamily="18" charset="0"/>
              </a:rPr>
              <a:t>, n</a:t>
            </a:r>
            <a:r>
              <a:rPr lang="vi-VN" dirty="0">
                <a:solidFill>
                  <a:srgbClr val="0033CC"/>
                </a:solidFill>
                <a:latin typeface="Times New Roman" panose="02020603050405020304" pitchFamily="18" charset="0"/>
                <a:cs typeface="Times New Roman" panose="02020603050405020304" pitchFamily="18" charset="0"/>
              </a:rPr>
              <a:t>ăm 938</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quân</a:t>
            </a:r>
            <a:r>
              <a:rPr lang="en-US" dirty="0">
                <a:solidFill>
                  <a:srgbClr val="0033CC"/>
                </a:solidFill>
                <a:latin typeface="Times New Roman" panose="02020603050405020304" pitchFamily="18" charset="0"/>
                <a:cs typeface="Times New Roman" panose="02020603050405020304" pitchFamily="18" charset="0"/>
              </a:rPr>
              <a:t> Nam </a:t>
            </a:r>
            <a:r>
              <a:rPr lang="en-US" dirty="0" err="1">
                <a:solidFill>
                  <a:srgbClr val="0033CC"/>
                </a:solidFill>
                <a:latin typeface="Times New Roman" panose="02020603050405020304" pitchFamily="18" charset="0"/>
                <a:cs typeface="Times New Roman" panose="02020603050405020304" pitchFamily="18" charset="0"/>
              </a:rPr>
              <a:t>Hán</a:t>
            </a:r>
            <a:r>
              <a:rPr lang="en-US" dirty="0">
                <a:solidFill>
                  <a:srgbClr val="0033CC"/>
                </a:solidFill>
                <a:latin typeface="Times New Roman" panose="02020603050405020304" pitchFamily="18" charset="0"/>
                <a:cs typeface="Times New Roman" panose="02020603050405020304" pitchFamily="18" charset="0"/>
              </a:rPr>
              <a:t> do </a:t>
            </a:r>
            <a:r>
              <a:rPr lang="vi-VN" dirty="0">
                <a:solidFill>
                  <a:srgbClr val="0033CC"/>
                </a:solidFill>
                <a:latin typeface="Times New Roman" panose="02020603050405020304" pitchFamily="18" charset="0"/>
                <a:cs typeface="Times New Roman" panose="02020603050405020304" pitchFamily="18" charset="0"/>
              </a:rPr>
              <a:t> Lưu Hoằng Tháo chỉ huy xâm lược nước ta.</a:t>
            </a:r>
          </a:p>
          <a:p>
            <a:pPr marL="0" indent="0">
              <a:buNone/>
            </a:pPr>
            <a:r>
              <a:rPr lang="vi-VN" dirty="0">
                <a:solidFill>
                  <a:srgbClr val="0033CC"/>
                </a:solidFill>
                <a:latin typeface="Times New Roman" panose="02020603050405020304" pitchFamily="18" charset="0"/>
                <a:cs typeface="Times New Roman" panose="02020603050405020304" pitchFamily="18" charset="0"/>
              </a:rPr>
              <a:t>- Ngô Quyền bắt giết được Kiều Công Tiễn, chuẩn bị đánh quân Nam Hán :</a:t>
            </a:r>
          </a:p>
          <a:p>
            <a:pPr marL="0" indent="0">
              <a:buNone/>
            </a:pPr>
            <a:r>
              <a:rPr lang="vi-VN" dirty="0">
                <a:solidFill>
                  <a:srgbClr val="0033CC"/>
                </a:solidFill>
                <a:latin typeface="Times New Roman" panose="02020603050405020304" pitchFamily="18" charset="0"/>
                <a:cs typeface="Times New Roman" panose="02020603050405020304" pitchFamily="18" charset="0"/>
              </a:rPr>
              <a:t>+ Xây dựng trận địa quyết chiến trên sông Bạch Đằng.</a:t>
            </a:r>
          </a:p>
          <a:p>
            <a:pPr marL="0" indent="0">
              <a:buNone/>
            </a:pPr>
            <a:r>
              <a:rPr lang="vi-VN" dirty="0">
                <a:solidFill>
                  <a:srgbClr val="0033CC"/>
                </a:solidFill>
                <a:latin typeface="Times New Roman" panose="02020603050405020304" pitchFamily="18" charset="0"/>
                <a:cs typeface="Times New Roman" panose="02020603050405020304" pitchFamily="18" charset="0"/>
              </a:rPr>
              <a:t>+ Đóng cọc nhọn, đầu bịt sắt  ở cửa biển.</a:t>
            </a:r>
          </a:p>
          <a:p>
            <a:pPr marL="0" indent="0">
              <a:buNone/>
            </a:pPr>
            <a:endParaRPr lang="en-US"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rPr>
              <a:t/>
            </a:r>
            <a:br>
              <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rPr>
            </a:b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1026" name="Picture 2"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
            <a:ext cx="10213975" cy="7010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rPr>
              <a:t/>
            </a:r>
            <a:br>
              <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rPr>
            </a:br>
            <a:endParaRPr kumimoji="0" lang="en-US"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3074" name="Picture 2" descr="Lý thuyết Lịch Sử 6 Bài 19: Bước ngoặt lịch sử đầu thế kỉ X | Chân trời sáng t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9220200" cy="6934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914400"/>
          </a:xfrm>
        </p:spPr>
        <p:txBody>
          <a:bodyPr>
            <a:normAutofit fontScale="90000"/>
          </a:bodyPr>
          <a:lstStyle/>
          <a:p>
            <a:r>
              <a:rPr lang="en-US" sz="2700" b="1" dirty="0">
                <a:solidFill>
                  <a:srgbClr val="FF0000"/>
                </a:solidFill>
                <a:latin typeface="Times New Roman" panose="02020603050405020304" pitchFamily="18" charset="0"/>
                <a:cs typeface="Times New Roman" panose="02020603050405020304" pitchFamily="18" charset="0"/>
              </a:rPr>
              <a:t/>
            </a:r>
            <a:br>
              <a:rPr lang="en-US" sz="2700" b="1" dirty="0">
                <a:solidFill>
                  <a:srgbClr val="FF0000"/>
                </a:solidFill>
                <a:latin typeface="Times New Roman" panose="02020603050405020304" pitchFamily="18" charset="0"/>
                <a:cs typeface="Times New Roman" panose="02020603050405020304" pitchFamily="18" charset="0"/>
              </a:rPr>
            </a:br>
            <a:r>
              <a:rPr lang="vi-VN" sz="2700" b="1" dirty="0">
                <a:solidFill>
                  <a:srgbClr val="FF0000"/>
                </a:solidFill>
                <a:latin typeface="Times New Roman" panose="02020603050405020304" pitchFamily="18" charset="0"/>
                <a:cs typeface="Times New Roman" panose="02020603050405020304" pitchFamily="18" charset="0"/>
              </a:rPr>
              <a:t>Tiết 46,47</a:t>
            </a:r>
            <a:br>
              <a:rPr lang="vi-VN" sz="2700" b="1" dirty="0">
                <a:solidFill>
                  <a:srgbClr val="FF0000"/>
                </a:solidFill>
                <a:latin typeface="Times New Roman" panose="02020603050405020304" pitchFamily="18" charset="0"/>
                <a:cs typeface="Times New Roman" panose="02020603050405020304" pitchFamily="18" charset="0"/>
              </a:rPr>
            </a:br>
            <a:r>
              <a:rPr lang="vi-VN" sz="3200" b="1" dirty="0">
                <a:solidFill>
                  <a:srgbClr val="FF0000"/>
                </a:solidFill>
                <a:latin typeface="Times New Roman" panose="02020603050405020304" pitchFamily="18" charset="0"/>
                <a:cs typeface="Times New Roman" panose="02020603050405020304" pitchFamily="18" charset="0"/>
              </a:rPr>
              <a:t>BÀI 19. BƯỚC NGOẶT LỊCH SỬ Ở ĐẦU THẾ KỈ X</a:t>
            </a:r>
            <a:br>
              <a:rPr lang="vi-VN" sz="3200" b="1" dirty="0">
                <a:solidFill>
                  <a:srgbClr val="FF0000"/>
                </a:solidFill>
                <a:latin typeface="Times New Roman" panose="02020603050405020304" pitchFamily="18" charset="0"/>
                <a:cs typeface="Times New Roman" panose="02020603050405020304" pitchFamily="18" charset="0"/>
              </a:rPr>
            </a:b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0" y="838200"/>
            <a:ext cx="9144000" cy="5287963"/>
          </a:xfrm>
        </p:spPr>
        <p:txBody>
          <a:bodyPr>
            <a:normAutofit lnSpcReduction="10000"/>
          </a:bodyPr>
          <a:lstStyle/>
          <a:p>
            <a:pPr marL="0" marR="0" indent="0" algn="just">
              <a:lnSpc>
                <a:spcPct val="115000"/>
              </a:lnSpc>
              <a:spcBef>
                <a:spcPts val="0"/>
              </a:spcBef>
              <a:spcAft>
                <a:spcPts val="1000"/>
              </a:spcAft>
              <a:buNone/>
            </a:pPr>
            <a:r>
              <a:rPr lang="en-US" sz="2800" b="1" dirty="0">
                <a:solidFill>
                  <a:srgbClr val="FF0000"/>
                </a:solidFill>
                <a:latin typeface="Times New Roman" panose="02020603050405020304"/>
                <a:ea typeface="Times New Roman" panose="02020603050405020304"/>
                <a:cs typeface="Times New Roman" panose="02020603050405020304"/>
              </a:rPr>
              <a:t>II. </a:t>
            </a:r>
            <a:r>
              <a:rPr lang="en-US" sz="2800" b="1" dirty="0" err="1">
                <a:solidFill>
                  <a:srgbClr val="FF0000"/>
                </a:solidFill>
                <a:latin typeface="Times New Roman" panose="02020603050405020304"/>
                <a:ea typeface="Times New Roman" panose="02020603050405020304"/>
                <a:cs typeface="Times New Roman" panose="02020603050405020304"/>
              </a:rPr>
              <a:t>Ngô</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Quyền</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và</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chiến</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thắng</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Bạch</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Đằng</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năm</a:t>
            </a:r>
            <a:r>
              <a:rPr lang="en-US" sz="2800" b="1" dirty="0">
                <a:solidFill>
                  <a:srgbClr val="FF0000"/>
                </a:solidFill>
                <a:latin typeface="Times New Roman" panose="02020603050405020304"/>
                <a:ea typeface="Times New Roman" panose="02020603050405020304"/>
                <a:cs typeface="Times New Roman" panose="02020603050405020304"/>
              </a:rPr>
              <a:t> 938</a:t>
            </a:r>
          </a:p>
          <a:p>
            <a:pPr marL="0" marR="0" indent="0" algn="just">
              <a:lnSpc>
                <a:spcPct val="115000"/>
              </a:lnSpc>
              <a:spcBef>
                <a:spcPts val="0"/>
              </a:spcBef>
              <a:spcAft>
                <a:spcPts val="1000"/>
              </a:spcAft>
              <a:buNone/>
            </a:pPr>
            <a:r>
              <a:rPr lang="en-US" sz="2400" b="1" dirty="0">
                <a:solidFill>
                  <a:srgbClr val="FF0000"/>
                </a:solidFill>
                <a:latin typeface="Times New Roman" panose="02020603050405020304" pitchFamily="18" charset="0"/>
                <a:ea typeface="Times New Roman" panose="02020603050405020304"/>
                <a:cs typeface="Times New Roman" panose="02020603050405020304" pitchFamily="18" charset="0"/>
              </a:rPr>
              <a:t>1. </a:t>
            </a:r>
            <a:r>
              <a:rPr lang="en-US" sz="2400" b="1" dirty="0" err="1">
                <a:solidFill>
                  <a:srgbClr val="FF0000"/>
                </a:solidFill>
                <a:latin typeface="Times New Roman" panose="02020603050405020304" pitchFamily="18" charset="0"/>
                <a:ea typeface="Times New Roman" panose="02020603050405020304"/>
                <a:cs typeface="Times New Roman" panose="02020603050405020304" pitchFamily="18" charset="0"/>
              </a:rPr>
              <a:t>Hoàn</a:t>
            </a:r>
            <a:r>
              <a:rPr lang="en-US" sz="2400" b="1"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a:cs typeface="Times New Roman" panose="02020603050405020304" pitchFamily="18" charset="0"/>
              </a:rPr>
              <a:t>cảnh</a:t>
            </a:r>
            <a:r>
              <a:rPr lang="en-US" sz="2400" b="1"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a:cs typeface="Times New Roman" panose="02020603050405020304" pitchFamily="18" charset="0"/>
              </a:rPr>
              <a:t>lịch</a:t>
            </a:r>
            <a:r>
              <a:rPr lang="en-US" sz="2400" b="1"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a:cs typeface="Times New Roman" panose="02020603050405020304" pitchFamily="18" charset="0"/>
              </a:rPr>
              <a:t>sử</a:t>
            </a:r>
            <a:r>
              <a:rPr lang="en-US" sz="2400" b="1"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a:cs typeface="Times New Roman" panose="02020603050405020304" pitchFamily="18" charset="0"/>
              </a:rPr>
              <a:t>và</a:t>
            </a:r>
            <a:r>
              <a:rPr lang="en-US" sz="2400" b="1"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a:cs typeface="Times New Roman" panose="02020603050405020304" pitchFamily="18" charset="0"/>
              </a:rPr>
              <a:t>chuẩn</a:t>
            </a:r>
            <a:r>
              <a:rPr lang="en-US" sz="2400" b="1"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a:cs typeface="Times New Roman" panose="02020603050405020304" pitchFamily="18" charset="0"/>
              </a:rPr>
              <a:t>bị</a:t>
            </a:r>
            <a:r>
              <a:rPr lang="en-US" sz="2400" b="1"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a:cs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a:cs typeface="Times New Roman" panose="02020603050405020304" pitchFamily="18" charset="0"/>
              </a:rPr>
              <a:t>Ngô</a:t>
            </a:r>
            <a:r>
              <a:rPr lang="en-US" sz="2400" b="1"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a:cs typeface="Times New Roman" panose="02020603050405020304" pitchFamily="18" charset="0"/>
              </a:rPr>
              <a:t>Quyền</a:t>
            </a:r>
            <a:r>
              <a:rPr lang="en-US" sz="2400" b="1" dirty="0">
                <a:solidFill>
                  <a:srgbClr val="FF0000"/>
                </a:solidFill>
                <a:latin typeface="Times New Roman" panose="02020603050405020304" pitchFamily="18" charset="0"/>
                <a:ea typeface="Times New Roman" panose="02020603050405020304"/>
                <a:cs typeface="Times New Roman" panose="02020603050405020304" pitchFamily="18" charset="0"/>
              </a:rPr>
              <a:t>:</a:t>
            </a:r>
          </a:p>
          <a:p>
            <a:pPr marL="0" marR="0" indent="0" algn="just">
              <a:lnSpc>
                <a:spcPct val="115000"/>
              </a:lnSpc>
              <a:spcBef>
                <a:spcPts val="0"/>
              </a:spcBef>
              <a:spcAft>
                <a:spcPts val="1000"/>
              </a:spcAft>
              <a:buNone/>
            </a:pPr>
            <a:r>
              <a:rPr lang="en-US" sz="3600" b="1" dirty="0">
                <a:solidFill>
                  <a:srgbClr val="FF0000"/>
                </a:solidFill>
                <a:latin typeface="Times New Roman" panose="02020603050405020304" pitchFamily="18" charset="0"/>
                <a:ea typeface="Times New Roman" panose="02020603050405020304"/>
                <a:cs typeface="Times New Roman" panose="02020603050405020304" pitchFamily="18" charset="0"/>
              </a:rPr>
              <a:t>2. </a:t>
            </a:r>
            <a:r>
              <a:rPr lang="en-US" sz="3600" b="1" dirty="0" err="1">
                <a:solidFill>
                  <a:srgbClr val="FF0000"/>
                </a:solidFill>
                <a:latin typeface="Times New Roman" panose="02020603050405020304" pitchFamily="18" charset="0"/>
                <a:ea typeface="Times New Roman" panose="02020603050405020304"/>
                <a:cs typeface="Times New Roman" panose="02020603050405020304" pitchFamily="18" charset="0"/>
              </a:rPr>
              <a:t>Diễn</a:t>
            </a:r>
            <a:r>
              <a:rPr lang="en-US" sz="3600" b="1"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a:cs typeface="Times New Roman" panose="02020603050405020304" pitchFamily="18" charset="0"/>
              </a:rPr>
              <a:t>biến</a:t>
            </a:r>
            <a:r>
              <a:rPr lang="en-US" sz="3600" b="1" dirty="0">
                <a:solidFill>
                  <a:srgbClr val="FF0000"/>
                </a:solidFill>
                <a:latin typeface="Times New Roman" panose="02020603050405020304" pitchFamily="18" charset="0"/>
                <a:ea typeface="Times New Roman" panose="02020603050405020304"/>
                <a:cs typeface="Times New Roman" panose="02020603050405020304" pitchFamily="18" charset="0"/>
              </a:rPr>
              <a:t>:</a:t>
            </a:r>
            <a:r>
              <a:rPr lang="vi-VN" altLang="en-US" sz="3600" b="1" dirty="0">
                <a:solidFill>
                  <a:srgbClr val="FF0000"/>
                </a:solidFill>
                <a:latin typeface="Times New Roman" panose="02020603050405020304" pitchFamily="18" charset="0"/>
                <a:ea typeface="Times New Roman" panose="02020603050405020304"/>
                <a:cs typeface="Times New Roman" panose="02020603050405020304" pitchFamily="18" charset="0"/>
              </a:rPr>
              <a:t>( sgk)</a:t>
            </a:r>
            <a:endParaRPr lang="en-US" sz="3600" b="1" dirty="0">
              <a:solidFill>
                <a:srgbClr val="FF0000"/>
              </a:solidFill>
              <a:latin typeface="Times New Roman" panose="02020603050405020304" pitchFamily="18" charset="0"/>
              <a:ea typeface="Times New Roman" panose="02020603050405020304"/>
              <a:cs typeface="Times New Roman" panose="02020603050405020304" pitchFamily="18" charset="0"/>
            </a:endParaRPr>
          </a:p>
          <a:p>
            <a:pPr marL="0" indent="0">
              <a:buNone/>
            </a:pPr>
            <a:r>
              <a:rPr lang="vi-VN" dirty="0">
                <a:solidFill>
                  <a:srgbClr val="0033CC"/>
                </a:solidFill>
                <a:latin typeface="Times New Roman" panose="02020603050405020304" pitchFamily="18" charset="0"/>
                <a:cs typeface="Times New Roman" panose="02020603050405020304" pitchFamily="18" charset="0"/>
              </a:rPr>
              <a:t>- Cuối năm 938, quân Nam Hán tiến vào cửa sông Bạch Đằng. Nhân lúc thủy triều lên, Ngô Quyền cho thuyền nhỏ đánh nhử quân Nam Hán vào cửa sông Bạch Đằng, thuyền giặc vượt qua bãi cọc ngầm .</a:t>
            </a:r>
          </a:p>
          <a:p>
            <a:pPr marL="0" indent="0">
              <a:buNone/>
            </a:pPr>
            <a:r>
              <a:rPr lang="vi-VN" dirty="0">
                <a:solidFill>
                  <a:srgbClr val="0033CC"/>
                </a:solidFill>
                <a:latin typeface="Times New Roman" panose="02020603050405020304" pitchFamily="18" charset="0"/>
                <a:cs typeface="Times New Roman" panose="02020603050405020304" pitchFamily="18" charset="0"/>
              </a:rPr>
              <a:t>- </a:t>
            </a:r>
            <a:r>
              <a:rPr lang="en-US" dirty="0">
                <a:solidFill>
                  <a:srgbClr val="0033CC"/>
                </a:solidFill>
                <a:latin typeface="Times New Roman" panose="02020603050405020304" pitchFamily="18" charset="0"/>
                <a:cs typeface="Times New Roman" panose="02020603050405020304" pitchFamily="18" charset="0"/>
              </a:rPr>
              <a:t>K</a:t>
            </a:r>
            <a:r>
              <a:rPr lang="vi-VN" dirty="0">
                <a:solidFill>
                  <a:srgbClr val="0033CC"/>
                </a:solidFill>
                <a:latin typeface="Times New Roman" panose="02020603050405020304" pitchFamily="18" charset="0"/>
                <a:cs typeface="Times New Roman" panose="02020603050405020304" pitchFamily="18" charset="0"/>
              </a:rPr>
              <a:t>hi thủy triều rút, Ngô Quyền tấn công. Quân giặc thua chạy ra biển, thuyền va vào cọc nhọn, bị quân ta tiêu diệt hoàn toàn.</a:t>
            </a:r>
          </a:p>
          <a:p>
            <a:pPr marL="0" indent="0">
              <a:buNone/>
            </a:pPr>
            <a:endParaRPr lang="en-US"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914400"/>
          </a:xfrm>
        </p:spPr>
        <p:txBody>
          <a:bodyPr>
            <a:normAutofit fontScale="90000"/>
          </a:bodyPr>
          <a:lstStyle/>
          <a:p>
            <a:r>
              <a:rPr lang="en-US" sz="2700" b="1" dirty="0">
                <a:solidFill>
                  <a:srgbClr val="FF0000"/>
                </a:solidFill>
                <a:latin typeface="Times New Roman" panose="02020603050405020304" pitchFamily="18" charset="0"/>
                <a:cs typeface="Times New Roman" panose="02020603050405020304" pitchFamily="18" charset="0"/>
              </a:rPr>
              <a:t/>
            </a:r>
            <a:br>
              <a:rPr lang="en-US" sz="2700" b="1" dirty="0">
                <a:solidFill>
                  <a:srgbClr val="FF0000"/>
                </a:solidFill>
                <a:latin typeface="Times New Roman" panose="02020603050405020304" pitchFamily="18" charset="0"/>
                <a:cs typeface="Times New Roman" panose="02020603050405020304" pitchFamily="18" charset="0"/>
              </a:rPr>
            </a:br>
            <a:r>
              <a:rPr lang="vi-VN" sz="2700" b="1" dirty="0">
                <a:solidFill>
                  <a:srgbClr val="FF0000"/>
                </a:solidFill>
                <a:latin typeface="Times New Roman" panose="02020603050405020304" pitchFamily="18" charset="0"/>
                <a:cs typeface="Times New Roman" panose="02020603050405020304" pitchFamily="18" charset="0"/>
              </a:rPr>
              <a:t>Tiết 46,47</a:t>
            </a:r>
            <a:br>
              <a:rPr lang="vi-VN" sz="2700" b="1" dirty="0">
                <a:solidFill>
                  <a:srgbClr val="FF0000"/>
                </a:solidFill>
                <a:latin typeface="Times New Roman" panose="02020603050405020304" pitchFamily="18" charset="0"/>
                <a:cs typeface="Times New Roman" panose="02020603050405020304" pitchFamily="18" charset="0"/>
              </a:rPr>
            </a:br>
            <a:r>
              <a:rPr lang="vi-VN" sz="3200" b="1" dirty="0">
                <a:solidFill>
                  <a:srgbClr val="FF0000"/>
                </a:solidFill>
                <a:latin typeface="Times New Roman" panose="02020603050405020304" pitchFamily="18" charset="0"/>
                <a:cs typeface="Times New Roman" panose="02020603050405020304" pitchFamily="18" charset="0"/>
              </a:rPr>
              <a:t>BÀI 19. BƯỚC NGOẶT LỊCH SỬ Ở ĐẦU THẾ KỈ X</a:t>
            </a:r>
            <a:br>
              <a:rPr lang="vi-VN" sz="3200" b="1" dirty="0">
                <a:solidFill>
                  <a:srgbClr val="FF0000"/>
                </a:solidFill>
                <a:latin typeface="Times New Roman" panose="02020603050405020304" pitchFamily="18" charset="0"/>
                <a:cs typeface="Times New Roman" panose="02020603050405020304" pitchFamily="18" charset="0"/>
              </a:rPr>
            </a:b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0" y="838200"/>
            <a:ext cx="9144000" cy="5287963"/>
          </a:xfrm>
        </p:spPr>
        <p:txBody>
          <a:bodyPr>
            <a:normAutofit/>
          </a:bodyPr>
          <a:lstStyle/>
          <a:p>
            <a:pPr marL="0" marR="0" indent="0" algn="just">
              <a:lnSpc>
                <a:spcPct val="115000"/>
              </a:lnSpc>
              <a:spcBef>
                <a:spcPts val="0"/>
              </a:spcBef>
              <a:spcAft>
                <a:spcPts val="1000"/>
              </a:spcAft>
              <a:buNone/>
            </a:pPr>
            <a:r>
              <a:rPr lang="en-US" sz="2800" b="1" dirty="0">
                <a:solidFill>
                  <a:srgbClr val="FF0000"/>
                </a:solidFill>
                <a:latin typeface="Times New Roman" panose="02020603050405020304"/>
                <a:ea typeface="Times New Roman" panose="02020603050405020304"/>
                <a:cs typeface="Times New Roman" panose="02020603050405020304"/>
              </a:rPr>
              <a:t>II. </a:t>
            </a:r>
            <a:r>
              <a:rPr lang="en-US" sz="2800" b="1" dirty="0" err="1">
                <a:solidFill>
                  <a:srgbClr val="FF0000"/>
                </a:solidFill>
                <a:latin typeface="Times New Roman" panose="02020603050405020304"/>
                <a:ea typeface="Times New Roman" panose="02020603050405020304"/>
                <a:cs typeface="Times New Roman" panose="02020603050405020304"/>
              </a:rPr>
              <a:t>Ngô</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Quyền</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và</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chiến</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thắng</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Bạch</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Đằng</a:t>
            </a:r>
            <a:r>
              <a:rPr lang="en-US" sz="2800" b="1" dirty="0">
                <a:solidFill>
                  <a:srgbClr val="FF0000"/>
                </a:solidFill>
                <a:latin typeface="Times New Roman" panose="02020603050405020304"/>
                <a:ea typeface="Times New Roman" panose="02020603050405020304"/>
                <a:cs typeface="Times New Roman" panose="02020603050405020304"/>
              </a:rPr>
              <a:t> </a:t>
            </a:r>
            <a:r>
              <a:rPr lang="en-US" sz="2800" b="1" dirty="0" err="1">
                <a:solidFill>
                  <a:srgbClr val="FF0000"/>
                </a:solidFill>
                <a:latin typeface="Times New Roman" panose="02020603050405020304"/>
                <a:ea typeface="Times New Roman" panose="02020603050405020304"/>
                <a:cs typeface="Times New Roman" panose="02020603050405020304"/>
              </a:rPr>
              <a:t>năm</a:t>
            </a:r>
            <a:r>
              <a:rPr lang="en-US" sz="2800" b="1" dirty="0">
                <a:solidFill>
                  <a:srgbClr val="FF0000"/>
                </a:solidFill>
                <a:latin typeface="Times New Roman" panose="02020603050405020304"/>
                <a:ea typeface="Times New Roman" panose="02020603050405020304"/>
                <a:cs typeface="Times New Roman" panose="02020603050405020304"/>
              </a:rPr>
              <a:t> 938</a:t>
            </a:r>
          </a:p>
          <a:p>
            <a:pPr marL="0" marR="0" indent="0" algn="just">
              <a:lnSpc>
                <a:spcPct val="115000"/>
              </a:lnSpc>
              <a:spcBef>
                <a:spcPts val="0"/>
              </a:spcBef>
              <a:spcAft>
                <a:spcPts val="1000"/>
              </a:spcAft>
              <a:buNone/>
            </a:pPr>
            <a:r>
              <a:rPr lang="en-US" sz="2800" b="1" dirty="0">
                <a:solidFill>
                  <a:srgbClr val="FF0000"/>
                </a:solidFill>
                <a:latin typeface="Times New Roman" panose="02020603050405020304" pitchFamily="18" charset="0"/>
                <a:ea typeface="Times New Roman" panose="02020603050405020304"/>
                <a:cs typeface="Times New Roman" panose="02020603050405020304" pitchFamily="18" charset="0"/>
              </a:rPr>
              <a:t>1. </a:t>
            </a:r>
            <a:r>
              <a:rPr lang="en-US" sz="2800" b="1" dirty="0" err="1">
                <a:solidFill>
                  <a:srgbClr val="FF0000"/>
                </a:solidFill>
                <a:latin typeface="Times New Roman" panose="02020603050405020304" pitchFamily="18" charset="0"/>
                <a:ea typeface="Times New Roman" panose="02020603050405020304"/>
                <a:cs typeface="Times New Roman" panose="02020603050405020304" pitchFamily="18" charset="0"/>
              </a:rPr>
              <a:t>Hoàn</a:t>
            </a:r>
            <a:r>
              <a:rPr lang="en-US" sz="2800" b="1"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a:cs typeface="Times New Roman" panose="02020603050405020304" pitchFamily="18" charset="0"/>
              </a:rPr>
              <a:t>cảnh</a:t>
            </a:r>
            <a:r>
              <a:rPr lang="en-US" sz="2800" b="1"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a:cs typeface="Times New Roman" panose="02020603050405020304" pitchFamily="18" charset="0"/>
              </a:rPr>
              <a:t>lịch</a:t>
            </a:r>
            <a:r>
              <a:rPr lang="en-US" sz="2800" b="1"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a:cs typeface="Times New Roman" panose="02020603050405020304" pitchFamily="18" charset="0"/>
              </a:rPr>
              <a:t>sử</a:t>
            </a:r>
            <a:r>
              <a:rPr lang="en-US" sz="2800" b="1"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a:cs typeface="Times New Roman" panose="02020603050405020304" pitchFamily="18" charset="0"/>
              </a:rPr>
              <a:t>và</a:t>
            </a:r>
            <a:r>
              <a:rPr lang="en-US" sz="2800" b="1"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a:cs typeface="Times New Roman" panose="02020603050405020304" pitchFamily="18" charset="0"/>
              </a:rPr>
              <a:t>chuẩn</a:t>
            </a:r>
            <a:r>
              <a:rPr lang="en-US" sz="2800" b="1"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a:cs typeface="Times New Roman" panose="02020603050405020304" pitchFamily="18" charset="0"/>
              </a:rPr>
              <a:t>bị</a:t>
            </a:r>
            <a:r>
              <a:rPr lang="en-US" sz="2800" b="1"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a:cs typeface="Times New Roman" panose="02020603050405020304" pitchFamily="18" charset="0"/>
              </a:rPr>
              <a:t>của</a:t>
            </a:r>
            <a:r>
              <a:rPr lang="en-US" sz="2800" b="1"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a:cs typeface="Times New Roman" panose="02020603050405020304" pitchFamily="18" charset="0"/>
              </a:rPr>
              <a:t>Ngô</a:t>
            </a:r>
            <a:r>
              <a:rPr lang="en-US" sz="2800" b="1"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a:cs typeface="Times New Roman" panose="02020603050405020304" pitchFamily="18" charset="0"/>
              </a:rPr>
              <a:t>Quyền</a:t>
            </a:r>
            <a:r>
              <a:rPr lang="en-US" sz="2800" b="1" dirty="0">
                <a:solidFill>
                  <a:srgbClr val="FF0000"/>
                </a:solidFill>
                <a:latin typeface="Times New Roman" panose="02020603050405020304" pitchFamily="18" charset="0"/>
                <a:ea typeface="Times New Roman" panose="02020603050405020304"/>
                <a:cs typeface="Times New Roman" panose="02020603050405020304" pitchFamily="18" charset="0"/>
              </a:rPr>
              <a:t>:</a:t>
            </a:r>
          </a:p>
          <a:p>
            <a:pPr marL="0" marR="0" indent="0" algn="just">
              <a:lnSpc>
                <a:spcPct val="115000"/>
              </a:lnSpc>
              <a:spcBef>
                <a:spcPts val="0"/>
              </a:spcBef>
              <a:spcAft>
                <a:spcPts val="1000"/>
              </a:spcAft>
              <a:buNone/>
            </a:pPr>
            <a:r>
              <a:rPr lang="en-US" sz="2800" b="1" dirty="0">
                <a:solidFill>
                  <a:srgbClr val="FF0000"/>
                </a:solidFill>
                <a:latin typeface="Times New Roman" panose="02020603050405020304" pitchFamily="18" charset="0"/>
                <a:ea typeface="Times New Roman" panose="02020603050405020304"/>
                <a:cs typeface="Times New Roman" panose="02020603050405020304" pitchFamily="18" charset="0"/>
              </a:rPr>
              <a:t>2. </a:t>
            </a:r>
            <a:r>
              <a:rPr lang="en-US" sz="2800" b="1" dirty="0" err="1">
                <a:solidFill>
                  <a:srgbClr val="FF0000"/>
                </a:solidFill>
                <a:latin typeface="Times New Roman" panose="02020603050405020304" pitchFamily="18" charset="0"/>
                <a:ea typeface="Times New Roman" panose="02020603050405020304"/>
                <a:cs typeface="Times New Roman" panose="02020603050405020304" pitchFamily="18" charset="0"/>
              </a:rPr>
              <a:t>Diễn</a:t>
            </a:r>
            <a:r>
              <a:rPr lang="en-US" sz="2800" b="1"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a:cs typeface="Times New Roman" panose="02020603050405020304" pitchFamily="18" charset="0"/>
              </a:rPr>
              <a:t>biến</a:t>
            </a:r>
            <a:r>
              <a:rPr lang="en-US" sz="2800" b="1" dirty="0">
                <a:solidFill>
                  <a:srgbClr val="FF0000"/>
                </a:solidFill>
                <a:latin typeface="Times New Roman" panose="02020603050405020304" pitchFamily="18" charset="0"/>
                <a:ea typeface="Times New Roman" panose="02020603050405020304"/>
                <a:cs typeface="Times New Roman" panose="02020603050405020304" pitchFamily="18" charset="0"/>
              </a:rPr>
              <a:t>:</a:t>
            </a:r>
            <a:r>
              <a:rPr lang="vi-VN" altLang="en-US" sz="2800" b="1" dirty="0">
                <a:solidFill>
                  <a:srgbClr val="FF0000"/>
                </a:solidFill>
                <a:latin typeface="Times New Roman" panose="02020603050405020304" pitchFamily="18" charset="0"/>
                <a:ea typeface="Times New Roman" panose="02020603050405020304"/>
                <a:cs typeface="Times New Roman" panose="02020603050405020304" pitchFamily="18" charset="0"/>
              </a:rPr>
              <a:t> (sgk)</a:t>
            </a:r>
            <a:endParaRPr lang="en-US" sz="2800" b="1" dirty="0">
              <a:solidFill>
                <a:srgbClr val="FF0000"/>
              </a:solidFill>
              <a:latin typeface="Times New Roman" panose="02020603050405020304" pitchFamily="18" charset="0"/>
              <a:ea typeface="Times New Roman" panose="02020603050405020304"/>
              <a:cs typeface="Times New Roman" panose="02020603050405020304" pitchFamily="18" charset="0"/>
            </a:endParaRPr>
          </a:p>
          <a:p>
            <a:pPr marL="0" marR="0" indent="0" algn="just">
              <a:lnSpc>
                <a:spcPct val="115000"/>
              </a:lnSpc>
              <a:spcBef>
                <a:spcPts val="0"/>
              </a:spcBef>
              <a:spcAft>
                <a:spcPts val="1000"/>
              </a:spcAft>
              <a:buNone/>
            </a:pPr>
            <a:r>
              <a:rPr lang="en-US" sz="2800" b="1" dirty="0">
                <a:solidFill>
                  <a:srgbClr val="FF0000"/>
                </a:solidFill>
                <a:latin typeface="Times New Roman" panose="02020603050405020304" pitchFamily="18" charset="0"/>
                <a:ea typeface="Times New Roman" panose="02020603050405020304"/>
                <a:cs typeface="Times New Roman" panose="02020603050405020304" pitchFamily="18" charset="0"/>
              </a:rPr>
              <a:t>3. Ý </a:t>
            </a:r>
            <a:r>
              <a:rPr lang="en-US" sz="2800" b="1" dirty="0" err="1">
                <a:solidFill>
                  <a:srgbClr val="FF0000"/>
                </a:solidFill>
                <a:latin typeface="Times New Roman" panose="02020603050405020304" pitchFamily="18" charset="0"/>
                <a:ea typeface="Times New Roman" panose="02020603050405020304"/>
                <a:cs typeface="Times New Roman" panose="02020603050405020304" pitchFamily="18" charset="0"/>
              </a:rPr>
              <a:t>nghĩa</a:t>
            </a:r>
            <a:r>
              <a:rPr lang="en-US" sz="2800" b="1"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a:cs typeface="Times New Roman" panose="02020603050405020304" pitchFamily="18" charset="0"/>
              </a:rPr>
              <a:t>lịch</a:t>
            </a:r>
            <a:r>
              <a:rPr lang="en-US" sz="2800" b="1" dirty="0">
                <a:solidFill>
                  <a:srgbClr val="FF0000"/>
                </a:solidFill>
                <a:latin typeface="Times New Roman" panose="02020603050405020304" pitchFamily="18" charset="0"/>
                <a:ea typeface="Times New Roman" panose="02020603050405020304"/>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a:cs typeface="Times New Roman" panose="02020603050405020304" pitchFamily="18" charset="0"/>
              </a:rPr>
              <a:t>sử</a:t>
            </a:r>
            <a:r>
              <a:rPr lang="en-US" sz="2800" b="1" dirty="0">
                <a:solidFill>
                  <a:srgbClr val="FF0000"/>
                </a:solidFill>
                <a:latin typeface="Times New Roman" panose="02020603050405020304" pitchFamily="18" charset="0"/>
                <a:ea typeface="Times New Roman" panose="02020603050405020304"/>
                <a:cs typeface="Times New Roman" panose="02020603050405020304" pitchFamily="18" charset="0"/>
              </a:rPr>
              <a:t>:</a:t>
            </a:r>
            <a:r>
              <a:rPr lang="vi-VN" altLang="en-US" sz="2800" b="1" dirty="0">
                <a:solidFill>
                  <a:srgbClr val="FF0000"/>
                </a:solidFill>
                <a:latin typeface="Times New Roman" panose="02020603050405020304" pitchFamily="18" charset="0"/>
                <a:ea typeface="Times New Roman" panose="02020603050405020304"/>
                <a:cs typeface="Times New Roman" panose="02020603050405020304" pitchFamily="18" charset="0"/>
              </a:rPr>
              <a:t> </a:t>
            </a:r>
            <a:endParaRPr lang="en-US" sz="2800" b="1" dirty="0">
              <a:solidFill>
                <a:srgbClr val="FF0000"/>
              </a:solidFill>
              <a:latin typeface="Times New Roman" panose="02020603050405020304" pitchFamily="18" charset="0"/>
              <a:ea typeface="Times New Roman" panose="02020603050405020304"/>
              <a:cs typeface="Times New Roman" panose="02020603050405020304" pitchFamily="18" charset="0"/>
            </a:endParaRPr>
          </a:p>
          <a:p>
            <a:pPr marL="0" indent="0">
              <a:buNone/>
            </a:pPr>
            <a:r>
              <a:rPr lang="en-US" dirty="0">
                <a:solidFill>
                  <a:srgbClr val="0033CC"/>
                </a:solidFill>
                <a:latin typeface="Times New Roman" panose="02020603050405020304" pitchFamily="18" charset="0"/>
                <a:cs typeface="Times New Roman" panose="02020603050405020304" pitchFamily="18" charset="0"/>
              </a:rPr>
              <a:t>- T</a:t>
            </a:r>
            <a:r>
              <a:rPr lang="vi-VN" dirty="0">
                <a:solidFill>
                  <a:srgbClr val="0033CC"/>
                </a:solidFill>
                <a:latin typeface="Times New Roman" panose="02020603050405020304" pitchFamily="18" charset="0"/>
                <a:cs typeface="Times New Roman" panose="02020603050405020304" pitchFamily="18" charset="0"/>
              </a:rPr>
              <a:t>rận  Bạch Đằng năm 938 đã chấm dứt thời Bắc thuộc, mở ra một thời kì mới  trong lịch sử dân tộc ta</a:t>
            </a:r>
            <a:r>
              <a:rPr lang="en-US" dirty="0">
                <a:solidFill>
                  <a:srgbClr val="0033CC"/>
                </a:solidFill>
                <a:latin typeface="Times New Roman" panose="02020603050405020304" pitchFamily="18" charset="0"/>
                <a:cs typeface="Times New Roman" panose="02020603050405020304" pitchFamily="18" charset="0"/>
              </a:rPr>
              <a:t>,</a:t>
            </a:r>
            <a:r>
              <a:rPr lang="vi-VN" dirty="0">
                <a:solidFill>
                  <a:srgbClr val="0033CC"/>
                </a:solidFill>
                <a:latin typeface="Times New Roman" panose="02020603050405020304" pitchFamily="18" charset="0"/>
                <a:cs typeface="Times New Roman" panose="02020603050405020304" pitchFamily="18" charset="0"/>
              </a:rPr>
              <a:t> thời kì độc lập tự chủ lâu dài.</a:t>
            </a:r>
          </a:p>
          <a:p>
            <a:pPr marL="0" indent="0">
              <a:buNone/>
            </a:pPr>
            <a:endParaRPr lang="en-US"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457200"/>
          </a:xfrm>
        </p:spPr>
        <p:txBody>
          <a:bodyPr>
            <a:normAutofit fontScale="90000"/>
          </a:bodyPr>
          <a:lstStyle/>
          <a:p>
            <a:r>
              <a:rPr lang="en-US" sz="2800" b="1" dirty="0">
                <a:solidFill>
                  <a:srgbClr val="FF0000"/>
                </a:solidFill>
                <a:latin typeface="Times New Roman" panose="02020603050405020304" pitchFamily="18" charset="0"/>
                <a:cs typeface="Times New Roman" panose="02020603050405020304" pitchFamily="18" charset="0"/>
              </a:rPr>
              <a:t>LUYỆN TẬP</a:t>
            </a:r>
          </a:p>
        </p:txBody>
      </p:sp>
      <p:sp>
        <p:nvSpPr>
          <p:cNvPr id="3" name="Nơi giữ chỗ cho Nội dung 2"/>
          <p:cNvSpPr>
            <a:spLocks noGrp="1"/>
          </p:cNvSpPr>
          <p:nvPr>
            <p:ph idx="1"/>
          </p:nvPr>
        </p:nvSpPr>
        <p:spPr>
          <a:xfrm>
            <a:off x="0" y="533400"/>
            <a:ext cx="9144000" cy="5592763"/>
          </a:xfrm>
        </p:spPr>
        <p:txBody>
          <a:bodyPr>
            <a:normAutofit/>
          </a:bodyPr>
          <a:lstStyle/>
          <a:p>
            <a:pPr marL="0" lvl="0" indent="0">
              <a:buNone/>
            </a:pPr>
            <a:r>
              <a:rPr lang="vi-VN" sz="2800" dirty="0">
                <a:solidFill>
                  <a:srgbClr val="FF0000"/>
                </a:solidFill>
                <a:latin typeface="Times New Roman" panose="02020603050405020304" pitchFamily="18" charset="0"/>
                <a:cs typeface="Times New Roman" panose="02020603050405020304" pitchFamily="18" charset="0"/>
              </a:rPr>
              <a:t>Luyện tập 1 trang 99. Điền sự kiện vào các mốc thời gian trong sơ đồ bên dưới? Tại sao những sự kiện đó lại tạo nên bước ngoặt lịch sử đầu thế kỉ X?</a:t>
            </a:r>
          </a:p>
          <a:p>
            <a:pPr marL="0" indent="0">
              <a:buNone/>
            </a:pPr>
            <a:endParaRPr lang="en-US" sz="2800" dirty="0">
              <a:latin typeface="Times New Roman" panose="02020603050405020304" pitchFamily="18" charset="0"/>
              <a:cs typeface="Times New Roman" panose="02020603050405020304" pitchFamily="18"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1200"/>
            <a:ext cx="9296400" cy="304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381000"/>
          </a:xfrm>
        </p:spPr>
        <p:txBody>
          <a:bodyPr>
            <a:normAutofit fontScale="90000"/>
          </a:bodyPr>
          <a:lstStyle/>
          <a:p>
            <a:r>
              <a:rPr lang="en-US" sz="2800" b="1" dirty="0">
                <a:solidFill>
                  <a:srgbClr val="FF0000"/>
                </a:solidFill>
                <a:latin typeface="Times New Roman" panose="02020603050405020304" pitchFamily="18" charset="0"/>
                <a:cs typeface="Times New Roman" panose="02020603050405020304" pitchFamily="18" charset="0"/>
              </a:rPr>
              <a:t>LUYỆN TẬP</a:t>
            </a:r>
          </a:p>
        </p:txBody>
      </p:sp>
      <p:sp>
        <p:nvSpPr>
          <p:cNvPr id="3" name="Nơi giữ chỗ cho Nội dung 2"/>
          <p:cNvSpPr>
            <a:spLocks noGrp="1"/>
          </p:cNvSpPr>
          <p:nvPr>
            <p:ph idx="1"/>
          </p:nvPr>
        </p:nvSpPr>
        <p:spPr>
          <a:xfrm>
            <a:off x="0" y="533400"/>
            <a:ext cx="9144000" cy="5592763"/>
          </a:xfrm>
        </p:spPr>
        <p:txBody>
          <a:bodyPr>
            <a:normAutofit/>
          </a:bodyPr>
          <a:lstStyle/>
          <a:p>
            <a:pPr marL="0" lvl="0" indent="0">
              <a:buNone/>
            </a:pPr>
            <a:r>
              <a:rPr lang="vi-VN" sz="2000" dirty="0">
                <a:solidFill>
                  <a:srgbClr val="FF0000"/>
                </a:solidFill>
                <a:latin typeface="Times New Roman" panose="02020603050405020304" pitchFamily="18" charset="0"/>
                <a:cs typeface="Times New Roman" panose="02020603050405020304" pitchFamily="18" charset="0"/>
              </a:rPr>
              <a:t>Luyện tập 1 trang 99. Điền sự kiện vào các mốc thời gian trong sơ đồ bên dưới? Tại sao những sự kiện đó lại tạo nên bước ngoặt lịch sử đầu thế kỉ X?</a:t>
            </a:r>
          </a:p>
          <a:p>
            <a:pPr marL="0" indent="0">
              <a:buNone/>
            </a:pPr>
            <a:endParaRPr lang="en-US" sz="2800" dirty="0">
              <a:latin typeface="Times New Roman" panose="02020603050405020304" pitchFamily="18" charset="0"/>
              <a:cs typeface="Times New Roman" panose="02020603050405020304" pitchFamily="18" charset="0"/>
            </a:endParaRPr>
          </a:p>
          <a:p>
            <a:pPr marL="0" indent="0">
              <a:buNone/>
            </a:pPr>
            <a:endParaRPr lang="en-US" sz="2800" dirty="0">
              <a:latin typeface="Times New Roman" panose="02020603050405020304" pitchFamily="18" charset="0"/>
              <a:cs typeface="Times New Roman" panose="02020603050405020304" pitchFamily="18" charset="0"/>
            </a:endParaRPr>
          </a:p>
          <a:p>
            <a:pPr marL="0" lvl="0" indent="0">
              <a:buNone/>
            </a:pPr>
            <a:r>
              <a:rPr lang="vi-VN" dirty="0">
                <a:solidFill>
                  <a:srgbClr val="0033CC"/>
                </a:solidFill>
                <a:latin typeface="Times New Roman" panose="02020603050405020304" pitchFamily="18" charset="0"/>
                <a:cs typeface="Times New Roman" panose="02020603050405020304" pitchFamily="18" charset="0"/>
              </a:rPr>
              <a:t>- Năm 905, Khúc Thừa Dụ </a:t>
            </a:r>
            <a:r>
              <a:rPr lang="en-US" dirty="0" err="1">
                <a:solidFill>
                  <a:srgbClr val="0033CC"/>
                </a:solidFill>
                <a:latin typeface="Times New Roman" panose="02020603050405020304" pitchFamily="18" charset="0"/>
                <a:cs typeface="Times New Roman" panose="02020603050405020304" pitchFamily="18" charset="0"/>
              </a:rPr>
              <a:t>đánh</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chiếm</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thành</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Đại</a:t>
            </a:r>
            <a:r>
              <a:rPr lang="en-US" dirty="0">
                <a:solidFill>
                  <a:srgbClr val="0033CC"/>
                </a:solidFill>
                <a:latin typeface="Times New Roman" panose="02020603050405020304" pitchFamily="18" charset="0"/>
                <a:cs typeface="Times New Roman" panose="02020603050405020304" pitchFamily="18" charset="0"/>
              </a:rPr>
              <a:t> La, </a:t>
            </a:r>
            <a:r>
              <a:rPr lang="vi-VN" dirty="0">
                <a:solidFill>
                  <a:srgbClr val="0033CC"/>
                </a:solidFill>
                <a:latin typeface="Times New Roman" panose="02020603050405020304" pitchFamily="18" charset="0"/>
                <a:cs typeface="Times New Roman" panose="02020603050405020304" pitchFamily="18" charset="0"/>
              </a:rPr>
              <a:t>tự xưng Tiết độ sứ</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xây</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dựng</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một</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chính</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quyền</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tự</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chủ</a:t>
            </a:r>
            <a:r>
              <a:rPr lang="en-US" dirty="0">
                <a:solidFill>
                  <a:srgbClr val="0033CC"/>
                </a:solidFill>
                <a:latin typeface="Times New Roman" panose="02020603050405020304" pitchFamily="18" charset="0"/>
                <a:cs typeface="Times New Roman" panose="02020603050405020304" pitchFamily="18" charset="0"/>
              </a:rPr>
              <a:t> </a:t>
            </a:r>
            <a:r>
              <a:rPr lang="vi-VN" dirty="0">
                <a:solidFill>
                  <a:srgbClr val="0033CC"/>
                </a:solidFill>
                <a:latin typeface="Times New Roman" panose="02020603050405020304" pitchFamily="18" charset="0"/>
                <a:cs typeface="Times New Roman" panose="02020603050405020304" pitchFamily="18" charset="0"/>
              </a:rPr>
              <a:t>.</a:t>
            </a:r>
          </a:p>
          <a:p>
            <a:pPr marL="0" lvl="0" indent="0">
              <a:buNone/>
            </a:pPr>
            <a:r>
              <a:rPr lang="vi-VN" dirty="0">
                <a:solidFill>
                  <a:srgbClr val="0033CC"/>
                </a:solidFill>
                <a:latin typeface="Times New Roman" panose="02020603050405020304" pitchFamily="18" charset="0"/>
                <a:cs typeface="Times New Roman" panose="02020603050405020304" pitchFamily="18" charset="0"/>
              </a:rPr>
              <a:t>- Năm 907, Khúc Thừa Dụ mất, con trai là Khúc Hạo lên thay</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tiến</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hành</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nhiều</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cải</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cách</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tiến</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bộ</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đặt</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nền</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móng</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cho</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việc</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xây</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dựng</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chính</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quyền</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tự</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chủ</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của</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một</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nhà</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nước</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độc</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lập</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với</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phương</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Bắc</a:t>
            </a:r>
            <a:r>
              <a:rPr lang="en-US" dirty="0">
                <a:solidFill>
                  <a:srgbClr val="0033CC"/>
                </a:solidFill>
                <a:latin typeface="Times New Roman" panose="02020603050405020304" pitchFamily="18" charset="0"/>
                <a:cs typeface="Times New Roman" panose="02020603050405020304" pitchFamily="18" charset="0"/>
              </a:rPr>
              <a:t> </a:t>
            </a:r>
            <a:r>
              <a:rPr lang="vi-VN" dirty="0">
                <a:solidFill>
                  <a:srgbClr val="0033CC"/>
                </a:solidFill>
                <a:latin typeface="Times New Roman" panose="02020603050405020304" pitchFamily="18" charset="0"/>
                <a:cs typeface="Times New Roman" panose="02020603050405020304" pitchFamily="18" charset="0"/>
              </a:rPr>
              <a:t>.</a:t>
            </a:r>
          </a:p>
          <a:p>
            <a:pPr marL="0" indent="0">
              <a:buNone/>
            </a:pPr>
            <a:endParaRPr lang="en-US" sz="2000" dirty="0">
              <a:latin typeface="Times New Roman" panose="02020603050405020304" pitchFamily="18" charset="0"/>
              <a:cs typeface="Times New Roman" panose="02020603050405020304" pitchFamily="18"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71600"/>
            <a:ext cx="9303326"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381000"/>
          </a:xfrm>
        </p:spPr>
        <p:txBody>
          <a:bodyPr>
            <a:normAutofit fontScale="90000"/>
          </a:bodyPr>
          <a:lstStyle/>
          <a:p>
            <a:r>
              <a:rPr lang="en-US" sz="2800" b="1" dirty="0">
                <a:solidFill>
                  <a:srgbClr val="FF0000"/>
                </a:solidFill>
                <a:latin typeface="Times New Roman" panose="02020603050405020304" pitchFamily="18" charset="0"/>
                <a:cs typeface="Times New Roman" panose="02020603050405020304" pitchFamily="18" charset="0"/>
              </a:rPr>
              <a:t>LUYỆN TẬP</a:t>
            </a:r>
          </a:p>
        </p:txBody>
      </p:sp>
      <p:sp>
        <p:nvSpPr>
          <p:cNvPr id="3" name="Nơi giữ chỗ cho Nội dung 2"/>
          <p:cNvSpPr>
            <a:spLocks noGrp="1"/>
          </p:cNvSpPr>
          <p:nvPr>
            <p:ph idx="1"/>
          </p:nvPr>
        </p:nvSpPr>
        <p:spPr>
          <a:xfrm>
            <a:off x="0" y="533400"/>
            <a:ext cx="9144000" cy="5592763"/>
          </a:xfrm>
        </p:spPr>
        <p:txBody>
          <a:bodyPr>
            <a:normAutofit/>
          </a:bodyPr>
          <a:lstStyle/>
          <a:p>
            <a:pPr marL="0" lvl="0" indent="0">
              <a:buNone/>
            </a:pPr>
            <a:r>
              <a:rPr lang="vi-VN" sz="2000" dirty="0">
                <a:solidFill>
                  <a:srgbClr val="FF0000"/>
                </a:solidFill>
                <a:latin typeface="Times New Roman" panose="02020603050405020304" pitchFamily="18" charset="0"/>
                <a:cs typeface="Times New Roman" panose="02020603050405020304" pitchFamily="18" charset="0"/>
              </a:rPr>
              <a:t>Luyện tập 1 trang 99. Điền sự kiện vào các mốc thời gian trong sơ đồ bên dưới? Tại sao những sự kiện đó lại tạo nên bước ngoặt lịch sử đầu thế kỉ X?</a:t>
            </a:r>
          </a:p>
          <a:p>
            <a:pPr marL="0" indent="0">
              <a:buNone/>
            </a:pPr>
            <a:endParaRPr lang="en-US" sz="2800" dirty="0">
              <a:latin typeface="Times New Roman" panose="02020603050405020304" pitchFamily="18" charset="0"/>
              <a:cs typeface="Times New Roman" panose="02020603050405020304" pitchFamily="18" charset="0"/>
            </a:endParaRPr>
          </a:p>
          <a:p>
            <a:pPr marL="0" indent="0">
              <a:buNone/>
            </a:pPr>
            <a:endParaRPr lang="en-US" sz="2800" dirty="0">
              <a:latin typeface="Times New Roman" panose="02020603050405020304" pitchFamily="18" charset="0"/>
              <a:cs typeface="Times New Roman" panose="02020603050405020304" pitchFamily="18" charset="0"/>
            </a:endParaRPr>
          </a:p>
          <a:p>
            <a:pPr marL="0" lvl="0" indent="0">
              <a:buNone/>
            </a:pPr>
            <a:r>
              <a:rPr lang="vi-VN" dirty="0">
                <a:solidFill>
                  <a:srgbClr val="0033CC"/>
                </a:solidFill>
                <a:latin typeface="Times New Roman" panose="02020603050405020304" pitchFamily="18" charset="0"/>
                <a:cs typeface="Times New Roman" panose="02020603050405020304" pitchFamily="18" charset="0"/>
              </a:rPr>
              <a:t>- Năm 931, Dương Đình Nghệ đem quân </a:t>
            </a:r>
            <a:r>
              <a:rPr lang="en-US" dirty="0" err="1">
                <a:solidFill>
                  <a:srgbClr val="0033CC"/>
                </a:solidFill>
                <a:latin typeface="Times New Roman" panose="02020603050405020304" pitchFamily="18" charset="0"/>
                <a:cs typeface="Times New Roman" panose="02020603050405020304" pitchFamily="18" charset="0"/>
              </a:rPr>
              <a:t>đánh</a:t>
            </a:r>
            <a:r>
              <a:rPr lang="en-US" dirty="0">
                <a:solidFill>
                  <a:srgbClr val="0033CC"/>
                </a:solidFill>
                <a:latin typeface="Times New Roman" panose="02020603050405020304" pitchFamily="18" charset="0"/>
                <a:cs typeface="Times New Roman" panose="02020603050405020304" pitchFamily="18" charset="0"/>
              </a:rPr>
              <a:t> tan </a:t>
            </a:r>
            <a:r>
              <a:rPr lang="en-US" dirty="0" err="1">
                <a:solidFill>
                  <a:srgbClr val="0033CC"/>
                </a:solidFill>
                <a:latin typeface="Times New Roman" panose="02020603050405020304" pitchFamily="18" charset="0"/>
                <a:cs typeface="Times New Roman" panose="02020603050405020304" pitchFamily="18" charset="0"/>
              </a:rPr>
              <a:t>quân</a:t>
            </a:r>
            <a:r>
              <a:rPr lang="en-US" dirty="0">
                <a:solidFill>
                  <a:srgbClr val="0033CC"/>
                </a:solidFill>
                <a:latin typeface="Times New Roman" panose="02020603050405020304" pitchFamily="18" charset="0"/>
                <a:cs typeface="Times New Roman" panose="02020603050405020304" pitchFamily="18" charset="0"/>
              </a:rPr>
              <a:t> Nam </a:t>
            </a:r>
            <a:r>
              <a:rPr lang="en-US" dirty="0" err="1">
                <a:solidFill>
                  <a:srgbClr val="0033CC"/>
                </a:solidFill>
                <a:latin typeface="Times New Roman" panose="02020603050405020304" pitchFamily="18" charset="0"/>
                <a:cs typeface="Times New Roman" panose="02020603050405020304" pitchFamily="18" charset="0"/>
              </a:rPr>
              <a:t>Hán</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tự</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xưng</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là</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Tiết</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độ</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sứ</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khôi</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phục</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nền</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tự</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chủ</a:t>
            </a:r>
            <a:r>
              <a:rPr lang="en-US" dirty="0">
                <a:solidFill>
                  <a:srgbClr val="0033CC"/>
                </a:solidFill>
                <a:latin typeface="Times New Roman" panose="02020603050405020304" pitchFamily="18" charset="0"/>
                <a:cs typeface="Times New Roman" panose="02020603050405020304" pitchFamily="18" charset="0"/>
              </a:rPr>
              <a:t> </a:t>
            </a:r>
            <a:r>
              <a:rPr lang="vi-VN" dirty="0">
                <a:solidFill>
                  <a:srgbClr val="0033CC"/>
                </a:solidFill>
                <a:latin typeface="Times New Roman" panose="02020603050405020304" pitchFamily="18" charset="0"/>
                <a:cs typeface="Times New Roman" panose="02020603050405020304" pitchFamily="18" charset="0"/>
              </a:rPr>
              <a:t>.</a:t>
            </a:r>
          </a:p>
          <a:p>
            <a:pPr marL="0" lvl="0" indent="0">
              <a:buNone/>
            </a:pPr>
            <a:r>
              <a:rPr lang="vi-VN" dirty="0">
                <a:solidFill>
                  <a:srgbClr val="0033CC"/>
                </a:solidFill>
                <a:latin typeface="Times New Roman" panose="02020603050405020304" pitchFamily="18" charset="0"/>
                <a:cs typeface="Times New Roman" panose="02020603050405020304" pitchFamily="18" charset="0"/>
              </a:rPr>
              <a:t>- Năm 938, </a:t>
            </a:r>
            <a:r>
              <a:rPr lang="en-US" dirty="0" err="1">
                <a:solidFill>
                  <a:srgbClr val="0033CC"/>
                </a:solidFill>
                <a:latin typeface="Times New Roman" panose="02020603050405020304" pitchFamily="18" charset="0"/>
                <a:cs typeface="Times New Roman" panose="02020603050405020304" pitchFamily="18" charset="0"/>
              </a:rPr>
              <a:t>Ngô</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Quyền</a:t>
            </a:r>
            <a:r>
              <a:rPr lang="en-US" dirty="0">
                <a:solidFill>
                  <a:srgbClr val="0033CC"/>
                </a:solidFill>
                <a:latin typeface="Times New Roman" panose="02020603050405020304" pitchFamily="18" charset="0"/>
                <a:cs typeface="Times New Roman" panose="02020603050405020304" pitchFamily="18" charset="0"/>
              </a:rPr>
              <a:t> </a:t>
            </a:r>
            <a:r>
              <a:rPr lang="vi-VN" dirty="0">
                <a:solidFill>
                  <a:srgbClr val="0033CC"/>
                </a:solidFill>
                <a:latin typeface="Times New Roman" panose="02020603050405020304" pitchFamily="18" charset="0"/>
                <a:cs typeface="Times New Roman" panose="02020603050405020304" pitchFamily="18" charset="0"/>
              </a:rPr>
              <a:t>chiến thắng</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quân</a:t>
            </a:r>
            <a:r>
              <a:rPr lang="en-US" dirty="0">
                <a:solidFill>
                  <a:srgbClr val="0033CC"/>
                </a:solidFill>
                <a:latin typeface="Times New Roman" panose="02020603050405020304" pitchFamily="18" charset="0"/>
                <a:cs typeface="Times New Roman" panose="02020603050405020304" pitchFamily="18" charset="0"/>
              </a:rPr>
              <a:t> Nam </a:t>
            </a:r>
            <a:r>
              <a:rPr lang="en-US" dirty="0" err="1">
                <a:solidFill>
                  <a:srgbClr val="0033CC"/>
                </a:solidFill>
                <a:latin typeface="Times New Roman" panose="02020603050405020304" pitchFamily="18" charset="0"/>
                <a:cs typeface="Times New Roman" panose="02020603050405020304" pitchFamily="18" charset="0"/>
              </a:rPr>
              <a:t>Hán</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trên</a:t>
            </a:r>
            <a:r>
              <a:rPr lang="en-US" dirty="0">
                <a:solidFill>
                  <a:srgbClr val="0033CC"/>
                </a:solidFill>
                <a:latin typeface="Times New Roman" panose="02020603050405020304" pitchFamily="18" charset="0"/>
                <a:cs typeface="Times New Roman" panose="02020603050405020304" pitchFamily="18" charset="0"/>
              </a:rPr>
              <a:t> </a:t>
            </a:r>
            <a:r>
              <a:rPr lang="en-US" dirty="0" err="1">
                <a:solidFill>
                  <a:srgbClr val="0033CC"/>
                </a:solidFill>
                <a:latin typeface="Times New Roman" panose="02020603050405020304" pitchFamily="18" charset="0"/>
                <a:cs typeface="Times New Roman" panose="02020603050405020304" pitchFamily="18" charset="0"/>
              </a:rPr>
              <a:t>sông</a:t>
            </a:r>
            <a:r>
              <a:rPr lang="vi-VN" dirty="0">
                <a:solidFill>
                  <a:srgbClr val="0033CC"/>
                </a:solidFill>
                <a:latin typeface="Times New Roman" panose="02020603050405020304" pitchFamily="18" charset="0"/>
                <a:cs typeface="Times New Roman" panose="02020603050405020304" pitchFamily="18" charset="0"/>
              </a:rPr>
              <a:t> Bạch Đằng.</a:t>
            </a:r>
          </a:p>
          <a:p>
            <a:pPr marL="0" indent="0">
              <a:buNone/>
            </a:pPr>
            <a:endParaRPr lang="en-US" sz="2000" dirty="0">
              <a:latin typeface="Times New Roman" panose="02020603050405020304" pitchFamily="18" charset="0"/>
              <a:cs typeface="Times New Roman" panose="02020603050405020304" pitchFamily="18"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71600"/>
            <a:ext cx="9303326"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1828800"/>
          </a:xfrm>
        </p:spPr>
        <p:txBody>
          <a:bodyPr>
            <a:normAutofit fontScale="90000"/>
          </a:bodyPr>
          <a:lstStyle/>
          <a:p>
            <a:r>
              <a:rPr lang="en-US" sz="2700" b="1" dirty="0">
                <a:solidFill>
                  <a:srgbClr val="FF0000"/>
                </a:solidFill>
                <a:latin typeface="Times New Roman" panose="02020603050405020304" pitchFamily="18" charset="0"/>
                <a:cs typeface="Times New Roman" panose="02020603050405020304" pitchFamily="18" charset="0"/>
              </a:rPr>
              <a:t/>
            </a:r>
            <a:br>
              <a:rPr lang="en-US" sz="2700" b="1" dirty="0">
                <a:solidFill>
                  <a:srgbClr val="FF0000"/>
                </a:solidFill>
                <a:latin typeface="Times New Roman" panose="02020603050405020304" pitchFamily="18" charset="0"/>
                <a:cs typeface="Times New Roman" panose="02020603050405020304" pitchFamily="18" charset="0"/>
              </a:rPr>
            </a:br>
            <a:r>
              <a:rPr lang="en-US" sz="2700" b="1" dirty="0">
                <a:solidFill>
                  <a:srgbClr val="FF0000"/>
                </a:solidFill>
                <a:latin typeface="Times New Roman" panose="02020603050405020304" pitchFamily="18" charset="0"/>
                <a:cs typeface="Times New Roman" panose="02020603050405020304" pitchFamily="18" charset="0"/>
              </a:rPr>
              <a:t/>
            </a:r>
            <a:br>
              <a:rPr lang="en-US" sz="2700" b="1" dirty="0">
                <a:solidFill>
                  <a:srgbClr val="FF0000"/>
                </a:solidFill>
                <a:latin typeface="Times New Roman" panose="02020603050405020304" pitchFamily="18" charset="0"/>
                <a:cs typeface="Times New Roman" panose="02020603050405020304" pitchFamily="18" charset="0"/>
              </a:rPr>
            </a:br>
            <a:r>
              <a:rPr lang="vi-VN" sz="3600" b="1" dirty="0">
                <a:solidFill>
                  <a:srgbClr val="FF0000"/>
                </a:solidFill>
                <a:latin typeface="Times New Roman" panose="02020603050405020304" pitchFamily="18" charset="0"/>
                <a:cs typeface="Times New Roman" panose="02020603050405020304" pitchFamily="18" charset="0"/>
              </a:rPr>
              <a:t>Tiết 46,47</a:t>
            </a:r>
            <a:br>
              <a:rPr lang="vi-VN" sz="3600" b="1" dirty="0">
                <a:solidFill>
                  <a:srgbClr val="FF0000"/>
                </a:solidFill>
                <a:latin typeface="Times New Roman" panose="02020603050405020304" pitchFamily="18" charset="0"/>
                <a:cs typeface="Times New Roman" panose="02020603050405020304" pitchFamily="18" charset="0"/>
              </a:rPr>
            </a:br>
            <a:r>
              <a:rPr lang="vi-VN" sz="3600" b="1" dirty="0">
                <a:solidFill>
                  <a:srgbClr val="FF0000"/>
                </a:solidFill>
                <a:latin typeface="Times New Roman" panose="02020603050405020304" pitchFamily="18" charset="0"/>
                <a:cs typeface="Times New Roman" panose="02020603050405020304" pitchFamily="18" charset="0"/>
              </a:rPr>
              <a:t>BÀI 19. BƯỚC NGOẶT LỊCH SỬ Ở ĐẦU </a:t>
            </a:r>
            <a:r>
              <a:rPr lang="en-US" sz="3600" b="1" dirty="0">
                <a:solidFill>
                  <a:srgbClr val="FF0000"/>
                </a:solidFill>
                <a:latin typeface="Times New Roman" panose="02020603050405020304" pitchFamily="18" charset="0"/>
                <a:cs typeface="Times New Roman" panose="02020603050405020304" pitchFamily="18" charset="0"/>
              </a:rPr>
              <a:t/>
            </a:r>
            <a:br>
              <a:rPr lang="en-US" sz="3600" b="1" dirty="0">
                <a:solidFill>
                  <a:srgbClr val="FF0000"/>
                </a:solidFill>
                <a:latin typeface="Times New Roman" panose="02020603050405020304" pitchFamily="18" charset="0"/>
                <a:cs typeface="Times New Roman" panose="02020603050405020304" pitchFamily="18" charset="0"/>
              </a:rPr>
            </a:br>
            <a:r>
              <a:rPr lang="vi-VN" sz="3600" b="1" dirty="0">
                <a:solidFill>
                  <a:srgbClr val="FF0000"/>
                </a:solidFill>
                <a:latin typeface="Times New Roman" panose="02020603050405020304" pitchFamily="18" charset="0"/>
                <a:cs typeface="Times New Roman" panose="02020603050405020304" pitchFamily="18" charset="0"/>
              </a:rPr>
              <a:t>THẾ KỈ X</a:t>
            </a:r>
            <a:br>
              <a:rPr lang="vi-VN" sz="3600" b="1" dirty="0">
                <a:solidFill>
                  <a:srgbClr val="FF0000"/>
                </a:solidFill>
                <a:latin typeface="Times New Roman" panose="02020603050405020304" pitchFamily="18" charset="0"/>
                <a:cs typeface="Times New Roman" panose="02020603050405020304" pitchFamily="18" charset="0"/>
              </a:rPr>
            </a:b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0" y="1905000"/>
            <a:ext cx="9144000" cy="4953000"/>
          </a:xfrm>
        </p:spPr>
        <p:txBody>
          <a:bodyPr>
            <a:normAutofit/>
          </a:bodyPr>
          <a:lstStyle/>
          <a:p>
            <a:pPr marL="0" marR="0" indent="0" algn="just">
              <a:lnSpc>
                <a:spcPct val="115000"/>
              </a:lnSpc>
              <a:spcBef>
                <a:spcPts val="0"/>
              </a:spcBef>
              <a:spcAft>
                <a:spcPts val="1000"/>
              </a:spcAft>
              <a:buNone/>
            </a:pPr>
            <a:endParaRPr lang="en-US" sz="2000" dirty="0">
              <a:solidFill>
                <a:srgbClr val="0033CC"/>
              </a:solidFill>
              <a:ea typeface="Times New Roman" panose="02020603050405020304"/>
              <a:cs typeface="Times New Roman" panose="02020603050405020304"/>
            </a:endParaRPr>
          </a:p>
          <a:p>
            <a:pPr marL="0" marR="0" indent="0" algn="just">
              <a:lnSpc>
                <a:spcPct val="115000"/>
              </a:lnSpc>
              <a:spcBef>
                <a:spcPts val="0"/>
              </a:spcBef>
              <a:spcAft>
                <a:spcPts val="1000"/>
              </a:spcAft>
              <a:buNone/>
            </a:pPr>
            <a:endParaRPr lang="en-US" sz="2000" dirty="0">
              <a:solidFill>
                <a:srgbClr val="0033CC"/>
              </a:solidFill>
              <a:ea typeface="Times New Roman" panose="02020603050405020304"/>
              <a:cs typeface="Times New Roman" panose="02020603050405020304"/>
            </a:endParaRPr>
          </a:p>
          <a:p>
            <a:pPr marL="0" indent="0">
              <a:buNone/>
            </a:pPr>
            <a:endParaRPr lang="en-US"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457200"/>
          </a:xfrm>
        </p:spPr>
        <p:txBody>
          <a:bodyPr>
            <a:normAutofit fontScale="90000"/>
          </a:bodyPr>
          <a:lstStyle/>
          <a:p>
            <a:r>
              <a:rPr lang="en-US" sz="2800" b="1" dirty="0">
                <a:solidFill>
                  <a:srgbClr val="FF0000"/>
                </a:solidFill>
                <a:latin typeface="Times New Roman" panose="02020603050405020304" pitchFamily="18" charset="0"/>
                <a:cs typeface="Times New Roman" panose="02020603050405020304" pitchFamily="18" charset="0"/>
              </a:rPr>
              <a:t>LUYỆN TẬP</a:t>
            </a:r>
          </a:p>
        </p:txBody>
      </p:sp>
      <p:sp>
        <p:nvSpPr>
          <p:cNvPr id="3" name="Nơi giữ chỗ cho Nội dung 2"/>
          <p:cNvSpPr>
            <a:spLocks noGrp="1"/>
          </p:cNvSpPr>
          <p:nvPr>
            <p:ph idx="1"/>
          </p:nvPr>
        </p:nvSpPr>
        <p:spPr>
          <a:xfrm>
            <a:off x="0" y="533400"/>
            <a:ext cx="9144000" cy="6324600"/>
          </a:xfrm>
        </p:spPr>
        <p:txBody>
          <a:bodyPr>
            <a:normAutofit/>
          </a:bodyPr>
          <a:lstStyle/>
          <a:p>
            <a:pPr marL="0" indent="0">
              <a:buNone/>
            </a:pPr>
            <a:r>
              <a:rPr lang="vi-VN" b="1" dirty="0">
                <a:solidFill>
                  <a:srgbClr val="FF0000"/>
                </a:solidFill>
                <a:latin typeface="Times New Roman" panose="02020603050405020304" pitchFamily="18" charset="0"/>
                <a:cs typeface="Times New Roman" panose="02020603050405020304" pitchFamily="18" charset="0"/>
              </a:rPr>
              <a:t>Luyện tập 1 trang 99. Điền sự kiện vào các mốc thời gian trong sơ đồ bên dưới? </a:t>
            </a:r>
            <a:endParaRPr lang="en-US" b="1" dirty="0">
              <a:solidFill>
                <a:srgbClr val="FF0000"/>
              </a:solidFill>
              <a:latin typeface="Times New Roman" panose="02020603050405020304" pitchFamily="18" charset="0"/>
              <a:cs typeface="Times New Roman" panose="02020603050405020304" pitchFamily="18" charset="0"/>
            </a:endParaRPr>
          </a:p>
          <a:p>
            <a:pPr marL="0" indent="0">
              <a:buNone/>
            </a:pPr>
            <a:r>
              <a:rPr lang="en-US" b="1" dirty="0">
                <a:solidFill>
                  <a:srgbClr val="FF0000"/>
                </a:solidFill>
                <a:latin typeface="Times New Roman" panose="02020603050405020304" pitchFamily="18" charset="0"/>
                <a:cs typeface="Times New Roman" panose="02020603050405020304" pitchFamily="18" charset="0"/>
              </a:rPr>
              <a:t>* </a:t>
            </a:r>
            <a:r>
              <a:rPr lang="vi-VN" b="1" dirty="0">
                <a:solidFill>
                  <a:srgbClr val="FF0000"/>
                </a:solidFill>
                <a:latin typeface="Times New Roman" panose="02020603050405020304" pitchFamily="18" charset="0"/>
                <a:cs typeface="Times New Roman" panose="02020603050405020304" pitchFamily="18" charset="0"/>
              </a:rPr>
              <a:t>Tại sao những sự kiện đó lại tạo nên bước ngoặt lịch sử đầu thế kỉ X?</a:t>
            </a:r>
          </a:p>
          <a:p>
            <a:pPr marL="0" indent="0">
              <a:buNone/>
            </a:pPr>
            <a:r>
              <a:rPr lang="vi-VN" dirty="0">
                <a:solidFill>
                  <a:srgbClr val="0033CC"/>
                </a:solidFill>
                <a:latin typeface="Times New Roman" panose="02020603050405020304" pitchFamily="18" charset="0"/>
                <a:cs typeface="Times New Roman" panose="02020603050405020304" pitchFamily="18" charset="0"/>
              </a:rPr>
              <a:t>=&gt; Những sự kiện này tạo nên bước ngoặt lịch sử đầu thế kỉ X vì nó chấm dứt thời Bắc thuộc, mở ra một thời kì mới trong lịch sử dân tộc ta – thời độc lập, tự chủ lâu dài.</a:t>
            </a:r>
          </a:p>
          <a:p>
            <a:pPr marL="0" indent="0">
              <a:buNone/>
            </a:pPr>
            <a:endParaRPr lang="en-US"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381000" y="0"/>
            <a:ext cx="8229600" cy="685800"/>
          </a:xfrm>
        </p:spPr>
        <p:txBody>
          <a:bodyPr>
            <a:normAutofit/>
          </a:bodyPr>
          <a:lstStyle/>
          <a:p>
            <a:r>
              <a:rPr lang="en-US" sz="3200" b="1" u="sng" dirty="0">
                <a:solidFill>
                  <a:srgbClr val="FF0000"/>
                </a:solidFill>
                <a:latin typeface="Times New Roman" panose="02020603050405020304" pitchFamily="18" charset="0"/>
                <a:cs typeface="Times New Roman" panose="02020603050405020304" pitchFamily="18" charset="0"/>
              </a:rPr>
              <a:t>HƯỚNG DẪN TỰ HỌC Ở NHÀ:</a:t>
            </a:r>
            <a:r>
              <a:rPr lang="en-US" sz="3200" b="1" dirty="0">
                <a:solidFill>
                  <a:srgbClr val="FF0000"/>
                </a:solidFill>
                <a:latin typeface="Times New Roman" panose="02020603050405020304" pitchFamily="18" charset="0"/>
                <a:cs typeface="Times New Roman" panose="02020603050405020304" pitchFamily="18" charset="0"/>
              </a:rPr>
              <a:t> </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0" y="609600"/>
            <a:ext cx="9144000" cy="5867400"/>
          </a:xfrm>
        </p:spPr>
        <p:txBody>
          <a:bodyPr>
            <a:normAutofit/>
          </a:bodyPr>
          <a:lstStyle/>
          <a:p>
            <a:pPr marL="0" marR="0" indent="0" algn="just">
              <a:spcBef>
                <a:spcPts val="0"/>
              </a:spcBef>
              <a:spcAft>
                <a:spcPts val="0"/>
              </a:spcAft>
              <a:buNone/>
            </a:pPr>
            <a:r>
              <a:rPr lang="en-US" b="1" dirty="0">
                <a:solidFill>
                  <a:srgbClr val="FF0000"/>
                </a:solidFill>
                <a:latin typeface="Times New Roman" panose="02020603050405020304"/>
                <a:ea typeface="Times New Roman" panose="02020603050405020304"/>
              </a:rPr>
              <a:t>a) </a:t>
            </a:r>
            <a:r>
              <a:rPr lang="en-US" b="1" dirty="0" err="1">
                <a:solidFill>
                  <a:srgbClr val="FF0000"/>
                </a:solidFill>
                <a:latin typeface="Times New Roman" panose="02020603050405020304"/>
                <a:ea typeface="Times New Roman" panose="02020603050405020304"/>
              </a:rPr>
              <a:t>Bài</a:t>
            </a:r>
            <a:r>
              <a:rPr lang="en-US" b="1" dirty="0">
                <a:solidFill>
                  <a:srgbClr val="FF0000"/>
                </a:solidFill>
                <a:latin typeface="Times New Roman" panose="02020603050405020304"/>
                <a:ea typeface="Times New Roman" panose="02020603050405020304"/>
              </a:rPr>
              <a:t> </a:t>
            </a:r>
            <a:r>
              <a:rPr lang="en-US" b="1" dirty="0" err="1">
                <a:solidFill>
                  <a:srgbClr val="FF0000"/>
                </a:solidFill>
                <a:latin typeface="Times New Roman" panose="02020603050405020304"/>
                <a:ea typeface="Times New Roman" panose="02020603050405020304"/>
              </a:rPr>
              <a:t>vừa</a:t>
            </a:r>
            <a:r>
              <a:rPr lang="en-US" b="1" dirty="0">
                <a:solidFill>
                  <a:srgbClr val="FF0000"/>
                </a:solidFill>
                <a:latin typeface="Times New Roman" panose="02020603050405020304"/>
                <a:ea typeface="Times New Roman" panose="02020603050405020304"/>
              </a:rPr>
              <a:t> </a:t>
            </a:r>
            <a:r>
              <a:rPr lang="en-US" b="1" dirty="0" err="1">
                <a:solidFill>
                  <a:srgbClr val="FF0000"/>
                </a:solidFill>
                <a:latin typeface="Times New Roman" panose="02020603050405020304"/>
                <a:ea typeface="Times New Roman" panose="02020603050405020304"/>
              </a:rPr>
              <a:t>học</a:t>
            </a:r>
            <a:r>
              <a:rPr lang="en-US" b="1" dirty="0">
                <a:solidFill>
                  <a:srgbClr val="FF0000"/>
                </a:solidFill>
                <a:latin typeface="Times New Roman" panose="02020603050405020304"/>
                <a:ea typeface="Times New Roman" panose="02020603050405020304"/>
              </a:rPr>
              <a:t>:</a:t>
            </a:r>
            <a:endParaRPr lang="en-US" dirty="0">
              <a:solidFill>
                <a:srgbClr val="FF0000"/>
              </a:solidFill>
              <a:latin typeface="Times New Roman" panose="02020603050405020304"/>
              <a:ea typeface="Times New Roman" panose="02020603050405020304"/>
            </a:endParaRPr>
          </a:p>
          <a:p>
            <a:pPr marL="0" marR="0" indent="0" algn="just">
              <a:spcBef>
                <a:spcPts val="0"/>
              </a:spcBef>
              <a:spcAft>
                <a:spcPts val="0"/>
              </a:spcAft>
              <a:buNone/>
            </a:pPr>
            <a:r>
              <a:rPr lang="vi-VN" dirty="0">
                <a:solidFill>
                  <a:srgbClr val="0033CC"/>
                </a:solidFill>
                <a:latin typeface="Times New Roman" panose="02020603050405020304"/>
                <a:ea typeface="Times New Roman" panose="02020603050405020304"/>
              </a:rPr>
              <a:t>– Mô tả được những nét chính trận chiến Bạch Đằng lịch sử năm 938 và những điểm độc đáo trong tổ chức đánh giặc của Ngô Quyền.</a:t>
            </a:r>
          </a:p>
          <a:p>
            <a:pPr marL="0" marR="0" indent="0" algn="just">
              <a:spcBef>
                <a:spcPts val="0"/>
              </a:spcBef>
              <a:spcAft>
                <a:spcPts val="0"/>
              </a:spcAft>
              <a:buNone/>
            </a:pPr>
            <a:r>
              <a:rPr lang="vi-VN" dirty="0">
                <a:solidFill>
                  <a:srgbClr val="0033CC"/>
                </a:solidFill>
                <a:latin typeface="Times New Roman" panose="02020603050405020304"/>
                <a:ea typeface="Times New Roman" panose="02020603050405020304"/>
              </a:rPr>
              <a:t>–Nêu được ý nghĩa lịch sử của chiến thắng Bạch Đằng năm 938.</a:t>
            </a:r>
          </a:p>
          <a:p>
            <a:pPr marL="0" marR="0" indent="0" algn="just">
              <a:spcBef>
                <a:spcPts val="0"/>
              </a:spcBef>
              <a:spcAft>
                <a:spcPts val="0"/>
              </a:spcAft>
              <a:buNone/>
            </a:pPr>
            <a:r>
              <a:rPr lang="en-US" b="1" dirty="0">
                <a:solidFill>
                  <a:srgbClr val="FF0000"/>
                </a:solidFill>
                <a:latin typeface="Times New Roman" panose="02020603050405020304"/>
                <a:ea typeface="Times New Roman" panose="02020603050405020304"/>
              </a:rPr>
              <a:t>b) </a:t>
            </a:r>
            <a:r>
              <a:rPr lang="en-US" b="1" dirty="0" err="1">
                <a:solidFill>
                  <a:srgbClr val="FF0000"/>
                </a:solidFill>
                <a:latin typeface="Times New Roman" panose="02020603050405020304"/>
                <a:ea typeface="Times New Roman" panose="02020603050405020304"/>
              </a:rPr>
              <a:t>Bài</a:t>
            </a:r>
            <a:r>
              <a:rPr lang="en-US" b="1" dirty="0">
                <a:solidFill>
                  <a:srgbClr val="FF0000"/>
                </a:solidFill>
                <a:latin typeface="Times New Roman" panose="02020603050405020304"/>
                <a:ea typeface="Times New Roman" panose="02020603050405020304"/>
              </a:rPr>
              <a:t> </a:t>
            </a:r>
            <a:r>
              <a:rPr lang="en-US" b="1" dirty="0" err="1">
                <a:solidFill>
                  <a:srgbClr val="FF0000"/>
                </a:solidFill>
                <a:latin typeface="Times New Roman" panose="02020603050405020304"/>
                <a:ea typeface="Times New Roman" panose="02020603050405020304"/>
              </a:rPr>
              <a:t>sắp</a:t>
            </a:r>
            <a:r>
              <a:rPr lang="en-US" b="1" dirty="0">
                <a:solidFill>
                  <a:srgbClr val="FF0000"/>
                </a:solidFill>
                <a:latin typeface="Times New Roman" panose="02020603050405020304"/>
                <a:ea typeface="Times New Roman" panose="02020603050405020304"/>
              </a:rPr>
              <a:t> </a:t>
            </a:r>
            <a:r>
              <a:rPr lang="en-US" b="1" dirty="0" err="1">
                <a:solidFill>
                  <a:srgbClr val="FF0000"/>
                </a:solidFill>
                <a:latin typeface="Times New Roman" panose="02020603050405020304"/>
                <a:ea typeface="Times New Roman" panose="02020603050405020304"/>
              </a:rPr>
              <a:t>học</a:t>
            </a:r>
            <a:r>
              <a:rPr lang="en-US" b="1" dirty="0">
                <a:solidFill>
                  <a:srgbClr val="FF0000"/>
                </a:solidFill>
                <a:latin typeface="Times New Roman" panose="02020603050405020304"/>
                <a:ea typeface="Times New Roman" panose="02020603050405020304"/>
              </a:rPr>
              <a:t>:</a:t>
            </a:r>
          </a:p>
          <a:p>
            <a:pPr marL="0" lvl="0" indent="0" algn="just">
              <a:spcBef>
                <a:spcPts val="0"/>
              </a:spcBef>
              <a:buNone/>
            </a:pPr>
            <a:r>
              <a:rPr lang="vi-VN" dirty="0">
                <a:solidFill>
                  <a:srgbClr val="0033CC"/>
                </a:solidFill>
                <a:latin typeface="Times New Roman" panose="02020603050405020304"/>
                <a:ea typeface="Times New Roman" panose="02020603050405020304"/>
              </a:rPr>
              <a:t>Bài 20. Vương quốc Cham-pa từ thế kỉ II đến thế kỉ X</a:t>
            </a:r>
          </a:p>
          <a:p>
            <a:pPr marL="0" marR="0" indent="0" algn="just">
              <a:spcBef>
                <a:spcPts val="0"/>
              </a:spcBef>
              <a:spcAft>
                <a:spcPts val="0"/>
              </a:spcAft>
              <a:buNone/>
            </a:pPr>
            <a:endParaRPr lang="en-US" sz="2800" dirty="0">
              <a:solidFill>
                <a:srgbClr val="FF0000"/>
              </a:solidFill>
              <a:latin typeface="Times New Roman" panose="02020603050405020304"/>
              <a:ea typeface="Times New Roman" panose="0202060305040502030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76200"/>
            <a:ext cx="9137073" cy="609600"/>
          </a:xfrm>
        </p:spPr>
        <p:txBody>
          <a:bodyPr>
            <a:noAutofit/>
          </a:bodyPr>
          <a:lstStyle/>
          <a:p>
            <a:r>
              <a:rPr lang="en-US" sz="3200" b="1" dirty="0">
                <a:solidFill>
                  <a:srgbClr val="FF0000"/>
                </a:solidFill>
                <a:latin typeface="Times New Roman" panose="02020603050405020304" pitchFamily="18" charset="0"/>
                <a:cs typeface="Times New Roman" panose="02020603050405020304" pitchFamily="18" charset="0"/>
              </a:rPr>
              <a:t>MỤC TIÊU</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34636" y="990600"/>
            <a:ext cx="9178636" cy="5029200"/>
          </a:xfrm>
        </p:spPr>
        <p:txBody>
          <a:bodyPr/>
          <a:lstStyle/>
          <a:p>
            <a:pPr marL="0" indent="0">
              <a:buNone/>
            </a:pPr>
            <a:r>
              <a:rPr lang="vi-VN" dirty="0">
                <a:solidFill>
                  <a:srgbClr val="0033CC"/>
                </a:solidFill>
                <a:latin typeface="Times New Roman" panose="02020603050405020304" pitchFamily="18" charset="0"/>
                <a:cs typeface="Times New Roman" panose="02020603050405020304" pitchFamily="18" charset="0"/>
              </a:rPr>
              <a:t>– Trình bày được những nét chính (nội dung, kết quả) về các cuộc vận động giành quyền tự chủ của nhân dân Việt Nam dưới sự lãnh đạo của họ Khúc và họ Dương.</a:t>
            </a:r>
          </a:p>
          <a:p>
            <a:pPr marL="0" indent="0">
              <a:buNone/>
            </a:pPr>
            <a:r>
              <a:rPr lang="vi-VN" dirty="0">
                <a:solidFill>
                  <a:srgbClr val="0033CC"/>
                </a:solidFill>
                <a:latin typeface="Times New Roman" panose="02020603050405020304" pitchFamily="18" charset="0"/>
                <a:cs typeface="Times New Roman" panose="02020603050405020304" pitchFamily="18" charset="0"/>
              </a:rPr>
              <a:t>– Mô tả được những nét chính trận chiến Bạch Đằng lịch sử năm 938 và những điểm độc đáo trong tổ chức đánh giặc của Ngô Quyền.</a:t>
            </a:r>
          </a:p>
          <a:p>
            <a:pPr marL="0" indent="0">
              <a:buNone/>
            </a:pPr>
            <a:r>
              <a:rPr lang="vi-VN" dirty="0">
                <a:solidFill>
                  <a:srgbClr val="0033CC"/>
                </a:solidFill>
                <a:latin typeface="Times New Roman" panose="02020603050405020304" pitchFamily="18" charset="0"/>
                <a:cs typeface="Times New Roman" panose="02020603050405020304" pitchFamily="18" charset="0"/>
              </a:rPr>
              <a:t>–Nêu được ý nghĩa lịch sử của chiến thắng Bạch Đằng năm 938.</a:t>
            </a:r>
          </a:p>
          <a:p>
            <a:pPr marL="0" indent="0">
              <a:buNone/>
            </a:pPr>
            <a:endParaRPr lang="en-US" sz="2800" dirty="0">
              <a:solidFill>
                <a:srgbClr val="0033CC"/>
              </a:solidFill>
              <a:latin typeface="Times New Roman" panose="02020603050405020304" pitchFamily="18" charset="0"/>
              <a:cs typeface="Times New Roman" panose="02020603050405020304" pitchFamily="18" charset="0"/>
            </a:endParaRPr>
          </a:p>
          <a:p>
            <a:endParaRPr lang="en-US" dirty="0"/>
          </a:p>
          <a:p>
            <a:endParaRPr lang="en-US" dirty="0"/>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914400"/>
          </a:xfrm>
        </p:spPr>
        <p:txBody>
          <a:bodyPr>
            <a:normAutofit fontScale="90000"/>
          </a:bodyPr>
          <a:lstStyle/>
          <a:p>
            <a:r>
              <a:rPr lang="en-US" sz="2700" b="1" dirty="0">
                <a:solidFill>
                  <a:srgbClr val="FF0000"/>
                </a:solidFill>
                <a:latin typeface="Times New Roman" panose="02020603050405020304" pitchFamily="18" charset="0"/>
                <a:cs typeface="Times New Roman" panose="02020603050405020304" pitchFamily="18" charset="0"/>
              </a:rPr>
              <a:t/>
            </a:r>
            <a:br>
              <a:rPr lang="en-US" sz="2700" b="1" dirty="0">
                <a:solidFill>
                  <a:srgbClr val="FF0000"/>
                </a:solidFill>
                <a:latin typeface="Times New Roman" panose="02020603050405020304" pitchFamily="18" charset="0"/>
                <a:cs typeface="Times New Roman" panose="02020603050405020304" pitchFamily="18" charset="0"/>
              </a:rPr>
            </a:br>
            <a:r>
              <a:rPr lang="vi-VN" sz="2700" b="1" dirty="0">
                <a:solidFill>
                  <a:srgbClr val="FF0000"/>
                </a:solidFill>
                <a:latin typeface="Times New Roman" panose="02020603050405020304" pitchFamily="18" charset="0"/>
                <a:cs typeface="Times New Roman" panose="02020603050405020304" pitchFamily="18" charset="0"/>
              </a:rPr>
              <a:t>Tiết 46,47</a:t>
            </a:r>
            <a:br>
              <a:rPr lang="vi-VN" sz="2700" b="1" dirty="0">
                <a:solidFill>
                  <a:srgbClr val="FF0000"/>
                </a:solidFill>
                <a:latin typeface="Times New Roman" panose="02020603050405020304" pitchFamily="18" charset="0"/>
                <a:cs typeface="Times New Roman" panose="02020603050405020304" pitchFamily="18" charset="0"/>
              </a:rPr>
            </a:br>
            <a:r>
              <a:rPr lang="vi-VN" sz="3200" b="1" dirty="0">
                <a:solidFill>
                  <a:srgbClr val="FF0000"/>
                </a:solidFill>
                <a:latin typeface="Times New Roman" panose="02020603050405020304" pitchFamily="18" charset="0"/>
                <a:cs typeface="Times New Roman" panose="02020603050405020304" pitchFamily="18" charset="0"/>
              </a:rPr>
              <a:t>BÀI 19. BƯỚC NGOẶT LỊCH SỬ Ở ĐẦU THẾ KỈ X</a:t>
            </a:r>
            <a:br>
              <a:rPr lang="vi-VN" sz="3200" b="1" dirty="0">
                <a:solidFill>
                  <a:srgbClr val="FF0000"/>
                </a:solidFill>
                <a:latin typeface="Times New Roman" panose="02020603050405020304" pitchFamily="18" charset="0"/>
                <a:cs typeface="Times New Roman" panose="02020603050405020304" pitchFamily="18" charset="0"/>
              </a:rPr>
            </a:b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0" y="1143000"/>
            <a:ext cx="9144000" cy="5715000"/>
          </a:xfrm>
        </p:spPr>
        <p:txBody>
          <a:bodyPr>
            <a:normAutofit/>
          </a:bodyPr>
          <a:lstStyle/>
          <a:p>
            <a:pPr marL="571500" marR="0" indent="-571500" algn="just">
              <a:lnSpc>
                <a:spcPct val="115000"/>
              </a:lnSpc>
              <a:spcBef>
                <a:spcPts val="0"/>
              </a:spcBef>
              <a:spcAft>
                <a:spcPts val="1000"/>
              </a:spcAft>
              <a:buAutoNum type="romanUcPeriod"/>
            </a:pPr>
            <a:r>
              <a:rPr lang="en-US" b="1" dirty="0" err="1">
                <a:solidFill>
                  <a:srgbClr val="0033CC"/>
                </a:solidFill>
                <a:latin typeface="Times New Roman" panose="02020603050405020304"/>
                <a:ea typeface="Times New Roman" panose="02020603050405020304"/>
                <a:cs typeface="Times New Roman" panose="02020603050405020304"/>
              </a:rPr>
              <a:t>Cuộc</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đấu</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tranh</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giành</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quyền</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tự</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chủ</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của</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họ</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Khúc</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họ</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Dương</a:t>
            </a:r>
            <a:endParaRPr lang="en-US" b="1" dirty="0">
              <a:solidFill>
                <a:srgbClr val="0033CC"/>
              </a:solidFill>
              <a:latin typeface="Times New Roman" panose="02020603050405020304"/>
              <a:ea typeface="Times New Roman" panose="02020603050405020304"/>
              <a:cs typeface="Times New Roman" panose="02020603050405020304"/>
            </a:endParaRPr>
          </a:p>
          <a:p>
            <a:pPr marL="0" marR="0" indent="0" algn="just">
              <a:lnSpc>
                <a:spcPct val="115000"/>
              </a:lnSpc>
              <a:spcBef>
                <a:spcPts val="0"/>
              </a:spcBef>
              <a:spcAft>
                <a:spcPts val="1000"/>
              </a:spcAft>
              <a:buNone/>
            </a:pPr>
            <a:r>
              <a:rPr lang="en-US" b="1" dirty="0">
                <a:solidFill>
                  <a:srgbClr val="0033CC"/>
                </a:solidFill>
                <a:latin typeface="Times New Roman" panose="02020603050405020304"/>
                <a:ea typeface="Times New Roman" panose="02020603050405020304"/>
                <a:cs typeface="Times New Roman" panose="02020603050405020304"/>
              </a:rPr>
              <a:t>1. </a:t>
            </a:r>
            <a:r>
              <a:rPr lang="en-US" b="1" dirty="0" err="1">
                <a:solidFill>
                  <a:srgbClr val="0033CC"/>
                </a:solidFill>
                <a:latin typeface="Times New Roman" panose="02020603050405020304"/>
                <a:ea typeface="Times New Roman" panose="02020603050405020304"/>
                <a:cs typeface="Times New Roman" panose="02020603050405020304"/>
              </a:rPr>
              <a:t>Họ</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Khúc</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xây</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dựng</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nền</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tự</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chủ</a:t>
            </a:r>
            <a:endParaRPr lang="en-US" b="1" dirty="0">
              <a:solidFill>
                <a:srgbClr val="0033CC"/>
              </a:solidFill>
              <a:latin typeface="Times New Roman" panose="02020603050405020304"/>
              <a:ea typeface="Times New Roman" panose="02020603050405020304"/>
              <a:cs typeface="Times New Roman" panose="02020603050405020304"/>
            </a:endParaRPr>
          </a:p>
          <a:p>
            <a:pPr marL="0" marR="0" indent="0" algn="just">
              <a:lnSpc>
                <a:spcPct val="115000"/>
              </a:lnSpc>
              <a:spcBef>
                <a:spcPts val="0"/>
              </a:spcBef>
              <a:spcAft>
                <a:spcPts val="1000"/>
              </a:spcAft>
              <a:buNone/>
            </a:pPr>
            <a:endParaRPr lang="en-US" sz="2000" dirty="0">
              <a:solidFill>
                <a:srgbClr val="0033CC"/>
              </a:solidFill>
              <a:ea typeface="Times New Roman" panose="02020603050405020304"/>
              <a:cs typeface="Times New Roman" panose="02020603050405020304"/>
            </a:endParaRPr>
          </a:p>
          <a:p>
            <a:pPr marL="0" marR="0" indent="0" algn="just">
              <a:lnSpc>
                <a:spcPct val="115000"/>
              </a:lnSpc>
              <a:spcBef>
                <a:spcPts val="0"/>
              </a:spcBef>
              <a:spcAft>
                <a:spcPts val="1000"/>
              </a:spcAft>
              <a:buNone/>
            </a:pPr>
            <a:endParaRPr lang="en-US" sz="2000" dirty="0">
              <a:solidFill>
                <a:srgbClr val="0033CC"/>
              </a:solidFill>
              <a:ea typeface="Times New Roman" panose="02020603050405020304"/>
              <a:cs typeface="Times New Roman" panose="02020603050405020304"/>
            </a:endParaRPr>
          </a:p>
          <a:p>
            <a:pPr marL="0" indent="0">
              <a:buNone/>
            </a:pPr>
            <a:endParaRPr lang="en-US"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533400"/>
          </a:xfrm>
        </p:spPr>
        <p:txBody>
          <a:bodyPr>
            <a:normAutofit fontScale="90000"/>
          </a:bodyPr>
          <a:lstStyle/>
          <a:p>
            <a:r>
              <a:rPr lang="en-US" sz="2700" b="1" dirty="0">
                <a:solidFill>
                  <a:srgbClr val="FF0000"/>
                </a:solidFill>
                <a:latin typeface="Times New Roman" panose="02020603050405020304" pitchFamily="18" charset="0"/>
                <a:cs typeface="Times New Roman" panose="02020603050405020304" pitchFamily="18" charset="0"/>
              </a:rPr>
              <a:t/>
            </a:r>
            <a:br>
              <a:rPr lang="en-US" sz="2700" b="1" dirty="0">
                <a:solidFill>
                  <a:srgbClr val="FF0000"/>
                </a:solidFill>
                <a:latin typeface="Times New Roman" panose="02020603050405020304" pitchFamily="18" charset="0"/>
                <a:cs typeface="Times New Roman" panose="02020603050405020304" pitchFamily="18" charset="0"/>
              </a:rPr>
            </a:br>
            <a:r>
              <a:rPr lang="vi-VN" sz="2200" b="1" dirty="0">
                <a:solidFill>
                  <a:srgbClr val="FF0000"/>
                </a:solidFill>
                <a:latin typeface="Times New Roman" panose="02020603050405020304" pitchFamily="18" charset="0"/>
                <a:cs typeface="Times New Roman" panose="02020603050405020304" pitchFamily="18" charset="0"/>
              </a:rPr>
              <a:t>Tiết 46,47</a:t>
            </a:r>
            <a:br>
              <a:rPr lang="vi-VN" sz="2200" b="1" dirty="0">
                <a:solidFill>
                  <a:srgbClr val="FF0000"/>
                </a:solidFill>
                <a:latin typeface="Times New Roman" panose="02020603050405020304" pitchFamily="18" charset="0"/>
                <a:cs typeface="Times New Roman" panose="02020603050405020304" pitchFamily="18" charset="0"/>
              </a:rPr>
            </a:br>
            <a:r>
              <a:rPr lang="vi-VN" sz="2200" b="1" dirty="0">
                <a:solidFill>
                  <a:srgbClr val="FF0000"/>
                </a:solidFill>
                <a:latin typeface="Times New Roman" panose="02020603050405020304" pitchFamily="18" charset="0"/>
                <a:cs typeface="Times New Roman" panose="02020603050405020304" pitchFamily="18" charset="0"/>
              </a:rPr>
              <a:t>BÀI 19. BƯỚC NGOẶT LỊCH SỬ Ở ĐẦU THẾ KỈ X</a:t>
            </a:r>
            <a:br>
              <a:rPr lang="vi-VN" sz="2200" b="1" dirty="0">
                <a:solidFill>
                  <a:srgbClr val="FF0000"/>
                </a:solidFill>
                <a:latin typeface="Times New Roman" panose="02020603050405020304" pitchFamily="18" charset="0"/>
                <a:cs typeface="Times New Roman" panose="02020603050405020304" pitchFamily="18" charset="0"/>
              </a:rPr>
            </a:br>
            <a:endParaRPr lang="en-US" sz="22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16727" y="533400"/>
            <a:ext cx="9144000" cy="6477000"/>
          </a:xfrm>
        </p:spPr>
        <p:txBody>
          <a:bodyPr>
            <a:normAutofit/>
          </a:bodyPr>
          <a:lstStyle/>
          <a:p>
            <a:pPr marL="571500" marR="0" indent="-571500" algn="just">
              <a:lnSpc>
                <a:spcPct val="115000"/>
              </a:lnSpc>
              <a:spcBef>
                <a:spcPts val="0"/>
              </a:spcBef>
              <a:spcAft>
                <a:spcPts val="1000"/>
              </a:spcAft>
              <a:buAutoNum type="romanUcPeriod"/>
            </a:pPr>
            <a:r>
              <a:rPr lang="en-US" sz="2800" b="1" dirty="0" err="1">
                <a:solidFill>
                  <a:srgbClr val="0033CC"/>
                </a:solidFill>
                <a:latin typeface="Times New Roman" panose="02020603050405020304"/>
                <a:ea typeface="Times New Roman" panose="02020603050405020304"/>
                <a:cs typeface="Times New Roman" panose="02020603050405020304"/>
              </a:rPr>
              <a:t>Cuộc</a:t>
            </a:r>
            <a:r>
              <a:rPr lang="en-US" sz="2800" b="1" dirty="0">
                <a:solidFill>
                  <a:srgbClr val="0033CC"/>
                </a:solidFill>
                <a:latin typeface="Times New Roman" panose="02020603050405020304"/>
                <a:ea typeface="Times New Roman" panose="02020603050405020304"/>
                <a:cs typeface="Times New Roman" panose="02020603050405020304"/>
              </a:rPr>
              <a:t> </a:t>
            </a:r>
            <a:r>
              <a:rPr lang="en-US" sz="2800" b="1" dirty="0" err="1">
                <a:solidFill>
                  <a:srgbClr val="0033CC"/>
                </a:solidFill>
                <a:latin typeface="Times New Roman" panose="02020603050405020304"/>
                <a:ea typeface="Times New Roman" panose="02020603050405020304"/>
                <a:cs typeface="Times New Roman" panose="02020603050405020304"/>
              </a:rPr>
              <a:t>đấu</a:t>
            </a:r>
            <a:r>
              <a:rPr lang="en-US" sz="2800" b="1" dirty="0">
                <a:solidFill>
                  <a:srgbClr val="0033CC"/>
                </a:solidFill>
                <a:latin typeface="Times New Roman" panose="02020603050405020304"/>
                <a:ea typeface="Times New Roman" panose="02020603050405020304"/>
                <a:cs typeface="Times New Roman" panose="02020603050405020304"/>
              </a:rPr>
              <a:t> </a:t>
            </a:r>
            <a:r>
              <a:rPr lang="en-US" sz="2800" b="1" dirty="0" err="1">
                <a:solidFill>
                  <a:srgbClr val="0033CC"/>
                </a:solidFill>
                <a:latin typeface="Times New Roman" panose="02020603050405020304"/>
                <a:ea typeface="Times New Roman" panose="02020603050405020304"/>
                <a:cs typeface="Times New Roman" panose="02020603050405020304"/>
              </a:rPr>
              <a:t>tranh</a:t>
            </a:r>
            <a:r>
              <a:rPr lang="en-US" sz="2800" b="1" dirty="0">
                <a:solidFill>
                  <a:srgbClr val="0033CC"/>
                </a:solidFill>
                <a:latin typeface="Times New Roman" panose="02020603050405020304"/>
                <a:ea typeface="Times New Roman" panose="02020603050405020304"/>
                <a:cs typeface="Times New Roman" panose="02020603050405020304"/>
              </a:rPr>
              <a:t> </a:t>
            </a:r>
            <a:r>
              <a:rPr lang="en-US" sz="2800" b="1" dirty="0" err="1">
                <a:solidFill>
                  <a:srgbClr val="0033CC"/>
                </a:solidFill>
                <a:latin typeface="Times New Roman" panose="02020603050405020304"/>
                <a:ea typeface="Times New Roman" panose="02020603050405020304"/>
                <a:cs typeface="Times New Roman" panose="02020603050405020304"/>
              </a:rPr>
              <a:t>giành</a:t>
            </a:r>
            <a:r>
              <a:rPr lang="en-US" sz="2800" b="1" dirty="0">
                <a:solidFill>
                  <a:srgbClr val="0033CC"/>
                </a:solidFill>
                <a:latin typeface="Times New Roman" panose="02020603050405020304"/>
                <a:ea typeface="Times New Roman" panose="02020603050405020304"/>
                <a:cs typeface="Times New Roman" panose="02020603050405020304"/>
              </a:rPr>
              <a:t> </a:t>
            </a:r>
            <a:r>
              <a:rPr lang="en-US" sz="2800" b="1" dirty="0" err="1">
                <a:solidFill>
                  <a:srgbClr val="0033CC"/>
                </a:solidFill>
                <a:latin typeface="Times New Roman" panose="02020603050405020304"/>
                <a:ea typeface="Times New Roman" panose="02020603050405020304"/>
                <a:cs typeface="Times New Roman" panose="02020603050405020304"/>
              </a:rPr>
              <a:t>quyền</a:t>
            </a:r>
            <a:r>
              <a:rPr lang="en-US" sz="2800" b="1" dirty="0">
                <a:solidFill>
                  <a:srgbClr val="0033CC"/>
                </a:solidFill>
                <a:latin typeface="Times New Roman" panose="02020603050405020304"/>
                <a:ea typeface="Times New Roman" panose="02020603050405020304"/>
                <a:cs typeface="Times New Roman" panose="02020603050405020304"/>
              </a:rPr>
              <a:t> </a:t>
            </a:r>
            <a:r>
              <a:rPr lang="en-US" sz="2800" b="1" dirty="0" err="1">
                <a:solidFill>
                  <a:srgbClr val="0033CC"/>
                </a:solidFill>
                <a:latin typeface="Times New Roman" panose="02020603050405020304"/>
                <a:ea typeface="Times New Roman" panose="02020603050405020304"/>
                <a:cs typeface="Times New Roman" panose="02020603050405020304"/>
              </a:rPr>
              <a:t>tự</a:t>
            </a:r>
            <a:r>
              <a:rPr lang="en-US" sz="2800" b="1" dirty="0">
                <a:solidFill>
                  <a:srgbClr val="0033CC"/>
                </a:solidFill>
                <a:latin typeface="Times New Roman" panose="02020603050405020304"/>
                <a:ea typeface="Times New Roman" panose="02020603050405020304"/>
                <a:cs typeface="Times New Roman" panose="02020603050405020304"/>
              </a:rPr>
              <a:t> </a:t>
            </a:r>
            <a:r>
              <a:rPr lang="en-US" sz="2800" b="1" dirty="0" err="1">
                <a:solidFill>
                  <a:srgbClr val="0033CC"/>
                </a:solidFill>
                <a:latin typeface="Times New Roman" panose="02020603050405020304"/>
                <a:ea typeface="Times New Roman" panose="02020603050405020304"/>
                <a:cs typeface="Times New Roman" panose="02020603050405020304"/>
              </a:rPr>
              <a:t>chủ</a:t>
            </a:r>
            <a:r>
              <a:rPr lang="en-US" sz="2800" b="1" dirty="0">
                <a:solidFill>
                  <a:srgbClr val="0033CC"/>
                </a:solidFill>
                <a:latin typeface="Times New Roman" panose="02020603050405020304"/>
                <a:ea typeface="Times New Roman" panose="02020603050405020304"/>
                <a:cs typeface="Times New Roman" panose="02020603050405020304"/>
              </a:rPr>
              <a:t> </a:t>
            </a:r>
            <a:r>
              <a:rPr lang="en-US" sz="2800" b="1" dirty="0" err="1">
                <a:solidFill>
                  <a:srgbClr val="0033CC"/>
                </a:solidFill>
                <a:latin typeface="Times New Roman" panose="02020603050405020304"/>
                <a:ea typeface="Times New Roman" panose="02020603050405020304"/>
                <a:cs typeface="Times New Roman" panose="02020603050405020304"/>
              </a:rPr>
              <a:t>của</a:t>
            </a:r>
            <a:r>
              <a:rPr lang="en-US" sz="2800" b="1" dirty="0">
                <a:solidFill>
                  <a:srgbClr val="0033CC"/>
                </a:solidFill>
                <a:latin typeface="Times New Roman" panose="02020603050405020304"/>
                <a:ea typeface="Times New Roman" panose="02020603050405020304"/>
                <a:cs typeface="Times New Roman" panose="02020603050405020304"/>
              </a:rPr>
              <a:t> </a:t>
            </a:r>
            <a:r>
              <a:rPr lang="en-US" sz="2800" b="1" dirty="0" err="1">
                <a:solidFill>
                  <a:srgbClr val="0033CC"/>
                </a:solidFill>
                <a:latin typeface="Times New Roman" panose="02020603050405020304"/>
                <a:ea typeface="Times New Roman" panose="02020603050405020304"/>
                <a:cs typeface="Times New Roman" panose="02020603050405020304"/>
              </a:rPr>
              <a:t>họ</a:t>
            </a:r>
            <a:r>
              <a:rPr lang="en-US" sz="2800" b="1" dirty="0">
                <a:solidFill>
                  <a:srgbClr val="0033CC"/>
                </a:solidFill>
                <a:latin typeface="Times New Roman" panose="02020603050405020304"/>
                <a:ea typeface="Times New Roman" panose="02020603050405020304"/>
                <a:cs typeface="Times New Roman" panose="02020603050405020304"/>
              </a:rPr>
              <a:t> </a:t>
            </a:r>
            <a:r>
              <a:rPr lang="en-US" sz="2800" b="1" dirty="0" err="1">
                <a:solidFill>
                  <a:srgbClr val="0033CC"/>
                </a:solidFill>
                <a:latin typeface="Times New Roman" panose="02020603050405020304"/>
                <a:ea typeface="Times New Roman" panose="02020603050405020304"/>
                <a:cs typeface="Times New Roman" panose="02020603050405020304"/>
              </a:rPr>
              <a:t>Khúc</a:t>
            </a:r>
            <a:r>
              <a:rPr lang="en-US" sz="2800" b="1" dirty="0">
                <a:solidFill>
                  <a:srgbClr val="0033CC"/>
                </a:solidFill>
                <a:latin typeface="Times New Roman" panose="02020603050405020304"/>
                <a:ea typeface="Times New Roman" panose="02020603050405020304"/>
                <a:cs typeface="Times New Roman" panose="02020603050405020304"/>
              </a:rPr>
              <a:t>, </a:t>
            </a:r>
            <a:r>
              <a:rPr lang="en-US" sz="2800" b="1" dirty="0" err="1">
                <a:solidFill>
                  <a:srgbClr val="0033CC"/>
                </a:solidFill>
                <a:latin typeface="Times New Roman" panose="02020603050405020304"/>
                <a:ea typeface="Times New Roman" panose="02020603050405020304"/>
                <a:cs typeface="Times New Roman" panose="02020603050405020304"/>
              </a:rPr>
              <a:t>họ</a:t>
            </a:r>
            <a:r>
              <a:rPr lang="en-US" sz="2800" b="1" dirty="0">
                <a:solidFill>
                  <a:srgbClr val="0033CC"/>
                </a:solidFill>
                <a:latin typeface="Times New Roman" panose="02020603050405020304"/>
                <a:ea typeface="Times New Roman" panose="02020603050405020304"/>
                <a:cs typeface="Times New Roman" panose="02020603050405020304"/>
              </a:rPr>
              <a:t> </a:t>
            </a:r>
            <a:r>
              <a:rPr lang="en-US" sz="2800" b="1" dirty="0" err="1">
                <a:solidFill>
                  <a:srgbClr val="0033CC"/>
                </a:solidFill>
                <a:latin typeface="Times New Roman" panose="02020603050405020304"/>
                <a:ea typeface="Times New Roman" panose="02020603050405020304"/>
                <a:cs typeface="Times New Roman" panose="02020603050405020304"/>
              </a:rPr>
              <a:t>Dương</a:t>
            </a:r>
            <a:endParaRPr lang="en-US" sz="2800" b="1" dirty="0">
              <a:solidFill>
                <a:srgbClr val="0033CC"/>
              </a:solidFill>
              <a:latin typeface="Times New Roman" panose="02020603050405020304"/>
              <a:ea typeface="Times New Roman" panose="02020603050405020304"/>
              <a:cs typeface="Times New Roman" panose="02020603050405020304"/>
            </a:endParaRPr>
          </a:p>
          <a:p>
            <a:pPr marL="0" marR="0" indent="0" algn="just">
              <a:lnSpc>
                <a:spcPct val="115000"/>
              </a:lnSpc>
              <a:spcBef>
                <a:spcPts val="0"/>
              </a:spcBef>
              <a:spcAft>
                <a:spcPts val="1000"/>
              </a:spcAft>
              <a:buNone/>
            </a:pPr>
            <a:r>
              <a:rPr lang="en-US" sz="2800" b="1" dirty="0">
                <a:solidFill>
                  <a:srgbClr val="0033CC"/>
                </a:solidFill>
                <a:latin typeface="Times New Roman" panose="02020603050405020304"/>
                <a:ea typeface="Times New Roman" panose="02020603050405020304"/>
                <a:cs typeface="Times New Roman" panose="02020603050405020304"/>
              </a:rPr>
              <a:t>1. </a:t>
            </a:r>
            <a:r>
              <a:rPr lang="en-US" sz="2800" b="1" dirty="0" err="1">
                <a:solidFill>
                  <a:srgbClr val="0033CC"/>
                </a:solidFill>
                <a:latin typeface="Times New Roman" panose="02020603050405020304"/>
                <a:ea typeface="Times New Roman" panose="02020603050405020304"/>
                <a:cs typeface="Times New Roman" panose="02020603050405020304"/>
              </a:rPr>
              <a:t>Họ</a:t>
            </a:r>
            <a:r>
              <a:rPr lang="en-US" sz="2800" b="1" dirty="0">
                <a:solidFill>
                  <a:srgbClr val="0033CC"/>
                </a:solidFill>
                <a:latin typeface="Times New Roman" panose="02020603050405020304"/>
                <a:ea typeface="Times New Roman" panose="02020603050405020304"/>
                <a:cs typeface="Times New Roman" panose="02020603050405020304"/>
              </a:rPr>
              <a:t> </a:t>
            </a:r>
            <a:r>
              <a:rPr lang="en-US" sz="2800" b="1" dirty="0" err="1">
                <a:solidFill>
                  <a:srgbClr val="0033CC"/>
                </a:solidFill>
                <a:latin typeface="Times New Roman" panose="02020603050405020304"/>
                <a:ea typeface="Times New Roman" panose="02020603050405020304"/>
                <a:cs typeface="Times New Roman" panose="02020603050405020304"/>
              </a:rPr>
              <a:t>Khúc</a:t>
            </a:r>
            <a:r>
              <a:rPr lang="en-US" sz="2800" b="1" dirty="0">
                <a:solidFill>
                  <a:srgbClr val="0033CC"/>
                </a:solidFill>
                <a:latin typeface="Times New Roman" panose="02020603050405020304"/>
                <a:ea typeface="Times New Roman" panose="02020603050405020304"/>
                <a:cs typeface="Times New Roman" panose="02020603050405020304"/>
              </a:rPr>
              <a:t> </a:t>
            </a:r>
            <a:r>
              <a:rPr lang="en-US" sz="2800" b="1" dirty="0" err="1">
                <a:solidFill>
                  <a:srgbClr val="0033CC"/>
                </a:solidFill>
                <a:latin typeface="Times New Roman" panose="02020603050405020304"/>
                <a:ea typeface="Times New Roman" panose="02020603050405020304"/>
                <a:cs typeface="Times New Roman" panose="02020603050405020304"/>
              </a:rPr>
              <a:t>xây</a:t>
            </a:r>
            <a:r>
              <a:rPr lang="en-US" sz="2800" b="1" dirty="0">
                <a:solidFill>
                  <a:srgbClr val="0033CC"/>
                </a:solidFill>
                <a:latin typeface="Times New Roman" panose="02020603050405020304"/>
                <a:ea typeface="Times New Roman" panose="02020603050405020304"/>
                <a:cs typeface="Times New Roman" panose="02020603050405020304"/>
              </a:rPr>
              <a:t> </a:t>
            </a:r>
            <a:r>
              <a:rPr lang="en-US" sz="2800" b="1" dirty="0" err="1">
                <a:solidFill>
                  <a:srgbClr val="0033CC"/>
                </a:solidFill>
                <a:latin typeface="Times New Roman" panose="02020603050405020304"/>
                <a:ea typeface="Times New Roman" panose="02020603050405020304"/>
                <a:cs typeface="Times New Roman" panose="02020603050405020304"/>
              </a:rPr>
              <a:t>dựng</a:t>
            </a:r>
            <a:r>
              <a:rPr lang="en-US" sz="2800" b="1" dirty="0">
                <a:solidFill>
                  <a:srgbClr val="0033CC"/>
                </a:solidFill>
                <a:latin typeface="Times New Roman" panose="02020603050405020304"/>
                <a:ea typeface="Times New Roman" panose="02020603050405020304"/>
                <a:cs typeface="Times New Roman" panose="02020603050405020304"/>
              </a:rPr>
              <a:t> </a:t>
            </a:r>
            <a:r>
              <a:rPr lang="en-US" sz="2800" b="1" dirty="0" err="1">
                <a:solidFill>
                  <a:srgbClr val="0033CC"/>
                </a:solidFill>
                <a:latin typeface="Times New Roman" panose="02020603050405020304"/>
                <a:ea typeface="Times New Roman" panose="02020603050405020304"/>
                <a:cs typeface="Times New Roman" panose="02020603050405020304"/>
              </a:rPr>
              <a:t>nền</a:t>
            </a:r>
            <a:r>
              <a:rPr lang="en-US" sz="2800" b="1" dirty="0">
                <a:solidFill>
                  <a:srgbClr val="0033CC"/>
                </a:solidFill>
                <a:latin typeface="Times New Roman" panose="02020603050405020304"/>
                <a:ea typeface="Times New Roman" panose="02020603050405020304"/>
                <a:cs typeface="Times New Roman" panose="02020603050405020304"/>
              </a:rPr>
              <a:t> </a:t>
            </a:r>
            <a:r>
              <a:rPr lang="en-US" sz="2800" b="1" dirty="0" err="1">
                <a:solidFill>
                  <a:srgbClr val="0033CC"/>
                </a:solidFill>
                <a:latin typeface="Times New Roman" panose="02020603050405020304"/>
                <a:ea typeface="Times New Roman" panose="02020603050405020304"/>
                <a:cs typeface="Times New Roman" panose="02020603050405020304"/>
              </a:rPr>
              <a:t>tự</a:t>
            </a:r>
            <a:r>
              <a:rPr lang="en-US" sz="2800" b="1" dirty="0">
                <a:solidFill>
                  <a:srgbClr val="0033CC"/>
                </a:solidFill>
                <a:latin typeface="Times New Roman" panose="02020603050405020304"/>
                <a:ea typeface="Times New Roman" panose="02020603050405020304"/>
                <a:cs typeface="Times New Roman" panose="02020603050405020304"/>
              </a:rPr>
              <a:t> </a:t>
            </a:r>
            <a:r>
              <a:rPr lang="en-US" sz="2800" b="1" dirty="0" err="1">
                <a:solidFill>
                  <a:srgbClr val="0033CC"/>
                </a:solidFill>
                <a:latin typeface="Times New Roman" panose="02020603050405020304"/>
                <a:ea typeface="Times New Roman" panose="02020603050405020304"/>
                <a:cs typeface="Times New Roman" panose="02020603050405020304"/>
              </a:rPr>
              <a:t>chủ</a:t>
            </a:r>
            <a:endParaRPr lang="en-US" sz="2800" b="1" dirty="0">
              <a:solidFill>
                <a:srgbClr val="0033CC"/>
              </a:solidFill>
              <a:latin typeface="Times New Roman" panose="02020603050405020304"/>
              <a:ea typeface="Times New Roman" panose="02020603050405020304"/>
              <a:cs typeface="Times New Roman" panose="02020603050405020304"/>
            </a:endParaRPr>
          </a:p>
          <a:p>
            <a:pPr marL="0" marR="0" indent="0" algn="just">
              <a:lnSpc>
                <a:spcPct val="115000"/>
              </a:lnSpc>
              <a:spcBef>
                <a:spcPts val="0"/>
              </a:spcBef>
              <a:spcAft>
                <a:spcPts val="1000"/>
              </a:spcAft>
              <a:buNone/>
            </a:pPr>
            <a:r>
              <a:rPr lang="vi-VN" dirty="0">
                <a:solidFill>
                  <a:srgbClr val="0033CC"/>
                </a:solidFill>
                <a:latin typeface="+mj-lt"/>
                <a:ea typeface="Times New Roman" panose="02020603050405020304"/>
                <a:cs typeface="Times New Roman" panose="02020603050405020304"/>
              </a:rPr>
              <a:t>+ Nhà Đường suy yếu, năm 905, Khúc Thừa Dụ  chiếm thành</a:t>
            </a:r>
            <a:r>
              <a:rPr lang="en-US" dirty="0">
                <a:solidFill>
                  <a:srgbClr val="0033CC"/>
                </a:solidFill>
                <a:latin typeface="+mj-lt"/>
                <a:ea typeface="Times New Roman" panose="02020603050405020304"/>
                <a:cs typeface="Times New Roman" panose="02020603050405020304"/>
              </a:rPr>
              <a:t> </a:t>
            </a:r>
            <a:r>
              <a:rPr lang="en-US" dirty="0" err="1">
                <a:solidFill>
                  <a:srgbClr val="0033CC"/>
                </a:solidFill>
                <a:latin typeface="+mj-lt"/>
                <a:ea typeface="Times New Roman" panose="02020603050405020304"/>
                <a:cs typeface="Times New Roman" panose="02020603050405020304"/>
              </a:rPr>
              <a:t>Đại</a:t>
            </a:r>
            <a:r>
              <a:rPr lang="en-US" dirty="0">
                <a:solidFill>
                  <a:srgbClr val="0033CC"/>
                </a:solidFill>
                <a:latin typeface="+mj-lt"/>
                <a:ea typeface="Times New Roman" panose="02020603050405020304"/>
                <a:cs typeface="Times New Roman" panose="02020603050405020304"/>
              </a:rPr>
              <a:t> </a:t>
            </a:r>
            <a:r>
              <a:rPr lang="vi-VN" dirty="0">
                <a:solidFill>
                  <a:srgbClr val="0033CC"/>
                </a:solidFill>
                <a:latin typeface="+mj-lt"/>
                <a:ea typeface="Times New Roman" panose="02020603050405020304"/>
                <a:cs typeface="Times New Roman" panose="02020603050405020304"/>
              </a:rPr>
              <a:t>La, tự xưng là tiết độ sứ, xây dựng chính quyền tự chủ .</a:t>
            </a:r>
          </a:p>
          <a:p>
            <a:pPr marL="0" marR="0" indent="0" algn="just">
              <a:lnSpc>
                <a:spcPct val="115000"/>
              </a:lnSpc>
              <a:spcBef>
                <a:spcPts val="0"/>
              </a:spcBef>
              <a:spcAft>
                <a:spcPts val="1000"/>
              </a:spcAft>
              <a:buNone/>
            </a:pPr>
            <a:r>
              <a:rPr lang="vi-VN" dirty="0">
                <a:solidFill>
                  <a:srgbClr val="0033CC"/>
                </a:solidFill>
                <a:latin typeface="+mj-lt"/>
                <a:ea typeface="Times New Roman" panose="02020603050405020304"/>
                <a:cs typeface="Times New Roman" panose="02020603050405020304"/>
              </a:rPr>
              <a:t>+ Năm 907, Khúc Hạo lên thay cha, nắm quyền tiết độ sứ và tiến hành cải cách đất nước.</a:t>
            </a:r>
          </a:p>
          <a:p>
            <a:pPr marL="0" marR="0" indent="0" algn="just">
              <a:lnSpc>
                <a:spcPct val="115000"/>
              </a:lnSpc>
              <a:spcBef>
                <a:spcPts val="0"/>
              </a:spcBef>
              <a:spcAft>
                <a:spcPts val="1000"/>
              </a:spcAft>
              <a:buNone/>
            </a:pPr>
            <a:endParaRPr lang="en-US" sz="2000" dirty="0">
              <a:solidFill>
                <a:srgbClr val="0033CC"/>
              </a:solidFill>
              <a:ea typeface="Times New Roman" panose="02020603050405020304"/>
              <a:cs typeface="Times New Roman" panose="02020603050405020304"/>
            </a:endParaRPr>
          </a:p>
          <a:p>
            <a:pPr marL="0" marR="0" indent="0" algn="just">
              <a:lnSpc>
                <a:spcPct val="115000"/>
              </a:lnSpc>
              <a:spcBef>
                <a:spcPts val="0"/>
              </a:spcBef>
              <a:spcAft>
                <a:spcPts val="1000"/>
              </a:spcAft>
              <a:buNone/>
            </a:pPr>
            <a:endParaRPr lang="en-US" sz="2000" dirty="0">
              <a:solidFill>
                <a:srgbClr val="0033CC"/>
              </a:solidFill>
              <a:ea typeface="Times New Roman" panose="02020603050405020304"/>
              <a:cs typeface="Times New Roman" panose="02020603050405020304"/>
            </a:endParaRPr>
          </a:p>
          <a:p>
            <a:pPr marL="0" indent="0">
              <a:buNone/>
            </a:pPr>
            <a:endParaRPr lang="en-US"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ý thuyết Lịch Sử 6 Bài 19: Bước ngoặt lịch sử đầu thế kỉ X | Chân trời sáng t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174"/>
            <a:ext cx="9220199" cy="6194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ề 1"/>
          <p:cNvSpPr>
            <a:spLocks noGrp="1"/>
          </p:cNvSpPr>
          <p:nvPr>
            <p:ph type="title"/>
          </p:nvPr>
        </p:nvSpPr>
        <p:spPr>
          <a:xfrm>
            <a:off x="0" y="0"/>
            <a:ext cx="9144000" cy="533400"/>
          </a:xfrm>
        </p:spPr>
        <p:txBody>
          <a:bodyPr>
            <a:normAutofit fontScale="90000"/>
          </a:bodyPr>
          <a:lstStyle/>
          <a:p>
            <a:r>
              <a:rPr lang="en-US" sz="2700" b="1" dirty="0">
                <a:solidFill>
                  <a:srgbClr val="FF0000"/>
                </a:solidFill>
                <a:latin typeface="Times New Roman" panose="02020603050405020304" pitchFamily="18" charset="0"/>
                <a:cs typeface="Times New Roman" panose="02020603050405020304" pitchFamily="18" charset="0"/>
              </a:rPr>
              <a:t/>
            </a:r>
            <a:br>
              <a:rPr lang="en-US" sz="2700" b="1" dirty="0">
                <a:solidFill>
                  <a:srgbClr val="FF0000"/>
                </a:solidFill>
                <a:latin typeface="Times New Roman" panose="02020603050405020304" pitchFamily="18" charset="0"/>
                <a:cs typeface="Times New Roman" panose="02020603050405020304" pitchFamily="18" charset="0"/>
              </a:rPr>
            </a:br>
            <a:r>
              <a:rPr lang="vi-VN" sz="2200" b="1" dirty="0">
                <a:solidFill>
                  <a:srgbClr val="FF0000"/>
                </a:solidFill>
                <a:latin typeface="Times New Roman" panose="02020603050405020304" pitchFamily="18" charset="0"/>
                <a:cs typeface="Times New Roman" panose="02020603050405020304" pitchFamily="18" charset="0"/>
              </a:rPr>
              <a:t>Tiết 46,47</a:t>
            </a:r>
            <a:br>
              <a:rPr lang="vi-VN" sz="2200" b="1" dirty="0">
                <a:solidFill>
                  <a:srgbClr val="FF0000"/>
                </a:solidFill>
                <a:latin typeface="Times New Roman" panose="02020603050405020304" pitchFamily="18" charset="0"/>
                <a:cs typeface="Times New Roman" panose="02020603050405020304" pitchFamily="18" charset="0"/>
              </a:rPr>
            </a:br>
            <a:r>
              <a:rPr lang="vi-VN" sz="2200" b="1" dirty="0">
                <a:solidFill>
                  <a:srgbClr val="FF0000"/>
                </a:solidFill>
                <a:latin typeface="Times New Roman" panose="02020603050405020304" pitchFamily="18" charset="0"/>
                <a:cs typeface="Times New Roman" panose="02020603050405020304" pitchFamily="18" charset="0"/>
              </a:rPr>
              <a:t>BÀI 19. BƯỚC NGOẶT LỊCH SỬ Ở ĐẦU THẾ KỈ X</a:t>
            </a:r>
            <a:br>
              <a:rPr lang="vi-VN" sz="2200" b="1" dirty="0">
                <a:solidFill>
                  <a:srgbClr val="FF0000"/>
                </a:solidFill>
                <a:latin typeface="Times New Roman" panose="02020603050405020304" pitchFamily="18" charset="0"/>
                <a:cs typeface="Times New Roman" panose="02020603050405020304" pitchFamily="18" charset="0"/>
              </a:rPr>
            </a:br>
            <a:endParaRPr lang="en-US" sz="2200" b="1" dirty="0">
              <a:solidFill>
                <a:srgbClr val="FF0000"/>
              </a:solidFill>
              <a:latin typeface="Times New Roman" panose="02020603050405020304" pitchFamily="18" charset="0"/>
              <a:cs typeface="Times New Roman" panose="02020603050405020304" pitchFamily="18" charset="0"/>
            </a:endParaRPr>
          </a:p>
        </p:txBody>
      </p:sp>
      <p:sp>
        <p:nvSpPr>
          <p:cNvPr id="3" name="Nơi giữ chỗ cho Nội dung 2"/>
          <p:cNvSpPr>
            <a:spLocks noGrp="1"/>
          </p:cNvSpPr>
          <p:nvPr>
            <p:ph idx="1"/>
          </p:nvPr>
        </p:nvSpPr>
        <p:spPr>
          <a:xfrm>
            <a:off x="16727" y="533400"/>
            <a:ext cx="9144000" cy="6477000"/>
          </a:xfrm>
        </p:spPr>
        <p:txBody>
          <a:bodyPr>
            <a:normAutofit/>
          </a:bodyPr>
          <a:lstStyle/>
          <a:p>
            <a:pPr marL="571500" marR="0" indent="-571500" algn="just">
              <a:lnSpc>
                <a:spcPct val="115000"/>
              </a:lnSpc>
              <a:spcBef>
                <a:spcPts val="0"/>
              </a:spcBef>
              <a:spcAft>
                <a:spcPts val="1000"/>
              </a:spcAft>
              <a:buAutoNum type="romanUcPeriod"/>
            </a:pPr>
            <a:r>
              <a:rPr lang="en-US" b="1" dirty="0" err="1">
                <a:solidFill>
                  <a:srgbClr val="0033CC"/>
                </a:solidFill>
                <a:latin typeface="Times New Roman" panose="02020603050405020304"/>
                <a:ea typeface="Times New Roman" panose="02020603050405020304"/>
                <a:cs typeface="Times New Roman" panose="02020603050405020304"/>
              </a:rPr>
              <a:t>Cuộc</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đấu</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tranh</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giành</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quyền</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tự</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chủ</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của</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họ</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Khúc</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họ</a:t>
            </a:r>
            <a:r>
              <a:rPr lang="en-US" b="1" dirty="0">
                <a:solidFill>
                  <a:srgbClr val="0033CC"/>
                </a:solidFill>
                <a:latin typeface="Times New Roman" panose="02020603050405020304"/>
                <a:ea typeface="Times New Roman" panose="02020603050405020304"/>
                <a:cs typeface="Times New Roman" panose="02020603050405020304"/>
              </a:rPr>
              <a:t> </a:t>
            </a:r>
            <a:r>
              <a:rPr lang="en-US" b="1" dirty="0" err="1">
                <a:solidFill>
                  <a:srgbClr val="0033CC"/>
                </a:solidFill>
                <a:latin typeface="Times New Roman" panose="02020603050405020304"/>
                <a:ea typeface="Times New Roman" panose="02020603050405020304"/>
                <a:cs typeface="Times New Roman" panose="02020603050405020304"/>
              </a:rPr>
              <a:t>Dương</a:t>
            </a:r>
            <a:endParaRPr lang="en-US" b="1" dirty="0">
              <a:solidFill>
                <a:srgbClr val="0033CC"/>
              </a:solidFill>
              <a:latin typeface="Times New Roman" panose="02020603050405020304"/>
              <a:ea typeface="Times New Roman" panose="02020603050405020304"/>
              <a:cs typeface="Times New Roman" panose="02020603050405020304"/>
            </a:endParaRPr>
          </a:p>
          <a:p>
            <a:pPr marL="0" marR="0" indent="0" algn="just">
              <a:lnSpc>
                <a:spcPct val="115000"/>
              </a:lnSpc>
              <a:spcBef>
                <a:spcPts val="0"/>
              </a:spcBef>
              <a:spcAft>
                <a:spcPts val="1000"/>
              </a:spcAft>
              <a:buNone/>
            </a:pPr>
            <a:r>
              <a:rPr lang="vi-VN" b="1" dirty="0">
                <a:solidFill>
                  <a:srgbClr val="0033CC"/>
                </a:solidFill>
                <a:latin typeface="Times New Roman" panose="02020603050405020304"/>
                <a:ea typeface="Times New Roman" panose="02020603050405020304"/>
                <a:cs typeface="Times New Roman" panose="02020603050405020304"/>
              </a:rPr>
              <a:t>2. Dương Đình Nghệ chống quân Nam Hán, củng cố nền tự chủ</a:t>
            </a:r>
          </a:p>
          <a:p>
            <a:pPr marL="0" marR="0" indent="0" algn="just">
              <a:lnSpc>
                <a:spcPct val="115000"/>
              </a:lnSpc>
              <a:spcBef>
                <a:spcPts val="0"/>
              </a:spcBef>
              <a:spcAft>
                <a:spcPts val="1000"/>
              </a:spcAft>
              <a:buNone/>
            </a:pPr>
            <a:endParaRPr lang="en-US" sz="2000" dirty="0">
              <a:solidFill>
                <a:srgbClr val="0033CC"/>
              </a:solidFill>
              <a:ea typeface="Times New Roman" panose="02020603050405020304"/>
              <a:cs typeface="Times New Roman" panose="02020603050405020304"/>
            </a:endParaRPr>
          </a:p>
          <a:p>
            <a:pPr marL="0" indent="0">
              <a:buNone/>
            </a:pPr>
            <a:endParaRPr lang="en-US"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ý thuyết Lịch Sử 6 Bài 19: Bước ngoặt lịch sử đầu thế kỉ X | Chân trời sáng t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9905999" cy="7162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p:cNvSpPr>
          <p:nvPr>
            <p:ph idx="1"/>
          </p:nvPr>
        </p:nvSpPr>
        <p:spPr>
          <a:xfrm>
            <a:off x="0" y="-13010"/>
            <a:ext cx="9144000" cy="7099610"/>
          </a:xfrm>
        </p:spPr>
        <p:txBody>
          <a:bodyPr>
            <a:normAutofit/>
          </a:bodyPr>
          <a:lstStyle/>
          <a:p>
            <a:pPr marL="571500" marR="0" indent="-571500" algn="just">
              <a:lnSpc>
                <a:spcPct val="115000"/>
              </a:lnSpc>
              <a:spcBef>
                <a:spcPts val="0"/>
              </a:spcBef>
              <a:spcAft>
                <a:spcPts val="1000"/>
              </a:spcAft>
              <a:buAutoNum type="romanUcPeriod"/>
            </a:pPr>
            <a:r>
              <a:rPr lang="en-US" sz="2200" b="1" dirty="0" err="1">
                <a:solidFill>
                  <a:srgbClr val="0033CC"/>
                </a:solidFill>
                <a:latin typeface="Times New Roman" panose="02020603050405020304"/>
                <a:ea typeface="Times New Roman" panose="02020603050405020304"/>
                <a:cs typeface="Times New Roman" panose="02020603050405020304"/>
              </a:rPr>
              <a:t>Cuộc</a:t>
            </a:r>
            <a:r>
              <a:rPr lang="en-US" sz="2200" b="1" dirty="0">
                <a:solidFill>
                  <a:srgbClr val="0033CC"/>
                </a:solidFill>
                <a:latin typeface="Times New Roman" panose="02020603050405020304"/>
                <a:ea typeface="Times New Roman" panose="02020603050405020304"/>
                <a:cs typeface="Times New Roman" panose="02020603050405020304"/>
              </a:rPr>
              <a:t> </a:t>
            </a:r>
            <a:r>
              <a:rPr lang="en-US" sz="2200" b="1" dirty="0" err="1">
                <a:solidFill>
                  <a:srgbClr val="0033CC"/>
                </a:solidFill>
                <a:latin typeface="Times New Roman" panose="02020603050405020304"/>
                <a:ea typeface="Times New Roman" panose="02020603050405020304"/>
                <a:cs typeface="Times New Roman" panose="02020603050405020304"/>
              </a:rPr>
              <a:t>đấu</a:t>
            </a:r>
            <a:r>
              <a:rPr lang="en-US" sz="2200" b="1" dirty="0">
                <a:solidFill>
                  <a:srgbClr val="0033CC"/>
                </a:solidFill>
                <a:latin typeface="Times New Roman" panose="02020603050405020304"/>
                <a:ea typeface="Times New Roman" panose="02020603050405020304"/>
                <a:cs typeface="Times New Roman" panose="02020603050405020304"/>
              </a:rPr>
              <a:t> </a:t>
            </a:r>
            <a:r>
              <a:rPr lang="en-US" sz="2200" b="1" dirty="0" err="1">
                <a:solidFill>
                  <a:srgbClr val="0033CC"/>
                </a:solidFill>
                <a:latin typeface="Times New Roman" panose="02020603050405020304"/>
                <a:ea typeface="Times New Roman" panose="02020603050405020304"/>
                <a:cs typeface="Times New Roman" panose="02020603050405020304"/>
              </a:rPr>
              <a:t>tranh</a:t>
            </a:r>
            <a:r>
              <a:rPr lang="en-US" sz="2200" b="1" dirty="0">
                <a:solidFill>
                  <a:srgbClr val="0033CC"/>
                </a:solidFill>
                <a:latin typeface="Times New Roman" panose="02020603050405020304"/>
                <a:ea typeface="Times New Roman" panose="02020603050405020304"/>
                <a:cs typeface="Times New Roman" panose="02020603050405020304"/>
              </a:rPr>
              <a:t> </a:t>
            </a:r>
            <a:r>
              <a:rPr lang="en-US" sz="2200" b="1" dirty="0" err="1">
                <a:solidFill>
                  <a:srgbClr val="0033CC"/>
                </a:solidFill>
                <a:latin typeface="Times New Roman" panose="02020603050405020304"/>
                <a:ea typeface="Times New Roman" panose="02020603050405020304"/>
                <a:cs typeface="Times New Roman" panose="02020603050405020304"/>
              </a:rPr>
              <a:t>giành</a:t>
            </a:r>
            <a:r>
              <a:rPr lang="en-US" sz="2200" b="1" dirty="0">
                <a:solidFill>
                  <a:srgbClr val="0033CC"/>
                </a:solidFill>
                <a:latin typeface="Times New Roman" panose="02020603050405020304"/>
                <a:ea typeface="Times New Roman" panose="02020603050405020304"/>
                <a:cs typeface="Times New Roman" panose="02020603050405020304"/>
              </a:rPr>
              <a:t> </a:t>
            </a:r>
            <a:r>
              <a:rPr lang="en-US" sz="2200" b="1" dirty="0" err="1">
                <a:solidFill>
                  <a:srgbClr val="0033CC"/>
                </a:solidFill>
                <a:latin typeface="Times New Roman" panose="02020603050405020304"/>
                <a:ea typeface="Times New Roman" panose="02020603050405020304"/>
                <a:cs typeface="Times New Roman" panose="02020603050405020304"/>
              </a:rPr>
              <a:t>quyền</a:t>
            </a:r>
            <a:r>
              <a:rPr lang="en-US" sz="2200" b="1" dirty="0">
                <a:solidFill>
                  <a:srgbClr val="0033CC"/>
                </a:solidFill>
                <a:latin typeface="Times New Roman" panose="02020603050405020304"/>
                <a:ea typeface="Times New Roman" panose="02020603050405020304"/>
                <a:cs typeface="Times New Roman" panose="02020603050405020304"/>
              </a:rPr>
              <a:t> </a:t>
            </a:r>
            <a:r>
              <a:rPr lang="en-US" sz="2200" b="1" dirty="0" err="1">
                <a:solidFill>
                  <a:srgbClr val="0033CC"/>
                </a:solidFill>
                <a:latin typeface="Times New Roman" panose="02020603050405020304"/>
                <a:ea typeface="Times New Roman" panose="02020603050405020304"/>
                <a:cs typeface="Times New Roman" panose="02020603050405020304"/>
              </a:rPr>
              <a:t>tự</a:t>
            </a:r>
            <a:r>
              <a:rPr lang="en-US" sz="2200" b="1" dirty="0">
                <a:solidFill>
                  <a:srgbClr val="0033CC"/>
                </a:solidFill>
                <a:latin typeface="Times New Roman" panose="02020603050405020304"/>
                <a:ea typeface="Times New Roman" panose="02020603050405020304"/>
                <a:cs typeface="Times New Roman" panose="02020603050405020304"/>
              </a:rPr>
              <a:t> </a:t>
            </a:r>
            <a:r>
              <a:rPr lang="en-US" sz="2200" b="1" dirty="0" err="1">
                <a:solidFill>
                  <a:srgbClr val="0033CC"/>
                </a:solidFill>
                <a:latin typeface="Times New Roman" panose="02020603050405020304"/>
                <a:ea typeface="Times New Roman" panose="02020603050405020304"/>
                <a:cs typeface="Times New Roman" panose="02020603050405020304"/>
              </a:rPr>
              <a:t>chủ</a:t>
            </a:r>
            <a:r>
              <a:rPr lang="en-US" sz="2200" b="1" dirty="0">
                <a:solidFill>
                  <a:srgbClr val="0033CC"/>
                </a:solidFill>
                <a:latin typeface="Times New Roman" panose="02020603050405020304"/>
                <a:ea typeface="Times New Roman" panose="02020603050405020304"/>
                <a:cs typeface="Times New Roman" panose="02020603050405020304"/>
              </a:rPr>
              <a:t> </a:t>
            </a:r>
            <a:r>
              <a:rPr lang="en-US" sz="2200" b="1" dirty="0" err="1">
                <a:solidFill>
                  <a:srgbClr val="0033CC"/>
                </a:solidFill>
                <a:latin typeface="Times New Roman" panose="02020603050405020304"/>
                <a:ea typeface="Times New Roman" panose="02020603050405020304"/>
                <a:cs typeface="Times New Roman" panose="02020603050405020304"/>
              </a:rPr>
              <a:t>của</a:t>
            </a:r>
            <a:r>
              <a:rPr lang="en-US" sz="2200" b="1" dirty="0">
                <a:solidFill>
                  <a:srgbClr val="0033CC"/>
                </a:solidFill>
                <a:latin typeface="Times New Roman" panose="02020603050405020304"/>
                <a:ea typeface="Times New Roman" panose="02020603050405020304"/>
                <a:cs typeface="Times New Roman" panose="02020603050405020304"/>
              </a:rPr>
              <a:t> </a:t>
            </a:r>
            <a:r>
              <a:rPr lang="en-US" sz="2200" b="1" dirty="0" err="1">
                <a:solidFill>
                  <a:srgbClr val="0033CC"/>
                </a:solidFill>
                <a:latin typeface="Times New Roman" panose="02020603050405020304"/>
                <a:ea typeface="Times New Roman" panose="02020603050405020304"/>
                <a:cs typeface="Times New Roman" panose="02020603050405020304"/>
              </a:rPr>
              <a:t>họ</a:t>
            </a:r>
            <a:r>
              <a:rPr lang="en-US" sz="2200" b="1" dirty="0">
                <a:solidFill>
                  <a:srgbClr val="0033CC"/>
                </a:solidFill>
                <a:latin typeface="Times New Roman" panose="02020603050405020304"/>
                <a:ea typeface="Times New Roman" panose="02020603050405020304"/>
                <a:cs typeface="Times New Roman" panose="02020603050405020304"/>
              </a:rPr>
              <a:t> </a:t>
            </a:r>
            <a:r>
              <a:rPr lang="en-US" sz="2200" b="1" dirty="0" err="1">
                <a:solidFill>
                  <a:srgbClr val="0033CC"/>
                </a:solidFill>
                <a:latin typeface="Times New Roman" panose="02020603050405020304"/>
                <a:ea typeface="Times New Roman" panose="02020603050405020304"/>
                <a:cs typeface="Times New Roman" panose="02020603050405020304"/>
              </a:rPr>
              <a:t>Khúc</a:t>
            </a:r>
            <a:r>
              <a:rPr lang="en-US" sz="2200" b="1" dirty="0">
                <a:solidFill>
                  <a:srgbClr val="0033CC"/>
                </a:solidFill>
                <a:latin typeface="Times New Roman" panose="02020603050405020304"/>
                <a:ea typeface="Times New Roman" panose="02020603050405020304"/>
                <a:cs typeface="Times New Roman" panose="02020603050405020304"/>
              </a:rPr>
              <a:t>, </a:t>
            </a:r>
            <a:r>
              <a:rPr lang="en-US" sz="2200" b="1" dirty="0" err="1">
                <a:solidFill>
                  <a:srgbClr val="0033CC"/>
                </a:solidFill>
                <a:latin typeface="Times New Roman" panose="02020603050405020304"/>
                <a:ea typeface="Times New Roman" panose="02020603050405020304"/>
                <a:cs typeface="Times New Roman" panose="02020603050405020304"/>
              </a:rPr>
              <a:t>họ</a:t>
            </a:r>
            <a:r>
              <a:rPr lang="en-US" sz="2200" b="1" dirty="0">
                <a:solidFill>
                  <a:srgbClr val="0033CC"/>
                </a:solidFill>
                <a:latin typeface="Times New Roman" panose="02020603050405020304"/>
                <a:ea typeface="Times New Roman" panose="02020603050405020304"/>
                <a:cs typeface="Times New Roman" panose="02020603050405020304"/>
              </a:rPr>
              <a:t> </a:t>
            </a:r>
            <a:r>
              <a:rPr lang="en-US" sz="2200" b="1" dirty="0" err="1">
                <a:solidFill>
                  <a:srgbClr val="0033CC"/>
                </a:solidFill>
                <a:latin typeface="Times New Roman" panose="02020603050405020304"/>
                <a:ea typeface="Times New Roman" panose="02020603050405020304"/>
                <a:cs typeface="Times New Roman" panose="02020603050405020304"/>
              </a:rPr>
              <a:t>Dương</a:t>
            </a:r>
            <a:endParaRPr lang="en-US" sz="2200" b="1" dirty="0">
              <a:solidFill>
                <a:srgbClr val="0033CC"/>
              </a:solidFill>
              <a:latin typeface="Times New Roman" panose="02020603050405020304"/>
              <a:ea typeface="Times New Roman" panose="02020603050405020304"/>
              <a:cs typeface="Times New Roman" panose="02020603050405020304"/>
            </a:endParaRPr>
          </a:p>
          <a:p>
            <a:pPr marL="0" marR="0" indent="0" algn="just">
              <a:lnSpc>
                <a:spcPct val="115000"/>
              </a:lnSpc>
              <a:spcBef>
                <a:spcPts val="0"/>
              </a:spcBef>
              <a:spcAft>
                <a:spcPts val="1000"/>
              </a:spcAft>
              <a:buNone/>
            </a:pPr>
            <a:r>
              <a:rPr lang="vi-VN" b="1" dirty="0">
                <a:solidFill>
                  <a:srgbClr val="0033CC"/>
                </a:solidFill>
                <a:latin typeface="Times New Roman" panose="02020603050405020304"/>
                <a:ea typeface="Times New Roman" panose="02020603050405020304"/>
                <a:cs typeface="Times New Roman" panose="02020603050405020304"/>
              </a:rPr>
              <a:t>2. Dương Đình Nghệ chống quân Nam Hán, củng cố nền tự chủ</a:t>
            </a:r>
          </a:p>
          <a:p>
            <a:pPr marL="0" marR="0" indent="0" algn="just">
              <a:lnSpc>
                <a:spcPct val="115000"/>
              </a:lnSpc>
              <a:spcBef>
                <a:spcPts val="0"/>
              </a:spcBef>
              <a:spcAft>
                <a:spcPts val="1000"/>
              </a:spcAft>
              <a:buNone/>
            </a:pPr>
            <a:r>
              <a:rPr lang="vi-VN" dirty="0">
                <a:solidFill>
                  <a:srgbClr val="0033CC"/>
                </a:solidFill>
                <a:latin typeface="Times New Roman" panose="02020603050405020304"/>
                <a:ea typeface="Times New Roman" panose="02020603050405020304"/>
                <a:cs typeface="Times New Roman" panose="02020603050405020304"/>
              </a:rPr>
              <a:t>+ Năm 930, quân Nam Hán xâm lược nước ta. Dương Đình Nghệ lãnh đạo nhân dân kháng chiến .</a:t>
            </a:r>
          </a:p>
          <a:p>
            <a:pPr marL="0" marR="0" indent="0" algn="just">
              <a:lnSpc>
                <a:spcPct val="115000"/>
              </a:lnSpc>
              <a:spcBef>
                <a:spcPts val="0"/>
              </a:spcBef>
              <a:spcAft>
                <a:spcPts val="1000"/>
              </a:spcAft>
              <a:buNone/>
            </a:pPr>
            <a:r>
              <a:rPr lang="vi-VN" dirty="0">
                <a:solidFill>
                  <a:srgbClr val="0033CC"/>
                </a:solidFill>
                <a:latin typeface="Times New Roman" panose="02020603050405020304"/>
                <a:ea typeface="Times New Roman" panose="02020603050405020304"/>
                <a:cs typeface="Times New Roman" panose="02020603050405020304"/>
              </a:rPr>
              <a:t>+ Từ </a:t>
            </a:r>
            <a:r>
              <a:rPr lang="vi-VN">
                <a:solidFill>
                  <a:srgbClr val="0033CC"/>
                </a:solidFill>
                <a:latin typeface="Times New Roman" panose="02020603050405020304"/>
                <a:ea typeface="Times New Roman" panose="02020603050405020304"/>
                <a:cs typeface="Times New Roman" panose="02020603050405020304"/>
              </a:rPr>
              <a:t>làng Giàng</a:t>
            </a:r>
            <a:r>
              <a:rPr lang="vi-VN" dirty="0">
                <a:solidFill>
                  <a:srgbClr val="0033CC"/>
                </a:solidFill>
                <a:latin typeface="Times New Roman" panose="02020603050405020304"/>
                <a:ea typeface="Times New Roman" panose="02020603050405020304"/>
                <a:cs typeface="Times New Roman" panose="02020603050405020304"/>
              </a:rPr>
              <a:t>, Dương Đình Nghệ </a:t>
            </a:r>
            <a:r>
              <a:rPr lang="en-US" dirty="0" err="1">
                <a:solidFill>
                  <a:srgbClr val="0033CC"/>
                </a:solidFill>
                <a:latin typeface="Times New Roman" panose="02020603050405020304"/>
                <a:ea typeface="Times New Roman" panose="02020603050405020304"/>
                <a:cs typeface="Times New Roman" panose="02020603050405020304"/>
              </a:rPr>
              <a:t>đánh</a:t>
            </a:r>
            <a:r>
              <a:rPr lang="vi-VN" dirty="0">
                <a:solidFill>
                  <a:srgbClr val="0033CC"/>
                </a:solidFill>
                <a:latin typeface="Times New Roman" panose="02020603050405020304"/>
                <a:ea typeface="Times New Roman" panose="02020603050405020304"/>
                <a:cs typeface="Times New Roman" panose="02020603050405020304"/>
              </a:rPr>
              <a:t> chiếm</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được</a:t>
            </a:r>
            <a:r>
              <a:rPr lang="vi-VN" dirty="0">
                <a:solidFill>
                  <a:srgbClr val="0033CC"/>
                </a:solidFill>
                <a:latin typeface="Times New Roman" panose="02020603050405020304"/>
                <a:ea typeface="Times New Roman" panose="02020603050405020304"/>
                <a:cs typeface="Times New Roman" panose="02020603050405020304"/>
              </a:rPr>
              <a:t> thành </a:t>
            </a:r>
            <a:r>
              <a:rPr lang="en-US" dirty="0" err="1">
                <a:solidFill>
                  <a:srgbClr val="0033CC"/>
                </a:solidFill>
                <a:latin typeface="Times New Roman" panose="02020603050405020304"/>
                <a:ea typeface="Times New Roman" panose="02020603050405020304"/>
                <a:cs typeface="Times New Roman" panose="02020603050405020304"/>
              </a:rPr>
              <a:t>Đại</a:t>
            </a:r>
            <a:r>
              <a:rPr lang="en-US" dirty="0">
                <a:solidFill>
                  <a:srgbClr val="0033CC"/>
                </a:solidFill>
                <a:latin typeface="Times New Roman" panose="02020603050405020304"/>
                <a:ea typeface="Times New Roman" panose="02020603050405020304"/>
                <a:cs typeface="Times New Roman" panose="02020603050405020304"/>
              </a:rPr>
              <a:t> La </a:t>
            </a:r>
            <a:r>
              <a:rPr lang="en-US" dirty="0" err="1">
                <a:solidFill>
                  <a:srgbClr val="0033CC"/>
                </a:solidFill>
                <a:latin typeface="Times New Roman" panose="02020603050405020304"/>
                <a:ea typeface="Times New Roman" panose="02020603050405020304"/>
                <a:cs typeface="Times New Roman" panose="02020603050405020304"/>
              </a:rPr>
              <a:t>và</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chủ</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động</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đón</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đánh</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quân</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tiếp</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viện</a:t>
            </a:r>
            <a:r>
              <a:rPr lang="vi-VN" dirty="0">
                <a:solidFill>
                  <a:srgbClr val="0033CC"/>
                </a:solidFill>
                <a:latin typeface="Times New Roman" panose="02020603050405020304"/>
                <a:ea typeface="Times New Roman" panose="02020603050405020304"/>
                <a:cs typeface="Times New Roman" panose="02020603050405020304"/>
              </a:rPr>
              <a:t>. Quân Nam Hán </a:t>
            </a:r>
            <a:r>
              <a:rPr lang="en-US" dirty="0" err="1">
                <a:solidFill>
                  <a:srgbClr val="0033CC"/>
                </a:solidFill>
                <a:latin typeface="Times New Roman" panose="02020603050405020304"/>
                <a:ea typeface="Times New Roman" panose="02020603050405020304"/>
                <a:cs typeface="Times New Roman" panose="02020603050405020304"/>
              </a:rPr>
              <a:t>đại</a:t>
            </a:r>
            <a:r>
              <a:rPr lang="en-US" dirty="0">
                <a:solidFill>
                  <a:srgbClr val="0033CC"/>
                </a:solidFill>
                <a:latin typeface="Times New Roman" panose="02020603050405020304"/>
                <a:ea typeface="Times New Roman" panose="02020603050405020304"/>
                <a:cs typeface="Times New Roman" panose="02020603050405020304"/>
              </a:rPr>
              <a:t> </a:t>
            </a:r>
            <a:r>
              <a:rPr lang="en-US" dirty="0" err="1">
                <a:solidFill>
                  <a:srgbClr val="0033CC"/>
                </a:solidFill>
                <a:latin typeface="Times New Roman" panose="02020603050405020304"/>
                <a:ea typeface="Times New Roman" panose="02020603050405020304"/>
                <a:cs typeface="Times New Roman" panose="02020603050405020304"/>
              </a:rPr>
              <a:t>bại</a:t>
            </a:r>
            <a:r>
              <a:rPr lang="en-US" dirty="0">
                <a:solidFill>
                  <a:srgbClr val="0033CC"/>
                </a:solidFill>
                <a:latin typeface="Times New Roman" panose="02020603050405020304"/>
                <a:ea typeface="Times New Roman" panose="02020603050405020304"/>
                <a:cs typeface="Times New Roman" panose="02020603050405020304"/>
              </a:rPr>
              <a:t> </a:t>
            </a:r>
            <a:r>
              <a:rPr lang="vi-VN" dirty="0">
                <a:solidFill>
                  <a:srgbClr val="0033CC"/>
                </a:solidFill>
                <a:latin typeface="Times New Roman" panose="02020603050405020304"/>
                <a:ea typeface="Times New Roman" panose="02020603050405020304"/>
                <a:cs typeface="Times New Roman" panose="02020603050405020304"/>
              </a:rPr>
              <a:t>.</a:t>
            </a:r>
          </a:p>
          <a:p>
            <a:pPr marL="0" marR="0" indent="0" algn="just">
              <a:lnSpc>
                <a:spcPct val="115000"/>
              </a:lnSpc>
              <a:spcBef>
                <a:spcPts val="0"/>
              </a:spcBef>
              <a:spcAft>
                <a:spcPts val="1000"/>
              </a:spcAft>
              <a:buNone/>
            </a:pPr>
            <a:r>
              <a:rPr lang="vi-VN" dirty="0">
                <a:solidFill>
                  <a:srgbClr val="0033CC"/>
                </a:solidFill>
                <a:latin typeface="Times New Roman" panose="02020603050405020304"/>
                <a:ea typeface="Times New Roman" panose="02020603050405020304"/>
                <a:cs typeface="Times New Roman" panose="02020603050405020304"/>
              </a:rPr>
              <a:t>- Dương Đình Nghệ tự xưng là Tiết độ sứ, tiếp tục xây dựng nền tự chủ .</a:t>
            </a:r>
          </a:p>
          <a:p>
            <a:pPr marL="0" marR="0" indent="0" algn="just">
              <a:lnSpc>
                <a:spcPct val="115000"/>
              </a:lnSpc>
              <a:spcBef>
                <a:spcPts val="0"/>
              </a:spcBef>
              <a:spcAft>
                <a:spcPts val="1000"/>
              </a:spcAft>
              <a:buNone/>
            </a:pPr>
            <a:endParaRPr lang="en-US" sz="2000" dirty="0">
              <a:solidFill>
                <a:srgbClr val="0033CC"/>
              </a:solidFill>
              <a:ea typeface="Times New Roman" panose="02020603050405020304"/>
              <a:cs typeface="Times New Roman" panose="02020603050405020304"/>
            </a:endParaRPr>
          </a:p>
          <a:p>
            <a:pPr marL="0" marR="0" indent="0" algn="just">
              <a:lnSpc>
                <a:spcPct val="115000"/>
              </a:lnSpc>
              <a:spcBef>
                <a:spcPts val="0"/>
              </a:spcBef>
              <a:spcAft>
                <a:spcPts val="1000"/>
              </a:spcAft>
              <a:buNone/>
            </a:pPr>
            <a:endParaRPr lang="en-US" sz="2000" dirty="0">
              <a:solidFill>
                <a:srgbClr val="0033CC"/>
              </a:solidFill>
              <a:ea typeface="Times New Roman" panose="02020603050405020304"/>
              <a:cs typeface="Times New Roman" panose="02020603050405020304"/>
            </a:endParaRPr>
          </a:p>
          <a:p>
            <a:pPr marL="0" indent="0">
              <a:buNone/>
            </a:pPr>
            <a:endParaRPr lang="en-US" sz="2800" dirty="0">
              <a:latin typeface="Times New Roman" panose="02020603050405020304" pitchFamily="18" charset="0"/>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1118</Words>
  <Application>Microsoft Office PowerPoint</Application>
  <PresentationFormat>On-screen Show (4:3)</PresentationFormat>
  <Paragraphs>85</Paragraphs>
  <Slides>21</Slides>
  <Notes>3</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Times New Roman</vt:lpstr>
      <vt:lpstr>Office Theme</vt:lpstr>
      <vt:lpstr>  Tiết 46,47 BÀI 19. BƯỚC NGOẶT LỊCH SỬ Ở ĐẦU  THẾ KỈ X </vt:lpstr>
      <vt:lpstr>  Tiết 46,47 BÀI 19. BƯỚC NGOẶT LỊCH SỬ Ở ĐẦU  THẾ KỈ X </vt:lpstr>
      <vt:lpstr>MỤC TIÊU</vt:lpstr>
      <vt:lpstr> Tiết 46,47 BÀI 19. BƯỚC NGOẶT LỊCH SỬ Ở ĐẦU THẾ KỈ X </vt:lpstr>
      <vt:lpstr> Tiết 46,47 BÀI 19. BƯỚC NGOẶT LỊCH SỬ Ở ĐẦU THẾ KỈ X </vt:lpstr>
      <vt:lpstr>PowerPoint Presentation</vt:lpstr>
      <vt:lpstr> Tiết 46,47 BÀI 19. BƯỚC NGOẶT LỊCH SỬ Ở ĐẦU THẾ KỈ X </vt:lpstr>
      <vt:lpstr>PowerPoint Presentation</vt:lpstr>
      <vt:lpstr>PowerPoint Presentation</vt:lpstr>
      <vt:lpstr> Tiết 46,47 BÀI 19. BƯỚC NGOẶT LỊCH SỬ Ở ĐẦU THẾ KỈ X </vt:lpstr>
      <vt:lpstr>  Hoàn cảnh lịch sử dẫn đến trận Bạch Đằng năm 938 như thế nào ?  </vt:lpstr>
      <vt:lpstr> Tiết 46,47 BÀI 19. BƯỚC NGOẶT LỊCH SỬ Ở ĐẦU THẾ KỈ X </vt:lpstr>
      <vt:lpstr>PowerPoint Presentation</vt:lpstr>
      <vt:lpstr>PowerPoint Presentation</vt:lpstr>
      <vt:lpstr> Tiết 46,47 BÀI 19. BƯỚC NGOẶT LỊCH SỬ Ở ĐẦU THẾ KỈ X </vt:lpstr>
      <vt:lpstr> Tiết 46,47 BÀI 19. BƯỚC NGOẶT LỊCH SỬ Ở ĐẦU THẾ KỈ X </vt:lpstr>
      <vt:lpstr>LUYỆN TẬP</vt:lpstr>
      <vt:lpstr>LUYỆN TẬP</vt:lpstr>
      <vt:lpstr>LUYỆN TẬP</vt:lpstr>
      <vt:lpstr>LUYỆN TẬP</vt:lpstr>
      <vt:lpstr>HƯỚNG DẪN TỰ HỌC Ở NHÀ: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ĐỊA LÍ 9 </dc:title>
  <dc:creator>MyComputer</dc:creator>
  <cp:lastModifiedBy>user</cp:lastModifiedBy>
  <cp:revision>250</cp:revision>
  <dcterms:created xsi:type="dcterms:W3CDTF">2006-08-16T00:00:00Z</dcterms:created>
  <dcterms:modified xsi:type="dcterms:W3CDTF">2024-12-20T01:48:02Z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316E97F4BE9E41F9A2D8F034738C896D_12</vt:lpwstr>
  </property>
  <property fmtid="{D5CDD505-2E9C-101B-9397-08002B2CF9AE}" pid="3" name="KSOProductBuildVer">
    <vt:lpwstr>1033-12.2.0.13489</vt:lpwstr>
  </property>
</Properties>
</file>